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omments/comment1.xml" ContentType="application/vnd.openxmlformats-officedocument.presentationml.comment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sldIdLst>
    <p:sldId id="257" r:id="rId2"/>
    <p:sldId id="983" r:id="rId3"/>
    <p:sldId id="734" r:id="rId4"/>
    <p:sldId id="726" r:id="rId5"/>
    <p:sldId id="991" r:id="rId6"/>
    <p:sldId id="1065" r:id="rId7"/>
    <p:sldId id="996" r:id="rId8"/>
    <p:sldId id="1024" r:id="rId9"/>
    <p:sldId id="1067" r:id="rId10"/>
    <p:sldId id="727" r:id="rId11"/>
    <p:sldId id="1066" r:id="rId12"/>
    <p:sldId id="1044" r:id="rId13"/>
    <p:sldId id="1041" r:id="rId14"/>
    <p:sldId id="1034" r:id="rId15"/>
    <p:sldId id="1073" r:id="rId16"/>
    <p:sldId id="1020" r:id="rId17"/>
    <p:sldId id="1022" r:id="rId18"/>
    <p:sldId id="981" r:id="rId19"/>
    <p:sldId id="984" r:id="rId20"/>
    <p:sldId id="1045" r:id="rId21"/>
    <p:sldId id="1046" r:id="rId22"/>
    <p:sldId id="987" r:id="rId23"/>
    <p:sldId id="988" r:id="rId24"/>
    <p:sldId id="1026" r:id="rId25"/>
    <p:sldId id="718" r:id="rId26"/>
    <p:sldId id="989" r:id="rId27"/>
    <p:sldId id="535" r:id="rId28"/>
    <p:sldId id="583" r:id="rId29"/>
    <p:sldId id="692" r:id="rId30"/>
    <p:sldId id="1021" r:id="rId31"/>
    <p:sldId id="990" r:id="rId32"/>
    <p:sldId id="1047" r:id="rId33"/>
    <p:sldId id="1048" r:id="rId34"/>
    <p:sldId id="1049" r:id="rId35"/>
    <p:sldId id="1050" r:id="rId36"/>
    <p:sldId id="728" r:id="rId37"/>
    <p:sldId id="993" r:id="rId38"/>
    <p:sldId id="697" r:id="rId39"/>
    <p:sldId id="695" r:id="rId40"/>
    <p:sldId id="994" r:id="rId41"/>
    <p:sldId id="995" r:id="rId42"/>
    <p:sldId id="1051" r:id="rId43"/>
    <p:sldId id="1052" r:id="rId44"/>
    <p:sldId id="703" r:id="rId45"/>
    <p:sldId id="998" r:id="rId46"/>
    <p:sldId id="1053" r:id="rId47"/>
    <p:sldId id="1054" r:id="rId48"/>
    <p:sldId id="1004" r:id="rId49"/>
    <p:sldId id="1006" r:id="rId50"/>
    <p:sldId id="1007" r:id="rId51"/>
    <p:sldId id="1055" r:id="rId52"/>
    <p:sldId id="1056" r:id="rId53"/>
    <p:sldId id="1057" r:id="rId54"/>
    <p:sldId id="1058" r:id="rId55"/>
    <p:sldId id="712" r:id="rId56"/>
    <p:sldId id="1010" r:id="rId57"/>
    <p:sldId id="713" r:id="rId58"/>
    <p:sldId id="1011" r:id="rId59"/>
    <p:sldId id="1013" r:id="rId60"/>
    <p:sldId id="1012" r:id="rId61"/>
    <p:sldId id="1059" r:id="rId62"/>
    <p:sldId id="1060" r:id="rId63"/>
    <p:sldId id="1040" r:id="rId64"/>
    <p:sldId id="721" r:id="rId65"/>
    <p:sldId id="1061" r:id="rId66"/>
    <p:sldId id="723" r:id="rId67"/>
    <p:sldId id="1062" r:id="rId68"/>
    <p:sldId id="1016" r:id="rId69"/>
    <p:sldId id="1027" r:id="rId70"/>
    <p:sldId id="1068" r:id="rId71"/>
    <p:sldId id="1028" r:id="rId72"/>
    <p:sldId id="1029" r:id="rId73"/>
    <p:sldId id="1031" r:id="rId74"/>
    <p:sldId id="1032" r:id="rId75"/>
    <p:sldId id="1069" r:id="rId76"/>
    <p:sldId id="1001" r:id="rId77"/>
    <p:sldId id="706" r:id="rId78"/>
    <p:sldId id="1070" r:id="rId79"/>
    <p:sldId id="711" r:id="rId80"/>
    <p:sldId id="1009" r:id="rId81"/>
    <p:sldId id="1071" r:id="rId82"/>
    <p:sldId id="715" r:id="rId83"/>
    <p:sldId id="716" r:id="rId84"/>
    <p:sldId id="1072" r:id="rId85"/>
    <p:sldId id="1014"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9C2706-7B56-0DA1-D36B-5058A166FD8E}" name="Yaglikci  Abdullah Giray" initials="YAG" userId="S::yaglikca@ethz.ch::9d4a6345-5013-481a-aed7-5910ce0bef1f" providerId="AD"/>
  <p188:author id="{25D29E55-6E1B-8098-0CC8-6F8A5879E72E}" name="lois.orosa.nogueira@gmail.com" initials="lo" userId="S::urn:spo:guest#lois.orosa.nogueira@gmail.com::"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Microsoft Office User" initials="Office [2]" lastIdx="1" clrIdx="1"/>
  <p:cmAuthor id="3" name="Microsoft Office User" initials="Office [3]" lastIdx="1" clrIdx="2"/>
  <p:cmAuthor id="4" name="ggqd_e6b7e@idethz.onmicrosoft.com" initials="g" lastIdx="3" clrIdx="3">
    <p:extLst>
      <p:ext uri="{19B8F6BF-5375-455C-9EA6-DF929625EA0E}">
        <p15:presenceInfo xmlns:p15="http://schemas.microsoft.com/office/powerpoint/2012/main" userId="S::ggqd_e6b7e@ethz.ch::93ad1454-b441-4862-aa2c-ecbd07735b47" providerId="AD"/>
      </p:ext>
    </p:extLst>
  </p:cmAuthor>
  <p:cmAuthor id="5" name="Patel  Minesh Hamenbhai" initials="PH" lastIdx="3" clrIdx="4">
    <p:extLst>
      <p:ext uri="{19B8F6BF-5375-455C-9EA6-DF929625EA0E}">
        <p15:presenceInfo xmlns:p15="http://schemas.microsoft.com/office/powerpoint/2012/main" userId="S::mpatel@ethz.ch::6a2c18ab-280a-4d17-9acd-93b2f4ff5d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538233"/>
    <a:srgbClr val="C01900"/>
    <a:srgbClr val="C55910"/>
    <a:srgbClr val="FCE5D6"/>
    <a:srgbClr val="5B9AD5"/>
    <a:srgbClr val="ED7A53"/>
    <a:srgbClr val="314D1E"/>
    <a:srgbClr val="0070C0"/>
    <a:srgbClr val="FFF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D49A1-D4D7-1FCD-017E-8AA3FE6FDD15}" v="68" dt="2021-10-13T10:06:13.118"/>
    <p1510:client id="{6FA32E07-B305-6648-9C5D-8A96ABD427AA}" v="32501" dt="2021-10-13T21:19:10.638"/>
    <p1510:client id="{BACACAAC-632E-38EE-FD4C-78CAA8BB5995}" v="238" dt="2021-10-13T17:50:57.028"/>
    <p1510:client id="{F8F83791-82C2-D21F-1E62-2614EE4DB5D1}" v="23" dt="2021-10-13T07:48:00.6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78029"/>
  </p:normalViewPr>
  <p:slideViewPr>
    <p:cSldViewPr snapToGrid="0">
      <p:cViewPr varScale="1">
        <p:scale>
          <a:sx n="96" d="100"/>
          <a:sy n="96" d="100"/>
        </p:scale>
        <p:origin x="1888" y="17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87335958005249"/>
          <c:y val="8.1536330782635516E-2"/>
          <c:w val="0.81572047244094492"/>
          <c:h val="0.68239636963280925"/>
        </c:manualLayout>
      </c:layout>
      <c:barChart>
        <c:barDir val="bar"/>
        <c:grouping val="clustered"/>
        <c:varyColors val="0"/>
        <c:ser>
          <c:idx val="0"/>
          <c:order val="0"/>
          <c:tx>
            <c:strRef>
              <c:f>Sheet1!$B$1</c:f>
              <c:strCache>
                <c:ptCount val="1"/>
                <c:pt idx="0">
                  <c:v>2014</c:v>
                </c:pt>
              </c:strCache>
            </c:strRef>
          </c:tx>
          <c:spPr>
            <a:solidFill>
              <a:srgbClr val="C00000"/>
            </a:solidFill>
            <a:ln w="19050">
              <a:solidFill>
                <a:schemeClr val="tx1"/>
              </a:solidFill>
            </a:ln>
            <a:effectLst/>
          </c:spPr>
          <c:invertIfNegative val="0"/>
          <c:dPt>
            <c:idx val="0"/>
            <c:invertIfNegative val="0"/>
            <c:bubble3D val="0"/>
            <c:spPr>
              <a:solidFill>
                <a:srgbClr val="C00000"/>
              </a:solidFill>
              <a:ln w="19050">
                <a:solidFill>
                  <a:schemeClr val="tx1"/>
                </a:solidFill>
              </a:ln>
              <a:effectLst/>
            </c:spPr>
            <c:extLst>
              <c:ext xmlns:c16="http://schemas.microsoft.com/office/drawing/2014/chart" uri="{C3380CC4-5D6E-409C-BE32-E72D297353CC}">
                <c16:uniqueId val="{00000001-F690-974C-9DD9-1CDD95945179}"/>
              </c:ext>
            </c:extLst>
          </c:dPt>
          <c:cat>
            <c:strRef>
              <c:f>Sheet1!$A$2</c:f>
              <c:strCache>
                <c:ptCount val="1"/>
                <c:pt idx="0">
                  <c:v>The Min. ACT Count to Observe Bit Flips</c:v>
                </c:pt>
              </c:strCache>
            </c:strRef>
          </c:cat>
          <c:val>
            <c:numRef>
              <c:f>Sheet1!$B$2</c:f>
              <c:numCache>
                <c:formatCode>General</c:formatCode>
                <c:ptCount val="1"/>
                <c:pt idx="0">
                  <c:v>89.6</c:v>
                </c:pt>
              </c:numCache>
            </c:numRef>
          </c:val>
          <c:extLst>
            <c:ext xmlns:c16="http://schemas.microsoft.com/office/drawing/2014/chart" uri="{C3380CC4-5D6E-409C-BE32-E72D297353CC}">
              <c16:uniqueId val="{00000002-F690-974C-9DD9-1CDD95945179}"/>
            </c:ext>
          </c:extLst>
        </c:ser>
        <c:ser>
          <c:idx val="1"/>
          <c:order val="1"/>
          <c:tx>
            <c:strRef>
              <c:f>Sheet1!$C$1</c:f>
              <c:strCache>
                <c:ptCount val="1"/>
                <c:pt idx="0">
                  <c:v>2020</c:v>
                </c:pt>
              </c:strCache>
            </c:strRef>
          </c:tx>
          <c:spPr>
            <a:solidFill>
              <a:srgbClr val="C00000"/>
            </a:solidFill>
            <a:ln w="19050">
              <a:solidFill>
                <a:schemeClr val="tx1"/>
              </a:solidFill>
            </a:ln>
            <a:effectLst/>
          </c:spPr>
          <c:invertIfNegative val="0"/>
          <c:dPt>
            <c:idx val="0"/>
            <c:invertIfNegative val="0"/>
            <c:bubble3D val="0"/>
            <c:spPr>
              <a:solidFill>
                <a:srgbClr val="2F5597"/>
              </a:solidFill>
              <a:ln w="19050">
                <a:solidFill>
                  <a:schemeClr val="tx1"/>
                </a:solidFill>
              </a:ln>
              <a:effectLst/>
            </c:spPr>
            <c:extLst>
              <c:ext xmlns:c16="http://schemas.microsoft.com/office/drawing/2014/chart" uri="{C3380CC4-5D6E-409C-BE32-E72D297353CC}">
                <c16:uniqueId val="{00000005-F690-974C-9DD9-1CDD95945179}"/>
              </c:ext>
            </c:extLst>
          </c:dPt>
          <c:cat>
            <c:strRef>
              <c:f>Sheet1!$A$2</c:f>
              <c:strCache>
                <c:ptCount val="1"/>
                <c:pt idx="0">
                  <c:v>The Min. ACT Count to Observe Bit Flips</c:v>
                </c:pt>
              </c:strCache>
            </c:strRef>
          </c:cat>
          <c:val>
            <c:numRef>
              <c:f>Sheet1!$C$2</c:f>
              <c:numCache>
                <c:formatCode>General</c:formatCode>
                <c:ptCount val="1"/>
                <c:pt idx="0">
                  <c:v>140</c:v>
                </c:pt>
              </c:numCache>
            </c:numRef>
          </c:val>
          <c:extLst>
            <c:ext xmlns:c16="http://schemas.microsoft.com/office/drawing/2014/chart" uri="{C3380CC4-5D6E-409C-BE32-E72D297353CC}">
              <c16:uniqueId val="{00000003-F690-974C-9DD9-1CDD95945179}"/>
            </c:ext>
          </c:extLst>
        </c:ser>
        <c:dLbls>
          <c:showLegendKey val="0"/>
          <c:showVal val="0"/>
          <c:showCatName val="0"/>
          <c:showSerName val="0"/>
          <c:showPercent val="0"/>
          <c:showBubbleSize val="0"/>
        </c:dLbls>
        <c:gapWidth val="3"/>
        <c:overlap val="-4"/>
        <c:axId val="1754165519"/>
        <c:axId val="1509368063"/>
      </c:barChart>
      <c:catAx>
        <c:axId val="1754165519"/>
        <c:scaling>
          <c:orientation val="minMax"/>
        </c:scaling>
        <c:delete val="1"/>
        <c:axPos val="l"/>
        <c:numFmt formatCode="General" sourceLinked="1"/>
        <c:majorTickMark val="out"/>
        <c:minorTickMark val="none"/>
        <c:tickLblPos val="nextTo"/>
        <c:crossAx val="1509368063"/>
        <c:crosses val="autoZero"/>
        <c:auto val="1"/>
        <c:lblAlgn val="ctr"/>
        <c:lblOffset val="100"/>
        <c:noMultiLvlLbl val="0"/>
      </c:catAx>
      <c:valAx>
        <c:axId val="1509368063"/>
        <c:scaling>
          <c:orientation val="minMax"/>
          <c:max val="140"/>
        </c:scaling>
        <c:delete val="1"/>
        <c:axPos val="b"/>
        <c:majorGridlines>
          <c:spPr>
            <a:ln w="9525" cap="flat" cmpd="sng" algn="ctr">
              <a:solidFill>
                <a:schemeClr val="tx1">
                  <a:lumMod val="15000"/>
                  <a:lumOff val="85000"/>
                </a:schemeClr>
              </a:solidFill>
              <a:round/>
            </a:ln>
            <a:effectLst/>
          </c:spPr>
        </c:majorGridlines>
        <c:numFmt formatCode="0\K;\-0\K" sourceLinked="0"/>
        <c:majorTickMark val="none"/>
        <c:minorTickMark val="none"/>
        <c:tickLblPos val="nextTo"/>
        <c:crossAx val="1754165519"/>
        <c:crosses val="autoZero"/>
        <c:crossBetween val="between"/>
        <c:min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latin typeface="Cambria" panose="020405030504060302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87335958005249"/>
          <c:y val="8.1536330782635516E-2"/>
          <c:w val="0.81572047244094492"/>
          <c:h val="0.68239636963280925"/>
        </c:manualLayout>
      </c:layout>
      <c:barChart>
        <c:barDir val="bar"/>
        <c:grouping val="clustered"/>
        <c:varyColors val="0"/>
        <c:ser>
          <c:idx val="0"/>
          <c:order val="0"/>
          <c:tx>
            <c:strRef>
              <c:f>Sheet1!$B$1</c:f>
              <c:strCache>
                <c:ptCount val="1"/>
                <c:pt idx="0">
                  <c:v>2014</c:v>
                </c:pt>
              </c:strCache>
            </c:strRef>
          </c:tx>
          <c:spPr>
            <a:solidFill>
              <a:srgbClr val="C00000"/>
            </a:solidFill>
            <a:ln w="19050">
              <a:solidFill>
                <a:schemeClr val="tx1"/>
              </a:solidFill>
            </a:ln>
            <a:effectLst/>
          </c:spPr>
          <c:invertIfNegative val="0"/>
          <c:dPt>
            <c:idx val="0"/>
            <c:invertIfNegative val="0"/>
            <c:bubble3D val="0"/>
            <c:spPr>
              <a:solidFill>
                <a:srgbClr val="2F5597"/>
              </a:solidFill>
              <a:ln w="19050">
                <a:solidFill>
                  <a:schemeClr val="tx1"/>
                </a:solidFill>
              </a:ln>
              <a:effectLst/>
            </c:spPr>
            <c:extLst>
              <c:ext xmlns:c16="http://schemas.microsoft.com/office/drawing/2014/chart" uri="{C3380CC4-5D6E-409C-BE32-E72D297353CC}">
                <c16:uniqueId val="{00000001-E15B-B241-9D83-15AD049A191E}"/>
              </c:ext>
            </c:extLst>
          </c:dPt>
          <c:cat>
            <c:strRef>
              <c:f>Sheet1!$A$2</c:f>
              <c:strCache>
                <c:ptCount val="1"/>
                <c:pt idx="0">
                  <c:v>The Min. ACT Count to Observe Bit Flips</c:v>
                </c:pt>
              </c:strCache>
            </c:strRef>
          </c:cat>
          <c:val>
            <c:numRef>
              <c:f>Sheet1!$B$2</c:f>
              <c:numCache>
                <c:formatCode>General</c:formatCode>
                <c:ptCount val="1"/>
                <c:pt idx="0">
                  <c:v>140</c:v>
                </c:pt>
              </c:numCache>
            </c:numRef>
          </c:val>
          <c:extLst>
            <c:ext xmlns:c16="http://schemas.microsoft.com/office/drawing/2014/chart" uri="{C3380CC4-5D6E-409C-BE32-E72D297353CC}">
              <c16:uniqueId val="{00000002-E15B-B241-9D83-15AD049A191E}"/>
            </c:ext>
          </c:extLst>
        </c:ser>
        <c:ser>
          <c:idx val="1"/>
          <c:order val="1"/>
          <c:tx>
            <c:strRef>
              <c:f>Sheet1!$C$1</c:f>
              <c:strCache>
                <c:ptCount val="1"/>
                <c:pt idx="0">
                  <c:v>2020</c:v>
                </c:pt>
              </c:strCache>
            </c:strRef>
          </c:tx>
          <c:spPr>
            <a:solidFill>
              <a:srgbClr val="C00000"/>
            </a:solidFill>
            <a:ln w="19050">
              <a:solidFill>
                <a:schemeClr val="tx1"/>
              </a:solidFill>
            </a:ln>
            <a:effectLst/>
          </c:spPr>
          <c:invertIfNegative val="0"/>
          <c:dPt>
            <c:idx val="0"/>
            <c:invertIfNegative val="0"/>
            <c:bubble3D val="0"/>
            <c:spPr>
              <a:solidFill>
                <a:srgbClr val="C00000"/>
              </a:solidFill>
              <a:ln w="19050">
                <a:solidFill>
                  <a:schemeClr val="tx1"/>
                </a:solidFill>
              </a:ln>
              <a:effectLst/>
            </c:spPr>
            <c:extLst>
              <c:ext xmlns:c16="http://schemas.microsoft.com/office/drawing/2014/chart" uri="{C3380CC4-5D6E-409C-BE32-E72D297353CC}">
                <c16:uniqueId val="{00000004-E15B-B241-9D83-15AD049A191E}"/>
              </c:ext>
            </c:extLst>
          </c:dPt>
          <c:cat>
            <c:strRef>
              <c:f>Sheet1!$A$2</c:f>
              <c:strCache>
                <c:ptCount val="1"/>
                <c:pt idx="0">
                  <c:v>The Min. ACT Count to Observe Bit Flips</c:v>
                </c:pt>
              </c:strCache>
            </c:strRef>
          </c:cat>
          <c:val>
            <c:numRef>
              <c:f>Sheet1!$C$2</c:f>
              <c:numCache>
                <c:formatCode>General</c:formatCode>
                <c:ptCount val="1"/>
                <c:pt idx="0">
                  <c:v>70</c:v>
                </c:pt>
              </c:numCache>
            </c:numRef>
          </c:val>
          <c:extLst>
            <c:ext xmlns:c16="http://schemas.microsoft.com/office/drawing/2014/chart" uri="{C3380CC4-5D6E-409C-BE32-E72D297353CC}">
              <c16:uniqueId val="{00000005-E15B-B241-9D83-15AD049A191E}"/>
            </c:ext>
          </c:extLst>
        </c:ser>
        <c:dLbls>
          <c:showLegendKey val="0"/>
          <c:showVal val="0"/>
          <c:showCatName val="0"/>
          <c:showSerName val="0"/>
          <c:showPercent val="0"/>
          <c:showBubbleSize val="0"/>
        </c:dLbls>
        <c:gapWidth val="3"/>
        <c:overlap val="-4"/>
        <c:axId val="1754165519"/>
        <c:axId val="1509368063"/>
      </c:barChart>
      <c:catAx>
        <c:axId val="1754165519"/>
        <c:scaling>
          <c:orientation val="minMax"/>
        </c:scaling>
        <c:delete val="1"/>
        <c:axPos val="l"/>
        <c:numFmt formatCode="General" sourceLinked="1"/>
        <c:majorTickMark val="out"/>
        <c:minorTickMark val="none"/>
        <c:tickLblPos val="nextTo"/>
        <c:crossAx val="1509368063"/>
        <c:crosses val="autoZero"/>
        <c:auto val="1"/>
        <c:lblAlgn val="ctr"/>
        <c:lblOffset val="100"/>
        <c:noMultiLvlLbl val="0"/>
      </c:catAx>
      <c:valAx>
        <c:axId val="1509368063"/>
        <c:scaling>
          <c:orientation val="minMax"/>
          <c:max val="140"/>
        </c:scaling>
        <c:delete val="1"/>
        <c:axPos val="b"/>
        <c:majorGridlines>
          <c:spPr>
            <a:ln w="9525" cap="flat" cmpd="sng" algn="ctr">
              <a:solidFill>
                <a:schemeClr val="tx1">
                  <a:lumMod val="15000"/>
                  <a:lumOff val="85000"/>
                </a:schemeClr>
              </a:solidFill>
              <a:round/>
            </a:ln>
            <a:effectLst/>
          </c:spPr>
        </c:majorGridlines>
        <c:numFmt formatCode="0\K;\-0\K" sourceLinked="0"/>
        <c:majorTickMark val="none"/>
        <c:minorTickMark val="none"/>
        <c:tickLblPos val="nextTo"/>
        <c:crossAx val="1754165519"/>
        <c:crosses val="autoZero"/>
        <c:crossBetween val="between"/>
        <c:min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latin typeface="Cambria" panose="020405030504060302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87335958005249"/>
          <c:y val="8.1536330782635516E-2"/>
          <c:w val="0.75530380577427825"/>
          <c:h val="0.68239636963280925"/>
        </c:manualLayout>
      </c:layout>
      <c:barChart>
        <c:barDir val="bar"/>
        <c:grouping val="clustered"/>
        <c:varyColors val="0"/>
        <c:ser>
          <c:idx val="0"/>
          <c:order val="0"/>
          <c:tx>
            <c:strRef>
              <c:f>Sheet1!$B$1</c:f>
              <c:strCache>
                <c:ptCount val="1"/>
                <c:pt idx="0">
                  <c:v>2014</c:v>
                </c:pt>
              </c:strCache>
            </c:strRef>
          </c:tx>
          <c:spPr>
            <a:solidFill>
              <a:schemeClr val="accent2">
                <a:lumMod val="75000"/>
              </a:schemeClr>
            </a:solidFill>
            <a:ln w="19050">
              <a:solidFill>
                <a:schemeClr val="tx1"/>
              </a:solidFill>
            </a:ln>
            <a:effectLst/>
          </c:spPr>
          <c:invertIfNegative val="0"/>
          <c:dPt>
            <c:idx val="0"/>
            <c:invertIfNegative val="0"/>
            <c:bubble3D val="0"/>
            <c:spPr>
              <a:solidFill>
                <a:schemeClr val="tx1">
                  <a:lumMod val="75000"/>
                  <a:lumOff val="25000"/>
                </a:schemeClr>
              </a:solidFill>
              <a:ln w="19050">
                <a:solidFill>
                  <a:schemeClr val="tx1"/>
                </a:solidFill>
              </a:ln>
              <a:effectLst/>
            </c:spPr>
            <c:extLst>
              <c:ext xmlns:c16="http://schemas.microsoft.com/office/drawing/2014/chart" uri="{C3380CC4-5D6E-409C-BE32-E72D297353CC}">
                <c16:uniqueId val="{00000004-24F2-D544-832C-C15CEBF54EA8}"/>
              </c:ext>
            </c:extLst>
          </c:dPt>
          <c:cat>
            <c:strRef>
              <c:f>Sheet1!$A$2</c:f>
              <c:strCache>
                <c:ptCount val="1"/>
                <c:pt idx="0">
                  <c:v>The Min. ACT Count to Observe Bit Flips</c:v>
                </c:pt>
              </c:strCache>
            </c:strRef>
          </c:cat>
          <c:val>
            <c:numRef>
              <c:f>Sheet1!$B$2</c:f>
              <c:numCache>
                <c:formatCode>General</c:formatCode>
                <c:ptCount val="1"/>
                <c:pt idx="0">
                  <c:v>139.19999999999999</c:v>
                </c:pt>
              </c:numCache>
            </c:numRef>
          </c:val>
          <c:extLst>
            <c:ext xmlns:c16="http://schemas.microsoft.com/office/drawing/2014/chart" uri="{C3380CC4-5D6E-409C-BE32-E72D297353CC}">
              <c16:uniqueId val="{00000000-24F2-D544-832C-C15CEBF54EA8}"/>
            </c:ext>
          </c:extLst>
        </c:ser>
        <c:ser>
          <c:idx val="1"/>
          <c:order val="1"/>
          <c:tx>
            <c:strRef>
              <c:f>Sheet1!$C$1</c:f>
              <c:strCache>
                <c:ptCount val="1"/>
                <c:pt idx="0">
                  <c:v>2020</c:v>
                </c:pt>
              </c:strCache>
            </c:strRef>
          </c:tx>
          <c:spPr>
            <a:solidFill>
              <a:srgbClr val="C00000"/>
            </a:solidFill>
            <a:ln w="19050">
              <a:solidFill>
                <a:schemeClr val="tx1"/>
              </a:solidFill>
            </a:ln>
            <a:effectLst/>
          </c:spPr>
          <c:invertIfNegative val="0"/>
          <c:cat>
            <c:strRef>
              <c:f>Sheet1!$A$2</c:f>
              <c:strCache>
                <c:ptCount val="1"/>
                <c:pt idx="0">
                  <c:v>The Min. ACT Count to Observe Bit Flips</c:v>
                </c:pt>
              </c:strCache>
            </c:strRef>
          </c:cat>
          <c:val>
            <c:numRef>
              <c:f>Sheet1!$C$2</c:f>
              <c:numCache>
                <c:formatCode>General</c:formatCode>
                <c:ptCount val="1"/>
                <c:pt idx="0">
                  <c:v>9.6</c:v>
                </c:pt>
              </c:numCache>
            </c:numRef>
          </c:val>
          <c:extLst>
            <c:ext xmlns:c16="http://schemas.microsoft.com/office/drawing/2014/chart" uri="{C3380CC4-5D6E-409C-BE32-E72D297353CC}">
              <c16:uniqueId val="{00000001-24F2-D544-832C-C15CEBF54EA8}"/>
            </c:ext>
          </c:extLst>
        </c:ser>
        <c:dLbls>
          <c:showLegendKey val="0"/>
          <c:showVal val="0"/>
          <c:showCatName val="0"/>
          <c:showSerName val="0"/>
          <c:showPercent val="0"/>
          <c:showBubbleSize val="0"/>
        </c:dLbls>
        <c:gapWidth val="26"/>
        <c:axId val="1754165519"/>
        <c:axId val="1509368063"/>
      </c:barChart>
      <c:catAx>
        <c:axId val="1754165519"/>
        <c:scaling>
          <c:orientation val="minMax"/>
        </c:scaling>
        <c:delete val="1"/>
        <c:axPos val="l"/>
        <c:numFmt formatCode="General" sourceLinked="1"/>
        <c:majorTickMark val="out"/>
        <c:minorTickMark val="none"/>
        <c:tickLblPos val="nextTo"/>
        <c:crossAx val="1509368063"/>
        <c:crosses val="autoZero"/>
        <c:auto val="1"/>
        <c:lblAlgn val="ctr"/>
        <c:lblOffset val="100"/>
        <c:noMultiLvlLbl val="0"/>
      </c:catAx>
      <c:valAx>
        <c:axId val="1509368063"/>
        <c:scaling>
          <c:orientation val="minMax"/>
          <c:max val="140"/>
        </c:scaling>
        <c:delete val="0"/>
        <c:axPos val="b"/>
        <c:majorGridlines>
          <c:spPr>
            <a:ln w="9525" cap="flat" cmpd="sng" algn="ctr">
              <a:solidFill>
                <a:schemeClr val="tx1">
                  <a:lumMod val="15000"/>
                  <a:lumOff val="85000"/>
                </a:schemeClr>
              </a:solidFill>
              <a:round/>
            </a:ln>
            <a:effectLst/>
          </c:spPr>
        </c:majorGridlines>
        <c:numFmt formatCode="0\K;\-0\K"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mbria" panose="02040503050406030204" pitchFamily="18" charset="0"/>
                <a:ea typeface="+mn-ea"/>
                <a:cs typeface="+mn-cs"/>
              </a:defRPr>
            </a:pPr>
            <a:endParaRPr lang="en-US"/>
          </a:p>
        </c:txPr>
        <c:crossAx val="1754165519"/>
        <c:crosses val="autoZero"/>
        <c:crossBetween val="between"/>
        <c:min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latin typeface="Cambria" panose="020405030504060302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5" dt="2021-10-11T17:29:47.141" idx="3">
    <p:pos x="5754" y="63"/>
    <p:text>Why is this orange in the previous slide but red here?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39BF3-6316-40F5-8F10-980B46B5A86B}" type="datetimeFigureOut">
              <a:rPr lang="en-US" smtClean="0"/>
              <a:t>10/21/21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676A0-33B1-4B4B-B1AA-B0B917FCAA93}" type="slidenum">
              <a:rPr lang="en-US" smtClean="0"/>
              <a:t>‹#›</a:t>
            </a:fld>
            <a:endParaRPr lang="en-US"/>
          </a:p>
        </p:txBody>
      </p:sp>
    </p:spTree>
    <p:extLst>
      <p:ext uri="{BB962C8B-B14F-4D97-AF65-F5344CB8AC3E}">
        <p14:creationId xmlns:p14="http://schemas.microsoft.com/office/powerpoint/2010/main" val="4151402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Hello, my name is Lois </a:t>
            </a:r>
            <a:r>
              <a:rPr lang="en-US" baseline="0" dirty="0" err="1"/>
              <a:t>Orosa</a:t>
            </a:r>
            <a:r>
              <a:rPr lang="en-US" baseline="0" dirty="0"/>
              <a:t>,</a:t>
            </a:r>
            <a:endParaRPr lang="en-US" b="0"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and I will be presenting our work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1" dirty="0">
                <a:solidFill>
                  <a:schemeClr val="bg1"/>
                </a:solidFill>
                <a:latin typeface="Cambria"/>
                <a:cs typeface="Cambria"/>
              </a:rPr>
              <a:t>A Deeper Look into </a:t>
            </a:r>
            <a:r>
              <a:rPr lang="en-US" sz="1600" b="1" i="1" dirty="0" err="1">
                <a:solidFill>
                  <a:schemeClr val="bg1"/>
                </a:solidFill>
                <a:latin typeface="Cambria"/>
                <a:cs typeface="Cambria"/>
              </a:rPr>
              <a:t>RowHammer’s</a:t>
            </a:r>
            <a:r>
              <a:rPr lang="en-US" sz="1600" b="1" i="1" dirty="0">
                <a:solidFill>
                  <a:schemeClr val="bg1"/>
                </a:solidFill>
                <a:latin typeface="Cambria"/>
                <a:cs typeface="Cambria"/>
              </a:rPr>
              <a:t> Sensitivities:</a:t>
            </a:r>
            <a:br>
              <a:rPr lang="en-US" sz="1100" b="1" i="1" dirty="0">
                <a:solidFill>
                  <a:schemeClr val="bg1"/>
                </a:solidFill>
                <a:latin typeface="Cambria"/>
                <a:cs typeface="Cambria"/>
              </a:rPr>
            </a:br>
            <a:r>
              <a:rPr lang="en-US" sz="1200" b="1" i="1" dirty="0">
                <a:solidFill>
                  <a:schemeClr val="bg1"/>
                </a:solidFill>
                <a:latin typeface="Cambria"/>
                <a:cs typeface="Cambria"/>
              </a:rPr>
              <a:t>Experimental Analysis of Real DRAM Chips </a:t>
            </a:r>
            <a:br>
              <a:rPr lang="en-US" sz="1200" b="1" i="1" dirty="0">
                <a:solidFill>
                  <a:schemeClr val="bg1"/>
                </a:solidFill>
                <a:latin typeface="Cambria"/>
                <a:cs typeface="Cambria"/>
              </a:rPr>
            </a:br>
            <a:r>
              <a:rPr lang="en-US" sz="1200" b="1" i="1" dirty="0">
                <a:solidFill>
                  <a:schemeClr val="bg1"/>
                </a:solidFill>
                <a:latin typeface="Cambria"/>
                <a:cs typeface="Cambria"/>
              </a:rPr>
              <a:t>and Implications on Future Attacks and Defenses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baseline="0" dirty="0">
              <a:solidFill>
                <a:schemeClr val="bg1"/>
              </a:solidFill>
              <a:latin typeface="Cambri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F7F79D3-8C36-4CB5-B03B-F440DA7B71AF}" type="slidenum">
              <a:rPr lang="en-US" smtClean="0"/>
              <a:t>1</a:t>
            </a:fld>
            <a:endParaRPr lang="en-US"/>
          </a:p>
        </p:txBody>
      </p:sp>
    </p:spTree>
    <p:extLst>
      <p:ext uri="{BB962C8B-B14F-4D97-AF65-F5344CB8AC3E}">
        <p14:creationId xmlns:p14="http://schemas.microsoft.com/office/powerpoint/2010/main" val="893266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Our last analysis investigates how the </a:t>
            </a:r>
            <a:r>
              <a:rPr lang="en-US" b="0" dirty="0" err="1"/>
              <a:t>RowHammer</a:t>
            </a:r>
            <a:r>
              <a:rPr lang="en-US" b="0" dirty="0"/>
              <a:t> vulnerability varies based on a victim DRAM cell's physical location</a:t>
            </a:r>
          </a:p>
          <a:p>
            <a:r>
              <a:rPr lang="en-US" b="0" dirty="0"/>
              <a:t>This analysis provides two key takeaways. [CLICK]</a:t>
            </a:r>
          </a:p>
          <a:p>
            <a:r>
              <a:rPr lang="en-US" b="0" dirty="0"/>
              <a:t>First, The </a:t>
            </a:r>
            <a:r>
              <a:rPr lang="en-US" b="0" dirty="0" err="1"/>
              <a:t>RowHammer</a:t>
            </a:r>
            <a:r>
              <a:rPr lang="en-US" b="0" dirty="0"/>
              <a:t> vulnerability significantly varies across DRAM rows and columns due to both design induced and manufacturing process induced variation [CLICK]</a:t>
            </a:r>
          </a:p>
          <a:p>
            <a:r>
              <a:rPr lang="en-US" b="0" dirty="0"/>
              <a:t>Second, the distribution of the minimum activation count to observe a bit flip exhibits a diverse set of values within a subarray, But similar values across subarrays within a DRAM module [CLICK]</a:t>
            </a:r>
          </a:p>
        </p:txBody>
      </p:sp>
      <p:sp>
        <p:nvSpPr>
          <p:cNvPr id="4" name="Slide Number Placeholder 3"/>
          <p:cNvSpPr>
            <a:spLocks noGrp="1"/>
          </p:cNvSpPr>
          <p:nvPr>
            <p:ph type="sldNum" sz="quarter" idx="5"/>
          </p:nvPr>
        </p:nvSpPr>
        <p:spPr/>
        <p:txBody>
          <a:bodyPr/>
          <a:lstStyle/>
          <a:p>
            <a:fld id="{35E676A0-33B1-4B4B-B1AA-B0B917FCAA93}" type="slidenum">
              <a:rPr lang="en-US" smtClean="0"/>
              <a:t>10</a:t>
            </a:fld>
            <a:endParaRPr lang="en-US"/>
          </a:p>
        </p:txBody>
      </p:sp>
    </p:spTree>
    <p:extLst>
      <p:ext uri="{BB962C8B-B14F-4D97-AF65-F5344CB8AC3E}">
        <p14:creationId xmlns:p14="http://schemas.microsoft.com/office/powerpoint/2010/main" val="3334004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analyze the spatial variation of </a:t>
            </a:r>
            <a:r>
              <a:rPr lang="en-US" dirty="0" err="1"/>
              <a:t>RowHammer</a:t>
            </a:r>
            <a:r>
              <a:rPr lang="en-US" dirty="0"/>
              <a:t> across DRAM rows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observe that </a:t>
            </a:r>
            <a:r>
              <a:rPr lang="en-US" sz="1200" b="1" dirty="0">
                <a:solidFill>
                  <a:srgbClr val="538233"/>
                </a:solidFill>
                <a:latin typeface="Cambria" panose="02040503050406030204" pitchFamily="18" charset="0"/>
              </a:rPr>
              <a:t>A small fraction</a:t>
            </a:r>
            <a:r>
              <a:rPr lang="en-US" sz="1200" dirty="0">
                <a:solidFill>
                  <a:srgbClr val="538233"/>
                </a:solidFill>
                <a:latin typeface="Cambria" panose="02040503050406030204" pitchFamily="18" charset="0"/>
              </a:rPr>
              <a:t> </a:t>
            </a:r>
            <a:r>
              <a:rPr lang="en-US" sz="1200" dirty="0">
                <a:latin typeface="Cambria" panose="02040503050406030204" pitchFamily="18" charset="0"/>
              </a:rPr>
              <a:t>of DRAM rows are </a:t>
            </a:r>
            <a:r>
              <a:rPr lang="en-US" sz="1200" b="1" dirty="0">
                <a:solidFill>
                  <a:srgbClr val="C00000"/>
                </a:solidFill>
                <a:latin typeface="Cambria" panose="02040503050406030204" pitchFamily="18" charset="0"/>
              </a:rPr>
              <a:t>significantly more vulnerable </a:t>
            </a:r>
            <a:r>
              <a:rPr lang="en-US" sz="1200" dirty="0">
                <a:latin typeface="Cambria" panose="02040503050406030204" pitchFamily="18" charset="0"/>
              </a:rPr>
              <a:t>to </a:t>
            </a:r>
            <a:r>
              <a:rPr lang="en-US" sz="1200" dirty="0" err="1">
                <a:latin typeface="Cambria" panose="02040503050406030204" pitchFamily="18" charset="0"/>
              </a:rPr>
              <a:t>RowHammer</a:t>
            </a:r>
            <a:r>
              <a:rPr lang="en-US" sz="1200" dirty="0">
                <a:latin typeface="Cambria" panose="02040503050406030204" pitchFamily="18" charset="0"/>
              </a:rPr>
              <a:t> than </a:t>
            </a:r>
            <a:r>
              <a:rPr lang="en-US" sz="1200" b="1" dirty="0">
                <a:latin typeface="Cambria" panose="02040503050406030204" pitchFamily="18" charset="0"/>
              </a:rPr>
              <a:t>the vast majority </a:t>
            </a:r>
            <a:r>
              <a:rPr lang="en-US" sz="1200" dirty="0">
                <a:latin typeface="Cambria" panose="02040503050406030204" pitchFamily="18" charset="0"/>
              </a:rPr>
              <a:t>of the rows</a:t>
            </a:r>
            <a:r>
              <a:rPr lang="en-US" sz="1600" dirty="0">
                <a:latin typeface="Cambria" panose="02040503050406030204" pitchFamily="18" charset="0"/>
              </a:rPr>
              <a:t> [CLICK]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a:t>
            </a:r>
            <a:r>
              <a:rPr lang="en-US" sz="1200" dirty="0"/>
              <a:t>The </a:t>
            </a:r>
            <a:r>
              <a:rPr lang="en-US" sz="1200" b="1" dirty="0">
                <a:solidFill>
                  <a:srgbClr val="C00000"/>
                </a:solidFill>
              </a:rPr>
              <a:t>most vulnerable 10% </a:t>
            </a:r>
            <a:r>
              <a:rPr lang="en-US" sz="1200" dirty="0"/>
              <a:t>of the rows experience bit flips at activation counts about [CLICK] </a:t>
            </a:r>
            <a:r>
              <a:rPr lang="en-US" sz="1200" b="1" dirty="0">
                <a:solidFill>
                  <a:srgbClr val="C00000"/>
                </a:solidFill>
              </a:rPr>
              <a:t>half the minimum </a:t>
            </a:r>
            <a:r>
              <a:rPr lang="en-US" sz="1200" dirty="0"/>
              <a:t>activation count to observe a bit flip of the other rows [CLICK]</a:t>
            </a:r>
          </a:p>
          <a:p>
            <a:endParaRPr lang="en-US" dirty="0"/>
          </a:p>
        </p:txBody>
      </p:sp>
      <p:sp>
        <p:nvSpPr>
          <p:cNvPr id="4" name="Slide Number Placeholder 3"/>
          <p:cNvSpPr>
            <a:spLocks noGrp="1"/>
          </p:cNvSpPr>
          <p:nvPr>
            <p:ph type="sldNum" sz="quarter" idx="5"/>
          </p:nvPr>
        </p:nvSpPr>
        <p:spPr/>
        <p:txBody>
          <a:bodyPr/>
          <a:lstStyle/>
          <a:p>
            <a:fld id="{35E676A0-33B1-4B4B-B1AA-B0B917FCAA93}" type="slidenum">
              <a:rPr lang="en-US" smtClean="0"/>
              <a:t>11</a:t>
            </a:fld>
            <a:endParaRPr lang="en-US"/>
          </a:p>
        </p:txBody>
      </p:sp>
    </p:spTree>
    <p:extLst>
      <p:ext uri="{BB962C8B-B14F-4D97-AF65-F5344CB8AC3E}">
        <p14:creationId xmlns:p14="http://schemas.microsoft.com/office/powerpoint/2010/main" val="375785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believe that our observations can be leveraged [CLICK]</a:t>
            </a:r>
          </a:p>
          <a:p>
            <a:r>
              <a:rPr lang="en-US" dirty="0"/>
              <a:t>To craft more effective attacks [CLICK]</a:t>
            </a:r>
          </a:p>
          <a:p>
            <a:r>
              <a:rPr lang="en-US" dirty="0"/>
              <a:t>And to design more effective and efficient defenses.[CLICK]</a:t>
            </a:r>
          </a:p>
          <a:p>
            <a:endParaRPr lang="en-US" dirty="0"/>
          </a:p>
        </p:txBody>
      </p:sp>
      <p:sp>
        <p:nvSpPr>
          <p:cNvPr id="4" name="Slide Number Placeholder 3"/>
          <p:cNvSpPr>
            <a:spLocks noGrp="1"/>
          </p:cNvSpPr>
          <p:nvPr>
            <p:ph type="sldNum" sz="quarter" idx="5"/>
          </p:nvPr>
        </p:nvSpPr>
        <p:spPr/>
        <p:txBody>
          <a:bodyPr/>
          <a:lstStyle/>
          <a:p>
            <a:fld id="{35E676A0-33B1-4B4B-B1AA-B0B917FCAA93}" type="slidenum">
              <a:rPr lang="en-US" smtClean="0"/>
              <a:t>12</a:t>
            </a:fld>
            <a:endParaRPr lang="en-US"/>
          </a:p>
        </p:txBody>
      </p:sp>
    </p:spTree>
    <p:extLst>
      <p:ext uri="{BB962C8B-B14F-4D97-AF65-F5344CB8AC3E}">
        <p14:creationId xmlns:p14="http://schemas.microsoft.com/office/powerpoint/2010/main" val="1828693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an attack improvement where the attacker manipulates the temperature of the DRAM module to increase the </a:t>
            </a:r>
            <a:r>
              <a:rPr lang="en-US" dirty="0" err="1"/>
              <a:t>RowHammer</a:t>
            </a:r>
            <a:r>
              <a:rPr lang="en-US" dirty="0"/>
              <a:t> vulnerability of the cells that store sensitive data [CLICK]</a:t>
            </a:r>
          </a:p>
          <a:p>
            <a:r>
              <a:rPr lang="en-US" dirty="0"/>
              <a:t>We observe that DRAM cells are vulnerable to </a:t>
            </a:r>
            <a:r>
              <a:rPr lang="en-US" dirty="0" err="1"/>
              <a:t>RowHammer</a:t>
            </a:r>
            <a:r>
              <a:rPr lang="en-US" dirty="0"/>
              <a:t> in a bounded temperature range [CLICK]</a:t>
            </a:r>
          </a:p>
          <a:p>
            <a:r>
              <a:rPr lang="en-US" dirty="0"/>
              <a:t>For example if this range is from 50 to 70 degrees </a:t>
            </a:r>
            <a:r>
              <a:rPr lang="en-US" dirty="0" err="1"/>
              <a:t>celsius</a:t>
            </a:r>
            <a:r>
              <a:rPr lang="en-US" dirty="0"/>
              <a:t>, an attacker can  [CLICK] </a:t>
            </a:r>
          </a:p>
          <a:p>
            <a:r>
              <a:rPr lang="en-US" dirty="0"/>
              <a:t>heat up the chip if the current temperature is below 50 degrees [CLICK] Or cool down the chip if the current temperature is above 70 degrees </a:t>
            </a:r>
            <a:r>
              <a:rPr lang="en-US" dirty="0" err="1"/>
              <a:t>celsius</a:t>
            </a:r>
            <a:r>
              <a:rPr lang="en-US" dirty="0"/>
              <a:t> [CLICK]</a:t>
            </a:r>
          </a:p>
          <a:p>
            <a:endParaRPr lang="en-US" dirty="0"/>
          </a:p>
          <a:p>
            <a:endParaRPr lang="en-US" dirty="0"/>
          </a:p>
        </p:txBody>
      </p:sp>
      <p:sp>
        <p:nvSpPr>
          <p:cNvPr id="4" name="Slide Number Placeholder 3"/>
          <p:cNvSpPr>
            <a:spLocks noGrp="1"/>
          </p:cNvSpPr>
          <p:nvPr>
            <p:ph type="sldNum" sz="quarter" idx="5"/>
          </p:nvPr>
        </p:nvSpPr>
        <p:spPr/>
        <p:txBody>
          <a:bodyPr/>
          <a:lstStyle/>
          <a:p>
            <a:fld id="{35E676A0-33B1-4B4B-B1AA-B0B917FCAA93}" type="slidenum">
              <a:rPr lang="en-US" smtClean="0"/>
              <a:t>13</a:t>
            </a:fld>
            <a:endParaRPr lang="en-US"/>
          </a:p>
        </p:txBody>
      </p:sp>
    </p:spTree>
    <p:extLst>
      <p:ext uri="{BB962C8B-B14F-4D97-AF65-F5344CB8AC3E}">
        <p14:creationId xmlns:p14="http://schemas.microsoft.com/office/powerpoint/2010/main" val="3944438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an improvement for defense mechanisms that leverages the variation across rows [CLICK]</a:t>
            </a:r>
          </a:p>
          <a:p>
            <a:r>
              <a:rPr lang="en-US" dirty="0"/>
              <a:t>We observe that 90% of the rows do not experience bit flips until the activation count reaches the double </a:t>
            </a:r>
            <a:r>
              <a:rPr lang="en-US" dirty="0" err="1"/>
              <a:t>Hcfirst</a:t>
            </a:r>
            <a:r>
              <a:rPr lang="en-US" dirty="0"/>
              <a:t> of the 10% of the rows.[CLICK]</a:t>
            </a:r>
          </a:p>
          <a:p>
            <a:endParaRPr lang="en-US" dirty="0"/>
          </a:p>
          <a:p>
            <a:r>
              <a:rPr lang="en-US" dirty="0"/>
              <a:t>Therefore, we can reduce the aggressiveness of defense mechanisms for 90% of the rows, which can reduce the area overheads of state-of-the-art defense mechanisms: [CLICK] </a:t>
            </a:r>
            <a:r>
              <a:rPr lang="en-US" dirty="0" err="1"/>
              <a:t>BlockHammer</a:t>
            </a:r>
            <a:r>
              <a:rPr lang="en-US" dirty="0"/>
              <a:t> and [CLICK] Graphene, by 33 and 80%, respectively [CLICK]</a:t>
            </a:r>
          </a:p>
          <a:p>
            <a:endParaRPr lang="en-US" dirty="0"/>
          </a:p>
          <a:p>
            <a:endParaRPr lang="en-US" dirty="0"/>
          </a:p>
        </p:txBody>
      </p:sp>
      <p:sp>
        <p:nvSpPr>
          <p:cNvPr id="4" name="Slide Number Placeholder 3"/>
          <p:cNvSpPr>
            <a:spLocks noGrp="1"/>
          </p:cNvSpPr>
          <p:nvPr>
            <p:ph type="sldNum" sz="quarter" idx="5"/>
          </p:nvPr>
        </p:nvSpPr>
        <p:spPr/>
        <p:txBody>
          <a:bodyPr/>
          <a:lstStyle/>
          <a:p>
            <a:fld id="{35E676A0-33B1-4B4B-B1AA-B0B917FCAA93}" type="slidenum">
              <a:rPr lang="en-US" smtClean="0"/>
              <a:t>14</a:t>
            </a:fld>
            <a:endParaRPr lang="en-US"/>
          </a:p>
        </p:txBody>
      </p:sp>
    </p:spTree>
    <p:extLst>
      <p:ext uri="{BB962C8B-B14F-4D97-AF65-F5344CB8AC3E}">
        <p14:creationId xmlns:p14="http://schemas.microsoft.com/office/powerpoint/2010/main" val="2606668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For more analysis, observations, attack improvements and defense improvements, please read our paper.</a:t>
            </a:r>
          </a:p>
        </p:txBody>
      </p:sp>
      <p:sp>
        <p:nvSpPr>
          <p:cNvPr id="4" name="Slide Number Placeholder 3"/>
          <p:cNvSpPr>
            <a:spLocks noGrp="1"/>
          </p:cNvSpPr>
          <p:nvPr>
            <p:ph type="sldNum" sz="quarter" idx="5"/>
          </p:nvPr>
        </p:nvSpPr>
        <p:spPr/>
        <p:txBody>
          <a:bodyPr/>
          <a:lstStyle/>
          <a:p>
            <a:fld id="{35E676A0-33B1-4B4B-B1AA-B0B917FCAA93}" type="slidenum">
              <a:rPr lang="en-US" smtClean="0"/>
              <a:t>15</a:t>
            </a:fld>
            <a:endParaRPr lang="en-US"/>
          </a:p>
        </p:txBody>
      </p:sp>
    </p:spTree>
    <p:extLst>
      <p:ext uri="{BB962C8B-B14F-4D97-AF65-F5344CB8AC3E}">
        <p14:creationId xmlns:p14="http://schemas.microsoft.com/office/powerpoint/2010/main" val="1242758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your time. I am happy to answer any questions</a:t>
            </a:r>
            <a:endParaRPr lang="en-US" baseline="0" dirty="0"/>
          </a:p>
        </p:txBody>
      </p:sp>
      <p:sp>
        <p:nvSpPr>
          <p:cNvPr id="4" name="Slide Number Placeholder 3"/>
          <p:cNvSpPr>
            <a:spLocks noGrp="1"/>
          </p:cNvSpPr>
          <p:nvPr>
            <p:ph type="sldNum" sz="quarter" idx="10"/>
          </p:nvPr>
        </p:nvSpPr>
        <p:spPr/>
        <p:txBody>
          <a:bodyPr/>
          <a:lstStyle/>
          <a:p>
            <a:fld id="{EF7F79D3-8C36-4CB5-B03B-F440DA7B71AF}" type="slidenum">
              <a:rPr lang="en-US" smtClean="0"/>
              <a:t>16</a:t>
            </a:fld>
            <a:endParaRPr lang="en-US"/>
          </a:p>
        </p:txBody>
      </p:sp>
    </p:spTree>
    <p:extLst>
      <p:ext uri="{BB962C8B-B14F-4D97-AF65-F5344CB8AC3E}">
        <p14:creationId xmlns:p14="http://schemas.microsoft.com/office/powerpoint/2010/main" val="83670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a:t>This concludes my talk . Thank you for your time and attention. For many more details, I invite you to read our MICRO 2021 paper. </a:t>
            </a:r>
          </a:p>
        </p:txBody>
      </p:sp>
      <p:sp>
        <p:nvSpPr>
          <p:cNvPr id="4" name="Slide Number Placeholder 3"/>
          <p:cNvSpPr>
            <a:spLocks noGrp="1"/>
          </p:cNvSpPr>
          <p:nvPr>
            <p:ph type="sldNum" sz="quarter" idx="10"/>
          </p:nvPr>
        </p:nvSpPr>
        <p:spPr/>
        <p:txBody>
          <a:bodyPr/>
          <a:lstStyle/>
          <a:p>
            <a:fld id="{EF7F79D3-8C36-4CB5-B03B-F440DA7B71AF}" type="slidenum">
              <a:rPr lang="en-US" smtClean="0"/>
              <a:t>17</a:t>
            </a:fld>
            <a:endParaRPr lang="en-US"/>
          </a:p>
        </p:txBody>
      </p:sp>
    </p:spTree>
    <p:extLst>
      <p:ext uri="{BB962C8B-B14F-4D97-AF65-F5344CB8AC3E}">
        <p14:creationId xmlns:p14="http://schemas.microsoft.com/office/powerpoint/2010/main" val="3345438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DRAM module, used as the main memory on many systems. [CLICK]</a:t>
            </a:r>
          </a:p>
          <a:p>
            <a:r>
              <a:rPr lang="en-US" dirty="0"/>
              <a:t>A DRAM module consists of multiple chips each of which contains multiple banks [CLICK]</a:t>
            </a:r>
          </a:p>
          <a:p>
            <a:r>
              <a:rPr lang="en-US" dirty="0"/>
              <a:t>Each bank is composed of multiple subarrays [CLICK]</a:t>
            </a:r>
          </a:p>
          <a:p>
            <a:r>
              <a:rPr lang="en-US" dirty="0"/>
              <a:t>And within each subarray, there is a two dimensional array of DRAM cells. [CLICK]</a:t>
            </a:r>
          </a:p>
          <a:p>
            <a:r>
              <a:rPr lang="en-US" dirty="0"/>
              <a:t>These cells are organized into rows that are selected using </a:t>
            </a:r>
            <a:r>
              <a:rPr lang="en-US" dirty="0" err="1"/>
              <a:t>wordlines</a:t>
            </a:r>
            <a:r>
              <a:rPr lang="en-US" dirty="0"/>
              <a:t> [CLICK]</a:t>
            </a:r>
          </a:p>
          <a:p>
            <a:r>
              <a:rPr lang="en-US" dirty="0"/>
              <a:t>And the cells are connected to a row buffer via </a:t>
            </a:r>
            <a:r>
              <a:rPr lang="en-US" dirty="0" err="1"/>
              <a:t>bitlines</a:t>
            </a:r>
            <a:r>
              <a:rPr lang="en-US" dirty="0"/>
              <a:t> [CLICK]  </a:t>
            </a:r>
          </a:p>
        </p:txBody>
      </p:sp>
      <p:sp>
        <p:nvSpPr>
          <p:cNvPr id="4" name="Slide Number Placeholder 3"/>
          <p:cNvSpPr>
            <a:spLocks noGrp="1"/>
          </p:cNvSpPr>
          <p:nvPr>
            <p:ph type="sldNum" sz="quarter" idx="5"/>
          </p:nvPr>
        </p:nvSpPr>
        <p:spPr/>
        <p:txBody>
          <a:bodyPr/>
          <a:lstStyle/>
          <a:p>
            <a:fld id="{C0529AF4-9733-4245-A38E-6E2258071B12}" type="slidenum">
              <a:rPr lang="en-US" altLang="en-US" smtClean="0"/>
              <a:pPr/>
              <a:t>18</a:t>
            </a:fld>
            <a:endParaRPr lang="en-US" altLang="en-US"/>
          </a:p>
        </p:txBody>
      </p:sp>
    </p:spTree>
    <p:extLst>
      <p:ext uri="{BB962C8B-B14F-4D97-AF65-F5344CB8AC3E}">
        <p14:creationId xmlns:p14="http://schemas.microsoft.com/office/powerpoint/2010/main" val="3550095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simplified diagram of a DRAM cell, </a:t>
            </a:r>
            <a:r>
              <a:rPr lang="en-US" b="0" baseline="0"/>
              <a:t>where the data is stored as capacitor voltage and accessed through the access transistor</a:t>
            </a:r>
            <a:r>
              <a:rPr lang="en-US"/>
              <a:t> [CLICK]</a:t>
            </a:r>
          </a:p>
          <a:p>
            <a:r>
              <a:rPr lang="en-US"/>
              <a:t>A DRAM cell inherently exhibits several charge leakage paths [CLICK]</a:t>
            </a:r>
          </a:p>
          <a:p>
            <a:r>
              <a:rPr lang="en-US"/>
              <a:t>And requires to perform refresh operations to restore the capacitor voltage with a time period called refresh window.</a:t>
            </a:r>
          </a:p>
          <a:p>
            <a:r>
              <a:rPr lang="en-US"/>
              <a:t>[PAUSE]</a:t>
            </a:r>
          </a:p>
          <a:p>
            <a:r>
              <a:rPr lang="en-US"/>
              <a:t>To access a DRAM cell, [CLICK]</a:t>
            </a:r>
          </a:p>
          <a:p>
            <a:r>
              <a:rPr lang="en-US" b="0"/>
              <a:t>the memory controller must first open or activate the row to fetch the row’s data into the row buffer </a:t>
            </a:r>
            <a:r>
              <a:rPr lang="en-US" b="1"/>
              <a:t>[CLICK]</a:t>
            </a:r>
            <a:endParaRPr lang="en-US" b="0"/>
          </a:p>
          <a:p>
            <a:r>
              <a:rPr lang="en-US" b="0"/>
              <a:t>The READ and WRITE requests targeting the row are serviced from the row buffer [CLICK]</a:t>
            </a:r>
          </a:p>
          <a:p>
            <a:r>
              <a:rPr lang="en-US" b="0"/>
              <a:t>After all requests are serviced from the row, the memory controller must close or </a:t>
            </a:r>
            <a:r>
              <a:rPr lang="en-US" b="0" err="1"/>
              <a:t>precharge</a:t>
            </a:r>
            <a:r>
              <a:rPr lang="en-US" b="0"/>
              <a:t> the row in order to begin accessing data from another row. </a:t>
            </a:r>
            <a:r>
              <a:rPr lang="en-US" b="1"/>
              <a:t>[CLICK]</a:t>
            </a:r>
            <a:endParaRPr lang="en-US"/>
          </a:p>
          <a:p>
            <a:endParaRPr lang="en-US"/>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19</a:t>
            </a:fld>
            <a:endParaRPr lang="en-US"/>
          </a:p>
        </p:txBody>
      </p:sp>
    </p:spTree>
    <p:extLst>
      <p:ext uri="{BB962C8B-B14F-4D97-AF65-F5344CB8AC3E}">
        <p14:creationId xmlns:p14="http://schemas.microsoft.com/office/powerpoint/2010/main" val="3150562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 will start by introducing the </a:t>
            </a:r>
            <a:r>
              <a:rPr lang="en-US" b="0" dirty="0" err="1"/>
              <a:t>Rowhammer</a:t>
            </a:r>
            <a:r>
              <a:rPr lang="en-US" b="0" dirty="0"/>
              <a:t> vulnerability.  </a:t>
            </a:r>
            <a:r>
              <a:rPr lang="en-US" dirty="0"/>
              <a:t>To access data from a DRAM row</a:t>
            </a:r>
            <a:r>
              <a:rPr lang="en-US" b="0" dirty="0"/>
              <a:t>, the memory controller has to  activate </a:t>
            </a:r>
            <a:r>
              <a:rPr lang="en-US" b="1" dirty="0"/>
              <a:t>[CLICK] </a:t>
            </a:r>
            <a:r>
              <a:rPr lang="en-US" b="0" dirty="0"/>
              <a:t>and later </a:t>
            </a:r>
            <a:r>
              <a:rPr lang="en-US" b="0" dirty="0" err="1"/>
              <a:t>precharge</a:t>
            </a:r>
            <a:r>
              <a:rPr lang="en-US" b="0" dirty="0"/>
              <a:t>[CLICK]  the row. However, rapidly activating [CLICK] and </a:t>
            </a:r>
            <a:r>
              <a:rPr lang="en-US" b="0" dirty="0" err="1"/>
              <a:t>precharging</a:t>
            </a:r>
            <a:r>
              <a:rPr lang="en-US" b="0" dirty="0"/>
              <a:t> </a:t>
            </a:r>
            <a:r>
              <a:rPr lang="en-US" b="1" dirty="0"/>
              <a:t>[CLICK]</a:t>
            </a:r>
            <a:r>
              <a:rPr lang="en-US" b="0" dirty="0"/>
              <a:t> a DRAM row can result in bit flips in physically adjacent rows. [CLICK]. This phenomenon is known as </a:t>
            </a:r>
            <a:r>
              <a:rPr lang="en-US" b="0" dirty="0" err="1"/>
              <a:t>RowHammer</a:t>
            </a:r>
            <a:r>
              <a:rPr lang="en-US" b="0" dirty="0"/>
              <a:t>. [CLICK]</a:t>
            </a:r>
            <a:r>
              <a:rPr lang="en-US" b="1" dirty="0"/>
              <a:t> </a:t>
            </a:r>
            <a:r>
              <a:rPr lang="en-US" b="0" dirty="0"/>
              <a:t>We refer to the rapidly accessed row as an aggressor row and the rows containing bit flips as victim rows. [CLICK]</a:t>
            </a:r>
            <a:endParaRPr lang="en-US" b="1" dirty="0"/>
          </a:p>
          <a:p>
            <a:endParaRPr lang="en-US" b="1" dirty="0"/>
          </a:p>
          <a:p>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2</a:t>
            </a:fld>
            <a:endParaRPr lang="en-US"/>
          </a:p>
        </p:txBody>
      </p:sp>
    </p:spTree>
    <p:extLst>
      <p:ext uri="{BB962C8B-B14F-4D97-AF65-F5344CB8AC3E}">
        <p14:creationId xmlns:p14="http://schemas.microsoft.com/office/powerpoint/2010/main" val="3885199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Due to an increase in cell-to-cell interference, as a result of aggressive technology node scaling, rapidly activating </a:t>
            </a:r>
            <a:r>
              <a:rPr lang="en-US" b="1"/>
              <a:t>[CLICK] </a:t>
            </a:r>
            <a:r>
              <a:rPr lang="en-US" b="0"/>
              <a:t>and </a:t>
            </a:r>
            <a:r>
              <a:rPr lang="en-US" b="0" err="1"/>
              <a:t>precharging</a:t>
            </a:r>
            <a:endParaRPr lang="en-US" b="0"/>
          </a:p>
          <a:p>
            <a:r>
              <a:rPr lang="en-US" b="1"/>
              <a:t>[FORTH &amp; BACK]</a:t>
            </a:r>
            <a:r>
              <a:rPr lang="en-US" b="0"/>
              <a:t> a DRAM row can result in bit flips in physically adjacent rows </a:t>
            </a:r>
            <a:r>
              <a:rPr lang="en-US" b="1"/>
              <a:t>[CLICK]</a:t>
            </a:r>
          </a:p>
          <a:p>
            <a:r>
              <a:rPr lang="en-US" b="1"/>
              <a:t>[FORTH &amp; BACK] </a:t>
            </a:r>
            <a:r>
              <a:rPr lang="en-US" b="0"/>
              <a:t>Continuing to access the same row results in even more failures in nearby rows. This phenomenon is known as RowHammer. </a:t>
            </a:r>
            <a:r>
              <a:rPr lang="en-US" b="1"/>
              <a:t>[CLICK]</a:t>
            </a:r>
          </a:p>
          <a:p>
            <a:r>
              <a:rPr lang="en-US" b="0"/>
              <a:t>We refer to the rapidly accessed row as an aggressor row and the rows containing bit flips as victim rows. </a:t>
            </a:r>
            <a:endParaRPr lang="en-US" b="1"/>
          </a:p>
          <a:p>
            <a:endParaRPr lang="en-US" b="1"/>
          </a:p>
          <a:p>
            <a:endParaRPr lang="en-US" b="0"/>
          </a:p>
        </p:txBody>
      </p:sp>
      <p:sp>
        <p:nvSpPr>
          <p:cNvPr id="4" name="Slide Number Placeholder 3"/>
          <p:cNvSpPr>
            <a:spLocks noGrp="1"/>
          </p:cNvSpPr>
          <p:nvPr>
            <p:ph type="sldNum" sz="quarter" idx="10"/>
          </p:nvPr>
        </p:nvSpPr>
        <p:spPr/>
        <p:txBody>
          <a:bodyPr/>
          <a:lstStyle/>
          <a:p>
            <a:fld id="{35E676A0-33B1-4B4B-B1AA-B0B917FCAA93}" type="slidenum">
              <a:rPr lang="en-US" smtClean="0"/>
              <a:t>20</a:t>
            </a:fld>
            <a:endParaRPr lang="en-US"/>
          </a:p>
        </p:txBody>
      </p:sp>
    </p:spTree>
    <p:extLst>
      <p:ext uri="{BB962C8B-B14F-4D97-AF65-F5344CB8AC3E}">
        <p14:creationId xmlns:p14="http://schemas.microsoft.com/office/powerpoint/2010/main" val="3885199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a:t>Now I will quickly summarize our work [CLICK] </a:t>
            </a:r>
          </a:p>
          <a:p>
            <a:r>
              <a:rPr lang="en-US" b="0" baseline="0"/>
              <a:t>Denser DRAM chips are more vulnerable to RowHammer [CLICK]</a:t>
            </a:r>
          </a:p>
          <a:p>
            <a:r>
              <a:rPr lang="en-US" b="0" baseline="0"/>
              <a:t>And Understanding RowHammer is critical to find effective and efficient solutions. However, no rigorous study demonstrates how this vulnerability varies under different conditions [CLICK]</a:t>
            </a:r>
          </a:p>
          <a:p>
            <a:r>
              <a:rPr lang="en-US" b="0" baseline="0"/>
              <a:t>In this work, our goal is to provide insights into three fundamental properties of RowHammer that can be leveraged to design more effective and efficient attacks and defenses These three properties are  [CLICK]</a:t>
            </a:r>
          </a:p>
          <a:p>
            <a:r>
              <a:rPr lang="en-US" b="0" baseline="0"/>
              <a:t>DRAM chip temperature, [CLICK]</a:t>
            </a:r>
          </a:p>
          <a:p>
            <a:r>
              <a:rPr lang="en-US" b="0" baseline="0"/>
              <a:t>The time that an aggressor row stays active [CLICK]</a:t>
            </a:r>
          </a:p>
          <a:p>
            <a:r>
              <a:rPr lang="en-US" b="0" baseline="0"/>
              <a:t>and victim DRAM cell’s physical location [CLICK]</a:t>
            </a:r>
          </a:p>
          <a:p>
            <a:r>
              <a:rPr lang="en-US" b="0" baseline="0"/>
              <a:t>In this study, we test 272 real DRAM chips of DDR3 and DDR4 modules from four major manufacturers [CLICK]</a:t>
            </a:r>
          </a:p>
          <a:p>
            <a:r>
              <a:rPr lang="en-US" b="0" baseline="0"/>
              <a:t>Based on our analyses, we draw 6 key takeaway lessons from 16 novel observations. Among these, we highlight that [CLICK]</a:t>
            </a:r>
          </a:p>
          <a:p>
            <a:r>
              <a:rPr lang="en-US" b="0" baseline="0"/>
              <a:t>A RowHammer bit flip is more likely to occur [CLICK] </a:t>
            </a:r>
          </a:p>
          <a:p>
            <a:r>
              <a:rPr lang="en-US" b="0" baseline="0"/>
              <a:t>in a bounded range of temperature [CLICK]</a:t>
            </a:r>
          </a:p>
          <a:p>
            <a:r>
              <a:rPr lang="en-US" b="0" baseline="0"/>
              <a:t>if the aggressor row is active for longer time [CLICK] </a:t>
            </a:r>
          </a:p>
          <a:p>
            <a:r>
              <a:rPr lang="en-US" b="0" baseline="0"/>
              <a:t>And in certain physical regions of the DRAM module under attack [CLICK]</a:t>
            </a:r>
          </a:p>
          <a:p>
            <a:r>
              <a:rPr lang="en-US" b="0" baseline="0"/>
              <a:t>Based on our findings, we propose several improvements and show that our novel observations can inspire and aid future work on crafting more effective attacks and designing more effective and efficient defense mechanisms [END]</a:t>
            </a:r>
          </a:p>
        </p:txBody>
      </p:sp>
      <p:sp>
        <p:nvSpPr>
          <p:cNvPr id="4" name="Slide Number Placeholder 3"/>
          <p:cNvSpPr>
            <a:spLocks noGrp="1"/>
          </p:cNvSpPr>
          <p:nvPr>
            <p:ph type="sldNum" sz="quarter" idx="10"/>
          </p:nvPr>
        </p:nvSpPr>
        <p:spPr/>
        <p:txBody>
          <a:bodyPr/>
          <a:lstStyle/>
          <a:p>
            <a:fld id="{35E676A0-33B1-4B4B-B1AA-B0B917FCAA93}" type="slidenum">
              <a:rPr lang="en-US" smtClean="0"/>
              <a:t>21</a:t>
            </a:fld>
            <a:endParaRPr lang="en-US"/>
          </a:p>
        </p:txBody>
      </p:sp>
    </p:spTree>
    <p:extLst>
      <p:ext uri="{BB962C8B-B14F-4D97-AF65-F5344CB8AC3E}">
        <p14:creationId xmlns:p14="http://schemas.microsoft.com/office/powerpoint/2010/main" val="3793859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the outline of the talk.</a:t>
            </a:r>
          </a:p>
          <a:p>
            <a:endParaRPr lang="en-US"/>
          </a:p>
        </p:txBody>
      </p:sp>
      <p:sp>
        <p:nvSpPr>
          <p:cNvPr id="4" name="Slide Number Placeholder 3"/>
          <p:cNvSpPr>
            <a:spLocks noGrp="1"/>
          </p:cNvSpPr>
          <p:nvPr>
            <p:ph type="sldNum" sz="quarter" idx="10"/>
          </p:nvPr>
        </p:nvSpPr>
        <p:spPr/>
        <p:txBody>
          <a:bodyPr/>
          <a:lstStyle/>
          <a:p>
            <a:fld id="{35E676A0-33B1-4B4B-B1AA-B0B917FCAA93}" type="slidenum">
              <a:rPr lang="en-US" smtClean="0"/>
              <a:t>22</a:t>
            </a:fld>
            <a:endParaRPr lang="en-US"/>
          </a:p>
        </p:txBody>
      </p:sp>
    </p:spTree>
    <p:extLst>
      <p:ext uri="{BB962C8B-B14F-4D97-AF65-F5344CB8AC3E}">
        <p14:creationId xmlns:p14="http://schemas.microsoft.com/office/powerpoint/2010/main" val="2603103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Let me begin with our motivation and goal</a:t>
            </a:r>
          </a:p>
        </p:txBody>
      </p:sp>
      <p:sp>
        <p:nvSpPr>
          <p:cNvPr id="4" name="Slide Number Placeholder 3"/>
          <p:cNvSpPr>
            <a:spLocks noGrp="1"/>
          </p:cNvSpPr>
          <p:nvPr>
            <p:ph type="sldNum" sz="quarter" idx="10"/>
          </p:nvPr>
        </p:nvSpPr>
        <p:spPr/>
        <p:txBody>
          <a:bodyPr/>
          <a:lstStyle/>
          <a:p>
            <a:fld id="{35E676A0-33B1-4B4B-B1AA-B0B917FCAA93}" type="slidenum">
              <a:rPr lang="en-US" smtClean="0"/>
              <a:t>23</a:t>
            </a:fld>
            <a:endParaRPr lang="en-US"/>
          </a:p>
        </p:txBody>
      </p:sp>
    </p:spTree>
    <p:extLst>
      <p:ext uri="{BB962C8B-B14F-4D97-AF65-F5344CB8AC3E}">
        <p14:creationId xmlns:p14="http://schemas.microsoft.com/office/powerpoint/2010/main" val="2235371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a:solidFill>
                  <a:srgbClr val="000000"/>
                </a:solidFill>
                <a:latin typeface="Cambria" panose="02040503050406030204" pitchFamily="18" charset="0"/>
                <a:ea typeface="Cambria"/>
              </a:rPr>
              <a:t>RowHammer is a DRAM </a:t>
            </a:r>
            <a:r>
              <a:rPr lang="en-US" b="1">
                <a:solidFill>
                  <a:srgbClr val="002060"/>
                </a:solidFill>
                <a:latin typeface="Cambria" panose="02040503050406030204" pitchFamily="18" charset="0"/>
                <a:ea typeface="Cambria"/>
              </a:rPr>
              <a:t>reliability and security problem [CLICK]</a:t>
            </a:r>
            <a:endParaRPr lang="en-US">
              <a:latin typeface="Cambria" panose="02040503050406030204" pitchFamily="18" charset="0"/>
              <a:ea typeface="Cambria"/>
            </a:endParaRPr>
          </a:p>
          <a:p>
            <a:pPr marL="285750" indent="-285750">
              <a:lnSpc>
                <a:spcPct val="90000"/>
              </a:lnSpc>
              <a:buFont typeface="Arial" panose="020B0604020202020204" pitchFamily="34" charset="0"/>
              <a:buChar char="•"/>
            </a:pPr>
            <a:r>
              <a:rPr lang="en-US">
                <a:latin typeface="Cambria" panose="02040503050406030204" pitchFamily="18" charset="0"/>
                <a:ea typeface="Cambria"/>
              </a:rPr>
              <a:t>Denser DRAM chips are </a:t>
            </a:r>
            <a:r>
              <a:rPr lang="en-US" b="1">
                <a:latin typeface="Cambria" panose="02040503050406030204" pitchFamily="18" charset="0"/>
                <a:ea typeface="Cambria"/>
              </a:rPr>
              <a:t>significantly</a:t>
            </a:r>
            <a:r>
              <a:rPr lang="en-US">
                <a:latin typeface="Cambria" panose="02040503050406030204" pitchFamily="18" charset="0"/>
                <a:ea typeface="Cambria"/>
              </a:rPr>
              <a:t> </a:t>
            </a:r>
            <a:r>
              <a:rPr lang="en-US" b="1">
                <a:solidFill>
                  <a:srgbClr val="7030A0"/>
                </a:solidFill>
                <a:latin typeface="Cambria" panose="02040503050406030204" pitchFamily="18" charset="0"/>
                <a:ea typeface="Cambria"/>
              </a:rPr>
              <a:t>more vulnerable</a:t>
            </a:r>
            <a:r>
              <a:rPr lang="en-US">
                <a:latin typeface="Cambria" panose="02040503050406030204" pitchFamily="18" charset="0"/>
                <a:ea typeface="Cambria"/>
              </a:rPr>
              <a:t> to RowHammer, such that [CLICK]</a:t>
            </a:r>
          </a:p>
          <a:p>
            <a:pPr marL="285750" indent="-285750">
              <a:lnSpc>
                <a:spcPct val="90000"/>
              </a:lnSpc>
              <a:buFont typeface="Arial" panose="020B0604020202020204" pitchFamily="34" charset="0"/>
              <a:buChar char="•"/>
            </a:pPr>
            <a:r>
              <a:rPr lang="en-US">
                <a:latin typeface="Cambria" panose="02040503050406030204" pitchFamily="18" charset="0"/>
                <a:ea typeface="Cambria"/>
              </a:rPr>
              <a:t>the minimum activation count to observe a bit flip has reduced by more than an order of magnitude in less than a decade [CLICK]</a:t>
            </a:r>
          </a:p>
          <a:p>
            <a:pPr marL="285750" indent="-285750">
              <a:lnSpc>
                <a:spcPct val="90000"/>
              </a:lnSpc>
              <a:buFont typeface="Arial" panose="020B0604020202020204" pitchFamily="34" charset="0"/>
              <a:buChar char="•"/>
            </a:pPr>
            <a:r>
              <a:rPr lang="en-US">
                <a:latin typeface="Cambria" panose="02040503050406030204" pitchFamily="18" charset="0"/>
                <a:ea typeface="Cambria"/>
              </a:rPr>
              <a:t>Recent works have </a:t>
            </a:r>
            <a:r>
              <a:rPr lang="en-US" err="1">
                <a:latin typeface="Cambria" panose="02040503050406030204" pitchFamily="18" charset="0"/>
                <a:ea typeface="Cambria"/>
              </a:rPr>
              <a:t>demostrated</a:t>
            </a:r>
            <a:r>
              <a:rPr lang="en-US">
                <a:latin typeface="Cambria" panose="02040503050406030204" pitchFamily="18" charset="0"/>
                <a:ea typeface="Cambria"/>
              </a:rPr>
              <a:t> that many defense mechanisms are becoming prohibitively expensive for future DRAM chips [CLICK]</a:t>
            </a:r>
          </a:p>
          <a:p>
            <a:pPr marL="285750" indent="-285750">
              <a:lnSpc>
                <a:spcPct val="90000"/>
              </a:lnSpc>
              <a:buFont typeface="Arial" panose="020B0604020202020204" pitchFamily="34" charset="0"/>
              <a:buChar char="•"/>
            </a:pPr>
            <a:r>
              <a:rPr lang="en-US">
                <a:latin typeface="Cambria" panose="02040503050406030204" pitchFamily="18" charset="0"/>
                <a:ea typeface="Cambria"/>
              </a:rPr>
              <a:t>A deeper understanding of RowHammer is the key to overcome this challenge [CLICK]</a:t>
            </a:r>
          </a:p>
          <a:p>
            <a:pPr marL="285750" indent="-285750">
              <a:lnSpc>
                <a:spcPct val="90000"/>
              </a:lnSpc>
              <a:buFont typeface="Arial" panose="020B0604020202020204" pitchFamily="34" charset="0"/>
              <a:buChar char="•"/>
            </a:pPr>
            <a:r>
              <a:rPr lang="en-US">
                <a:latin typeface="Cambria" panose="02040503050406030204" pitchFamily="18" charset="0"/>
                <a:ea typeface="Cambria"/>
              </a:rPr>
              <a:t>However, no rigorous experimental study demonstrates a set of fundamental properties of RowHammer to find effective and efficient solutions [CLICK]</a:t>
            </a:r>
          </a:p>
          <a:p>
            <a:pPr marL="285750" indent="-285750">
              <a:lnSpc>
                <a:spcPct val="90000"/>
              </a:lnSpc>
              <a:buFont typeface="Arial" panose="020B0604020202020204" pitchFamily="34" charset="0"/>
              <a:buChar char="•"/>
            </a:pPr>
            <a:r>
              <a:rPr lang="en-US">
                <a:latin typeface="Cambria" panose="02040503050406030204" pitchFamily="18" charset="0"/>
                <a:ea typeface="Cambria"/>
              </a:rPr>
              <a:t>Therefore, to enable RowHammer-safe operation with future DRAM chips, it is </a:t>
            </a:r>
            <a:r>
              <a:rPr lang="en-US" b="1">
                <a:solidFill>
                  <a:srgbClr val="8B278C"/>
                </a:solidFill>
                <a:latin typeface="Cambria" panose="02040503050406030204" pitchFamily="18" charset="0"/>
                <a:ea typeface="Cambria"/>
              </a:rPr>
              <a:t>critical to gain insights</a:t>
            </a:r>
            <a:r>
              <a:rPr lang="en-US">
                <a:latin typeface="Cambria" panose="02040503050406030204" pitchFamily="18" charset="0"/>
                <a:ea typeface="Cambria"/>
              </a:rPr>
              <a:t> into RowHammer and its </a:t>
            </a:r>
            <a:r>
              <a:rPr lang="en-US" b="1">
                <a:solidFill>
                  <a:srgbClr val="8B278C"/>
                </a:solidFill>
                <a:latin typeface="Cambria" panose="02040503050406030204" pitchFamily="18" charset="0"/>
                <a:ea typeface="Cambria"/>
              </a:rPr>
              <a:t>fundamental properties</a:t>
            </a:r>
            <a:r>
              <a:rPr lang="en-US">
                <a:latin typeface="Cambria" panose="02040503050406030204" pitchFamily="18" charset="0"/>
                <a:ea typeface="Cambria"/>
              </a:rPr>
              <a:t>[CLICK]</a:t>
            </a:r>
          </a:p>
          <a:p>
            <a:endParaRPr lang="en-US" b="1"/>
          </a:p>
        </p:txBody>
      </p:sp>
      <p:sp>
        <p:nvSpPr>
          <p:cNvPr id="4" name="Slide Number Placeholder 3"/>
          <p:cNvSpPr>
            <a:spLocks noGrp="1"/>
          </p:cNvSpPr>
          <p:nvPr>
            <p:ph type="sldNum" sz="quarter" idx="5"/>
          </p:nvPr>
        </p:nvSpPr>
        <p:spPr/>
        <p:txBody>
          <a:bodyPr/>
          <a:lstStyle/>
          <a:p>
            <a:fld id="{35E676A0-33B1-4B4B-B1AA-B0B917FCAA93}" type="slidenum">
              <a:rPr lang="en-US" smtClean="0"/>
              <a:t>24</a:t>
            </a:fld>
            <a:endParaRPr lang="en-US"/>
          </a:p>
        </p:txBody>
      </p:sp>
    </p:spTree>
    <p:extLst>
      <p:ext uri="{BB962C8B-B14F-4D97-AF65-F5344CB8AC3E}">
        <p14:creationId xmlns:p14="http://schemas.microsoft.com/office/powerpoint/2010/main" val="1508330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Our goal in this work is to </a:t>
            </a:r>
            <a:r>
              <a:rPr lang="en-US" sz="2400"/>
              <a:t>Provide </a:t>
            </a:r>
            <a:r>
              <a:rPr lang="en-US" sz="2400" b="1">
                <a:solidFill>
                  <a:srgbClr val="8B278C"/>
                </a:solidFill>
              </a:rPr>
              <a:t>insights into three fundamental properties </a:t>
            </a:r>
            <a:r>
              <a:rPr lang="en-US" sz="2400"/>
              <a:t>of RowHammer</a:t>
            </a:r>
            <a:r>
              <a:rPr lang="en-US" sz="2400" b="1">
                <a:solidFill>
                  <a:srgbClr val="8B278C"/>
                </a:solidFill>
              </a:rPr>
              <a:t>:</a:t>
            </a:r>
            <a:endParaRPr lang="en-US" sz="2400" b="1">
              <a:solidFill>
                <a:srgbClr val="8B278C"/>
              </a:solidFill>
              <a:latin typeface="Cambria"/>
              <a:ea typeface="Cambria" panose="02040503050406030204" pitchFamily="18" charset="0"/>
            </a:endParaRPr>
          </a:p>
          <a:p>
            <a:pPr marL="0" lvl="0" indent="0">
              <a:buNone/>
            </a:pPr>
            <a:r>
              <a:rPr lang="en-US" sz="2400">
                <a:latin typeface="Cambria"/>
                <a:ea typeface="Cambria"/>
              </a:rPr>
              <a:t>Temperature [CLICK]</a:t>
            </a:r>
            <a:endParaRPr lang="en-US" sz="2400">
              <a:latin typeface="Cambria" panose="02040503050406030204" pitchFamily="18" charset="0"/>
              <a:ea typeface="Cambria" panose="02040503050406030204" pitchFamily="18" charset="0"/>
            </a:endParaRPr>
          </a:p>
          <a:p>
            <a:pPr marL="0" lvl="0" indent="0">
              <a:buNone/>
            </a:pPr>
            <a:r>
              <a:rPr lang="en-US" sz="2400">
                <a:latin typeface="Cambria"/>
                <a:ea typeface="Cambria"/>
              </a:rPr>
              <a:t>Aggressor row active time [CLICK]</a:t>
            </a:r>
            <a:endParaRPr lang="en-US" sz="2400">
              <a:latin typeface="Cambria" panose="02040503050406030204" pitchFamily="18" charset="0"/>
              <a:ea typeface="Cambria" panose="02040503050406030204" pitchFamily="18" charset="0"/>
            </a:endParaRPr>
          </a:p>
          <a:p>
            <a:pPr marL="0" lvl="0" indent="0">
              <a:buNone/>
            </a:pPr>
            <a:r>
              <a:rPr lang="en-US" sz="2400">
                <a:latin typeface="Cambria"/>
                <a:ea typeface="Cambria"/>
              </a:rPr>
              <a:t>Victim DRAM cell's physical location [CLICK]</a:t>
            </a:r>
          </a:p>
          <a:p>
            <a:pPr marL="0" lvl="0" indent="0">
              <a:buNone/>
            </a:pPr>
            <a:r>
              <a:rPr lang="en-US" sz="2400">
                <a:latin typeface="Cambria"/>
                <a:ea typeface="Cambria" panose="02040503050406030204" pitchFamily="18" charset="0"/>
              </a:rPr>
              <a:t>By doing so we aim enabling research to find effective and efficient attacks and defenses [CLICK]</a:t>
            </a:r>
            <a:endParaRPr lang="en-US" sz="2400">
              <a:latin typeface="Cambria" panose="02040503050406030204" pitchFamily="18" charset="0"/>
              <a:ea typeface="Cambria" panose="02040503050406030204" pitchFamily="18" charset="0"/>
            </a:endParaRPr>
          </a:p>
          <a:p>
            <a:endParaRPr lang="en-US" b="1"/>
          </a:p>
        </p:txBody>
      </p:sp>
      <p:sp>
        <p:nvSpPr>
          <p:cNvPr id="4" name="Slide Number Placeholder 3"/>
          <p:cNvSpPr>
            <a:spLocks noGrp="1"/>
          </p:cNvSpPr>
          <p:nvPr>
            <p:ph type="sldNum" sz="quarter" idx="5"/>
          </p:nvPr>
        </p:nvSpPr>
        <p:spPr/>
        <p:txBody>
          <a:bodyPr/>
          <a:lstStyle/>
          <a:p>
            <a:fld id="{35E676A0-33B1-4B4B-B1AA-B0B917FCAA93}" type="slidenum">
              <a:rPr lang="en-US" smtClean="0"/>
              <a:t>25</a:t>
            </a:fld>
            <a:endParaRPr lang="en-US"/>
          </a:p>
        </p:txBody>
      </p:sp>
    </p:spTree>
    <p:extLst>
      <p:ext uri="{BB962C8B-B14F-4D97-AF65-F5344CB8AC3E}">
        <p14:creationId xmlns:p14="http://schemas.microsoft.com/office/powerpoint/2010/main" val="2518437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me quickly explain our experimental methodology</a:t>
            </a:r>
          </a:p>
        </p:txBody>
      </p:sp>
      <p:sp>
        <p:nvSpPr>
          <p:cNvPr id="4" name="Slide Number Placeholder 3"/>
          <p:cNvSpPr>
            <a:spLocks noGrp="1"/>
          </p:cNvSpPr>
          <p:nvPr>
            <p:ph type="sldNum" sz="quarter" idx="10"/>
          </p:nvPr>
        </p:nvSpPr>
        <p:spPr/>
        <p:txBody>
          <a:bodyPr/>
          <a:lstStyle/>
          <a:p>
            <a:fld id="{35E676A0-33B1-4B4B-B1AA-B0B917FCAA93}" type="slidenum">
              <a:rPr lang="en-US" smtClean="0"/>
              <a:t>26</a:t>
            </a:fld>
            <a:endParaRPr lang="en-US"/>
          </a:p>
        </p:txBody>
      </p:sp>
    </p:spTree>
    <p:extLst>
      <p:ext uri="{BB962C8B-B14F-4D97-AF65-F5344CB8AC3E}">
        <p14:creationId xmlns:p14="http://schemas.microsoft.com/office/powerpoint/2010/main" val="4005884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We use two FPGA-based experimental setups for DDR3 and DDR4 DRAM modules, both programmed with a modified version of </a:t>
            </a:r>
            <a:r>
              <a:rPr lang="en-US" b="0" err="1"/>
              <a:t>SoftMC</a:t>
            </a:r>
            <a:r>
              <a:rPr lang="en-US" b="0"/>
              <a:t> [CLICK]</a:t>
            </a:r>
            <a:endParaRPr lang="en-US"/>
          </a:p>
          <a:p>
            <a:r>
              <a:rPr lang="en-US"/>
              <a:t>We control the chip temperature using a pair of heaters [CLICK] connected to a temperature controller [CLICK]</a:t>
            </a:r>
          </a:p>
          <a:p>
            <a:r>
              <a:rPr lang="en-US"/>
              <a:t>These infrastructures provide fine-grained control over DRAM commands, timing parameters, and temperature [CLICK]</a:t>
            </a:r>
          </a:p>
          <a:p>
            <a:r>
              <a:rPr lang="en-US"/>
              <a:t>=======</a:t>
            </a:r>
          </a:p>
        </p:txBody>
      </p:sp>
      <p:sp>
        <p:nvSpPr>
          <p:cNvPr id="4" name="Slide Number Placeholder 3"/>
          <p:cNvSpPr>
            <a:spLocks noGrp="1"/>
          </p:cNvSpPr>
          <p:nvPr>
            <p:ph type="sldNum" sz="quarter" idx="10"/>
          </p:nvPr>
        </p:nvSpPr>
        <p:spPr/>
        <p:txBody>
          <a:bodyPr/>
          <a:lstStyle/>
          <a:p>
            <a:fld id="{35E676A0-33B1-4B4B-B1AA-B0B917FCAA93}" type="slidenum">
              <a:rPr lang="en-US" smtClean="0"/>
              <a:t>27</a:t>
            </a:fld>
            <a:endParaRPr lang="en-US"/>
          </a:p>
        </p:txBody>
      </p:sp>
    </p:spTree>
    <p:extLst>
      <p:ext uri="{BB962C8B-B14F-4D97-AF65-F5344CB8AC3E}">
        <p14:creationId xmlns:p14="http://schemas.microsoft.com/office/powerpoint/2010/main" val="275500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characterize our DRAM chips at worst-case conditions we take two measures: </a:t>
            </a:r>
          </a:p>
          <a:p>
            <a:r>
              <a:rPr lang="en-US"/>
              <a:t>[CLICK] First, we prevent external sources of interference such that our tests can run consistently as desired and without interruptions. To achieve this we disable: </a:t>
            </a:r>
          </a:p>
          <a:p>
            <a:r>
              <a:rPr lang="en-US"/>
              <a:t>[CLICK] DRAM refresh to avoid refreshing victim rows during a RowHammer test, </a:t>
            </a:r>
          </a:p>
          <a:p>
            <a:r>
              <a:rPr lang="en-US"/>
              <a:t>[CLICK] DRAM calibration events to minimize variation in test timings</a:t>
            </a:r>
          </a:p>
          <a:p>
            <a:r>
              <a:rPr lang="en-US"/>
              <a:t>[CLICK] and RowHammer mitigation mechanisms to ensure that we can directly observe circuit-level bit flips</a:t>
            </a:r>
          </a:p>
          <a:p>
            <a:r>
              <a:rPr lang="en-US"/>
              <a:t>[CLICK] we also ensure that our tests complete in less than a refresh window to prevent retention failures from interfering with our results</a:t>
            </a:r>
          </a:p>
          <a:p>
            <a:r>
              <a:rPr lang="en-US"/>
              <a:t>[CLICK] Second, we issue the worst-case access sequence for inducing RowHammer bit flips based on observations from prior work</a:t>
            </a:r>
          </a:p>
          <a:p>
            <a:r>
              <a:rPr lang="en-US"/>
              <a:t>[CLICK] Using these observations, we test each row’s worst-case vulnerability to RowHammer by repeatedly activating the two physically-adjacent rows as fast as possible</a:t>
            </a:r>
          </a:p>
          <a:p>
            <a:r>
              <a:rPr lang="en-US"/>
              <a:t>=========</a:t>
            </a:r>
          </a:p>
        </p:txBody>
      </p:sp>
      <p:sp>
        <p:nvSpPr>
          <p:cNvPr id="4" name="Slide Number Placeholder 3"/>
          <p:cNvSpPr>
            <a:spLocks noGrp="1"/>
          </p:cNvSpPr>
          <p:nvPr>
            <p:ph type="sldNum" sz="quarter" idx="5"/>
          </p:nvPr>
        </p:nvSpPr>
        <p:spPr/>
        <p:txBody>
          <a:bodyPr/>
          <a:lstStyle/>
          <a:p>
            <a:fld id="{35E676A0-33B1-4B4B-B1AA-B0B917FCAA93}" type="slidenum">
              <a:rPr lang="en-US" smtClean="0"/>
              <a:t>28</a:t>
            </a:fld>
            <a:endParaRPr lang="en-US"/>
          </a:p>
        </p:txBody>
      </p:sp>
    </p:spTree>
    <p:extLst>
      <p:ext uri="{BB962C8B-B14F-4D97-AF65-F5344CB8AC3E}">
        <p14:creationId xmlns:p14="http://schemas.microsoft.com/office/powerpoint/2010/main" val="4252208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In our characterization, [CLICK] </a:t>
            </a:r>
          </a:p>
          <a:p>
            <a:r>
              <a:rPr lang="en-US" b="1">
                <a:cs typeface="Calibri"/>
              </a:rPr>
              <a:t>we test 272 real DRAM chips [CLICK] </a:t>
            </a:r>
          </a:p>
          <a:p>
            <a:r>
              <a:rPr lang="en-US" b="1">
                <a:cs typeface="Calibri"/>
              </a:rPr>
              <a:t>from four major manufacturers,  [CLICK] </a:t>
            </a:r>
          </a:p>
          <a:p>
            <a:r>
              <a:rPr lang="en-US" b="1">
                <a:cs typeface="Calibri"/>
              </a:rPr>
              <a:t>that implement DDR3 and DDR4 DRAM standards [CLICK] </a:t>
            </a:r>
          </a:p>
          <a:p>
            <a:r>
              <a:rPr lang="en-US" b="1">
                <a:cs typeface="Calibri"/>
              </a:rPr>
              <a:t>and with different densities, die revisions, and chip organizations[CLICK]  </a:t>
            </a:r>
          </a:p>
          <a:p>
            <a:endParaRPr lang="en-US" b="1"/>
          </a:p>
        </p:txBody>
      </p:sp>
      <p:sp>
        <p:nvSpPr>
          <p:cNvPr id="4" name="Slide Number Placeholder 3"/>
          <p:cNvSpPr>
            <a:spLocks noGrp="1"/>
          </p:cNvSpPr>
          <p:nvPr>
            <p:ph type="sldNum" sz="quarter" idx="5"/>
          </p:nvPr>
        </p:nvSpPr>
        <p:spPr/>
        <p:txBody>
          <a:bodyPr/>
          <a:lstStyle/>
          <a:p>
            <a:fld id="{35E676A0-33B1-4B4B-B1AA-B0B917FCAA93}" type="slidenum">
              <a:rPr lang="en-US" smtClean="0"/>
              <a:t>29</a:t>
            </a:fld>
            <a:endParaRPr lang="en-US"/>
          </a:p>
        </p:txBody>
      </p:sp>
    </p:spTree>
    <p:extLst>
      <p:ext uri="{BB962C8B-B14F-4D97-AF65-F5344CB8AC3E}">
        <p14:creationId xmlns:p14="http://schemas.microsoft.com/office/powerpoint/2010/main" val="1683426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Understanding </a:t>
            </a:r>
            <a:r>
              <a:rPr lang="en-US" b="0" baseline="0" dirty="0" err="1"/>
              <a:t>RowHammer</a:t>
            </a:r>
            <a:r>
              <a:rPr lang="en-US" b="0" baseline="0" dirty="0"/>
              <a:t> is critical to find effective and efficient solutions. However, no rigorous study demonstrates how this vulnerability varies under different conditions [CLICK]</a:t>
            </a:r>
          </a:p>
          <a:p>
            <a:r>
              <a:rPr lang="en-US" b="0" baseline="0" dirty="0"/>
              <a:t>In this work, our goal is to provide insights into three fundamental properties of </a:t>
            </a:r>
            <a:r>
              <a:rPr lang="en-US" b="0" baseline="0" dirty="0" err="1"/>
              <a:t>RowHammer</a:t>
            </a:r>
            <a:r>
              <a:rPr lang="en-US" b="0" baseline="0" dirty="0"/>
              <a:t> that can be leveraged to design more effective and efficient attacks and </a:t>
            </a:r>
            <a:r>
              <a:rPr lang="en-US" b="0" baseline="0" dirty="0" err="1"/>
              <a:t>defenses.These</a:t>
            </a:r>
            <a:r>
              <a:rPr lang="en-US" b="0" baseline="0" dirty="0"/>
              <a:t> three properties are  [CLICK]</a:t>
            </a:r>
          </a:p>
          <a:p>
            <a:r>
              <a:rPr lang="en-US" b="0" baseline="0" dirty="0"/>
              <a:t>DRAM chip temperature, [CLICK]</a:t>
            </a:r>
          </a:p>
          <a:p>
            <a:r>
              <a:rPr lang="en-US" b="0" baseline="0" dirty="0"/>
              <a:t>The time that an aggressor row stays active [CLICK]</a:t>
            </a:r>
          </a:p>
          <a:p>
            <a:r>
              <a:rPr lang="en-US" b="0" baseline="0" dirty="0"/>
              <a:t>and victim DRAM cell’s physical location [CLICK]</a:t>
            </a:r>
          </a:p>
          <a:p>
            <a:r>
              <a:rPr lang="en-US" b="0" baseline="0" dirty="0"/>
              <a:t>In this study, we test 272 real DRAM chips of DDR3 and DDR4 modules from four major manufacturers [CLICK]</a:t>
            </a:r>
          </a:p>
          <a:p>
            <a:r>
              <a:rPr lang="en-US" b="0" baseline="0" dirty="0"/>
              <a:t>From our key results, we highlight that a </a:t>
            </a:r>
            <a:r>
              <a:rPr lang="en-US" b="0" baseline="0" dirty="0" err="1"/>
              <a:t>RowHammer</a:t>
            </a:r>
            <a:r>
              <a:rPr lang="en-US" b="0" baseline="0" dirty="0"/>
              <a:t> bit flip is more likely to occur [CLICK] </a:t>
            </a:r>
          </a:p>
          <a:p>
            <a:r>
              <a:rPr lang="en-US" b="0" baseline="0" dirty="0"/>
              <a:t>in a bounded range of temperature [CLICK]</a:t>
            </a:r>
          </a:p>
          <a:p>
            <a:r>
              <a:rPr lang="en-US" b="0" baseline="0" dirty="0"/>
              <a:t>if the aggressor row is active for longer time [CLICK] </a:t>
            </a:r>
          </a:p>
          <a:p>
            <a:r>
              <a:rPr lang="en-US" b="0" baseline="0" dirty="0"/>
              <a:t>And in certain physical regions of the DRAM module under attack [CLICK]</a:t>
            </a:r>
          </a:p>
          <a:p>
            <a:r>
              <a:rPr lang="en-US" b="0" baseline="0" dirty="0"/>
              <a:t>Based on our findings, we propose several improvements and show that our novel observations can inspire and aid future work on crafting more effective attacks and designing more effective and efficient defense mechanisms [CLICK]</a:t>
            </a:r>
          </a:p>
        </p:txBody>
      </p:sp>
      <p:sp>
        <p:nvSpPr>
          <p:cNvPr id="4" name="Slide Number Placeholder 3"/>
          <p:cNvSpPr>
            <a:spLocks noGrp="1"/>
          </p:cNvSpPr>
          <p:nvPr>
            <p:ph type="sldNum" sz="quarter" idx="10"/>
          </p:nvPr>
        </p:nvSpPr>
        <p:spPr/>
        <p:txBody>
          <a:bodyPr/>
          <a:lstStyle/>
          <a:p>
            <a:fld id="{35E676A0-33B1-4B4B-B1AA-B0B917FCAA93}" type="slidenum">
              <a:rPr lang="en-US" smtClean="0"/>
              <a:t>3</a:t>
            </a:fld>
            <a:endParaRPr lang="en-US"/>
          </a:p>
        </p:txBody>
      </p:sp>
    </p:spTree>
    <p:extLst>
      <p:ext uri="{BB962C8B-B14F-4D97-AF65-F5344CB8AC3E}">
        <p14:creationId xmlns:p14="http://schemas.microsoft.com/office/powerpoint/2010/main" val="3793859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We provide more details about the chips we test in extended </a:t>
            </a:r>
            <a:r>
              <a:rPr lang="en-US" b="0" err="1"/>
              <a:t>arxiv</a:t>
            </a:r>
            <a:r>
              <a:rPr lang="en-US" b="0"/>
              <a:t> version of the paper [CLICK]</a:t>
            </a:r>
          </a:p>
        </p:txBody>
      </p:sp>
      <p:sp>
        <p:nvSpPr>
          <p:cNvPr id="4" name="Slide Number Placeholder 3"/>
          <p:cNvSpPr>
            <a:spLocks noGrp="1"/>
          </p:cNvSpPr>
          <p:nvPr>
            <p:ph type="sldNum" sz="quarter" idx="5"/>
          </p:nvPr>
        </p:nvSpPr>
        <p:spPr/>
        <p:txBody>
          <a:bodyPr/>
          <a:lstStyle/>
          <a:p>
            <a:fld id="{35E676A0-33B1-4B4B-B1AA-B0B917FCAA93}" type="slidenum">
              <a:rPr lang="en-US" smtClean="0"/>
              <a:t>30</a:t>
            </a:fld>
            <a:endParaRPr lang="en-US"/>
          </a:p>
        </p:txBody>
      </p:sp>
    </p:spTree>
    <p:extLst>
      <p:ext uri="{BB962C8B-B14F-4D97-AF65-F5344CB8AC3E}">
        <p14:creationId xmlns:p14="http://schemas.microsoft.com/office/powerpoint/2010/main" val="3615712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begin with our first analysis: temperature</a:t>
            </a:r>
          </a:p>
        </p:txBody>
      </p:sp>
      <p:sp>
        <p:nvSpPr>
          <p:cNvPr id="4" name="Slide Number Placeholder 3"/>
          <p:cNvSpPr>
            <a:spLocks noGrp="1"/>
          </p:cNvSpPr>
          <p:nvPr>
            <p:ph type="sldNum" sz="quarter" idx="10"/>
          </p:nvPr>
        </p:nvSpPr>
        <p:spPr/>
        <p:txBody>
          <a:bodyPr/>
          <a:lstStyle/>
          <a:p>
            <a:fld id="{35E676A0-33B1-4B4B-B1AA-B0B917FCAA93}" type="slidenum">
              <a:rPr lang="en-US" smtClean="0"/>
              <a:t>31</a:t>
            </a:fld>
            <a:endParaRPr lang="en-US"/>
          </a:p>
        </p:txBody>
      </p:sp>
    </p:spTree>
    <p:extLst>
      <p:ext uri="{BB962C8B-B14F-4D97-AF65-F5344CB8AC3E}">
        <p14:creationId xmlns:p14="http://schemas.microsoft.com/office/powerpoint/2010/main" val="1058191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analysis provides two key takeaway lessons: [CLICK]</a:t>
            </a:r>
          </a:p>
          <a:p>
            <a:r>
              <a:rPr lang="en-US">
                <a:cs typeface="Calibri"/>
              </a:rPr>
              <a:t>First, </a:t>
            </a:r>
            <a:r>
              <a:rPr lang="en-US"/>
              <a:t>To ensure that a DRAM cell is not vulnerable to RowHammer, we </a:t>
            </a:r>
            <a:r>
              <a:rPr lang="en-US" b="1"/>
              <a:t>must characterize </a:t>
            </a:r>
            <a:r>
              <a:rPr lang="en-US"/>
              <a:t>the cell at </a:t>
            </a:r>
            <a:r>
              <a:rPr lang="en-US" b="1"/>
              <a:t>all operating temperatures [CLICK]</a:t>
            </a:r>
          </a:p>
          <a:p>
            <a:r>
              <a:rPr lang="en-US" b="1">
                <a:cs typeface="Calibri"/>
              </a:rPr>
              <a:t>Second, </a:t>
            </a:r>
            <a:r>
              <a:rPr lang="en-US"/>
              <a:t>RowHammer vulnerability </a:t>
            </a:r>
            <a:r>
              <a:rPr lang="en-US" b="1"/>
              <a:t>tends to worsen  as DRAM temperature increases [CLICK]</a:t>
            </a:r>
          </a:p>
          <a:p>
            <a:r>
              <a:rPr lang="en-US" b="1">
                <a:cs typeface="Calibri"/>
              </a:rPr>
              <a:t>However, i</a:t>
            </a:r>
            <a:r>
              <a:rPr lang="en-US" b="1"/>
              <a:t>ndividual DRAM rows </a:t>
            </a:r>
            <a:r>
              <a:rPr lang="en-US"/>
              <a:t>can behave differently from the </a:t>
            </a:r>
            <a:r>
              <a:rPr lang="en-US" b="1"/>
              <a:t>dominant trend [CLICK]</a:t>
            </a:r>
            <a:endParaRPr lang="en-US" b="1">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32</a:t>
            </a:fld>
            <a:endParaRPr lang="en-US"/>
          </a:p>
        </p:txBody>
      </p:sp>
    </p:spTree>
    <p:extLst>
      <p:ext uri="{BB962C8B-B14F-4D97-AF65-F5344CB8AC3E}">
        <p14:creationId xmlns:p14="http://schemas.microsoft.com/office/powerpoint/2010/main" val="18081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analyze the temperature levels a DRAM cell is vulnerable to RowHammer [CLICK]</a:t>
            </a:r>
          </a:p>
          <a:p>
            <a:r>
              <a:rPr lang="en-US"/>
              <a:t>We observe that there exists [CLICK] a lower and [CLICK] an upper bound of temperature [CLICK]</a:t>
            </a:r>
          </a:p>
          <a:p>
            <a:r>
              <a:rPr lang="en-US"/>
              <a:t>A DRAM cell experiences bit flips only within this bounded range[CLICK]</a:t>
            </a:r>
          </a:p>
          <a:p>
            <a:r>
              <a:rPr lang="en-US"/>
              <a:t>but we do not observe any bit flips out of this range [CLICK]</a:t>
            </a:r>
          </a:p>
          <a:p>
            <a:r>
              <a:rPr lang="en-US"/>
              <a:t>We call this range: vulnerable temperature range [CLICK]</a:t>
            </a:r>
          </a:p>
          <a:p>
            <a:r>
              <a:rPr lang="en-US"/>
              <a:t>This table demonstrates the fraction of DRAM cells that experience bit flips at </a:t>
            </a:r>
            <a:r>
              <a:rPr lang="en-US" b="1"/>
              <a:t>all temperature levels</a:t>
            </a:r>
            <a:r>
              <a:rPr lang="en-US"/>
              <a:t> within their vulnerable temperature range</a:t>
            </a:r>
          </a:p>
          <a:p>
            <a:r>
              <a:rPr lang="en-US"/>
              <a:t>We observe that </a:t>
            </a:r>
            <a:r>
              <a:rPr lang="en-US" b="1"/>
              <a:t>more than 98% of vulnerable cells </a:t>
            </a:r>
            <a:r>
              <a:rPr lang="en-US"/>
              <a:t>across all four manufacturers exhibit this behavior [CLICK]</a:t>
            </a:r>
          </a:p>
          <a:p>
            <a:r>
              <a:rPr lang="en-US"/>
              <a:t>Therefore, we conclude that </a:t>
            </a:r>
            <a:r>
              <a:rPr lang="en-US" sz="1200">
                <a:solidFill>
                  <a:prstClr val="black"/>
                </a:solidFill>
                <a:latin typeface="Cambria"/>
                <a:ea typeface="Cambria"/>
              </a:rPr>
              <a:t>most DRAM cells are vulnerable to RowHammer throughout </a:t>
            </a:r>
            <a:r>
              <a:rPr lang="en-US" sz="1200" b="1">
                <a:solidFill>
                  <a:srgbClr val="C00000"/>
                </a:solidFill>
                <a:latin typeface="Cambria"/>
                <a:ea typeface="Cambria"/>
              </a:rPr>
              <a:t>a continuous temperature range </a:t>
            </a:r>
            <a:r>
              <a:rPr lang="en-US" sz="1200">
                <a:latin typeface="Cambria"/>
                <a:ea typeface="Cambria"/>
              </a:rPr>
              <a:t>[CLICK]</a:t>
            </a:r>
          </a:p>
          <a:p>
            <a:endParaRPr lang="en-US"/>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33</a:t>
            </a:fld>
            <a:endParaRPr lang="en-US"/>
          </a:p>
        </p:txBody>
      </p:sp>
    </p:spTree>
    <p:extLst>
      <p:ext uri="{BB962C8B-B14F-4D97-AF65-F5344CB8AC3E}">
        <p14:creationId xmlns:p14="http://schemas.microsoft.com/office/powerpoint/2010/main" val="3326180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figure shows </a:t>
            </a:r>
            <a:r>
              <a:rPr lang="en-US"/>
              <a:t>the population density of cells, clustered based on their vulnerable temperature range. The x-axis and y-axis show the lower bound [CLICK] and the upper bound [CLICK] of a DRAM cell’s vulnerable temperature range [CLICK]</a:t>
            </a:r>
          </a:p>
          <a:p>
            <a:r>
              <a:rPr lang="en-US"/>
              <a:t>The color-scale and the percentage values show the fraction of cells for a given temperature range </a:t>
            </a:r>
            <a:r>
              <a:rPr lang="en-US">
                <a:cs typeface="Calibri"/>
              </a:rPr>
              <a:t>[CLICK]</a:t>
            </a:r>
          </a:p>
          <a:p>
            <a:r>
              <a:rPr lang="en-US">
                <a:cs typeface="Calibri"/>
              </a:rPr>
              <a:t>For example, 0.4% of the cells are vulnerable to RowHammer only between 55 and 60 degrees Celsius [CLICK], </a:t>
            </a:r>
          </a:p>
          <a:p>
            <a:r>
              <a:rPr lang="en-US">
                <a:cs typeface="Calibri"/>
              </a:rPr>
              <a:t>while 0.5% of the cells experience bit flips only between 70 and 85 degrees Celsius [CLICK]</a:t>
            </a:r>
          </a:p>
          <a:p>
            <a:r>
              <a:rPr lang="en-US">
                <a:cs typeface="Calibri"/>
              </a:rPr>
              <a:t>We conclude that different DRAM cells are vulnerable to RowHammer within specific temperature ranges [CLICK]</a:t>
            </a:r>
          </a:p>
          <a:p>
            <a:endParaRPr lang="en-US"/>
          </a:p>
          <a:p>
            <a:endParaRPr lang="en-US" b="1"/>
          </a:p>
          <a:p>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34</a:t>
            </a:fld>
            <a:endParaRPr lang="en-US"/>
          </a:p>
        </p:txBody>
      </p:sp>
    </p:spTree>
    <p:extLst>
      <p:ext uri="{BB962C8B-B14F-4D97-AF65-F5344CB8AC3E}">
        <p14:creationId xmlns:p14="http://schemas.microsoft.com/office/powerpoint/2010/main" val="14330065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are the results for all four manufacturers. </a:t>
            </a:r>
          </a:p>
          <a:p>
            <a:r>
              <a:rPr lang="en-US">
                <a:cs typeface="Calibri"/>
              </a:rPr>
              <a:t>We make two observations from this figure.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First, we observe that a </a:t>
            </a:r>
            <a:r>
              <a:rPr lang="en-US" b="1"/>
              <a:t>significant fraction </a:t>
            </a:r>
            <a:r>
              <a:rPr lang="en-US"/>
              <a:t>of vulnerable DRAM cells exhibit bit flips at </a:t>
            </a:r>
            <a:r>
              <a:rPr lang="en-US" b="1"/>
              <a:t>all tested temperatures </a:t>
            </a:r>
            <a:br>
              <a:rPr lang="en-US" b="1"/>
            </a:br>
            <a:r>
              <a:rPr lang="en-US"/>
              <a:t>For example, </a:t>
            </a:r>
            <a:r>
              <a:rPr lang="en-US">
                <a:cs typeface="Calibri"/>
              </a:rPr>
              <a:t>almost 30% of cells from manufacturer D experience bit flips at all temperatures we tested, [CLICK]</a:t>
            </a:r>
          </a:p>
          <a:p>
            <a:endParaRPr lang="en-US" b="1">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35</a:t>
            </a:fld>
            <a:endParaRPr lang="en-US"/>
          </a:p>
        </p:txBody>
      </p:sp>
    </p:spTree>
    <p:extLst>
      <p:ext uri="{BB962C8B-B14F-4D97-AF65-F5344CB8AC3E}">
        <p14:creationId xmlns:p14="http://schemas.microsoft.com/office/powerpoint/2010/main" val="1661913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Second, we observe that [CLICK] </a:t>
            </a:r>
          </a:p>
          <a:p>
            <a:r>
              <a:rPr lang="en-US"/>
              <a:t>a small fraction of the cells from all four manufacturers are vulnerable to RowHammer </a:t>
            </a:r>
            <a:r>
              <a:rPr lang="en-US" b="1"/>
              <a:t>only in a very narrow temperature range. [CLICK]</a:t>
            </a:r>
          </a:p>
          <a:p>
            <a:r>
              <a:rPr lang="en-US" b="1"/>
              <a:t>For example, </a:t>
            </a:r>
            <a:r>
              <a:rPr lang="en-US">
                <a:cs typeface="Calibri"/>
              </a:rPr>
              <a:t>0.2% of the cells from manufacturer D experience bit flips only at 70C. [CLICK]</a:t>
            </a:r>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36</a:t>
            </a:fld>
            <a:endParaRPr lang="en-US"/>
          </a:p>
        </p:txBody>
      </p:sp>
    </p:spTree>
    <p:extLst>
      <p:ext uri="{BB962C8B-B14F-4D97-AF65-F5344CB8AC3E}">
        <p14:creationId xmlns:p14="http://schemas.microsoft.com/office/powerpoint/2010/main" val="3082643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Next, we study the impact of temperature on DRAM rows. </a:t>
            </a:r>
            <a:r>
              <a:rPr lang="en-US">
                <a:cs typeface="Calibri"/>
              </a:rPr>
              <a:t>The figure shows </a:t>
            </a:r>
            <a:r>
              <a:rPr lang="en-US"/>
              <a:t>how the number of bit flips in the victim row changes as temperature increases.[CLICK] </a:t>
            </a:r>
          </a:p>
          <a:p>
            <a:r>
              <a:rPr lang="en-US"/>
              <a:t>The x-axis shows the increasing temperature [CLICK] and y-axis reports the variation in bit flip counts normalized to the mean value at 50°C. [CLICK]</a:t>
            </a:r>
          </a:p>
          <a:p>
            <a:r>
              <a:rPr lang="en-US">
                <a:cs typeface="Calibri"/>
              </a:rPr>
              <a:t>We observe that more cells experience a bit flip with increasing temperature, [CLICK]</a:t>
            </a:r>
          </a:p>
          <a:p>
            <a:endParaRPr lang="en-US"/>
          </a:p>
          <a:p>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37</a:t>
            </a:fld>
            <a:endParaRPr lang="en-US"/>
          </a:p>
        </p:txBody>
      </p:sp>
    </p:spTree>
    <p:extLst>
      <p:ext uri="{BB962C8B-B14F-4D97-AF65-F5344CB8AC3E}">
        <p14:creationId xmlns:p14="http://schemas.microsoft.com/office/powerpoint/2010/main" val="18016805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We repeat this analysis for all four manufacturers [CLICK]</a:t>
            </a:r>
            <a:endParaRPr lang="en-US"/>
          </a:p>
          <a:p>
            <a:r>
              <a:rPr lang="en-US">
                <a:cs typeface="Calibri"/>
              </a:rPr>
              <a:t>We observe that the bit error rate increases with temperature in modules from three manufacturers, [CLICK]</a:t>
            </a:r>
          </a:p>
          <a:p>
            <a:r>
              <a:rPr lang="en-US">
                <a:cs typeface="Calibri"/>
              </a:rPr>
              <a:t>While it exhibits an opposite trend in modules from manufacturer B. We hypothesize that this happens due to different characteristics of charge trap error mechanisms in different manufacturers. Please refer to our full paper for more details [CLICK]</a:t>
            </a:r>
          </a:p>
          <a:p>
            <a:r>
              <a:rPr lang="en-US">
                <a:cs typeface="Calibri"/>
              </a:rPr>
              <a:t>Our main observation from this figure is that </a:t>
            </a:r>
            <a:r>
              <a:rPr lang="en-US"/>
              <a:t>A DRAM row’s BER can </a:t>
            </a:r>
            <a:r>
              <a:rPr lang="en-US" b="1"/>
              <a:t>either increase or decrease with temperature </a:t>
            </a:r>
            <a:r>
              <a:rPr lang="en-US"/>
              <a:t>depending on the DRAM manufacturer [CLICK]</a:t>
            </a:r>
          </a:p>
          <a:p>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38</a:t>
            </a:fld>
            <a:endParaRPr lang="en-US"/>
          </a:p>
        </p:txBody>
      </p:sp>
    </p:spTree>
    <p:extLst>
      <p:ext uri="{BB962C8B-B14F-4D97-AF65-F5344CB8AC3E}">
        <p14:creationId xmlns:p14="http://schemas.microsoft.com/office/powerpoint/2010/main" val="18515912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In the paper, we also analyze the variation in </a:t>
            </a:r>
            <a:r>
              <a:rPr lang="en-US" b="1" err="1">
                <a:cs typeface="Calibri"/>
              </a:rPr>
              <a:t>HCfirst</a:t>
            </a:r>
            <a:r>
              <a:rPr lang="en-US" b="1">
                <a:cs typeface="Calibri"/>
              </a:rPr>
              <a:t>, the minimum activation count at which a victim row experiences a bit flip, and make three observations from this analysis[CLICK]</a:t>
            </a:r>
            <a:endParaRPr lang="en-US"/>
          </a:p>
          <a:p>
            <a:pPr algn="l"/>
            <a:r>
              <a:rPr lang="en-US" b="1">
                <a:cs typeface="Calibri"/>
              </a:rPr>
              <a:t>First, just like BER, </a:t>
            </a:r>
            <a:r>
              <a:rPr lang="en-US" sz="1200">
                <a:solidFill>
                  <a:schemeClr val="tx1"/>
                </a:solidFill>
                <a:latin typeface="Cambria"/>
                <a:ea typeface="Cambria"/>
              </a:rPr>
              <a:t>DRAM rows can show </a:t>
            </a:r>
            <a:r>
              <a:rPr lang="en-US" sz="1200" b="1">
                <a:solidFill>
                  <a:srgbClr val="8B278C"/>
                </a:solidFill>
                <a:latin typeface="Cambria"/>
                <a:ea typeface="Cambria"/>
              </a:rPr>
              <a:t>either higher or lower </a:t>
            </a:r>
            <a:r>
              <a:rPr lang="en-US" sz="1200" b="1" i="1" err="1">
                <a:solidFill>
                  <a:srgbClr val="8B278C"/>
                </a:solidFill>
                <a:latin typeface="Cambria"/>
                <a:ea typeface="Cambria"/>
              </a:rPr>
              <a:t>HC</a:t>
            </a:r>
            <a:r>
              <a:rPr lang="en-US" sz="1200" b="1" i="1" baseline="-25000" err="1">
                <a:solidFill>
                  <a:srgbClr val="8B278C"/>
                </a:solidFill>
                <a:latin typeface="Cambria"/>
                <a:ea typeface="Cambria"/>
              </a:rPr>
              <a:t>first</a:t>
            </a:r>
            <a:r>
              <a:rPr lang="en-US" sz="1200" b="1">
                <a:solidFill>
                  <a:srgbClr val="8B278C"/>
                </a:solidFill>
                <a:latin typeface="Cambria"/>
                <a:ea typeface="Cambria"/>
              </a:rPr>
              <a:t> </a:t>
            </a:r>
            <a:r>
              <a:rPr lang="en-US" sz="1200">
                <a:solidFill>
                  <a:schemeClr val="tx1"/>
                </a:solidFill>
                <a:latin typeface="Cambria"/>
                <a:ea typeface="Cambria"/>
              </a:rPr>
              <a:t>when</a:t>
            </a:r>
            <a:r>
              <a:rPr lang="en-US" sz="1200" b="1">
                <a:solidFill>
                  <a:srgbClr val="8B278C"/>
                </a:solidFill>
                <a:latin typeface="Cambria"/>
                <a:ea typeface="Cambria"/>
              </a:rPr>
              <a:t> temperature increases [CLICK]</a:t>
            </a:r>
            <a:endParaRPr lang="en-US" b="1">
              <a:cs typeface="Calibri"/>
            </a:endParaRPr>
          </a:p>
          <a:p>
            <a:r>
              <a:rPr lang="en-US" b="1">
                <a:cs typeface="Calibri"/>
              </a:rPr>
              <a:t>Second, </a:t>
            </a:r>
            <a:r>
              <a:rPr lang="en-US" err="1"/>
              <a:t>Hcfirst</a:t>
            </a:r>
            <a:r>
              <a:rPr lang="en-US"/>
              <a:t> tends to generally decrease as delta temperature increases [CLICK]</a:t>
            </a:r>
            <a:endParaRPr lang="en-US">
              <a:cs typeface="Calibri"/>
            </a:endParaRPr>
          </a:p>
          <a:p>
            <a:r>
              <a:rPr lang="en-US">
                <a:cs typeface="Calibri"/>
              </a:rPr>
              <a:t>And third, </a:t>
            </a:r>
            <a:r>
              <a:rPr lang="en-US"/>
              <a:t>delta </a:t>
            </a:r>
            <a:r>
              <a:rPr lang="en-US" err="1"/>
              <a:t>Hcfirst</a:t>
            </a:r>
            <a:r>
              <a:rPr lang="en-US"/>
              <a:t> tends to be larger as delta temperature increases [CLICK]</a:t>
            </a:r>
          </a:p>
          <a:p>
            <a:endParaRPr lang="en-US">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39</a:t>
            </a:fld>
            <a:endParaRPr lang="en-US"/>
          </a:p>
        </p:txBody>
      </p:sp>
    </p:spTree>
    <p:extLst>
      <p:ext uri="{BB962C8B-B14F-4D97-AF65-F5344CB8AC3E}">
        <p14:creationId xmlns:p14="http://schemas.microsoft.com/office/powerpoint/2010/main" val="3461303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first analysis investigates the relation between the </a:t>
            </a:r>
            <a:r>
              <a:rPr lang="en-US" dirty="0" err="1"/>
              <a:t>RowHammer</a:t>
            </a:r>
            <a:r>
              <a:rPr lang="en-US" dirty="0"/>
              <a:t> vulnerability and temperature. This analysis provides two key takeaways: [CLICK]</a:t>
            </a:r>
          </a:p>
          <a:p>
            <a:r>
              <a:rPr lang="en-US" dirty="0">
                <a:cs typeface="Calibri"/>
              </a:rPr>
              <a:t>First, </a:t>
            </a:r>
            <a:r>
              <a:rPr lang="en-US" dirty="0"/>
              <a:t>To ensure that a DRAM cell is not vulnerable to </a:t>
            </a:r>
            <a:r>
              <a:rPr lang="en-US" dirty="0" err="1"/>
              <a:t>RowHammer</a:t>
            </a:r>
            <a:r>
              <a:rPr lang="en-US" dirty="0"/>
              <a:t>, we </a:t>
            </a:r>
            <a:r>
              <a:rPr lang="en-US" b="1" dirty="0"/>
              <a:t>must characterize </a:t>
            </a:r>
            <a:r>
              <a:rPr lang="en-US" dirty="0"/>
              <a:t>the cell at </a:t>
            </a:r>
            <a:r>
              <a:rPr lang="en-US" b="1" dirty="0"/>
              <a:t>all operating temperatures [CLICK]</a:t>
            </a:r>
          </a:p>
          <a:p>
            <a:r>
              <a:rPr lang="en-US" b="1" dirty="0">
                <a:cs typeface="Calibri"/>
              </a:rPr>
              <a:t>Second, </a:t>
            </a:r>
            <a:r>
              <a:rPr lang="en-US" dirty="0" err="1"/>
              <a:t>RowHammer</a:t>
            </a:r>
            <a:r>
              <a:rPr lang="en-US" dirty="0"/>
              <a:t> vulnerability </a:t>
            </a:r>
            <a:r>
              <a:rPr lang="en-US" b="1" dirty="0"/>
              <a:t>tends to worsen  as DRAM temperature increases [CLICK]</a:t>
            </a:r>
          </a:p>
          <a:p>
            <a:r>
              <a:rPr lang="en-US" b="1" dirty="0">
                <a:cs typeface="Calibri"/>
              </a:rPr>
              <a:t>However, i</a:t>
            </a:r>
            <a:r>
              <a:rPr lang="en-US" b="1" dirty="0"/>
              <a:t>ndividual DRAM rows </a:t>
            </a:r>
            <a:r>
              <a:rPr lang="en-US" dirty="0"/>
              <a:t>can behave differently from the </a:t>
            </a:r>
            <a:r>
              <a:rPr lang="en-US" b="1" dirty="0"/>
              <a:t>dominant trend [CLICK]</a:t>
            </a:r>
            <a:endParaRPr lang="en-US" b="1" dirty="0">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4</a:t>
            </a:fld>
            <a:endParaRPr lang="en-US"/>
          </a:p>
        </p:txBody>
      </p:sp>
    </p:spTree>
    <p:extLst>
      <p:ext uri="{BB962C8B-B14F-4D97-AF65-F5344CB8AC3E}">
        <p14:creationId xmlns:p14="http://schemas.microsoft.com/office/powerpoint/2010/main" val="18081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Please refer to the full paper for these analyses</a:t>
            </a:r>
          </a:p>
        </p:txBody>
      </p:sp>
      <p:sp>
        <p:nvSpPr>
          <p:cNvPr id="4" name="Slide Number Placeholder 3"/>
          <p:cNvSpPr>
            <a:spLocks noGrp="1"/>
          </p:cNvSpPr>
          <p:nvPr>
            <p:ph type="sldNum" sz="quarter" idx="5"/>
          </p:nvPr>
        </p:nvSpPr>
        <p:spPr/>
        <p:txBody>
          <a:bodyPr/>
          <a:lstStyle/>
          <a:p>
            <a:fld id="{35E676A0-33B1-4B4B-B1AA-B0B917FCAA93}" type="slidenum">
              <a:rPr lang="en-US" smtClean="0"/>
              <a:t>40</a:t>
            </a:fld>
            <a:endParaRPr lang="en-US"/>
          </a:p>
        </p:txBody>
      </p:sp>
    </p:spTree>
    <p:extLst>
      <p:ext uri="{BB962C8B-B14F-4D97-AF65-F5344CB8AC3E}">
        <p14:creationId xmlns:p14="http://schemas.microsoft.com/office/powerpoint/2010/main" val="25580357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we investigate the variation in RowHammer vulnerability with the time that an aggressor row stays active</a:t>
            </a:r>
          </a:p>
        </p:txBody>
      </p:sp>
      <p:sp>
        <p:nvSpPr>
          <p:cNvPr id="4" name="Slide Number Placeholder 3"/>
          <p:cNvSpPr>
            <a:spLocks noGrp="1"/>
          </p:cNvSpPr>
          <p:nvPr>
            <p:ph type="sldNum" sz="quarter" idx="10"/>
          </p:nvPr>
        </p:nvSpPr>
        <p:spPr/>
        <p:txBody>
          <a:bodyPr/>
          <a:lstStyle/>
          <a:p>
            <a:fld id="{35E676A0-33B1-4B4B-B1AA-B0B917FCAA93}" type="slidenum">
              <a:rPr lang="en-US" smtClean="0"/>
              <a:t>41</a:t>
            </a:fld>
            <a:endParaRPr lang="en-US"/>
          </a:p>
        </p:txBody>
      </p:sp>
    </p:spTree>
    <p:extLst>
      <p:ext uri="{BB962C8B-B14F-4D97-AF65-F5344CB8AC3E}">
        <p14:creationId xmlns:p14="http://schemas.microsoft.com/office/powerpoint/2010/main" val="35425542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This analysis provides two key takeaways: [CLICK]</a:t>
            </a:r>
          </a:p>
          <a:p>
            <a:r>
              <a:rPr lang="en-US" b="0"/>
              <a:t>First, As an aggressor row stays active longer, victim DRAM cells become more vulnerable to RowHammer [CLICK]</a:t>
            </a:r>
          </a:p>
          <a:p>
            <a:r>
              <a:rPr lang="en-US" b="0"/>
              <a:t>And second, RowHammer vulnerability of victim cells decreases when the bank is </a:t>
            </a:r>
            <a:r>
              <a:rPr lang="en-US" b="0" err="1"/>
              <a:t>precharged</a:t>
            </a:r>
            <a:r>
              <a:rPr lang="en-US" b="0"/>
              <a:t> for a longer time [CLICK]</a:t>
            </a:r>
          </a:p>
        </p:txBody>
      </p:sp>
      <p:sp>
        <p:nvSpPr>
          <p:cNvPr id="4" name="Slide Number Placeholder 3"/>
          <p:cNvSpPr>
            <a:spLocks noGrp="1"/>
          </p:cNvSpPr>
          <p:nvPr>
            <p:ph type="sldNum" sz="quarter" idx="5"/>
          </p:nvPr>
        </p:nvSpPr>
        <p:spPr/>
        <p:txBody>
          <a:bodyPr/>
          <a:lstStyle/>
          <a:p>
            <a:fld id="{35E676A0-33B1-4B4B-B1AA-B0B917FCAA93}" type="slidenum">
              <a:rPr lang="en-US" smtClean="0"/>
              <a:t>42</a:t>
            </a:fld>
            <a:endParaRPr lang="en-US"/>
          </a:p>
        </p:txBody>
      </p:sp>
    </p:spTree>
    <p:extLst>
      <p:ext uri="{BB962C8B-B14F-4D97-AF65-F5344CB8AC3E}">
        <p14:creationId xmlns:p14="http://schemas.microsoft.com/office/powerpoint/2010/main" val="10322653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perform this analysis, we conduct two sets of experiments [CLICK]</a:t>
            </a:r>
          </a:p>
          <a:p>
            <a:r>
              <a:rPr lang="en-US"/>
              <a:t>In the baseline, we hammer rows A and B as frequently as possible [CLICK]</a:t>
            </a:r>
          </a:p>
          <a:p>
            <a:r>
              <a:rPr lang="en-US"/>
              <a:t>In the first set of tests, we increase the time that an aggressor row is active [CLICK], </a:t>
            </a:r>
          </a:p>
          <a:p>
            <a:r>
              <a:rPr lang="en-US"/>
              <a:t>And in the second set of experiments we increase the time that the bank is </a:t>
            </a:r>
            <a:r>
              <a:rPr lang="en-US" err="1"/>
              <a:t>precharged</a:t>
            </a:r>
            <a:r>
              <a:rPr lang="en-US"/>
              <a:t> [CLICK]</a:t>
            </a:r>
          </a:p>
        </p:txBody>
      </p:sp>
      <p:sp>
        <p:nvSpPr>
          <p:cNvPr id="4" name="Slide Number Placeholder 3"/>
          <p:cNvSpPr>
            <a:spLocks noGrp="1"/>
          </p:cNvSpPr>
          <p:nvPr>
            <p:ph type="sldNum" sz="quarter" idx="5"/>
          </p:nvPr>
        </p:nvSpPr>
        <p:spPr/>
        <p:txBody>
          <a:bodyPr/>
          <a:lstStyle/>
          <a:p>
            <a:fld id="{35E676A0-33B1-4B4B-B1AA-B0B917FCAA93}" type="slidenum">
              <a:rPr lang="en-US" smtClean="0"/>
              <a:t>43</a:t>
            </a:fld>
            <a:endParaRPr lang="en-US"/>
          </a:p>
        </p:txBody>
      </p:sp>
    </p:spTree>
    <p:extLst>
      <p:ext uri="{BB962C8B-B14F-4D97-AF65-F5344CB8AC3E}">
        <p14:creationId xmlns:p14="http://schemas.microsoft.com/office/powerpoint/2010/main" val="3558565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plot demonstrates how [CLICK] </a:t>
            </a:r>
          </a:p>
          <a:p>
            <a:r>
              <a:rPr lang="en-US"/>
              <a:t>bit error rate varies [CLICK]</a:t>
            </a:r>
          </a:p>
          <a:p>
            <a:r>
              <a:rPr lang="en-US"/>
              <a:t>when aggressor row active time increases [CLICK]</a:t>
            </a:r>
          </a:p>
          <a:p>
            <a:r>
              <a:rPr lang="en-US"/>
              <a:t>We observe that: </a:t>
            </a:r>
            <a:r>
              <a:rPr lang="en-US" sz="1200">
                <a:latin typeface="Cambria" panose="02040503050406030204" pitchFamily="18" charset="0"/>
              </a:rPr>
              <a:t>As the </a:t>
            </a:r>
            <a:r>
              <a:rPr lang="en-US" sz="1200" b="1">
                <a:solidFill>
                  <a:srgbClr val="8B288C"/>
                </a:solidFill>
                <a:latin typeface="Cambria" panose="02040503050406030204" pitchFamily="18" charset="0"/>
              </a:rPr>
              <a:t>aggressor row stays active longer</a:t>
            </a:r>
            <a:r>
              <a:rPr lang="en-US" sz="1200">
                <a:latin typeface="Cambria" panose="02040503050406030204" pitchFamily="18" charset="0"/>
              </a:rPr>
              <a:t>, </a:t>
            </a:r>
            <a:br>
              <a:rPr lang="en-US" sz="1200">
                <a:solidFill>
                  <a:schemeClr val="bg1"/>
                </a:solidFill>
                <a:latin typeface="Cambria" panose="02040503050406030204" pitchFamily="18" charset="0"/>
              </a:rPr>
            </a:br>
            <a:r>
              <a:rPr lang="en-US" sz="1200" b="1">
                <a:solidFill>
                  <a:srgbClr val="8B288C"/>
                </a:solidFill>
                <a:latin typeface="Cambria" panose="02040503050406030204" pitchFamily="18" charset="0"/>
              </a:rPr>
              <a:t>more DRAM cells </a:t>
            </a:r>
            <a:r>
              <a:rPr lang="en-US" sz="1200">
                <a:latin typeface="Cambria" panose="02040503050406030204" pitchFamily="18" charset="0"/>
              </a:rPr>
              <a:t>experience RowHammer bit flips [CLICK]</a:t>
            </a:r>
            <a:endParaRPr lang="en-US" sz="1400">
              <a:solidFill>
                <a:schemeClr val="bg1"/>
              </a:solidFill>
              <a:latin typeface="Cambria" panose="02040503050406030204" pitchFamily="18" charset="0"/>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44</a:t>
            </a:fld>
            <a:endParaRPr lang="en-US"/>
          </a:p>
        </p:txBody>
      </p:sp>
    </p:spTree>
    <p:extLst>
      <p:ext uri="{BB962C8B-B14F-4D97-AF65-F5344CB8AC3E}">
        <p14:creationId xmlns:p14="http://schemas.microsoft.com/office/powerpoint/2010/main" val="31050082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observe the same trend on modules from all four manufacturers [CLICK]</a:t>
            </a:r>
          </a:p>
          <a:p>
            <a:endParaRPr lang="en-US"/>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45</a:t>
            </a:fld>
            <a:endParaRPr lang="en-US"/>
          </a:p>
        </p:txBody>
      </p:sp>
    </p:spTree>
    <p:extLst>
      <p:ext uri="{BB962C8B-B14F-4D97-AF65-F5344CB8AC3E}">
        <p14:creationId xmlns:p14="http://schemas.microsoft.com/office/powerpoint/2010/main" val="3438064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plot, we investigate the variation in </a:t>
            </a:r>
            <a:r>
              <a:rPr lang="en-US" err="1"/>
              <a:t>Hcfirst</a:t>
            </a:r>
            <a:r>
              <a:rPr lang="en-US"/>
              <a:t>, [CLICK] </a:t>
            </a:r>
          </a:p>
          <a:p>
            <a:r>
              <a:rPr lang="en-US"/>
              <a:t>the minimum activation count to observe a bit flip [CLICK]</a:t>
            </a:r>
          </a:p>
          <a:p>
            <a:r>
              <a:rPr lang="en-US"/>
              <a:t>With increasing aggressor row active time [CLICK]</a:t>
            </a:r>
          </a:p>
          <a:p>
            <a:r>
              <a:rPr lang="en-US"/>
              <a:t>We observe that DRAM cells experience bit flips at </a:t>
            </a:r>
            <a:r>
              <a:rPr lang="en-US" dirty="0"/>
              <a:t>smaller</a:t>
            </a:r>
            <a:r>
              <a:rPr lang="en-US"/>
              <a:t> activation counts when aggressor rows stay active longer [CLICK]</a:t>
            </a:r>
          </a:p>
        </p:txBody>
      </p:sp>
      <p:sp>
        <p:nvSpPr>
          <p:cNvPr id="4" name="Slide Number Placeholder 3"/>
          <p:cNvSpPr>
            <a:spLocks noGrp="1"/>
          </p:cNvSpPr>
          <p:nvPr>
            <p:ph type="sldNum" sz="quarter" idx="5"/>
          </p:nvPr>
        </p:nvSpPr>
        <p:spPr/>
        <p:txBody>
          <a:bodyPr/>
          <a:lstStyle/>
          <a:p>
            <a:fld id="{35E676A0-33B1-4B4B-B1AA-B0B917FCAA93}" type="slidenum">
              <a:rPr lang="en-US" smtClean="0"/>
              <a:t>46</a:t>
            </a:fld>
            <a:endParaRPr lang="en-US"/>
          </a:p>
        </p:txBody>
      </p:sp>
    </p:spTree>
    <p:extLst>
      <p:ext uri="{BB962C8B-B14F-4D97-AF65-F5344CB8AC3E}">
        <p14:creationId xmlns:p14="http://schemas.microsoft.com/office/powerpoint/2010/main" val="1119153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observe the same trend on modules from all four manufacturers [CLICK]</a:t>
            </a:r>
          </a:p>
          <a:p>
            <a:r>
              <a:rPr lang="en-US"/>
              <a:t>Based on our observations on the bit error rate and </a:t>
            </a:r>
            <a:r>
              <a:rPr lang="en-US" err="1"/>
              <a:t>Hcfirst</a:t>
            </a:r>
            <a:r>
              <a:rPr lang="en-US"/>
              <a:t>, we conclude that: </a:t>
            </a:r>
            <a:r>
              <a:rPr lang="en-US" sz="1200">
                <a:latin typeface="Cambria" panose="02040503050406030204" pitchFamily="18" charset="0"/>
              </a:rPr>
              <a:t>as the </a:t>
            </a:r>
            <a:r>
              <a:rPr lang="en-US" sz="1200" b="1">
                <a:solidFill>
                  <a:srgbClr val="8B288C"/>
                </a:solidFill>
                <a:latin typeface="Cambria" panose="02040503050406030204" pitchFamily="18" charset="0"/>
              </a:rPr>
              <a:t>aggressor row stays active longer</a:t>
            </a:r>
            <a:r>
              <a:rPr lang="en-US" sz="1200">
                <a:latin typeface="Cambria" panose="02040503050406030204" pitchFamily="18" charset="0"/>
              </a:rPr>
              <a:t>, </a:t>
            </a:r>
            <a:br>
              <a:rPr lang="en-US" sz="1200">
                <a:solidFill>
                  <a:schemeClr val="bg1"/>
                </a:solidFill>
                <a:latin typeface="Cambria" panose="02040503050406030204" pitchFamily="18" charset="0"/>
              </a:rPr>
            </a:br>
            <a:r>
              <a:rPr lang="en-US" sz="1200" b="1">
                <a:solidFill>
                  <a:srgbClr val="8B288C"/>
                </a:solidFill>
                <a:latin typeface="Cambria" panose="02040503050406030204" pitchFamily="18" charset="0"/>
              </a:rPr>
              <a:t>more DRAM cells </a:t>
            </a:r>
            <a:r>
              <a:rPr lang="en-US" sz="1200">
                <a:latin typeface="Cambria" panose="02040503050406030204" pitchFamily="18" charset="0"/>
              </a:rPr>
              <a:t>experience RowHammer bit flips AND they experience RowHammer bit flips </a:t>
            </a:r>
            <a:r>
              <a:rPr lang="en-US" sz="1200" b="1">
                <a:solidFill>
                  <a:srgbClr val="8B288C"/>
                </a:solidFill>
                <a:latin typeface="Cambria" panose="02040503050406030204" pitchFamily="18" charset="0"/>
              </a:rPr>
              <a:t>at lower activation counts</a:t>
            </a:r>
            <a:r>
              <a:rPr lang="en-US" sz="1200">
                <a:solidFill>
                  <a:schemeClr val="bg1"/>
                </a:solidFill>
                <a:latin typeface="Cambria" panose="02040503050406030204" pitchFamily="18" charset="0"/>
              </a:rPr>
              <a:t> [CLICK]</a:t>
            </a:r>
            <a:endParaRPr lang="en-US" sz="1200">
              <a:latin typeface="Cambria" panose="02040503050406030204" pitchFamily="18" charset="0"/>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47</a:t>
            </a:fld>
            <a:endParaRPr lang="en-US"/>
          </a:p>
        </p:txBody>
      </p:sp>
    </p:spTree>
    <p:extLst>
      <p:ext uri="{BB962C8B-B14F-4D97-AF65-F5344CB8AC3E}">
        <p14:creationId xmlns:p14="http://schemas.microsoft.com/office/powerpoint/2010/main" val="7951537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cs typeface="Calibri"/>
              </a:rPr>
              <a:t>In the paper, we also </a:t>
            </a:r>
            <a:r>
              <a:rPr lang="en-US" b="0">
                <a:cs typeface="Calibri"/>
              </a:rPr>
              <a:t>investigate the variation in aggressor row active time’s effects across DRAM rows and the effect of increasing bank </a:t>
            </a:r>
            <a:r>
              <a:rPr lang="en-US" b="0" err="1">
                <a:cs typeface="Calibri"/>
              </a:rPr>
              <a:t>precharged</a:t>
            </a:r>
            <a:r>
              <a:rPr lang="en-US" b="0">
                <a:cs typeface="Calibri"/>
              </a:rPr>
              <a:t> time. We make three observations from this analysis:</a:t>
            </a:r>
            <a:r>
              <a:rPr lang="en-US" b="1">
                <a:cs typeface="Calibri"/>
              </a:rPr>
              <a:t> [CLICK]</a:t>
            </a:r>
            <a:endParaRPr lang="en-US"/>
          </a:p>
          <a:p>
            <a:pPr algn="l"/>
            <a:r>
              <a:rPr lang="en-US" sz="1200" b="0">
                <a:solidFill>
                  <a:srgbClr val="8B278C"/>
                </a:solidFill>
                <a:latin typeface="Cambria"/>
                <a:ea typeface="Cambria"/>
              </a:rPr>
              <a:t>First, as the aggressor row stays active longer, the RowHammer vulnerability consistently worsens across all tested DRAM rows [CLICK]</a:t>
            </a:r>
            <a:endParaRPr lang="en-US" b="0">
              <a:cs typeface="Calibri"/>
            </a:endParaRPr>
          </a:p>
          <a:p>
            <a:r>
              <a:rPr lang="en-US" b="0">
                <a:cs typeface="Calibri"/>
              </a:rPr>
              <a:t>Second, as the bank stays </a:t>
            </a:r>
            <a:r>
              <a:rPr lang="en-US" b="0" err="1">
                <a:cs typeface="Calibri"/>
              </a:rPr>
              <a:t>precharged</a:t>
            </a:r>
            <a:r>
              <a:rPr lang="en-US" b="0">
                <a:cs typeface="Calibri"/>
              </a:rPr>
              <a:t> longer, fewer DRAM cells experience RowHammer bit flips, and they experience bit flips at higher activation counts [CLICK]</a:t>
            </a:r>
          </a:p>
          <a:p>
            <a:r>
              <a:rPr lang="en-US" b="0">
                <a:cs typeface="Calibri"/>
              </a:rPr>
              <a:t>Third, this reduction in RowHammer vulnerability is also consistent across all tested DRAM rows [CLICK] </a:t>
            </a:r>
          </a:p>
        </p:txBody>
      </p:sp>
      <p:sp>
        <p:nvSpPr>
          <p:cNvPr id="4" name="Slide Number Placeholder 3"/>
          <p:cNvSpPr>
            <a:spLocks noGrp="1"/>
          </p:cNvSpPr>
          <p:nvPr>
            <p:ph type="sldNum" sz="quarter" idx="5"/>
          </p:nvPr>
        </p:nvSpPr>
        <p:spPr/>
        <p:txBody>
          <a:bodyPr/>
          <a:lstStyle/>
          <a:p>
            <a:fld id="{35E676A0-33B1-4B4B-B1AA-B0B917FCAA93}" type="slidenum">
              <a:rPr lang="en-US" smtClean="0"/>
              <a:t>48</a:t>
            </a:fld>
            <a:endParaRPr lang="en-US"/>
          </a:p>
        </p:txBody>
      </p:sp>
    </p:spTree>
    <p:extLst>
      <p:ext uri="{BB962C8B-B14F-4D97-AF65-F5344CB8AC3E}">
        <p14:creationId xmlns:p14="http://schemas.microsoft.com/office/powerpoint/2010/main" val="11627168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Please refer to the full paper for these analyses</a:t>
            </a:r>
          </a:p>
        </p:txBody>
      </p:sp>
      <p:sp>
        <p:nvSpPr>
          <p:cNvPr id="4" name="Slide Number Placeholder 3"/>
          <p:cNvSpPr>
            <a:spLocks noGrp="1"/>
          </p:cNvSpPr>
          <p:nvPr>
            <p:ph type="sldNum" sz="quarter" idx="5"/>
          </p:nvPr>
        </p:nvSpPr>
        <p:spPr/>
        <p:txBody>
          <a:bodyPr/>
          <a:lstStyle/>
          <a:p>
            <a:fld id="{35E676A0-33B1-4B4B-B1AA-B0B917FCAA93}" type="slidenum">
              <a:rPr lang="en-US" smtClean="0"/>
              <a:t>49</a:t>
            </a:fld>
            <a:endParaRPr lang="en-US"/>
          </a:p>
        </p:txBody>
      </p:sp>
    </p:spTree>
    <p:extLst>
      <p:ext uri="{BB962C8B-B14F-4D97-AF65-F5344CB8AC3E}">
        <p14:creationId xmlns:p14="http://schemas.microsoft.com/office/powerpoint/2010/main" val="1535236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observe that there exists [CLICK] a lower and [CLICK] an upper bound of temperature. [CLICK]</a:t>
            </a:r>
          </a:p>
          <a:p>
            <a:r>
              <a:rPr lang="en-US" dirty="0"/>
              <a:t>A DRAM cell experiences bit flips only within this bounded range[CLICK]</a:t>
            </a:r>
          </a:p>
          <a:p>
            <a:r>
              <a:rPr lang="en-US" dirty="0"/>
              <a:t>but we do not observe any bit flips out of this range [CLICK]</a:t>
            </a:r>
          </a:p>
          <a:p>
            <a:r>
              <a:rPr lang="en-US" dirty="0"/>
              <a:t>We call this range: vulnerable temperature range [CLICK]</a:t>
            </a:r>
          </a:p>
          <a:p>
            <a:r>
              <a:rPr lang="en-US" dirty="0"/>
              <a:t>This table shows the fraction of DRAM cells that experience bit flips at </a:t>
            </a:r>
            <a:r>
              <a:rPr lang="en-US" b="1" dirty="0"/>
              <a:t>all temperature levels</a:t>
            </a:r>
            <a:r>
              <a:rPr lang="en-US" dirty="0"/>
              <a:t> within their vulnerable temperature range</a:t>
            </a:r>
          </a:p>
          <a:p>
            <a:r>
              <a:rPr lang="en-US" dirty="0"/>
              <a:t>We observe that </a:t>
            </a:r>
            <a:r>
              <a:rPr lang="en-US" b="1" dirty="0"/>
              <a:t>more than 98% of vulnerable cells </a:t>
            </a:r>
            <a:r>
              <a:rPr lang="en-US" dirty="0"/>
              <a:t>across all four manufacturers exhibit this behavior [CLICK]</a:t>
            </a:r>
          </a:p>
          <a:p>
            <a:r>
              <a:rPr lang="en-US" dirty="0"/>
              <a:t>Therefore, we conclude that </a:t>
            </a:r>
            <a:r>
              <a:rPr lang="en-US" sz="1200" dirty="0">
                <a:solidFill>
                  <a:prstClr val="black"/>
                </a:solidFill>
                <a:latin typeface="Cambria"/>
                <a:ea typeface="Cambria"/>
              </a:rPr>
              <a:t>most DRAM cells are vulnerable to </a:t>
            </a:r>
            <a:r>
              <a:rPr lang="en-US" sz="1200" dirty="0" err="1">
                <a:solidFill>
                  <a:prstClr val="black"/>
                </a:solidFill>
                <a:latin typeface="Cambria"/>
                <a:ea typeface="Cambria"/>
              </a:rPr>
              <a:t>RowHammer</a:t>
            </a:r>
            <a:r>
              <a:rPr lang="en-US" sz="1200" dirty="0">
                <a:solidFill>
                  <a:prstClr val="black"/>
                </a:solidFill>
                <a:latin typeface="Cambria"/>
                <a:ea typeface="Cambria"/>
              </a:rPr>
              <a:t> throughout </a:t>
            </a:r>
            <a:r>
              <a:rPr lang="en-US" sz="1200" b="1" dirty="0">
                <a:solidFill>
                  <a:srgbClr val="C00000"/>
                </a:solidFill>
                <a:latin typeface="Cambria"/>
                <a:ea typeface="Cambria"/>
              </a:rPr>
              <a:t>a continuous temperature range </a:t>
            </a:r>
            <a:r>
              <a:rPr lang="en-US" sz="1200" dirty="0">
                <a:latin typeface="Cambria"/>
                <a:ea typeface="Cambria"/>
              </a:rPr>
              <a:t>[CLICK]</a:t>
            </a:r>
          </a:p>
          <a:p>
            <a:endParaRPr lang="en-US" dirty="0"/>
          </a:p>
          <a:p>
            <a:endParaRPr lang="en-US" dirty="0"/>
          </a:p>
        </p:txBody>
      </p:sp>
      <p:sp>
        <p:nvSpPr>
          <p:cNvPr id="4" name="Slide Number Placeholder 3"/>
          <p:cNvSpPr>
            <a:spLocks noGrp="1"/>
          </p:cNvSpPr>
          <p:nvPr>
            <p:ph type="sldNum" sz="quarter" idx="5"/>
          </p:nvPr>
        </p:nvSpPr>
        <p:spPr/>
        <p:txBody>
          <a:bodyPr/>
          <a:lstStyle/>
          <a:p>
            <a:fld id="{35E676A0-33B1-4B4B-B1AA-B0B917FCAA93}" type="slidenum">
              <a:rPr lang="en-US" smtClean="0"/>
              <a:t>5</a:t>
            </a:fld>
            <a:endParaRPr lang="en-US"/>
          </a:p>
        </p:txBody>
      </p:sp>
    </p:spTree>
    <p:extLst>
      <p:ext uri="{BB962C8B-B14F-4D97-AF65-F5344CB8AC3E}">
        <p14:creationId xmlns:p14="http://schemas.microsoft.com/office/powerpoint/2010/main" val="33261802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third analysis is about spatial variation</a:t>
            </a:r>
          </a:p>
        </p:txBody>
      </p:sp>
      <p:sp>
        <p:nvSpPr>
          <p:cNvPr id="4" name="Slide Number Placeholder 3"/>
          <p:cNvSpPr>
            <a:spLocks noGrp="1"/>
          </p:cNvSpPr>
          <p:nvPr>
            <p:ph type="sldNum" sz="quarter" idx="10"/>
          </p:nvPr>
        </p:nvSpPr>
        <p:spPr/>
        <p:txBody>
          <a:bodyPr/>
          <a:lstStyle/>
          <a:p>
            <a:fld id="{35E676A0-33B1-4B4B-B1AA-B0B917FCAA93}" type="slidenum">
              <a:rPr lang="en-US" smtClean="0"/>
              <a:t>50</a:t>
            </a:fld>
            <a:endParaRPr lang="en-US"/>
          </a:p>
        </p:txBody>
      </p:sp>
    </p:spTree>
    <p:extLst>
      <p:ext uri="{BB962C8B-B14F-4D97-AF65-F5344CB8AC3E}">
        <p14:creationId xmlns:p14="http://schemas.microsoft.com/office/powerpoint/2010/main" val="36150713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In this analysis, we investigate how the RowHammer vulnerability varies based on a victim DRAM cell's physical location</a:t>
            </a:r>
          </a:p>
          <a:p>
            <a:r>
              <a:rPr lang="en-US" b="0"/>
              <a:t>We have two key takeaways from this analysis. [CLICK]</a:t>
            </a:r>
          </a:p>
          <a:p>
            <a:r>
              <a:rPr lang="en-US" b="0"/>
              <a:t>First, The RowHammer vulnerability significantly varies across DRAM rows and columns due to both design induced and manufacturing process induced variation [CLICK]</a:t>
            </a:r>
          </a:p>
          <a:p>
            <a:r>
              <a:rPr lang="en-US" b="0"/>
              <a:t>Second, the distribution of </a:t>
            </a:r>
            <a:r>
              <a:rPr lang="en-US" b="0" err="1"/>
              <a:t>HCfirst</a:t>
            </a:r>
            <a:r>
              <a:rPr lang="en-US" b="0"/>
              <a:t> exhibits </a:t>
            </a:r>
          </a:p>
          <a:p>
            <a:r>
              <a:rPr lang="en-US" b="0"/>
              <a:t>- a diverse set of values within a subarray</a:t>
            </a:r>
          </a:p>
          <a:p>
            <a:r>
              <a:rPr lang="en-US" b="0"/>
              <a:t>- But similar values across subarrays within a DRAM module [CLICK]</a:t>
            </a:r>
          </a:p>
        </p:txBody>
      </p:sp>
      <p:sp>
        <p:nvSpPr>
          <p:cNvPr id="4" name="Slide Number Placeholder 3"/>
          <p:cNvSpPr>
            <a:spLocks noGrp="1"/>
          </p:cNvSpPr>
          <p:nvPr>
            <p:ph type="sldNum" sz="quarter" idx="5"/>
          </p:nvPr>
        </p:nvSpPr>
        <p:spPr/>
        <p:txBody>
          <a:bodyPr/>
          <a:lstStyle/>
          <a:p>
            <a:fld id="{35E676A0-33B1-4B4B-B1AA-B0B917FCAA93}" type="slidenum">
              <a:rPr lang="en-US" smtClean="0"/>
              <a:t>51</a:t>
            </a:fld>
            <a:endParaRPr lang="en-US"/>
          </a:p>
        </p:txBody>
      </p:sp>
    </p:spTree>
    <p:extLst>
      <p:ext uri="{BB962C8B-B14F-4D97-AF65-F5344CB8AC3E}">
        <p14:creationId xmlns:p14="http://schemas.microsoft.com/office/powerpoint/2010/main" val="33340043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do this analysis, we first investigate how </a:t>
            </a:r>
            <a:r>
              <a:rPr lang="en-US" err="1"/>
              <a:t>Hcfirst</a:t>
            </a:r>
            <a:r>
              <a:rPr lang="en-US"/>
              <a:t>, [CLICK] </a:t>
            </a:r>
          </a:p>
          <a:p>
            <a:r>
              <a:rPr lang="en-US"/>
              <a:t>the minimum activation count to observe bit flips, varies [CLICK]</a:t>
            </a:r>
          </a:p>
          <a:p>
            <a:r>
              <a:rPr lang="en-US"/>
              <a:t>across different DRAM rows sorted by reducing </a:t>
            </a:r>
            <a:r>
              <a:rPr lang="en-US" err="1"/>
              <a:t>Hcfirst</a:t>
            </a:r>
            <a:r>
              <a:rPr lang="en-US"/>
              <a:t> value on the x-axis.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Each curve in this plot represents a different DRAM module [CLICK] </a:t>
            </a:r>
          </a:p>
          <a:p>
            <a:r>
              <a:rPr lang="en-US"/>
              <a:t>We observe that </a:t>
            </a:r>
            <a:r>
              <a:rPr lang="en-US" err="1"/>
              <a:t>Hcfirst</a:t>
            </a:r>
            <a:r>
              <a:rPr lang="en-US"/>
              <a:t> values and thus the RowHammer vulnerability significantly varies across DRAM rows, as we highlight [CLICK] </a:t>
            </a:r>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52</a:t>
            </a:fld>
            <a:endParaRPr lang="en-US"/>
          </a:p>
        </p:txBody>
      </p:sp>
    </p:spTree>
    <p:extLst>
      <p:ext uri="{BB962C8B-B14F-4D97-AF65-F5344CB8AC3E}">
        <p14:creationId xmlns:p14="http://schemas.microsoft.com/office/powerpoint/2010/main" val="34769507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significant variation can be observed on modules from all four manufacturers</a:t>
            </a:r>
          </a:p>
        </p:txBody>
      </p:sp>
      <p:sp>
        <p:nvSpPr>
          <p:cNvPr id="4" name="Slide Number Placeholder 3"/>
          <p:cNvSpPr>
            <a:spLocks noGrp="1"/>
          </p:cNvSpPr>
          <p:nvPr>
            <p:ph type="sldNum" sz="quarter" idx="5"/>
          </p:nvPr>
        </p:nvSpPr>
        <p:spPr/>
        <p:txBody>
          <a:bodyPr/>
          <a:lstStyle/>
          <a:p>
            <a:fld id="{35E676A0-33B1-4B4B-B1AA-B0B917FCAA93}" type="slidenum">
              <a:rPr lang="en-US" smtClean="0"/>
              <a:t>53</a:t>
            </a:fld>
            <a:endParaRPr lang="en-US"/>
          </a:p>
        </p:txBody>
      </p:sp>
    </p:spTree>
    <p:extLst>
      <p:ext uri="{BB962C8B-B14F-4D97-AF65-F5344CB8AC3E}">
        <p14:creationId xmlns:p14="http://schemas.microsoft.com/office/powerpoint/2010/main" val="2183122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Zooming into the most vulnerable DRAM rows, [CLICK] </a:t>
            </a:r>
          </a:p>
          <a:p>
            <a:r>
              <a:rPr lang="en-US"/>
              <a:t>We observe that the most vulnerable 10% of the rows experience bit flips at activation counts about half the </a:t>
            </a:r>
            <a:r>
              <a:rPr lang="en-US" err="1"/>
              <a:t>Hcfirst</a:t>
            </a:r>
            <a:r>
              <a:rPr lang="en-US"/>
              <a:t> of the other rows [CLICK]</a:t>
            </a:r>
          </a:p>
          <a:p>
            <a:r>
              <a:rPr lang="en-US"/>
              <a:t>Therefore, we conclude that a small fraction of DRAM rows are significantly more vulnerable to RowHammer than the vast majority of the rows [CLICK]</a:t>
            </a:r>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54</a:t>
            </a:fld>
            <a:endParaRPr lang="en-US"/>
          </a:p>
        </p:txBody>
      </p:sp>
    </p:spTree>
    <p:extLst>
      <p:ext uri="{BB962C8B-B14F-4D97-AF65-F5344CB8AC3E}">
        <p14:creationId xmlns:p14="http://schemas.microsoft.com/office/powerpoint/2010/main" val="22231839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investigate how the RowHammer vulnerability varies across columns, we generate a heatmap plot of [CLICK]</a:t>
            </a:r>
          </a:p>
          <a:p>
            <a:r>
              <a:rPr lang="en-US"/>
              <a:t>bit error rates [CLICK]</a:t>
            </a:r>
          </a:p>
          <a:p>
            <a:r>
              <a:rPr lang="en-US"/>
              <a:t>across columns [CLICK] </a:t>
            </a:r>
          </a:p>
          <a:p>
            <a:r>
              <a:rPr lang="en-US"/>
              <a:t>and chips [CLICK]</a:t>
            </a:r>
          </a:p>
          <a:p>
            <a:r>
              <a:rPr lang="en-US"/>
              <a:t>We observe that bit errors concentrate on certain DRAM columns more than others, implying that certain columns are significantly more vulnerable to RowHammer than other columns [CLICK]</a:t>
            </a:r>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55</a:t>
            </a:fld>
            <a:endParaRPr lang="en-US"/>
          </a:p>
        </p:txBody>
      </p:sp>
    </p:spTree>
    <p:extLst>
      <p:ext uri="{BB962C8B-B14F-4D97-AF65-F5344CB8AC3E}">
        <p14:creationId xmlns:p14="http://schemas.microsoft.com/office/powerpoint/2010/main" val="18001675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further investigate the variation across columns and chips, we cluster each DRAM column based on [CLICK] </a:t>
            </a:r>
          </a:p>
          <a:p>
            <a:r>
              <a:rPr lang="en-US"/>
              <a:t>its RowHammer vulnerability on average across DRAM chips [CLICK]</a:t>
            </a:r>
          </a:p>
          <a:p>
            <a:r>
              <a:rPr lang="en-US"/>
              <a:t>and the variation in its vulnerability across DRAM chips </a:t>
            </a:r>
          </a:p>
          <a:p>
            <a:r>
              <a:rPr lang="en-US"/>
              <a:t>This plot shows the population density of DRAM columns exhibiting a level of RowHammer vulnerability and variation across chips</a:t>
            </a:r>
          </a:p>
          <a:p>
            <a:r>
              <a:rPr lang="en-US"/>
              <a:t>For example, [CLICK] 16.7% of DRAM columns exhibit a high RowHammer vulnerability across all chips, indicating design-induced variation across columns [CLICK]</a:t>
            </a:r>
          </a:p>
          <a:p>
            <a:r>
              <a:rPr lang="en-US"/>
              <a:t>In contrast, 30.6% of DRAM columns exhibit a high variation in their RowHammer vulnerability across chips, indicating manufacturing-process-induced variation [CLICK]</a:t>
            </a:r>
          </a:p>
          <a:p>
            <a:pPr algn="l"/>
            <a:endParaRPr lang="en-US" b="0"/>
          </a:p>
          <a:p>
            <a:pPr algn="l"/>
            <a:endParaRPr lang="en-US" b="0"/>
          </a:p>
        </p:txBody>
      </p:sp>
      <p:sp>
        <p:nvSpPr>
          <p:cNvPr id="4" name="Slide Number Placeholder 3"/>
          <p:cNvSpPr>
            <a:spLocks noGrp="1"/>
          </p:cNvSpPr>
          <p:nvPr>
            <p:ph type="sldNum" sz="quarter" idx="5"/>
          </p:nvPr>
        </p:nvSpPr>
        <p:spPr/>
        <p:txBody>
          <a:bodyPr/>
          <a:lstStyle/>
          <a:p>
            <a:fld id="{35E676A0-33B1-4B4B-B1AA-B0B917FCAA93}" type="slidenum">
              <a:rPr lang="en-US" smtClean="0"/>
              <a:t>56</a:t>
            </a:fld>
            <a:endParaRPr lang="en-US"/>
          </a:p>
        </p:txBody>
      </p:sp>
    </p:spTree>
    <p:extLst>
      <p:ext uri="{BB962C8B-B14F-4D97-AF65-F5344CB8AC3E}">
        <p14:creationId xmlns:p14="http://schemas.microsoft.com/office/powerpoint/2010/main" val="41893528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the same analysis for four manufacturers [CLICK]</a:t>
            </a:r>
          </a:p>
          <a:p>
            <a:r>
              <a:rPr lang="en-US" dirty="0"/>
              <a:t>We observe that there exist columns with very low or very high variation across chips from all four manufacturers [CLICK]</a:t>
            </a:r>
          </a:p>
          <a:p>
            <a:r>
              <a:rPr lang="en-US" b="0" dirty="0"/>
              <a:t>Based on this analysis, we conclude that </a:t>
            </a:r>
            <a:r>
              <a:rPr lang="en-US" sz="1200" b="0" dirty="0">
                <a:latin typeface="Cambria" panose="02040503050406030204" pitchFamily="18" charset="0"/>
              </a:rPr>
              <a:t>both </a:t>
            </a:r>
            <a:r>
              <a:rPr lang="en-US" sz="1200" b="0" dirty="0">
                <a:solidFill>
                  <a:srgbClr val="8B288C"/>
                </a:solidFill>
                <a:latin typeface="Cambria" panose="02040503050406030204" pitchFamily="18" charset="0"/>
              </a:rPr>
              <a:t>manufacturing process and design </a:t>
            </a:r>
            <a:r>
              <a:rPr lang="en-US" sz="1200" b="0" dirty="0">
                <a:latin typeface="Cambria" panose="02040503050406030204" pitchFamily="18" charset="0"/>
              </a:rPr>
              <a:t>affect a </a:t>
            </a:r>
            <a:r>
              <a:rPr lang="en-US" sz="1200" b="0" dirty="0">
                <a:solidFill>
                  <a:srgbClr val="8B288C"/>
                </a:solidFill>
                <a:latin typeface="Cambria" panose="02040503050406030204" pitchFamily="18" charset="0"/>
              </a:rPr>
              <a:t>DRAM column’s RowHammer vulnerability [CLICK]</a:t>
            </a:r>
          </a:p>
        </p:txBody>
      </p:sp>
      <p:sp>
        <p:nvSpPr>
          <p:cNvPr id="4" name="Slide Number Placeholder 3"/>
          <p:cNvSpPr>
            <a:spLocks noGrp="1"/>
          </p:cNvSpPr>
          <p:nvPr>
            <p:ph type="sldNum" sz="quarter" idx="5"/>
          </p:nvPr>
        </p:nvSpPr>
        <p:spPr/>
        <p:txBody>
          <a:bodyPr/>
          <a:lstStyle/>
          <a:p>
            <a:fld id="{35E676A0-33B1-4B4B-B1AA-B0B917FCAA93}" type="slidenum">
              <a:rPr lang="en-US" smtClean="0"/>
              <a:t>57</a:t>
            </a:fld>
            <a:endParaRPr lang="en-US"/>
          </a:p>
        </p:txBody>
      </p:sp>
    </p:spTree>
    <p:extLst>
      <p:ext uri="{BB962C8B-B14F-4D97-AF65-F5344CB8AC3E}">
        <p14:creationId xmlns:p14="http://schemas.microsoft.com/office/powerpoint/2010/main" val="26687228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In the paper, we also analyze the variation across rows in a subarray and across subarrays in a DRAM module. We make two observations </a:t>
            </a:r>
            <a:r>
              <a:rPr lang="en-US" b="1" dirty="0">
                <a:cs typeface="Calibri"/>
              </a:rPr>
              <a:t>from this analysis </a:t>
            </a:r>
            <a:r>
              <a:rPr lang="en-US" b="1">
                <a:cs typeface="Calibri"/>
              </a:rPr>
              <a:t>[CLICK]</a:t>
            </a:r>
          </a:p>
          <a:p>
            <a:pPr algn="l"/>
            <a:r>
              <a:rPr lang="en-US" b="1">
                <a:cs typeface="Calibri"/>
              </a:rPr>
              <a:t>First, </a:t>
            </a:r>
            <a:r>
              <a:rPr lang="en-US" sz="1200" b="1">
                <a:latin typeface="Cambria" panose="02040503050406030204" pitchFamily="18" charset="0"/>
              </a:rPr>
              <a:t>The most vulnerable</a:t>
            </a:r>
            <a:r>
              <a:rPr lang="en-US" sz="1200" b="1">
                <a:solidFill>
                  <a:srgbClr val="C00000"/>
                </a:solidFill>
                <a:latin typeface="Cambria" panose="02040503050406030204" pitchFamily="18" charset="0"/>
              </a:rPr>
              <a:t> </a:t>
            </a:r>
            <a:r>
              <a:rPr lang="en-US" sz="1200">
                <a:latin typeface="Cambria" panose="02040503050406030204" pitchFamily="18" charset="0"/>
              </a:rPr>
              <a:t>DRAM row in a subarray is </a:t>
            </a:r>
            <a:r>
              <a:rPr lang="en-US" sz="1200" b="1">
                <a:solidFill>
                  <a:srgbClr val="C00000"/>
                </a:solidFill>
                <a:latin typeface="Cambria" panose="02040503050406030204" pitchFamily="18" charset="0"/>
              </a:rPr>
              <a:t>significantly more vulnerable </a:t>
            </a:r>
            <a:r>
              <a:rPr lang="en-US" sz="1200">
                <a:latin typeface="Cambria" panose="02040503050406030204" pitchFamily="18" charset="0"/>
              </a:rPr>
              <a:t>than the other rows </a:t>
            </a:r>
            <a:r>
              <a:rPr lang="en-US" sz="1200" b="1">
                <a:latin typeface="Cambria" panose="02040503050406030204" pitchFamily="18" charset="0"/>
              </a:rPr>
              <a:t>in the subarray [CLICK] </a:t>
            </a:r>
            <a:endParaRPr lang="en-US">
              <a:cs typeface="Calibri"/>
            </a:endParaRPr>
          </a:p>
          <a:p>
            <a:pPr algn="l"/>
            <a:r>
              <a:rPr lang="en-US" b="1">
                <a:cs typeface="Calibri"/>
              </a:rPr>
              <a:t>Second, </a:t>
            </a:r>
            <a:r>
              <a:rPr lang="en-US" sz="1200" i="1" err="1">
                <a:latin typeface="Cambria" panose="02040503050406030204" pitchFamily="18" charset="0"/>
              </a:rPr>
              <a:t>HC</a:t>
            </a:r>
            <a:r>
              <a:rPr lang="en-US" sz="1200" i="1" baseline="-25000" err="1">
                <a:latin typeface="Cambria" panose="02040503050406030204" pitchFamily="18" charset="0"/>
              </a:rPr>
              <a:t>first</a:t>
            </a:r>
            <a:r>
              <a:rPr lang="en-US" sz="1200">
                <a:latin typeface="Cambria" panose="02040503050406030204" pitchFamily="18" charset="0"/>
              </a:rPr>
              <a:t> distributions of subarrays </a:t>
            </a:r>
            <a:r>
              <a:rPr lang="en-US" sz="1200" b="1">
                <a:latin typeface="Cambria" panose="02040503050406030204" pitchFamily="18" charset="0"/>
              </a:rPr>
              <a:t>within a DRAM module</a:t>
            </a:r>
            <a:r>
              <a:rPr lang="en-US" sz="1200">
                <a:latin typeface="Cambria" panose="02040503050406030204" pitchFamily="18" charset="0"/>
              </a:rPr>
              <a:t> are </a:t>
            </a:r>
            <a:r>
              <a:rPr lang="en-US" sz="1200" b="1">
                <a:solidFill>
                  <a:srgbClr val="538233"/>
                </a:solidFill>
                <a:latin typeface="Cambria" panose="02040503050406030204" pitchFamily="18" charset="0"/>
              </a:rPr>
              <a:t>significantly more similar </a:t>
            </a:r>
            <a:r>
              <a:rPr lang="en-US" sz="1200">
                <a:latin typeface="Cambria" panose="02040503050406030204" pitchFamily="18" charset="0"/>
              </a:rPr>
              <a:t>to each other than those of subarrays </a:t>
            </a:r>
            <a:r>
              <a:rPr lang="en-US" sz="1200" b="1">
                <a:latin typeface="Cambria" panose="02040503050406030204" pitchFamily="18" charset="0"/>
              </a:rPr>
              <a:t>from different modules [CLICK]</a:t>
            </a:r>
          </a:p>
        </p:txBody>
      </p:sp>
      <p:sp>
        <p:nvSpPr>
          <p:cNvPr id="4" name="Slide Number Placeholder 3"/>
          <p:cNvSpPr>
            <a:spLocks noGrp="1"/>
          </p:cNvSpPr>
          <p:nvPr>
            <p:ph type="sldNum" sz="quarter" idx="5"/>
          </p:nvPr>
        </p:nvSpPr>
        <p:spPr/>
        <p:txBody>
          <a:bodyPr/>
          <a:lstStyle/>
          <a:p>
            <a:fld id="{35E676A0-33B1-4B4B-B1AA-B0B917FCAA93}" type="slidenum">
              <a:rPr lang="en-US" smtClean="0"/>
              <a:t>58</a:t>
            </a:fld>
            <a:endParaRPr lang="en-US"/>
          </a:p>
        </p:txBody>
      </p:sp>
    </p:spTree>
    <p:extLst>
      <p:ext uri="{BB962C8B-B14F-4D97-AF65-F5344CB8AC3E}">
        <p14:creationId xmlns:p14="http://schemas.microsoft.com/office/powerpoint/2010/main" val="34079881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Please refer to the full paper for these analyses</a:t>
            </a:r>
          </a:p>
        </p:txBody>
      </p:sp>
      <p:sp>
        <p:nvSpPr>
          <p:cNvPr id="4" name="Slide Number Placeholder 3"/>
          <p:cNvSpPr>
            <a:spLocks noGrp="1"/>
          </p:cNvSpPr>
          <p:nvPr>
            <p:ph type="sldNum" sz="quarter" idx="5"/>
          </p:nvPr>
        </p:nvSpPr>
        <p:spPr/>
        <p:txBody>
          <a:bodyPr/>
          <a:lstStyle/>
          <a:p>
            <a:fld id="{35E676A0-33B1-4B4B-B1AA-B0B917FCAA93}" type="slidenum">
              <a:rPr lang="en-US" smtClean="0"/>
              <a:t>59</a:t>
            </a:fld>
            <a:endParaRPr lang="en-US"/>
          </a:p>
        </p:txBody>
      </p:sp>
    </p:spTree>
    <p:extLst>
      <p:ext uri="{BB962C8B-B14F-4D97-AF65-F5344CB8AC3E}">
        <p14:creationId xmlns:p14="http://schemas.microsoft.com/office/powerpoint/2010/main" val="3393657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analyze the temperature levels at which a DRAM cell is vulnerable to </a:t>
            </a:r>
            <a:r>
              <a:rPr lang="en-US" dirty="0" err="1"/>
              <a:t>RowHammer</a:t>
            </a:r>
            <a:r>
              <a:rPr lang="en-US" dirty="0"/>
              <a:t> [CLICK]</a:t>
            </a:r>
          </a:p>
          <a:p>
            <a:r>
              <a:rPr lang="en-US" dirty="0"/>
              <a:t>We observe that a significant fraction of vulnerable DRAM cells exhibit bit flips at all tested temperatures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almost </a:t>
            </a:r>
            <a:r>
              <a:rPr lang="en-US" sz="1200" b="1" dirty="0">
                <a:solidFill>
                  <a:srgbClr val="FF0000"/>
                </a:solidFill>
                <a:latin typeface="Cambria" panose="02040503050406030204" pitchFamily="18" charset="0"/>
                <a:ea typeface="+mn-lt"/>
                <a:cs typeface="+mn-lt"/>
              </a:rPr>
              <a:t>30%</a:t>
            </a:r>
            <a:r>
              <a:rPr lang="en-US" sz="1200" dirty="0">
                <a:solidFill>
                  <a:srgbClr val="FF0000"/>
                </a:solidFill>
                <a:latin typeface="Cambria" panose="02040503050406030204" pitchFamily="18" charset="0"/>
                <a:ea typeface="+mn-lt"/>
                <a:cs typeface="+mn-lt"/>
              </a:rPr>
              <a:t> of the cells </a:t>
            </a:r>
            <a:r>
              <a:rPr lang="en-US" sz="1200" b="1" dirty="0">
                <a:solidFill>
                  <a:srgbClr val="FF0000"/>
                </a:solidFill>
                <a:latin typeface="Cambria" panose="02040503050406030204" pitchFamily="18" charset="0"/>
                <a:ea typeface="+mn-lt"/>
                <a:cs typeface="+mn-lt"/>
              </a:rPr>
              <a:t> in Mfr. D  </a:t>
            </a:r>
            <a:r>
              <a:rPr lang="en-US" sz="1200" dirty="0">
                <a:solidFill>
                  <a:srgbClr val="FF0000"/>
                </a:solidFill>
                <a:latin typeface="Cambria" panose="02040503050406030204" pitchFamily="18" charset="0"/>
                <a:ea typeface="+mn-lt"/>
                <a:cs typeface="+mn-lt"/>
              </a:rPr>
              <a:t>experience bit flips </a:t>
            </a:r>
            <a:r>
              <a:rPr lang="en-US" sz="1200" b="1" dirty="0">
                <a:solidFill>
                  <a:srgbClr val="FF0000"/>
                </a:solidFill>
                <a:latin typeface="Cambria" panose="02040503050406030204" pitchFamily="18" charset="0"/>
                <a:ea typeface="+mn-lt"/>
                <a:cs typeface="+mn-lt"/>
              </a:rPr>
              <a:t>at all tested temperatures, and We observe similar results in all manufacturers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latin typeface="Cambria" panose="02040503050406030204" pitchFamily="18" charset="0"/>
                <a:ea typeface="+mn-lt"/>
                <a:cs typeface="+mn-lt"/>
              </a:rPr>
              <a:t>We also observe that </a:t>
            </a:r>
            <a:r>
              <a:rPr lang="en-US" sz="1200" dirty="0">
                <a:latin typeface="Cambria"/>
                <a:ea typeface="Cambria"/>
              </a:rPr>
              <a:t>A </a:t>
            </a:r>
            <a:r>
              <a:rPr lang="en-US" sz="1200" b="1" dirty="0">
                <a:latin typeface="Cambria"/>
                <a:ea typeface="Cambria"/>
              </a:rPr>
              <a:t>small fraction </a:t>
            </a:r>
            <a:r>
              <a:rPr lang="en-US" sz="1200" dirty="0">
                <a:latin typeface="Cambria"/>
                <a:ea typeface="Cambria"/>
              </a:rPr>
              <a:t>of all vulnerable DRAM cells are vulnerable to </a:t>
            </a:r>
            <a:r>
              <a:rPr lang="en-US" sz="1200" dirty="0" err="1">
                <a:latin typeface="Cambria"/>
                <a:ea typeface="Cambria"/>
              </a:rPr>
              <a:t>RowHammer</a:t>
            </a:r>
            <a:r>
              <a:rPr lang="en-US" sz="1200" dirty="0">
                <a:latin typeface="Cambria"/>
                <a:ea typeface="Cambria"/>
              </a:rPr>
              <a:t> </a:t>
            </a:r>
            <a:r>
              <a:rPr lang="en-US" sz="1200" b="1" dirty="0">
                <a:solidFill>
                  <a:srgbClr val="C55911"/>
                </a:solidFill>
                <a:latin typeface="Cambria"/>
                <a:ea typeface="Cambria"/>
              </a:rPr>
              <a:t>only in a very narrow temperature range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C55911"/>
                </a:solidFill>
                <a:latin typeface="Cambria"/>
                <a:ea typeface="Cambria"/>
              </a:rPr>
              <a:t>For example, </a:t>
            </a:r>
            <a:r>
              <a:rPr lang="en-US" sz="1200" b="1" dirty="0">
                <a:solidFill>
                  <a:srgbClr val="FF0000"/>
                </a:solidFill>
                <a:latin typeface="Cambria" panose="02040503050406030204" pitchFamily="18" charset="0"/>
                <a:ea typeface="+mn-lt"/>
                <a:cs typeface="+mn-lt"/>
              </a:rPr>
              <a:t>0.2%</a:t>
            </a:r>
            <a:r>
              <a:rPr lang="en-US" sz="1200" dirty="0">
                <a:solidFill>
                  <a:srgbClr val="FF0000"/>
                </a:solidFill>
                <a:latin typeface="Cambria" panose="02040503050406030204" pitchFamily="18" charset="0"/>
                <a:ea typeface="+mn-lt"/>
                <a:cs typeface="+mn-lt"/>
              </a:rPr>
              <a:t> of the cells in Mfr. D experience bit flips </a:t>
            </a:r>
            <a:r>
              <a:rPr lang="en-US" sz="1200" b="1" dirty="0">
                <a:solidFill>
                  <a:srgbClr val="FF0000"/>
                </a:solidFill>
                <a:latin typeface="Cambria" panose="02040503050406030204" pitchFamily="18" charset="0"/>
                <a:ea typeface="+mn-lt"/>
                <a:cs typeface="+mn-lt"/>
              </a:rPr>
              <a:t>only</a:t>
            </a:r>
            <a:r>
              <a:rPr lang="en-US" sz="1200" dirty="0">
                <a:solidFill>
                  <a:srgbClr val="FF0000"/>
                </a:solidFill>
                <a:latin typeface="Cambria" panose="02040503050406030204" pitchFamily="18" charset="0"/>
                <a:ea typeface="+mn-lt"/>
                <a:cs typeface="+mn-lt"/>
              </a:rPr>
              <a:t> </a:t>
            </a:r>
            <a:r>
              <a:rPr lang="en-US" sz="1200" b="1" dirty="0">
                <a:solidFill>
                  <a:srgbClr val="FF0000"/>
                </a:solidFill>
                <a:latin typeface="Cambria" panose="02040503050406030204" pitchFamily="18" charset="0"/>
                <a:ea typeface="+mn-lt"/>
                <a:cs typeface="+mn-lt"/>
              </a:rPr>
              <a:t>at 70 degrees </a:t>
            </a:r>
            <a:r>
              <a:rPr lang="en-US" sz="1200" b="1" dirty="0" err="1">
                <a:solidFill>
                  <a:srgbClr val="FF0000"/>
                </a:solidFill>
                <a:latin typeface="Cambria" panose="02040503050406030204" pitchFamily="18" charset="0"/>
                <a:ea typeface="+mn-lt"/>
                <a:cs typeface="+mn-lt"/>
              </a:rPr>
              <a:t>celsius</a:t>
            </a:r>
            <a:r>
              <a:rPr lang="en-US" sz="1200" b="1" dirty="0">
                <a:solidFill>
                  <a:srgbClr val="FF0000"/>
                </a:solidFill>
                <a:latin typeface="Cambria" panose="02040503050406030204" pitchFamily="18" charset="0"/>
                <a:ea typeface="+mn-lt"/>
                <a:cs typeface="+mn-lt"/>
              </a:rPr>
              <a:t>. and we also observe similar results for all manufacturers [CLICK]</a:t>
            </a:r>
            <a:endParaRPr lang="en-US" sz="1200" b="1" dirty="0">
              <a:solidFill>
                <a:srgbClr val="C55911"/>
              </a:solidFill>
              <a:latin typeface="Cambria"/>
              <a:ea typeface="Cambri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0000"/>
              </a:solidFill>
              <a:latin typeface="Cambria" panose="02040503050406030204" pitchFamily="18" charset="0"/>
              <a:ea typeface="+mn-lt"/>
              <a:cs typeface="+mn-lt"/>
            </a:endParaRPr>
          </a:p>
          <a:p>
            <a:endParaRPr lang="en-US" dirty="0"/>
          </a:p>
          <a:p>
            <a:endParaRPr lang="en-US" dirty="0"/>
          </a:p>
        </p:txBody>
      </p:sp>
      <p:sp>
        <p:nvSpPr>
          <p:cNvPr id="4" name="Slide Number Placeholder 3"/>
          <p:cNvSpPr>
            <a:spLocks noGrp="1"/>
          </p:cNvSpPr>
          <p:nvPr>
            <p:ph type="sldNum" sz="quarter" idx="5"/>
          </p:nvPr>
        </p:nvSpPr>
        <p:spPr/>
        <p:txBody>
          <a:bodyPr/>
          <a:lstStyle/>
          <a:p>
            <a:fld id="{35E676A0-33B1-4B4B-B1AA-B0B917FCAA93}" type="slidenum">
              <a:rPr lang="en-US" smtClean="0"/>
              <a:t>6</a:t>
            </a:fld>
            <a:endParaRPr lang="en-US"/>
          </a:p>
        </p:txBody>
      </p:sp>
    </p:spTree>
    <p:extLst>
      <p:ext uri="{BB962C8B-B14F-4D97-AF65-F5344CB8AC3E}">
        <p14:creationId xmlns:p14="http://schemas.microsoft.com/office/powerpoint/2010/main" val="15937423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I will explain the implications of our observations on future attacks and defenses</a:t>
            </a:r>
          </a:p>
        </p:txBody>
      </p:sp>
      <p:sp>
        <p:nvSpPr>
          <p:cNvPr id="4" name="Slide Number Placeholder 3"/>
          <p:cNvSpPr>
            <a:spLocks noGrp="1"/>
          </p:cNvSpPr>
          <p:nvPr>
            <p:ph type="sldNum" sz="quarter" idx="10"/>
          </p:nvPr>
        </p:nvSpPr>
        <p:spPr/>
        <p:txBody>
          <a:bodyPr/>
          <a:lstStyle/>
          <a:p>
            <a:fld id="{35E676A0-33B1-4B4B-B1AA-B0B917FCAA93}" type="slidenum">
              <a:rPr lang="en-US" smtClean="0"/>
              <a:t>60</a:t>
            </a:fld>
            <a:endParaRPr lang="en-US"/>
          </a:p>
        </p:txBody>
      </p:sp>
    </p:spTree>
    <p:extLst>
      <p:ext uri="{BB962C8B-B14F-4D97-AF65-F5344CB8AC3E}">
        <p14:creationId xmlns:p14="http://schemas.microsoft.com/office/powerpoint/2010/main" val="20167919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believe that our observations can be leveraged [CLICK]</a:t>
            </a:r>
          </a:p>
          <a:p>
            <a:r>
              <a:rPr lang="en-US"/>
              <a:t>To craft more effective attacks [CLICK]</a:t>
            </a:r>
          </a:p>
          <a:p>
            <a:r>
              <a:rPr lang="en-US"/>
              <a:t>And to design more effective and efficient defenses.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In the following slides, I will explain several examples for these implications [CLICK]</a:t>
            </a:r>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61</a:t>
            </a:fld>
            <a:endParaRPr lang="en-US"/>
          </a:p>
        </p:txBody>
      </p:sp>
    </p:spTree>
    <p:extLst>
      <p:ext uri="{BB962C8B-B14F-4D97-AF65-F5344CB8AC3E}">
        <p14:creationId xmlns:p14="http://schemas.microsoft.com/office/powerpoint/2010/main" val="18286932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first example for an attack improvement, the attacker manipulates the DRAM module’s temperature to increase the RowHammer vulnerability of the cells that store sensitive data [CLICK]</a:t>
            </a:r>
          </a:p>
          <a:p>
            <a:r>
              <a:rPr lang="en-US"/>
              <a:t>We observe that DRAM cells are vulnerable to RowHammer in a bounded temperature range [CLICK] </a:t>
            </a:r>
          </a:p>
          <a:p>
            <a:r>
              <a:rPr lang="en-US"/>
              <a:t>that we call vulnerable temperature range [CLICK]</a:t>
            </a:r>
          </a:p>
          <a:p>
            <a:r>
              <a:rPr lang="en-US"/>
              <a:t>For example, let this range be from 50 to 70 degrees </a:t>
            </a:r>
            <a:r>
              <a:rPr lang="en-US" err="1"/>
              <a:t>celsius</a:t>
            </a:r>
            <a:r>
              <a:rPr lang="en-US"/>
              <a:t> for the victim cells </a:t>
            </a:r>
          </a:p>
          <a:p>
            <a:r>
              <a:rPr lang="en-US"/>
              <a:t>To attack the cells within their vulnerable temperature range, an attacker can  [CLICK] </a:t>
            </a:r>
          </a:p>
          <a:p>
            <a:r>
              <a:rPr lang="en-US"/>
              <a:t>heat up the chip if its current temperature is below 50 [CLICK]</a:t>
            </a:r>
          </a:p>
          <a:p>
            <a:r>
              <a:rPr lang="en-US"/>
              <a:t>Or cool down the chip if its current temperature is above 70 degrees </a:t>
            </a:r>
            <a:r>
              <a:rPr lang="en-US" err="1"/>
              <a:t>celsius</a:t>
            </a:r>
            <a:r>
              <a:rPr lang="en-US"/>
              <a:t> [CLICK]</a:t>
            </a:r>
          </a:p>
          <a:p>
            <a:endParaRPr lang="en-US"/>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62</a:t>
            </a:fld>
            <a:endParaRPr lang="en-US"/>
          </a:p>
        </p:txBody>
      </p:sp>
    </p:spTree>
    <p:extLst>
      <p:ext uri="{BB962C8B-B14F-4D97-AF65-F5344CB8AC3E}">
        <p14:creationId xmlns:p14="http://schemas.microsoft.com/office/powerpoint/2010/main" val="39444385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second attack example, the attacker uses RowHammer to understand the DRAM chip’s current temperature [CLICK]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As an example, more than 76% of the vulnerable cells experience bit flips above 70 degrees Celsius for </a:t>
            </a:r>
            <a:r>
              <a:rPr lang="en-US" err="1"/>
              <a:t>Mfr</a:t>
            </a:r>
            <a:r>
              <a:rPr lang="en-US"/>
              <a:t> C. Focusing on these cells, an attacker can identify abnormal operating conditions that might occur in a data center during its peak hours. This information can be used to trigger an attack when the data center is under pressure[CLICK]</a:t>
            </a:r>
          </a:p>
          <a:p>
            <a:endParaRPr lang="en-US"/>
          </a:p>
          <a:p>
            <a:r>
              <a:rPr lang="en-US"/>
              <a:t>If it is important to measure temperature precisely, the attacker can focus on a smaller set of vulnerable cells that experience bit flips only in a narrow temperature range. For example, 0.4% of vulnerable cells experience bit flips only at 70 degrees Celsius in </a:t>
            </a:r>
            <a:r>
              <a:rPr lang="en-US" err="1"/>
              <a:t>Mfr</a:t>
            </a:r>
            <a:r>
              <a:rPr lang="en-US"/>
              <a:t> C</a:t>
            </a:r>
            <a:r>
              <a:rPr lang="en-US" dirty="0"/>
              <a:t>. Using these cells</a:t>
            </a:r>
            <a:r>
              <a:rPr lang="en-US"/>
              <a:t>, the attacker </a:t>
            </a:r>
            <a:r>
              <a:rPr lang="en-US" dirty="0"/>
              <a:t>can</a:t>
            </a:r>
            <a:r>
              <a:rPr lang="en-US"/>
              <a:t> precisely detect the temperature and trigger an attack accordingly [CLICK]</a:t>
            </a:r>
          </a:p>
          <a:p>
            <a:endParaRPr lang="en-US"/>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63</a:t>
            </a:fld>
            <a:endParaRPr lang="en-US"/>
          </a:p>
        </p:txBody>
      </p:sp>
    </p:spTree>
    <p:extLst>
      <p:ext uri="{BB962C8B-B14F-4D97-AF65-F5344CB8AC3E}">
        <p14:creationId xmlns:p14="http://schemas.microsoft.com/office/powerpoint/2010/main" val="39340391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third example, an attacker can leverage the effect of aggressor row active time [CLICK]</a:t>
            </a:r>
          </a:p>
          <a:p>
            <a:r>
              <a:rPr lang="en-US"/>
              <a:t>In this scenario, instead of activating aggressor rows as frequently as possible, [CLICK]</a:t>
            </a:r>
          </a:p>
          <a:p>
            <a:r>
              <a:rPr lang="en-US"/>
              <a:t>the attacker can keep the aggressor rows active for longer time [CLICK]</a:t>
            </a:r>
          </a:p>
          <a:p>
            <a:r>
              <a:rPr lang="en-US"/>
              <a:t>Based on our analyses, </a:t>
            </a:r>
            <a:r>
              <a:rPr lang="en-US" err="1"/>
              <a:t>HCfirst</a:t>
            </a:r>
            <a:r>
              <a:rPr lang="en-US"/>
              <a:t> reduces by 36% on average with the proposed access pattern</a:t>
            </a:r>
          </a:p>
          <a:p>
            <a:r>
              <a:rPr lang="en-US"/>
              <a:t>With this reduction, an attacker can bypass RowHammer defenses that do not account for this reduction [CLICK]</a:t>
            </a:r>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64</a:t>
            </a:fld>
            <a:endParaRPr lang="en-US"/>
          </a:p>
        </p:txBody>
      </p:sp>
    </p:spTree>
    <p:extLst>
      <p:ext uri="{BB962C8B-B14F-4D97-AF65-F5344CB8AC3E}">
        <p14:creationId xmlns:p14="http://schemas.microsoft.com/office/powerpoint/2010/main" val="14159876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will also explain two improvements for defense mechanisms in this slide, but you can find more in the paper [CLICK]</a:t>
            </a:r>
          </a:p>
          <a:p>
            <a:r>
              <a:rPr lang="en-US"/>
              <a:t>The first improvement leverages the variation across rows [CLICK]</a:t>
            </a:r>
          </a:p>
          <a:p>
            <a:r>
              <a:rPr lang="en-US"/>
              <a:t>We observe that 90% of the rows do not experience bit flips until the activation count reaches the double </a:t>
            </a:r>
            <a:r>
              <a:rPr lang="en-US" err="1"/>
              <a:t>Hcfirst</a:t>
            </a:r>
            <a:r>
              <a:rPr lang="en-US"/>
              <a:t> of the 10% of the rows.[CLICK]</a:t>
            </a:r>
          </a:p>
          <a:p>
            <a:endParaRPr lang="en-US"/>
          </a:p>
          <a:p>
            <a:r>
              <a:rPr lang="en-US"/>
              <a:t>Therefore, we can reduce the aggressiveness of defense mechanisms for 90% of the rows, which can reduce the area overheads of state-of-the-art defense mechanisms: [CLICK] BlockHammer and [CLICK] Graphene, by 33 and 80%, respectively [CLICK]</a:t>
            </a:r>
          </a:p>
          <a:p>
            <a:endParaRPr lang="en-US"/>
          </a:p>
          <a:p>
            <a:r>
              <a:rPr lang="en-US"/>
              <a:t>The second example leverages the variation in RowHammer vulnerability with temperature [CLICK]</a:t>
            </a:r>
          </a:p>
          <a:p>
            <a:r>
              <a:rPr lang="en-US"/>
              <a:t>We show that DRAM cells experience bit flips in bounded temperature ranges [CLICK]</a:t>
            </a:r>
          </a:p>
          <a:p>
            <a:r>
              <a:rPr lang="en-US"/>
              <a:t>To avoid bit flips, A DRAM row can be disabled when its cells are vulnerable to RowHammer at the current operating temperature [CLICK]</a:t>
            </a:r>
          </a:p>
        </p:txBody>
      </p:sp>
      <p:sp>
        <p:nvSpPr>
          <p:cNvPr id="4" name="Slide Number Placeholder 3"/>
          <p:cNvSpPr>
            <a:spLocks noGrp="1"/>
          </p:cNvSpPr>
          <p:nvPr>
            <p:ph type="sldNum" sz="quarter" idx="5"/>
          </p:nvPr>
        </p:nvSpPr>
        <p:spPr/>
        <p:txBody>
          <a:bodyPr/>
          <a:lstStyle/>
          <a:p>
            <a:fld id="{35E676A0-33B1-4B4B-B1AA-B0B917FCAA93}" type="slidenum">
              <a:rPr lang="en-US" smtClean="0"/>
              <a:t>65</a:t>
            </a:fld>
            <a:endParaRPr lang="en-US"/>
          </a:p>
        </p:txBody>
      </p:sp>
    </p:spTree>
    <p:extLst>
      <p:ext uri="{BB962C8B-B14F-4D97-AF65-F5344CB8AC3E}">
        <p14:creationId xmlns:p14="http://schemas.microsoft.com/office/powerpoint/2010/main" val="26066684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propose more defense improvements in the paper that I will briefly mention in this slide [CLICK]</a:t>
            </a:r>
          </a:p>
          <a:p>
            <a:pPr>
              <a:buClr>
                <a:schemeClr val="tx1"/>
              </a:buClr>
            </a:pPr>
            <a:endParaRPr lang="en-US" dirty="0">
              <a:latin typeface="Cambria"/>
              <a:ea typeface="Cambria"/>
            </a:endParaRPr>
          </a:p>
          <a:p>
            <a:pPr>
              <a:buClr>
                <a:schemeClr val="tx1"/>
              </a:buClr>
            </a:pPr>
            <a:r>
              <a:rPr lang="en-US" dirty="0">
                <a:latin typeface="Cambria"/>
                <a:ea typeface="Cambria"/>
              </a:rPr>
              <a:t>First, Leveraging </a:t>
            </a:r>
            <a:r>
              <a:rPr lang="en-US" b="1" dirty="0">
                <a:solidFill>
                  <a:srgbClr val="C55910"/>
                </a:solidFill>
                <a:latin typeface="Cambria"/>
                <a:ea typeface="Cambria"/>
              </a:rPr>
              <a:t>the similarity across subarrays </a:t>
            </a:r>
            <a:r>
              <a:rPr lang="en-US" dirty="0">
                <a:latin typeface="Cambria"/>
                <a:ea typeface="Cambria"/>
              </a:rPr>
              <a:t>in a DRAM module </a:t>
            </a:r>
            <a:br>
              <a:rPr lang="en-US" dirty="0">
                <a:latin typeface="Cambria"/>
                <a:ea typeface="Cambria"/>
              </a:rPr>
            </a:br>
            <a:r>
              <a:rPr lang="en-US" dirty="0">
                <a:latin typeface="Cambria"/>
                <a:ea typeface="Cambria"/>
              </a:rPr>
              <a:t>can </a:t>
            </a:r>
            <a:r>
              <a:rPr lang="en-US" b="1" dirty="0">
                <a:solidFill>
                  <a:srgbClr val="C55910"/>
                </a:solidFill>
                <a:latin typeface="Cambria"/>
                <a:ea typeface="Cambria"/>
              </a:rPr>
              <a:t>reduce the module’s profiling time </a:t>
            </a:r>
            <a:r>
              <a:rPr lang="en-US" dirty="0">
                <a:latin typeface="Cambria"/>
                <a:ea typeface="Cambria"/>
              </a:rPr>
              <a:t>for RowHammer errors</a:t>
            </a:r>
          </a:p>
          <a:p>
            <a:pPr>
              <a:buClr>
                <a:schemeClr val="tx1"/>
              </a:buClr>
            </a:pPr>
            <a:endParaRPr lang="en-US" dirty="0">
              <a:ea typeface="Cambria"/>
            </a:endParaRPr>
          </a:p>
          <a:p>
            <a:pPr>
              <a:buClr>
                <a:schemeClr val="tx1"/>
              </a:buClr>
            </a:pPr>
            <a:r>
              <a:rPr lang="en-US" dirty="0">
                <a:latin typeface="Cambria"/>
                <a:ea typeface="Cambria"/>
              </a:rPr>
              <a:t>Second, Monitoring and limiting the </a:t>
            </a:r>
            <a:r>
              <a:rPr lang="en-US" b="1" dirty="0">
                <a:solidFill>
                  <a:srgbClr val="C00000"/>
                </a:solidFill>
                <a:latin typeface="Cambria"/>
                <a:ea typeface="Cambria"/>
              </a:rPr>
              <a:t>aggressor row active time </a:t>
            </a:r>
            <a:r>
              <a:rPr lang="en-US" dirty="0">
                <a:latin typeface="Cambria"/>
                <a:ea typeface="Cambria"/>
              </a:rPr>
              <a:t>from the memory controller can</a:t>
            </a:r>
            <a:r>
              <a:rPr lang="en-US" b="1" dirty="0">
                <a:solidFill>
                  <a:srgbClr val="421B60"/>
                </a:solidFill>
                <a:latin typeface="Cambria"/>
                <a:ea typeface="Cambria"/>
              </a:rPr>
              <a:t> </a:t>
            </a:r>
            <a:r>
              <a:rPr lang="en-US" b="1" dirty="0">
                <a:solidFill>
                  <a:srgbClr val="C00000"/>
                </a:solidFill>
                <a:latin typeface="Cambria"/>
                <a:ea typeface="Cambria"/>
              </a:rPr>
              <a:t>reduce the RowHammer vulnerability </a:t>
            </a:r>
            <a:r>
              <a:rPr lang="en-US" dirty="0">
                <a:latin typeface="Cambria"/>
                <a:ea typeface="Cambria"/>
              </a:rPr>
              <a:t>and </a:t>
            </a:r>
            <a:r>
              <a:rPr lang="en-US" b="1" dirty="0">
                <a:solidFill>
                  <a:srgbClr val="C00000"/>
                </a:solidFill>
                <a:latin typeface="Cambria"/>
                <a:ea typeface="Cambria"/>
              </a:rPr>
              <a:t>make defenses more efficient </a:t>
            </a:r>
            <a:endParaRPr lang="en-US" b="1" i="1" baseline="-25000" dirty="0">
              <a:solidFill>
                <a:srgbClr val="C00000"/>
              </a:solidFill>
              <a:latin typeface="Cambria"/>
              <a:ea typeface="Cambria"/>
            </a:endParaRPr>
          </a:p>
          <a:p>
            <a:pPr>
              <a:buClr>
                <a:schemeClr val="tx1"/>
              </a:buClr>
            </a:pPr>
            <a:endParaRPr lang="en-US" dirty="0">
              <a:ea typeface="Cambria"/>
            </a:endParaRPr>
          </a:p>
          <a:p>
            <a:pPr>
              <a:buClr>
                <a:schemeClr val="tx1"/>
              </a:buClr>
            </a:pPr>
            <a:r>
              <a:rPr lang="en-US" b="1" dirty="0">
                <a:solidFill>
                  <a:srgbClr val="538233"/>
                </a:solidFill>
                <a:latin typeface="Cambria"/>
                <a:ea typeface="Cambria"/>
              </a:rPr>
              <a:t>Third, ECC schemes </a:t>
            </a:r>
            <a:r>
              <a:rPr lang="en-US" dirty="0">
                <a:latin typeface="Cambria"/>
                <a:ea typeface="Cambria"/>
              </a:rPr>
              <a:t>can target the </a:t>
            </a:r>
            <a:r>
              <a:rPr lang="en-US" b="1" dirty="0">
                <a:solidFill>
                  <a:srgbClr val="538233"/>
                </a:solidFill>
                <a:latin typeface="Cambria"/>
                <a:ea typeface="Cambria"/>
              </a:rPr>
              <a:t>non-uniform bit error distribution </a:t>
            </a:r>
            <a:r>
              <a:rPr lang="en-US" dirty="0">
                <a:latin typeface="Cambria"/>
                <a:ea typeface="Cambria"/>
              </a:rPr>
              <a:t>caused by </a:t>
            </a:r>
            <a:r>
              <a:rPr lang="en-US" b="1" dirty="0">
                <a:solidFill>
                  <a:srgbClr val="538233"/>
                </a:solidFill>
                <a:latin typeface="Cambria"/>
                <a:ea typeface="Cambria"/>
              </a:rPr>
              <a:t>design-induced variation </a:t>
            </a:r>
            <a:r>
              <a:rPr lang="en-US" dirty="0">
                <a:latin typeface="Cambria"/>
                <a:ea typeface="Cambria"/>
              </a:rPr>
              <a:t>across DRAM columns</a:t>
            </a:r>
          </a:p>
          <a:p>
            <a:pPr marL="0" indent="0">
              <a:buClr>
                <a:schemeClr val="tx1"/>
              </a:buClr>
              <a:buNone/>
            </a:pPr>
            <a:endParaRPr lang="en-US" b="1" i="1" baseline="-25000" dirty="0">
              <a:solidFill>
                <a:srgbClr val="421B60"/>
              </a:solidFill>
              <a:latin typeface="Cambria"/>
              <a:ea typeface="Cambria"/>
            </a:endParaRPr>
          </a:p>
          <a:p>
            <a:pPr>
              <a:buClr>
                <a:schemeClr val="tx1"/>
              </a:buClr>
            </a:pPr>
            <a:r>
              <a:rPr lang="en-US" b="1" dirty="0">
                <a:solidFill>
                  <a:srgbClr val="0070C0"/>
                </a:solidFill>
                <a:latin typeface="Cambria"/>
                <a:ea typeface="Cambria"/>
              </a:rPr>
              <a:t>Fourth, Cooling</a:t>
            </a:r>
            <a:r>
              <a:rPr lang="en-US" dirty="0">
                <a:latin typeface="Cambria"/>
                <a:ea typeface="Cambria"/>
              </a:rPr>
              <a:t> DRAM chips can </a:t>
            </a:r>
            <a:r>
              <a:rPr lang="en-US" b="1" dirty="0">
                <a:solidFill>
                  <a:srgbClr val="0070C0"/>
                </a:solidFill>
                <a:latin typeface="Cambria"/>
                <a:ea typeface="Cambria"/>
              </a:rPr>
              <a:t>reduce overall bit error rate</a:t>
            </a:r>
          </a:p>
        </p:txBody>
      </p:sp>
      <p:sp>
        <p:nvSpPr>
          <p:cNvPr id="4" name="Slide Number Placeholder 3"/>
          <p:cNvSpPr>
            <a:spLocks noGrp="1"/>
          </p:cNvSpPr>
          <p:nvPr>
            <p:ph type="sldNum" sz="quarter" idx="5"/>
          </p:nvPr>
        </p:nvSpPr>
        <p:spPr/>
        <p:txBody>
          <a:bodyPr/>
          <a:lstStyle/>
          <a:p>
            <a:fld id="{35E676A0-33B1-4B4B-B1AA-B0B917FCAA93}" type="slidenum">
              <a:rPr lang="en-US" smtClean="0"/>
              <a:t>66</a:t>
            </a:fld>
            <a:endParaRPr lang="en-US"/>
          </a:p>
        </p:txBody>
      </p:sp>
    </p:spTree>
    <p:extLst>
      <p:ext uri="{BB962C8B-B14F-4D97-AF65-F5344CB8AC3E}">
        <p14:creationId xmlns:p14="http://schemas.microsoft.com/office/powerpoint/2010/main" val="1884124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refer to our full paper for more details on both attack and defense improvements</a:t>
            </a:r>
          </a:p>
        </p:txBody>
      </p:sp>
      <p:sp>
        <p:nvSpPr>
          <p:cNvPr id="4" name="Slide Number Placeholder 3"/>
          <p:cNvSpPr>
            <a:spLocks noGrp="1"/>
          </p:cNvSpPr>
          <p:nvPr>
            <p:ph type="sldNum" sz="quarter" idx="5"/>
          </p:nvPr>
        </p:nvSpPr>
        <p:spPr/>
        <p:txBody>
          <a:bodyPr/>
          <a:lstStyle/>
          <a:p>
            <a:fld id="{35E676A0-33B1-4B4B-B1AA-B0B917FCAA93}" type="slidenum">
              <a:rPr lang="en-US" smtClean="0"/>
              <a:t>67</a:t>
            </a:fld>
            <a:endParaRPr lang="en-US"/>
          </a:p>
        </p:txBody>
      </p:sp>
    </p:spTree>
    <p:extLst>
      <p:ext uri="{BB962C8B-B14F-4D97-AF65-F5344CB8AC3E}">
        <p14:creationId xmlns:p14="http://schemas.microsoft.com/office/powerpoint/2010/main" val="31754352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conclude, </a:t>
            </a:r>
          </a:p>
        </p:txBody>
      </p:sp>
      <p:sp>
        <p:nvSpPr>
          <p:cNvPr id="4" name="Slide Number Placeholder 3"/>
          <p:cNvSpPr>
            <a:spLocks noGrp="1"/>
          </p:cNvSpPr>
          <p:nvPr>
            <p:ph type="sldNum" sz="quarter" idx="10"/>
          </p:nvPr>
        </p:nvSpPr>
        <p:spPr/>
        <p:txBody>
          <a:bodyPr/>
          <a:lstStyle/>
          <a:p>
            <a:fld id="{35E676A0-33B1-4B4B-B1AA-B0B917FCAA93}" type="slidenum">
              <a:rPr lang="en-US" smtClean="0"/>
              <a:t>68</a:t>
            </a:fld>
            <a:endParaRPr lang="en-US"/>
          </a:p>
        </p:txBody>
      </p:sp>
    </p:spTree>
    <p:extLst>
      <p:ext uri="{BB962C8B-B14F-4D97-AF65-F5344CB8AC3E}">
        <p14:creationId xmlns:p14="http://schemas.microsoft.com/office/powerpoint/2010/main" val="4128557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a:t>Denser DRAM chips are more vulnerable to RowHammer [CLICK]</a:t>
            </a:r>
          </a:p>
          <a:p>
            <a:r>
              <a:rPr lang="en-US" b="0" baseline="0"/>
              <a:t>And Understanding RowHammer is critical to find effective and efficient solutions. However, no rigorous study demonstrates how this vulnerability varies under different conditions [CLICK]</a:t>
            </a:r>
          </a:p>
          <a:p>
            <a:r>
              <a:rPr lang="en-US" b="0" baseline="0"/>
              <a:t>In this work, our goal is to provide insights into three fundamental properties of RowHammer that can be leveraged to design more effective and efficient attacks and defenses These three properties are  [CLICK]</a:t>
            </a:r>
          </a:p>
          <a:p>
            <a:r>
              <a:rPr lang="en-US" b="0" baseline="0"/>
              <a:t>DRAM chip temperature, [CLICK]</a:t>
            </a:r>
          </a:p>
          <a:p>
            <a:r>
              <a:rPr lang="en-US" b="0" baseline="0"/>
              <a:t>The time that an aggressor row stays active [CLICK]</a:t>
            </a:r>
          </a:p>
          <a:p>
            <a:r>
              <a:rPr lang="en-US" b="0" baseline="0"/>
              <a:t>and victim DRAM cell’s physical location [CLICK]</a:t>
            </a:r>
          </a:p>
          <a:p>
            <a:r>
              <a:rPr lang="en-US" b="0" baseline="0"/>
              <a:t>In this study, we test 272 real DRAM chips of DDR3 and DDR4 modules from four major manufacturers [CLICK]</a:t>
            </a:r>
          </a:p>
          <a:p>
            <a:r>
              <a:rPr lang="en-US" b="0" baseline="0"/>
              <a:t>Based on our analyses, we draw 6 key takeaway lessons from 16 novel observations. Among these, we highlight that [CLICK]</a:t>
            </a:r>
          </a:p>
          <a:p>
            <a:r>
              <a:rPr lang="en-US" b="0" baseline="0"/>
              <a:t>A RowHammer bit flip is more likely to occur [CLICK] </a:t>
            </a:r>
          </a:p>
          <a:p>
            <a:r>
              <a:rPr lang="en-US" b="0" baseline="0"/>
              <a:t>in a bounded range of temperature [CLICK]</a:t>
            </a:r>
          </a:p>
          <a:p>
            <a:r>
              <a:rPr lang="en-US" b="0" baseline="0"/>
              <a:t>if the aggressor row is active for longer time [CLICK] </a:t>
            </a:r>
          </a:p>
          <a:p>
            <a:r>
              <a:rPr lang="en-US" b="0" baseline="0"/>
              <a:t>And in certain physical regions of the DRAM module under attack [CLICK]</a:t>
            </a:r>
          </a:p>
          <a:p>
            <a:r>
              <a:rPr lang="en-US" b="0" baseline="0"/>
              <a:t>Based on our findings, we propose several improvements. We believe and hope that our novel observations will inspire and aid future work on crafting more effective attacks and designing more effective and efficient defense mechanisms [END]</a:t>
            </a:r>
          </a:p>
        </p:txBody>
      </p:sp>
      <p:sp>
        <p:nvSpPr>
          <p:cNvPr id="4" name="Slide Number Placeholder 3"/>
          <p:cNvSpPr>
            <a:spLocks noGrp="1"/>
          </p:cNvSpPr>
          <p:nvPr>
            <p:ph type="sldNum" sz="quarter" idx="10"/>
          </p:nvPr>
        </p:nvSpPr>
        <p:spPr/>
        <p:txBody>
          <a:bodyPr/>
          <a:lstStyle/>
          <a:p>
            <a:fld id="{35E676A0-33B1-4B4B-B1AA-B0B917FCAA93}" type="slidenum">
              <a:rPr lang="en-US" smtClean="0"/>
              <a:t>69</a:t>
            </a:fld>
            <a:endParaRPr lang="en-US"/>
          </a:p>
        </p:txBody>
      </p:sp>
    </p:spTree>
    <p:extLst>
      <p:ext uri="{BB962C8B-B14F-4D97-AF65-F5344CB8AC3E}">
        <p14:creationId xmlns:p14="http://schemas.microsoft.com/office/powerpoint/2010/main" val="2553636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Our next analysis investigates how the </a:t>
            </a:r>
            <a:r>
              <a:rPr lang="en-US" b="0" dirty="0" err="1"/>
              <a:t>Rowhammer</a:t>
            </a:r>
            <a:r>
              <a:rPr lang="en-US" b="0" dirty="0"/>
              <a:t> vulnerability varies based on aggressor row active time. This analysis provides two key takeaways: [CLICK]</a:t>
            </a:r>
          </a:p>
          <a:p>
            <a:r>
              <a:rPr lang="en-US" b="0" dirty="0"/>
              <a:t>First, As an aggressor row stays active longer, victim DRAM cells become more vulnerable to </a:t>
            </a:r>
            <a:r>
              <a:rPr lang="en-US" b="0" dirty="0" err="1"/>
              <a:t>RowHammer</a:t>
            </a:r>
            <a:r>
              <a:rPr lang="en-US" b="0" dirty="0"/>
              <a:t> [CLICK]</a:t>
            </a:r>
          </a:p>
          <a:p>
            <a:r>
              <a:rPr lang="en-US" b="0" dirty="0"/>
              <a:t>And second, </a:t>
            </a:r>
            <a:r>
              <a:rPr lang="en-US" b="0" dirty="0" err="1"/>
              <a:t>RowHammer</a:t>
            </a:r>
            <a:r>
              <a:rPr lang="en-US" b="0" dirty="0"/>
              <a:t> vulnerability of victim cells decreases when the bank is </a:t>
            </a:r>
            <a:r>
              <a:rPr lang="en-US" b="0" dirty="0" err="1"/>
              <a:t>precharged</a:t>
            </a:r>
            <a:r>
              <a:rPr lang="en-US" b="0" dirty="0"/>
              <a:t> for a longer time [CLICK]</a:t>
            </a:r>
          </a:p>
        </p:txBody>
      </p:sp>
      <p:sp>
        <p:nvSpPr>
          <p:cNvPr id="4" name="Slide Number Placeholder 3"/>
          <p:cNvSpPr>
            <a:spLocks noGrp="1"/>
          </p:cNvSpPr>
          <p:nvPr>
            <p:ph type="sldNum" sz="quarter" idx="5"/>
          </p:nvPr>
        </p:nvSpPr>
        <p:spPr/>
        <p:txBody>
          <a:bodyPr/>
          <a:lstStyle/>
          <a:p>
            <a:fld id="{35E676A0-33B1-4B4B-B1AA-B0B917FCAA93}" type="slidenum">
              <a:rPr lang="en-US" smtClean="0"/>
              <a:t>7</a:t>
            </a:fld>
            <a:endParaRPr lang="en-US"/>
          </a:p>
        </p:txBody>
      </p:sp>
    </p:spTree>
    <p:extLst>
      <p:ext uri="{BB962C8B-B14F-4D97-AF65-F5344CB8AC3E}">
        <p14:creationId xmlns:p14="http://schemas.microsoft.com/office/powerpoint/2010/main" val="10322653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a:t>This concludes my talk . Thank you for your time and attention. For many more details, I invite you to read our MICRO 2021 paper. </a:t>
            </a:r>
          </a:p>
        </p:txBody>
      </p:sp>
      <p:sp>
        <p:nvSpPr>
          <p:cNvPr id="4" name="Slide Number Placeholder 3"/>
          <p:cNvSpPr>
            <a:spLocks noGrp="1"/>
          </p:cNvSpPr>
          <p:nvPr>
            <p:ph type="sldNum" sz="quarter" idx="10"/>
          </p:nvPr>
        </p:nvSpPr>
        <p:spPr/>
        <p:txBody>
          <a:bodyPr/>
          <a:lstStyle/>
          <a:p>
            <a:fld id="{EF7F79D3-8C36-4CB5-B03B-F440DA7B71AF}" type="slidenum">
              <a:rPr lang="en-US" smtClean="0"/>
              <a:t>70</a:t>
            </a:fld>
            <a:endParaRPr lang="en-US"/>
          </a:p>
        </p:txBody>
      </p:sp>
    </p:spTree>
    <p:extLst>
      <p:ext uri="{BB962C8B-B14F-4D97-AF65-F5344CB8AC3E}">
        <p14:creationId xmlns:p14="http://schemas.microsoft.com/office/powerpoint/2010/main" val="33454389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figure shows the distribution of the change in HCfirst, which is the minimum activation count to observe a bit flip. The purple line indicates how HCfirst changes when changing the temperature from 50 to 55 celsius degrees, and the orange line indicates how HCfirst changes when the temperature increases from 50 to 90 Celsius degrees [CLICK]</a:t>
            </a:r>
            <a:endParaRPr lang="en-US"/>
          </a:p>
          <a:p>
            <a:r>
              <a:rPr lang="en-US">
                <a:cs typeface="Calibri"/>
              </a:rPr>
              <a:t>The y-axis shows the percentage change in in HCfirst.  Positive percentage changes indicate that the cell is less vulnerable to RowHammer when the temperature increases, and a negative percentage change indicates that the  cell is more vulnerable when the temperature increases [CLICK]</a:t>
            </a:r>
          </a:p>
          <a:p>
            <a:r>
              <a:rPr lang="en-US">
                <a:cs typeface="Calibri"/>
              </a:rPr>
              <a:t>The x-axis shows the vulnerable cells ordered from most positive to most negative temperature change [CLICK]</a:t>
            </a:r>
          </a:p>
          <a:p>
            <a:r>
              <a:rPr lang="en-US"/>
              <a:t>For each curve, we mark the x- axis point at which the curve crosses the y = 0% line. This represents the percentile of rows whose vulnerability decreases [CLICK]</a:t>
            </a:r>
          </a:p>
          <a:p>
            <a:endParaRPr lang="en-US">
              <a:cs typeface="Calibri" panose="020F0502020204030204"/>
            </a:endParaRPr>
          </a:p>
          <a:p>
            <a:endParaRPr lang="en-US">
              <a:cs typeface="Calibri" panose="020F0502020204030204"/>
            </a:endParaRPr>
          </a:p>
          <a:p>
            <a:endParaRPr lang="en-US" b="1">
              <a:cs typeface="Calibri"/>
            </a:endParaRPr>
          </a:p>
          <a:p>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71</a:t>
            </a:fld>
            <a:endParaRPr lang="en-US"/>
          </a:p>
        </p:txBody>
      </p:sp>
    </p:spTree>
    <p:extLst>
      <p:ext uri="{BB962C8B-B14F-4D97-AF65-F5344CB8AC3E}">
        <p14:creationId xmlns:p14="http://schemas.microsoft.com/office/powerpoint/2010/main" val="22869331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the results for all four manufacturers. </a:t>
            </a:r>
          </a:p>
          <a:p>
            <a:r>
              <a:rPr lang="en-US"/>
              <a:t>We make three observations from this figure. [CLICK]</a:t>
            </a:r>
          </a:p>
          <a:p>
            <a:r>
              <a:rPr lang="en-US"/>
              <a:t>First, we observe that a DRAM rows can show </a:t>
            </a:r>
            <a:r>
              <a:rPr lang="en-US" b="1"/>
              <a:t>either higher or lower </a:t>
            </a:r>
            <a:r>
              <a:rPr lang="en-US" b="1" i="1"/>
              <a:t>HCfirst</a:t>
            </a:r>
            <a:r>
              <a:rPr lang="en-US" b="1"/>
              <a:t>  </a:t>
            </a:r>
            <a:r>
              <a:rPr lang="en-US"/>
              <a:t>when</a:t>
            </a:r>
            <a:r>
              <a:rPr lang="en-US" b="1"/>
              <a:t> temperature increases </a:t>
            </a:r>
            <a:r>
              <a:rPr lang="en-US"/>
              <a:t>[CLICK]</a:t>
            </a:r>
          </a:p>
          <a:p>
            <a:r>
              <a:rPr lang="en-US">
                <a:cs typeface="Calibri"/>
              </a:rPr>
              <a:t>For example, in manufacturer C, some DRAM cells show higher HCfirst, and other show lower HCfirst [CLICK]</a:t>
            </a:r>
          </a:p>
          <a:p>
            <a:endParaRPr lang="en-US">
              <a:cs typeface="Calibri"/>
            </a:endParaRPr>
          </a:p>
          <a:p>
            <a:endParaRPr lang="en-US" b="1">
              <a:cs typeface="Calibri"/>
            </a:endParaRPr>
          </a:p>
          <a:p>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72</a:t>
            </a:fld>
            <a:endParaRPr lang="en-US"/>
          </a:p>
        </p:txBody>
      </p:sp>
    </p:spTree>
    <p:extLst>
      <p:ext uri="{BB962C8B-B14F-4D97-AF65-F5344CB8AC3E}">
        <p14:creationId xmlns:p14="http://schemas.microsoft.com/office/powerpoint/2010/main" val="368228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Second, [CLICK] </a:t>
            </a:r>
          </a:p>
          <a:p>
            <a:r>
              <a:rPr lang="en-US"/>
              <a:t>We observe that </a:t>
            </a:r>
            <a:r>
              <a:rPr lang="en-US" b="1" i="1"/>
              <a:t>HCfirst</a:t>
            </a:r>
            <a:r>
              <a:rPr lang="en-US"/>
              <a:t> tends to generally </a:t>
            </a:r>
            <a:r>
              <a:rPr lang="en-US" b="1"/>
              <a:t>decrease</a:t>
            </a:r>
            <a:r>
              <a:rPr lang="en-US"/>
              <a:t> as </a:t>
            </a:r>
            <a:r>
              <a:rPr lang="en-US" b="1"/>
              <a:t>temperature change (Δ</a:t>
            </a:r>
            <a:r>
              <a:rPr lang="en-US" b="1" i="1"/>
              <a:t>T</a:t>
            </a:r>
            <a:r>
              <a:rPr lang="en-US" b="1"/>
              <a:t>) increases  </a:t>
            </a:r>
            <a:r>
              <a:rPr lang="en-US"/>
              <a:t>[CLICK]</a:t>
            </a:r>
          </a:p>
          <a:p>
            <a:r>
              <a:rPr lang="en-US"/>
              <a:t>The figure shows that, for all manufacturer, the percentage  of cells that are more vulnerable to RowHammer increases, when comparing the temperature change from 50 to 55C to the temperature change from 50 to 90C [CLICK]</a:t>
            </a:r>
            <a:endParaRPr lang="en-US">
              <a:cs typeface="Calibri"/>
            </a:endParaRPr>
          </a:p>
          <a:p>
            <a:endParaRPr lang="en-US"/>
          </a:p>
          <a:p>
            <a:endParaRPr lang="en-US" b="1"/>
          </a:p>
          <a:p>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73</a:t>
            </a:fld>
            <a:endParaRPr lang="en-US"/>
          </a:p>
        </p:txBody>
      </p:sp>
    </p:spTree>
    <p:extLst>
      <p:ext uri="{BB962C8B-B14F-4D97-AF65-F5344CB8AC3E}">
        <p14:creationId xmlns:p14="http://schemas.microsoft.com/office/powerpoint/2010/main" val="33557607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third, [CLICK] </a:t>
            </a:r>
          </a:p>
          <a:p>
            <a:r>
              <a:rPr lang="en-US"/>
              <a:t>We observe thatThe</a:t>
            </a:r>
            <a:r>
              <a:rPr lang="en-US" b="1"/>
              <a:t> </a:t>
            </a:r>
            <a:r>
              <a:rPr lang="en-US" b="1" i="1"/>
              <a:t>HCfirst</a:t>
            </a:r>
            <a:r>
              <a:rPr lang="en-US"/>
              <a:t> </a:t>
            </a:r>
            <a:r>
              <a:rPr lang="en-US" b="1"/>
              <a:t>change</a:t>
            </a:r>
            <a:r>
              <a:rPr lang="en-US"/>
              <a:t> tends to be </a:t>
            </a:r>
            <a:r>
              <a:rPr lang="en-US" b="1"/>
              <a:t>larger</a:t>
            </a:r>
            <a:r>
              <a:rPr lang="en-US"/>
              <a:t> as </a:t>
            </a:r>
            <a:r>
              <a:rPr lang="en-US" b="1"/>
              <a:t>temperature change</a:t>
            </a:r>
            <a:r>
              <a:rPr lang="en-US"/>
              <a:t> </a:t>
            </a:r>
            <a:r>
              <a:rPr lang="en-US" b="1"/>
              <a:t>increases </a:t>
            </a:r>
            <a:r>
              <a:rPr lang="en-US"/>
              <a:t>[CLICK]</a:t>
            </a:r>
            <a:endParaRPr lang="en-US">
              <a:cs typeface="Calibri" panose="020F0502020204030204"/>
            </a:endParaRPr>
          </a:p>
          <a:p>
            <a:r>
              <a:rPr lang="en-US"/>
              <a:t>The figure shows that, for all manufacturer, when increase the temperature change from 50-55C to 50-90C, the absolute changes values increase [CLICK]</a:t>
            </a:r>
          </a:p>
          <a:p>
            <a:endParaRPr lang="en-US"/>
          </a:p>
          <a:p>
            <a:endParaRPr lang="en-US" b="1"/>
          </a:p>
          <a:p>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74</a:t>
            </a:fld>
            <a:endParaRPr lang="en-US"/>
          </a:p>
        </p:txBody>
      </p:sp>
    </p:spTree>
    <p:extLst>
      <p:ext uri="{BB962C8B-B14F-4D97-AF65-F5344CB8AC3E}">
        <p14:creationId xmlns:p14="http://schemas.microsoft.com/office/powerpoint/2010/main" val="1109885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third, [CLICK] </a:t>
            </a:r>
          </a:p>
          <a:p>
            <a:r>
              <a:rPr lang="en-US"/>
              <a:t>We observe thatThe</a:t>
            </a:r>
            <a:r>
              <a:rPr lang="en-US" b="1"/>
              <a:t> </a:t>
            </a:r>
            <a:r>
              <a:rPr lang="en-US" b="1" i="1"/>
              <a:t>HCfirst</a:t>
            </a:r>
            <a:r>
              <a:rPr lang="en-US"/>
              <a:t> </a:t>
            </a:r>
            <a:r>
              <a:rPr lang="en-US" b="1"/>
              <a:t>change</a:t>
            </a:r>
            <a:r>
              <a:rPr lang="en-US"/>
              <a:t> tends to be </a:t>
            </a:r>
            <a:r>
              <a:rPr lang="en-US" b="1"/>
              <a:t>larger</a:t>
            </a:r>
            <a:r>
              <a:rPr lang="en-US"/>
              <a:t> as </a:t>
            </a:r>
            <a:r>
              <a:rPr lang="en-US" b="1"/>
              <a:t>temperature change</a:t>
            </a:r>
            <a:r>
              <a:rPr lang="en-US"/>
              <a:t> </a:t>
            </a:r>
            <a:r>
              <a:rPr lang="en-US" b="1"/>
              <a:t>increases </a:t>
            </a:r>
            <a:r>
              <a:rPr lang="en-US"/>
              <a:t>[CLICK]</a:t>
            </a:r>
            <a:endParaRPr lang="en-US">
              <a:cs typeface="Calibri" panose="020F0502020204030204"/>
            </a:endParaRPr>
          </a:p>
          <a:p>
            <a:r>
              <a:rPr lang="en-US"/>
              <a:t>The figure shows that, for all manufacturer, when increase the temperature change from 50-55C to 50-90C, the absolute changes values increase [CLICK]</a:t>
            </a:r>
          </a:p>
          <a:p>
            <a:endParaRPr lang="en-US"/>
          </a:p>
          <a:p>
            <a:endParaRPr lang="en-US" b="1"/>
          </a:p>
          <a:p>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75</a:t>
            </a:fld>
            <a:endParaRPr lang="en-US"/>
          </a:p>
        </p:txBody>
      </p:sp>
    </p:spTree>
    <p:extLst>
      <p:ext uri="{BB962C8B-B14F-4D97-AF65-F5344CB8AC3E}">
        <p14:creationId xmlns:p14="http://schemas.microsoft.com/office/powerpoint/2010/main" val="28610880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plots demonstrate how bit error rate [CLICK]</a:t>
            </a:r>
          </a:p>
          <a:p>
            <a:r>
              <a:rPr lang="en-US"/>
              <a:t>And </a:t>
            </a:r>
            <a:r>
              <a:rPr lang="en-US" err="1"/>
              <a:t>Hcfirst</a:t>
            </a:r>
            <a:r>
              <a:rPr lang="en-US"/>
              <a:t> changes with increasing aggressor row active time for all four manufacturers [CLICK]</a:t>
            </a:r>
          </a:p>
          <a:p>
            <a:r>
              <a:rPr lang="en-US"/>
              <a:t>We observe a significant increase in bit error rates [CLICK]</a:t>
            </a:r>
          </a:p>
          <a:p>
            <a:r>
              <a:rPr lang="en-US"/>
              <a:t>And a significant decrease in </a:t>
            </a:r>
            <a:r>
              <a:rPr lang="en-US" err="1"/>
              <a:t>Hcfirst</a:t>
            </a:r>
            <a:r>
              <a:rPr lang="en-US"/>
              <a:t> with the increasing aggressor row active time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Therefore, we conclude that: </a:t>
            </a:r>
            <a:r>
              <a:rPr lang="en-US" sz="1200">
                <a:latin typeface="Cambria" panose="02040503050406030204" pitchFamily="18" charset="0"/>
              </a:rPr>
              <a:t>As the </a:t>
            </a:r>
            <a:r>
              <a:rPr lang="en-US" sz="1200" b="1">
                <a:solidFill>
                  <a:srgbClr val="8B288C"/>
                </a:solidFill>
                <a:latin typeface="Cambria" panose="02040503050406030204" pitchFamily="18" charset="0"/>
              </a:rPr>
              <a:t>aggressor row stays active longer</a:t>
            </a:r>
            <a:r>
              <a:rPr lang="en-US" sz="1200">
                <a:latin typeface="Cambria" panose="02040503050406030204" pitchFamily="18" charset="0"/>
              </a:rPr>
              <a:t>, </a:t>
            </a:r>
            <a:br>
              <a:rPr lang="en-US" sz="1200">
                <a:solidFill>
                  <a:schemeClr val="bg1"/>
                </a:solidFill>
                <a:latin typeface="Cambria" panose="02040503050406030204" pitchFamily="18" charset="0"/>
              </a:rPr>
            </a:br>
            <a:r>
              <a:rPr lang="en-US" sz="1200" b="1">
                <a:solidFill>
                  <a:srgbClr val="8B288C"/>
                </a:solidFill>
                <a:latin typeface="Cambria" panose="02040503050406030204" pitchFamily="18" charset="0"/>
              </a:rPr>
              <a:t>more DRAM cells </a:t>
            </a:r>
            <a:r>
              <a:rPr lang="en-US" sz="1200">
                <a:latin typeface="Cambria" panose="02040503050406030204" pitchFamily="18" charset="0"/>
              </a:rPr>
              <a:t>experience RowHammer bit flips AND they experience RowHammer bit flips </a:t>
            </a:r>
            <a:r>
              <a:rPr lang="en-US" sz="1200" b="1">
                <a:solidFill>
                  <a:srgbClr val="8B288C"/>
                </a:solidFill>
                <a:latin typeface="Cambria" panose="02040503050406030204" pitchFamily="18" charset="0"/>
              </a:rPr>
              <a:t>at lower hammer counts</a:t>
            </a:r>
            <a:r>
              <a:rPr lang="en-US" sz="1200">
                <a:solidFill>
                  <a:schemeClr val="bg1"/>
                </a:solidFill>
                <a:latin typeface="Cambria" panose="02040503050406030204" pitchFamily="18" charset="0"/>
              </a:rPr>
              <a:t> [CLICK]</a:t>
            </a:r>
            <a:endParaRPr lang="en-US" sz="1200">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Cambria" panose="02040503050406030204" pitchFamily="18" charset="0"/>
              </a:rPr>
              <a:t>We also analyze the relative standard deviation (or coefficient of variation) of both metrics with increasing active time in the paper [CLICK]</a:t>
            </a:r>
            <a:br>
              <a:rPr lang="en-US" sz="1200">
                <a:solidFill>
                  <a:schemeClr val="bg1"/>
                </a:solidFill>
                <a:latin typeface="Cambria" panose="02040503050406030204" pitchFamily="18" charset="0"/>
              </a:rPr>
            </a:br>
            <a:r>
              <a:rPr lang="en-US" sz="1200">
                <a:latin typeface="Cambria" panose="02040503050406030204" pitchFamily="18" charset="0"/>
              </a:rPr>
              <a:t>and conclude that RowHammer vulnerability consistently worsens as the aggressor row active time increases across all DRAM rows we tested [CLICK]</a:t>
            </a:r>
            <a:endParaRPr lang="en-US" sz="1400">
              <a:solidFill>
                <a:schemeClr val="bg1"/>
              </a:solidFill>
              <a:latin typeface="Cambria" panose="02040503050406030204" pitchFamily="18" charset="0"/>
            </a:endParaRPr>
          </a:p>
          <a:p>
            <a:endParaRPr lang="en-US"/>
          </a:p>
          <a:p>
            <a:endParaRPr lang="en-US"/>
          </a:p>
          <a:p>
            <a:r>
              <a:rPr lang="en-US"/>
              <a:t>Jeremie's method of explaining on one figure and showing all in the next slide </a:t>
            </a:r>
          </a:p>
          <a:p>
            <a:r>
              <a:rPr lang="en-US"/>
              <a:t>one observation per slide </a:t>
            </a:r>
          </a:p>
          <a:p>
            <a:r>
              <a:rPr lang="en-US"/>
              <a:t>write </a:t>
            </a:r>
            <a:r>
              <a:rPr lang="en-US" err="1"/>
              <a:t>hcfirst</a:t>
            </a:r>
            <a:r>
              <a:rPr lang="en-US"/>
              <a:t> openly </a:t>
            </a:r>
          </a:p>
          <a:p>
            <a:r>
              <a:rPr lang="en-US"/>
              <a:t>just flash </a:t>
            </a:r>
            <a:r>
              <a:rPr lang="en-US" err="1"/>
              <a:t>hcfirst</a:t>
            </a:r>
            <a:endParaRPr lang="en-US"/>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76</a:t>
            </a:fld>
            <a:endParaRPr lang="en-US"/>
          </a:p>
        </p:txBody>
      </p:sp>
    </p:spTree>
    <p:extLst>
      <p:ext uri="{BB962C8B-B14F-4D97-AF65-F5344CB8AC3E}">
        <p14:creationId xmlns:p14="http://schemas.microsoft.com/office/powerpoint/2010/main" val="1076652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Similarly, these plots demonstrate how bit error rate [CLICK]</a:t>
            </a:r>
          </a:p>
          <a:p>
            <a:r>
              <a:rPr lang="en-US"/>
              <a:t>And </a:t>
            </a:r>
            <a:r>
              <a:rPr lang="en-US" err="1"/>
              <a:t>Hcfirst</a:t>
            </a:r>
            <a:r>
              <a:rPr lang="en-US"/>
              <a:t> changes with increasing the bank’s </a:t>
            </a:r>
            <a:r>
              <a:rPr lang="en-US" err="1"/>
              <a:t>precharged</a:t>
            </a:r>
            <a:r>
              <a:rPr lang="en-US"/>
              <a:t> time [CLICK]</a:t>
            </a:r>
          </a:p>
          <a:p>
            <a:r>
              <a:rPr lang="en-US"/>
              <a:t>We observe that bit error rates significantly decrease [CLICK]</a:t>
            </a:r>
          </a:p>
          <a:p>
            <a:r>
              <a:rPr lang="en-US"/>
              <a:t>And </a:t>
            </a:r>
            <a:r>
              <a:rPr lang="en-US" err="1"/>
              <a:t>Hcfirst</a:t>
            </a:r>
            <a:r>
              <a:rPr lang="en-US"/>
              <a:t> values increase as the bank’s </a:t>
            </a:r>
            <a:r>
              <a:rPr lang="en-US" err="1"/>
              <a:t>precharged</a:t>
            </a:r>
            <a:r>
              <a:rPr lang="en-US"/>
              <a:t> time increases [CLICK]</a:t>
            </a:r>
          </a:p>
          <a:p>
            <a:r>
              <a:rPr lang="en-US"/>
              <a:t>Therefore, as the bank stays </a:t>
            </a:r>
            <a:r>
              <a:rPr lang="en-US" err="1"/>
              <a:t>precharged</a:t>
            </a:r>
            <a:r>
              <a:rPr lang="en-US"/>
              <a:t> longer, </a:t>
            </a:r>
            <a:r>
              <a:rPr lang="en-US" sz="1200" b="1">
                <a:solidFill>
                  <a:srgbClr val="8B288C"/>
                </a:solidFill>
                <a:latin typeface="Cambria" panose="02040503050406030204" pitchFamily="18" charset="0"/>
              </a:rPr>
              <a:t>fewer DRAM cells </a:t>
            </a:r>
            <a:r>
              <a:rPr lang="en-US" sz="1200">
                <a:latin typeface="Cambria" panose="02040503050406030204" pitchFamily="18" charset="0"/>
              </a:rPr>
              <a:t>experience RowHammer bit flips and they experience RowHammer bit flips </a:t>
            </a:r>
            <a:r>
              <a:rPr lang="en-US" sz="1200" b="1">
                <a:solidFill>
                  <a:srgbClr val="8B288C"/>
                </a:solidFill>
                <a:latin typeface="Cambria" panose="02040503050406030204" pitchFamily="18" charset="0"/>
              </a:rPr>
              <a:t>at higher hammer counts</a:t>
            </a:r>
            <a:r>
              <a:rPr lang="en-US" sz="1200">
                <a:solidFill>
                  <a:schemeClr val="bg1"/>
                </a:solidFill>
                <a:latin typeface="Cambria" panose="02040503050406030204" pitchFamily="18" charset="0"/>
              </a:rPr>
              <a:t> [CLICK]</a:t>
            </a:r>
            <a:endParaRPr lang="en-US" sz="1400">
              <a:solidFill>
                <a:schemeClr val="bg1"/>
              </a:solidFill>
              <a:latin typeface="Cambria" panose="02040503050406030204" pitchFamily="18" charset="0"/>
            </a:endParaRPr>
          </a:p>
          <a:p>
            <a:r>
              <a:rPr lang="en-US" sz="1200">
                <a:solidFill>
                  <a:schemeClr val="bg1"/>
                </a:solidFill>
                <a:latin typeface="Cambria" panose="02040503050406030204" pitchFamily="18" charset="0"/>
              </a:rPr>
              <a:t>We also analyze the relative standard deviation (or coefficient of variation) of both metrics with increasing the bank's </a:t>
            </a:r>
            <a:r>
              <a:rPr lang="en-US" sz="1200" err="1">
                <a:solidFill>
                  <a:schemeClr val="bg1"/>
                </a:solidFill>
                <a:latin typeface="Cambria" panose="02040503050406030204" pitchFamily="18" charset="0"/>
              </a:rPr>
              <a:t>precharged</a:t>
            </a:r>
            <a:r>
              <a:rPr lang="en-US" sz="1200">
                <a:solidFill>
                  <a:schemeClr val="bg1"/>
                </a:solidFill>
                <a:latin typeface="Cambria" panose="02040503050406030204" pitchFamily="18" charset="0"/>
              </a:rPr>
              <a:t> time in the paper [CLICK]</a:t>
            </a:r>
            <a:br>
              <a:rPr lang="en-US" sz="1200">
                <a:solidFill>
                  <a:schemeClr val="bg1"/>
                </a:solidFill>
                <a:latin typeface="Cambria" panose="02040503050406030204" pitchFamily="18" charset="0"/>
              </a:rPr>
            </a:br>
            <a:r>
              <a:rPr lang="en-US" sz="1200">
                <a:latin typeface="Cambria" panose="02040503050406030204" pitchFamily="18" charset="0"/>
              </a:rPr>
              <a:t>and conclude that RowHammer vulnerability consistently reduces as the bank’s </a:t>
            </a:r>
            <a:r>
              <a:rPr lang="en-US" sz="1200" err="1">
                <a:latin typeface="Cambria" panose="02040503050406030204" pitchFamily="18" charset="0"/>
              </a:rPr>
              <a:t>precharged</a:t>
            </a:r>
            <a:r>
              <a:rPr lang="en-US" sz="1200">
                <a:latin typeface="Cambria" panose="02040503050406030204" pitchFamily="18" charset="0"/>
              </a:rPr>
              <a:t> time increases [CLICK]</a:t>
            </a:r>
          </a:p>
          <a:p>
            <a:endParaRPr lang="en-US" sz="1200">
              <a:latin typeface="Cambria" panose="02040503050406030204" pitchFamily="18" charset="0"/>
            </a:endParaRPr>
          </a:p>
          <a:p>
            <a:endParaRPr lang="en-US" sz="1200">
              <a:latin typeface="Cambria" panose="02040503050406030204" pitchFamily="18" charset="0"/>
            </a:endParaRPr>
          </a:p>
          <a:p>
            <a:r>
              <a:rPr lang="en-US" sz="1200">
                <a:latin typeface="Cambria" panose="02040503050406030204" pitchFamily="18" charset="0"/>
              </a:rPr>
              <a:t>can be more </a:t>
            </a:r>
            <a:r>
              <a:rPr lang="en-US" sz="1200" err="1">
                <a:latin typeface="Cambria" panose="02040503050406030204" pitchFamily="18" charset="0"/>
              </a:rPr>
              <a:t>inthe</a:t>
            </a:r>
            <a:r>
              <a:rPr lang="en-US" sz="1200">
                <a:latin typeface="Cambria" panose="02040503050406030204" pitchFamily="18" charset="0"/>
              </a:rPr>
              <a:t> paper slide </a:t>
            </a:r>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77</a:t>
            </a:fld>
            <a:endParaRPr lang="en-US"/>
          </a:p>
        </p:txBody>
      </p:sp>
    </p:spTree>
    <p:extLst>
      <p:ext uri="{BB962C8B-B14F-4D97-AF65-F5344CB8AC3E}">
        <p14:creationId xmlns:p14="http://schemas.microsoft.com/office/powerpoint/2010/main" val="21507218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third, [CLICK] </a:t>
            </a:r>
          </a:p>
          <a:p>
            <a:r>
              <a:rPr lang="en-US"/>
              <a:t>We observe thatThe</a:t>
            </a:r>
            <a:r>
              <a:rPr lang="en-US" b="1"/>
              <a:t> </a:t>
            </a:r>
            <a:r>
              <a:rPr lang="en-US" b="1" i="1"/>
              <a:t>HCfirst</a:t>
            </a:r>
            <a:r>
              <a:rPr lang="en-US"/>
              <a:t> </a:t>
            </a:r>
            <a:r>
              <a:rPr lang="en-US" b="1"/>
              <a:t>change</a:t>
            </a:r>
            <a:r>
              <a:rPr lang="en-US"/>
              <a:t> tends to be </a:t>
            </a:r>
            <a:r>
              <a:rPr lang="en-US" b="1"/>
              <a:t>larger</a:t>
            </a:r>
            <a:r>
              <a:rPr lang="en-US"/>
              <a:t> as </a:t>
            </a:r>
            <a:r>
              <a:rPr lang="en-US" b="1"/>
              <a:t>temperature change</a:t>
            </a:r>
            <a:r>
              <a:rPr lang="en-US"/>
              <a:t> </a:t>
            </a:r>
            <a:r>
              <a:rPr lang="en-US" b="1"/>
              <a:t>increases </a:t>
            </a:r>
            <a:r>
              <a:rPr lang="en-US"/>
              <a:t>[CLICK]</a:t>
            </a:r>
            <a:endParaRPr lang="en-US">
              <a:cs typeface="Calibri" panose="020F0502020204030204"/>
            </a:endParaRPr>
          </a:p>
          <a:p>
            <a:r>
              <a:rPr lang="en-US"/>
              <a:t>The figure shows that, for all manufacturer, when increase the temperature change from 50-55C to 50-90C, the absolute changes values increase [CLICK]</a:t>
            </a:r>
          </a:p>
          <a:p>
            <a:endParaRPr lang="en-US"/>
          </a:p>
          <a:p>
            <a:endParaRPr lang="en-US" b="1"/>
          </a:p>
          <a:p>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78</a:t>
            </a:fld>
            <a:endParaRPr lang="en-US"/>
          </a:p>
        </p:txBody>
      </p:sp>
    </p:spTree>
    <p:extLst>
      <p:ext uri="{BB962C8B-B14F-4D97-AF65-F5344CB8AC3E}">
        <p14:creationId xmlns:p14="http://schemas.microsoft.com/office/powerpoint/2010/main" val="26565321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Zooming into the most vulnerable DRAM rows, We compare the </a:t>
            </a:r>
            <a:r>
              <a:rPr lang="en-US" err="1"/>
              <a:t>HCfirst</a:t>
            </a:r>
            <a:r>
              <a:rPr lang="en-US"/>
              <a:t> of the most vulnerable row  [CLICK]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to the minimum </a:t>
            </a:r>
            <a:r>
              <a:rPr lang="en-US" err="1"/>
              <a:t>HCfirst</a:t>
            </a:r>
            <a:r>
              <a:rPr lang="en-US"/>
              <a:t> in 90</a:t>
            </a:r>
            <a:r>
              <a:rPr lang="en-US" baseline="30000"/>
              <a:t>th</a:t>
            </a:r>
            <a:r>
              <a:rPr lang="en-US"/>
              <a:t> percentile of rows  [CLICK]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boxplot shows [CLICK] the distribution of this ratio [CLICK] across DRAM modules for each manufacturer</a:t>
            </a:r>
          </a:p>
          <a:p>
            <a:r>
              <a:rPr lang="en-US"/>
              <a:t>We observe that the most vulnerable 10% of the rows experience bit flips at activation counts about half the </a:t>
            </a:r>
            <a:r>
              <a:rPr lang="en-US" err="1"/>
              <a:t>Hcfirst</a:t>
            </a:r>
            <a:r>
              <a:rPr lang="en-US"/>
              <a:t> of the other rows [CLICK]</a:t>
            </a:r>
          </a:p>
          <a:p>
            <a:r>
              <a:rPr lang="en-US"/>
              <a:t>Therefore, we conclude that a small fraction of DRAM rows are significantly more vulnerable to RowHammer than the vast majority of rows [CLICK]</a:t>
            </a:r>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79</a:t>
            </a:fld>
            <a:endParaRPr lang="en-US"/>
          </a:p>
        </p:txBody>
      </p:sp>
    </p:spTree>
    <p:extLst>
      <p:ext uri="{BB962C8B-B14F-4D97-AF65-F5344CB8AC3E}">
        <p14:creationId xmlns:p14="http://schemas.microsoft.com/office/powerpoint/2010/main" val="2780661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perform this analysis, we conduct two sets of experiments [CLICK]</a:t>
            </a:r>
          </a:p>
          <a:p>
            <a:r>
              <a:rPr lang="en-US" dirty="0"/>
              <a:t>In the baseline, we hammer rows A and B as frequently as possible [CLICK]</a:t>
            </a:r>
          </a:p>
          <a:p>
            <a:r>
              <a:rPr lang="en-US" dirty="0"/>
              <a:t>In the first set of experiments`, we increase the time that an aggressor row is active [CLICK], </a:t>
            </a:r>
          </a:p>
          <a:p>
            <a:r>
              <a:rPr lang="en-US" dirty="0"/>
              <a:t>And in the second set of experiments we increase the time that the bank is </a:t>
            </a:r>
            <a:r>
              <a:rPr lang="en-US" dirty="0" err="1"/>
              <a:t>precharged</a:t>
            </a:r>
            <a:r>
              <a:rPr lang="en-US" dirty="0"/>
              <a:t> [CLICK]</a:t>
            </a:r>
          </a:p>
        </p:txBody>
      </p:sp>
      <p:sp>
        <p:nvSpPr>
          <p:cNvPr id="4" name="Slide Number Placeholder 3"/>
          <p:cNvSpPr>
            <a:spLocks noGrp="1"/>
          </p:cNvSpPr>
          <p:nvPr>
            <p:ph type="sldNum" sz="quarter" idx="5"/>
          </p:nvPr>
        </p:nvSpPr>
        <p:spPr/>
        <p:txBody>
          <a:bodyPr/>
          <a:lstStyle/>
          <a:p>
            <a:fld id="{35E676A0-33B1-4B4B-B1AA-B0B917FCAA93}" type="slidenum">
              <a:rPr lang="en-US" smtClean="0"/>
              <a:t>8</a:t>
            </a:fld>
            <a:endParaRPr lang="en-US"/>
          </a:p>
        </p:txBody>
      </p:sp>
    </p:spTree>
    <p:extLst>
      <p:ext uri="{BB962C8B-B14F-4D97-AF65-F5344CB8AC3E}">
        <p14:creationId xmlns:p14="http://schemas.microsoft.com/office/powerpoint/2010/main" val="35585655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investigate how the RowHammer vulnerability varies across columns, we generate a heatmap plot of bit error rates across columns [CLICK] and chips [CLICK]</a:t>
            </a:r>
          </a:p>
          <a:p>
            <a:r>
              <a:rPr lang="en-US"/>
              <a:t>We observe that bit errors concentrate on certain DRAM columns more than others, implying that certain columns are significantly more vulnerable to RowHammer than other columns [CLICK]</a:t>
            </a:r>
          </a:p>
          <a:p>
            <a:endParaRPr lang="en-US"/>
          </a:p>
          <a:p>
            <a:r>
              <a:rPr lang="en-US"/>
              <a:t>define color scale </a:t>
            </a:r>
          </a:p>
          <a:p>
            <a:r>
              <a:rPr lang="en-US"/>
              <a:t>remove the first sentence</a:t>
            </a:r>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80</a:t>
            </a:fld>
            <a:endParaRPr lang="en-US"/>
          </a:p>
        </p:txBody>
      </p:sp>
    </p:spTree>
    <p:extLst>
      <p:ext uri="{BB962C8B-B14F-4D97-AF65-F5344CB8AC3E}">
        <p14:creationId xmlns:p14="http://schemas.microsoft.com/office/powerpoint/2010/main" val="6611883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we investigate how the RowHammer vulnerability varies across DRAM subarrays in a DRAM module</a:t>
            </a:r>
          </a:p>
          <a:p>
            <a:r>
              <a:rPr lang="en-US"/>
              <a:t>Subarrays are marked in terms of the average [CLICK] and the minimum [CLICK] </a:t>
            </a:r>
            <a:r>
              <a:rPr lang="en-US" err="1"/>
              <a:t>HCfirst</a:t>
            </a:r>
            <a:r>
              <a:rPr lang="en-US"/>
              <a:t> values they exhibit across DRAM rows that they contain [CLICK]</a:t>
            </a:r>
          </a:p>
          <a:p>
            <a:r>
              <a:rPr lang="en-US"/>
              <a:t>We observe that the minimum </a:t>
            </a:r>
            <a:r>
              <a:rPr lang="en-US" err="1"/>
              <a:t>Hcfirst</a:t>
            </a:r>
            <a:r>
              <a:rPr lang="en-US"/>
              <a:t> in a subarray is about the half of the average </a:t>
            </a:r>
            <a:r>
              <a:rPr lang="en-US" err="1"/>
              <a:t>Hcfirst</a:t>
            </a:r>
            <a:r>
              <a:rPr lang="en-US"/>
              <a:t> in a subarray [CLICK]</a:t>
            </a:r>
          </a:p>
          <a:p>
            <a:pPr algn="l"/>
            <a:r>
              <a:rPr lang="en-US"/>
              <a:t>Therefore, we conclude that </a:t>
            </a:r>
            <a:r>
              <a:rPr lang="en-US" sz="1200">
                <a:latin typeface="Cambria" panose="02040503050406030204" pitchFamily="18" charset="0"/>
              </a:rPr>
              <a:t>The </a:t>
            </a:r>
            <a:r>
              <a:rPr lang="en-US" sz="1200" b="1">
                <a:solidFill>
                  <a:srgbClr val="8B288C"/>
                </a:solidFill>
                <a:latin typeface="Cambria" panose="02040503050406030204" pitchFamily="18" charset="0"/>
              </a:rPr>
              <a:t>most vulnerable </a:t>
            </a:r>
            <a:r>
              <a:rPr lang="en-US" sz="1200">
                <a:latin typeface="Cambria" panose="02040503050406030204" pitchFamily="18" charset="0"/>
              </a:rPr>
              <a:t>DRAM row in a subarray is </a:t>
            </a:r>
            <a:r>
              <a:rPr lang="en-US" sz="1200" b="1">
                <a:solidFill>
                  <a:srgbClr val="8B288C"/>
                </a:solidFill>
                <a:latin typeface="Cambria" panose="02040503050406030204" pitchFamily="18" charset="0"/>
              </a:rPr>
              <a:t>significantly more vulnerable </a:t>
            </a:r>
            <a:r>
              <a:rPr lang="en-US" sz="1200">
                <a:latin typeface="Cambria" panose="02040503050406030204" pitchFamily="18" charset="0"/>
              </a:rPr>
              <a:t>than the other rows </a:t>
            </a:r>
            <a:r>
              <a:rPr lang="en-US" sz="1200" b="1">
                <a:solidFill>
                  <a:srgbClr val="8B288C"/>
                </a:solidFill>
                <a:latin typeface="Cambria" panose="02040503050406030204" pitchFamily="18" charset="0"/>
              </a:rPr>
              <a:t>in the subarray [CLICK]</a:t>
            </a:r>
          </a:p>
          <a:p>
            <a:pPr algn="l"/>
            <a:endParaRPr lang="en-US" sz="1200" b="1">
              <a:solidFill>
                <a:srgbClr val="8B288C"/>
              </a:solidFill>
              <a:latin typeface="Cambria" panose="02040503050406030204" pitchFamily="18" charset="0"/>
            </a:endParaRPr>
          </a:p>
          <a:p>
            <a:pPr algn="l"/>
            <a:r>
              <a:rPr lang="en-US" sz="1200" b="1">
                <a:solidFill>
                  <a:srgbClr val="8B288C"/>
                </a:solidFill>
                <a:latin typeface="Cambria" panose="02040503050406030204" pitchFamily="18" charset="0"/>
              </a:rPr>
              <a:t>avoid highlighting the linear regression </a:t>
            </a:r>
          </a:p>
          <a:p>
            <a:pPr algn="l"/>
            <a:r>
              <a:rPr lang="en-US" sz="1200" b="1">
                <a:solidFill>
                  <a:srgbClr val="8B288C"/>
                </a:solidFill>
                <a:latin typeface="Cambria" panose="02040503050406030204" pitchFamily="18" charset="0"/>
              </a:rPr>
              <a:t>slope of the curve is </a:t>
            </a:r>
            <a:r>
              <a:rPr lang="en-US" sz="1200" b="1" err="1">
                <a:solidFill>
                  <a:srgbClr val="8B288C"/>
                </a:solidFill>
                <a:latin typeface="Cambria" panose="02040503050406030204" pitchFamily="18" charset="0"/>
              </a:rPr>
              <a:t>approx</a:t>
            </a:r>
            <a:r>
              <a:rPr lang="en-US" sz="1200" b="1">
                <a:solidFill>
                  <a:srgbClr val="8B288C"/>
                </a:solidFill>
                <a:latin typeface="Cambria" panose="02040503050406030204" pitchFamily="18" charset="0"/>
              </a:rPr>
              <a:t> .5 </a:t>
            </a:r>
          </a:p>
          <a:p>
            <a:pPr algn="l"/>
            <a:endParaRPr lang="en-US" sz="1200" b="1">
              <a:solidFill>
                <a:srgbClr val="8B288C"/>
              </a:solidFill>
              <a:latin typeface="Cambria" panose="02040503050406030204" pitchFamily="18" charset="0"/>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81</a:t>
            </a:fld>
            <a:endParaRPr lang="en-US"/>
          </a:p>
        </p:txBody>
      </p:sp>
    </p:spTree>
    <p:extLst>
      <p:ext uri="{BB962C8B-B14F-4D97-AF65-F5344CB8AC3E}">
        <p14:creationId xmlns:p14="http://schemas.microsoft.com/office/powerpoint/2010/main" val="315509663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plot, each marker style represents subarrays in a different DRAM module [CLICK]</a:t>
            </a:r>
          </a:p>
          <a:p>
            <a:r>
              <a:rPr lang="en-US"/>
              <a:t>We observe that subarrays within a DRAM module exhibit more similar </a:t>
            </a:r>
            <a:r>
              <a:rPr lang="en-US" err="1"/>
              <a:t>Hcfirst</a:t>
            </a:r>
            <a:r>
              <a:rPr lang="en-US"/>
              <a:t> values to each other, compared to subarrays in different DRAM modules [CLICK]</a:t>
            </a:r>
          </a:p>
          <a:p>
            <a:r>
              <a:rPr lang="en-US"/>
              <a:t>and we verify this observation based on Bhattacharyya distance analysis in the paper [CLICK]</a:t>
            </a:r>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82</a:t>
            </a:fld>
            <a:endParaRPr lang="en-US"/>
          </a:p>
        </p:txBody>
      </p:sp>
    </p:spTree>
    <p:extLst>
      <p:ext uri="{BB962C8B-B14F-4D97-AF65-F5344CB8AC3E}">
        <p14:creationId xmlns:p14="http://schemas.microsoft.com/office/powerpoint/2010/main" val="6948806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investigate these similarities more, we compare the similarity of </a:t>
            </a:r>
            <a:r>
              <a:rPr lang="en-US" err="1"/>
              <a:t>HCfirst</a:t>
            </a:r>
            <a:r>
              <a:rPr lang="en-US"/>
              <a:t> distributions between subarrays from the same module [CLICK]</a:t>
            </a:r>
          </a:p>
          <a:p>
            <a:r>
              <a:rPr lang="en-US"/>
              <a:t>And from different modules [CLICK]</a:t>
            </a:r>
          </a:p>
          <a:p>
            <a:r>
              <a:rPr lang="en-US"/>
              <a:t>This plot shows the cumulative distribution of this similarity in terms of normalized Bhattacharyya distance (BD)</a:t>
            </a:r>
          </a:p>
          <a:p>
            <a:r>
              <a:rPr lang="en-US"/>
              <a:t>A normalized BD of 1.0 [CLICK]</a:t>
            </a:r>
          </a:p>
          <a:p>
            <a:r>
              <a:rPr lang="en-US"/>
              <a:t>indicates that two distributions are identical, while [CLICK] </a:t>
            </a:r>
          </a:p>
          <a:p>
            <a:r>
              <a:rPr lang="en-US"/>
              <a:t>two distributions exhibit more difference as the normalized BD takes larger or smaller values than 1.0 [CLICK]</a:t>
            </a:r>
          </a:p>
          <a:p>
            <a:r>
              <a:rPr lang="en-US"/>
              <a:t>Especially in manufacturers B and C, we observe a significant difference between </a:t>
            </a:r>
            <a:r>
              <a:rPr lang="en-US" err="1"/>
              <a:t>normaized</a:t>
            </a:r>
            <a:r>
              <a:rPr lang="en-US"/>
              <a:t> BD values of subarray within the same module and subarrays in different modules [CLICK]</a:t>
            </a:r>
          </a:p>
          <a:p>
            <a:pPr algn="l"/>
            <a:r>
              <a:rPr lang="en-US"/>
              <a:t>Therefore, we conclude that </a:t>
            </a:r>
            <a:r>
              <a:rPr lang="en-US" sz="1200" err="1">
                <a:latin typeface="Cambria" panose="02040503050406030204" pitchFamily="18" charset="0"/>
              </a:rPr>
              <a:t>HC</a:t>
            </a:r>
            <a:r>
              <a:rPr lang="en-US" sz="1200" baseline="-25000" err="1">
                <a:latin typeface="Cambria" panose="02040503050406030204" pitchFamily="18" charset="0"/>
              </a:rPr>
              <a:t>first</a:t>
            </a:r>
            <a:r>
              <a:rPr lang="en-US" sz="1200">
                <a:latin typeface="Cambria" panose="02040503050406030204" pitchFamily="18" charset="0"/>
              </a:rPr>
              <a:t> distributions of subarrays </a:t>
            </a:r>
            <a:r>
              <a:rPr lang="en-US" sz="1200" b="1">
                <a:solidFill>
                  <a:srgbClr val="8B288C"/>
                </a:solidFill>
                <a:latin typeface="Cambria" panose="02040503050406030204" pitchFamily="18" charset="0"/>
              </a:rPr>
              <a:t>within a DRAM module</a:t>
            </a:r>
            <a:r>
              <a:rPr lang="en-US" sz="1200">
                <a:latin typeface="Cambria" panose="02040503050406030204" pitchFamily="18" charset="0"/>
              </a:rPr>
              <a:t> exhibit </a:t>
            </a:r>
            <a:r>
              <a:rPr lang="en-US" sz="1200" b="1">
                <a:solidFill>
                  <a:srgbClr val="8B288C"/>
                </a:solidFill>
                <a:latin typeface="Cambria" panose="02040503050406030204" pitchFamily="18" charset="0"/>
              </a:rPr>
              <a:t>significantly more similarity </a:t>
            </a:r>
            <a:r>
              <a:rPr lang="en-US" sz="1200">
                <a:latin typeface="Cambria" panose="02040503050406030204" pitchFamily="18" charset="0"/>
              </a:rPr>
              <a:t>to each other than </a:t>
            </a:r>
            <a:r>
              <a:rPr lang="en-US" sz="1200" err="1">
                <a:latin typeface="Cambria" panose="02040503050406030204" pitchFamily="18" charset="0"/>
              </a:rPr>
              <a:t>HC</a:t>
            </a:r>
            <a:r>
              <a:rPr lang="en-US" sz="1200" baseline="-25000" err="1">
                <a:latin typeface="Cambria" panose="02040503050406030204" pitchFamily="18" charset="0"/>
              </a:rPr>
              <a:t>first</a:t>
            </a:r>
            <a:r>
              <a:rPr lang="en-US" sz="1200">
                <a:latin typeface="Cambria" panose="02040503050406030204" pitchFamily="18" charset="0"/>
              </a:rPr>
              <a:t> distributions of subarrays </a:t>
            </a:r>
            <a:r>
              <a:rPr lang="en-US" sz="1200" b="1">
                <a:solidFill>
                  <a:srgbClr val="8B288C"/>
                </a:solidFill>
                <a:latin typeface="Cambria" panose="02040503050406030204" pitchFamily="18" charset="0"/>
              </a:rPr>
              <a:t>from different modules </a:t>
            </a:r>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83</a:t>
            </a:fld>
            <a:endParaRPr lang="en-US"/>
          </a:p>
        </p:txBody>
      </p:sp>
    </p:spTree>
    <p:extLst>
      <p:ext uri="{BB962C8B-B14F-4D97-AF65-F5344CB8AC3E}">
        <p14:creationId xmlns:p14="http://schemas.microsoft.com/office/powerpoint/2010/main" val="10848059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third, [CLICK] </a:t>
            </a:r>
          </a:p>
          <a:p>
            <a:r>
              <a:rPr lang="en-US"/>
              <a:t>We observe thatThe</a:t>
            </a:r>
            <a:r>
              <a:rPr lang="en-US" b="1"/>
              <a:t> </a:t>
            </a:r>
            <a:r>
              <a:rPr lang="en-US" b="1" i="1"/>
              <a:t>HCfirst</a:t>
            </a:r>
            <a:r>
              <a:rPr lang="en-US"/>
              <a:t> </a:t>
            </a:r>
            <a:r>
              <a:rPr lang="en-US" b="1"/>
              <a:t>change</a:t>
            </a:r>
            <a:r>
              <a:rPr lang="en-US"/>
              <a:t> tends to be </a:t>
            </a:r>
            <a:r>
              <a:rPr lang="en-US" b="1"/>
              <a:t>larger</a:t>
            </a:r>
            <a:r>
              <a:rPr lang="en-US"/>
              <a:t> as </a:t>
            </a:r>
            <a:r>
              <a:rPr lang="en-US" b="1"/>
              <a:t>temperature change</a:t>
            </a:r>
            <a:r>
              <a:rPr lang="en-US"/>
              <a:t> </a:t>
            </a:r>
            <a:r>
              <a:rPr lang="en-US" b="1"/>
              <a:t>increases </a:t>
            </a:r>
            <a:r>
              <a:rPr lang="en-US"/>
              <a:t>[CLICK]</a:t>
            </a:r>
            <a:endParaRPr lang="en-US">
              <a:cs typeface="Calibri" panose="020F0502020204030204"/>
            </a:endParaRPr>
          </a:p>
          <a:p>
            <a:r>
              <a:rPr lang="en-US"/>
              <a:t>The figure shows that, for all manufacturer, when increase the temperature change from 50-55C to 50-90C, the absolute changes values increase [CLICK]</a:t>
            </a:r>
          </a:p>
          <a:p>
            <a:endParaRPr lang="en-US"/>
          </a:p>
          <a:p>
            <a:endParaRPr lang="en-US" b="1"/>
          </a:p>
          <a:p>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84</a:t>
            </a:fld>
            <a:endParaRPr lang="en-US"/>
          </a:p>
        </p:txBody>
      </p:sp>
    </p:spTree>
    <p:extLst>
      <p:ext uri="{BB962C8B-B14F-4D97-AF65-F5344CB8AC3E}">
        <p14:creationId xmlns:p14="http://schemas.microsoft.com/office/powerpoint/2010/main" val="19998365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another improvement, an attacker can leverage the observation that increasing aggressor row's active time reduces </a:t>
            </a:r>
            <a:r>
              <a:rPr lang="en-US" err="1"/>
              <a:t>HCfirst</a:t>
            </a:r>
            <a:r>
              <a:rPr lang="en-US"/>
              <a:t> [CLICK]</a:t>
            </a:r>
          </a:p>
          <a:p>
            <a:r>
              <a:rPr lang="en-US"/>
              <a:t>The attacker can exploit this observation to reduce </a:t>
            </a:r>
            <a:r>
              <a:rPr lang="en-US" err="1"/>
              <a:t>Hcfirst</a:t>
            </a:r>
            <a:r>
              <a:rPr lang="en-US"/>
              <a:t> by 36% on average, by performing [CLICK] </a:t>
            </a:r>
          </a:p>
          <a:p>
            <a:r>
              <a:rPr lang="en-US"/>
              <a:t>10 to 15 additional column accesses to an aggressor row, [CLICK]</a:t>
            </a:r>
          </a:p>
          <a:p>
            <a:r>
              <a:rPr lang="en-US"/>
              <a:t>This way, an attacker can bypass RowHammer defenses that do not account for this reduction in </a:t>
            </a:r>
            <a:r>
              <a:rPr lang="en-US" err="1"/>
              <a:t>Hcfirst</a:t>
            </a:r>
            <a:r>
              <a:rPr lang="en-US"/>
              <a:t> [CLICK]</a:t>
            </a:r>
          </a:p>
          <a:p>
            <a:r>
              <a:rPr lang="en-US"/>
              <a:t>We believe that these observations can be leveraged to craft more effective RowHammer attacks [CLICK]</a:t>
            </a:r>
          </a:p>
          <a:p>
            <a:endParaRPr lang="en-US"/>
          </a:p>
          <a:p>
            <a:r>
              <a:rPr lang="en-US" err="1"/>
              <a:t>HCfirst</a:t>
            </a:r>
            <a:r>
              <a:rPr lang="en-US"/>
              <a:t> is cut </a:t>
            </a:r>
          </a:p>
          <a:p>
            <a:r>
              <a:rPr lang="en-US"/>
              <a:t>what do arrows mean? </a:t>
            </a:r>
          </a:p>
          <a:p>
            <a:r>
              <a:rPr lang="en-US"/>
              <a:t>avoid using </a:t>
            </a:r>
            <a:r>
              <a:rPr lang="en-US" err="1"/>
              <a:t>hcfirst</a:t>
            </a:r>
            <a:endParaRPr lang="en-US"/>
          </a:p>
          <a:p>
            <a:r>
              <a:rPr lang="en-US"/>
              <a:t>draw the attack pattern and emphasize bypassing </a:t>
            </a:r>
          </a:p>
          <a:p>
            <a:endParaRPr lang="en-US"/>
          </a:p>
        </p:txBody>
      </p:sp>
      <p:sp>
        <p:nvSpPr>
          <p:cNvPr id="4" name="Slide Number Placeholder 3"/>
          <p:cNvSpPr>
            <a:spLocks noGrp="1"/>
          </p:cNvSpPr>
          <p:nvPr>
            <p:ph type="sldNum" sz="quarter" idx="5"/>
          </p:nvPr>
        </p:nvSpPr>
        <p:spPr/>
        <p:txBody>
          <a:bodyPr/>
          <a:lstStyle/>
          <a:p>
            <a:fld id="{35E676A0-33B1-4B4B-B1AA-B0B917FCAA93}" type="slidenum">
              <a:rPr lang="en-US" smtClean="0"/>
              <a:t>85</a:t>
            </a:fld>
            <a:endParaRPr lang="en-US"/>
          </a:p>
        </p:txBody>
      </p:sp>
    </p:spTree>
    <p:extLst>
      <p:ext uri="{BB962C8B-B14F-4D97-AF65-F5344CB8AC3E}">
        <p14:creationId xmlns:p14="http://schemas.microsoft.com/office/powerpoint/2010/main" val="3627709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observe that  </a:t>
            </a:r>
            <a:r>
              <a:rPr lang="en-US" sz="1200" dirty="0">
                <a:latin typeface="Cambria" panose="02040503050406030204" pitchFamily="18" charset="0"/>
              </a:rPr>
              <a:t>as the </a:t>
            </a:r>
            <a:r>
              <a:rPr lang="en-US" sz="1200" b="1" dirty="0">
                <a:solidFill>
                  <a:srgbClr val="8B288C"/>
                </a:solidFill>
                <a:latin typeface="Cambria" panose="02040503050406030204" pitchFamily="18" charset="0"/>
              </a:rPr>
              <a:t>aggressor row stays active longer</a:t>
            </a:r>
            <a:r>
              <a:rPr lang="en-US" sz="1200" dirty="0">
                <a:latin typeface="Cambria" panose="02040503050406030204" pitchFamily="18" charset="0"/>
              </a:rPr>
              <a:t>, </a:t>
            </a:r>
            <a:r>
              <a:rPr lang="en-US" sz="1200" dirty="0">
                <a:solidFill>
                  <a:schemeClr val="bg1"/>
                </a:solidFill>
                <a:latin typeface="Cambria" panose="02040503050406030204" pitchFamily="18" charset="0"/>
              </a:rPr>
              <a:t> </a:t>
            </a:r>
            <a:r>
              <a:rPr lang="en-US" sz="1200" b="1" dirty="0">
                <a:solidFill>
                  <a:srgbClr val="8B288C"/>
                </a:solidFill>
                <a:latin typeface="Cambria" panose="02040503050406030204" pitchFamily="18" charset="0"/>
              </a:rPr>
              <a:t>more DRAM cells </a:t>
            </a:r>
            <a:r>
              <a:rPr lang="en-US" sz="1200" dirty="0">
                <a:latin typeface="Cambria" panose="02040503050406030204" pitchFamily="18" charset="0"/>
              </a:rPr>
              <a:t>experience </a:t>
            </a:r>
            <a:r>
              <a:rPr lang="en-US" sz="1200" dirty="0" err="1">
                <a:latin typeface="Cambria" panose="02040503050406030204" pitchFamily="18" charset="0"/>
              </a:rPr>
              <a:t>RowHammer</a:t>
            </a:r>
            <a:r>
              <a:rPr lang="en-US" sz="1200" dirty="0">
                <a:latin typeface="Cambria" panose="02040503050406030204" pitchFamily="18" charset="0"/>
              </a:rPr>
              <a:t> bit flips AND they experience </a:t>
            </a:r>
            <a:r>
              <a:rPr lang="en-US" sz="1200" dirty="0" err="1">
                <a:latin typeface="Cambria" panose="02040503050406030204" pitchFamily="18" charset="0"/>
              </a:rPr>
              <a:t>RowHammer</a:t>
            </a:r>
            <a:r>
              <a:rPr lang="en-US" sz="1200" dirty="0">
                <a:latin typeface="Cambria" panose="02040503050406030204" pitchFamily="18" charset="0"/>
              </a:rPr>
              <a:t> bit flips </a:t>
            </a:r>
            <a:r>
              <a:rPr lang="en-US" sz="1200" b="1" dirty="0">
                <a:solidFill>
                  <a:srgbClr val="8B288C"/>
                </a:solidFill>
                <a:latin typeface="Cambria" panose="02040503050406030204" pitchFamily="18" charset="0"/>
              </a:rPr>
              <a:t>at lower activation counts</a:t>
            </a:r>
            <a:r>
              <a:rPr lang="en-US" sz="1200" dirty="0">
                <a:solidFill>
                  <a:schemeClr val="bg1"/>
                </a:solidFill>
                <a:latin typeface="Cambria" panose="02040503050406030204" pitchFamily="18" charset="0"/>
              </a:rPr>
              <a:t> [CLICK]</a:t>
            </a:r>
          </a:p>
          <a:p>
            <a:r>
              <a:rPr lang="en-US" sz="1200" dirty="0">
                <a:solidFill>
                  <a:schemeClr val="bg1"/>
                </a:solidFill>
                <a:latin typeface="Cambria" panose="02040503050406030204" pitchFamily="18" charset="0"/>
              </a:rPr>
              <a:t>For example, when the aggressor row active time is 5x longer than the baseline, [CLICK] a DRAM row experiences </a:t>
            </a:r>
            <a:r>
              <a:rPr lang="en-US" sz="1200" dirty="0" err="1">
                <a:solidFill>
                  <a:schemeClr val="bg1"/>
                </a:solidFill>
                <a:latin typeface="Cambria" panose="02040503050406030204" pitchFamily="18" charset="0"/>
              </a:rPr>
              <a:t>RowHammer</a:t>
            </a:r>
            <a:r>
              <a:rPr lang="en-US" sz="1200" dirty="0">
                <a:solidFill>
                  <a:schemeClr val="bg1"/>
                </a:solidFill>
                <a:latin typeface="Cambria" panose="02040503050406030204" pitchFamily="18" charset="0"/>
              </a:rPr>
              <a:t> bit flips using a hammer count 36% smaller than the baseline [CLICK]</a:t>
            </a:r>
          </a:p>
        </p:txBody>
      </p:sp>
      <p:sp>
        <p:nvSpPr>
          <p:cNvPr id="4" name="Slide Number Placeholder 3"/>
          <p:cNvSpPr>
            <a:spLocks noGrp="1"/>
          </p:cNvSpPr>
          <p:nvPr>
            <p:ph type="sldNum" sz="quarter" idx="5"/>
          </p:nvPr>
        </p:nvSpPr>
        <p:spPr/>
        <p:txBody>
          <a:bodyPr/>
          <a:lstStyle/>
          <a:p>
            <a:fld id="{35E676A0-33B1-4B4B-B1AA-B0B917FCAA93}" type="slidenum">
              <a:rPr lang="en-US" smtClean="0"/>
              <a:t>9</a:t>
            </a:fld>
            <a:endParaRPr lang="en-US"/>
          </a:p>
        </p:txBody>
      </p:sp>
    </p:spTree>
    <p:extLst>
      <p:ext uri="{BB962C8B-B14F-4D97-AF65-F5344CB8AC3E}">
        <p14:creationId xmlns:p14="http://schemas.microsoft.com/office/powerpoint/2010/main" val="1805592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60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9560" y="0"/>
            <a:ext cx="8798061" cy="770467"/>
          </a:xfrm>
          <a:prstGeom prst="rect">
            <a:avLst/>
          </a:prstGeom>
        </p:spPr>
        <p:txBody>
          <a:bodyPr anchor="ctr"/>
          <a:lstStyle>
            <a:lvl1pPr>
              <a:lnSpc>
                <a:spcPct val="100000"/>
              </a:lnSpc>
              <a:spcAft>
                <a:spcPts val="600"/>
              </a:spcAft>
              <a:defRPr sz="3200" b="1">
                <a:solidFill>
                  <a:schemeClr val="accent5">
                    <a:lumMod val="75000"/>
                  </a:schemeClr>
                </a:solidFill>
                <a:latin typeface="Cambria" panose="02040503050406030204" pitchFamily="18" charset="0"/>
              </a:defRPr>
            </a:lvl1pPr>
          </a:lstStyle>
          <a:p>
            <a:r>
              <a:rPr lang="en-US"/>
              <a:t>Click to edit Master title style</a:t>
            </a:r>
          </a:p>
        </p:txBody>
      </p:sp>
      <p:sp>
        <p:nvSpPr>
          <p:cNvPr id="3" name="Content Placeholder 2"/>
          <p:cNvSpPr>
            <a:spLocks noGrp="1"/>
          </p:cNvSpPr>
          <p:nvPr>
            <p:ph idx="1"/>
          </p:nvPr>
        </p:nvSpPr>
        <p:spPr>
          <a:xfrm>
            <a:off x="75991" y="770468"/>
            <a:ext cx="8987622" cy="5585248"/>
          </a:xfrm>
          <a:prstGeom prst="rect">
            <a:avLst/>
          </a:prstGeom>
        </p:spPr>
        <p:txBody>
          <a:bodyPr/>
          <a:lstStyle>
            <a:lvl1pPr marL="133350" indent="-133350">
              <a:tabLst/>
              <a:defRPr sz="2400">
                <a:latin typeface="Cambria" panose="02040503050406030204" pitchFamily="18" charset="0"/>
              </a:defRPr>
            </a:lvl1pPr>
            <a:lvl2pPr marL="311150" indent="-133350">
              <a:buFont typeface="Cambria" panose="02040503050406030204" pitchFamily="18" charset="0"/>
              <a:buChar char="-"/>
              <a:tabLst/>
              <a:defRPr sz="2000">
                <a:latin typeface="Cambria" panose="02040503050406030204" pitchFamily="18" charset="0"/>
              </a:defRPr>
            </a:lvl2pPr>
            <a:lvl3pPr marL="533400" indent="-177800">
              <a:tabLst/>
              <a:defRPr sz="2000">
                <a:latin typeface="Cambria" panose="02040503050406030204" pitchFamily="18" charset="0"/>
              </a:defRPr>
            </a:lvl3pPr>
            <a:lvl4pPr>
              <a:defRPr sz="2000">
                <a:latin typeface="Cambria" panose="02040503050406030204" pitchFamily="18" charset="0"/>
              </a:defRPr>
            </a:lvl4pPr>
            <a:lvl5pPr>
              <a:defRPr sz="2000">
                <a:latin typeface="Cambria" panose="020405030504060302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mtClean="0"/>
              <a:pPr/>
              <a:t>‹#›</a:t>
            </a:fld>
            <a:endParaRPr lang="en-US"/>
          </a:p>
        </p:txBody>
      </p:sp>
      <p:pic>
        <p:nvPicPr>
          <p:cNvPr id="9" name="Picture 8" descr="safari.png"/>
          <p:cNvPicPr>
            <a:picLocks noChangeAspect="1"/>
          </p:cNvPicPr>
          <p:nvPr userDrawn="1"/>
        </p:nvPicPr>
        <p:blipFill>
          <a:blip r:embed="rId2" cstate="print"/>
          <a:stretch>
            <a:fillRect/>
          </a:stretch>
        </p:blipFill>
        <p:spPr>
          <a:xfrm>
            <a:off x="189560" y="6413144"/>
            <a:ext cx="1080120" cy="312522"/>
          </a:xfrm>
          <a:prstGeom prst="rect">
            <a:avLst/>
          </a:prstGeom>
        </p:spPr>
      </p:pic>
    </p:spTree>
    <p:extLst>
      <p:ext uri="{BB962C8B-B14F-4D97-AF65-F5344CB8AC3E}">
        <p14:creationId xmlns:p14="http://schemas.microsoft.com/office/powerpoint/2010/main" val="23047637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0979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svg"/></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0.png"/><Relationship Id="rId4" Type="http://schemas.openxmlformats.org/officeDocument/2006/relationships/image" Target="../media/image30.emf"/></Relationships>
</file>

<file path=ppt/slides/_rels/slide7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32.png"/><Relationship Id="rId4" Type="http://schemas.openxmlformats.org/officeDocument/2006/relationships/image" Target="../media/image31.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p:cNvSpPr>
          <p:nvPr/>
        </p:nvSpPr>
        <p:spPr>
          <a:xfrm>
            <a:off x="0" y="927"/>
            <a:ext cx="9144000" cy="2962508"/>
          </a:xfrm>
          <a:prstGeom prst="rect">
            <a:avLst/>
          </a:prstGeom>
          <a:solidFill>
            <a:schemeClr val="accent5">
              <a:lumMod val="75000"/>
            </a:schemeClr>
          </a:solid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a:solidFill>
                <a:srgbClr val="70AD47"/>
              </a:solidFill>
            </a:endParaRPr>
          </a:p>
        </p:txBody>
      </p:sp>
      <p:sp>
        <p:nvSpPr>
          <p:cNvPr id="102" name="Title 1"/>
          <p:cNvSpPr>
            <a:spLocks noGrp="1"/>
          </p:cNvSpPr>
          <p:nvPr>
            <p:ph type="ctrTitle" idx="4294967295"/>
          </p:nvPr>
        </p:nvSpPr>
        <p:spPr>
          <a:xfrm>
            <a:off x="0" y="314015"/>
            <a:ext cx="9144000" cy="2473836"/>
          </a:xfrm>
          <a:prstGeom prst="rect">
            <a:avLst/>
          </a:prstGeom>
          <a:noFill/>
        </p:spPr>
        <p:txBody>
          <a:bodyPr anchor="ctr">
            <a:noAutofit/>
          </a:bodyPr>
          <a:lstStyle/>
          <a:p>
            <a:pPr algn="ctr">
              <a:lnSpc>
                <a:spcPct val="100000"/>
              </a:lnSpc>
            </a:pPr>
            <a:r>
              <a:rPr lang="en-US" sz="3200" b="1" i="1">
                <a:solidFill>
                  <a:srgbClr val="FFFFFF"/>
                </a:solidFill>
                <a:latin typeface="Cambria"/>
                <a:cs typeface="Cambria"/>
              </a:rPr>
              <a:t>A Deeper Look into </a:t>
            </a:r>
            <a:r>
              <a:rPr lang="en-US" sz="3200" b="1" i="1" err="1">
                <a:solidFill>
                  <a:srgbClr val="FFFFFF"/>
                </a:solidFill>
                <a:latin typeface="Cambria"/>
                <a:cs typeface="Cambria"/>
              </a:rPr>
              <a:t>RowHammer’s</a:t>
            </a:r>
            <a:r>
              <a:rPr lang="en-US" sz="3200" b="1" i="1">
                <a:solidFill>
                  <a:srgbClr val="FFFFFF"/>
                </a:solidFill>
                <a:latin typeface="Cambria"/>
                <a:cs typeface="Cambria"/>
              </a:rPr>
              <a:t> Sensitivities</a:t>
            </a:r>
            <a:br>
              <a:rPr lang="en-US" sz="3200" b="1" i="1">
                <a:solidFill>
                  <a:srgbClr val="FFFFFF"/>
                </a:solidFill>
                <a:latin typeface="Cambria"/>
                <a:cs typeface="Cambria"/>
              </a:rPr>
            </a:br>
            <a:r>
              <a:rPr lang="en-US" sz="1200" b="1" i="1">
                <a:solidFill>
                  <a:schemeClr val="bg1"/>
                </a:solidFill>
                <a:latin typeface="Cambria"/>
                <a:cs typeface="Cambria"/>
              </a:rPr>
              <a:t> </a:t>
            </a:r>
            <a:br>
              <a:rPr lang="en-US" sz="2400" b="1" i="1">
                <a:solidFill>
                  <a:schemeClr val="bg1"/>
                </a:solidFill>
                <a:latin typeface="Cambria"/>
                <a:cs typeface="Cambria"/>
              </a:rPr>
            </a:br>
            <a:r>
              <a:rPr lang="en-US" sz="2400" i="1">
                <a:solidFill>
                  <a:schemeClr val="accent4">
                    <a:lumMod val="20000"/>
                    <a:lumOff val="80000"/>
                  </a:schemeClr>
                </a:solidFill>
                <a:latin typeface="Cambria"/>
                <a:cs typeface="Cambria"/>
              </a:rPr>
              <a:t>Experimental Analysis of Real DRAM Chips</a:t>
            </a:r>
            <a:br>
              <a:rPr lang="en-US" sz="2400" i="1">
                <a:solidFill>
                  <a:schemeClr val="accent4">
                    <a:lumMod val="20000"/>
                    <a:lumOff val="80000"/>
                  </a:schemeClr>
                </a:solidFill>
                <a:latin typeface="Cambria"/>
                <a:cs typeface="Cambria"/>
              </a:rPr>
            </a:br>
            <a:r>
              <a:rPr lang="en-US" sz="2400" i="1">
                <a:solidFill>
                  <a:schemeClr val="accent4">
                    <a:lumMod val="20000"/>
                    <a:lumOff val="80000"/>
                  </a:schemeClr>
                </a:solidFill>
                <a:latin typeface="Cambria"/>
                <a:cs typeface="Cambria"/>
              </a:rPr>
              <a:t>and Implications on Future Attacks and Defenses</a:t>
            </a:r>
            <a:endParaRPr lang="en-US" sz="2400">
              <a:solidFill>
                <a:schemeClr val="accent4">
                  <a:lumMod val="20000"/>
                  <a:lumOff val="80000"/>
                </a:schemeClr>
              </a:solidFill>
              <a:latin typeface="Cambria"/>
              <a:cs typeface="Cambria"/>
            </a:endParaRPr>
          </a:p>
        </p:txBody>
      </p:sp>
      <p:sp>
        <p:nvSpPr>
          <p:cNvPr id="103" name="Subtitle 2"/>
          <p:cNvSpPr>
            <a:spLocks noGrp="1"/>
          </p:cNvSpPr>
          <p:nvPr>
            <p:ph type="subTitle" idx="4294967295"/>
          </p:nvPr>
        </p:nvSpPr>
        <p:spPr>
          <a:xfrm>
            <a:off x="228600" y="3276523"/>
            <a:ext cx="8686800" cy="1530288"/>
          </a:xfrm>
          <a:prstGeom prst="rect">
            <a:avLst/>
          </a:prstGeom>
        </p:spPr>
        <p:txBody>
          <a:bodyPr anchor="ctr">
            <a:noAutofit/>
          </a:bodyPr>
          <a:lstStyle/>
          <a:p>
            <a:pPr marL="0" indent="0" algn="ctr">
              <a:buNone/>
            </a:pPr>
            <a:r>
              <a:rPr lang="en-US" sz="2400" b="1" dirty="0">
                <a:latin typeface="Cambria"/>
                <a:cs typeface="Cambria"/>
              </a:rPr>
              <a:t>Lois </a:t>
            </a:r>
            <a:r>
              <a:rPr lang="en-US" sz="2400" b="1" dirty="0" err="1">
                <a:latin typeface="Cambria"/>
                <a:cs typeface="Cambria"/>
              </a:rPr>
              <a:t>Orosa</a:t>
            </a:r>
            <a:r>
              <a:rPr lang="en-US" sz="2400" b="1" dirty="0">
                <a:latin typeface="Cambria"/>
                <a:cs typeface="Cambria"/>
              </a:rPr>
              <a:t>      Abdullah </a:t>
            </a:r>
            <a:r>
              <a:rPr lang="en-US" sz="2400" b="1" dirty="0" err="1">
                <a:latin typeface="Cambria"/>
                <a:cs typeface="Cambria"/>
              </a:rPr>
              <a:t>Giray</a:t>
            </a:r>
            <a:r>
              <a:rPr lang="en-US" sz="2400" b="1" dirty="0">
                <a:latin typeface="Cambria"/>
                <a:cs typeface="Cambria"/>
              </a:rPr>
              <a:t> </a:t>
            </a:r>
            <a:r>
              <a:rPr lang="en-US" sz="2400" b="1" dirty="0" err="1">
                <a:latin typeface="Cambria" panose="02040503050406030204" pitchFamily="18" charset="0"/>
              </a:rPr>
              <a:t>Yağlıkçı</a:t>
            </a:r>
            <a:r>
              <a:rPr lang="en-US" sz="2400" b="1" dirty="0">
                <a:latin typeface="Cambria" panose="02040503050406030204" pitchFamily="18" charset="0"/>
              </a:rPr>
              <a:t> </a:t>
            </a:r>
            <a:r>
              <a:rPr lang="en-US" sz="2400" dirty="0">
                <a:latin typeface="Cambria" panose="02040503050406030204" pitchFamily="18" charset="0"/>
              </a:rPr>
              <a:t> </a:t>
            </a:r>
          </a:p>
          <a:p>
            <a:pPr marL="0" indent="0" algn="ctr">
              <a:buNone/>
            </a:pPr>
            <a:r>
              <a:rPr lang="en-US" sz="2400" dirty="0" err="1">
                <a:latin typeface="Cambria"/>
                <a:cs typeface="Cambria"/>
              </a:rPr>
              <a:t>Haocong</a:t>
            </a:r>
            <a:r>
              <a:rPr lang="en-US" sz="2400" dirty="0">
                <a:latin typeface="Cambria"/>
                <a:cs typeface="Cambria"/>
              </a:rPr>
              <a:t> Luo    </a:t>
            </a:r>
            <a:r>
              <a:rPr lang="en-US" sz="2400" dirty="0" err="1">
                <a:latin typeface="Cambria"/>
                <a:cs typeface="Cambria"/>
              </a:rPr>
              <a:t>Ataberk</a:t>
            </a:r>
            <a:r>
              <a:rPr lang="en-US" sz="2400" dirty="0">
                <a:latin typeface="Cambria"/>
                <a:cs typeface="Cambria"/>
              </a:rPr>
              <a:t> </a:t>
            </a:r>
            <a:r>
              <a:rPr lang="en-US" sz="2400" dirty="0" err="1">
                <a:latin typeface="Cambria"/>
                <a:cs typeface="Cambria"/>
              </a:rPr>
              <a:t>Olgun</a:t>
            </a:r>
            <a:r>
              <a:rPr lang="en-US" sz="2400" dirty="0">
                <a:latin typeface="Cambria"/>
                <a:cs typeface="Cambria"/>
              </a:rPr>
              <a:t>    </a:t>
            </a:r>
            <a:r>
              <a:rPr lang="en-US" sz="2400" dirty="0" err="1">
                <a:latin typeface="Cambria"/>
                <a:cs typeface="Cambria"/>
              </a:rPr>
              <a:t>Jisung</a:t>
            </a:r>
            <a:r>
              <a:rPr lang="en-US" sz="2400" dirty="0">
                <a:latin typeface="Cambria"/>
                <a:cs typeface="Cambria"/>
              </a:rPr>
              <a:t> Park</a:t>
            </a:r>
          </a:p>
          <a:p>
            <a:pPr marL="0" indent="0" algn="ctr">
              <a:buNone/>
            </a:pPr>
            <a:r>
              <a:rPr lang="en-US" sz="2400" dirty="0">
                <a:latin typeface="Cambria"/>
                <a:cs typeface="Cambria"/>
              </a:rPr>
              <a:t>Hasan Hassan    </a:t>
            </a:r>
            <a:r>
              <a:rPr lang="en-US" sz="2400" dirty="0" err="1">
                <a:latin typeface="Cambria"/>
                <a:cs typeface="Cambria"/>
              </a:rPr>
              <a:t>Minesh</a:t>
            </a:r>
            <a:r>
              <a:rPr lang="en-US" sz="2400" dirty="0">
                <a:latin typeface="Cambria"/>
                <a:cs typeface="Cambria"/>
              </a:rPr>
              <a:t> Patel     </a:t>
            </a:r>
            <a:r>
              <a:rPr lang="en-US" sz="2400" dirty="0" err="1">
                <a:latin typeface="Cambria"/>
                <a:cs typeface="Cambria"/>
              </a:rPr>
              <a:t>Jeremie</a:t>
            </a:r>
            <a:r>
              <a:rPr lang="en-US" sz="2400" dirty="0">
                <a:latin typeface="Cambria"/>
                <a:cs typeface="Cambria"/>
              </a:rPr>
              <a:t> S. Kim    </a:t>
            </a:r>
            <a:r>
              <a:rPr lang="en-US" sz="2400" dirty="0" err="1">
                <a:latin typeface="Cambria"/>
                <a:cs typeface="Cambria"/>
              </a:rPr>
              <a:t>Onur</a:t>
            </a:r>
            <a:r>
              <a:rPr lang="en-US" sz="2400" dirty="0">
                <a:latin typeface="Cambria"/>
                <a:cs typeface="Cambria"/>
              </a:rPr>
              <a:t> </a:t>
            </a:r>
            <a:r>
              <a:rPr lang="en-US" sz="2400" dirty="0" err="1">
                <a:latin typeface="Cambria"/>
                <a:cs typeface="Cambria"/>
              </a:rPr>
              <a:t>Mutlu</a:t>
            </a:r>
            <a:endParaRPr lang="en-US" sz="2400" dirty="0">
              <a:latin typeface="Cambria"/>
              <a:cs typeface="Cambria"/>
            </a:endParaRPr>
          </a:p>
        </p:txBody>
      </p:sp>
      <p:pic>
        <p:nvPicPr>
          <p:cNvPr id="3" name="Graphic 2">
            <a:extLst>
              <a:ext uri="{FF2B5EF4-FFF2-40B4-BE49-F238E27FC236}">
                <a16:creationId xmlns:a16="http://schemas.microsoft.com/office/drawing/2014/main" id="{B7C26073-8D20-48E5-9751-3761552F8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34153" y="5258744"/>
            <a:ext cx="2875694" cy="553229"/>
          </a:xfrm>
          <a:prstGeom prst="rect">
            <a:avLst/>
          </a:prstGeom>
        </p:spPr>
      </p:pic>
      <p:pic>
        <p:nvPicPr>
          <p:cNvPr id="10" name="Picture 9">
            <a:extLst>
              <a:ext uri="{FF2B5EF4-FFF2-40B4-BE49-F238E27FC236}">
                <a16:creationId xmlns:a16="http://schemas.microsoft.com/office/drawing/2014/main" id="{3F493808-1C51-9F45-A6ED-874599368E75}"/>
              </a:ext>
            </a:extLst>
          </p:cNvPr>
          <p:cNvPicPr>
            <a:picLocks noChangeAspect="1"/>
          </p:cNvPicPr>
          <p:nvPr userDrawn="1"/>
        </p:nvPicPr>
        <p:blipFill rotWithShape="1">
          <a:blip r:embed="rId5"/>
          <a:srcRect l="11820" t="33599" r="12247" b="30996"/>
          <a:stretch/>
        </p:blipFill>
        <p:spPr>
          <a:xfrm>
            <a:off x="397250" y="6125065"/>
            <a:ext cx="2423611" cy="416967"/>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4E908F2B-A0DA-A641-9B27-1D0D406E74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7116" y="5890770"/>
            <a:ext cx="2423612" cy="645915"/>
          </a:xfrm>
          <a:prstGeom prst="rect">
            <a:avLst/>
          </a:prstGeom>
        </p:spPr>
      </p:pic>
      <p:cxnSp>
        <p:nvCxnSpPr>
          <p:cNvPr id="6" name="Straight Connector 5">
            <a:extLst>
              <a:ext uri="{FF2B5EF4-FFF2-40B4-BE49-F238E27FC236}">
                <a16:creationId xmlns:a16="http://schemas.microsoft.com/office/drawing/2014/main" id="{FBA37A77-509F-314F-90FC-A8DD4911E2EB}"/>
              </a:ext>
            </a:extLst>
          </p:cNvPr>
          <p:cNvCxnSpPr>
            <a:cxnSpLocks/>
          </p:cNvCxnSpPr>
          <p:nvPr/>
        </p:nvCxnSpPr>
        <p:spPr>
          <a:xfrm>
            <a:off x="1996685" y="3765337"/>
            <a:ext cx="15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510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8751-980E-8B48-BBF4-A176728E567B}"/>
              </a:ext>
            </a:extLst>
          </p:cNvPr>
          <p:cNvSpPr>
            <a:spLocks noGrp="1"/>
          </p:cNvSpPr>
          <p:nvPr>
            <p:ph type="title"/>
          </p:nvPr>
        </p:nvSpPr>
        <p:spPr>
          <a:xfrm>
            <a:off x="75991" y="50573"/>
            <a:ext cx="9068009" cy="1152153"/>
          </a:xfrm>
        </p:spPr>
        <p:txBody>
          <a:bodyPr/>
          <a:lstStyle/>
          <a:p>
            <a:r>
              <a:rPr lang="en-US"/>
              <a:t>Key Takeaways </a:t>
            </a:r>
            <a:br>
              <a:rPr lang="en-US"/>
            </a:br>
            <a:r>
              <a:rPr lang="en-US"/>
              <a:t>from Spatial Variation Analysis</a:t>
            </a:r>
          </a:p>
        </p:txBody>
      </p:sp>
      <p:sp>
        <p:nvSpPr>
          <p:cNvPr id="10" name="Rectangle 9">
            <a:extLst>
              <a:ext uri="{FF2B5EF4-FFF2-40B4-BE49-F238E27FC236}">
                <a16:creationId xmlns:a16="http://schemas.microsoft.com/office/drawing/2014/main" id="{9C261FD6-46E6-BA49-9931-66C3BDBB908E}"/>
              </a:ext>
            </a:extLst>
          </p:cNvPr>
          <p:cNvSpPr/>
          <p:nvPr/>
        </p:nvSpPr>
        <p:spPr>
          <a:xfrm>
            <a:off x="2212974" y="2205840"/>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71CFF49-49F4-0C45-8790-53E289E2A035}"/>
              </a:ext>
            </a:extLst>
          </p:cNvPr>
          <p:cNvSpPr/>
          <p:nvPr/>
        </p:nvSpPr>
        <p:spPr>
          <a:xfrm>
            <a:off x="3938447" y="2205840"/>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29FB19-1065-0148-8C3D-85F4D78E4CBD}"/>
              </a:ext>
            </a:extLst>
          </p:cNvPr>
          <p:cNvSpPr/>
          <p:nvPr/>
        </p:nvSpPr>
        <p:spPr>
          <a:xfrm>
            <a:off x="5663920" y="2205840"/>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7D5C25-48C6-4340-9BFE-5B608FA90E31}"/>
              </a:ext>
            </a:extLst>
          </p:cNvPr>
          <p:cNvSpPr/>
          <p:nvPr/>
        </p:nvSpPr>
        <p:spPr>
          <a:xfrm>
            <a:off x="7389393" y="2205839"/>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02284A1-4FEA-494F-939B-C59FB71BDE13}"/>
              </a:ext>
            </a:extLst>
          </p:cNvPr>
          <p:cNvSpPr/>
          <p:nvPr/>
        </p:nvSpPr>
        <p:spPr>
          <a:xfrm>
            <a:off x="3938447" y="4402305"/>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706309A-9757-2A43-8E54-3B75863429DA}"/>
              </a:ext>
            </a:extLst>
          </p:cNvPr>
          <p:cNvSpPr/>
          <p:nvPr/>
        </p:nvSpPr>
        <p:spPr>
          <a:xfrm>
            <a:off x="5663920" y="4402305"/>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1F9941E-6FAD-0740-8521-12FD674CB101}"/>
              </a:ext>
            </a:extLst>
          </p:cNvPr>
          <p:cNvSpPr/>
          <p:nvPr/>
        </p:nvSpPr>
        <p:spPr>
          <a:xfrm>
            <a:off x="7389393" y="4402304"/>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A9A2617-5A98-4C4B-82E1-2EA62A762CD5}"/>
              </a:ext>
            </a:extLst>
          </p:cNvPr>
          <p:cNvGrpSpPr/>
          <p:nvPr/>
        </p:nvGrpSpPr>
        <p:grpSpPr>
          <a:xfrm>
            <a:off x="250535" y="1280419"/>
            <a:ext cx="8647805" cy="2194960"/>
            <a:chOff x="250535" y="1280419"/>
            <a:chExt cx="8647805" cy="2194960"/>
          </a:xfrm>
        </p:grpSpPr>
        <p:sp>
          <p:nvSpPr>
            <p:cNvPr id="24" name="Rounded Rectangle 23">
              <a:extLst>
                <a:ext uri="{FF2B5EF4-FFF2-40B4-BE49-F238E27FC236}">
                  <a16:creationId xmlns:a16="http://schemas.microsoft.com/office/drawing/2014/main" id="{8DE61AE6-23E2-A047-B12E-E2493CE98E0E}"/>
                </a:ext>
              </a:extLst>
            </p:cNvPr>
            <p:cNvSpPr/>
            <p:nvPr/>
          </p:nvSpPr>
          <p:spPr>
            <a:xfrm>
              <a:off x="250536" y="1777044"/>
              <a:ext cx="8647804" cy="1698335"/>
            </a:xfrm>
            <a:prstGeom prst="roundRect">
              <a:avLst>
                <a:gd name="adj" fmla="val 0"/>
              </a:avLst>
            </a:prstGeom>
            <a:solidFill>
              <a:srgbClr val="FFF3CC"/>
            </a:solid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Cambria" panose="02040503050406030204" pitchFamily="18" charset="0"/>
                </a:rPr>
                <a:t>RowHammer vulnerability </a:t>
              </a:r>
              <a:r>
                <a:rPr lang="en-US" sz="2400" b="1">
                  <a:solidFill>
                    <a:schemeClr val="tx1"/>
                  </a:solidFill>
                  <a:latin typeface="Cambria" panose="02040503050406030204" pitchFamily="18" charset="0"/>
                </a:rPr>
                <a:t>significantly varies</a:t>
              </a:r>
              <a:r>
                <a:rPr lang="en-US" sz="2400">
                  <a:solidFill>
                    <a:schemeClr val="tx1"/>
                  </a:solidFill>
                  <a:latin typeface="Cambria" panose="02040503050406030204" pitchFamily="18" charset="0"/>
                </a:rPr>
                <a:t> </a:t>
              </a:r>
            </a:p>
            <a:p>
              <a:pPr algn="ctr"/>
              <a:r>
                <a:rPr lang="en-US" sz="2400">
                  <a:solidFill>
                    <a:schemeClr val="tx1"/>
                  </a:solidFill>
                  <a:latin typeface="Cambria" panose="02040503050406030204" pitchFamily="18" charset="0"/>
                </a:rPr>
                <a:t>across DRAM rows and columns due to </a:t>
              </a:r>
              <a:r>
                <a:rPr lang="en-US" sz="2400" b="1">
                  <a:solidFill>
                    <a:srgbClr val="0070C0"/>
                  </a:solidFill>
                  <a:latin typeface="Cambria" panose="02040503050406030204" pitchFamily="18" charset="0"/>
                </a:rPr>
                <a:t>design-induced</a:t>
              </a:r>
              <a:r>
                <a:rPr lang="en-US" sz="2400">
                  <a:latin typeface="Cambria" panose="02040503050406030204" pitchFamily="18" charset="0"/>
                </a:rPr>
                <a:t> </a:t>
              </a:r>
            </a:p>
            <a:p>
              <a:pPr algn="ctr"/>
              <a:r>
                <a:rPr lang="en-US" sz="2400">
                  <a:solidFill>
                    <a:schemeClr val="tx1"/>
                  </a:solidFill>
                  <a:latin typeface="Cambria" panose="02040503050406030204" pitchFamily="18" charset="0"/>
                </a:rPr>
                <a:t>and</a:t>
              </a:r>
              <a:r>
                <a:rPr lang="en-US" sz="2400">
                  <a:latin typeface="Cambria" panose="02040503050406030204" pitchFamily="18" charset="0"/>
                </a:rPr>
                <a:t> </a:t>
              </a:r>
              <a:r>
                <a:rPr lang="en-US" sz="2400" b="1">
                  <a:solidFill>
                    <a:srgbClr val="C00000"/>
                  </a:solidFill>
                  <a:latin typeface="Cambria" panose="02040503050406030204" pitchFamily="18" charset="0"/>
                </a:rPr>
                <a:t>manufacturing-process-induced</a:t>
              </a:r>
              <a:r>
                <a:rPr lang="en-US" sz="2400">
                  <a:latin typeface="Cambria" panose="02040503050406030204" pitchFamily="18" charset="0"/>
                </a:rPr>
                <a:t> </a:t>
              </a:r>
              <a:r>
                <a:rPr lang="en-US" sz="2400">
                  <a:solidFill>
                    <a:schemeClr val="tx1"/>
                  </a:solidFill>
                  <a:latin typeface="Cambria" panose="02040503050406030204" pitchFamily="18" charset="0"/>
                </a:rPr>
                <a:t>variation</a:t>
              </a:r>
            </a:p>
          </p:txBody>
        </p:sp>
        <p:sp>
          <p:nvSpPr>
            <p:cNvPr id="25" name="TextBox 24">
              <a:extLst>
                <a:ext uri="{FF2B5EF4-FFF2-40B4-BE49-F238E27FC236}">
                  <a16:creationId xmlns:a16="http://schemas.microsoft.com/office/drawing/2014/main" id="{C42D4915-DB30-6D49-95BA-E71972640024}"/>
                </a:ext>
              </a:extLst>
            </p:cNvPr>
            <p:cNvSpPr txBox="1"/>
            <p:nvPr/>
          </p:nvSpPr>
          <p:spPr>
            <a:xfrm>
              <a:off x="250535" y="1280419"/>
              <a:ext cx="8647804" cy="461665"/>
            </a:xfrm>
            <a:prstGeom prst="rect">
              <a:avLst/>
            </a:prstGeom>
            <a:solidFill>
              <a:srgbClr val="5B9BD5"/>
            </a:solidFill>
            <a:ln w="76200">
              <a:solidFill>
                <a:srgbClr val="5B9BD5"/>
              </a:solidFill>
            </a:ln>
          </p:spPr>
          <p:txBody>
            <a:bodyPr wrap="square" rtlCol="0">
              <a:spAutoFit/>
            </a:bodyPr>
            <a:lstStyle/>
            <a:p>
              <a:pPr algn="ctr"/>
              <a:r>
                <a:rPr lang="en-US" sz="2400" b="1">
                  <a:solidFill>
                    <a:schemeClr val="bg1"/>
                  </a:solidFill>
                  <a:latin typeface="Cambria" panose="02040503050406030204" pitchFamily="18" charset="0"/>
                </a:rPr>
                <a:t>Key Takeaway 5</a:t>
              </a:r>
            </a:p>
          </p:txBody>
        </p:sp>
      </p:grpSp>
      <p:grpSp>
        <p:nvGrpSpPr>
          <p:cNvPr id="26" name="Group 25">
            <a:extLst>
              <a:ext uri="{FF2B5EF4-FFF2-40B4-BE49-F238E27FC236}">
                <a16:creationId xmlns:a16="http://schemas.microsoft.com/office/drawing/2014/main" id="{D185F01E-2954-B145-9320-EE436AF16D7B}"/>
              </a:ext>
            </a:extLst>
          </p:cNvPr>
          <p:cNvGrpSpPr/>
          <p:nvPr/>
        </p:nvGrpSpPr>
        <p:grpSpPr>
          <a:xfrm>
            <a:off x="250535" y="3904174"/>
            <a:ext cx="8647805" cy="2194960"/>
            <a:chOff x="250535" y="1280419"/>
            <a:chExt cx="8647805" cy="2194960"/>
          </a:xfrm>
        </p:grpSpPr>
        <p:sp>
          <p:nvSpPr>
            <p:cNvPr id="27" name="Rounded Rectangle 26">
              <a:extLst>
                <a:ext uri="{FF2B5EF4-FFF2-40B4-BE49-F238E27FC236}">
                  <a16:creationId xmlns:a16="http://schemas.microsoft.com/office/drawing/2014/main" id="{5F670F42-28FF-354A-9442-4551E71C90E5}"/>
                </a:ext>
              </a:extLst>
            </p:cNvPr>
            <p:cNvSpPr/>
            <p:nvPr/>
          </p:nvSpPr>
          <p:spPr>
            <a:xfrm>
              <a:off x="250536" y="1777044"/>
              <a:ext cx="8647804" cy="1698335"/>
            </a:xfrm>
            <a:prstGeom prst="roundRect">
              <a:avLst>
                <a:gd name="adj" fmla="val 0"/>
              </a:avLst>
            </a:prstGeom>
            <a:solidFill>
              <a:srgbClr val="FFF3CC"/>
            </a:solid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Cambria" panose="02040503050406030204" pitchFamily="18" charset="0"/>
                </a:rPr>
                <a:t>The distribution of </a:t>
              </a:r>
              <a:r>
                <a:rPr lang="en-US" sz="2400" b="1">
                  <a:solidFill>
                    <a:schemeClr val="tx1"/>
                  </a:solidFill>
                  <a:latin typeface="Cambria" panose="02040503050406030204" pitchFamily="18" charset="0"/>
                </a:rPr>
                <a:t>the minimum activation count to observe bit flips</a:t>
              </a:r>
              <a:r>
                <a:rPr lang="en-US" sz="2400">
                  <a:solidFill>
                    <a:schemeClr val="tx1"/>
                  </a:solidFill>
                  <a:latin typeface="Cambria" panose="02040503050406030204" pitchFamily="18" charset="0"/>
                </a:rPr>
                <a:t> </a:t>
              </a:r>
              <a:r>
                <a:rPr lang="en-US" sz="2400" b="1">
                  <a:solidFill>
                    <a:schemeClr val="tx1"/>
                  </a:solidFill>
                  <a:latin typeface="Cambria" panose="02040503050406030204" pitchFamily="18" charset="0"/>
                </a:rPr>
                <a:t>(</a:t>
              </a:r>
              <a:r>
                <a:rPr lang="en-US" sz="2400" b="1" i="1" err="1">
                  <a:solidFill>
                    <a:schemeClr val="tx1"/>
                  </a:solidFill>
                  <a:latin typeface="Cambria" panose="02040503050406030204" pitchFamily="18" charset="0"/>
                </a:rPr>
                <a:t>HC</a:t>
              </a:r>
              <a:r>
                <a:rPr lang="en-US" sz="2400" b="1" i="1" baseline="-25000" err="1">
                  <a:solidFill>
                    <a:schemeClr val="tx1"/>
                  </a:solidFill>
                  <a:latin typeface="Cambria" panose="02040503050406030204" pitchFamily="18" charset="0"/>
                </a:rPr>
                <a:t>first</a:t>
              </a:r>
              <a:r>
                <a:rPr lang="en-US" sz="2400" b="1">
                  <a:solidFill>
                    <a:schemeClr val="tx1"/>
                  </a:solidFill>
                  <a:latin typeface="Cambria" panose="02040503050406030204" pitchFamily="18" charset="0"/>
                </a:rPr>
                <a:t>) </a:t>
              </a:r>
              <a:r>
                <a:rPr lang="en-US" sz="2400">
                  <a:solidFill>
                    <a:schemeClr val="tx1"/>
                  </a:solidFill>
                  <a:latin typeface="Cambria" panose="02040503050406030204" pitchFamily="18" charset="0"/>
                </a:rPr>
                <a:t>exhibits </a:t>
              </a:r>
              <a:r>
                <a:rPr lang="en-US" sz="2400" b="1">
                  <a:solidFill>
                    <a:srgbClr val="C00000"/>
                  </a:solidFill>
                  <a:latin typeface="Cambria" panose="02040503050406030204" pitchFamily="18" charset="0"/>
                </a:rPr>
                <a:t>a diverse set of values in a subarray</a:t>
              </a:r>
              <a:r>
                <a:rPr lang="en-US" sz="2400" b="1">
                  <a:solidFill>
                    <a:srgbClr val="0070C0"/>
                  </a:solidFill>
                  <a:latin typeface="Cambria" panose="02040503050406030204" pitchFamily="18" charset="0"/>
                </a:rPr>
                <a:t> </a:t>
              </a:r>
            </a:p>
            <a:p>
              <a:pPr algn="ctr"/>
              <a:r>
                <a:rPr lang="en-US" sz="2400">
                  <a:solidFill>
                    <a:schemeClr val="tx1"/>
                  </a:solidFill>
                  <a:latin typeface="Cambria" panose="02040503050406030204" pitchFamily="18" charset="0"/>
                </a:rPr>
                <a:t>but </a:t>
              </a:r>
              <a:r>
                <a:rPr lang="en-US" sz="2400" b="1">
                  <a:solidFill>
                    <a:srgbClr val="0070C0"/>
                  </a:solidFill>
                  <a:latin typeface="Cambria" panose="02040503050406030204" pitchFamily="18" charset="0"/>
                </a:rPr>
                <a:t>similar values across subarrays </a:t>
              </a:r>
              <a:r>
                <a:rPr lang="en-US" sz="2400">
                  <a:solidFill>
                    <a:schemeClr val="tx1"/>
                  </a:solidFill>
                  <a:latin typeface="Cambria" panose="02040503050406030204" pitchFamily="18" charset="0"/>
                </a:rPr>
                <a:t>in the same DRAM module </a:t>
              </a:r>
            </a:p>
          </p:txBody>
        </p:sp>
        <p:sp>
          <p:nvSpPr>
            <p:cNvPr id="28" name="TextBox 27">
              <a:extLst>
                <a:ext uri="{FF2B5EF4-FFF2-40B4-BE49-F238E27FC236}">
                  <a16:creationId xmlns:a16="http://schemas.microsoft.com/office/drawing/2014/main" id="{7BE38E7E-3E1C-D340-A950-CFC4F018A9C0}"/>
                </a:ext>
              </a:extLst>
            </p:cNvPr>
            <p:cNvSpPr txBox="1"/>
            <p:nvPr/>
          </p:nvSpPr>
          <p:spPr>
            <a:xfrm>
              <a:off x="250535" y="1280419"/>
              <a:ext cx="8647804" cy="461665"/>
            </a:xfrm>
            <a:prstGeom prst="rect">
              <a:avLst/>
            </a:prstGeom>
            <a:solidFill>
              <a:srgbClr val="5B9BD5"/>
            </a:solidFill>
            <a:ln w="76200">
              <a:solidFill>
                <a:srgbClr val="5B9BD5"/>
              </a:solidFill>
            </a:ln>
          </p:spPr>
          <p:txBody>
            <a:bodyPr wrap="square" rtlCol="0">
              <a:spAutoFit/>
            </a:bodyPr>
            <a:lstStyle/>
            <a:p>
              <a:pPr algn="ctr"/>
              <a:r>
                <a:rPr lang="en-US" sz="2400" b="1">
                  <a:solidFill>
                    <a:schemeClr val="bg1"/>
                  </a:solidFill>
                  <a:latin typeface="Cambria" panose="02040503050406030204" pitchFamily="18" charset="0"/>
                </a:rPr>
                <a:t>Key Takeaway 6</a:t>
              </a:r>
            </a:p>
          </p:txBody>
        </p:sp>
      </p:grpSp>
    </p:spTree>
    <p:extLst>
      <p:ext uri="{BB962C8B-B14F-4D97-AF65-F5344CB8AC3E}">
        <p14:creationId xmlns:p14="http://schemas.microsoft.com/office/powerpoint/2010/main" val="100049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0ADF-7A89-5948-B6D6-8D31BFF16268}"/>
              </a:ext>
            </a:extLst>
          </p:cNvPr>
          <p:cNvSpPr>
            <a:spLocks noGrp="1"/>
          </p:cNvSpPr>
          <p:nvPr>
            <p:ph type="title"/>
          </p:nvPr>
        </p:nvSpPr>
        <p:spPr/>
        <p:txBody>
          <a:bodyPr/>
          <a:lstStyle/>
          <a:p>
            <a:r>
              <a:rPr lang="en-US"/>
              <a:t>Spatial Variation across Rows</a:t>
            </a:r>
          </a:p>
        </p:txBody>
      </p:sp>
      <p:grpSp>
        <p:nvGrpSpPr>
          <p:cNvPr id="31" name="Group 30">
            <a:extLst>
              <a:ext uri="{FF2B5EF4-FFF2-40B4-BE49-F238E27FC236}">
                <a16:creationId xmlns:a16="http://schemas.microsoft.com/office/drawing/2014/main" id="{FC3B93F2-D2DB-A240-A065-065BE94006F1}"/>
              </a:ext>
            </a:extLst>
          </p:cNvPr>
          <p:cNvGrpSpPr/>
          <p:nvPr/>
        </p:nvGrpSpPr>
        <p:grpSpPr>
          <a:xfrm>
            <a:off x="189560" y="960950"/>
            <a:ext cx="8556554" cy="1249937"/>
            <a:chOff x="1643281" y="4534175"/>
            <a:chExt cx="6864225" cy="1210764"/>
          </a:xfrm>
        </p:grpSpPr>
        <p:sp>
          <p:nvSpPr>
            <p:cNvPr id="32" name="Rounded Rectangle 31">
              <a:extLst>
                <a:ext uri="{FF2B5EF4-FFF2-40B4-BE49-F238E27FC236}">
                  <a16:creationId xmlns:a16="http://schemas.microsoft.com/office/drawing/2014/main" id="{078DA025-EF14-1442-A0AD-7AFDAB6A6F85}"/>
                </a:ext>
              </a:extLst>
            </p:cNvPr>
            <p:cNvSpPr/>
            <p:nvPr/>
          </p:nvSpPr>
          <p:spPr>
            <a:xfrm>
              <a:off x="1643281" y="4534175"/>
              <a:ext cx="6864225" cy="1210764"/>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33" name="Round Same Side Corner Rectangle 32">
              <a:extLst>
                <a:ext uri="{FF2B5EF4-FFF2-40B4-BE49-F238E27FC236}">
                  <a16:creationId xmlns:a16="http://schemas.microsoft.com/office/drawing/2014/main" id="{F6FDB40A-CBE8-1841-97A4-2F3EA6599B0D}"/>
                </a:ext>
              </a:extLst>
            </p:cNvPr>
            <p:cNvSpPr/>
            <p:nvPr/>
          </p:nvSpPr>
          <p:spPr>
            <a:xfrm>
              <a:off x="1643281" y="4541448"/>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12</a:t>
              </a:r>
            </a:p>
          </p:txBody>
        </p:sp>
        <p:sp>
          <p:nvSpPr>
            <p:cNvPr id="34" name="TextBox 33">
              <a:extLst>
                <a:ext uri="{FF2B5EF4-FFF2-40B4-BE49-F238E27FC236}">
                  <a16:creationId xmlns:a16="http://schemas.microsoft.com/office/drawing/2014/main" id="{BAAD627C-5EA6-9A46-AD5E-37BA1CCC32F7}"/>
                </a:ext>
              </a:extLst>
            </p:cNvPr>
            <p:cNvSpPr txBox="1"/>
            <p:nvPr/>
          </p:nvSpPr>
          <p:spPr>
            <a:xfrm>
              <a:off x="1643281" y="4905530"/>
              <a:ext cx="6864225" cy="804953"/>
            </a:xfrm>
            <a:prstGeom prst="rect">
              <a:avLst/>
            </a:prstGeom>
            <a:noFill/>
          </p:spPr>
          <p:txBody>
            <a:bodyPr wrap="square" lIns="180000" rtlCol="0">
              <a:spAutoFit/>
            </a:bodyPr>
            <a:lstStyle/>
            <a:p>
              <a:pPr algn="ctr"/>
              <a:r>
                <a:rPr lang="en-US" sz="2400" b="1" dirty="0">
                  <a:solidFill>
                    <a:srgbClr val="538233"/>
                  </a:solidFill>
                  <a:latin typeface="Cambria" panose="02040503050406030204" pitchFamily="18" charset="0"/>
                </a:rPr>
                <a:t>A small fraction</a:t>
              </a:r>
              <a:r>
                <a:rPr lang="en-US" sz="2400" dirty="0">
                  <a:solidFill>
                    <a:srgbClr val="538233"/>
                  </a:solidFill>
                  <a:latin typeface="Cambria" panose="02040503050406030204" pitchFamily="18" charset="0"/>
                </a:rPr>
                <a:t> </a:t>
              </a:r>
              <a:r>
                <a:rPr lang="en-US" sz="2400" dirty="0">
                  <a:latin typeface="Cambria" panose="02040503050406030204" pitchFamily="18" charset="0"/>
                </a:rPr>
                <a:t>of DRAM rows are </a:t>
              </a:r>
              <a:r>
                <a:rPr lang="en-US" sz="2400" b="1" dirty="0">
                  <a:solidFill>
                    <a:srgbClr val="C00000"/>
                  </a:solidFill>
                  <a:latin typeface="Cambria" panose="02040503050406030204" pitchFamily="18" charset="0"/>
                </a:rPr>
                <a:t>significantly more vulnerable </a:t>
              </a:r>
              <a:r>
                <a:rPr lang="en-US" sz="2400" dirty="0">
                  <a:latin typeface="Cambria" panose="02040503050406030204" pitchFamily="18" charset="0"/>
                </a:rPr>
                <a:t>to </a:t>
              </a:r>
              <a:r>
                <a:rPr lang="en-US" sz="2400" dirty="0" err="1">
                  <a:latin typeface="Cambria" panose="02040503050406030204" pitchFamily="18" charset="0"/>
                </a:rPr>
                <a:t>RowHammer</a:t>
              </a:r>
              <a:r>
                <a:rPr lang="en-US" sz="2400" dirty="0">
                  <a:latin typeface="Cambria" panose="02040503050406030204" pitchFamily="18" charset="0"/>
                </a:rPr>
                <a:t> than </a:t>
              </a:r>
              <a:r>
                <a:rPr lang="en-US" sz="2400" b="1" dirty="0">
                  <a:latin typeface="Cambria" panose="02040503050406030204" pitchFamily="18" charset="0"/>
                </a:rPr>
                <a:t>the vast majority </a:t>
              </a:r>
              <a:r>
                <a:rPr lang="en-US" sz="2400" dirty="0">
                  <a:latin typeface="Cambria" panose="02040503050406030204" pitchFamily="18" charset="0"/>
                </a:rPr>
                <a:t>of the rows</a:t>
              </a:r>
              <a:endParaRPr lang="en-US" sz="3200" dirty="0">
                <a:latin typeface="Cambria" panose="02040503050406030204" pitchFamily="18" charset="0"/>
              </a:endParaRPr>
            </a:p>
          </p:txBody>
        </p:sp>
      </p:grpSp>
      <p:sp>
        <p:nvSpPr>
          <p:cNvPr id="28" name="TextBox 27">
            <a:extLst>
              <a:ext uri="{FF2B5EF4-FFF2-40B4-BE49-F238E27FC236}">
                <a16:creationId xmlns:a16="http://schemas.microsoft.com/office/drawing/2014/main" id="{1B56F3ED-FDAA-4F4A-83BC-44B991CD064E}"/>
              </a:ext>
            </a:extLst>
          </p:cNvPr>
          <p:cNvSpPr txBox="1"/>
          <p:nvPr/>
        </p:nvSpPr>
        <p:spPr>
          <a:xfrm>
            <a:off x="1023440" y="5435385"/>
            <a:ext cx="7130299" cy="461665"/>
          </a:xfrm>
          <a:prstGeom prst="rect">
            <a:avLst/>
          </a:prstGeom>
          <a:noFill/>
        </p:spPr>
        <p:txBody>
          <a:bodyPr wrap="square">
            <a:spAutoFit/>
          </a:bodyPr>
          <a:lstStyle/>
          <a:p>
            <a:pPr algn="ctr"/>
            <a:r>
              <a:rPr lang="en-US" sz="2400" b="1" dirty="0">
                <a:solidFill>
                  <a:srgbClr val="7030A0"/>
                </a:solidFill>
                <a:latin typeface="Cambria" panose="02040503050406030204" pitchFamily="18" charset="0"/>
              </a:rPr>
              <a:t>[More analysis and observations in the paper]</a:t>
            </a:r>
            <a:endParaRPr lang="en-US" sz="2400" dirty="0">
              <a:solidFill>
                <a:srgbClr val="7030A0"/>
              </a:solidFill>
            </a:endParaRPr>
          </a:p>
        </p:txBody>
      </p:sp>
      <p:grpSp>
        <p:nvGrpSpPr>
          <p:cNvPr id="53" name="Group 52">
            <a:extLst>
              <a:ext uri="{FF2B5EF4-FFF2-40B4-BE49-F238E27FC236}">
                <a16:creationId xmlns:a16="http://schemas.microsoft.com/office/drawing/2014/main" id="{5A05B1E0-504E-5843-AB21-67E1E6E1716E}"/>
              </a:ext>
            </a:extLst>
          </p:cNvPr>
          <p:cNvGrpSpPr/>
          <p:nvPr/>
        </p:nvGrpSpPr>
        <p:grpSpPr>
          <a:xfrm>
            <a:off x="158957" y="2735249"/>
            <a:ext cx="8937576" cy="2064754"/>
            <a:chOff x="-1188623" y="3254212"/>
            <a:chExt cx="8937576" cy="2064754"/>
          </a:xfrm>
        </p:grpSpPr>
        <p:graphicFrame>
          <p:nvGraphicFramePr>
            <p:cNvPr id="54" name="Chart 53">
              <a:extLst>
                <a:ext uri="{FF2B5EF4-FFF2-40B4-BE49-F238E27FC236}">
                  <a16:creationId xmlns:a16="http://schemas.microsoft.com/office/drawing/2014/main" id="{03316E07-689F-2C4F-AF06-04BD05212A38}"/>
                </a:ext>
              </a:extLst>
            </p:cNvPr>
            <p:cNvGraphicFramePr>
              <a:graphicFrameLocks/>
            </p:cNvGraphicFramePr>
            <p:nvPr>
              <p:extLst>
                <p:ext uri="{D42A27DB-BD31-4B8C-83A1-F6EECF244321}">
                  <p14:modId xmlns:p14="http://schemas.microsoft.com/office/powerpoint/2010/main" val="1812831631"/>
                </p:ext>
              </p:extLst>
            </p:nvPr>
          </p:nvGraphicFramePr>
          <p:xfrm>
            <a:off x="1344820" y="3640559"/>
            <a:ext cx="6096000" cy="1410491"/>
          </p:xfrm>
          <a:graphic>
            <a:graphicData uri="http://schemas.openxmlformats.org/drawingml/2006/chart">
              <c:chart xmlns:c="http://schemas.openxmlformats.org/drawingml/2006/chart" xmlns:r="http://schemas.openxmlformats.org/officeDocument/2006/relationships" r:id="rId3"/>
            </a:graphicData>
          </a:graphic>
        </p:graphicFrame>
        <p:sp>
          <p:nvSpPr>
            <p:cNvPr id="55" name="Rectangle 54">
              <a:extLst>
                <a:ext uri="{FF2B5EF4-FFF2-40B4-BE49-F238E27FC236}">
                  <a16:creationId xmlns:a16="http://schemas.microsoft.com/office/drawing/2014/main" id="{120CDD1C-83B4-624B-97AE-AA30CDC23B5B}"/>
                </a:ext>
              </a:extLst>
            </p:cNvPr>
            <p:cNvSpPr/>
            <p:nvPr/>
          </p:nvSpPr>
          <p:spPr>
            <a:xfrm>
              <a:off x="2153607" y="4827341"/>
              <a:ext cx="5595346" cy="491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latin typeface="Cambria"/>
                  <a:ea typeface="Cambria"/>
                </a:rPr>
                <a:t>Minimum Activation Count </a:t>
              </a:r>
            </a:p>
            <a:p>
              <a:pPr algn="ctr"/>
              <a:r>
                <a:rPr lang="en-US" b="1" dirty="0">
                  <a:solidFill>
                    <a:schemeClr val="tx1"/>
                  </a:solidFill>
                  <a:latin typeface="Cambria"/>
                  <a:ea typeface="Cambria"/>
                </a:rPr>
                <a:t>to Observe a Bit Flip (</a:t>
              </a:r>
              <a:r>
                <a:rPr lang="en-US" b="1" i="1" dirty="0" err="1">
                  <a:solidFill>
                    <a:schemeClr val="tx1"/>
                  </a:solidFill>
                  <a:latin typeface="Cambria"/>
                  <a:ea typeface="Cambria"/>
                </a:rPr>
                <a:t>HC</a:t>
              </a:r>
              <a:r>
                <a:rPr lang="en-US" b="1" i="1" baseline="-25000" dirty="0" err="1">
                  <a:solidFill>
                    <a:schemeClr val="tx1"/>
                  </a:solidFill>
                  <a:latin typeface="Cambria"/>
                  <a:ea typeface="Cambria"/>
                </a:rPr>
                <a:t>first</a:t>
              </a:r>
              <a:r>
                <a:rPr lang="en-US" b="1" dirty="0">
                  <a:solidFill>
                    <a:schemeClr val="tx1"/>
                  </a:solidFill>
                  <a:latin typeface="Cambria"/>
                  <a:ea typeface="Cambria"/>
                </a:rPr>
                <a:t>)</a:t>
              </a:r>
            </a:p>
          </p:txBody>
        </p:sp>
        <p:grpSp>
          <p:nvGrpSpPr>
            <p:cNvPr id="56" name="Group 55">
              <a:extLst>
                <a:ext uri="{FF2B5EF4-FFF2-40B4-BE49-F238E27FC236}">
                  <a16:creationId xmlns:a16="http://schemas.microsoft.com/office/drawing/2014/main" id="{89AED184-4EA3-4643-9009-DBFF3ABAA7CE}"/>
                </a:ext>
              </a:extLst>
            </p:cNvPr>
            <p:cNvGrpSpPr/>
            <p:nvPr/>
          </p:nvGrpSpPr>
          <p:grpSpPr>
            <a:xfrm>
              <a:off x="-726958" y="3751064"/>
              <a:ext cx="3221523" cy="967536"/>
              <a:chOff x="861310" y="724761"/>
              <a:chExt cx="3221523" cy="967536"/>
            </a:xfrm>
          </p:grpSpPr>
          <p:sp>
            <p:nvSpPr>
              <p:cNvPr id="58" name="TextBox 57">
                <a:extLst>
                  <a:ext uri="{FF2B5EF4-FFF2-40B4-BE49-F238E27FC236}">
                    <a16:creationId xmlns:a16="http://schemas.microsoft.com/office/drawing/2014/main" id="{3CECC730-F8B2-D248-A856-A1273604F330}"/>
                  </a:ext>
                </a:extLst>
              </p:cNvPr>
              <p:cNvSpPr txBox="1"/>
              <p:nvPr/>
            </p:nvSpPr>
            <p:spPr>
              <a:xfrm>
                <a:off x="861310" y="724761"/>
                <a:ext cx="3221523" cy="461665"/>
              </a:xfrm>
              <a:prstGeom prst="rect">
                <a:avLst/>
              </a:prstGeom>
              <a:noFill/>
            </p:spPr>
            <p:txBody>
              <a:bodyPr wrap="none" rtlCol="0">
                <a:spAutoFit/>
              </a:bodyPr>
              <a:lstStyle/>
              <a:p>
                <a:r>
                  <a:rPr lang="en-US" sz="2400" b="1" dirty="0">
                    <a:solidFill>
                      <a:srgbClr val="C00000"/>
                    </a:solidFill>
                    <a:latin typeface="Cambria" panose="02040503050406030204" pitchFamily="18" charset="0"/>
                  </a:rPr>
                  <a:t>Most Vulnerable 10%</a:t>
                </a:r>
                <a:endParaRPr lang="en-US" b="1" dirty="0">
                  <a:solidFill>
                    <a:srgbClr val="C00000"/>
                  </a:solidFill>
                  <a:latin typeface="Cambria" panose="02040503050406030204" pitchFamily="18" charset="0"/>
                </a:endParaRPr>
              </a:p>
            </p:txBody>
          </p:sp>
          <p:sp>
            <p:nvSpPr>
              <p:cNvPr id="59" name="TextBox 58">
                <a:extLst>
                  <a:ext uri="{FF2B5EF4-FFF2-40B4-BE49-F238E27FC236}">
                    <a16:creationId xmlns:a16="http://schemas.microsoft.com/office/drawing/2014/main" id="{9B9AA4E7-E5BB-444F-B56A-3049F46565CA}"/>
                  </a:ext>
                </a:extLst>
              </p:cNvPr>
              <p:cNvSpPr txBox="1"/>
              <p:nvPr/>
            </p:nvSpPr>
            <p:spPr>
              <a:xfrm>
                <a:off x="2228517" y="1230632"/>
                <a:ext cx="1802096" cy="461665"/>
              </a:xfrm>
              <a:prstGeom prst="rect">
                <a:avLst/>
              </a:prstGeom>
              <a:noFill/>
            </p:spPr>
            <p:txBody>
              <a:bodyPr wrap="none" rtlCol="0">
                <a:spAutoFit/>
              </a:bodyPr>
              <a:lstStyle/>
              <a:p>
                <a:r>
                  <a:rPr lang="en-US" sz="2400" b="1" dirty="0">
                    <a:solidFill>
                      <a:srgbClr val="2F5597"/>
                    </a:solidFill>
                    <a:latin typeface="Cambria" panose="02040503050406030204" pitchFamily="18" charset="0"/>
                  </a:rPr>
                  <a:t>Other 90%</a:t>
                </a:r>
                <a:endParaRPr lang="en-US" sz="1600" b="1" dirty="0">
                  <a:solidFill>
                    <a:srgbClr val="2F5597"/>
                  </a:solidFill>
                  <a:latin typeface="Cambria" panose="02040503050406030204" pitchFamily="18" charset="0"/>
                </a:endParaRPr>
              </a:p>
            </p:txBody>
          </p:sp>
        </p:grpSp>
        <p:sp>
          <p:nvSpPr>
            <p:cNvPr id="57" name="TextBox 56">
              <a:extLst>
                <a:ext uri="{FF2B5EF4-FFF2-40B4-BE49-F238E27FC236}">
                  <a16:creationId xmlns:a16="http://schemas.microsoft.com/office/drawing/2014/main" id="{D6DFAF41-13CB-3343-89A7-E54F0B58554E}"/>
                </a:ext>
              </a:extLst>
            </p:cNvPr>
            <p:cNvSpPr txBox="1"/>
            <p:nvPr/>
          </p:nvSpPr>
          <p:spPr>
            <a:xfrm rot="16200000">
              <a:off x="-1898080" y="3963669"/>
              <a:ext cx="1880579" cy="461665"/>
            </a:xfrm>
            <a:prstGeom prst="rect">
              <a:avLst/>
            </a:prstGeom>
            <a:noFill/>
          </p:spPr>
          <p:txBody>
            <a:bodyPr wrap="none" rtlCol="0">
              <a:spAutoFit/>
            </a:bodyPr>
            <a:lstStyle/>
            <a:p>
              <a:r>
                <a:rPr lang="en-US" sz="2400" b="1" dirty="0">
                  <a:latin typeface="Cambria" panose="02040503050406030204" pitchFamily="18" charset="0"/>
                </a:rPr>
                <a:t>DRAM Rows</a:t>
              </a:r>
            </a:p>
          </p:txBody>
        </p:sp>
      </p:grpSp>
      <p:grpSp>
        <p:nvGrpSpPr>
          <p:cNvPr id="50" name="Group 49">
            <a:extLst>
              <a:ext uri="{FF2B5EF4-FFF2-40B4-BE49-F238E27FC236}">
                <a16:creationId xmlns:a16="http://schemas.microsoft.com/office/drawing/2014/main" id="{C5CB69F7-941A-CD45-825A-DC80547D8C2E}"/>
              </a:ext>
            </a:extLst>
          </p:cNvPr>
          <p:cNvGrpSpPr/>
          <p:nvPr/>
        </p:nvGrpSpPr>
        <p:grpSpPr>
          <a:xfrm>
            <a:off x="6298860" y="3302122"/>
            <a:ext cx="2488350" cy="369332"/>
            <a:chOff x="4601853" y="4353240"/>
            <a:chExt cx="1624946" cy="369332"/>
          </a:xfrm>
        </p:grpSpPr>
        <p:cxnSp>
          <p:nvCxnSpPr>
            <p:cNvPr id="51" name="Straight Arrow Connector 50">
              <a:extLst>
                <a:ext uri="{FF2B5EF4-FFF2-40B4-BE49-F238E27FC236}">
                  <a16:creationId xmlns:a16="http://schemas.microsoft.com/office/drawing/2014/main" id="{D015D831-5116-284C-B116-D0C248235D7C}"/>
                </a:ext>
              </a:extLst>
            </p:cNvPr>
            <p:cNvCxnSpPr>
              <a:cxnSpLocks/>
            </p:cNvCxnSpPr>
            <p:nvPr/>
          </p:nvCxnSpPr>
          <p:spPr>
            <a:xfrm flipH="1">
              <a:off x="4601853" y="4521720"/>
              <a:ext cx="1624946" cy="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20F8E79-C1B4-374D-BA89-2064A06A50E6}"/>
                </a:ext>
              </a:extLst>
            </p:cNvPr>
            <p:cNvSpPr txBox="1"/>
            <p:nvPr/>
          </p:nvSpPr>
          <p:spPr>
            <a:xfrm>
              <a:off x="5252472" y="4353240"/>
              <a:ext cx="563467" cy="369332"/>
            </a:xfrm>
            <a:prstGeom prst="rect">
              <a:avLst/>
            </a:prstGeom>
            <a:solidFill>
              <a:schemeClr val="bg1"/>
            </a:solidFill>
            <a:ln>
              <a:solidFill>
                <a:schemeClr val="tx1"/>
              </a:solidFill>
            </a:ln>
          </p:spPr>
          <p:txBody>
            <a:bodyPr wrap="square">
              <a:spAutoFit/>
            </a:bodyPr>
            <a:lstStyle/>
            <a:p>
              <a:r>
                <a:rPr lang="en-US" sz="1800" b="1" dirty="0">
                  <a:solidFill>
                    <a:srgbClr val="C00000"/>
                  </a:solidFill>
                  <a:latin typeface="Cambria" panose="02040503050406030204" pitchFamily="18" charset="0"/>
                </a:rPr>
                <a:t>-50%</a:t>
              </a:r>
            </a:p>
          </p:txBody>
        </p:sp>
      </p:grpSp>
    </p:spTree>
    <p:extLst>
      <p:ext uri="{BB962C8B-B14F-4D97-AF65-F5344CB8AC3E}">
        <p14:creationId xmlns:p14="http://schemas.microsoft.com/office/powerpoint/2010/main" val="43348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BA029EB9-E35D-9F47-AD5A-43B4D19BC958}"/>
              </a:ext>
            </a:extLst>
          </p:cNvPr>
          <p:cNvGrpSpPr/>
          <p:nvPr/>
        </p:nvGrpSpPr>
        <p:grpSpPr>
          <a:xfrm>
            <a:off x="0" y="2035278"/>
            <a:ext cx="9144000" cy="1206500"/>
            <a:chOff x="0" y="4914900"/>
            <a:chExt cx="9144000" cy="1206500"/>
          </a:xfrm>
          <a:solidFill>
            <a:schemeClr val="accent1">
              <a:lumMod val="20000"/>
              <a:lumOff val="80000"/>
            </a:schemeClr>
          </a:solidFill>
        </p:grpSpPr>
        <p:sp>
          <p:nvSpPr>
            <p:cNvPr id="87" name="Rectangle 86">
              <a:extLst>
                <a:ext uri="{FF2B5EF4-FFF2-40B4-BE49-F238E27FC236}">
                  <a16:creationId xmlns:a16="http://schemas.microsoft.com/office/drawing/2014/main" id="{8CF66EA5-3D1D-A44E-92A8-03ADAD8225E4}"/>
                </a:ext>
              </a:extLst>
            </p:cNvPr>
            <p:cNvSpPr/>
            <p:nvPr/>
          </p:nvSpPr>
          <p:spPr>
            <a:xfrm>
              <a:off x="0" y="4914900"/>
              <a:ext cx="9144000" cy="1206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39FEC32B-467B-CA4F-B3C5-FD41844DAD3C}"/>
                </a:ext>
              </a:extLst>
            </p:cNvPr>
            <p:cNvSpPr txBox="1"/>
            <p:nvPr/>
          </p:nvSpPr>
          <p:spPr>
            <a:xfrm>
              <a:off x="117226" y="5020028"/>
              <a:ext cx="9026774" cy="954107"/>
            </a:xfrm>
            <a:prstGeom prst="rect">
              <a:avLst/>
            </a:prstGeom>
            <a:grpFill/>
          </p:spPr>
          <p:txBody>
            <a:bodyPr wrap="square" rtlCol="0">
              <a:spAutoFit/>
            </a:bodyPr>
            <a:lstStyle/>
            <a:p>
              <a:pPr algn="ctr"/>
              <a:r>
                <a:rPr lang="en-US" sz="2800">
                  <a:latin typeface="Cambria" panose="02040503050406030204" pitchFamily="18" charset="0"/>
                </a:rPr>
                <a:t>Our observations can be leveraged to craft</a:t>
              </a:r>
            </a:p>
            <a:p>
              <a:pPr algn="ctr"/>
              <a:r>
                <a:rPr lang="en-US" sz="2800" b="1">
                  <a:solidFill>
                    <a:srgbClr val="C00000"/>
                  </a:solidFill>
                  <a:latin typeface="Cambria" panose="02040503050406030204" pitchFamily="18" charset="0"/>
                </a:rPr>
                <a:t>more effective RowHammer attacks</a:t>
              </a:r>
            </a:p>
          </p:txBody>
        </p:sp>
      </p:grpSp>
      <p:grpSp>
        <p:nvGrpSpPr>
          <p:cNvPr id="6" name="Group 5">
            <a:extLst>
              <a:ext uri="{FF2B5EF4-FFF2-40B4-BE49-F238E27FC236}">
                <a16:creationId xmlns:a16="http://schemas.microsoft.com/office/drawing/2014/main" id="{7CA2C862-D1FF-49EC-B84D-C554342DEC3F}"/>
              </a:ext>
            </a:extLst>
          </p:cNvPr>
          <p:cNvGrpSpPr/>
          <p:nvPr/>
        </p:nvGrpSpPr>
        <p:grpSpPr>
          <a:xfrm>
            <a:off x="-2200" y="4086403"/>
            <a:ext cx="9144000" cy="1206500"/>
            <a:chOff x="0" y="4914900"/>
            <a:chExt cx="9144000" cy="1206500"/>
          </a:xfrm>
          <a:solidFill>
            <a:schemeClr val="accent1">
              <a:lumMod val="20000"/>
              <a:lumOff val="80000"/>
            </a:schemeClr>
          </a:solidFill>
        </p:grpSpPr>
        <p:sp>
          <p:nvSpPr>
            <p:cNvPr id="10" name="Rectangle 9">
              <a:extLst>
                <a:ext uri="{FF2B5EF4-FFF2-40B4-BE49-F238E27FC236}">
                  <a16:creationId xmlns:a16="http://schemas.microsoft.com/office/drawing/2014/main" id="{3517287E-7330-4B5D-BF0E-A5545020CA1E}"/>
                </a:ext>
              </a:extLst>
            </p:cNvPr>
            <p:cNvSpPr/>
            <p:nvPr/>
          </p:nvSpPr>
          <p:spPr>
            <a:xfrm>
              <a:off x="0" y="4914900"/>
              <a:ext cx="9144000" cy="1206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5780132-F5F1-4E82-9467-08D9CDD14701}"/>
                </a:ext>
              </a:extLst>
            </p:cNvPr>
            <p:cNvSpPr txBox="1"/>
            <p:nvPr/>
          </p:nvSpPr>
          <p:spPr>
            <a:xfrm>
              <a:off x="117226" y="5020028"/>
              <a:ext cx="9026774" cy="954107"/>
            </a:xfrm>
            <a:prstGeom prst="rect">
              <a:avLst/>
            </a:prstGeom>
            <a:grpFill/>
          </p:spPr>
          <p:txBody>
            <a:bodyPr wrap="square" rtlCol="0">
              <a:spAutoFit/>
            </a:bodyPr>
            <a:lstStyle/>
            <a:p>
              <a:pPr algn="ctr"/>
              <a:r>
                <a:rPr lang="en-US" sz="2800">
                  <a:latin typeface="Cambria" panose="02040503050406030204" pitchFamily="18" charset="0"/>
                </a:rPr>
                <a:t>Our observations</a:t>
              </a:r>
              <a:r>
                <a:rPr lang="en-US" sz="2800" b="1">
                  <a:solidFill>
                    <a:srgbClr val="8B278C"/>
                  </a:solidFill>
                  <a:latin typeface="Cambria" panose="02040503050406030204" pitchFamily="18" charset="0"/>
                </a:rPr>
                <a:t> </a:t>
              </a:r>
              <a:r>
                <a:rPr lang="en-US" sz="2800">
                  <a:latin typeface="Cambria" panose="02040503050406030204" pitchFamily="18" charset="0"/>
                </a:rPr>
                <a:t>can be leveraged to design </a:t>
              </a:r>
              <a:br>
                <a:rPr lang="en-US" sz="2800">
                  <a:latin typeface="Cambria" panose="02040503050406030204" pitchFamily="18" charset="0"/>
                </a:rPr>
              </a:br>
              <a:r>
                <a:rPr lang="en-US" sz="2800" b="1">
                  <a:solidFill>
                    <a:srgbClr val="0070C0"/>
                  </a:solidFill>
                  <a:latin typeface="Cambria" panose="02040503050406030204" pitchFamily="18" charset="0"/>
                </a:rPr>
                <a:t>more effective and efficient RowHammer defenses</a:t>
              </a:r>
            </a:p>
          </p:txBody>
        </p:sp>
      </p:grpSp>
      <p:sp>
        <p:nvSpPr>
          <p:cNvPr id="4" name="Title 1">
            <a:extLst>
              <a:ext uri="{FF2B5EF4-FFF2-40B4-BE49-F238E27FC236}">
                <a16:creationId xmlns:a16="http://schemas.microsoft.com/office/drawing/2014/main" id="{5301B480-FFFB-44F5-BB7A-01960AF54C2F}"/>
              </a:ext>
            </a:extLst>
          </p:cNvPr>
          <p:cNvSpPr txBox="1">
            <a:spLocks/>
          </p:cNvSpPr>
          <p:nvPr/>
        </p:nvSpPr>
        <p:spPr>
          <a:xfrm>
            <a:off x="209356" y="80614"/>
            <a:ext cx="8514155" cy="639155"/>
          </a:xfrm>
          <a:prstGeom prst="rect">
            <a:avLst/>
          </a:prstGeom>
        </p:spPr>
        <p:txBody>
          <a:bodyPr lIns="91440" tIns="45720" rIns="91440" bIns="45720" anchor="ctr"/>
          <a:lstStyle>
            <a:lvl1pPr algn="l" defTabSz="914400" rtl="0" eaLnBrk="1" latinLnBrk="0" hangingPunct="1">
              <a:lnSpc>
                <a:spcPct val="100000"/>
              </a:lnSpc>
              <a:spcBef>
                <a:spcPct val="0"/>
              </a:spcBef>
              <a:spcAft>
                <a:spcPts val="600"/>
              </a:spcAft>
              <a:buNone/>
              <a:defRPr sz="3200" b="1" kern="1200">
                <a:solidFill>
                  <a:schemeClr val="accent5">
                    <a:lumMod val="75000"/>
                  </a:schemeClr>
                </a:solidFill>
                <a:latin typeface="Cambria" panose="02040503050406030204" pitchFamily="18" charset="0"/>
                <a:ea typeface="+mj-ea"/>
                <a:cs typeface="+mj-cs"/>
              </a:defRPr>
            </a:lvl1pPr>
          </a:lstStyle>
          <a:p>
            <a:r>
              <a:rPr lang="en-US">
                <a:latin typeface="Cambria"/>
                <a:ea typeface="Cambria"/>
              </a:rPr>
              <a:t>Implications on Attacks and Defenses</a:t>
            </a:r>
            <a:endParaRPr lang="en-US"/>
          </a:p>
        </p:txBody>
      </p:sp>
    </p:spTree>
    <p:extLst>
      <p:ext uri="{BB962C8B-B14F-4D97-AF65-F5344CB8AC3E}">
        <p14:creationId xmlns:p14="http://schemas.microsoft.com/office/powerpoint/2010/main" val="81679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944D4-AB6E-3446-9595-832C470D98C2}"/>
              </a:ext>
            </a:extLst>
          </p:cNvPr>
          <p:cNvSpPr>
            <a:spLocks noGrp="1"/>
          </p:cNvSpPr>
          <p:nvPr>
            <p:ph type="title"/>
          </p:nvPr>
        </p:nvSpPr>
        <p:spPr>
          <a:xfrm>
            <a:off x="78349" y="222421"/>
            <a:ext cx="8798061" cy="770467"/>
          </a:xfrm>
        </p:spPr>
        <p:txBody>
          <a:bodyPr lIns="91440" tIns="45720" rIns="91440" bIns="45720" anchor="ctr"/>
          <a:lstStyle/>
          <a:p>
            <a:r>
              <a:rPr lang="en-US" dirty="0">
                <a:latin typeface="Cambria"/>
                <a:ea typeface="Cambria"/>
              </a:rPr>
              <a:t>Attack Improvement: </a:t>
            </a:r>
            <a:br>
              <a:rPr lang="en-US" dirty="0">
                <a:latin typeface="Cambria"/>
                <a:ea typeface="Cambria"/>
              </a:rPr>
            </a:br>
            <a:r>
              <a:rPr lang="en-US" sz="2800" dirty="0">
                <a:latin typeface="Cambria"/>
                <a:ea typeface="Cambria"/>
              </a:rPr>
              <a:t>Making DRAM Cells More Vulnerable</a:t>
            </a:r>
            <a:endParaRPr lang="en-US" dirty="0">
              <a:latin typeface="Cambria"/>
              <a:ea typeface="Cambria"/>
            </a:endParaRPr>
          </a:p>
        </p:txBody>
      </p:sp>
      <p:sp>
        <p:nvSpPr>
          <p:cNvPr id="32" name="Content Placeholder 31">
            <a:extLst>
              <a:ext uri="{FF2B5EF4-FFF2-40B4-BE49-F238E27FC236}">
                <a16:creationId xmlns:a16="http://schemas.microsoft.com/office/drawing/2014/main" id="{822A8C24-B4D1-A64E-A6CE-2B45144826A9}"/>
              </a:ext>
            </a:extLst>
          </p:cNvPr>
          <p:cNvSpPr>
            <a:spLocks noGrp="1"/>
          </p:cNvSpPr>
          <p:nvPr>
            <p:ph idx="1"/>
          </p:nvPr>
        </p:nvSpPr>
        <p:spPr>
          <a:xfrm>
            <a:off x="103471" y="1422943"/>
            <a:ext cx="8355549" cy="824854"/>
          </a:xfrm>
        </p:spPr>
        <p:txBody>
          <a:bodyPr lIns="91440" tIns="45720" rIns="91440" bIns="45720" anchor="t"/>
          <a:lstStyle/>
          <a:p>
            <a:pPr marL="0" indent="0">
              <a:buClr>
                <a:schemeClr val="tx1"/>
              </a:buClr>
              <a:buNone/>
            </a:pPr>
            <a:r>
              <a:rPr lang="en-US" dirty="0">
                <a:latin typeface="Cambria"/>
                <a:ea typeface="Cambria"/>
              </a:rPr>
              <a:t>An attacker can </a:t>
            </a:r>
            <a:r>
              <a:rPr lang="en-US" b="1" dirty="0">
                <a:latin typeface="Cambria"/>
                <a:ea typeface="Cambria"/>
              </a:rPr>
              <a:t>manipulate temperature </a:t>
            </a:r>
            <a:r>
              <a:rPr lang="en-US" dirty="0">
                <a:latin typeface="Cambria"/>
                <a:ea typeface="Cambria"/>
              </a:rPr>
              <a:t>to make the cells that store sensitive data </a:t>
            </a:r>
            <a:r>
              <a:rPr lang="en-US" b="1" dirty="0">
                <a:solidFill>
                  <a:srgbClr val="C00000"/>
                </a:solidFill>
                <a:latin typeface="Cambria"/>
                <a:ea typeface="Cambria"/>
              </a:rPr>
              <a:t>more vulnerable</a:t>
            </a:r>
          </a:p>
          <a:p>
            <a:pPr marL="177800" lvl="1" indent="0">
              <a:buClr>
                <a:schemeClr val="tx1"/>
              </a:buClr>
              <a:buNone/>
            </a:pPr>
            <a:endParaRPr lang="en-US" sz="2400" dirty="0">
              <a:latin typeface="Cambria"/>
              <a:ea typeface="Cambria"/>
            </a:endParaRPr>
          </a:p>
          <a:p>
            <a:pPr marL="177800" lvl="1" indent="0">
              <a:buNone/>
            </a:pPr>
            <a:endParaRPr lang="en-US" sz="2400" dirty="0">
              <a:ea typeface="Cambria"/>
            </a:endParaRPr>
          </a:p>
        </p:txBody>
      </p:sp>
      <p:pic>
        <p:nvPicPr>
          <p:cNvPr id="3" name="Picture 3" descr="Icon&#10;&#10;Description automatically generated" hidden="1">
            <a:extLst>
              <a:ext uri="{FF2B5EF4-FFF2-40B4-BE49-F238E27FC236}">
                <a16:creationId xmlns:a16="http://schemas.microsoft.com/office/drawing/2014/main" id="{6E0EBDDD-7D8C-41AF-9C22-F883CB1C3950}"/>
              </a:ext>
            </a:extLst>
          </p:cNvPr>
          <p:cNvPicPr>
            <a:picLocks noChangeAspect="1"/>
          </p:cNvPicPr>
          <p:nvPr/>
        </p:nvPicPr>
        <p:blipFill>
          <a:blip r:embed="rId3"/>
          <a:stretch>
            <a:fillRect/>
          </a:stretch>
        </p:blipFill>
        <p:spPr>
          <a:xfrm>
            <a:off x="1672888" y="3859123"/>
            <a:ext cx="5829826" cy="667267"/>
          </a:xfrm>
          <a:prstGeom prst="rect">
            <a:avLst/>
          </a:prstGeom>
        </p:spPr>
      </p:pic>
      <p:grpSp>
        <p:nvGrpSpPr>
          <p:cNvPr id="35" name="Group 34">
            <a:extLst>
              <a:ext uri="{FF2B5EF4-FFF2-40B4-BE49-F238E27FC236}">
                <a16:creationId xmlns:a16="http://schemas.microsoft.com/office/drawing/2014/main" id="{40693D33-8E0F-204F-8DC7-8197FBBA70F2}"/>
              </a:ext>
            </a:extLst>
          </p:cNvPr>
          <p:cNvGrpSpPr/>
          <p:nvPr/>
        </p:nvGrpSpPr>
        <p:grpSpPr>
          <a:xfrm>
            <a:off x="861125" y="2910598"/>
            <a:ext cx="7835517" cy="764212"/>
            <a:chOff x="567298" y="3693104"/>
            <a:chExt cx="7835517" cy="764212"/>
          </a:xfrm>
        </p:grpSpPr>
        <p:cxnSp>
          <p:nvCxnSpPr>
            <p:cNvPr id="36" name="Straight Arrow Connector 35">
              <a:extLst>
                <a:ext uri="{FF2B5EF4-FFF2-40B4-BE49-F238E27FC236}">
                  <a16:creationId xmlns:a16="http://schemas.microsoft.com/office/drawing/2014/main" id="{D4D9DB87-9A46-FE47-8D25-C9F7186F35F7}"/>
                </a:ext>
              </a:extLst>
            </p:cNvPr>
            <p:cNvCxnSpPr>
              <a:cxnSpLocks/>
            </p:cNvCxnSpPr>
            <p:nvPr/>
          </p:nvCxnSpPr>
          <p:spPr>
            <a:xfrm>
              <a:off x="646436" y="4052126"/>
              <a:ext cx="686574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74561E16-DC55-3B43-829A-A5F9885F088D}"/>
                </a:ext>
              </a:extLst>
            </p:cNvPr>
            <p:cNvSpPr/>
            <p:nvPr/>
          </p:nvSpPr>
          <p:spPr>
            <a:xfrm>
              <a:off x="1891136" y="3827945"/>
              <a:ext cx="4158559" cy="451351"/>
            </a:xfrm>
            <a:prstGeom prst="rect">
              <a:avLst/>
            </a:prstGeom>
            <a:solidFill>
              <a:srgbClr val="FCE5D6"/>
            </a:solidFill>
            <a:ln>
              <a:solidFill>
                <a:srgbClr val="C01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C00000"/>
                  </a:solidFill>
                  <a:latin typeface="Cambria" panose="02040503050406030204" pitchFamily="18" charset="0"/>
                </a:rPr>
                <a:t>Vulnerable Temperature Range</a:t>
              </a:r>
            </a:p>
          </p:txBody>
        </p:sp>
        <p:cxnSp>
          <p:nvCxnSpPr>
            <p:cNvPr id="47" name="Straight Connector 46">
              <a:extLst>
                <a:ext uri="{FF2B5EF4-FFF2-40B4-BE49-F238E27FC236}">
                  <a16:creationId xmlns:a16="http://schemas.microsoft.com/office/drawing/2014/main" id="{C3BF837E-8430-9A45-9BF3-D6947130DDCC}"/>
                </a:ext>
              </a:extLst>
            </p:cNvPr>
            <p:cNvCxnSpPr/>
            <p:nvPr/>
          </p:nvCxnSpPr>
          <p:spPr>
            <a:xfrm>
              <a:off x="6036350" y="3814328"/>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5E4FFD8-A741-5B4F-9A68-35CBC9A1DA65}"/>
                </a:ext>
              </a:extLst>
            </p:cNvPr>
            <p:cNvSpPr txBox="1"/>
            <p:nvPr/>
          </p:nvSpPr>
          <p:spPr>
            <a:xfrm>
              <a:off x="6939401" y="4087984"/>
              <a:ext cx="1463414" cy="369332"/>
            </a:xfrm>
            <a:prstGeom prst="rect">
              <a:avLst/>
            </a:prstGeom>
            <a:noFill/>
          </p:spPr>
          <p:txBody>
            <a:bodyPr wrap="none" rtlCol="0">
              <a:spAutoFit/>
            </a:bodyPr>
            <a:lstStyle/>
            <a:p>
              <a:r>
                <a:rPr lang="en-US">
                  <a:latin typeface="Cambria" panose="02040503050406030204" pitchFamily="18" charset="0"/>
                </a:rPr>
                <a:t>Temperature</a:t>
              </a:r>
            </a:p>
          </p:txBody>
        </p:sp>
        <p:sp>
          <p:nvSpPr>
            <p:cNvPr id="49" name="TextBox 48">
              <a:extLst>
                <a:ext uri="{FF2B5EF4-FFF2-40B4-BE49-F238E27FC236}">
                  <a16:creationId xmlns:a16="http://schemas.microsoft.com/office/drawing/2014/main" id="{C662CA2B-C15F-A644-A672-3E714E1A4179}"/>
                </a:ext>
              </a:extLst>
            </p:cNvPr>
            <p:cNvSpPr txBox="1"/>
            <p:nvPr/>
          </p:nvSpPr>
          <p:spPr>
            <a:xfrm>
              <a:off x="6115489" y="3694132"/>
              <a:ext cx="1231427" cy="369332"/>
            </a:xfrm>
            <a:prstGeom prst="rect">
              <a:avLst/>
            </a:prstGeom>
            <a:noFill/>
          </p:spPr>
          <p:txBody>
            <a:bodyPr wrap="none" rtlCol="0">
              <a:spAutoFit/>
            </a:bodyPr>
            <a:lstStyle/>
            <a:p>
              <a:r>
                <a:rPr lang="en-US">
                  <a:latin typeface="Cambria" panose="02040503050406030204" pitchFamily="18" charset="0"/>
                </a:rPr>
                <a:t>no bit flips</a:t>
              </a:r>
            </a:p>
          </p:txBody>
        </p:sp>
        <p:cxnSp>
          <p:nvCxnSpPr>
            <p:cNvPr id="50" name="Straight Connector 49">
              <a:extLst>
                <a:ext uri="{FF2B5EF4-FFF2-40B4-BE49-F238E27FC236}">
                  <a16:creationId xmlns:a16="http://schemas.microsoft.com/office/drawing/2014/main" id="{F1CB96BD-E7E0-0A4E-B941-B6CA9AA211A8}"/>
                </a:ext>
              </a:extLst>
            </p:cNvPr>
            <p:cNvCxnSpPr/>
            <p:nvPr/>
          </p:nvCxnSpPr>
          <p:spPr>
            <a:xfrm>
              <a:off x="1855303" y="3821293"/>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1598ED3-AE50-D74F-900A-BF27EA38A1C8}"/>
                </a:ext>
              </a:extLst>
            </p:cNvPr>
            <p:cNvSpPr txBox="1"/>
            <p:nvPr/>
          </p:nvSpPr>
          <p:spPr>
            <a:xfrm>
              <a:off x="567298" y="3693104"/>
              <a:ext cx="1231427" cy="369332"/>
            </a:xfrm>
            <a:prstGeom prst="rect">
              <a:avLst/>
            </a:prstGeom>
            <a:noFill/>
          </p:spPr>
          <p:txBody>
            <a:bodyPr wrap="none" rtlCol="0">
              <a:spAutoFit/>
            </a:bodyPr>
            <a:lstStyle/>
            <a:p>
              <a:r>
                <a:rPr lang="en-US">
                  <a:latin typeface="Cambria" panose="02040503050406030204" pitchFamily="18" charset="0"/>
                </a:rPr>
                <a:t>no bit flips</a:t>
              </a:r>
            </a:p>
          </p:txBody>
        </p:sp>
      </p:grpSp>
      <p:grpSp>
        <p:nvGrpSpPr>
          <p:cNvPr id="21" name="Group 20">
            <a:extLst>
              <a:ext uri="{FF2B5EF4-FFF2-40B4-BE49-F238E27FC236}">
                <a16:creationId xmlns:a16="http://schemas.microsoft.com/office/drawing/2014/main" id="{6B5649C3-578E-F84A-9968-3705C3600428}"/>
              </a:ext>
            </a:extLst>
          </p:cNvPr>
          <p:cNvGrpSpPr/>
          <p:nvPr/>
        </p:nvGrpSpPr>
        <p:grpSpPr>
          <a:xfrm>
            <a:off x="552663" y="4078584"/>
            <a:ext cx="3461194" cy="1725311"/>
            <a:chOff x="679790" y="3603886"/>
            <a:chExt cx="3461194" cy="1725311"/>
          </a:xfrm>
        </p:grpSpPr>
        <p:grpSp>
          <p:nvGrpSpPr>
            <p:cNvPr id="8" name="Group 7">
              <a:extLst>
                <a:ext uri="{FF2B5EF4-FFF2-40B4-BE49-F238E27FC236}">
                  <a16:creationId xmlns:a16="http://schemas.microsoft.com/office/drawing/2014/main" id="{CA9D7A39-EAE2-4C8C-83BC-DD507D02D50E}"/>
                </a:ext>
              </a:extLst>
            </p:cNvPr>
            <p:cNvGrpSpPr/>
            <p:nvPr/>
          </p:nvGrpSpPr>
          <p:grpSpPr>
            <a:xfrm>
              <a:off x="679790" y="3606031"/>
              <a:ext cx="1697560" cy="1723166"/>
              <a:chOff x="2523774" y="4409276"/>
              <a:chExt cx="1697560" cy="1723166"/>
            </a:xfrm>
          </p:grpSpPr>
          <p:sp>
            <p:nvSpPr>
              <p:cNvPr id="16" name="Rectangle 15">
                <a:extLst>
                  <a:ext uri="{FF2B5EF4-FFF2-40B4-BE49-F238E27FC236}">
                    <a16:creationId xmlns:a16="http://schemas.microsoft.com/office/drawing/2014/main" id="{ECEC13B7-B622-4E03-B7DF-062F5659DAF8}"/>
                  </a:ext>
                </a:extLst>
              </p:cNvPr>
              <p:cNvSpPr/>
              <p:nvPr/>
            </p:nvSpPr>
            <p:spPr>
              <a:xfrm>
                <a:off x="2992458" y="4409276"/>
                <a:ext cx="468000" cy="1440000"/>
              </a:xfrm>
              <a:prstGeom prst="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B25618D-A289-464F-AB08-7299887C7165}"/>
                  </a:ext>
                </a:extLst>
              </p:cNvPr>
              <p:cNvSpPr txBox="1"/>
              <p:nvPr/>
            </p:nvSpPr>
            <p:spPr>
              <a:xfrm>
                <a:off x="2523774" y="5793888"/>
                <a:ext cx="1459766" cy="338554"/>
              </a:xfrm>
              <a:prstGeom prst="rect">
                <a:avLst/>
              </a:prstGeom>
              <a:noFill/>
              <a:ln>
                <a:noFill/>
              </a:ln>
            </p:spPr>
            <p:txBody>
              <a:bodyPr wrap="square" lIns="91440" tIns="45720" rIns="91440" bIns="45720" rtlCol="0" anchor="t">
                <a:spAutoFit/>
              </a:bodyPr>
              <a:lstStyle/>
              <a:p>
                <a:pPr algn="ctr"/>
                <a:endParaRPr lang="en-US" sz="1600" b="1">
                  <a:latin typeface="Cambria" panose="02040503050406030204" pitchFamily="18" charset="0"/>
                  <a:ea typeface="Cambria"/>
                </a:endParaRPr>
              </a:p>
            </p:txBody>
          </p:sp>
          <p:sp>
            <p:nvSpPr>
              <p:cNvPr id="19" name="TextBox 18">
                <a:extLst>
                  <a:ext uri="{FF2B5EF4-FFF2-40B4-BE49-F238E27FC236}">
                    <a16:creationId xmlns:a16="http://schemas.microsoft.com/office/drawing/2014/main" id="{23A0F384-31CD-4A0A-9F58-307368820035}"/>
                  </a:ext>
                </a:extLst>
              </p:cNvPr>
              <p:cNvSpPr txBox="1"/>
              <p:nvPr/>
            </p:nvSpPr>
            <p:spPr>
              <a:xfrm>
                <a:off x="3377833" y="5170887"/>
                <a:ext cx="843501" cy="461665"/>
              </a:xfrm>
              <a:prstGeom prst="rect">
                <a:avLst/>
              </a:prstGeom>
              <a:noFill/>
            </p:spPr>
            <p:txBody>
              <a:bodyPr wrap="none" lIns="91440" tIns="45720" rIns="91440" bIns="45720" rtlCol="0" anchor="t">
                <a:spAutoFit/>
              </a:bodyPr>
              <a:lstStyle/>
              <a:p>
                <a:r>
                  <a:rPr lang="en-US" sz="2400" b="1">
                    <a:solidFill>
                      <a:srgbClr val="0070C0"/>
                    </a:solidFill>
                    <a:latin typeface="Cambria"/>
                    <a:ea typeface="Cambria"/>
                  </a:rPr>
                  <a:t>45°C</a:t>
                </a:r>
              </a:p>
            </p:txBody>
          </p:sp>
          <p:cxnSp>
            <p:nvCxnSpPr>
              <p:cNvPr id="17" name="Straight Arrow Connector 16">
                <a:extLst>
                  <a:ext uri="{FF2B5EF4-FFF2-40B4-BE49-F238E27FC236}">
                    <a16:creationId xmlns:a16="http://schemas.microsoft.com/office/drawing/2014/main" id="{145C0F2E-38E6-4D2B-BBF1-794E049F18F3}"/>
                  </a:ext>
                </a:extLst>
              </p:cNvPr>
              <p:cNvCxnSpPr>
                <a:cxnSpLocks/>
              </p:cNvCxnSpPr>
              <p:nvPr/>
            </p:nvCxnSpPr>
            <p:spPr>
              <a:xfrm flipH="1" flipV="1">
                <a:off x="3226256" y="4440569"/>
                <a:ext cx="0" cy="1247974"/>
              </a:xfrm>
              <a:prstGeom prst="straightConnector1">
                <a:avLst/>
              </a:prstGeom>
              <a:ln w="762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0554725-6A39-4268-96DC-A2C7F42299CE}"/>
                  </a:ext>
                </a:extLst>
              </p:cNvPr>
              <p:cNvCxnSpPr/>
              <p:nvPr/>
            </p:nvCxnSpPr>
            <p:spPr>
              <a:xfrm flipH="1">
                <a:off x="3118256" y="5399217"/>
                <a:ext cx="216000"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0" name="Straight Arrow Connector 9">
              <a:extLst>
                <a:ext uri="{FF2B5EF4-FFF2-40B4-BE49-F238E27FC236}">
                  <a16:creationId xmlns:a16="http://schemas.microsoft.com/office/drawing/2014/main" id="{70BA5E67-B051-49CB-9B95-727F2897CAE0}"/>
                </a:ext>
              </a:extLst>
            </p:cNvPr>
            <p:cNvCxnSpPr>
              <a:cxnSpLocks/>
              <a:stCxn id="16" idx="3"/>
              <a:endCxn id="73" idx="1"/>
            </p:cNvCxnSpPr>
            <p:nvPr/>
          </p:nvCxnSpPr>
          <p:spPr>
            <a:xfrm flipV="1">
              <a:off x="1616474" y="4323886"/>
              <a:ext cx="1295634" cy="2145"/>
            </a:xfrm>
            <a:prstGeom prst="straightConnector1">
              <a:avLst/>
            </a:prstGeom>
            <a:ln w="57150">
              <a:solidFill>
                <a:srgbClr val="C01900"/>
              </a:solidFill>
              <a:tailEnd type="triangle"/>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3985D1CD-297C-4E44-BD6E-5611FB1A1472}"/>
                </a:ext>
              </a:extLst>
            </p:cNvPr>
            <p:cNvGrpSpPr/>
            <p:nvPr/>
          </p:nvGrpSpPr>
          <p:grpSpPr>
            <a:xfrm>
              <a:off x="2443424" y="3603886"/>
              <a:ext cx="1697560" cy="1723166"/>
              <a:chOff x="2523774" y="4409276"/>
              <a:chExt cx="1697560" cy="1723166"/>
            </a:xfrm>
          </p:grpSpPr>
          <p:sp>
            <p:nvSpPr>
              <p:cNvPr id="73" name="Rectangle 72">
                <a:extLst>
                  <a:ext uri="{FF2B5EF4-FFF2-40B4-BE49-F238E27FC236}">
                    <a16:creationId xmlns:a16="http://schemas.microsoft.com/office/drawing/2014/main" id="{314AEF41-4617-E345-96BA-8FD3BCA04EE5}"/>
                  </a:ext>
                </a:extLst>
              </p:cNvPr>
              <p:cNvSpPr/>
              <p:nvPr/>
            </p:nvSpPr>
            <p:spPr>
              <a:xfrm>
                <a:off x="2992458" y="4409276"/>
                <a:ext cx="468000" cy="1440000"/>
              </a:xfrm>
              <a:prstGeom prst="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90DA1DD7-DCAD-BA4E-99BF-A235548603C9}"/>
                  </a:ext>
                </a:extLst>
              </p:cNvPr>
              <p:cNvSpPr txBox="1"/>
              <p:nvPr/>
            </p:nvSpPr>
            <p:spPr>
              <a:xfrm>
                <a:off x="2523774" y="5793888"/>
                <a:ext cx="1459766" cy="338554"/>
              </a:xfrm>
              <a:prstGeom prst="rect">
                <a:avLst/>
              </a:prstGeom>
              <a:noFill/>
              <a:ln>
                <a:noFill/>
              </a:ln>
            </p:spPr>
            <p:txBody>
              <a:bodyPr wrap="square" lIns="91440" tIns="45720" rIns="91440" bIns="45720" rtlCol="0" anchor="t">
                <a:spAutoFit/>
              </a:bodyPr>
              <a:lstStyle/>
              <a:p>
                <a:pPr algn="ctr"/>
                <a:endParaRPr lang="en-US" sz="1600" b="1">
                  <a:latin typeface="Cambria" panose="02040503050406030204" pitchFamily="18" charset="0"/>
                  <a:ea typeface="Cambria"/>
                </a:endParaRPr>
              </a:p>
            </p:txBody>
          </p:sp>
          <p:sp>
            <p:nvSpPr>
              <p:cNvPr id="75" name="TextBox 74">
                <a:extLst>
                  <a:ext uri="{FF2B5EF4-FFF2-40B4-BE49-F238E27FC236}">
                    <a16:creationId xmlns:a16="http://schemas.microsoft.com/office/drawing/2014/main" id="{AD0BB9A4-2C1A-6C4D-9660-C49B2345A3C3}"/>
                  </a:ext>
                </a:extLst>
              </p:cNvPr>
              <p:cNvSpPr txBox="1"/>
              <p:nvPr/>
            </p:nvSpPr>
            <p:spPr>
              <a:xfrm>
                <a:off x="3377833" y="5006772"/>
                <a:ext cx="843501" cy="461665"/>
              </a:xfrm>
              <a:prstGeom prst="rect">
                <a:avLst/>
              </a:prstGeom>
              <a:noFill/>
              <a:ln>
                <a:noFill/>
              </a:ln>
            </p:spPr>
            <p:txBody>
              <a:bodyPr wrap="none" lIns="91440" tIns="45720" rIns="91440" bIns="45720" rtlCol="0" anchor="t">
                <a:spAutoFit/>
              </a:bodyPr>
              <a:lstStyle/>
              <a:p>
                <a:r>
                  <a:rPr lang="en-US" sz="2400" b="1">
                    <a:solidFill>
                      <a:srgbClr val="C55910"/>
                    </a:solidFill>
                    <a:latin typeface="Cambria"/>
                    <a:ea typeface="Cambria"/>
                  </a:rPr>
                  <a:t>55°C</a:t>
                </a:r>
              </a:p>
            </p:txBody>
          </p:sp>
          <p:cxnSp>
            <p:nvCxnSpPr>
              <p:cNvPr id="76" name="Straight Arrow Connector 75">
                <a:extLst>
                  <a:ext uri="{FF2B5EF4-FFF2-40B4-BE49-F238E27FC236}">
                    <a16:creationId xmlns:a16="http://schemas.microsoft.com/office/drawing/2014/main" id="{4D91DCE0-6B32-FD46-A85B-54589EAC2A47}"/>
                  </a:ext>
                </a:extLst>
              </p:cNvPr>
              <p:cNvCxnSpPr>
                <a:cxnSpLocks/>
              </p:cNvCxnSpPr>
              <p:nvPr/>
            </p:nvCxnSpPr>
            <p:spPr>
              <a:xfrm flipH="1" flipV="1">
                <a:off x="3226256" y="4440569"/>
                <a:ext cx="0" cy="1247974"/>
              </a:xfrm>
              <a:prstGeom prst="straightConnector1">
                <a:avLst/>
              </a:prstGeom>
              <a:ln w="762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C870ABB-014F-F343-B4DF-5A4896F688FB}"/>
                  </a:ext>
                </a:extLst>
              </p:cNvPr>
              <p:cNvCxnSpPr/>
              <p:nvPr/>
            </p:nvCxnSpPr>
            <p:spPr>
              <a:xfrm flipH="1">
                <a:off x="3118256" y="5227278"/>
                <a:ext cx="216000" cy="0"/>
              </a:xfrm>
              <a:prstGeom prst="line">
                <a:avLst/>
              </a:prstGeom>
              <a:ln w="76200">
                <a:solidFill>
                  <a:srgbClr val="C55910"/>
                </a:solidFill>
              </a:ln>
            </p:spPr>
            <p:style>
              <a:lnRef idx="1">
                <a:schemeClr val="accent1"/>
              </a:lnRef>
              <a:fillRef idx="0">
                <a:schemeClr val="accent1"/>
              </a:fillRef>
              <a:effectRef idx="0">
                <a:schemeClr val="accent1"/>
              </a:effectRef>
              <a:fontRef idx="minor">
                <a:schemeClr val="tx1"/>
              </a:fontRef>
            </p:style>
          </p:cxnSp>
        </p:grpSp>
      </p:grpSp>
      <p:grpSp>
        <p:nvGrpSpPr>
          <p:cNvPr id="23" name="Group 22">
            <a:extLst>
              <a:ext uri="{FF2B5EF4-FFF2-40B4-BE49-F238E27FC236}">
                <a16:creationId xmlns:a16="http://schemas.microsoft.com/office/drawing/2014/main" id="{65EB6105-8C84-D940-85F3-45C52B6A42C4}"/>
              </a:ext>
            </a:extLst>
          </p:cNvPr>
          <p:cNvGrpSpPr/>
          <p:nvPr/>
        </p:nvGrpSpPr>
        <p:grpSpPr>
          <a:xfrm>
            <a:off x="4494417" y="4077185"/>
            <a:ext cx="3776641" cy="1725311"/>
            <a:chOff x="4245578" y="3602487"/>
            <a:chExt cx="3776641" cy="1725311"/>
          </a:xfrm>
        </p:grpSpPr>
        <p:grpSp>
          <p:nvGrpSpPr>
            <p:cNvPr id="78" name="Group 77">
              <a:extLst>
                <a:ext uri="{FF2B5EF4-FFF2-40B4-BE49-F238E27FC236}">
                  <a16:creationId xmlns:a16="http://schemas.microsoft.com/office/drawing/2014/main" id="{023D185B-16CB-C24D-873F-B20E0E9B0587}"/>
                </a:ext>
              </a:extLst>
            </p:cNvPr>
            <p:cNvGrpSpPr/>
            <p:nvPr/>
          </p:nvGrpSpPr>
          <p:grpSpPr>
            <a:xfrm>
              <a:off x="4245578" y="3604632"/>
              <a:ext cx="1775213" cy="1723166"/>
              <a:chOff x="2208327" y="4409276"/>
              <a:chExt cx="1775213" cy="1723166"/>
            </a:xfrm>
          </p:grpSpPr>
          <p:sp>
            <p:nvSpPr>
              <p:cNvPr id="79" name="Rectangle 78">
                <a:extLst>
                  <a:ext uri="{FF2B5EF4-FFF2-40B4-BE49-F238E27FC236}">
                    <a16:creationId xmlns:a16="http://schemas.microsoft.com/office/drawing/2014/main" id="{3A08D3D8-00DA-0C4F-8D4B-EE1993BA388A}"/>
                  </a:ext>
                </a:extLst>
              </p:cNvPr>
              <p:cNvSpPr/>
              <p:nvPr/>
            </p:nvSpPr>
            <p:spPr>
              <a:xfrm>
                <a:off x="2992458" y="4409276"/>
                <a:ext cx="468000" cy="1440000"/>
              </a:xfrm>
              <a:prstGeom prst="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22A6FB9D-B659-DC47-9E9B-A51398CECC49}"/>
                  </a:ext>
                </a:extLst>
              </p:cNvPr>
              <p:cNvSpPr txBox="1"/>
              <p:nvPr/>
            </p:nvSpPr>
            <p:spPr>
              <a:xfrm>
                <a:off x="2523774" y="5793888"/>
                <a:ext cx="1459766" cy="338554"/>
              </a:xfrm>
              <a:prstGeom prst="rect">
                <a:avLst/>
              </a:prstGeom>
              <a:noFill/>
              <a:ln>
                <a:noFill/>
              </a:ln>
            </p:spPr>
            <p:txBody>
              <a:bodyPr wrap="square" lIns="91440" tIns="45720" rIns="91440" bIns="45720" rtlCol="0" anchor="t">
                <a:spAutoFit/>
              </a:bodyPr>
              <a:lstStyle/>
              <a:p>
                <a:pPr algn="ctr"/>
                <a:endParaRPr lang="en-US" sz="1600" b="1">
                  <a:latin typeface="Cambria" panose="02040503050406030204" pitchFamily="18" charset="0"/>
                  <a:ea typeface="Cambria"/>
                </a:endParaRPr>
              </a:p>
            </p:txBody>
          </p:sp>
          <p:sp>
            <p:nvSpPr>
              <p:cNvPr id="81" name="TextBox 80">
                <a:extLst>
                  <a:ext uri="{FF2B5EF4-FFF2-40B4-BE49-F238E27FC236}">
                    <a16:creationId xmlns:a16="http://schemas.microsoft.com/office/drawing/2014/main" id="{E52E8468-819F-7045-A805-D950D43108DD}"/>
                  </a:ext>
                </a:extLst>
              </p:cNvPr>
              <p:cNvSpPr txBox="1"/>
              <p:nvPr/>
            </p:nvSpPr>
            <p:spPr>
              <a:xfrm>
                <a:off x="2208327" y="4808894"/>
                <a:ext cx="843501" cy="461665"/>
              </a:xfrm>
              <a:prstGeom prst="rect">
                <a:avLst/>
              </a:prstGeom>
              <a:noFill/>
            </p:spPr>
            <p:txBody>
              <a:bodyPr wrap="none" lIns="91440" tIns="45720" rIns="91440" bIns="45720" rtlCol="0" anchor="t">
                <a:spAutoFit/>
              </a:bodyPr>
              <a:lstStyle/>
              <a:p>
                <a:r>
                  <a:rPr lang="en-US" sz="2400" b="1">
                    <a:solidFill>
                      <a:srgbClr val="C55910"/>
                    </a:solidFill>
                    <a:latin typeface="Cambria"/>
                    <a:ea typeface="Cambria"/>
                  </a:rPr>
                  <a:t>65°C</a:t>
                </a:r>
              </a:p>
            </p:txBody>
          </p:sp>
          <p:cxnSp>
            <p:nvCxnSpPr>
              <p:cNvPr id="82" name="Straight Arrow Connector 81">
                <a:extLst>
                  <a:ext uri="{FF2B5EF4-FFF2-40B4-BE49-F238E27FC236}">
                    <a16:creationId xmlns:a16="http://schemas.microsoft.com/office/drawing/2014/main" id="{07EA4481-2B82-784B-AE29-8ED74A953E6F}"/>
                  </a:ext>
                </a:extLst>
              </p:cNvPr>
              <p:cNvCxnSpPr>
                <a:cxnSpLocks/>
              </p:cNvCxnSpPr>
              <p:nvPr/>
            </p:nvCxnSpPr>
            <p:spPr>
              <a:xfrm flipH="1" flipV="1">
                <a:off x="3226256" y="4440569"/>
                <a:ext cx="0" cy="1247974"/>
              </a:xfrm>
              <a:prstGeom prst="straightConnector1">
                <a:avLst/>
              </a:prstGeom>
              <a:ln w="762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922B585-8EC3-DA4D-A6C4-C849C2B6A19C}"/>
                  </a:ext>
                </a:extLst>
              </p:cNvPr>
              <p:cNvCxnSpPr/>
              <p:nvPr/>
            </p:nvCxnSpPr>
            <p:spPr>
              <a:xfrm flipH="1">
                <a:off x="3118256" y="5039727"/>
                <a:ext cx="216000" cy="0"/>
              </a:xfrm>
              <a:prstGeom prst="line">
                <a:avLst/>
              </a:prstGeom>
              <a:ln w="76200">
                <a:solidFill>
                  <a:srgbClr val="C55910"/>
                </a:solidFill>
              </a:ln>
            </p:spPr>
            <p:style>
              <a:lnRef idx="1">
                <a:schemeClr val="accent1"/>
              </a:lnRef>
              <a:fillRef idx="0">
                <a:schemeClr val="accent1"/>
              </a:fillRef>
              <a:effectRef idx="0">
                <a:schemeClr val="accent1"/>
              </a:effectRef>
              <a:fontRef idx="minor">
                <a:schemeClr val="tx1"/>
              </a:fontRef>
            </p:style>
          </p:cxnSp>
        </p:grpSp>
        <p:cxnSp>
          <p:nvCxnSpPr>
            <p:cNvPr id="84" name="Straight Arrow Connector 83">
              <a:extLst>
                <a:ext uri="{FF2B5EF4-FFF2-40B4-BE49-F238E27FC236}">
                  <a16:creationId xmlns:a16="http://schemas.microsoft.com/office/drawing/2014/main" id="{63EAA339-03C2-914A-A75A-AC242E038B17}"/>
                </a:ext>
              </a:extLst>
            </p:cNvPr>
            <p:cNvCxnSpPr>
              <a:cxnSpLocks/>
              <a:stCxn id="79" idx="3"/>
              <a:endCxn id="86" idx="1"/>
            </p:cNvCxnSpPr>
            <p:nvPr/>
          </p:nvCxnSpPr>
          <p:spPr>
            <a:xfrm flipV="1">
              <a:off x="5497709" y="4322487"/>
              <a:ext cx="1295634" cy="2145"/>
            </a:xfrm>
            <a:prstGeom prst="straightConnector1">
              <a:avLst/>
            </a:prstGeom>
            <a:ln w="5715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A48EE4BD-18F7-DE45-B0F7-1C771B48833F}"/>
                </a:ext>
              </a:extLst>
            </p:cNvPr>
            <p:cNvGrpSpPr/>
            <p:nvPr/>
          </p:nvGrpSpPr>
          <p:grpSpPr>
            <a:xfrm>
              <a:off x="6324659" y="3602487"/>
              <a:ext cx="1697560" cy="1723166"/>
              <a:chOff x="2523774" y="4409276"/>
              <a:chExt cx="1697560" cy="1723166"/>
            </a:xfrm>
          </p:grpSpPr>
          <p:sp>
            <p:nvSpPr>
              <p:cNvPr id="86" name="Rectangle 85">
                <a:extLst>
                  <a:ext uri="{FF2B5EF4-FFF2-40B4-BE49-F238E27FC236}">
                    <a16:creationId xmlns:a16="http://schemas.microsoft.com/office/drawing/2014/main" id="{6E71B9B1-1553-2640-BA75-75DCBA86031B}"/>
                  </a:ext>
                </a:extLst>
              </p:cNvPr>
              <p:cNvSpPr/>
              <p:nvPr/>
            </p:nvSpPr>
            <p:spPr>
              <a:xfrm>
                <a:off x="2992458" y="4409276"/>
                <a:ext cx="468000" cy="1440000"/>
              </a:xfrm>
              <a:prstGeom prst="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74E3FE97-9B81-CF45-A180-4C13717659B7}"/>
                  </a:ext>
                </a:extLst>
              </p:cNvPr>
              <p:cNvSpPr txBox="1"/>
              <p:nvPr/>
            </p:nvSpPr>
            <p:spPr>
              <a:xfrm>
                <a:off x="2523774" y="5793888"/>
                <a:ext cx="1459766" cy="338554"/>
              </a:xfrm>
              <a:prstGeom prst="rect">
                <a:avLst/>
              </a:prstGeom>
              <a:noFill/>
              <a:ln>
                <a:noFill/>
              </a:ln>
            </p:spPr>
            <p:txBody>
              <a:bodyPr wrap="square" lIns="91440" tIns="45720" rIns="91440" bIns="45720" rtlCol="0" anchor="t">
                <a:spAutoFit/>
              </a:bodyPr>
              <a:lstStyle/>
              <a:p>
                <a:pPr algn="ctr"/>
                <a:endParaRPr lang="en-US" sz="1600" b="1">
                  <a:latin typeface="Cambria" panose="02040503050406030204" pitchFamily="18" charset="0"/>
                  <a:ea typeface="Cambria"/>
                </a:endParaRPr>
              </a:p>
            </p:txBody>
          </p:sp>
          <p:sp>
            <p:nvSpPr>
              <p:cNvPr id="88" name="TextBox 87">
                <a:extLst>
                  <a:ext uri="{FF2B5EF4-FFF2-40B4-BE49-F238E27FC236}">
                    <a16:creationId xmlns:a16="http://schemas.microsoft.com/office/drawing/2014/main" id="{E1ED1F19-ED33-B047-A48F-E540D2D4D3DF}"/>
                  </a:ext>
                </a:extLst>
              </p:cNvPr>
              <p:cNvSpPr txBox="1"/>
              <p:nvPr/>
            </p:nvSpPr>
            <p:spPr>
              <a:xfrm>
                <a:off x="3377833" y="4639467"/>
                <a:ext cx="843501" cy="461665"/>
              </a:xfrm>
              <a:prstGeom prst="rect">
                <a:avLst/>
              </a:prstGeom>
              <a:noFill/>
              <a:ln>
                <a:noFill/>
              </a:ln>
            </p:spPr>
            <p:txBody>
              <a:bodyPr wrap="none" lIns="91440" tIns="45720" rIns="91440" bIns="45720" rtlCol="0" anchor="t">
                <a:spAutoFit/>
              </a:bodyPr>
              <a:lstStyle/>
              <a:p>
                <a:r>
                  <a:rPr lang="en-US" sz="2400" b="1">
                    <a:solidFill>
                      <a:srgbClr val="C00000"/>
                    </a:solidFill>
                    <a:latin typeface="Cambria"/>
                    <a:ea typeface="Cambria"/>
                  </a:rPr>
                  <a:t>75°C</a:t>
                </a:r>
              </a:p>
            </p:txBody>
          </p:sp>
          <p:cxnSp>
            <p:nvCxnSpPr>
              <p:cNvPr id="89" name="Straight Arrow Connector 88">
                <a:extLst>
                  <a:ext uri="{FF2B5EF4-FFF2-40B4-BE49-F238E27FC236}">
                    <a16:creationId xmlns:a16="http://schemas.microsoft.com/office/drawing/2014/main" id="{A0C18BE8-5062-CD4F-ADD2-2AB35DE2D669}"/>
                  </a:ext>
                </a:extLst>
              </p:cNvPr>
              <p:cNvCxnSpPr>
                <a:cxnSpLocks/>
              </p:cNvCxnSpPr>
              <p:nvPr/>
            </p:nvCxnSpPr>
            <p:spPr>
              <a:xfrm flipH="1" flipV="1">
                <a:off x="3226256" y="4440569"/>
                <a:ext cx="0" cy="1247974"/>
              </a:xfrm>
              <a:prstGeom prst="straightConnector1">
                <a:avLst/>
              </a:prstGeom>
              <a:ln w="762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35225A9-29E1-4A45-A24E-B0DCB35DD52A}"/>
                  </a:ext>
                </a:extLst>
              </p:cNvPr>
              <p:cNvCxnSpPr/>
              <p:nvPr/>
            </p:nvCxnSpPr>
            <p:spPr>
              <a:xfrm flipH="1">
                <a:off x="3118256" y="4859971"/>
                <a:ext cx="216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a:extLst>
              <a:ext uri="{FF2B5EF4-FFF2-40B4-BE49-F238E27FC236}">
                <a16:creationId xmlns:a16="http://schemas.microsoft.com/office/drawing/2014/main" id="{D86AC5F3-927D-B841-B412-4131D2D01BAF}"/>
              </a:ext>
            </a:extLst>
          </p:cNvPr>
          <p:cNvGrpSpPr/>
          <p:nvPr/>
        </p:nvGrpSpPr>
        <p:grpSpPr>
          <a:xfrm>
            <a:off x="1759249" y="3490144"/>
            <a:ext cx="5009985" cy="473717"/>
            <a:chOff x="1755287" y="3305603"/>
            <a:chExt cx="5009985" cy="473717"/>
          </a:xfrm>
        </p:grpSpPr>
        <p:sp>
          <p:nvSpPr>
            <p:cNvPr id="92" name="TextBox 91">
              <a:extLst>
                <a:ext uri="{FF2B5EF4-FFF2-40B4-BE49-F238E27FC236}">
                  <a16:creationId xmlns:a16="http://schemas.microsoft.com/office/drawing/2014/main" id="{93B9AA62-E15E-EF42-839E-C6DBEA845743}"/>
                </a:ext>
              </a:extLst>
            </p:cNvPr>
            <p:cNvSpPr txBox="1"/>
            <p:nvPr/>
          </p:nvSpPr>
          <p:spPr>
            <a:xfrm>
              <a:off x="1755287" y="3305603"/>
              <a:ext cx="843501" cy="461665"/>
            </a:xfrm>
            <a:prstGeom prst="rect">
              <a:avLst/>
            </a:prstGeom>
            <a:noFill/>
          </p:spPr>
          <p:txBody>
            <a:bodyPr wrap="none" lIns="91440" tIns="45720" rIns="91440" bIns="45720" rtlCol="0" anchor="t">
              <a:spAutoFit/>
            </a:bodyPr>
            <a:lstStyle/>
            <a:p>
              <a:r>
                <a:rPr lang="en-US" sz="2400" b="1">
                  <a:latin typeface="Cambria"/>
                  <a:ea typeface="Cambria"/>
                </a:rPr>
                <a:t>50°C</a:t>
              </a:r>
            </a:p>
          </p:txBody>
        </p:sp>
        <p:sp>
          <p:nvSpPr>
            <p:cNvPr id="93" name="TextBox 92">
              <a:extLst>
                <a:ext uri="{FF2B5EF4-FFF2-40B4-BE49-F238E27FC236}">
                  <a16:creationId xmlns:a16="http://schemas.microsoft.com/office/drawing/2014/main" id="{B2497704-C591-FF48-BE0F-69CEB6891CFE}"/>
                </a:ext>
              </a:extLst>
            </p:cNvPr>
            <p:cNvSpPr txBox="1"/>
            <p:nvPr/>
          </p:nvSpPr>
          <p:spPr>
            <a:xfrm>
              <a:off x="5921771" y="3317655"/>
              <a:ext cx="843501" cy="461665"/>
            </a:xfrm>
            <a:prstGeom prst="rect">
              <a:avLst/>
            </a:prstGeom>
            <a:noFill/>
          </p:spPr>
          <p:txBody>
            <a:bodyPr wrap="none" lIns="91440" tIns="45720" rIns="91440" bIns="45720" rtlCol="0" anchor="t">
              <a:spAutoFit/>
            </a:bodyPr>
            <a:lstStyle/>
            <a:p>
              <a:r>
                <a:rPr lang="en-US" sz="2400" b="1" dirty="0">
                  <a:latin typeface="Cambria"/>
                  <a:ea typeface="Cambria"/>
                </a:rPr>
                <a:t>70°C</a:t>
              </a:r>
            </a:p>
          </p:txBody>
        </p:sp>
      </p:grpSp>
      <p:sp>
        <p:nvSpPr>
          <p:cNvPr id="94" name="Content Placeholder 31">
            <a:extLst>
              <a:ext uri="{FF2B5EF4-FFF2-40B4-BE49-F238E27FC236}">
                <a16:creationId xmlns:a16="http://schemas.microsoft.com/office/drawing/2014/main" id="{66114D37-04AB-574E-ABF4-41866C6D1844}"/>
              </a:ext>
            </a:extLst>
          </p:cNvPr>
          <p:cNvSpPr txBox="1">
            <a:spLocks/>
          </p:cNvSpPr>
          <p:nvPr/>
        </p:nvSpPr>
        <p:spPr>
          <a:xfrm>
            <a:off x="126583" y="2477635"/>
            <a:ext cx="8798061" cy="424069"/>
          </a:xfrm>
          <a:prstGeom prst="rect">
            <a:avLst/>
          </a:prstGeom>
        </p:spPr>
        <p:txBody>
          <a:bodyPr lIns="91440" tIns="45720" rIns="91440" bIns="45720" anchor="t"/>
          <a:lstStyle>
            <a:lvl1pPr marL="133350" indent="-133350"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Cambria" panose="02040503050406030204" pitchFamily="18" charset="0"/>
                <a:ea typeface="+mn-ea"/>
                <a:cs typeface="+mn-cs"/>
              </a:defRPr>
            </a:lvl1pPr>
            <a:lvl2pPr marL="311150" indent="-133350" algn="l" defTabSz="914400" rtl="0" eaLnBrk="1" latinLnBrk="0" hangingPunct="1">
              <a:lnSpc>
                <a:spcPct val="90000"/>
              </a:lnSpc>
              <a:spcBef>
                <a:spcPts val="500"/>
              </a:spcBef>
              <a:buFont typeface="Cambria" panose="02040503050406030204" pitchFamily="18" charset="0"/>
              <a:buChar char="-"/>
              <a:tabLst/>
              <a:defRPr sz="2000" kern="1200">
                <a:solidFill>
                  <a:schemeClr val="tx1"/>
                </a:solidFill>
                <a:latin typeface="Cambria" panose="02040503050406030204" pitchFamily="18" charset="0"/>
                <a:ea typeface="+mn-ea"/>
                <a:cs typeface="+mn-cs"/>
              </a:defRPr>
            </a:lvl2pPr>
            <a:lvl3pPr marL="533400" indent="-17780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buClr>
              <a:buFont typeface="Arial" panose="020B0604020202020204" pitchFamily="34" charset="0"/>
              <a:buNone/>
            </a:pPr>
            <a:r>
              <a:rPr lang="en-US">
                <a:latin typeface="Cambria"/>
                <a:ea typeface="Cambria"/>
              </a:rPr>
              <a:t>DRAM cells are vulnerable in a </a:t>
            </a:r>
            <a:r>
              <a:rPr lang="en-US" b="1">
                <a:solidFill>
                  <a:srgbClr val="C55910"/>
                </a:solidFill>
                <a:latin typeface="Cambria"/>
                <a:ea typeface="Cambria"/>
              </a:rPr>
              <a:t>bounded temperature range</a:t>
            </a:r>
            <a:endParaRPr lang="en-US" b="1">
              <a:solidFill>
                <a:srgbClr val="C55910"/>
              </a:solidFill>
              <a:ea typeface="Cambria"/>
            </a:endParaRPr>
          </a:p>
        </p:txBody>
      </p:sp>
      <p:sp>
        <p:nvSpPr>
          <p:cNvPr id="28" name="TextBox 27">
            <a:extLst>
              <a:ext uri="{FF2B5EF4-FFF2-40B4-BE49-F238E27FC236}">
                <a16:creationId xmlns:a16="http://schemas.microsoft.com/office/drawing/2014/main" id="{CB801146-80E1-CB4C-A027-22405D20F194}"/>
              </a:ext>
            </a:extLst>
          </p:cNvPr>
          <p:cNvSpPr txBox="1"/>
          <p:nvPr/>
        </p:nvSpPr>
        <p:spPr>
          <a:xfrm>
            <a:off x="1021348" y="5544627"/>
            <a:ext cx="2240870" cy="707886"/>
          </a:xfrm>
          <a:prstGeom prst="rect">
            <a:avLst/>
          </a:prstGeom>
          <a:noFill/>
        </p:spPr>
        <p:txBody>
          <a:bodyPr wrap="square" rtlCol="0">
            <a:spAutoFit/>
          </a:bodyPr>
          <a:lstStyle/>
          <a:p>
            <a:pPr algn="ctr"/>
            <a:r>
              <a:rPr lang="en-US" sz="2000" b="1">
                <a:solidFill>
                  <a:srgbClr val="C00000"/>
                </a:solidFill>
                <a:latin typeface="Cambria" panose="02040503050406030204" pitchFamily="18" charset="0"/>
              </a:rPr>
              <a:t>Heating up</a:t>
            </a:r>
            <a:br>
              <a:rPr lang="en-US" sz="2000" b="1">
                <a:latin typeface="Cambria" panose="02040503050406030204" pitchFamily="18" charset="0"/>
              </a:rPr>
            </a:br>
            <a:r>
              <a:rPr lang="en-US" sz="2000" b="1">
                <a:latin typeface="Cambria" panose="02040503050406030204" pitchFamily="18" charset="0"/>
              </a:rPr>
              <a:t>chip temperature</a:t>
            </a:r>
          </a:p>
        </p:txBody>
      </p:sp>
      <p:sp>
        <p:nvSpPr>
          <p:cNvPr id="95" name="TextBox 94">
            <a:extLst>
              <a:ext uri="{FF2B5EF4-FFF2-40B4-BE49-F238E27FC236}">
                <a16:creationId xmlns:a16="http://schemas.microsoft.com/office/drawing/2014/main" id="{FBE93D71-0F58-7647-988F-5090F92E56F9}"/>
              </a:ext>
            </a:extLst>
          </p:cNvPr>
          <p:cNvSpPr txBox="1"/>
          <p:nvPr/>
        </p:nvSpPr>
        <p:spPr>
          <a:xfrm>
            <a:off x="5299853" y="5544627"/>
            <a:ext cx="2240870" cy="707886"/>
          </a:xfrm>
          <a:prstGeom prst="rect">
            <a:avLst/>
          </a:prstGeom>
          <a:noFill/>
        </p:spPr>
        <p:txBody>
          <a:bodyPr wrap="none" rtlCol="0">
            <a:spAutoFit/>
          </a:bodyPr>
          <a:lstStyle/>
          <a:p>
            <a:pPr algn="ctr"/>
            <a:r>
              <a:rPr lang="en-US" sz="2000" b="1">
                <a:solidFill>
                  <a:srgbClr val="0070C0"/>
                </a:solidFill>
                <a:latin typeface="Cambria" panose="02040503050406030204" pitchFamily="18" charset="0"/>
              </a:rPr>
              <a:t>Cooling down</a:t>
            </a:r>
            <a:br>
              <a:rPr lang="en-US" sz="2000" b="1">
                <a:latin typeface="Cambria" panose="02040503050406030204" pitchFamily="18" charset="0"/>
              </a:rPr>
            </a:br>
            <a:r>
              <a:rPr lang="en-US" sz="2000" b="1">
                <a:latin typeface="Cambria" panose="02040503050406030204" pitchFamily="18" charset="0"/>
              </a:rPr>
              <a:t>chip temperature</a:t>
            </a:r>
          </a:p>
        </p:txBody>
      </p:sp>
      <p:sp>
        <p:nvSpPr>
          <p:cNvPr id="52" name="TextBox 51">
            <a:extLst>
              <a:ext uri="{FF2B5EF4-FFF2-40B4-BE49-F238E27FC236}">
                <a16:creationId xmlns:a16="http://schemas.microsoft.com/office/drawing/2014/main" id="{E8DE7D5E-0163-3E4F-B7EC-FA7608326DBC}"/>
              </a:ext>
            </a:extLst>
          </p:cNvPr>
          <p:cNvSpPr txBox="1"/>
          <p:nvPr/>
        </p:nvSpPr>
        <p:spPr>
          <a:xfrm>
            <a:off x="1919877" y="6313416"/>
            <a:ext cx="6079459" cy="461665"/>
          </a:xfrm>
          <a:prstGeom prst="rect">
            <a:avLst/>
          </a:prstGeom>
          <a:noFill/>
        </p:spPr>
        <p:txBody>
          <a:bodyPr wrap="square">
            <a:spAutoFit/>
          </a:bodyPr>
          <a:lstStyle/>
          <a:p>
            <a:pPr algn="ctr"/>
            <a:r>
              <a:rPr lang="en-US" sz="2400" b="1" dirty="0">
                <a:solidFill>
                  <a:srgbClr val="7030A0"/>
                </a:solidFill>
                <a:latin typeface="Cambria" panose="02040503050406030204" pitchFamily="18" charset="0"/>
              </a:rPr>
              <a:t>[More Attack Improvements in the paper]</a:t>
            </a:r>
            <a:endParaRPr lang="en-US" sz="2400" dirty="0">
              <a:solidFill>
                <a:srgbClr val="7030A0"/>
              </a:solidFill>
            </a:endParaRPr>
          </a:p>
        </p:txBody>
      </p:sp>
    </p:spTree>
    <p:extLst>
      <p:ext uri="{BB962C8B-B14F-4D97-AF65-F5344CB8AC3E}">
        <p14:creationId xmlns:p14="http://schemas.microsoft.com/office/powerpoint/2010/main" val="193982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28" grpId="0"/>
      <p:bldP spid="95"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944D4-AB6E-3446-9595-832C470D98C2}"/>
              </a:ext>
            </a:extLst>
          </p:cNvPr>
          <p:cNvSpPr>
            <a:spLocks noGrp="1"/>
          </p:cNvSpPr>
          <p:nvPr>
            <p:ph type="title"/>
          </p:nvPr>
        </p:nvSpPr>
        <p:spPr>
          <a:xfrm>
            <a:off x="108972" y="273853"/>
            <a:ext cx="8179009" cy="762709"/>
          </a:xfrm>
        </p:spPr>
        <p:txBody>
          <a:bodyPr/>
          <a:lstStyle/>
          <a:p>
            <a:r>
              <a:rPr lang="en-US" dirty="0"/>
              <a:t>Defense Improvement:</a:t>
            </a:r>
            <a:br>
              <a:rPr lang="en-US" dirty="0"/>
            </a:br>
            <a:r>
              <a:rPr lang="en-US" sz="2800" dirty="0"/>
              <a:t>Leveraging the variation across DRAM rows</a:t>
            </a:r>
          </a:p>
        </p:txBody>
      </p:sp>
      <p:sp>
        <p:nvSpPr>
          <p:cNvPr id="3" name="TextBox 2">
            <a:extLst>
              <a:ext uri="{FF2B5EF4-FFF2-40B4-BE49-F238E27FC236}">
                <a16:creationId xmlns:a16="http://schemas.microsoft.com/office/drawing/2014/main" id="{B2CF9EFC-23EE-AF47-B911-0A2529040D94}"/>
              </a:ext>
            </a:extLst>
          </p:cNvPr>
          <p:cNvSpPr txBox="1"/>
          <p:nvPr/>
        </p:nvSpPr>
        <p:spPr>
          <a:xfrm>
            <a:off x="168402" y="1489001"/>
            <a:ext cx="8975598" cy="3000821"/>
          </a:xfrm>
          <a:prstGeom prst="rect">
            <a:avLst/>
          </a:prstGeom>
          <a:noFill/>
        </p:spPr>
        <p:txBody>
          <a:bodyPr wrap="square" rtlCol="0">
            <a:spAutoFit/>
          </a:bodyPr>
          <a:lstStyle/>
          <a:p>
            <a:pPr marL="636588" lvl="1" indent="-179388">
              <a:buClr>
                <a:schemeClr val="tx1"/>
              </a:buClr>
              <a:buFont typeface="Arial" panose="020B0604020202020204" pitchFamily="34" charset="0"/>
              <a:buChar char="•"/>
            </a:pPr>
            <a:endParaRPr lang="en-US" sz="2000" b="1" dirty="0">
              <a:solidFill>
                <a:srgbClr val="538233"/>
              </a:solidFill>
              <a:latin typeface="Cambria" panose="02040503050406030204" pitchFamily="18" charset="0"/>
            </a:endParaRPr>
          </a:p>
          <a:p>
            <a:pPr marL="636588" lvl="1" indent="-179388">
              <a:buClr>
                <a:schemeClr val="tx1"/>
              </a:buClr>
              <a:buFont typeface="Arial" panose="020B0604020202020204" pitchFamily="34" charset="0"/>
              <a:buChar char="•"/>
            </a:pPr>
            <a:endParaRPr lang="en-US" sz="2000" b="1" dirty="0">
              <a:solidFill>
                <a:srgbClr val="538233"/>
              </a:solidFill>
              <a:latin typeface="Cambria" panose="02040503050406030204" pitchFamily="18" charset="0"/>
            </a:endParaRPr>
          </a:p>
          <a:p>
            <a:pPr marL="636588" lvl="1" indent="-179388">
              <a:buClr>
                <a:schemeClr val="tx1"/>
              </a:buClr>
              <a:buFont typeface="Arial" panose="020B0604020202020204" pitchFamily="34" charset="0"/>
              <a:buChar char="•"/>
            </a:pPr>
            <a:endParaRPr lang="en-US" sz="2000" b="1" dirty="0">
              <a:solidFill>
                <a:srgbClr val="538233"/>
              </a:solidFill>
              <a:latin typeface="Cambria" panose="02040503050406030204" pitchFamily="18" charset="0"/>
            </a:endParaRPr>
          </a:p>
          <a:p>
            <a:pPr marL="636588" lvl="1" indent="-179388">
              <a:buClr>
                <a:schemeClr val="tx1"/>
              </a:buClr>
              <a:buFont typeface="Arial" panose="020B0604020202020204" pitchFamily="34" charset="0"/>
              <a:buChar char="•"/>
            </a:pPr>
            <a:endParaRPr lang="en-US" sz="2000" b="1" dirty="0">
              <a:solidFill>
                <a:srgbClr val="538233"/>
              </a:solidFill>
              <a:latin typeface="Cambria" panose="02040503050406030204" pitchFamily="18" charset="0"/>
            </a:endParaRPr>
          </a:p>
          <a:p>
            <a:pPr marL="636588" lvl="1" indent="-179388">
              <a:buClr>
                <a:schemeClr val="tx1"/>
              </a:buClr>
              <a:buFont typeface="Arial" panose="020B0604020202020204" pitchFamily="34" charset="0"/>
              <a:buChar char="•"/>
            </a:pPr>
            <a:endParaRPr lang="en-US" sz="2000" b="1" dirty="0">
              <a:solidFill>
                <a:srgbClr val="538233"/>
              </a:solidFill>
              <a:latin typeface="Cambria" panose="02040503050406030204" pitchFamily="18" charset="0"/>
            </a:endParaRPr>
          </a:p>
          <a:p>
            <a:pPr marL="636588" lvl="1" indent="-179388">
              <a:buClr>
                <a:schemeClr val="tx1"/>
              </a:buClr>
              <a:buFont typeface="Arial" panose="020B0604020202020204" pitchFamily="34" charset="0"/>
              <a:buChar char="•"/>
            </a:pPr>
            <a:endParaRPr lang="en-US" sz="2000" b="1" dirty="0">
              <a:solidFill>
                <a:srgbClr val="538233"/>
              </a:solidFill>
              <a:latin typeface="Cambria" panose="02040503050406030204" pitchFamily="18" charset="0"/>
            </a:endParaRPr>
          </a:p>
          <a:p>
            <a:pPr lvl="2">
              <a:spcAft>
                <a:spcPts val="600"/>
              </a:spcAft>
              <a:buClr>
                <a:schemeClr val="tx1"/>
              </a:buClr>
            </a:pPr>
            <a:endParaRPr lang="en-US" sz="1100" b="1" dirty="0">
              <a:solidFill>
                <a:schemeClr val="accent2">
                  <a:lumMod val="75000"/>
                </a:schemeClr>
              </a:solidFill>
              <a:latin typeface="Cambria" panose="02040503050406030204" pitchFamily="18" charset="0"/>
            </a:endParaRPr>
          </a:p>
          <a:p>
            <a:pPr lvl="2">
              <a:spcAft>
                <a:spcPts val="600"/>
              </a:spcAft>
              <a:buClr>
                <a:schemeClr val="tx1"/>
              </a:buClr>
            </a:pPr>
            <a:endParaRPr lang="en-US" sz="2800" b="1" dirty="0">
              <a:solidFill>
                <a:schemeClr val="accent2">
                  <a:lumMod val="75000"/>
                </a:schemeClr>
              </a:solidFill>
              <a:latin typeface="Cambria" panose="02040503050406030204" pitchFamily="18" charset="0"/>
            </a:endParaRPr>
          </a:p>
          <a:p>
            <a:pPr marL="636588" lvl="1" indent="-179388">
              <a:spcAft>
                <a:spcPts val="600"/>
              </a:spcAft>
              <a:buClr>
                <a:schemeClr val="tx1"/>
              </a:buClr>
              <a:buFont typeface="Arial" panose="020B0604020202020204" pitchFamily="34" charset="0"/>
              <a:buChar char="•"/>
            </a:pPr>
            <a:endParaRPr lang="en-US" sz="2000" b="1" dirty="0">
              <a:latin typeface="Cambria" panose="02040503050406030204" pitchFamily="18" charset="0"/>
            </a:endParaRPr>
          </a:p>
        </p:txBody>
      </p:sp>
      <p:sp>
        <p:nvSpPr>
          <p:cNvPr id="11" name="TextBox 10">
            <a:extLst>
              <a:ext uri="{FF2B5EF4-FFF2-40B4-BE49-F238E27FC236}">
                <a16:creationId xmlns:a16="http://schemas.microsoft.com/office/drawing/2014/main" id="{94F95287-A256-CD4E-952B-771C576A090A}"/>
              </a:ext>
            </a:extLst>
          </p:cNvPr>
          <p:cNvSpPr txBox="1"/>
          <p:nvPr/>
        </p:nvSpPr>
        <p:spPr>
          <a:xfrm>
            <a:off x="4567598" y="4169300"/>
            <a:ext cx="3358996" cy="646331"/>
          </a:xfrm>
          <a:prstGeom prst="rect">
            <a:avLst/>
          </a:prstGeom>
          <a:noFill/>
        </p:spPr>
        <p:txBody>
          <a:bodyPr wrap="none" rtlCol="0">
            <a:spAutoFit/>
          </a:bodyPr>
          <a:lstStyle/>
          <a:p>
            <a:r>
              <a:rPr lang="en-US" b="1" dirty="0">
                <a:solidFill>
                  <a:schemeClr val="accent2">
                    <a:lumMod val="75000"/>
                  </a:schemeClr>
                </a:solidFill>
                <a:latin typeface="Cambria" panose="02040503050406030204" pitchFamily="18" charset="0"/>
              </a:rPr>
              <a:t>80% area reduction</a:t>
            </a:r>
            <a:br>
              <a:rPr lang="en-US" b="1" dirty="0">
                <a:solidFill>
                  <a:schemeClr val="accent2">
                    <a:lumMod val="75000"/>
                  </a:schemeClr>
                </a:solidFill>
                <a:latin typeface="Cambria" panose="02040503050406030204" pitchFamily="18" charset="0"/>
              </a:rPr>
            </a:br>
            <a:r>
              <a:rPr lang="en-US" dirty="0">
                <a:solidFill>
                  <a:schemeClr val="accent2">
                    <a:lumMod val="75000"/>
                  </a:schemeClr>
                </a:solidFill>
                <a:latin typeface="Cambria" panose="02040503050406030204" pitchFamily="18" charset="0"/>
              </a:rPr>
              <a:t>for Graphene </a:t>
            </a:r>
            <a:r>
              <a:rPr lang="en-US" dirty="0">
                <a:solidFill>
                  <a:schemeClr val="accent2">
                    <a:lumMod val="75000"/>
                  </a:schemeClr>
                </a:solidFill>
                <a:latin typeface="Cambria" panose="02040503050406030204" pitchFamily="18" charset="0"/>
                <a:ea typeface="Cambria"/>
                <a:cs typeface="Calibri"/>
              </a:rPr>
              <a:t>[Park+, MICRO'20]</a:t>
            </a:r>
            <a:endParaRPr lang="en-US" b="1" dirty="0">
              <a:solidFill>
                <a:schemeClr val="accent2">
                  <a:lumMod val="75000"/>
                </a:schemeClr>
              </a:solidFill>
              <a:latin typeface="Cambria" panose="02040503050406030204" pitchFamily="18" charset="0"/>
            </a:endParaRPr>
          </a:p>
        </p:txBody>
      </p:sp>
      <p:sp>
        <p:nvSpPr>
          <p:cNvPr id="10" name="TextBox 9">
            <a:extLst>
              <a:ext uri="{FF2B5EF4-FFF2-40B4-BE49-F238E27FC236}">
                <a16:creationId xmlns:a16="http://schemas.microsoft.com/office/drawing/2014/main" id="{26447BAB-1E9A-F744-A973-990CCD38DD9E}"/>
              </a:ext>
            </a:extLst>
          </p:cNvPr>
          <p:cNvSpPr txBox="1"/>
          <p:nvPr/>
        </p:nvSpPr>
        <p:spPr>
          <a:xfrm>
            <a:off x="4563196" y="3583788"/>
            <a:ext cx="4022255" cy="646331"/>
          </a:xfrm>
          <a:prstGeom prst="rect">
            <a:avLst/>
          </a:prstGeom>
          <a:noFill/>
        </p:spPr>
        <p:txBody>
          <a:bodyPr wrap="none" rtlCol="0">
            <a:spAutoFit/>
          </a:bodyPr>
          <a:lstStyle/>
          <a:p>
            <a:r>
              <a:rPr lang="en-US" b="1" dirty="0">
                <a:solidFill>
                  <a:srgbClr val="0070C0"/>
                </a:solidFill>
                <a:latin typeface="Cambria" panose="02040503050406030204" pitchFamily="18" charset="0"/>
              </a:rPr>
              <a:t>33% area reduction </a:t>
            </a:r>
            <a:br>
              <a:rPr lang="en-US" b="1" dirty="0">
                <a:solidFill>
                  <a:srgbClr val="0070C0"/>
                </a:solidFill>
                <a:latin typeface="Cambria" panose="02040503050406030204" pitchFamily="18" charset="0"/>
              </a:rPr>
            </a:br>
            <a:r>
              <a:rPr lang="en-US" dirty="0">
                <a:solidFill>
                  <a:srgbClr val="0070C0"/>
                </a:solidFill>
                <a:latin typeface="Cambria" panose="02040503050406030204" pitchFamily="18" charset="0"/>
              </a:rPr>
              <a:t>for </a:t>
            </a:r>
            <a:r>
              <a:rPr lang="en-US" dirty="0" err="1">
                <a:solidFill>
                  <a:srgbClr val="0070C0"/>
                </a:solidFill>
                <a:latin typeface="Cambria" panose="02040503050406030204" pitchFamily="18" charset="0"/>
              </a:rPr>
              <a:t>BlockHammer</a:t>
            </a:r>
            <a:r>
              <a:rPr lang="en-US" dirty="0">
                <a:solidFill>
                  <a:srgbClr val="0070C0"/>
                </a:solidFill>
                <a:latin typeface="Cambria" panose="02040503050406030204" pitchFamily="18" charset="0"/>
              </a:rPr>
              <a:t> </a:t>
            </a:r>
            <a:r>
              <a:rPr lang="en-US" dirty="0">
                <a:solidFill>
                  <a:srgbClr val="0070C0"/>
                </a:solidFill>
                <a:latin typeface="Cambria" panose="02040503050406030204" pitchFamily="18" charset="0"/>
                <a:ea typeface="Cambria"/>
                <a:cs typeface="Calibri"/>
              </a:rPr>
              <a:t>[</a:t>
            </a:r>
            <a:r>
              <a:rPr lang="en-US" dirty="0" err="1">
                <a:solidFill>
                  <a:srgbClr val="0070C0"/>
                </a:solidFill>
                <a:latin typeface="Cambria" panose="02040503050406030204" pitchFamily="18" charset="0"/>
                <a:ea typeface="Cambria"/>
                <a:cs typeface="+mn-lt"/>
              </a:rPr>
              <a:t>Y</a:t>
            </a:r>
            <a:r>
              <a:rPr lang="en-US" dirty="0" err="1">
                <a:solidFill>
                  <a:srgbClr val="0070C0"/>
                </a:solidFill>
                <a:latin typeface="Cambria" panose="02040503050406030204" pitchFamily="18" charset="0"/>
                <a:ea typeface="+mn-lt"/>
                <a:cs typeface="+mn-lt"/>
              </a:rPr>
              <a:t>ağlıkçı</a:t>
            </a:r>
            <a:r>
              <a:rPr lang="en-US" dirty="0">
                <a:solidFill>
                  <a:srgbClr val="0070C0"/>
                </a:solidFill>
                <a:latin typeface="Cambria" panose="02040503050406030204" pitchFamily="18" charset="0"/>
                <a:ea typeface="+mn-lt"/>
                <a:cs typeface="+mn-lt"/>
              </a:rPr>
              <a:t>+, HPCA'21</a:t>
            </a:r>
            <a:r>
              <a:rPr lang="en-US" dirty="0">
                <a:solidFill>
                  <a:srgbClr val="0070C0"/>
                </a:solidFill>
                <a:latin typeface="Cambria" panose="02040503050406030204" pitchFamily="18" charset="0"/>
                <a:ea typeface="Cambria"/>
                <a:cs typeface="Calibri"/>
              </a:rPr>
              <a:t>]</a:t>
            </a:r>
            <a:endParaRPr lang="en-US" dirty="0">
              <a:solidFill>
                <a:srgbClr val="0070C0"/>
              </a:solidFill>
              <a:latin typeface="Cambria" panose="02040503050406030204" pitchFamily="18" charset="0"/>
            </a:endParaRPr>
          </a:p>
        </p:txBody>
      </p:sp>
      <p:grpSp>
        <p:nvGrpSpPr>
          <p:cNvPr id="60" name="Group 59">
            <a:extLst>
              <a:ext uri="{FF2B5EF4-FFF2-40B4-BE49-F238E27FC236}">
                <a16:creationId xmlns:a16="http://schemas.microsoft.com/office/drawing/2014/main" id="{AABEEE81-5FB3-BE43-AAD6-7388E6A0FE1D}"/>
              </a:ext>
            </a:extLst>
          </p:cNvPr>
          <p:cNvGrpSpPr/>
          <p:nvPr/>
        </p:nvGrpSpPr>
        <p:grpSpPr>
          <a:xfrm>
            <a:off x="653342" y="1994863"/>
            <a:ext cx="1541721" cy="2154204"/>
            <a:chOff x="435935" y="1352059"/>
            <a:chExt cx="1541721" cy="2154204"/>
          </a:xfrm>
        </p:grpSpPr>
        <p:sp>
          <p:nvSpPr>
            <p:cNvPr id="4" name="Rectangle 3">
              <a:extLst>
                <a:ext uri="{FF2B5EF4-FFF2-40B4-BE49-F238E27FC236}">
                  <a16:creationId xmlns:a16="http://schemas.microsoft.com/office/drawing/2014/main" id="{A972425D-27D0-ED43-86D7-38EDBBC12C2F}"/>
                </a:ext>
              </a:extLst>
            </p:cNvPr>
            <p:cNvSpPr/>
            <p:nvPr/>
          </p:nvSpPr>
          <p:spPr>
            <a:xfrm>
              <a:off x="488613" y="1352059"/>
              <a:ext cx="1440000" cy="1620000"/>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F5597"/>
                  </a:solidFill>
                  <a:latin typeface="Cambria" panose="02040503050406030204" pitchFamily="18" charset="0"/>
                </a:rPr>
                <a:t>90%</a:t>
              </a:r>
            </a:p>
          </p:txBody>
        </p:sp>
        <p:sp>
          <p:nvSpPr>
            <p:cNvPr id="39" name="Rectangle 38">
              <a:extLst>
                <a:ext uri="{FF2B5EF4-FFF2-40B4-BE49-F238E27FC236}">
                  <a16:creationId xmlns:a16="http://schemas.microsoft.com/office/drawing/2014/main" id="{95DA514C-BA19-F14E-9D92-38B2F2EC5194}"/>
                </a:ext>
              </a:extLst>
            </p:cNvPr>
            <p:cNvSpPr/>
            <p:nvPr/>
          </p:nvSpPr>
          <p:spPr>
            <a:xfrm>
              <a:off x="1280613" y="1352059"/>
              <a:ext cx="648000" cy="360000"/>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C00000"/>
                  </a:solidFill>
                  <a:latin typeface="Cambria" panose="02040503050406030204" pitchFamily="18" charset="0"/>
                </a:rPr>
                <a:t>10%</a:t>
              </a:r>
            </a:p>
          </p:txBody>
        </p:sp>
        <p:sp>
          <p:nvSpPr>
            <p:cNvPr id="45" name="TextBox 44">
              <a:extLst>
                <a:ext uri="{FF2B5EF4-FFF2-40B4-BE49-F238E27FC236}">
                  <a16:creationId xmlns:a16="http://schemas.microsoft.com/office/drawing/2014/main" id="{44C49A3F-EF65-EB49-B709-D62C78AFB312}"/>
                </a:ext>
              </a:extLst>
            </p:cNvPr>
            <p:cNvSpPr txBox="1"/>
            <p:nvPr/>
          </p:nvSpPr>
          <p:spPr>
            <a:xfrm>
              <a:off x="435935" y="2921488"/>
              <a:ext cx="1541721" cy="584775"/>
            </a:xfrm>
            <a:prstGeom prst="rect">
              <a:avLst/>
            </a:prstGeom>
            <a:noFill/>
          </p:spPr>
          <p:txBody>
            <a:bodyPr wrap="square" rtlCol="0">
              <a:spAutoFit/>
            </a:bodyPr>
            <a:lstStyle/>
            <a:p>
              <a:pPr algn="ctr"/>
              <a:r>
                <a:rPr lang="en-US" sz="1600">
                  <a:latin typeface="Cambria" panose="02040503050406030204" pitchFamily="18" charset="0"/>
                </a:rPr>
                <a:t>Breakdown </a:t>
              </a:r>
              <a:br>
                <a:rPr lang="en-US" sz="1600">
                  <a:latin typeface="Cambria" panose="02040503050406030204" pitchFamily="18" charset="0"/>
                </a:rPr>
              </a:br>
              <a:r>
                <a:rPr lang="en-US" sz="1600">
                  <a:latin typeface="Cambria" panose="02040503050406030204" pitchFamily="18" charset="0"/>
                </a:rPr>
                <a:t>of DRAM Rows</a:t>
              </a:r>
            </a:p>
          </p:txBody>
        </p:sp>
      </p:grpSp>
      <p:grpSp>
        <p:nvGrpSpPr>
          <p:cNvPr id="61" name="Group 60">
            <a:extLst>
              <a:ext uri="{FF2B5EF4-FFF2-40B4-BE49-F238E27FC236}">
                <a16:creationId xmlns:a16="http://schemas.microsoft.com/office/drawing/2014/main" id="{1570AB9D-3440-3940-ACE0-D04CF962F56E}"/>
              </a:ext>
            </a:extLst>
          </p:cNvPr>
          <p:cNvGrpSpPr/>
          <p:nvPr/>
        </p:nvGrpSpPr>
        <p:grpSpPr>
          <a:xfrm>
            <a:off x="1801658" y="1970496"/>
            <a:ext cx="7059844" cy="1034422"/>
            <a:chOff x="1584251" y="1327692"/>
            <a:chExt cx="7059844" cy="1034422"/>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73C3851-29E3-EB41-92D2-1EC7DE90D2E5}"/>
                    </a:ext>
                  </a:extLst>
                </p:cNvPr>
                <p:cNvSpPr txBox="1"/>
                <p:nvPr/>
              </p:nvSpPr>
              <p:spPr>
                <a:xfrm>
                  <a:off x="2565444" y="1962004"/>
                  <a:ext cx="1219501" cy="400110"/>
                </a:xfrm>
                <a:prstGeom prst="rect">
                  <a:avLst/>
                </a:prstGeom>
                <a:noFill/>
              </p:spPr>
              <p:txBody>
                <a:bodyPr wrap="none" rtlCol="0">
                  <a:spAutoFit/>
                </a:bodyPr>
                <a:lstStyle/>
                <a:p>
                  <a14:m>
                    <m:oMath xmlns:m="http://schemas.openxmlformats.org/officeDocument/2006/math">
                      <m:r>
                        <a:rPr lang="en-US" sz="2000" b="1" i="1" smtClean="0">
                          <a:solidFill>
                            <a:srgbClr val="2F5597"/>
                          </a:solidFill>
                          <a:latin typeface="Cambria Math" panose="02040503050406030204" pitchFamily="18" charset="0"/>
                        </a:rPr>
                        <m:t>𝟐</m:t>
                      </m:r>
                      <m:r>
                        <a:rPr lang="en-US" sz="2000" b="1" i="1" smtClean="0">
                          <a:solidFill>
                            <a:srgbClr val="2F5597"/>
                          </a:solidFill>
                          <a:latin typeface="Cambria Math" panose="02040503050406030204" pitchFamily="18" charset="0"/>
                          <a:ea typeface="Cambria Math" panose="02040503050406030204" pitchFamily="18" charset="0"/>
                        </a:rPr>
                        <m:t>×</m:t>
                      </m:r>
                    </m:oMath>
                  </a14:m>
                  <a:r>
                    <a:rPr lang="en-US" sz="2000" b="1" i="1" err="1">
                      <a:solidFill>
                        <a:srgbClr val="2F5597"/>
                      </a:solidFill>
                      <a:latin typeface="Cambria" panose="02040503050406030204" pitchFamily="18" charset="0"/>
                    </a:rPr>
                    <a:t>HC</a:t>
                  </a:r>
                  <a:r>
                    <a:rPr lang="en-US" sz="2000" b="1" i="1" baseline="-25000" err="1">
                      <a:solidFill>
                        <a:srgbClr val="2F5597"/>
                      </a:solidFill>
                      <a:latin typeface="Cambria" panose="02040503050406030204" pitchFamily="18" charset="0"/>
                    </a:rPr>
                    <a:t>first</a:t>
                  </a:r>
                  <a:endParaRPr lang="en-US" sz="2000" b="1" i="1" baseline="-25000">
                    <a:solidFill>
                      <a:srgbClr val="2F5597"/>
                    </a:solidFill>
                    <a:latin typeface="Cambria" panose="02040503050406030204" pitchFamily="18" charset="0"/>
                  </a:endParaRPr>
                </a:p>
              </p:txBody>
            </p:sp>
          </mc:Choice>
          <mc:Fallback xmlns="">
            <p:sp>
              <p:nvSpPr>
                <p:cNvPr id="5" name="TextBox 4">
                  <a:extLst>
                    <a:ext uri="{FF2B5EF4-FFF2-40B4-BE49-F238E27FC236}">
                      <a16:creationId xmlns:a16="http://schemas.microsoft.com/office/drawing/2014/main" id="{673C3851-29E3-EB41-92D2-1EC7DE90D2E5}"/>
                    </a:ext>
                  </a:extLst>
                </p:cNvPr>
                <p:cNvSpPr txBox="1">
                  <a:spLocks noRot="1" noChangeAspect="1" noMove="1" noResize="1" noEditPoints="1" noAdjustHandles="1" noChangeArrowheads="1" noChangeShapeType="1" noTextEdit="1"/>
                </p:cNvSpPr>
                <p:nvPr/>
              </p:nvSpPr>
              <p:spPr>
                <a:xfrm>
                  <a:off x="2565444" y="1962004"/>
                  <a:ext cx="1219501" cy="400110"/>
                </a:xfrm>
                <a:prstGeom prst="rect">
                  <a:avLst/>
                </a:prstGeom>
                <a:blipFill>
                  <a:blip r:embed="rId3"/>
                  <a:stretch>
                    <a:fillRect t="-7576" b="-25758"/>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35CDF2F9-0106-8A47-B739-A9C7700ACD38}"/>
                </a:ext>
              </a:extLst>
            </p:cNvPr>
            <p:cNvCxnSpPr>
              <a:cxnSpLocks/>
              <a:endCxn id="5" idx="1"/>
            </p:cNvCxnSpPr>
            <p:nvPr/>
          </p:nvCxnSpPr>
          <p:spPr>
            <a:xfrm>
              <a:off x="1584251" y="2162059"/>
              <a:ext cx="981193" cy="0"/>
            </a:xfrm>
            <a:prstGeom prst="straightConnector1">
              <a:avLst/>
            </a:prstGeom>
            <a:ln w="38100">
              <a:solidFill>
                <a:schemeClr val="accent5">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87F590C-E6C9-2848-AC19-F9EC525774B8}"/>
                </a:ext>
              </a:extLst>
            </p:cNvPr>
            <p:cNvSpPr txBox="1"/>
            <p:nvPr/>
          </p:nvSpPr>
          <p:spPr>
            <a:xfrm>
              <a:off x="2565443" y="1327692"/>
              <a:ext cx="6078652" cy="400110"/>
            </a:xfrm>
            <a:prstGeom prst="rect">
              <a:avLst/>
            </a:prstGeom>
            <a:noFill/>
          </p:spPr>
          <p:txBody>
            <a:bodyPr wrap="none" rtlCol="0">
              <a:spAutoFit/>
            </a:bodyPr>
            <a:lstStyle/>
            <a:p>
              <a:r>
                <a:rPr lang="en-US" sz="2000" b="1" i="1" dirty="0" err="1">
                  <a:solidFill>
                    <a:srgbClr val="C00000"/>
                  </a:solidFill>
                  <a:latin typeface="Cambria" panose="02040503050406030204" pitchFamily="18" charset="0"/>
                </a:rPr>
                <a:t>HC</a:t>
              </a:r>
              <a:r>
                <a:rPr lang="en-US" sz="2000" b="1" i="1" baseline="-25000" dirty="0" err="1">
                  <a:solidFill>
                    <a:srgbClr val="C00000"/>
                  </a:solidFill>
                  <a:latin typeface="Cambria" panose="02040503050406030204" pitchFamily="18" charset="0"/>
                </a:rPr>
                <a:t>first</a:t>
              </a:r>
              <a:r>
                <a:rPr lang="en-US" sz="2000" b="1" i="1" baseline="-25000" dirty="0">
                  <a:solidFill>
                    <a:srgbClr val="C00000"/>
                  </a:solidFill>
                  <a:latin typeface="Cambria" panose="02040503050406030204" pitchFamily="18" charset="0"/>
                </a:rPr>
                <a:t> </a:t>
              </a:r>
              <a:r>
                <a:rPr lang="en-US" sz="2000" dirty="0">
                  <a:solidFill>
                    <a:srgbClr val="C00000"/>
                  </a:solidFill>
                  <a:latin typeface="Cambria" panose="02040503050406030204" pitchFamily="18" charset="0"/>
                </a:rPr>
                <a:t>(Minimum activation count to observe a bit flip)</a:t>
              </a:r>
              <a:endParaRPr lang="en-US" sz="2000" dirty="0">
                <a:solidFill>
                  <a:srgbClr val="2F5597"/>
                </a:solidFill>
                <a:latin typeface="Cambria" panose="02040503050406030204" pitchFamily="18" charset="0"/>
              </a:endParaRPr>
            </a:p>
          </p:txBody>
        </p:sp>
        <p:cxnSp>
          <p:nvCxnSpPr>
            <p:cNvPr id="9" name="Straight Arrow Connector 8">
              <a:extLst>
                <a:ext uri="{FF2B5EF4-FFF2-40B4-BE49-F238E27FC236}">
                  <a16:creationId xmlns:a16="http://schemas.microsoft.com/office/drawing/2014/main" id="{B4367A31-76DE-904D-8926-2FBDCB3D102D}"/>
                </a:ext>
              </a:extLst>
            </p:cNvPr>
            <p:cNvCxnSpPr>
              <a:cxnSpLocks/>
              <a:endCxn id="34" idx="1"/>
            </p:cNvCxnSpPr>
            <p:nvPr/>
          </p:nvCxnSpPr>
          <p:spPr>
            <a:xfrm flipV="1">
              <a:off x="1928613" y="1527747"/>
              <a:ext cx="636830" cy="431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61FD7F90-5D92-1346-B1B5-FEF9A4BB704A}"/>
              </a:ext>
            </a:extLst>
          </p:cNvPr>
          <p:cNvSpPr txBox="1"/>
          <p:nvPr/>
        </p:nvSpPr>
        <p:spPr>
          <a:xfrm>
            <a:off x="4563196" y="3210420"/>
            <a:ext cx="3877280" cy="400110"/>
          </a:xfrm>
          <a:prstGeom prst="rect">
            <a:avLst/>
          </a:prstGeom>
          <a:noFill/>
        </p:spPr>
        <p:txBody>
          <a:bodyPr wrap="none" rtlCol="0">
            <a:spAutoFit/>
          </a:bodyPr>
          <a:lstStyle/>
          <a:p>
            <a:r>
              <a:rPr lang="en-US" sz="2000" b="1">
                <a:solidFill>
                  <a:srgbClr val="2F5597"/>
                </a:solidFill>
                <a:latin typeface="Cambria" panose="02040503050406030204" pitchFamily="18" charset="0"/>
              </a:rPr>
              <a:t>Aggressiveness can be reduced:</a:t>
            </a:r>
          </a:p>
        </p:txBody>
      </p:sp>
      <p:cxnSp>
        <p:nvCxnSpPr>
          <p:cNvPr id="17" name="Elbow Connector 16">
            <a:extLst>
              <a:ext uri="{FF2B5EF4-FFF2-40B4-BE49-F238E27FC236}">
                <a16:creationId xmlns:a16="http://schemas.microsoft.com/office/drawing/2014/main" id="{9B02A33F-6427-FC43-94FE-18E049F7450B}"/>
              </a:ext>
            </a:extLst>
          </p:cNvPr>
          <p:cNvCxnSpPr>
            <a:stCxn id="5" idx="3"/>
            <a:endCxn id="6" idx="1"/>
          </p:cNvCxnSpPr>
          <p:nvPr/>
        </p:nvCxnSpPr>
        <p:spPr>
          <a:xfrm>
            <a:off x="4002352" y="2804863"/>
            <a:ext cx="560844" cy="605612"/>
          </a:xfrm>
          <a:prstGeom prst="bentConnector3">
            <a:avLst/>
          </a:prstGeom>
          <a:ln w="57150">
            <a:solidFill>
              <a:srgbClr val="2F5597"/>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E96C9E8-0603-BE4F-A0B9-4A10005E54AB}"/>
              </a:ext>
            </a:extLst>
          </p:cNvPr>
          <p:cNvSpPr txBox="1"/>
          <p:nvPr/>
        </p:nvSpPr>
        <p:spPr>
          <a:xfrm>
            <a:off x="1498020" y="5333238"/>
            <a:ext cx="6544547" cy="461665"/>
          </a:xfrm>
          <a:prstGeom prst="rect">
            <a:avLst/>
          </a:prstGeom>
          <a:noFill/>
        </p:spPr>
        <p:txBody>
          <a:bodyPr wrap="square">
            <a:spAutoFit/>
          </a:bodyPr>
          <a:lstStyle/>
          <a:p>
            <a:pPr algn="ctr"/>
            <a:r>
              <a:rPr lang="en-US" sz="2400" b="1" dirty="0">
                <a:solidFill>
                  <a:srgbClr val="7030A0"/>
                </a:solidFill>
                <a:latin typeface="Cambria" panose="02040503050406030204" pitchFamily="18" charset="0"/>
              </a:rPr>
              <a:t>[More Defense Improvements in the paper]</a:t>
            </a:r>
            <a:endParaRPr lang="en-US" sz="2400" dirty="0">
              <a:solidFill>
                <a:srgbClr val="7030A0"/>
              </a:solidFill>
            </a:endParaRPr>
          </a:p>
        </p:txBody>
      </p:sp>
    </p:spTree>
    <p:extLst>
      <p:ext uri="{BB962C8B-B14F-4D97-AF65-F5344CB8AC3E}">
        <p14:creationId xmlns:p14="http://schemas.microsoft.com/office/powerpoint/2010/main" val="398267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944D4-AB6E-3446-9595-832C470D98C2}"/>
              </a:ext>
            </a:extLst>
          </p:cNvPr>
          <p:cNvSpPr>
            <a:spLocks noGrp="1"/>
          </p:cNvSpPr>
          <p:nvPr>
            <p:ph type="title"/>
          </p:nvPr>
        </p:nvSpPr>
        <p:spPr>
          <a:xfrm>
            <a:off x="108972" y="273853"/>
            <a:ext cx="8179009" cy="762709"/>
          </a:xfrm>
        </p:spPr>
        <p:txBody>
          <a:bodyPr/>
          <a:lstStyle/>
          <a:p>
            <a:r>
              <a:rPr lang="en-US" dirty="0"/>
              <a:t>Also in the paper</a:t>
            </a:r>
            <a:endParaRPr lang="en-US" sz="2800" dirty="0"/>
          </a:p>
        </p:txBody>
      </p:sp>
      <p:sp>
        <p:nvSpPr>
          <p:cNvPr id="19" name="Content Placeholder 31">
            <a:extLst>
              <a:ext uri="{FF2B5EF4-FFF2-40B4-BE49-F238E27FC236}">
                <a16:creationId xmlns:a16="http://schemas.microsoft.com/office/drawing/2014/main" id="{35C33F7F-8D89-4940-9380-6FBFC9B1355D}"/>
              </a:ext>
            </a:extLst>
          </p:cNvPr>
          <p:cNvSpPr>
            <a:spLocks noGrp="1"/>
          </p:cNvSpPr>
          <p:nvPr>
            <p:ph idx="1"/>
          </p:nvPr>
        </p:nvSpPr>
        <p:spPr>
          <a:xfrm>
            <a:off x="265043" y="1580614"/>
            <a:ext cx="8613914" cy="4873198"/>
          </a:xfrm>
        </p:spPr>
        <p:txBody>
          <a:bodyPr lIns="91440" tIns="45720" rIns="91440" bIns="45720" anchor="t"/>
          <a:lstStyle/>
          <a:p>
            <a:pPr>
              <a:buClr>
                <a:schemeClr val="tx1"/>
              </a:buClr>
            </a:pPr>
            <a:r>
              <a:rPr lang="en-US" sz="2800" i="1" dirty="0">
                <a:latin typeface="Cambria"/>
                <a:ea typeface="Cambria"/>
              </a:rPr>
              <a:t> </a:t>
            </a:r>
            <a:r>
              <a:rPr lang="en-US" sz="2800" b="1" dirty="0">
                <a:latin typeface="Cambria"/>
                <a:ea typeface="Cambria"/>
              </a:rPr>
              <a:t>More </a:t>
            </a:r>
            <a:r>
              <a:rPr lang="en-US" sz="2800" dirty="0">
                <a:latin typeface="Cambria"/>
                <a:ea typeface="Cambria"/>
              </a:rPr>
              <a:t>temperature, aggressor row active time, and spatial variation </a:t>
            </a:r>
            <a:r>
              <a:rPr lang="en-US" sz="2800" b="1" dirty="0">
                <a:latin typeface="Cambria"/>
                <a:ea typeface="Cambria"/>
              </a:rPr>
              <a:t>analysis</a:t>
            </a:r>
          </a:p>
          <a:p>
            <a:pPr>
              <a:buClr>
                <a:schemeClr val="tx1"/>
              </a:buClr>
            </a:pPr>
            <a:endParaRPr lang="en-US" sz="2800" b="1" dirty="0">
              <a:latin typeface="Cambria"/>
              <a:ea typeface="Cambria"/>
            </a:endParaRPr>
          </a:p>
          <a:p>
            <a:pPr>
              <a:buClr>
                <a:schemeClr val="tx1"/>
              </a:buClr>
            </a:pPr>
            <a:r>
              <a:rPr lang="en-US" sz="2800" b="1" dirty="0">
                <a:latin typeface="Cambria"/>
                <a:ea typeface="Cambria"/>
              </a:rPr>
              <a:t>16 </a:t>
            </a:r>
            <a:r>
              <a:rPr lang="en-US" sz="2800" dirty="0">
                <a:latin typeface="Cambria"/>
                <a:ea typeface="Cambria"/>
              </a:rPr>
              <a:t>total</a:t>
            </a:r>
            <a:r>
              <a:rPr lang="en-US" sz="2800" b="1" dirty="0">
                <a:latin typeface="Cambria"/>
                <a:ea typeface="Cambria"/>
              </a:rPr>
              <a:t> new observations </a:t>
            </a:r>
            <a:r>
              <a:rPr lang="en-US" sz="2800" dirty="0">
                <a:latin typeface="Cambria"/>
                <a:ea typeface="Cambria"/>
              </a:rPr>
              <a:t>and</a:t>
            </a:r>
            <a:r>
              <a:rPr lang="en-US" sz="2800" b="1" dirty="0">
                <a:latin typeface="Cambria"/>
                <a:ea typeface="Cambria"/>
              </a:rPr>
              <a:t> </a:t>
            </a:r>
            <a:r>
              <a:rPr lang="en-US" sz="2800" dirty="0">
                <a:latin typeface="Cambria"/>
                <a:ea typeface="Cambria"/>
              </a:rPr>
              <a:t>6 key takeaways</a:t>
            </a:r>
          </a:p>
          <a:p>
            <a:pPr>
              <a:buClr>
                <a:schemeClr val="tx1"/>
              </a:buClr>
            </a:pPr>
            <a:endParaRPr lang="en-US" sz="2800" b="1" dirty="0">
              <a:latin typeface="Cambria"/>
              <a:ea typeface="Cambria"/>
            </a:endParaRPr>
          </a:p>
          <a:p>
            <a:pPr>
              <a:buClr>
                <a:schemeClr val="tx1"/>
              </a:buClr>
            </a:pPr>
            <a:r>
              <a:rPr lang="en-US" sz="2800" b="1" dirty="0">
                <a:latin typeface="Cambria"/>
                <a:ea typeface="Cambria"/>
              </a:rPr>
              <a:t>3 </a:t>
            </a:r>
            <a:r>
              <a:rPr lang="en-US" sz="2800" dirty="0">
                <a:latin typeface="Cambria"/>
                <a:ea typeface="Cambria"/>
              </a:rPr>
              <a:t>total</a:t>
            </a:r>
            <a:r>
              <a:rPr lang="en-US" sz="2800" b="1" dirty="0">
                <a:latin typeface="Cambria"/>
                <a:ea typeface="Cambria"/>
              </a:rPr>
              <a:t> attack improvements </a:t>
            </a:r>
          </a:p>
          <a:p>
            <a:pPr>
              <a:buClr>
                <a:schemeClr val="tx1"/>
              </a:buClr>
            </a:pPr>
            <a:endParaRPr lang="en-US" sz="2800" dirty="0">
              <a:latin typeface="Cambria"/>
              <a:ea typeface="Cambria"/>
            </a:endParaRPr>
          </a:p>
          <a:p>
            <a:pPr>
              <a:buClr>
                <a:schemeClr val="tx1"/>
              </a:buClr>
            </a:pPr>
            <a:r>
              <a:rPr lang="en-US" sz="2800" b="1" dirty="0">
                <a:latin typeface="Cambria"/>
                <a:ea typeface="Cambria"/>
              </a:rPr>
              <a:t>6 </a:t>
            </a:r>
            <a:r>
              <a:rPr lang="en-US" sz="2800" dirty="0">
                <a:latin typeface="Cambria"/>
                <a:ea typeface="Cambria"/>
              </a:rPr>
              <a:t>total</a:t>
            </a:r>
            <a:r>
              <a:rPr lang="en-US" sz="2800" b="1" dirty="0">
                <a:latin typeface="Cambria"/>
                <a:ea typeface="Cambria"/>
              </a:rPr>
              <a:t> defense improvements</a:t>
            </a:r>
          </a:p>
          <a:p>
            <a:pPr marL="177800" lvl="1" indent="0">
              <a:buClr>
                <a:schemeClr val="tx1"/>
              </a:buClr>
              <a:buNone/>
            </a:pPr>
            <a:endParaRPr lang="en-US" sz="2400" dirty="0">
              <a:latin typeface="Cambria"/>
              <a:ea typeface="Cambria"/>
            </a:endParaRPr>
          </a:p>
          <a:p>
            <a:pPr marL="177800" lvl="1" indent="0">
              <a:buNone/>
            </a:pPr>
            <a:endParaRPr lang="en-US" sz="2400" dirty="0">
              <a:ea typeface="Cambria"/>
            </a:endParaRPr>
          </a:p>
        </p:txBody>
      </p:sp>
    </p:spTree>
    <p:extLst>
      <p:ext uri="{BB962C8B-B14F-4D97-AF65-F5344CB8AC3E}">
        <p14:creationId xmlns:p14="http://schemas.microsoft.com/office/powerpoint/2010/main" val="265654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p:cNvSpPr>
          <p:nvPr/>
        </p:nvSpPr>
        <p:spPr>
          <a:xfrm>
            <a:off x="0" y="927"/>
            <a:ext cx="9144000" cy="2962508"/>
          </a:xfrm>
          <a:prstGeom prst="rect">
            <a:avLst/>
          </a:prstGeom>
          <a:solidFill>
            <a:schemeClr val="accent5">
              <a:lumMod val="75000"/>
            </a:schemeClr>
          </a:solid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a:solidFill>
                <a:srgbClr val="70AD47"/>
              </a:solidFill>
            </a:endParaRPr>
          </a:p>
        </p:txBody>
      </p:sp>
      <p:sp>
        <p:nvSpPr>
          <p:cNvPr id="102" name="Title 1"/>
          <p:cNvSpPr>
            <a:spLocks noGrp="1"/>
          </p:cNvSpPr>
          <p:nvPr>
            <p:ph type="ctrTitle" idx="4294967295"/>
          </p:nvPr>
        </p:nvSpPr>
        <p:spPr>
          <a:xfrm>
            <a:off x="0" y="314015"/>
            <a:ext cx="9144000" cy="2473836"/>
          </a:xfrm>
          <a:prstGeom prst="rect">
            <a:avLst/>
          </a:prstGeom>
          <a:noFill/>
        </p:spPr>
        <p:txBody>
          <a:bodyPr anchor="ctr">
            <a:noAutofit/>
          </a:bodyPr>
          <a:lstStyle/>
          <a:p>
            <a:pPr algn="ctr">
              <a:lnSpc>
                <a:spcPct val="100000"/>
              </a:lnSpc>
            </a:pPr>
            <a:r>
              <a:rPr lang="en-US" sz="3200" b="1" i="1">
                <a:solidFill>
                  <a:schemeClr val="bg1"/>
                </a:solidFill>
                <a:latin typeface="Cambria"/>
                <a:cs typeface="Cambria"/>
              </a:rPr>
              <a:t>A Deeper Look into </a:t>
            </a:r>
            <a:r>
              <a:rPr lang="en-US" sz="3200" b="1" i="1" err="1">
                <a:solidFill>
                  <a:schemeClr val="bg1"/>
                </a:solidFill>
                <a:latin typeface="Cambria"/>
                <a:cs typeface="Cambria"/>
              </a:rPr>
              <a:t>RowHammer’s</a:t>
            </a:r>
            <a:r>
              <a:rPr lang="en-US" sz="3200" b="1" i="1">
                <a:solidFill>
                  <a:schemeClr val="bg1"/>
                </a:solidFill>
                <a:latin typeface="Cambria"/>
                <a:cs typeface="Cambria"/>
              </a:rPr>
              <a:t> Sensitivities</a:t>
            </a:r>
            <a:br>
              <a:rPr lang="en-US" sz="3200" b="1" i="1">
                <a:solidFill>
                  <a:schemeClr val="bg1"/>
                </a:solidFill>
                <a:latin typeface="Cambria"/>
                <a:cs typeface="Cambria"/>
              </a:rPr>
            </a:br>
            <a:r>
              <a:rPr lang="en-US" sz="1200" b="1" i="1">
                <a:solidFill>
                  <a:schemeClr val="bg1"/>
                </a:solidFill>
                <a:latin typeface="Cambria"/>
                <a:cs typeface="Cambria"/>
              </a:rPr>
              <a:t> </a:t>
            </a:r>
            <a:br>
              <a:rPr lang="en-US" sz="2400" b="1" i="1">
                <a:solidFill>
                  <a:schemeClr val="bg1"/>
                </a:solidFill>
                <a:latin typeface="Cambria"/>
                <a:cs typeface="Cambria"/>
              </a:rPr>
            </a:br>
            <a:r>
              <a:rPr lang="en-US" sz="2400" i="1">
                <a:solidFill>
                  <a:schemeClr val="accent4">
                    <a:lumMod val="20000"/>
                    <a:lumOff val="80000"/>
                  </a:schemeClr>
                </a:solidFill>
                <a:latin typeface="Cambria"/>
                <a:cs typeface="Cambria"/>
              </a:rPr>
              <a:t>Experimental Analysis of Real DRAM Chips</a:t>
            </a:r>
            <a:br>
              <a:rPr lang="en-US" sz="2400" i="1">
                <a:solidFill>
                  <a:schemeClr val="accent4">
                    <a:lumMod val="20000"/>
                    <a:lumOff val="80000"/>
                  </a:schemeClr>
                </a:solidFill>
                <a:latin typeface="Cambria"/>
                <a:cs typeface="Cambria"/>
              </a:rPr>
            </a:br>
            <a:r>
              <a:rPr lang="en-US" sz="2400" i="1">
                <a:solidFill>
                  <a:schemeClr val="accent4">
                    <a:lumMod val="20000"/>
                    <a:lumOff val="80000"/>
                  </a:schemeClr>
                </a:solidFill>
                <a:latin typeface="Cambria"/>
                <a:cs typeface="Cambria"/>
              </a:rPr>
              <a:t>and Implications on Future Attacks and Defenses</a:t>
            </a:r>
            <a:endParaRPr lang="en-US" sz="2400">
              <a:solidFill>
                <a:schemeClr val="accent4">
                  <a:lumMod val="20000"/>
                  <a:lumOff val="80000"/>
                </a:schemeClr>
              </a:solidFill>
              <a:latin typeface="Cambria"/>
              <a:cs typeface="Cambria"/>
            </a:endParaRPr>
          </a:p>
        </p:txBody>
      </p:sp>
      <p:sp>
        <p:nvSpPr>
          <p:cNvPr id="103" name="Subtitle 2"/>
          <p:cNvSpPr>
            <a:spLocks noGrp="1"/>
          </p:cNvSpPr>
          <p:nvPr>
            <p:ph type="subTitle" idx="4294967295"/>
          </p:nvPr>
        </p:nvSpPr>
        <p:spPr>
          <a:xfrm>
            <a:off x="228600" y="3276523"/>
            <a:ext cx="8686800" cy="1530288"/>
          </a:xfrm>
          <a:prstGeom prst="rect">
            <a:avLst/>
          </a:prstGeom>
        </p:spPr>
        <p:txBody>
          <a:bodyPr anchor="ctr">
            <a:noAutofit/>
          </a:bodyPr>
          <a:lstStyle/>
          <a:p>
            <a:pPr marL="0" indent="0" algn="ctr">
              <a:buNone/>
            </a:pPr>
            <a:r>
              <a:rPr lang="en-US" sz="2400" b="1">
                <a:latin typeface="Cambria"/>
                <a:cs typeface="Cambria"/>
              </a:rPr>
              <a:t>Lois </a:t>
            </a:r>
            <a:r>
              <a:rPr lang="en-US" sz="2400" b="1" err="1">
                <a:latin typeface="Cambria"/>
                <a:cs typeface="Cambria"/>
              </a:rPr>
              <a:t>Orosa</a:t>
            </a:r>
            <a:r>
              <a:rPr lang="en-US" sz="2400" b="1">
                <a:latin typeface="Cambria"/>
                <a:cs typeface="Cambria"/>
              </a:rPr>
              <a:t>      Abdullah </a:t>
            </a:r>
            <a:r>
              <a:rPr lang="en-US" sz="2400" b="1" err="1">
                <a:latin typeface="Cambria"/>
                <a:cs typeface="Cambria"/>
              </a:rPr>
              <a:t>Giray</a:t>
            </a:r>
            <a:r>
              <a:rPr lang="en-US" sz="2400" b="1">
                <a:latin typeface="Cambria"/>
                <a:cs typeface="Cambria"/>
              </a:rPr>
              <a:t> </a:t>
            </a:r>
            <a:r>
              <a:rPr lang="en-US" sz="2400" b="1" err="1">
                <a:latin typeface="Cambria" panose="02040503050406030204" pitchFamily="18" charset="0"/>
              </a:rPr>
              <a:t>Yağlıkçı</a:t>
            </a:r>
            <a:r>
              <a:rPr lang="en-US" sz="2400" b="1">
                <a:latin typeface="Cambria" panose="02040503050406030204" pitchFamily="18" charset="0"/>
              </a:rPr>
              <a:t> </a:t>
            </a:r>
            <a:r>
              <a:rPr lang="en-US" sz="2400">
                <a:latin typeface="Cambria" panose="02040503050406030204" pitchFamily="18" charset="0"/>
              </a:rPr>
              <a:t> </a:t>
            </a:r>
          </a:p>
          <a:p>
            <a:pPr marL="0" indent="0" algn="ctr">
              <a:buNone/>
            </a:pPr>
            <a:r>
              <a:rPr lang="en-US" sz="2400" err="1">
                <a:latin typeface="Cambria"/>
                <a:cs typeface="Cambria"/>
              </a:rPr>
              <a:t>Haocong</a:t>
            </a:r>
            <a:r>
              <a:rPr lang="en-US" sz="2400">
                <a:latin typeface="Cambria"/>
                <a:cs typeface="Cambria"/>
              </a:rPr>
              <a:t> Luo    </a:t>
            </a:r>
            <a:r>
              <a:rPr lang="en-US" sz="2400" err="1">
                <a:latin typeface="Cambria"/>
                <a:cs typeface="Cambria"/>
              </a:rPr>
              <a:t>Ataberk</a:t>
            </a:r>
            <a:r>
              <a:rPr lang="en-US" sz="2400">
                <a:latin typeface="Cambria"/>
                <a:cs typeface="Cambria"/>
              </a:rPr>
              <a:t> </a:t>
            </a:r>
            <a:r>
              <a:rPr lang="en-US" sz="2400" err="1">
                <a:latin typeface="Cambria"/>
                <a:cs typeface="Cambria"/>
              </a:rPr>
              <a:t>Olgun</a:t>
            </a:r>
            <a:r>
              <a:rPr lang="en-US" sz="2400">
                <a:latin typeface="Cambria"/>
                <a:cs typeface="Cambria"/>
              </a:rPr>
              <a:t>    </a:t>
            </a:r>
            <a:r>
              <a:rPr lang="en-US" sz="2400" err="1">
                <a:latin typeface="Cambria"/>
                <a:cs typeface="Cambria"/>
              </a:rPr>
              <a:t>Jisung</a:t>
            </a:r>
            <a:r>
              <a:rPr lang="en-US" sz="2400">
                <a:latin typeface="Cambria"/>
                <a:cs typeface="Cambria"/>
              </a:rPr>
              <a:t> Park</a:t>
            </a:r>
          </a:p>
          <a:p>
            <a:pPr marL="0" indent="0" algn="ctr">
              <a:buNone/>
            </a:pPr>
            <a:r>
              <a:rPr lang="en-US" sz="2400">
                <a:latin typeface="Cambria"/>
                <a:cs typeface="Cambria"/>
              </a:rPr>
              <a:t>Hasan Hassan    </a:t>
            </a:r>
            <a:r>
              <a:rPr lang="en-US" sz="2400" err="1">
                <a:latin typeface="Cambria"/>
                <a:cs typeface="Cambria"/>
              </a:rPr>
              <a:t>Minesh</a:t>
            </a:r>
            <a:r>
              <a:rPr lang="en-US" sz="2400">
                <a:latin typeface="Cambria"/>
                <a:cs typeface="Cambria"/>
              </a:rPr>
              <a:t> Patel     </a:t>
            </a:r>
            <a:r>
              <a:rPr lang="en-US" sz="2400" err="1">
                <a:latin typeface="Cambria"/>
                <a:cs typeface="Cambria"/>
              </a:rPr>
              <a:t>Jeremie</a:t>
            </a:r>
            <a:r>
              <a:rPr lang="en-US" sz="2400">
                <a:latin typeface="Cambria"/>
                <a:cs typeface="Cambria"/>
              </a:rPr>
              <a:t> S. Kim    </a:t>
            </a:r>
            <a:r>
              <a:rPr lang="en-US" sz="2400" err="1">
                <a:latin typeface="Cambria"/>
                <a:cs typeface="Cambria"/>
              </a:rPr>
              <a:t>Onur</a:t>
            </a:r>
            <a:r>
              <a:rPr lang="en-US" sz="2400">
                <a:latin typeface="Cambria"/>
                <a:cs typeface="Cambria"/>
              </a:rPr>
              <a:t> </a:t>
            </a:r>
            <a:r>
              <a:rPr lang="en-US" sz="2400" err="1">
                <a:latin typeface="Cambria"/>
                <a:cs typeface="Cambria"/>
              </a:rPr>
              <a:t>Mutlu</a:t>
            </a:r>
            <a:endParaRPr lang="en-US" sz="2400">
              <a:latin typeface="Cambria"/>
              <a:cs typeface="Cambria"/>
            </a:endParaRPr>
          </a:p>
        </p:txBody>
      </p:sp>
      <p:pic>
        <p:nvPicPr>
          <p:cNvPr id="3" name="Graphic 2">
            <a:extLst>
              <a:ext uri="{FF2B5EF4-FFF2-40B4-BE49-F238E27FC236}">
                <a16:creationId xmlns:a16="http://schemas.microsoft.com/office/drawing/2014/main" id="{B7C26073-8D20-48E5-9751-3761552F8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34153" y="5258744"/>
            <a:ext cx="2875694" cy="553229"/>
          </a:xfrm>
          <a:prstGeom prst="rect">
            <a:avLst/>
          </a:prstGeom>
        </p:spPr>
      </p:pic>
      <p:pic>
        <p:nvPicPr>
          <p:cNvPr id="10" name="Picture 9">
            <a:extLst>
              <a:ext uri="{FF2B5EF4-FFF2-40B4-BE49-F238E27FC236}">
                <a16:creationId xmlns:a16="http://schemas.microsoft.com/office/drawing/2014/main" id="{3F493808-1C51-9F45-A6ED-874599368E75}"/>
              </a:ext>
            </a:extLst>
          </p:cNvPr>
          <p:cNvPicPr>
            <a:picLocks noChangeAspect="1"/>
          </p:cNvPicPr>
          <p:nvPr userDrawn="1"/>
        </p:nvPicPr>
        <p:blipFill rotWithShape="1">
          <a:blip r:embed="rId5"/>
          <a:srcRect l="11820" t="33599" r="12247" b="30996"/>
          <a:stretch/>
        </p:blipFill>
        <p:spPr>
          <a:xfrm>
            <a:off x="105638" y="6256631"/>
            <a:ext cx="2423611" cy="416967"/>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4E908F2B-A0DA-A641-9B27-1D0D406E74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1788" y="6142156"/>
            <a:ext cx="2423612" cy="645915"/>
          </a:xfrm>
          <a:prstGeom prst="rect">
            <a:avLst/>
          </a:prstGeom>
        </p:spPr>
      </p:pic>
      <p:cxnSp>
        <p:nvCxnSpPr>
          <p:cNvPr id="6" name="Straight Connector 5">
            <a:extLst>
              <a:ext uri="{FF2B5EF4-FFF2-40B4-BE49-F238E27FC236}">
                <a16:creationId xmlns:a16="http://schemas.microsoft.com/office/drawing/2014/main" id="{FBA37A77-509F-314F-90FC-A8DD4911E2EB}"/>
              </a:ext>
            </a:extLst>
          </p:cNvPr>
          <p:cNvCxnSpPr>
            <a:cxnSpLocks/>
          </p:cNvCxnSpPr>
          <p:nvPr/>
        </p:nvCxnSpPr>
        <p:spPr>
          <a:xfrm>
            <a:off x="1959482" y="3766936"/>
            <a:ext cx="16116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707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p:cNvSpPr>
          <p:nvPr/>
        </p:nvSpPr>
        <p:spPr>
          <a:xfrm>
            <a:off x="0" y="927"/>
            <a:ext cx="9144000" cy="2962508"/>
          </a:xfrm>
          <a:prstGeom prst="rect">
            <a:avLst/>
          </a:prstGeom>
          <a:solidFill>
            <a:schemeClr val="accent5">
              <a:lumMod val="75000"/>
            </a:schemeClr>
          </a:solid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a:solidFill>
                <a:srgbClr val="70AD47"/>
              </a:solidFill>
            </a:endParaRPr>
          </a:p>
        </p:txBody>
      </p:sp>
      <p:sp>
        <p:nvSpPr>
          <p:cNvPr id="102" name="Title 1"/>
          <p:cNvSpPr>
            <a:spLocks noGrp="1"/>
          </p:cNvSpPr>
          <p:nvPr>
            <p:ph type="ctrTitle" idx="4294967295"/>
          </p:nvPr>
        </p:nvSpPr>
        <p:spPr>
          <a:xfrm>
            <a:off x="0" y="314015"/>
            <a:ext cx="9144000" cy="2473836"/>
          </a:xfrm>
          <a:prstGeom prst="rect">
            <a:avLst/>
          </a:prstGeom>
          <a:noFill/>
        </p:spPr>
        <p:txBody>
          <a:bodyPr anchor="ctr">
            <a:noAutofit/>
          </a:bodyPr>
          <a:lstStyle/>
          <a:p>
            <a:pPr algn="ctr">
              <a:lnSpc>
                <a:spcPct val="100000"/>
              </a:lnSpc>
            </a:pPr>
            <a:r>
              <a:rPr lang="en-US" sz="3200" b="1" i="1">
                <a:solidFill>
                  <a:schemeClr val="bg1"/>
                </a:solidFill>
                <a:latin typeface="Cambria"/>
                <a:cs typeface="Cambria"/>
              </a:rPr>
              <a:t>A Deeper Look into </a:t>
            </a:r>
            <a:r>
              <a:rPr lang="en-US" sz="3200" b="1" i="1" err="1">
                <a:solidFill>
                  <a:schemeClr val="bg1"/>
                </a:solidFill>
                <a:latin typeface="Cambria"/>
                <a:cs typeface="Cambria"/>
              </a:rPr>
              <a:t>RowHammer’s</a:t>
            </a:r>
            <a:r>
              <a:rPr lang="en-US" sz="3200" b="1" i="1">
                <a:solidFill>
                  <a:schemeClr val="bg1"/>
                </a:solidFill>
                <a:latin typeface="Cambria"/>
                <a:cs typeface="Cambria"/>
              </a:rPr>
              <a:t> Sensitivities</a:t>
            </a:r>
            <a:br>
              <a:rPr lang="en-US" sz="3200" b="1" i="1">
                <a:solidFill>
                  <a:schemeClr val="bg1"/>
                </a:solidFill>
                <a:latin typeface="Cambria"/>
                <a:cs typeface="Cambria"/>
              </a:rPr>
            </a:br>
            <a:r>
              <a:rPr lang="en-US" sz="1200" b="1" i="1">
                <a:solidFill>
                  <a:schemeClr val="bg1"/>
                </a:solidFill>
                <a:latin typeface="Cambria"/>
                <a:cs typeface="Cambria"/>
              </a:rPr>
              <a:t> </a:t>
            </a:r>
            <a:br>
              <a:rPr lang="en-US" sz="2400" b="1" i="1">
                <a:solidFill>
                  <a:schemeClr val="bg1"/>
                </a:solidFill>
                <a:latin typeface="Cambria"/>
                <a:cs typeface="Cambria"/>
              </a:rPr>
            </a:br>
            <a:r>
              <a:rPr lang="en-US" sz="2400" i="1">
                <a:solidFill>
                  <a:schemeClr val="accent4">
                    <a:lumMod val="20000"/>
                    <a:lumOff val="80000"/>
                  </a:schemeClr>
                </a:solidFill>
                <a:latin typeface="Cambria"/>
                <a:cs typeface="Cambria"/>
              </a:rPr>
              <a:t>Experimental Analysis of Real DRAM Chips</a:t>
            </a:r>
            <a:br>
              <a:rPr lang="en-US" sz="2400" i="1">
                <a:solidFill>
                  <a:schemeClr val="accent4">
                    <a:lumMod val="20000"/>
                    <a:lumOff val="80000"/>
                  </a:schemeClr>
                </a:solidFill>
                <a:latin typeface="Cambria"/>
                <a:cs typeface="Cambria"/>
              </a:rPr>
            </a:br>
            <a:r>
              <a:rPr lang="en-US" sz="2400" i="1">
                <a:solidFill>
                  <a:schemeClr val="accent4">
                    <a:lumMod val="20000"/>
                    <a:lumOff val="80000"/>
                  </a:schemeClr>
                </a:solidFill>
                <a:latin typeface="Cambria"/>
                <a:cs typeface="Cambria"/>
              </a:rPr>
              <a:t>and Implications on Future Attacks and Defenses</a:t>
            </a:r>
            <a:endParaRPr lang="en-US" sz="2400">
              <a:solidFill>
                <a:schemeClr val="accent4">
                  <a:lumMod val="20000"/>
                  <a:lumOff val="80000"/>
                </a:schemeClr>
              </a:solidFill>
              <a:latin typeface="Cambria"/>
              <a:cs typeface="Cambria"/>
            </a:endParaRPr>
          </a:p>
        </p:txBody>
      </p:sp>
      <p:sp>
        <p:nvSpPr>
          <p:cNvPr id="103" name="Subtitle 2"/>
          <p:cNvSpPr>
            <a:spLocks noGrp="1"/>
          </p:cNvSpPr>
          <p:nvPr>
            <p:ph type="subTitle" idx="4294967295"/>
          </p:nvPr>
        </p:nvSpPr>
        <p:spPr>
          <a:xfrm>
            <a:off x="228600" y="3276523"/>
            <a:ext cx="8686800" cy="1530288"/>
          </a:xfrm>
          <a:prstGeom prst="rect">
            <a:avLst/>
          </a:prstGeom>
        </p:spPr>
        <p:txBody>
          <a:bodyPr anchor="ctr">
            <a:noAutofit/>
          </a:bodyPr>
          <a:lstStyle/>
          <a:p>
            <a:pPr marL="0" indent="0" algn="ctr">
              <a:buNone/>
            </a:pPr>
            <a:r>
              <a:rPr lang="en-US" sz="2400" b="1">
                <a:latin typeface="Cambria"/>
                <a:cs typeface="Cambria"/>
              </a:rPr>
              <a:t>Lois </a:t>
            </a:r>
            <a:r>
              <a:rPr lang="en-US" sz="2400" b="1" err="1">
                <a:latin typeface="Cambria"/>
                <a:cs typeface="Cambria"/>
              </a:rPr>
              <a:t>Orosa</a:t>
            </a:r>
            <a:r>
              <a:rPr lang="en-US" sz="2400" b="1">
                <a:latin typeface="Cambria"/>
                <a:cs typeface="Cambria"/>
              </a:rPr>
              <a:t>      Abdullah </a:t>
            </a:r>
            <a:r>
              <a:rPr lang="en-US" sz="2400" b="1" err="1">
                <a:latin typeface="Cambria"/>
                <a:cs typeface="Cambria"/>
              </a:rPr>
              <a:t>Giray</a:t>
            </a:r>
            <a:r>
              <a:rPr lang="en-US" sz="2400" b="1">
                <a:latin typeface="Cambria"/>
                <a:cs typeface="Cambria"/>
              </a:rPr>
              <a:t> </a:t>
            </a:r>
            <a:r>
              <a:rPr lang="en-US" sz="2400" b="1" err="1">
                <a:latin typeface="Cambria" panose="02040503050406030204" pitchFamily="18" charset="0"/>
              </a:rPr>
              <a:t>Yağlıkçı</a:t>
            </a:r>
            <a:r>
              <a:rPr lang="en-US" sz="2400" b="1">
                <a:latin typeface="Cambria" panose="02040503050406030204" pitchFamily="18" charset="0"/>
              </a:rPr>
              <a:t> </a:t>
            </a:r>
            <a:r>
              <a:rPr lang="en-US" sz="2400">
                <a:latin typeface="Cambria" panose="02040503050406030204" pitchFamily="18" charset="0"/>
              </a:rPr>
              <a:t> </a:t>
            </a:r>
          </a:p>
          <a:p>
            <a:pPr marL="0" indent="0" algn="ctr">
              <a:buNone/>
            </a:pPr>
            <a:r>
              <a:rPr lang="en-US" sz="2400" err="1">
                <a:latin typeface="Cambria"/>
                <a:cs typeface="Cambria"/>
              </a:rPr>
              <a:t>Haocong</a:t>
            </a:r>
            <a:r>
              <a:rPr lang="en-US" sz="2400">
                <a:latin typeface="Cambria"/>
                <a:cs typeface="Cambria"/>
              </a:rPr>
              <a:t> Luo    </a:t>
            </a:r>
            <a:r>
              <a:rPr lang="en-US" sz="2400" err="1">
                <a:latin typeface="Cambria"/>
                <a:cs typeface="Cambria"/>
              </a:rPr>
              <a:t>Ataberk</a:t>
            </a:r>
            <a:r>
              <a:rPr lang="en-US" sz="2400">
                <a:latin typeface="Cambria"/>
                <a:cs typeface="Cambria"/>
              </a:rPr>
              <a:t> </a:t>
            </a:r>
            <a:r>
              <a:rPr lang="en-US" sz="2400" err="1">
                <a:latin typeface="Cambria"/>
                <a:cs typeface="Cambria"/>
              </a:rPr>
              <a:t>Olgun</a:t>
            </a:r>
            <a:r>
              <a:rPr lang="en-US" sz="2400">
                <a:latin typeface="Cambria"/>
                <a:cs typeface="Cambria"/>
              </a:rPr>
              <a:t>    </a:t>
            </a:r>
            <a:r>
              <a:rPr lang="en-US" sz="2400" err="1">
                <a:latin typeface="Cambria"/>
                <a:cs typeface="Cambria"/>
              </a:rPr>
              <a:t>Jisung</a:t>
            </a:r>
            <a:r>
              <a:rPr lang="en-US" sz="2400">
                <a:latin typeface="Cambria"/>
                <a:cs typeface="Cambria"/>
              </a:rPr>
              <a:t> Park</a:t>
            </a:r>
          </a:p>
          <a:p>
            <a:pPr marL="0" indent="0" algn="ctr">
              <a:buNone/>
            </a:pPr>
            <a:r>
              <a:rPr lang="en-US" sz="2400">
                <a:latin typeface="Cambria"/>
                <a:cs typeface="Cambria"/>
              </a:rPr>
              <a:t>Hasan Hassan    </a:t>
            </a:r>
            <a:r>
              <a:rPr lang="en-US" sz="2400" err="1">
                <a:latin typeface="Cambria"/>
                <a:cs typeface="Cambria"/>
              </a:rPr>
              <a:t>Minesh</a:t>
            </a:r>
            <a:r>
              <a:rPr lang="en-US" sz="2400">
                <a:latin typeface="Cambria"/>
                <a:cs typeface="Cambria"/>
              </a:rPr>
              <a:t> Patel     </a:t>
            </a:r>
            <a:r>
              <a:rPr lang="en-US" sz="2400" err="1">
                <a:latin typeface="Cambria"/>
                <a:cs typeface="Cambria"/>
              </a:rPr>
              <a:t>Jeremie</a:t>
            </a:r>
            <a:r>
              <a:rPr lang="en-US" sz="2400">
                <a:latin typeface="Cambria"/>
                <a:cs typeface="Cambria"/>
              </a:rPr>
              <a:t> S. Kim    </a:t>
            </a:r>
            <a:r>
              <a:rPr lang="en-US" sz="2400" err="1">
                <a:latin typeface="Cambria"/>
                <a:cs typeface="Cambria"/>
              </a:rPr>
              <a:t>Onur</a:t>
            </a:r>
            <a:r>
              <a:rPr lang="en-US" sz="2400">
                <a:latin typeface="Cambria"/>
                <a:cs typeface="Cambria"/>
              </a:rPr>
              <a:t> </a:t>
            </a:r>
            <a:r>
              <a:rPr lang="en-US" sz="2400" err="1">
                <a:latin typeface="Cambria"/>
                <a:cs typeface="Cambria"/>
              </a:rPr>
              <a:t>Mutlu</a:t>
            </a:r>
            <a:endParaRPr lang="en-US" sz="2400">
              <a:latin typeface="Cambria"/>
              <a:cs typeface="Cambria"/>
            </a:endParaRPr>
          </a:p>
        </p:txBody>
      </p:sp>
      <p:pic>
        <p:nvPicPr>
          <p:cNvPr id="3" name="Graphic 2">
            <a:extLst>
              <a:ext uri="{FF2B5EF4-FFF2-40B4-BE49-F238E27FC236}">
                <a16:creationId xmlns:a16="http://schemas.microsoft.com/office/drawing/2014/main" id="{B7C26073-8D20-48E5-9751-3761552F8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34153" y="5258744"/>
            <a:ext cx="2875694" cy="553229"/>
          </a:xfrm>
          <a:prstGeom prst="rect">
            <a:avLst/>
          </a:prstGeom>
        </p:spPr>
      </p:pic>
      <p:pic>
        <p:nvPicPr>
          <p:cNvPr id="10" name="Picture 9">
            <a:extLst>
              <a:ext uri="{FF2B5EF4-FFF2-40B4-BE49-F238E27FC236}">
                <a16:creationId xmlns:a16="http://schemas.microsoft.com/office/drawing/2014/main" id="{3F493808-1C51-9F45-A6ED-874599368E75}"/>
              </a:ext>
            </a:extLst>
          </p:cNvPr>
          <p:cNvPicPr>
            <a:picLocks noChangeAspect="1"/>
          </p:cNvPicPr>
          <p:nvPr userDrawn="1"/>
        </p:nvPicPr>
        <p:blipFill rotWithShape="1">
          <a:blip r:embed="rId5"/>
          <a:srcRect l="11820" t="33599" r="12247" b="30996"/>
          <a:stretch/>
        </p:blipFill>
        <p:spPr>
          <a:xfrm>
            <a:off x="105638" y="6256631"/>
            <a:ext cx="2423611" cy="416967"/>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4E908F2B-A0DA-A641-9B27-1D0D406E74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1788" y="6142156"/>
            <a:ext cx="2423612" cy="645915"/>
          </a:xfrm>
          <a:prstGeom prst="rect">
            <a:avLst/>
          </a:prstGeom>
        </p:spPr>
      </p:pic>
      <p:cxnSp>
        <p:nvCxnSpPr>
          <p:cNvPr id="6" name="Straight Connector 5">
            <a:extLst>
              <a:ext uri="{FF2B5EF4-FFF2-40B4-BE49-F238E27FC236}">
                <a16:creationId xmlns:a16="http://schemas.microsoft.com/office/drawing/2014/main" id="{FBA37A77-509F-314F-90FC-A8DD4911E2EB}"/>
              </a:ext>
            </a:extLst>
          </p:cNvPr>
          <p:cNvCxnSpPr/>
          <p:nvPr/>
        </p:nvCxnSpPr>
        <p:spPr>
          <a:xfrm>
            <a:off x="3879273" y="3754580"/>
            <a:ext cx="32973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91F5017-E106-8342-97C8-337D57AD1401}"/>
              </a:ext>
            </a:extLst>
          </p:cNvPr>
          <p:cNvSpPr txBox="1"/>
          <p:nvPr/>
        </p:nvSpPr>
        <p:spPr>
          <a:xfrm>
            <a:off x="0" y="2555102"/>
            <a:ext cx="9144000" cy="646331"/>
          </a:xfrm>
          <a:prstGeom prst="rect">
            <a:avLst/>
          </a:prstGeom>
          <a:solidFill>
            <a:srgbClr val="002060"/>
          </a:solidFill>
        </p:spPr>
        <p:txBody>
          <a:bodyPr wrap="square" rtlCol="0">
            <a:spAutoFit/>
          </a:bodyPr>
          <a:lstStyle/>
          <a:p>
            <a:pPr algn="ctr"/>
            <a:r>
              <a:rPr lang="en-US" sz="3600" b="1" i="1" dirty="0">
                <a:solidFill>
                  <a:srgbClr val="FFFFFF"/>
                </a:solidFill>
                <a:latin typeface="Cambria" panose="02040503050406030204" pitchFamily="18" charset="0"/>
              </a:rPr>
              <a:t>20-min Talk</a:t>
            </a:r>
          </a:p>
        </p:txBody>
      </p:sp>
    </p:spTree>
    <p:extLst>
      <p:ext uri="{BB962C8B-B14F-4D97-AF65-F5344CB8AC3E}">
        <p14:creationId xmlns:p14="http://schemas.microsoft.com/office/powerpoint/2010/main" val="2468713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Content Placeholder 5">
            <a:extLst>
              <a:ext uri="{FF2B5EF4-FFF2-40B4-BE49-F238E27FC236}">
                <a16:creationId xmlns:a16="http://schemas.microsoft.com/office/drawing/2014/main" id="{F93B189B-2D91-944B-B2B0-CFBBFE69F33B}"/>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a:off x="2859743" y="126948"/>
            <a:ext cx="3200400" cy="3200400"/>
          </a:xfrm>
        </p:spPr>
      </p:pic>
      <p:sp>
        <p:nvSpPr>
          <p:cNvPr id="2" name="标题 1">
            <a:extLst>
              <a:ext uri="{FF2B5EF4-FFF2-40B4-BE49-F238E27FC236}">
                <a16:creationId xmlns:a16="http://schemas.microsoft.com/office/drawing/2014/main" id="{521CC41E-6B94-4B7A-9C13-FAAAF976E486}"/>
              </a:ext>
            </a:extLst>
          </p:cNvPr>
          <p:cNvSpPr>
            <a:spLocks noGrp="1"/>
          </p:cNvSpPr>
          <p:nvPr>
            <p:ph type="title"/>
          </p:nvPr>
        </p:nvSpPr>
        <p:spPr/>
        <p:txBody>
          <a:bodyPr/>
          <a:lstStyle/>
          <a:p>
            <a:r>
              <a:rPr lang="en-US" altLang="zh-CN">
                <a:latin typeface="Cambria" panose="02040503050406030204" pitchFamily="18" charset="0"/>
              </a:rPr>
              <a:t>DRAM Organization</a:t>
            </a:r>
            <a:endParaRPr lang="zh-CN" altLang="en-US">
              <a:latin typeface="Cambria" panose="02040503050406030204" pitchFamily="18" charset="0"/>
            </a:endParaRPr>
          </a:p>
        </p:txBody>
      </p:sp>
      <p:sp>
        <p:nvSpPr>
          <p:cNvPr id="40" name="Rounded Rectangle 39">
            <a:extLst>
              <a:ext uri="{FF2B5EF4-FFF2-40B4-BE49-F238E27FC236}">
                <a16:creationId xmlns:a16="http://schemas.microsoft.com/office/drawing/2014/main" id="{CBF73326-9FC5-8149-9B08-D06E138FB2E7}"/>
              </a:ext>
            </a:extLst>
          </p:cNvPr>
          <p:cNvSpPr/>
          <p:nvPr/>
        </p:nvSpPr>
        <p:spPr>
          <a:xfrm>
            <a:off x="3030944" y="1671657"/>
            <a:ext cx="603903" cy="429389"/>
          </a:xfrm>
          <a:prstGeom prst="roundRect">
            <a:avLst/>
          </a:prstGeom>
          <a:solidFill>
            <a:schemeClr val="accent1">
              <a:alpha val="0"/>
            </a:schemeClr>
          </a:solidFill>
          <a:ln w="73025">
            <a:solidFill>
              <a:srgbClr val="D17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76B4D213-8D00-704F-81A4-FEB2EF5A85DC}"/>
              </a:ext>
            </a:extLst>
          </p:cNvPr>
          <p:cNvGrpSpPr/>
          <p:nvPr/>
        </p:nvGrpSpPr>
        <p:grpSpPr>
          <a:xfrm>
            <a:off x="105836" y="2091105"/>
            <a:ext cx="3537092" cy="4047475"/>
            <a:chOff x="105836" y="2091105"/>
            <a:chExt cx="3537092" cy="4047475"/>
          </a:xfrm>
        </p:grpSpPr>
        <p:sp>
          <p:nvSpPr>
            <p:cNvPr id="226" name="Rounded Rectangle 225">
              <a:extLst>
                <a:ext uri="{FF2B5EF4-FFF2-40B4-BE49-F238E27FC236}">
                  <a16:creationId xmlns:a16="http://schemas.microsoft.com/office/drawing/2014/main" id="{1938D7CB-CD0C-1942-8167-505B4E160E44}"/>
                </a:ext>
              </a:extLst>
            </p:cNvPr>
            <p:cNvSpPr>
              <a:spLocks noChangeAspect="1"/>
            </p:cNvSpPr>
            <p:nvPr/>
          </p:nvSpPr>
          <p:spPr>
            <a:xfrm>
              <a:off x="105836" y="3265304"/>
              <a:ext cx="2796723" cy="2367191"/>
            </a:xfrm>
            <a:prstGeom prst="roundRect">
              <a:avLst>
                <a:gd name="adj" fmla="val 5443"/>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227" name="TextBox 257">
              <a:extLst>
                <a:ext uri="{FF2B5EF4-FFF2-40B4-BE49-F238E27FC236}">
                  <a16:creationId xmlns:a16="http://schemas.microsoft.com/office/drawing/2014/main" id="{EFF2ED2E-99D9-D34A-9D69-33F612772A0D}"/>
                </a:ext>
              </a:extLst>
            </p:cNvPr>
            <p:cNvSpPr txBox="1">
              <a:spLocks noChangeAspect="1"/>
            </p:cNvSpPr>
            <p:nvPr/>
          </p:nvSpPr>
          <p:spPr>
            <a:xfrm>
              <a:off x="639340" y="5843114"/>
              <a:ext cx="1729713" cy="295466"/>
            </a:xfrm>
            <a:prstGeom prst="rect">
              <a:avLst/>
            </a:prstGeom>
            <a:noFill/>
            <a:ln>
              <a:noFill/>
            </a:ln>
          </p:spPr>
          <p:txBody>
            <a:bodyPr wrap="square" lIns="0" tIns="0" rIns="0" bIns="0" rtlCol="0">
              <a:spAutoFit/>
            </a:bodyPr>
            <a:lstStyle/>
            <a:p>
              <a:pPr algn="ctr">
                <a:lnSpc>
                  <a:spcPct val="80000"/>
                </a:lnSpc>
              </a:pPr>
              <a:r>
                <a:rPr lang="en-US" sz="2400" b="1">
                  <a:solidFill>
                    <a:srgbClr val="BD5511"/>
                  </a:solidFill>
                  <a:latin typeface="Cambria" panose="02040503050406030204" pitchFamily="18" charset="0"/>
                </a:rPr>
                <a:t>DRAM Chip</a:t>
              </a:r>
            </a:p>
          </p:txBody>
        </p:sp>
        <p:cxnSp>
          <p:nvCxnSpPr>
            <p:cNvPr id="228" name="Straight Connector 85">
              <a:extLst>
                <a:ext uri="{FF2B5EF4-FFF2-40B4-BE49-F238E27FC236}">
                  <a16:creationId xmlns:a16="http://schemas.microsoft.com/office/drawing/2014/main" id="{7BBB9C99-F034-2340-8974-AB558463FB61}"/>
                </a:ext>
              </a:extLst>
            </p:cNvPr>
            <p:cNvCxnSpPr>
              <a:cxnSpLocks noChangeAspect="1"/>
            </p:cNvCxnSpPr>
            <p:nvPr/>
          </p:nvCxnSpPr>
          <p:spPr>
            <a:xfrm>
              <a:off x="496433" y="4448899"/>
              <a:ext cx="2023671" cy="0"/>
            </a:xfrm>
            <a:prstGeom prst="line">
              <a:avLst/>
            </a:prstGeom>
            <a:ln w="12700">
              <a:solidFill>
                <a:srgbClr val="D17372"/>
              </a:solidFill>
            </a:ln>
          </p:spPr>
          <p:style>
            <a:lnRef idx="1">
              <a:schemeClr val="accent1"/>
            </a:lnRef>
            <a:fillRef idx="0">
              <a:schemeClr val="accent1"/>
            </a:fillRef>
            <a:effectRef idx="0">
              <a:schemeClr val="accent1"/>
            </a:effectRef>
            <a:fontRef idx="minor">
              <a:schemeClr val="tx1"/>
            </a:fontRef>
          </p:style>
        </p:cxnSp>
        <p:cxnSp>
          <p:nvCxnSpPr>
            <p:cNvPr id="229" name="Straight Connector 85">
              <a:extLst>
                <a:ext uri="{FF2B5EF4-FFF2-40B4-BE49-F238E27FC236}">
                  <a16:creationId xmlns:a16="http://schemas.microsoft.com/office/drawing/2014/main" id="{7D910EA9-378A-444A-8DB9-B2532E3938DE}"/>
                </a:ext>
              </a:extLst>
            </p:cNvPr>
            <p:cNvCxnSpPr>
              <a:cxnSpLocks noChangeAspect="1"/>
            </p:cNvCxnSpPr>
            <p:nvPr/>
          </p:nvCxnSpPr>
          <p:spPr>
            <a:xfrm>
              <a:off x="2520095" y="4212343"/>
              <a:ext cx="0" cy="492062"/>
            </a:xfrm>
            <a:prstGeom prst="line">
              <a:avLst/>
            </a:prstGeom>
            <a:ln w="12700">
              <a:solidFill>
                <a:srgbClr val="D17372"/>
              </a:solidFill>
            </a:ln>
          </p:spPr>
          <p:style>
            <a:lnRef idx="1">
              <a:schemeClr val="accent1"/>
            </a:lnRef>
            <a:fillRef idx="0">
              <a:schemeClr val="accent1"/>
            </a:fillRef>
            <a:effectRef idx="0">
              <a:schemeClr val="accent1"/>
            </a:effectRef>
            <a:fontRef idx="minor">
              <a:schemeClr val="tx1"/>
            </a:fontRef>
          </p:style>
        </p:cxnSp>
        <p:cxnSp>
          <p:nvCxnSpPr>
            <p:cNvPr id="230" name="Straight Connector 85">
              <a:extLst>
                <a:ext uri="{FF2B5EF4-FFF2-40B4-BE49-F238E27FC236}">
                  <a16:creationId xmlns:a16="http://schemas.microsoft.com/office/drawing/2014/main" id="{1C32DF1A-B94A-C447-8D28-AD547AD3B1B1}"/>
                </a:ext>
              </a:extLst>
            </p:cNvPr>
            <p:cNvCxnSpPr>
              <a:cxnSpLocks noChangeAspect="1"/>
            </p:cNvCxnSpPr>
            <p:nvPr/>
          </p:nvCxnSpPr>
          <p:spPr>
            <a:xfrm>
              <a:off x="1976572" y="4202868"/>
              <a:ext cx="0" cy="492062"/>
            </a:xfrm>
            <a:prstGeom prst="line">
              <a:avLst/>
            </a:prstGeom>
            <a:ln w="12700">
              <a:solidFill>
                <a:srgbClr val="D17372"/>
              </a:solidFill>
            </a:ln>
          </p:spPr>
          <p:style>
            <a:lnRef idx="1">
              <a:schemeClr val="accent1"/>
            </a:lnRef>
            <a:fillRef idx="0">
              <a:schemeClr val="accent1"/>
            </a:fillRef>
            <a:effectRef idx="0">
              <a:schemeClr val="accent1"/>
            </a:effectRef>
            <a:fontRef idx="minor">
              <a:schemeClr val="tx1"/>
            </a:fontRef>
          </p:style>
        </p:cxnSp>
        <p:cxnSp>
          <p:nvCxnSpPr>
            <p:cNvPr id="231" name="Straight Connector 85">
              <a:extLst>
                <a:ext uri="{FF2B5EF4-FFF2-40B4-BE49-F238E27FC236}">
                  <a16:creationId xmlns:a16="http://schemas.microsoft.com/office/drawing/2014/main" id="{AC967B57-4953-D847-8E3D-BC46BC05919C}"/>
                </a:ext>
              </a:extLst>
            </p:cNvPr>
            <p:cNvCxnSpPr>
              <a:cxnSpLocks noChangeAspect="1"/>
            </p:cNvCxnSpPr>
            <p:nvPr/>
          </p:nvCxnSpPr>
          <p:spPr>
            <a:xfrm>
              <a:off x="1463380" y="4195279"/>
              <a:ext cx="0" cy="492062"/>
            </a:xfrm>
            <a:prstGeom prst="line">
              <a:avLst/>
            </a:prstGeom>
            <a:ln w="12700">
              <a:solidFill>
                <a:srgbClr val="D17372"/>
              </a:solidFill>
            </a:ln>
          </p:spPr>
          <p:style>
            <a:lnRef idx="1">
              <a:schemeClr val="accent1"/>
            </a:lnRef>
            <a:fillRef idx="0">
              <a:schemeClr val="accent1"/>
            </a:fillRef>
            <a:effectRef idx="0">
              <a:schemeClr val="accent1"/>
            </a:effectRef>
            <a:fontRef idx="minor">
              <a:schemeClr val="tx1"/>
            </a:fontRef>
          </p:style>
        </p:cxnSp>
        <p:cxnSp>
          <p:nvCxnSpPr>
            <p:cNvPr id="232" name="Straight Connector 85">
              <a:extLst>
                <a:ext uri="{FF2B5EF4-FFF2-40B4-BE49-F238E27FC236}">
                  <a16:creationId xmlns:a16="http://schemas.microsoft.com/office/drawing/2014/main" id="{05057CCD-3559-D348-A913-100938340A28}"/>
                </a:ext>
              </a:extLst>
            </p:cNvPr>
            <p:cNvCxnSpPr>
              <a:cxnSpLocks noChangeAspect="1"/>
            </p:cNvCxnSpPr>
            <p:nvPr/>
          </p:nvCxnSpPr>
          <p:spPr>
            <a:xfrm>
              <a:off x="915310" y="4185139"/>
              <a:ext cx="0" cy="492062"/>
            </a:xfrm>
            <a:prstGeom prst="line">
              <a:avLst/>
            </a:prstGeom>
            <a:ln w="12700">
              <a:solidFill>
                <a:srgbClr val="D17372"/>
              </a:solidFill>
            </a:ln>
          </p:spPr>
          <p:style>
            <a:lnRef idx="1">
              <a:schemeClr val="accent1"/>
            </a:lnRef>
            <a:fillRef idx="0">
              <a:schemeClr val="accent1"/>
            </a:fillRef>
            <a:effectRef idx="0">
              <a:schemeClr val="accent1"/>
            </a:effectRef>
            <a:fontRef idx="minor">
              <a:schemeClr val="tx1"/>
            </a:fontRef>
          </p:style>
        </p:cxnSp>
        <p:grpSp>
          <p:nvGrpSpPr>
            <p:cNvPr id="273" name="Group 272">
              <a:extLst>
                <a:ext uri="{FF2B5EF4-FFF2-40B4-BE49-F238E27FC236}">
                  <a16:creationId xmlns:a16="http://schemas.microsoft.com/office/drawing/2014/main" id="{68B2851D-CAEE-C340-A99F-C8FBBDE60F07}"/>
                </a:ext>
              </a:extLst>
            </p:cNvPr>
            <p:cNvGrpSpPr>
              <a:grpSpLocks noChangeAspect="1"/>
            </p:cNvGrpSpPr>
            <p:nvPr/>
          </p:nvGrpSpPr>
          <p:grpSpPr>
            <a:xfrm>
              <a:off x="2296955" y="3330925"/>
              <a:ext cx="446276" cy="886781"/>
              <a:chOff x="5042643" y="1883163"/>
              <a:chExt cx="270469" cy="537443"/>
            </a:xfrm>
          </p:grpSpPr>
          <p:sp>
            <p:nvSpPr>
              <p:cNvPr id="274" name="Rounded Rectangle 273">
                <a:extLst>
                  <a:ext uri="{FF2B5EF4-FFF2-40B4-BE49-F238E27FC236}">
                    <a16:creationId xmlns:a16="http://schemas.microsoft.com/office/drawing/2014/main" id="{5ECB4A4F-05DD-D547-81A6-3689D8E36F3B}"/>
                  </a:ext>
                </a:extLst>
              </p:cNvPr>
              <p:cNvSpPr/>
              <p:nvPr/>
            </p:nvSpPr>
            <p:spPr>
              <a:xfrm rot="5400000">
                <a:off x="4931182" y="2042707"/>
                <a:ext cx="493394" cy="238186"/>
              </a:xfrm>
              <a:prstGeom prst="roundRect">
                <a:avLst>
                  <a:gd name="adj" fmla="val 5443"/>
                </a:avLst>
              </a:prstGeom>
              <a:solidFill>
                <a:srgbClr val="F2F8E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275" name="矩形 22">
                <a:extLst>
                  <a:ext uri="{FF2B5EF4-FFF2-40B4-BE49-F238E27FC236}">
                    <a16:creationId xmlns:a16="http://schemas.microsoft.com/office/drawing/2014/main" id="{99C4E9E0-1306-4346-85B1-5B0DFE7B9943}"/>
                  </a:ext>
                </a:extLst>
              </p:cNvPr>
              <p:cNvSpPr/>
              <p:nvPr/>
            </p:nvSpPr>
            <p:spPr>
              <a:xfrm rot="5400000">
                <a:off x="4909158" y="2016649"/>
                <a:ext cx="537443" cy="270469"/>
              </a:xfrm>
              <a:prstGeom prst="rect">
                <a:avLst/>
              </a:prstGeom>
              <a:ln>
                <a:noFill/>
              </a:ln>
            </p:spPr>
            <p:txBody>
              <a:bodyPr wrap="none">
                <a:spAutoFit/>
              </a:bodyPr>
              <a:lstStyle/>
              <a:p>
                <a:pPr algn="ctr"/>
                <a:r>
                  <a:rPr lang="en-US" altLang="zh-CN" sz="2300" b="1">
                    <a:solidFill>
                      <a:schemeClr val="accent6">
                        <a:lumMod val="75000"/>
                      </a:schemeClr>
                    </a:solidFill>
                    <a:latin typeface="Cambria" panose="02040503050406030204" pitchFamily="18" charset="0"/>
                  </a:rPr>
                  <a:t>Bank</a:t>
                </a:r>
              </a:p>
            </p:txBody>
          </p:sp>
        </p:grpSp>
        <p:sp>
          <p:nvSpPr>
            <p:cNvPr id="276" name="Rounded Rectangle 275">
              <a:extLst>
                <a:ext uri="{FF2B5EF4-FFF2-40B4-BE49-F238E27FC236}">
                  <a16:creationId xmlns:a16="http://schemas.microsoft.com/office/drawing/2014/main" id="{70529428-EE4D-BB49-982C-102CB6C8DE9C}"/>
                </a:ext>
              </a:extLst>
            </p:cNvPr>
            <p:cNvSpPr>
              <a:spLocks noChangeAspect="1"/>
            </p:cNvSpPr>
            <p:nvPr/>
          </p:nvSpPr>
          <p:spPr>
            <a:xfrm rot="5400000">
              <a:off x="2121687" y="4927233"/>
              <a:ext cx="814095" cy="393009"/>
            </a:xfrm>
            <a:prstGeom prst="roundRect">
              <a:avLst>
                <a:gd name="adj" fmla="val 5443"/>
              </a:avLst>
            </a:prstGeom>
            <a:solidFill>
              <a:srgbClr val="F2F8EE"/>
            </a:solidFill>
            <a:ln>
              <a:solidFill>
                <a:srgbClr val="D1737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277" name="Rounded Rectangle 276">
              <a:extLst>
                <a:ext uri="{FF2B5EF4-FFF2-40B4-BE49-F238E27FC236}">
                  <a16:creationId xmlns:a16="http://schemas.microsoft.com/office/drawing/2014/main" id="{4B2FB841-46A7-554B-A367-969405B15A8D}"/>
                </a:ext>
              </a:extLst>
            </p:cNvPr>
            <p:cNvSpPr>
              <a:spLocks noChangeAspect="1"/>
            </p:cNvSpPr>
            <p:nvPr/>
          </p:nvSpPr>
          <p:spPr>
            <a:xfrm rot="5400000">
              <a:off x="1569525" y="3594171"/>
              <a:ext cx="814095" cy="393009"/>
            </a:xfrm>
            <a:prstGeom prst="roundRect">
              <a:avLst>
                <a:gd name="adj" fmla="val 5443"/>
              </a:avLst>
            </a:prstGeom>
            <a:solidFill>
              <a:srgbClr val="F2F8EE"/>
            </a:solidFill>
            <a:ln>
              <a:solidFill>
                <a:srgbClr val="D1737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278" name="Rounded Rectangle 277">
              <a:extLst>
                <a:ext uri="{FF2B5EF4-FFF2-40B4-BE49-F238E27FC236}">
                  <a16:creationId xmlns:a16="http://schemas.microsoft.com/office/drawing/2014/main" id="{593B1522-1F81-B842-8108-1C1A848B7DE6}"/>
                </a:ext>
              </a:extLst>
            </p:cNvPr>
            <p:cNvSpPr>
              <a:spLocks noChangeAspect="1"/>
            </p:cNvSpPr>
            <p:nvPr/>
          </p:nvSpPr>
          <p:spPr>
            <a:xfrm rot="5400000">
              <a:off x="1059296" y="3586747"/>
              <a:ext cx="814095" cy="393009"/>
            </a:xfrm>
            <a:prstGeom prst="roundRect">
              <a:avLst>
                <a:gd name="adj" fmla="val 5443"/>
              </a:avLst>
            </a:prstGeom>
            <a:solidFill>
              <a:srgbClr val="F2F8EE"/>
            </a:solidFill>
            <a:ln>
              <a:solidFill>
                <a:srgbClr val="D1737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279" name="Rounded Rectangle 278">
              <a:extLst>
                <a:ext uri="{FF2B5EF4-FFF2-40B4-BE49-F238E27FC236}">
                  <a16:creationId xmlns:a16="http://schemas.microsoft.com/office/drawing/2014/main" id="{FEA5ECAA-A76B-CE45-A88B-1CCCAED7A580}"/>
                </a:ext>
              </a:extLst>
            </p:cNvPr>
            <p:cNvSpPr>
              <a:spLocks noChangeAspect="1"/>
            </p:cNvSpPr>
            <p:nvPr/>
          </p:nvSpPr>
          <p:spPr>
            <a:xfrm rot="5400000">
              <a:off x="514481" y="3581587"/>
              <a:ext cx="814095" cy="393009"/>
            </a:xfrm>
            <a:prstGeom prst="roundRect">
              <a:avLst>
                <a:gd name="adj" fmla="val 5443"/>
              </a:avLst>
            </a:prstGeom>
            <a:solidFill>
              <a:srgbClr val="F2F8EE"/>
            </a:solidFill>
            <a:ln>
              <a:solidFill>
                <a:srgbClr val="D1737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280" name="Rounded Rectangle 279">
              <a:extLst>
                <a:ext uri="{FF2B5EF4-FFF2-40B4-BE49-F238E27FC236}">
                  <a16:creationId xmlns:a16="http://schemas.microsoft.com/office/drawing/2014/main" id="{185A2615-241D-0743-A016-1CDF8369F57E}"/>
                </a:ext>
              </a:extLst>
            </p:cNvPr>
            <p:cNvSpPr>
              <a:spLocks noChangeAspect="1"/>
            </p:cNvSpPr>
            <p:nvPr/>
          </p:nvSpPr>
          <p:spPr>
            <a:xfrm rot="5400000">
              <a:off x="508263" y="4905473"/>
              <a:ext cx="814095" cy="393009"/>
            </a:xfrm>
            <a:prstGeom prst="roundRect">
              <a:avLst>
                <a:gd name="adj" fmla="val 5443"/>
              </a:avLst>
            </a:prstGeom>
            <a:solidFill>
              <a:srgbClr val="F2F8EE"/>
            </a:solidFill>
            <a:ln>
              <a:solidFill>
                <a:srgbClr val="D1737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281" name="Rounded Rectangle 280">
              <a:extLst>
                <a:ext uri="{FF2B5EF4-FFF2-40B4-BE49-F238E27FC236}">
                  <a16:creationId xmlns:a16="http://schemas.microsoft.com/office/drawing/2014/main" id="{E000A220-5911-074B-A7D5-81862137CB93}"/>
                </a:ext>
              </a:extLst>
            </p:cNvPr>
            <p:cNvSpPr>
              <a:spLocks noChangeAspect="1"/>
            </p:cNvSpPr>
            <p:nvPr/>
          </p:nvSpPr>
          <p:spPr>
            <a:xfrm rot="5400000">
              <a:off x="1056333" y="4918043"/>
              <a:ext cx="814095" cy="393009"/>
            </a:xfrm>
            <a:prstGeom prst="roundRect">
              <a:avLst>
                <a:gd name="adj" fmla="val 5443"/>
              </a:avLst>
            </a:prstGeom>
            <a:solidFill>
              <a:srgbClr val="F2F8EE"/>
            </a:solidFill>
            <a:ln>
              <a:solidFill>
                <a:srgbClr val="D1737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282" name="Rounded Rectangle 281">
              <a:extLst>
                <a:ext uri="{FF2B5EF4-FFF2-40B4-BE49-F238E27FC236}">
                  <a16:creationId xmlns:a16="http://schemas.microsoft.com/office/drawing/2014/main" id="{63F48D50-B94D-1C47-958B-8EE71ED47F26}"/>
                </a:ext>
              </a:extLst>
            </p:cNvPr>
            <p:cNvSpPr>
              <a:spLocks noChangeAspect="1"/>
            </p:cNvSpPr>
            <p:nvPr/>
          </p:nvSpPr>
          <p:spPr>
            <a:xfrm rot="5400000">
              <a:off x="1575624" y="4911963"/>
              <a:ext cx="814095" cy="393009"/>
            </a:xfrm>
            <a:prstGeom prst="roundRect">
              <a:avLst>
                <a:gd name="adj" fmla="val 5443"/>
              </a:avLst>
            </a:prstGeom>
            <a:solidFill>
              <a:srgbClr val="F2F8EE"/>
            </a:solidFill>
            <a:ln>
              <a:solidFill>
                <a:srgbClr val="D1737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grpSp>
          <p:nvGrpSpPr>
            <p:cNvPr id="283" name="Group 282">
              <a:extLst>
                <a:ext uri="{FF2B5EF4-FFF2-40B4-BE49-F238E27FC236}">
                  <a16:creationId xmlns:a16="http://schemas.microsoft.com/office/drawing/2014/main" id="{4630AB67-B9C1-744C-951E-6958748B8FB5}"/>
                </a:ext>
              </a:extLst>
            </p:cNvPr>
            <p:cNvGrpSpPr>
              <a:grpSpLocks noChangeAspect="1"/>
            </p:cNvGrpSpPr>
            <p:nvPr/>
          </p:nvGrpSpPr>
          <p:grpSpPr>
            <a:xfrm>
              <a:off x="160434" y="3343837"/>
              <a:ext cx="446276" cy="2114050"/>
              <a:chOff x="3753913" y="2786150"/>
              <a:chExt cx="270469" cy="1281239"/>
            </a:xfrm>
          </p:grpSpPr>
          <p:sp>
            <p:nvSpPr>
              <p:cNvPr id="284" name="Rounded Rectangle 283">
                <a:extLst>
                  <a:ext uri="{FF2B5EF4-FFF2-40B4-BE49-F238E27FC236}">
                    <a16:creationId xmlns:a16="http://schemas.microsoft.com/office/drawing/2014/main" id="{C49A2632-6FBF-D44C-9659-FF538525212E}"/>
                  </a:ext>
                </a:extLst>
              </p:cNvPr>
              <p:cNvSpPr/>
              <p:nvPr/>
            </p:nvSpPr>
            <p:spPr>
              <a:xfrm rot="5400000">
                <a:off x="3246336" y="3307676"/>
                <a:ext cx="1276049" cy="238186"/>
              </a:xfrm>
              <a:prstGeom prst="roundRect">
                <a:avLst>
                  <a:gd name="adj" fmla="val 5443"/>
                </a:avLst>
              </a:prstGeom>
              <a:solidFill>
                <a:schemeClr val="tx1"/>
              </a:solidFill>
              <a:ln>
                <a:solidFill>
                  <a:srgbClr val="D1737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285" name="矩形 19">
                <a:extLst>
                  <a:ext uri="{FF2B5EF4-FFF2-40B4-BE49-F238E27FC236}">
                    <a16:creationId xmlns:a16="http://schemas.microsoft.com/office/drawing/2014/main" id="{D397EFDF-8E1A-1B47-8F77-B59838095C5E}"/>
                  </a:ext>
                </a:extLst>
              </p:cNvPr>
              <p:cNvSpPr/>
              <p:nvPr/>
            </p:nvSpPr>
            <p:spPr>
              <a:xfrm rot="5400000">
                <a:off x="3248528" y="3291535"/>
                <a:ext cx="1281239" cy="270469"/>
              </a:xfrm>
              <a:prstGeom prst="rect">
                <a:avLst/>
              </a:prstGeom>
              <a:ln>
                <a:noFill/>
              </a:ln>
            </p:spPr>
            <p:txBody>
              <a:bodyPr wrap="square">
                <a:spAutoFit/>
              </a:bodyPr>
              <a:lstStyle/>
              <a:p>
                <a:pPr algn="ctr"/>
                <a:r>
                  <a:rPr lang="en-US" altLang="zh-CN" sz="2300" b="1">
                    <a:solidFill>
                      <a:schemeClr val="bg1">
                        <a:lumMod val="85000"/>
                      </a:schemeClr>
                    </a:solidFill>
                    <a:latin typeface="Cambria" panose="02040503050406030204" pitchFamily="18" charset="0"/>
                  </a:rPr>
                  <a:t>Chip I/O</a:t>
                </a:r>
              </a:p>
            </p:txBody>
          </p:sp>
        </p:grpSp>
        <p:cxnSp>
          <p:nvCxnSpPr>
            <p:cNvPr id="210" name="Straight Connector 209">
              <a:extLst>
                <a:ext uri="{FF2B5EF4-FFF2-40B4-BE49-F238E27FC236}">
                  <a16:creationId xmlns:a16="http://schemas.microsoft.com/office/drawing/2014/main" id="{926433FF-675B-6244-8C2D-732DF85068F7}"/>
                </a:ext>
              </a:extLst>
            </p:cNvPr>
            <p:cNvCxnSpPr>
              <a:cxnSpLocks noChangeAspect="1"/>
            </p:cNvCxnSpPr>
            <p:nvPr/>
          </p:nvCxnSpPr>
          <p:spPr>
            <a:xfrm rot="-60000" flipH="1">
              <a:off x="151573" y="2091105"/>
              <a:ext cx="2879373" cy="1166069"/>
            </a:xfrm>
            <a:prstGeom prst="line">
              <a:avLst/>
            </a:prstGeom>
            <a:ln w="47625">
              <a:solidFill>
                <a:srgbClr val="D17372"/>
              </a:solidFill>
              <a:prstDash val="sysDot"/>
            </a:ln>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0439BF14-5A0E-1B4A-8888-72CC4480E988}"/>
                </a:ext>
              </a:extLst>
            </p:cNvPr>
            <p:cNvCxnSpPr>
              <a:cxnSpLocks noChangeAspect="1"/>
            </p:cNvCxnSpPr>
            <p:nvPr/>
          </p:nvCxnSpPr>
          <p:spPr>
            <a:xfrm flipH="1">
              <a:off x="2867675" y="2101044"/>
              <a:ext cx="775253" cy="1242912"/>
            </a:xfrm>
            <a:prstGeom prst="line">
              <a:avLst/>
            </a:prstGeom>
            <a:ln w="47625">
              <a:solidFill>
                <a:srgbClr val="D17372"/>
              </a:solidFill>
              <a:prstDash val="sysDot"/>
            </a:ln>
          </p:spPr>
          <p:style>
            <a:lnRef idx="1">
              <a:schemeClr val="dk1"/>
            </a:lnRef>
            <a:fillRef idx="0">
              <a:schemeClr val="dk1"/>
            </a:fillRef>
            <a:effectRef idx="0">
              <a:schemeClr val="dk1"/>
            </a:effectRef>
            <a:fontRef idx="minor">
              <a:schemeClr val="tx1"/>
            </a:fontRef>
          </p:style>
        </p:cxnSp>
      </p:grpSp>
      <p:grpSp>
        <p:nvGrpSpPr>
          <p:cNvPr id="54" name="Group 53">
            <a:extLst>
              <a:ext uri="{FF2B5EF4-FFF2-40B4-BE49-F238E27FC236}">
                <a16:creationId xmlns:a16="http://schemas.microsoft.com/office/drawing/2014/main" id="{1E65DCCF-EB50-D34E-B87C-136B558E9A88}"/>
              </a:ext>
            </a:extLst>
          </p:cNvPr>
          <p:cNvGrpSpPr/>
          <p:nvPr/>
        </p:nvGrpSpPr>
        <p:grpSpPr>
          <a:xfrm>
            <a:off x="2706980" y="3285557"/>
            <a:ext cx="3182342" cy="2851572"/>
            <a:chOff x="2706980" y="3285557"/>
            <a:chExt cx="3182342" cy="2851572"/>
          </a:xfrm>
        </p:grpSpPr>
        <p:sp>
          <p:nvSpPr>
            <p:cNvPr id="116" name="Rounded Rectangle 115">
              <a:extLst>
                <a:ext uri="{FF2B5EF4-FFF2-40B4-BE49-F238E27FC236}">
                  <a16:creationId xmlns:a16="http://schemas.microsoft.com/office/drawing/2014/main" id="{0E04D202-0EF9-4849-846F-A8FF85985E2F}"/>
                </a:ext>
              </a:extLst>
            </p:cNvPr>
            <p:cNvSpPr>
              <a:spLocks noChangeAspect="1"/>
            </p:cNvSpPr>
            <p:nvPr/>
          </p:nvSpPr>
          <p:spPr>
            <a:xfrm>
              <a:off x="3092601" y="3288213"/>
              <a:ext cx="2796721" cy="2367191"/>
            </a:xfrm>
            <a:prstGeom prst="roundRect">
              <a:avLst>
                <a:gd name="adj" fmla="val 5443"/>
              </a:avLst>
            </a:prstGeom>
            <a:solidFill>
              <a:srgbClr val="F2F8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233" name="TextBox 257">
              <a:extLst>
                <a:ext uri="{FF2B5EF4-FFF2-40B4-BE49-F238E27FC236}">
                  <a16:creationId xmlns:a16="http://schemas.microsoft.com/office/drawing/2014/main" id="{C849D144-F61A-3E4C-B09C-69FC8C07C3E8}"/>
                </a:ext>
              </a:extLst>
            </p:cNvPr>
            <p:cNvSpPr txBox="1">
              <a:spLocks noChangeAspect="1"/>
            </p:cNvSpPr>
            <p:nvPr/>
          </p:nvSpPr>
          <p:spPr>
            <a:xfrm>
              <a:off x="3634847" y="5841663"/>
              <a:ext cx="1729717" cy="295466"/>
            </a:xfrm>
            <a:prstGeom prst="rect">
              <a:avLst/>
            </a:prstGeom>
            <a:noFill/>
          </p:spPr>
          <p:txBody>
            <a:bodyPr wrap="square" lIns="0" tIns="0" rIns="0" bIns="0" rtlCol="0">
              <a:spAutoFit/>
            </a:bodyPr>
            <a:lstStyle/>
            <a:p>
              <a:pPr algn="ctr">
                <a:lnSpc>
                  <a:spcPct val="80000"/>
                </a:lnSpc>
              </a:pPr>
              <a:r>
                <a:rPr lang="en-US" sz="2400" b="1">
                  <a:solidFill>
                    <a:schemeClr val="accent6">
                      <a:lumMod val="75000"/>
                    </a:schemeClr>
                  </a:solidFill>
                  <a:latin typeface="Cambria" panose="02040503050406030204" pitchFamily="18" charset="0"/>
                </a:rPr>
                <a:t>DRAM Bank</a:t>
              </a:r>
            </a:p>
          </p:txBody>
        </p:sp>
        <p:sp>
          <p:nvSpPr>
            <p:cNvPr id="235" name="Rounded Rectangle 234">
              <a:extLst>
                <a:ext uri="{FF2B5EF4-FFF2-40B4-BE49-F238E27FC236}">
                  <a16:creationId xmlns:a16="http://schemas.microsoft.com/office/drawing/2014/main" id="{3D1DAB69-2C3C-B342-9845-793230FC1FC5}"/>
                </a:ext>
              </a:extLst>
            </p:cNvPr>
            <p:cNvSpPr>
              <a:spLocks/>
            </p:cNvSpPr>
            <p:nvPr/>
          </p:nvSpPr>
          <p:spPr>
            <a:xfrm>
              <a:off x="3220967" y="3399597"/>
              <a:ext cx="2567959" cy="540000"/>
            </a:xfrm>
            <a:prstGeom prst="roundRect">
              <a:avLst>
                <a:gd name="adj" fmla="val 5443"/>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2300" b="1">
                  <a:solidFill>
                    <a:schemeClr val="tx1"/>
                  </a:solidFill>
                  <a:latin typeface="Cambria" panose="02040503050406030204" pitchFamily="18" charset="0"/>
                </a:rPr>
                <a:t>Subarray</a:t>
              </a:r>
            </a:p>
          </p:txBody>
        </p:sp>
        <p:sp>
          <p:nvSpPr>
            <p:cNvPr id="245" name="Rectangle 244">
              <a:extLst>
                <a:ext uri="{FF2B5EF4-FFF2-40B4-BE49-F238E27FC236}">
                  <a16:creationId xmlns:a16="http://schemas.microsoft.com/office/drawing/2014/main" id="{EB44F3E5-61D3-4347-A2D4-1FDA1AED32A7}"/>
                </a:ext>
              </a:extLst>
            </p:cNvPr>
            <p:cNvSpPr>
              <a:spLocks noChangeAspect="1"/>
            </p:cNvSpPr>
            <p:nvPr/>
          </p:nvSpPr>
          <p:spPr>
            <a:xfrm rot="5400000">
              <a:off x="4099503" y="4182558"/>
              <a:ext cx="780792" cy="609393"/>
            </a:xfrm>
            <a:prstGeom prst="rect">
              <a:avLst/>
            </a:prstGeom>
          </p:spPr>
          <p:txBody>
            <a:bodyPr wrap="square">
              <a:spAutoFit/>
            </a:bodyPr>
            <a:lstStyle/>
            <a:p>
              <a:pPr algn="ctr"/>
              <a:r>
                <a:rPr lang="en-US" altLang="zh-CN" b="1">
                  <a:solidFill>
                    <a:schemeClr val="accent1">
                      <a:lumMod val="20000"/>
                      <a:lumOff val="80000"/>
                    </a:schemeClr>
                  </a:solidFill>
                </a:rPr>
                <a:t>. . .</a:t>
              </a:r>
            </a:p>
          </p:txBody>
        </p:sp>
        <p:sp>
          <p:nvSpPr>
            <p:cNvPr id="271" name="Rounded Rectangle 270">
              <a:extLst>
                <a:ext uri="{FF2B5EF4-FFF2-40B4-BE49-F238E27FC236}">
                  <a16:creationId xmlns:a16="http://schemas.microsoft.com/office/drawing/2014/main" id="{B7E04152-1796-154C-AF34-96D5FC1ED32E}"/>
                </a:ext>
              </a:extLst>
            </p:cNvPr>
            <p:cNvSpPr>
              <a:spLocks/>
            </p:cNvSpPr>
            <p:nvPr/>
          </p:nvSpPr>
          <p:spPr>
            <a:xfrm>
              <a:off x="3220967" y="4041898"/>
              <a:ext cx="2567959" cy="540000"/>
            </a:xfrm>
            <a:prstGeom prst="roundRect">
              <a:avLst>
                <a:gd name="adj" fmla="val 5443"/>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272" name="Rounded Rectangle 271">
              <a:extLst>
                <a:ext uri="{FF2B5EF4-FFF2-40B4-BE49-F238E27FC236}">
                  <a16:creationId xmlns:a16="http://schemas.microsoft.com/office/drawing/2014/main" id="{0EFF57F4-C787-6A43-8D85-F9DAA446F367}"/>
                </a:ext>
              </a:extLst>
            </p:cNvPr>
            <p:cNvSpPr>
              <a:spLocks/>
            </p:cNvSpPr>
            <p:nvPr/>
          </p:nvSpPr>
          <p:spPr>
            <a:xfrm>
              <a:off x="3215727" y="5030012"/>
              <a:ext cx="2567959" cy="540000"/>
            </a:xfrm>
            <a:prstGeom prst="roundRect">
              <a:avLst>
                <a:gd name="adj" fmla="val 5443"/>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cxnSp>
          <p:nvCxnSpPr>
            <p:cNvPr id="290" name="Straight Connector 289">
              <a:extLst>
                <a:ext uri="{FF2B5EF4-FFF2-40B4-BE49-F238E27FC236}">
                  <a16:creationId xmlns:a16="http://schemas.microsoft.com/office/drawing/2014/main" id="{2F24B5AA-EA7A-F54C-A370-36AE5DE5E1C2}"/>
                </a:ext>
              </a:extLst>
            </p:cNvPr>
            <p:cNvCxnSpPr>
              <a:cxnSpLocks noChangeAspect="1"/>
            </p:cNvCxnSpPr>
            <p:nvPr/>
          </p:nvCxnSpPr>
          <p:spPr>
            <a:xfrm>
              <a:off x="2728563" y="4217615"/>
              <a:ext cx="361256" cy="1343854"/>
            </a:xfrm>
            <a:prstGeom prst="line">
              <a:avLst/>
            </a:prstGeom>
            <a:ln w="38100">
              <a:prstDash val="sysDot"/>
            </a:ln>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23366E09-37FC-EC4B-88B7-D2452AFC17C3}"/>
                </a:ext>
              </a:extLst>
            </p:cNvPr>
            <p:cNvCxnSpPr>
              <a:cxnSpLocks noChangeAspect="1"/>
            </p:cNvCxnSpPr>
            <p:nvPr/>
          </p:nvCxnSpPr>
          <p:spPr>
            <a:xfrm rot="180000" flipV="1">
              <a:off x="2706980" y="3285557"/>
              <a:ext cx="459458" cy="109617"/>
            </a:xfrm>
            <a:prstGeom prst="line">
              <a:avLst/>
            </a:prstGeom>
            <a:ln w="38100">
              <a:prstDash val="sysDot"/>
            </a:ln>
          </p:spPr>
          <p:style>
            <a:lnRef idx="1">
              <a:schemeClr val="dk1"/>
            </a:lnRef>
            <a:fillRef idx="0">
              <a:schemeClr val="dk1"/>
            </a:fillRef>
            <a:effectRef idx="0">
              <a:schemeClr val="dk1"/>
            </a:effectRef>
            <a:fontRef idx="minor">
              <a:schemeClr val="tx1"/>
            </a:fontRef>
          </p:style>
        </p:cxnSp>
      </p:grpSp>
      <p:sp>
        <p:nvSpPr>
          <p:cNvPr id="164" name="DRAM Subarray Label">
            <a:extLst>
              <a:ext uri="{FF2B5EF4-FFF2-40B4-BE49-F238E27FC236}">
                <a16:creationId xmlns:a16="http://schemas.microsoft.com/office/drawing/2014/main" id="{02452888-B4C6-DF4B-BAC7-365912D049EB}"/>
              </a:ext>
            </a:extLst>
          </p:cNvPr>
          <p:cNvSpPr txBox="1">
            <a:spLocks noChangeAspect="1"/>
          </p:cNvSpPr>
          <p:nvPr/>
        </p:nvSpPr>
        <p:spPr>
          <a:xfrm>
            <a:off x="6029916" y="5840156"/>
            <a:ext cx="3040429" cy="295466"/>
          </a:xfrm>
          <a:prstGeom prst="rect">
            <a:avLst/>
          </a:prstGeom>
          <a:noFill/>
        </p:spPr>
        <p:txBody>
          <a:bodyPr wrap="square" lIns="0" tIns="0" rIns="0" bIns="0" rtlCol="0">
            <a:spAutoFit/>
          </a:bodyPr>
          <a:lstStyle/>
          <a:p>
            <a:pPr algn="ctr">
              <a:lnSpc>
                <a:spcPct val="80000"/>
              </a:lnSpc>
            </a:pPr>
            <a:r>
              <a:rPr lang="en-US" sz="2400" b="1">
                <a:solidFill>
                  <a:schemeClr val="accent5">
                    <a:lumMod val="75000"/>
                  </a:schemeClr>
                </a:solidFill>
                <a:latin typeface="Cambria" panose="02040503050406030204" pitchFamily="18" charset="0"/>
              </a:rPr>
              <a:t>DRAM Subarray</a:t>
            </a:r>
          </a:p>
        </p:txBody>
      </p:sp>
      <p:sp>
        <p:nvSpPr>
          <p:cNvPr id="150" name="Subarray">
            <a:extLst>
              <a:ext uri="{FF2B5EF4-FFF2-40B4-BE49-F238E27FC236}">
                <a16:creationId xmlns:a16="http://schemas.microsoft.com/office/drawing/2014/main" id="{38AAB939-3B5C-EC44-B597-D33A21F589E4}"/>
              </a:ext>
            </a:extLst>
          </p:cNvPr>
          <p:cNvSpPr>
            <a:spLocks/>
          </p:cNvSpPr>
          <p:nvPr/>
        </p:nvSpPr>
        <p:spPr>
          <a:xfrm>
            <a:off x="6029916" y="3296483"/>
            <a:ext cx="3040429" cy="2367191"/>
          </a:xfrm>
          <a:prstGeom prst="roundRect">
            <a:avLst>
              <a:gd name="adj" fmla="val 5443"/>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190" name="RowBuffer">
            <a:extLst>
              <a:ext uri="{FF2B5EF4-FFF2-40B4-BE49-F238E27FC236}">
                <a16:creationId xmlns:a16="http://schemas.microsoft.com/office/drawing/2014/main" id="{17666F58-6C13-AA4B-A41C-1DFC098A11F8}"/>
              </a:ext>
            </a:extLst>
          </p:cNvPr>
          <p:cNvSpPr>
            <a:spLocks/>
          </p:cNvSpPr>
          <p:nvPr/>
        </p:nvSpPr>
        <p:spPr>
          <a:xfrm>
            <a:off x="6141766" y="5228998"/>
            <a:ext cx="2573020" cy="306535"/>
          </a:xfrm>
          <a:prstGeom prst="roundRect">
            <a:avLst>
              <a:gd name="adj" fmla="val 5443"/>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90000"/>
              </a:lnSpc>
            </a:pPr>
            <a:r>
              <a:rPr lang="en-US" sz="2300" b="1">
                <a:solidFill>
                  <a:schemeClr val="accent1">
                    <a:lumMod val="20000"/>
                    <a:lumOff val="80000"/>
                  </a:schemeClr>
                </a:solidFill>
                <a:latin typeface="Cambria" panose="02040503050406030204" pitchFamily="18" charset="0"/>
              </a:rPr>
              <a:t>Row Buffer</a:t>
            </a:r>
          </a:p>
        </p:txBody>
      </p:sp>
      <p:grpSp>
        <p:nvGrpSpPr>
          <p:cNvPr id="13" name="Bitline">
            <a:extLst>
              <a:ext uri="{FF2B5EF4-FFF2-40B4-BE49-F238E27FC236}">
                <a16:creationId xmlns:a16="http://schemas.microsoft.com/office/drawing/2014/main" id="{8A61DA0B-0FE0-5447-90BD-A816C32CAB7B}"/>
              </a:ext>
            </a:extLst>
          </p:cNvPr>
          <p:cNvGrpSpPr/>
          <p:nvPr/>
        </p:nvGrpSpPr>
        <p:grpSpPr>
          <a:xfrm>
            <a:off x="6130544" y="3393293"/>
            <a:ext cx="2588423" cy="1835705"/>
            <a:chOff x="6130544" y="3393293"/>
            <a:chExt cx="2588423" cy="1835705"/>
          </a:xfrm>
        </p:grpSpPr>
        <p:cxnSp>
          <p:nvCxnSpPr>
            <p:cNvPr id="151" name="Straight Connector 115">
              <a:extLst>
                <a:ext uri="{FF2B5EF4-FFF2-40B4-BE49-F238E27FC236}">
                  <a16:creationId xmlns:a16="http://schemas.microsoft.com/office/drawing/2014/main" id="{2D1C8C40-772A-6D41-9DA5-7868FE85FFEF}"/>
                </a:ext>
              </a:extLst>
            </p:cNvPr>
            <p:cNvCxnSpPr>
              <a:cxnSpLocks noChangeAspect="1"/>
            </p:cNvCxnSpPr>
            <p:nvPr/>
          </p:nvCxnSpPr>
          <p:spPr>
            <a:xfrm flipV="1">
              <a:off x="8191500" y="3763932"/>
              <a:ext cx="0" cy="1465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2" name="Straight Connector 115">
              <a:extLst>
                <a:ext uri="{FF2B5EF4-FFF2-40B4-BE49-F238E27FC236}">
                  <a16:creationId xmlns:a16="http://schemas.microsoft.com/office/drawing/2014/main" id="{F9C0EE09-A28F-1A4B-891C-A860C4695DB8}"/>
                </a:ext>
              </a:extLst>
            </p:cNvPr>
            <p:cNvCxnSpPr>
              <a:cxnSpLocks noChangeAspect="1"/>
            </p:cNvCxnSpPr>
            <p:nvPr/>
          </p:nvCxnSpPr>
          <p:spPr>
            <a:xfrm flipV="1">
              <a:off x="7772400" y="3747107"/>
              <a:ext cx="0" cy="1465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3" name="Straight Connector 115">
              <a:extLst>
                <a:ext uri="{FF2B5EF4-FFF2-40B4-BE49-F238E27FC236}">
                  <a16:creationId xmlns:a16="http://schemas.microsoft.com/office/drawing/2014/main" id="{1FB6CC3A-35B9-4A40-9EA7-BCFBADF61A82}"/>
                </a:ext>
              </a:extLst>
            </p:cNvPr>
            <p:cNvCxnSpPr>
              <a:cxnSpLocks noChangeAspect="1"/>
            </p:cNvCxnSpPr>
            <p:nvPr/>
          </p:nvCxnSpPr>
          <p:spPr>
            <a:xfrm flipV="1">
              <a:off x="7348542" y="3747107"/>
              <a:ext cx="0" cy="1465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5" name="Straight Connector 115">
              <a:extLst>
                <a:ext uri="{FF2B5EF4-FFF2-40B4-BE49-F238E27FC236}">
                  <a16:creationId xmlns:a16="http://schemas.microsoft.com/office/drawing/2014/main" id="{8E3DAFB5-F2F4-B743-B8B0-5FE88339BB0D}"/>
                </a:ext>
              </a:extLst>
            </p:cNvPr>
            <p:cNvCxnSpPr>
              <a:cxnSpLocks noChangeAspect="1"/>
            </p:cNvCxnSpPr>
            <p:nvPr/>
          </p:nvCxnSpPr>
          <p:spPr>
            <a:xfrm flipV="1">
              <a:off x="6506182" y="3739275"/>
              <a:ext cx="0" cy="1465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6" name="Straight Connector 115">
              <a:extLst>
                <a:ext uri="{FF2B5EF4-FFF2-40B4-BE49-F238E27FC236}">
                  <a16:creationId xmlns:a16="http://schemas.microsoft.com/office/drawing/2014/main" id="{2FBBC45D-AF78-5345-BFA4-70702B19FE90}"/>
                </a:ext>
              </a:extLst>
            </p:cNvPr>
            <p:cNvCxnSpPr>
              <a:cxnSpLocks noChangeAspect="1"/>
            </p:cNvCxnSpPr>
            <p:nvPr/>
          </p:nvCxnSpPr>
          <p:spPr>
            <a:xfrm flipV="1">
              <a:off x="6934200" y="3739275"/>
              <a:ext cx="0" cy="1465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9" name="Rectangle 178">
              <a:extLst>
                <a:ext uri="{FF2B5EF4-FFF2-40B4-BE49-F238E27FC236}">
                  <a16:creationId xmlns:a16="http://schemas.microsoft.com/office/drawing/2014/main" id="{DE64B3B7-565A-B24F-8F78-54C81420713F}"/>
                </a:ext>
              </a:extLst>
            </p:cNvPr>
            <p:cNvSpPr>
              <a:spLocks noChangeAspect="1"/>
            </p:cNvSpPr>
            <p:nvPr/>
          </p:nvSpPr>
          <p:spPr>
            <a:xfrm>
              <a:off x="6130544" y="3393293"/>
              <a:ext cx="763351" cy="289310"/>
            </a:xfrm>
            <a:prstGeom prst="rect">
              <a:avLst/>
            </a:prstGeom>
          </p:spPr>
          <p:txBody>
            <a:bodyPr wrap="none">
              <a:spAutoFit/>
            </a:bodyPr>
            <a:lstStyle/>
            <a:p>
              <a:pPr algn="ctr">
                <a:lnSpc>
                  <a:spcPct val="80000"/>
                </a:lnSpc>
              </a:pPr>
              <a:r>
                <a:rPr lang="en-US" sz="1600" err="1">
                  <a:solidFill>
                    <a:schemeClr val="accent2"/>
                  </a:solidFill>
                  <a:latin typeface="Cambria" panose="02040503050406030204" pitchFamily="18" charset="0"/>
                </a:rPr>
                <a:t>Bitline</a:t>
              </a:r>
              <a:endParaRPr lang="en-US" sz="1600">
                <a:solidFill>
                  <a:schemeClr val="accent2"/>
                </a:solidFill>
                <a:latin typeface="Cambria" panose="02040503050406030204" pitchFamily="18" charset="0"/>
              </a:endParaRPr>
            </a:p>
          </p:txBody>
        </p:sp>
        <p:sp>
          <p:nvSpPr>
            <p:cNvPr id="181" name="Rectangle 180">
              <a:extLst>
                <a:ext uri="{FF2B5EF4-FFF2-40B4-BE49-F238E27FC236}">
                  <a16:creationId xmlns:a16="http://schemas.microsoft.com/office/drawing/2014/main" id="{69A75630-D470-D34A-8D22-BB557882F225}"/>
                </a:ext>
              </a:extLst>
            </p:cNvPr>
            <p:cNvSpPr>
              <a:spLocks noChangeAspect="1"/>
            </p:cNvSpPr>
            <p:nvPr/>
          </p:nvSpPr>
          <p:spPr>
            <a:xfrm>
              <a:off x="8302902" y="4054719"/>
              <a:ext cx="397637" cy="289310"/>
            </a:xfrm>
            <a:prstGeom prst="rect">
              <a:avLst/>
            </a:prstGeom>
          </p:spPr>
          <p:txBody>
            <a:bodyPr wrap="square">
              <a:spAutoFit/>
            </a:bodyPr>
            <a:lstStyle/>
            <a:p>
              <a:pPr algn="ctr">
                <a:lnSpc>
                  <a:spcPct val="80000"/>
                </a:lnSpc>
              </a:pPr>
              <a:r>
                <a:rPr lang="en-US" sz="1600">
                  <a:solidFill>
                    <a:schemeClr val="accent2"/>
                  </a:solidFill>
                </a:rPr>
                <a:t>…</a:t>
              </a:r>
            </a:p>
          </p:txBody>
        </p:sp>
        <p:sp>
          <p:nvSpPr>
            <p:cNvPr id="207" name="Rectangle 206">
              <a:extLst>
                <a:ext uri="{FF2B5EF4-FFF2-40B4-BE49-F238E27FC236}">
                  <a16:creationId xmlns:a16="http://schemas.microsoft.com/office/drawing/2014/main" id="{FE58EA8F-293F-D747-A748-917ADDBDADF3}"/>
                </a:ext>
              </a:extLst>
            </p:cNvPr>
            <p:cNvSpPr>
              <a:spLocks noChangeAspect="1"/>
            </p:cNvSpPr>
            <p:nvPr/>
          </p:nvSpPr>
          <p:spPr>
            <a:xfrm>
              <a:off x="8321330" y="4353756"/>
              <a:ext cx="397637" cy="289310"/>
            </a:xfrm>
            <a:prstGeom prst="rect">
              <a:avLst/>
            </a:prstGeom>
          </p:spPr>
          <p:txBody>
            <a:bodyPr wrap="square">
              <a:spAutoFit/>
            </a:bodyPr>
            <a:lstStyle/>
            <a:p>
              <a:pPr algn="ctr">
                <a:lnSpc>
                  <a:spcPct val="80000"/>
                </a:lnSpc>
              </a:pPr>
              <a:r>
                <a:rPr lang="en-US" sz="1600">
                  <a:solidFill>
                    <a:schemeClr val="accent2"/>
                  </a:solidFill>
                </a:rPr>
                <a:t>…</a:t>
              </a:r>
            </a:p>
          </p:txBody>
        </p:sp>
      </p:grpSp>
      <p:grpSp>
        <p:nvGrpSpPr>
          <p:cNvPr id="12" name="Wordline">
            <a:extLst>
              <a:ext uri="{FF2B5EF4-FFF2-40B4-BE49-F238E27FC236}">
                <a16:creationId xmlns:a16="http://schemas.microsoft.com/office/drawing/2014/main" id="{2804D5F7-D42F-8B45-89AA-3E1D7D7550A7}"/>
              </a:ext>
            </a:extLst>
          </p:cNvPr>
          <p:cNvGrpSpPr/>
          <p:nvPr/>
        </p:nvGrpSpPr>
        <p:grpSpPr>
          <a:xfrm>
            <a:off x="6141766" y="3750932"/>
            <a:ext cx="2996877" cy="1451933"/>
            <a:chOff x="6141766" y="3750932"/>
            <a:chExt cx="2996877" cy="1451933"/>
          </a:xfrm>
        </p:grpSpPr>
        <p:cxnSp>
          <p:nvCxnSpPr>
            <p:cNvPr id="157" name="Straight Connector 124">
              <a:extLst>
                <a:ext uri="{FF2B5EF4-FFF2-40B4-BE49-F238E27FC236}">
                  <a16:creationId xmlns:a16="http://schemas.microsoft.com/office/drawing/2014/main" id="{15C22B0B-6422-484C-91AB-4FF5CB685AE1}"/>
                </a:ext>
              </a:extLst>
            </p:cNvPr>
            <p:cNvCxnSpPr>
              <a:cxnSpLocks noChangeAspect="1"/>
            </p:cNvCxnSpPr>
            <p:nvPr/>
          </p:nvCxnSpPr>
          <p:spPr>
            <a:xfrm>
              <a:off x="6141766" y="4687341"/>
              <a:ext cx="257302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0" name="Rectangle 179">
              <a:extLst>
                <a:ext uri="{FF2B5EF4-FFF2-40B4-BE49-F238E27FC236}">
                  <a16:creationId xmlns:a16="http://schemas.microsoft.com/office/drawing/2014/main" id="{EA57CF8B-54E0-FC46-AC0F-E9C9CEA4EA65}"/>
                </a:ext>
              </a:extLst>
            </p:cNvPr>
            <p:cNvSpPr>
              <a:spLocks noChangeAspect="1"/>
            </p:cNvSpPr>
            <p:nvPr/>
          </p:nvSpPr>
          <p:spPr>
            <a:xfrm>
              <a:off x="8149783" y="3750932"/>
              <a:ext cx="988860" cy="289310"/>
            </a:xfrm>
            <a:prstGeom prst="rect">
              <a:avLst/>
            </a:prstGeom>
          </p:spPr>
          <p:txBody>
            <a:bodyPr wrap="none">
              <a:spAutoFit/>
            </a:bodyPr>
            <a:lstStyle/>
            <a:p>
              <a:pPr>
                <a:lnSpc>
                  <a:spcPct val="80000"/>
                </a:lnSpc>
              </a:pPr>
              <a:r>
                <a:rPr lang="en-US" sz="1600">
                  <a:solidFill>
                    <a:schemeClr val="accent5"/>
                  </a:solidFill>
                  <a:latin typeface="Cambria" panose="02040503050406030204" pitchFamily="18" charset="0"/>
                </a:rPr>
                <a:t>Wordline</a:t>
              </a:r>
            </a:p>
          </p:txBody>
        </p:sp>
        <p:sp>
          <p:nvSpPr>
            <p:cNvPr id="187" name="Rectangle 186">
              <a:extLst>
                <a:ext uri="{FF2B5EF4-FFF2-40B4-BE49-F238E27FC236}">
                  <a16:creationId xmlns:a16="http://schemas.microsoft.com/office/drawing/2014/main" id="{478057A0-96DF-4343-8C2C-00305DF6060B}"/>
                </a:ext>
              </a:extLst>
            </p:cNvPr>
            <p:cNvSpPr>
              <a:spLocks noChangeAspect="1"/>
            </p:cNvSpPr>
            <p:nvPr/>
          </p:nvSpPr>
          <p:spPr>
            <a:xfrm rot="5400000">
              <a:off x="6562496" y="4830493"/>
              <a:ext cx="397637" cy="289310"/>
            </a:xfrm>
            <a:prstGeom prst="rect">
              <a:avLst/>
            </a:prstGeom>
          </p:spPr>
          <p:txBody>
            <a:bodyPr wrap="square">
              <a:spAutoFit/>
            </a:bodyPr>
            <a:lstStyle/>
            <a:p>
              <a:pPr algn="ctr">
                <a:lnSpc>
                  <a:spcPct val="80000"/>
                </a:lnSpc>
              </a:pPr>
              <a:r>
                <a:rPr lang="en-US" sz="1600">
                  <a:solidFill>
                    <a:schemeClr val="accent5"/>
                  </a:solidFill>
                </a:rPr>
                <a:t>…</a:t>
              </a:r>
            </a:p>
          </p:txBody>
        </p:sp>
        <p:cxnSp>
          <p:nvCxnSpPr>
            <p:cNvPr id="202" name="Straight Connector 124">
              <a:extLst>
                <a:ext uri="{FF2B5EF4-FFF2-40B4-BE49-F238E27FC236}">
                  <a16:creationId xmlns:a16="http://schemas.microsoft.com/office/drawing/2014/main" id="{47675B33-B9A8-4946-BAF0-0FFA700478B2}"/>
                </a:ext>
              </a:extLst>
            </p:cNvPr>
            <p:cNvCxnSpPr>
              <a:cxnSpLocks noChangeAspect="1"/>
            </p:cNvCxnSpPr>
            <p:nvPr/>
          </p:nvCxnSpPr>
          <p:spPr>
            <a:xfrm>
              <a:off x="6141766" y="4388303"/>
              <a:ext cx="257302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3" name="Straight Connector 124">
              <a:extLst>
                <a:ext uri="{FF2B5EF4-FFF2-40B4-BE49-F238E27FC236}">
                  <a16:creationId xmlns:a16="http://schemas.microsoft.com/office/drawing/2014/main" id="{EEBBA1AF-F619-6A46-B0BB-6A82BD7BD70A}"/>
                </a:ext>
              </a:extLst>
            </p:cNvPr>
            <p:cNvCxnSpPr>
              <a:cxnSpLocks noChangeAspect="1"/>
            </p:cNvCxnSpPr>
            <p:nvPr/>
          </p:nvCxnSpPr>
          <p:spPr>
            <a:xfrm>
              <a:off x="6141766" y="4080669"/>
              <a:ext cx="257302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04" name="Rectangle 203">
              <a:extLst>
                <a:ext uri="{FF2B5EF4-FFF2-40B4-BE49-F238E27FC236}">
                  <a16:creationId xmlns:a16="http://schemas.microsoft.com/office/drawing/2014/main" id="{05C32EAD-629E-4B48-89F0-2E0E6237F2AE}"/>
                </a:ext>
              </a:extLst>
            </p:cNvPr>
            <p:cNvSpPr>
              <a:spLocks noChangeAspect="1"/>
            </p:cNvSpPr>
            <p:nvPr/>
          </p:nvSpPr>
          <p:spPr>
            <a:xfrm rot="5400000">
              <a:off x="7008596" y="4837124"/>
              <a:ext cx="397637" cy="289310"/>
            </a:xfrm>
            <a:prstGeom prst="rect">
              <a:avLst/>
            </a:prstGeom>
          </p:spPr>
          <p:txBody>
            <a:bodyPr wrap="square">
              <a:spAutoFit/>
            </a:bodyPr>
            <a:lstStyle/>
            <a:p>
              <a:pPr algn="ctr">
                <a:lnSpc>
                  <a:spcPct val="80000"/>
                </a:lnSpc>
              </a:pPr>
              <a:r>
                <a:rPr lang="en-US" sz="1600">
                  <a:solidFill>
                    <a:schemeClr val="accent5"/>
                  </a:solidFill>
                </a:rPr>
                <a:t>…</a:t>
              </a:r>
            </a:p>
          </p:txBody>
        </p:sp>
        <p:sp>
          <p:nvSpPr>
            <p:cNvPr id="205" name="Rectangle 204">
              <a:extLst>
                <a:ext uri="{FF2B5EF4-FFF2-40B4-BE49-F238E27FC236}">
                  <a16:creationId xmlns:a16="http://schemas.microsoft.com/office/drawing/2014/main" id="{B95E8257-3C00-C841-AA58-15188D075FED}"/>
                </a:ext>
              </a:extLst>
            </p:cNvPr>
            <p:cNvSpPr>
              <a:spLocks noChangeAspect="1"/>
            </p:cNvSpPr>
            <p:nvPr/>
          </p:nvSpPr>
          <p:spPr>
            <a:xfrm rot="5400000">
              <a:off x="7414792" y="4846068"/>
              <a:ext cx="397637" cy="289310"/>
            </a:xfrm>
            <a:prstGeom prst="rect">
              <a:avLst/>
            </a:prstGeom>
          </p:spPr>
          <p:txBody>
            <a:bodyPr wrap="square">
              <a:spAutoFit/>
            </a:bodyPr>
            <a:lstStyle/>
            <a:p>
              <a:pPr algn="ctr">
                <a:lnSpc>
                  <a:spcPct val="80000"/>
                </a:lnSpc>
              </a:pPr>
              <a:r>
                <a:rPr lang="en-US" sz="1600">
                  <a:solidFill>
                    <a:schemeClr val="accent5"/>
                  </a:solidFill>
                </a:rPr>
                <a:t>…</a:t>
              </a:r>
            </a:p>
          </p:txBody>
        </p:sp>
        <p:sp>
          <p:nvSpPr>
            <p:cNvPr id="206" name="Rectangle 205">
              <a:extLst>
                <a:ext uri="{FF2B5EF4-FFF2-40B4-BE49-F238E27FC236}">
                  <a16:creationId xmlns:a16="http://schemas.microsoft.com/office/drawing/2014/main" id="{09ECB0C3-E22C-444C-B596-9422FF3267E4}"/>
                </a:ext>
              </a:extLst>
            </p:cNvPr>
            <p:cNvSpPr>
              <a:spLocks noChangeAspect="1"/>
            </p:cNvSpPr>
            <p:nvPr/>
          </p:nvSpPr>
          <p:spPr>
            <a:xfrm rot="5400000">
              <a:off x="7844255" y="4859392"/>
              <a:ext cx="397637" cy="289310"/>
            </a:xfrm>
            <a:prstGeom prst="rect">
              <a:avLst/>
            </a:prstGeom>
          </p:spPr>
          <p:txBody>
            <a:bodyPr wrap="square">
              <a:spAutoFit/>
            </a:bodyPr>
            <a:lstStyle/>
            <a:p>
              <a:pPr algn="ctr">
                <a:lnSpc>
                  <a:spcPct val="80000"/>
                </a:lnSpc>
              </a:pPr>
              <a:r>
                <a:rPr lang="en-US" sz="1600">
                  <a:solidFill>
                    <a:schemeClr val="accent5"/>
                  </a:solidFill>
                </a:rPr>
                <a:t>…</a:t>
              </a:r>
            </a:p>
          </p:txBody>
        </p:sp>
      </p:grpSp>
      <p:grpSp>
        <p:nvGrpSpPr>
          <p:cNvPr id="11" name="Cells">
            <a:extLst>
              <a:ext uri="{FF2B5EF4-FFF2-40B4-BE49-F238E27FC236}">
                <a16:creationId xmlns:a16="http://schemas.microsoft.com/office/drawing/2014/main" id="{E8B3A4F3-9884-D14E-8452-9B1E303D7E32}"/>
              </a:ext>
            </a:extLst>
          </p:cNvPr>
          <p:cNvGrpSpPr/>
          <p:nvPr/>
        </p:nvGrpSpPr>
        <p:grpSpPr>
          <a:xfrm>
            <a:off x="6392605" y="3472780"/>
            <a:ext cx="1926185" cy="1345712"/>
            <a:chOff x="6392605" y="3472780"/>
            <a:chExt cx="1926185" cy="1345712"/>
          </a:xfrm>
        </p:grpSpPr>
        <p:cxnSp>
          <p:nvCxnSpPr>
            <p:cNvPr id="188" name="Straight Arrow Connector 187">
              <a:extLst>
                <a:ext uri="{FF2B5EF4-FFF2-40B4-BE49-F238E27FC236}">
                  <a16:creationId xmlns:a16="http://schemas.microsoft.com/office/drawing/2014/main" id="{FCEA70B2-7C1B-8848-BB7C-8872B795F577}"/>
                </a:ext>
              </a:extLst>
            </p:cNvPr>
            <p:cNvCxnSpPr>
              <a:cxnSpLocks noChangeAspect="1"/>
            </p:cNvCxnSpPr>
            <p:nvPr/>
          </p:nvCxnSpPr>
          <p:spPr>
            <a:xfrm flipV="1">
              <a:off x="7002300" y="3727542"/>
              <a:ext cx="184739" cy="2376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9" name="Rectangle 188">
              <a:extLst>
                <a:ext uri="{FF2B5EF4-FFF2-40B4-BE49-F238E27FC236}">
                  <a16:creationId xmlns:a16="http://schemas.microsoft.com/office/drawing/2014/main" id="{061C987C-AF56-864E-A825-34050F200CC7}"/>
                </a:ext>
              </a:extLst>
            </p:cNvPr>
            <p:cNvSpPr>
              <a:spLocks noChangeAspect="1"/>
            </p:cNvSpPr>
            <p:nvPr/>
          </p:nvSpPr>
          <p:spPr>
            <a:xfrm>
              <a:off x="6910491" y="3472780"/>
              <a:ext cx="1116011" cy="289310"/>
            </a:xfrm>
            <a:prstGeom prst="rect">
              <a:avLst/>
            </a:prstGeom>
          </p:spPr>
          <p:txBody>
            <a:bodyPr wrap="none">
              <a:spAutoFit/>
            </a:bodyPr>
            <a:lstStyle/>
            <a:p>
              <a:pPr>
                <a:lnSpc>
                  <a:spcPct val="80000"/>
                </a:lnSpc>
              </a:pPr>
              <a:r>
                <a:rPr lang="en-US" sz="1600">
                  <a:latin typeface="Cambria" panose="02040503050406030204" pitchFamily="18" charset="0"/>
                </a:rPr>
                <a:t>DRAM Cell</a:t>
              </a:r>
            </a:p>
          </p:txBody>
        </p:sp>
        <p:sp>
          <p:nvSpPr>
            <p:cNvPr id="159" name="Oval 131">
              <a:extLst>
                <a:ext uri="{FF2B5EF4-FFF2-40B4-BE49-F238E27FC236}">
                  <a16:creationId xmlns:a16="http://schemas.microsoft.com/office/drawing/2014/main" id="{F151E009-4668-A64A-AEDB-6972E0D82298}"/>
                </a:ext>
              </a:extLst>
            </p:cNvPr>
            <p:cNvSpPr>
              <a:spLocks noChangeAspect="1"/>
            </p:cNvSpPr>
            <p:nvPr/>
          </p:nvSpPr>
          <p:spPr>
            <a:xfrm>
              <a:off x="8092476" y="4581898"/>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34">
              <a:extLst>
                <a:ext uri="{FF2B5EF4-FFF2-40B4-BE49-F238E27FC236}">
                  <a16:creationId xmlns:a16="http://schemas.microsoft.com/office/drawing/2014/main" id="{FF1CEF6F-C8D8-1D47-93C3-C950B6210600}"/>
                </a:ext>
              </a:extLst>
            </p:cNvPr>
            <p:cNvSpPr>
              <a:spLocks noChangeAspect="1"/>
            </p:cNvSpPr>
            <p:nvPr/>
          </p:nvSpPr>
          <p:spPr>
            <a:xfrm>
              <a:off x="6834381" y="4582779"/>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37">
              <a:extLst>
                <a:ext uri="{FF2B5EF4-FFF2-40B4-BE49-F238E27FC236}">
                  <a16:creationId xmlns:a16="http://schemas.microsoft.com/office/drawing/2014/main" id="{C0362BED-BF1B-1143-B935-946AC1BE2A89}"/>
                </a:ext>
              </a:extLst>
            </p:cNvPr>
            <p:cNvSpPr>
              <a:spLocks noChangeAspect="1"/>
            </p:cNvSpPr>
            <p:nvPr/>
          </p:nvSpPr>
          <p:spPr>
            <a:xfrm>
              <a:off x="7668619" y="429070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40">
              <a:extLst>
                <a:ext uri="{FF2B5EF4-FFF2-40B4-BE49-F238E27FC236}">
                  <a16:creationId xmlns:a16="http://schemas.microsoft.com/office/drawing/2014/main" id="{A3511D03-3E6B-264C-B68D-86AD6DBABB5A}"/>
                </a:ext>
              </a:extLst>
            </p:cNvPr>
            <p:cNvSpPr>
              <a:spLocks noChangeAspect="1"/>
            </p:cNvSpPr>
            <p:nvPr/>
          </p:nvSpPr>
          <p:spPr>
            <a:xfrm>
              <a:off x="8084968" y="396059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43">
              <a:extLst>
                <a:ext uri="{FF2B5EF4-FFF2-40B4-BE49-F238E27FC236}">
                  <a16:creationId xmlns:a16="http://schemas.microsoft.com/office/drawing/2014/main" id="{F56C5440-2DED-B44D-81E7-1C8410815B0E}"/>
                </a:ext>
              </a:extLst>
            </p:cNvPr>
            <p:cNvSpPr>
              <a:spLocks noChangeAspect="1"/>
            </p:cNvSpPr>
            <p:nvPr/>
          </p:nvSpPr>
          <p:spPr>
            <a:xfrm>
              <a:off x="6832027" y="396059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31">
              <a:extLst>
                <a:ext uri="{FF2B5EF4-FFF2-40B4-BE49-F238E27FC236}">
                  <a16:creationId xmlns:a16="http://schemas.microsoft.com/office/drawing/2014/main" id="{25493F90-8D7D-DC44-BB8C-6BBC3B95C549}"/>
                </a:ext>
              </a:extLst>
            </p:cNvPr>
            <p:cNvSpPr>
              <a:spLocks noChangeAspect="1"/>
            </p:cNvSpPr>
            <p:nvPr/>
          </p:nvSpPr>
          <p:spPr>
            <a:xfrm>
              <a:off x="7249061" y="4592178"/>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34">
              <a:extLst>
                <a:ext uri="{FF2B5EF4-FFF2-40B4-BE49-F238E27FC236}">
                  <a16:creationId xmlns:a16="http://schemas.microsoft.com/office/drawing/2014/main" id="{EA8630EB-9BD9-3342-B9A0-A29BAA78313F}"/>
                </a:ext>
              </a:extLst>
            </p:cNvPr>
            <p:cNvSpPr>
              <a:spLocks noChangeAspect="1"/>
            </p:cNvSpPr>
            <p:nvPr/>
          </p:nvSpPr>
          <p:spPr>
            <a:xfrm>
              <a:off x="8092476" y="429070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37">
              <a:extLst>
                <a:ext uri="{FF2B5EF4-FFF2-40B4-BE49-F238E27FC236}">
                  <a16:creationId xmlns:a16="http://schemas.microsoft.com/office/drawing/2014/main" id="{22E9EF32-72E2-BE43-B7CB-A555AF5C75F2}"/>
                </a:ext>
              </a:extLst>
            </p:cNvPr>
            <p:cNvSpPr>
              <a:spLocks noChangeAspect="1"/>
            </p:cNvSpPr>
            <p:nvPr/>
          </p:nvSpPr>
          <p:spPr>
            <a:xfrm>
              <a:off x="6832027" y="4275146"/>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40">
              <a:extLst>
                <a:ext uri="{FF2B5EF4-FFF2-40B4-BE49-F238E27FC236}">
                  <a16:creationId xmlns:a16="http://schemas.microsoft.com/office/drawing/2014/main" id="{1B3E9138-DC21-4545-A02D-906B41F5E4A2}"/>
                </a:ext>
              </a:extLst>
            </p:cNvPr>
            <p:cNvSpPr>
              <a:spLocks noChangeAspect="1"/>
            </p:cNvSpPr>
            <p:nvPr/>
          </p:nvSpPr>
          <p:spPr>
            <a:xfrm>
              <a:off x="7668215" y="396059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43">
              <a:extLst>
                <a:ext uri="{FF2B5EF4-FFF2-40B4-BE49-F238E27FC236}">
                  <a16:creationId xmlns:a16="http://schemas.microsoft.com/office/drawing/2014/main" id="{28DB7EEB-B66D-E14A-AD4F-A36F62F55575}"/>
                </a:ext>
              </a:extLst>
            </p:cNvPr>
            <p:cNvSpPr>
              <a:spLocks noChangeAspect="1"/>
            </p:cNvSpPr>
            <p:nvPr/>
          </p:nvSpPr>
          <p:spPr>
            <a:xfrm>
              <a:off x="6392605" y="396059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31">
              <a:extLst>
                <a:ext uri="{FF2B5EF4-FFF2-40B4-BE49-F238E27FC236}">
                  <a16:creationId xmlns:a16="http://schemas.microsoft.com/office/drawing/2014/main" id="{B9487CFC-E86C-D14A-9A38-414DE8EAAE11}"/>
                </a:ext>
              </a:extLst>
            </p:cNvPr>
            <p:cNvSpPr>
              <a:spLocks noChangeAspect="1"/>
            </p:cNvSpPr>
            <p:nvPr/>
          </p:nvSpPr>
          <p:spPr>
            <a:xfrm>
              <a:off x="7663741" y="4588263"/>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34">
              <a:extLst>
                <a:ext uri="{FF2B5EF4-FFF2-40B4-BE49-F238E27FC236}">
                  <a16:creationId xmlns:a16="http://schemas.microsoft.com/office/drawing/2014/main" id="{54767612-2AB0-F347-B59B-FA80057F978B}"/>
                </a:ext>
              </a:extLst>
            </p:cNvPr>
            <p:cNvSpPr>
              <a:spLocks noChangeAspect="1"/>
            </p:cNvSpPr>
            <p:nvPr/>
          </p:nvSpPr>
          <p:spPr>
            <a:xfrm>
              <a:off x="6396345" y="4588263"/>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37">
              <a:extLst>
                <a:ext uri="{FF2B5EF4-FFF2-40B4-BE49-F238E27FC236}">
                  <a16:creationId xmlns:a16="http://schemas.microsoft.com/office/drawing/2014/main" id="{5693B6F7-A429-694A-BD4B-F9FC07B0413E}"/>
                </a:ext>
              </a:extLst>
            </p:cNvPr>
            <p:cNvSpPr>
              <a:spLocks noChangeAspect="1"/>
            </p:cNvSpPr>
            <p:nvPr/>
          </p:nvSpPr>
          <p:spPr>
            <a:xfrm>
              <a:off x="7241286" y="4284545"/>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40">
              <a:extLst>
                <a:ext uri="{FF2B5EF4-FFF2-40B4-BE49-F238E27FC236}">
                  <a16:creationId xmlns:a16="http://schemas.microsoft.com/office/drawing/2014/main" id="{2F6ECC0C-4940-E540-92EC-E4A14CF9C130}"/>
                </a:ext>
              </a:extLst>
            </p:cNvPr>
            <p:cNvSpPr>
              <a:spLocks noChangeAspect="1"/>
            </p:cNvSpPr>
            <p:nvPr/>
          </p:nvSpPr>
          <p:spPr>
            <a:xfrm>
              <a:off x="6392605" y="4284545"/>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43">
              <a:extLst>
                <a:ext uri="{FF2B5EF4-FFF2-40B4-BE49-F238E27FC236}">
                  <a16:creationId xmlns:a16="http://schemas.microsoft.com/office/drawing/2014/main" id="{F02D729C-2936-B446-B0A1-D8D3F53D9B1D}"/>
                </a:ext>
              </a:extLst>
            </p:cNvPr>
            <p:cNvSpPr>
              <a:spLocks noChangeAspect="1"/>
            </p:cNvSpPr>
            <p:nvPr/>
          </p:nvSpPr>
          <p:spPr>
            <a:xfrm>
              <a:off x="7234784" y="3957949"/>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1" name="Straight Connector 190">
            <a:extLst>
              <a:ext uri="{FF2B5EF4-FFF2-40B4-BE49-F238E27FC236}">
                <a16:creationId xmlns:a16="http://schemas.microsoft.com/office/drawing/2014/main" id="{E1D4232F-53E6-F84C-B647-B31EDB083D52}"/>
              </a:ext>
            </a:extLst>
          </p:cNvPr>
          <p:cNvCxnSpPr>
            <a:cxnSpLocks noChangeAspect="1"/>
          </p:cNvCxnSpPr>
          <p:nvPr/>
        </p:nvCxnSpPr>
        <p:spPr>
          <a:xfrm flipV="1">
            <a:off x="5783686" y="3334650"/>
            <a:ext cx="289782" cy="69143"/>
          </a:xfrm>
          <a:prstGeom prst="line">
            <a:avLst/>
          </a:prstGeom>
          <a:ln w="38100">
            <a:prstDash val="sysDot"/>
          </a:ln>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96362446-B021-474C-8B23-7B1789872AA6}"/>
              </a:ext>
            </a:extLst>
          </p:cNvPr>
          <p:cNvCxnSpPr>
            <a:cxnSpLocks noChangeAspect="1"/>
          </p:cNvCxnSpPr>
          <p:nvPr/>
        </p:nvCxnSpPr>
        <p:spPr>
          <a:xfrm>
            <a:off x="5815745" y="3939597"/>
            <a:ext cx="217853" cy="1659280"/>
          </a:xfrm>
          <a:prstGeom prst="line">
            <a:avLst/>
          </a:prstGeom>
          <a:ln w="38100">
            <a:prstDash val="sysDot"/>
          </a:ln>
        </p:spPr>
        <p:style>
          <a:lnRef idx="1">
            <a:schemeClr val="dk1"/>
          </a:lnRef>
          <a:fillRef idx="0">
            <a:schemeClr val="dk1"/>
          </a:fillRef>
          <a:effectRef idx="0">
            <a:schemeClr val="dk1"/>
          </a:effectRef>
          <a:fontRef idx="minor">
            <a:schemeClr val="tx1"/>
          </a:fontRef>
        </p:style>
      </p:cxnSp>
      <p:sp>
        <p:nvSpPr>
          <p:cNvPr id="3" name="Rounded Rectangle 2">
            <a:extLst>
              <a:ext uri="{FF2B5EF4-FFF2-40B4-BE49-F238E27FC236}">
                <a16:creationId xmlns:a16="http://schemas.microsoft.com/office/drawing/2014/main" id="{BF4D8B37-BB98-8A49-8B6D-1AD7FDEF3A15}"/>
              </a:ext>
            </a:extLst>
          </p:cNvPr>
          <p:cNvSpPr/>
          <p:nvPr/>
        </p:nvSpPr>
        <p:spPr>
          <a:xfrm>
            <a:off x="6313714" y="4242488"/>
            <a:ext cx="2111829" cy="306752"/>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76DC07E-88EB-AF44-A763-25933BB8355D}"/>
              </a:ext>
            </a:extLst>
          </p:cNvPr>
          <p:cNvSpPr txBox="1"/>
          <p:nvPr/>
        </p:nvSpPr>
        <p:spPr>
          <a:xfrm>
            <a:off x="8374056" y="4172471"/>
            <a:ext cx="775180" cy="502702"/>
          </a:xfrm>
          <a:prstGeom prst="rect">
            <a:avLst/>
          </a:prstGeom>
          <a:noFill/>
        </p:spPr>
        <p:txBody>
          <a:bodyPr wrap="square" rtlCol="0">
            <a:spAutoFit/>
          </a:bodyPr>
          <a:lstStyle/>
          <a:p>
            <a:pPr>
              <a:lnSpc>
                <a:spcPts val="1620"/>
              </a:lnSpc>
            </a:pPr>
            <a:r>
              <a:rPr lang="en-US" sz="1600" b="1">
                <a:solidFill>
                  <a:srgbClr val="C00000"/>
                </a:solidFill>
                <a:latin typeface="Cambria" panose="02040503050406030204" pitchFamily="18" charset="0"/>
              </a:rPr>
              <a:t>DRAM Row</a:t>
            </a:r>
          </a:p>
        </p:txBody>
      </p:sp>
    </p:spTree>
    <p:extLst>
      <p:ext uri="{BB962C8B-B14F-4D97-AF65-F5344CB8AC3E}">
        <p14:creationId xmlns:p14="http://schemas.microsoft.com/office/powerpoint/2010/main" val="396887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64" grpId="0"/>
      <p:bldP spid="150" grpId="0" animBg="1"/>
      <p:bldP spid="190" grpId="0" animBg="1"/>
      <p:bldP spid="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8A763-CF40-1D41-A9F1-FEB74421801E}"/>
              </a:ext>
            </a:extLst>
          </p:cNvPr>
          <p:cNvSpPr>
            <a:spLocks noGrp="1"/>
          </p:cNvSpPr>
          <p:nvPr>
            <p:ph type="title"/>
          </p:nvPr>
        </p:nvSpPr>
        <p:spPr/>
        <p:txBody>
          <a:bodyPr/>
          <a:lstStyle/>
          <a:p>
            <a:r>
              <a:rPr lang="en-US"/>
              <a:t>DRAM Organization and Operation</a:t>
            </a:r>
          </a:p>
        </p:txBody>
      </p:sp>
      <p:sp>
        <p:nvSpPr>
          <p:cNvPr id="5" name="Subarray">
            <a:extLst>
              <a:ext uri="{FF2B5EF4-FFF2-40B4-BE49-F238E27FC236}">
                <a16:creationId xmlns:a16="http://schemas.microsoft.com/office/drawing/2014/main" id="{8A048CC6-2FBB-BB40-AE83-50CCCF3589C3}"/>
              </a:ext>
            </a:extLst>
          </p:cNvPr>
          <p:cNvSpPr>
            <a:spLocks/>
          </p:cNvSpPr>
          <p:nvPr/>
        </p:nvSpPr>
        <p:spPr>
          <a:xfrm>
            <a:off x="461107" y="770467"/>
            <a:ext cx="3040429" cy="2367191"/>
          </a:xfrm>
          <a:prstGeom prst="roundRect">
            <a:avLst>
              <a:gd name="adj" fmla="val 5443"/>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b="1">
              <a:solidFill>
                <a:schemeClr val="tx1"/>
              </a:solidFill>
            </a:endParaRPr>
          </a:p>
        </p:txBody>
      </p:sp>
      <p:sp>
        <p:nvSpPr>
          <p:cNvPr id="4" name="DRAM Subarray Label">
            <a:extLst>
              <a:ext uri="{FF2B5EF4-FFF2-40B4-BE49-F238E27FC236}">
                <a16:creationId xmlns:a16="http://schemas.microsoft.com/office/drawing/2014/main" id="{B045840B-004C-3042-A45B-2FB202541A82}"/>
              </a:ext>
            </a:extLst>
          </p:cNvPr>
          <p:cNvSpPr txBox="1">
            <a:spLocks noChangeAspect="1"/>
          </p:cNvSpPr>
          <p:nvPr/>
        </p:nvSpPr>
        <p:spPr>
          <a:xfrm rot="16200000">
            <a:off x="-898273" y="1807886"/>
            <a:ext cx="2370304" cy="295466"/>
          </a:xfrm>
          <a:prstGeom prst="rect">
            <a:avLst/>
          </a:prstGeom>
          <a:noFill/>
        </p:spPr>
        <p:txBody>
          <a:bodyPr wrap="square" lIns="0" tIns="0" rIns="0" bIns="0" rtlCol="0">
            <a:spAutoFit/>
          </a:bodyPr>
          <a:lstStyle/>
          <a:p>
            <a:pPr algn="ctr">
              <a:lnSpc>
                <a:spcPct val="80000"/>
              </a:lnSpc>
            </a:pPr>
            <a:r>
              <a:rPr lang="en-US" sz="2400" b="1">
                <a:solidFill>
                  <a:schemeClr val="accent5">
                    <a:lumMod val="75000"/>
                  </a:schemeClr>
                </a:solidFill>
                <a:latin typeface="Cambria" panose="02040503050406030204" pitchFamily="18" charset="0"/>
              </a:rPr>
              <a:t>DRAM Subarray</a:t>
            </a:r>
          </a:p>
        </p:txBody>
      </p:sp>
      <p:grpSp>
        <p:nvGrpSpPr>
          <p:cNvPr id="16" name="Bitline">
            <a:extLst>
              <a:ext uri="{FF2B5EF4-FFF2-40B4-BE49-F238E27FC236}">
                <a16:creationId xmlns:a16="http://schemas.microsoft.com/office/drawing/2014/main" id="{127E8D71-492E-A048-8BB7-ECB92BBC07FB}"/>
              </a:ext>
            </a:extLst>
          </p:cNvPr>
          <p:cNvGrpSpPr/>
          <p:nvPr/>
        </p:nvGrpSpPr>
        <p:grpSpPr>
          <a:xfrm>
            <a:off x="561735" y="867277"/>
            <a:ext cx="2588423" cy="1835705"/>
            <a:chOff x="6130544" y="3393293"/>
            <a:chExt cx="2588423" cy="1835705"/>
          </a:xfrm>
        </p:grpSpPr>
        <p:cxnSp>
          <p:nvCxnSpPr>
            <p:cNvPr id="17" name="Straight Connector 115">
              <a:extLst>
                <a:ext uri="{FF2B5EF4-FFF2-40B4-BE49-F238E27FC236}">
                  <a16:creationId xmlns:a16="http://schemas.microsoft.com/office/drawing/2014/main" id="{F256F1C6-4FB5-9240-A209-C4970F54FF90}"/>
                </a:ext>
              </a:extLst>
            </p:cNvPr>
            <p:cNvCxnSpPr>
              <a:cxnSpLocks noChangeAspect="1"/>
            </p:cNvCxnSpPr>
            <p:nvPr/>
          </p:nvCxnSpPr>
          <p:spPr>
            <a:xfrm flipV="1">
              <a:off x="8191500" y="3763932"/>
              <a:ext cx="0" cy="1465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15">
              <a:extLst>
                <a:ext uri="{FF2B5EF4-FFF2-40B4-BE49-F238E27FC236}">
                  <a16:creationId xmlns:a16="http://schemas.microsoft.com/office/drawing/2014/main" id="{6B7F4DBE-EE32-454B-8318-B001B0E490B1}"/>
                </a:ext>
              </a:extLst>
            </p:cNvPr>
            <p:cNvCxnSpPr>
              <a:cxnSpLocks noChangeAspect="1"/>
            </p:cNvCxnSpPr>
            <p:nvPr/>
          </p:nvCxnSpPr>
          <p:spPr>
            <a:xfrm flipV="1">
              <a:off x="7772400" y="3747107"/>
              <a:ext cx="0" cy="1465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15">
              <a:extLst>
                <a:ext uri="{FF2B5EF4-FFF2-40B4-BE49-F238E27FC236}">
                  <a16:creationId xmlns:a16="http://schemas.microsoft.com/office/drawing/2014/main" id="{28DD52A2-3712-6141-A07F-4AE2C58C8565}"/>
                </a:ext>
              </a:extLst>
            </p:cNvPr>
            <p:cNvCxnSpPr>
              <a:cxnSpLocks noChangeAspect="1"/>
            </p:cNvCxnSpPr>
            <p:nvPr/>
          </p:nvCxnSpPr>
          <p:spPr>
            <a:xfrm flipV="1">
              <a:off x="7348542" y="3747107"/>
              <a:ext cx="0" cy="1465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15">
              <a:extLst>
                <a:ext uri="{FF2B5EF4-FFF2-40B4-BE49-F238E27FC236}">
                  <a16:creationId xmlns:a16="http://schemas.microsoft.com/office/drawing/2014/main" id="{13CF881D-46BF-1044-B0C3-CC99E37EF511}"/>
                </a:ext>
              </a:extLst>
            </p:cNvPr>
            <p:cNvCxnSpPr>
              <a:cxnSpLocks noChangeAspect="1"/>
            </p:cNvCxnSpPr>
            <p:nvPr/>
          </p:nvCxnSpPr>
          <p:spPr>
            <a:xfrm flipV="1">
              <a:off x="6506182" y="3739275"/>
              <a:ext cx="0" cy="1465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115">
              <a:extLst>
                <a:ext uri="{FF2B5EF4-FFF2-40B4-BE49-F238E27FC236}">
                  <a16:creationId xmlns:a16="http://schemas.microsoft.com/office/drawing/2014/main" id="{E997CE2A-7941-2F46-8A1D-479B48F35DD3}"/>
                </a:ext>
              </a:extLst>
            </p:cNvPr>
            <p:cNvCxnSpPr>
              <a:cxnSpLocks noChangeAspect="1"/>
            </p:cNvCxnSpPr>
            <p:nvPr/>
          </p:nvCxnSpPr>
          <p:spPr>
            <a:xfrm flipV="1">
              <a:off x="6934200" y="3739275"/>
              <a:ext cx="0" cy="1465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C6EBEAC-06A5-5E43-8011-ADB0EE85B458}"/>
                </a:ext>
              </a:extLst>
            </p:cNvPr>
            <p:cNvSpPr>
              <a:spLocks noChangeAspect="1"/>
            </p:cNvSpPr>
            <p:nvPr/>
          </p:nvSpPr>
          <p:spPr>
            <a:xfrm>
              <a:off x="6130544" y="3393293"/>
              <a:ext cx="763351" cy="289310"/>
            </a:xfrm>
            <a:prstGeom prst="rect">
              <a:avLst/>
            </a:prstGeom>
          </p:spPr>
          <p:txBody>
            <a:bodyPr wrap="none">
              <a:spAutoFit/>
            </a:bodyPr>
            <a:lstStyle/>
            <a:p>
              <a:pPr algn="ctr">
                <a:lnSpc>
                  <a:spcPct val="80000"/>
                </a:lnSpc>
              </a:pPr>
              <a:r>
                <a:rPr lang="en-US" sz="1600" err="1">
                  <a:solidFill>
                    <a:schemeClr val="accent2"/>
                  </a:solidFill>
                  <a:latin typeface="Cambria" panose="02040503050406030204" pitchFamily="18" charset="0"/>
                </a:rPr>
                <a:t>Bitline</a:t>
              </a:r>
              <a:endParaRPr lang="en-US" sz="1600">
                <a:solidFill>
                  <a:schemeClr val="accent2"/>
                </a:solidFill>
                <a:latin typeface="Cambria" panose="02040503050406030204" pitchFamily="18" charset="0"/>
              </a:endParaRPr>
            </a:p>
          </p:txBody>
        </p:sp>
        <p:sp>
          <p:nvSpPr>
            <p:cNvPr id="23" name="Rectangle 22">
              <a:extLst>
                <a:ext uri="{FF2B5EF4-FFF2-40B4-BE49-F238E27FC236}">
                  <a16:creationId xmlns:a16="http://schemas.microsoft.com/office/drawing/2014/main" id="{DD3A8BBA-A46C-4347-ACA5-E12A5F5ACFE2}"/>
                </a:ext>
              </a:extLst>
            </p:cNvPr>
            <p:cNvSpPr>
              <a:spLocks noChangeAspect="1"/>
            </p:cNvSpPr>
            <p:nvPr/>
          </p:nvSpPr>
          <p:spPr>
            <a:xfrm>
              <a:off x="8302902" y="4054719"/>
              <a:ext cx="397637" cy="289310"/>
            </a:xfrm>
            <a:prstGeom prst="rect">
              <a:avLst/>
            </a:prstGeom>
          </p:spPr>
          <p:txBody>
            <a:bodyPr wrap="square">
              <a:spAutoFit/>
            </a:bodyPr>
            <a:lstStyle/>
            <a:p>
              <a:pPr algn="ctr">
                <a:lnSpc>
                  <a:spcPct val="80000"/>
                </a:lnSpc>
              </a:pPr>
              <a:r>
                <a:rPr lang="en-US" sz="1600">
                  <a:solidFill>
                    <a:schemeClr val="accent2"/>
                  </a:solidFill>
                </a:rPr>
                <a:t>…</a:t>
              </a:r>
            </a:p>
          </p:txBody>
        </p:sp>
        <p:sp>
          <p:nvSpPr>
            <p:cNvPr id="24" name="Rectangle 23">
              <a:extLst>
                <a:ext uri="{FF2B5EF4-FFF2-40B4-BE49-F238E27FC236}">
                  <a16:creationId xmlns:a16="http://schemas.microsoft.com/office/drawing/2014/main" id="{9EA54E30-8EC6-9740-9651-ACF4870108F7}"/>
                </a:ext>
              </a:extLst>
            </p:cNvPr>
            <p:cNvSpPr>
              <a:spLocks noChangeAspect="1"/>
            </p:cNvSpPr>
            <p:nvPr/>
          </p:nvSpPr>
          <p:spPr>
            <a:xfrm>
              <a:off x="8321330" y="4353756"/>
              <a:ext cx="397637" cy="289310"/>
            </a:xfrm>
            <a:prstGeom prst="rect">
              <a:avLst/>
            </a:prstGeom>
          </p:spPr>
          <p:txBody>
            <a:bodyPr wrap="square">
              <a:spAutoFit/>
            </a:bodyPr>
            <a:lstStyle/>
            <a:p>
              <a:pPr algn="ctr">
                <a:lnSpc>
                  <a:spcPct val="80000"/>
                </a:lnSpc>
              </a:pPr>
              <a:r>
                <a:rPr lang="en-US" sz="1600">
                  <a:solidFill>
                    <a:schemeClr val="accent2"/>
                  </a:solidFill>
                </a:rPr>
                <a:t>…</a:t>
              </a:r>
            </a:p>
          </p:txBody>
        </p:sp>
      </p:grpSp>
      <p:grpSp>
        <p:nvGrpSpPr>
          <p:cNvPr id="7" name="Wordline">
            <a:extLst>
              <a:ext uri="{FF2B5EF4-FFF2-40B4-BE49-F238E27FC236}">
                <a16:creationId xmlns:a16="http://schemas.microsoft.com/office/drawing/2014/main" id="{77953502-D264-6540-AFB1-6EE3E6A7CEB0}"/>
              </a:ext>
            </a:extLst>
          </p:cNvPr>
          <p:cNvGrpSpPr/>
          <p:nvPr/>
        </p:nvGrpSpPr>
        <p:grpSpPr>
          <a:xfrm>
            <a:off x="572957" y="1224916"/>
            <a:ext cx="2996877" cy="1451933"/>
            <a:chOff x="6141766" y="3750932"/>
            <a:chExt cx="2996877" cy="1451933"/>
          </a:xfrm>
        </p:grpSpPr>
        <p:cxnSp>
          <p:nvCxnSpPr>
            <p:cNvPr id="8" name="Straight Connector 124">
              <a:extLst>
                <a:ext uri="{FF2B5EF4-FFF2-40B4-BE49-F238E27FC236}">
                  <a16:creationId xmlns:a16="http://schemas.microsoft.com/office/drawing/2014/main" id="{C22B954B-838C-784C-8CCC-90B6D03639AD}"/>
                </a:ext>
              </a:extLst>
            </p:cNvPr>
            <p:cNvCxnSpPr>
              <a:cxnSpLocks noChangeAspect="1"/>
            </p:cNvCxnSpPr>
            <p:nvPr/>
          </p:nvCxnSpPr>
          <p:spPr>
            <a:xfrm>
              <a:off x="6141766" y="4687341"/>
              <a:ext cx="257302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8C45EED-6556-544E-AF65-B0800D2D2CDA}"/>
                </a:ext>
              </a:extLst>
            </p:cNvPr>
            <p:cNvSpPr>
              <a:spLocks noChangeAspect="1"/>
            </p:cNvSpPr>
            <p:nvPr/>
          </p:nvSpPr>
          <p:spPr>
            <a:xfrm>
              <a:off x="8149783" y="3750932"/>
              <a:ext cx="988860" cy="289310"/>
            </a:xfrm>
            <a:prstGeom prst="rect">
              <a:avLst/>
            </a:prstGeom>
          </p:spPr>
          <p:txBody>
            <a:bodyPr wrap="none">
              <a:spAutoFit/>
            </a:bodyPr>
            <a:lstStyle/>
            <a:p>
              <a:pPr>
                <a:lnSpc>
                  <a:spcPct val="80000"/>
                </a:lnSpc>
              </a:pPr>
              <a:r>
                <a:rPr lang="en-US" sz="1600">
                  <a:solidFill>
                    <a:schemeClr val="accent5"/>
                  </a:solidFill>
                  <a:latin typeface="Cambria" panose="02040503050406030204" pitchFamily="18" charset="0"/>
                </a:rPr>
                <a:t>Wordline</a:t>
              </a:r>
            </a:p>
          </p:txBody>
        </p:sp>
        <p:sp>
          <p:nvSpPr>
            <p:cNvPr id="10" name="Rectangle 9">
              <a:extLst>
                <a:ext uri="{FF2B5EF4-FFF2-40B4-BE49-F238E27FC236}">
                  <a16:creationId xmlns:a16="http://schemas.microsoft.com/office/drawing/2014/main" id="{DC38F3BE-6ED9-DF4E-A0C2-ADD3C83976DC}"/>
                </a:ext>
              </a:extLst>
            </p:cNvPr>
            <p:cNvSpPr>
              <a:spLocks noChangeAspect="1"/>
            </p:cNvSpPr>
            <p:nvPr/>
          </p:nvSpPr>
          <p:spPr>
            <a:xfrm rot="5400000">
              <a:off x="6562496" y="4830493"/>
              <a:ext cx="397637" cy="289310"/>
            </a:xfrm>
            <a:prstGeom prst="rect">
              <a:avLst/>
            </a:prstGeom>
          </p:spPr>
          <p:txBody>
            <a:bodyPr wrap="square">
              <a:spAutoFit/>
            </a:bodyPr>
            <a:lstStyle/>
            <a:p>
              <a:pPr algn="ctr">
                <a:lnSpc>
                  <a:spcPct val="80000"/>
                </a:lnSpc>
              </a:pPr>
              <a:r>
                <a:rPr lang="en-US" sz="1600">
                  <a:solidFill>
                    <a:schemeClr val="accent5"/>
                  </a:solidFill>
                </a:rPr>
                <a:t>…</a:t>
              </a:r>
            </a:p>
          </p:txBody>
        </p:sp>
        <p:cxnSp>
          <p:nvCxnSpPr>
            <p:cNvPr id="11" name="Straight Connector 124">
              <a:extLst>
                <a:ext uri="{FF2B5EF4-FFF2-40B4-BE49-F238E27FC236}">
                  <a16:creationId xmlns:a16="http://schemas.microsoft.com/office/drawing/2014/main" id="{3156408C-2E54-1943-A734-5E58084E7FE7}"/>
                </a:ext>
              </a:extLst>
            </p:cNvPr>
            <p:cNvCxnSpPr>
              <a:cxnSpLocks noChangeAspect="1"/>
            </p:cNvCxnSpPr>
            <p:nvPr/>
          </p:nvCxnSpPr>
          <p:spPr>
            <a:xfrm>
              <a:off x="6141766" y="4388303"/>
              <a:ext cx="257302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24">
              <a:extLst>
                <a:ext uri="{FF2B5EF4-FFF2-40B4-BE49-F238E27FC236}">
                  <a16:creationId xmlns:a16="http://schemas.microsoft.com/office/drawing/2014/main" id="{FAEC0654-ABD1-E140-BD41-4C3CD472F65C}"/>
                </a:ext>
              </a:extLst>
            </p:cNvPr>
            <p:cNvCxnSpPr>
              <a:cxnSpLocks noChangeAspect="1"/>
            </p:cNvCxnSpPr>
            <p:nvPr/>
          </p:nvCxnSpPr>
          <p:spPr>
            <a:xfrm>
              <a:off x="6141766" y="4080669"/>
              <a:ext cx="257302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EB1F823-11F4-0F48-A33E-20D78B185C62}"/>
                </a:ext>
              </a:extLst>
            </p:cNvPr>
            <p:cNvSpPr>
              <a:spLocks noChangeAspect="1"/>
            </p:cNvSpPr>
            <p:nvPr/>
          </p:nvSpPr>
          <p:spPr>
            <a:xfrm rot="5400000">
              <a:off x="7008596" y="4837124"/>
              <a:ext cx="397637" cy="289310"/>
            </a:xfrm>
            <a:prstGeom prst="rect">
              <a:avLst/>
            </a:prstGeom>
          </p:spPr>
          <p:txBody>
            <a:bodyPr wrap="square">
              <a:spAutoFit/>
            </a:bodyPr>
            <a:lstStyle/>
            <a:p>
              <a:pPr algn="ctr">
                <a:lnSpc>
                  <a:spcPct val="80000"/>
                </a:lnSpc>
              </a:pPr>
              <a:r>
                <a:rPr lang="en-US" sz="1600">
                  <a:solidFill>
                    <a:schemeClr val="accent5"/>
                  </a:solidFill>
                </a:rPr>
                <a:t>…</a:t>
              </a:r>
            </a:p>
          </p:txBody>
        </p:sp>
        <p:sp>
          <p:nvSpPr>
            <p:cNvPr id="14" name="Rectangle 13">
              <a:extLst>
                <a:ext uri="{FF2B5EF4-FFF2-40B4-BE49-F238E27FC236}">
                  <a16:creationId xmlns:a16="http://schemas.microsoft.com/office/drawing/2014/main" id="{7E0DFCB4-C9D7-434F-90A8-5A23817C42C1}"/>
                </a:ext>
              </a:extLst>
            </p:cNvPr>
            <p:cNvSpPr>
              <a:spLocks noChangeAspect="1"/>
            </p:cNvSpPr>
            <p:nvPr/>
          </p:nvSpPr>
          <p:spPr>
            <a:xfrm rot="5400000">
              <a:off x="7414792" y="4846068"/>
              <a:ext cx="397637" cy="289310"/>
            </a:xfrm>
            <a:prstGeom prst="rect">
              <a:avLst/>
            </a:prstGeom>
          </p:spPr>
          <p:txBody>
            <a:bodyPr wrap="square">
              <a:spAutoFit/>
            </a:bodyPr>
            <a:lstStyle/>
            <a:p>
              <a:pPr algn="ctr">
                <a:lnSpc>
                  <a:spcPct val="80000"/>
                </a:lnSpc>
              </a:pPr>
              <a:r>
                <a:rPr lang="en-US" sz="1600">
                  <a:solidFill>
                    <a:schemeClr val="accent5"/>
                  </a:solidFill>
                </a:rPr>
                <a:t>…</a:t>
              </a:r>
            </a:p>
          </p:txBody>
        </p:sp>
        <p:sp>
          <p:nvSpPr>
            <p:cNvPr id="15" name="Rectangle 14">
              <a:extLst>
                <a:ext uri="{FF2B5EF4-FFF2-40B4-BE49-F238E27FC236}">
                  <a16:creationId xmlns:a16="http://schemas.microsoft.com/office/drawing/2014/main" id="{6CFAF016-6F4D-4B46-98AD-44E8E6A47C73}"/>
                </a:ext>
              </a:extLst>
            </p:cNvPr>
            <p:cNvSpPr>
              <a:spLocks noChangeAspect="1"/>
            </p:cNvSpPr>
            <p:nvPr/>
          </p:nvSpPr>
          <p:spPr>
            <a:xfrm rot="5400000">
              <a:off x="7844255" y="4859392"/>
              <a:ext cx="397637" cy="289310"/>
            </a:xfrm>
            <a:prstGeom prst="rect">
              <a:avLst/>
            </a:prstGeom>
          </p:spPr>
          <p:txBody>
            <a:bodyPr wrap="square">
              <a:spAutoFit/>
            </a:bodyPr>
            <a:lstStyle/>
            <a:p>
              <a:pPr algn="ctr">
                <a:lnSpc>
                  <a:spcPct val="80000"/>
                </a:lnSpc>
              </a:pPr>
              <a:r>
                <a:rPr lang="en-US" sz="1600">
                  <a:solidFill>
                    <a:schemeClr val="accent5"/>
                  </a:solidFill>
                </a:rPr>
                <a:t>…</a:t>
              </a:r>
            </a:p>
          </p:txBody>
        </p:sp>
      </p:grpSp>
      <p:grpSp>
        <p:nvGrpSpPr>
          <p:cNvPr id="25" name="Cells">
            <a:extLst>
              <a:ext uri="{FF2B5EF4-FFF2-40B4-BE49-F238E27FC236}">
                <a16:creationId xmlns:a16="http://schemas.microsoft.com/office/drawing/2014/main" id="{2CA0A78A-DD8D-E34E-B868-2D72CDE3507C}"/>
              </a:ext>
            </a:extLst>
          </p:cNvPr>
          <p:cNvGrpSpPr/>
          <p:nvPr/>
        </p:nvGrpSpPr>
        <p:grpSpPr>
          <a:xfrm>
            <a:off x="823796" y="946764"/>
            <a:ext cx="1926185" cy="1345712"/>
            <a:chOff x="6392605" y="3472780"/>
            <a:chExt cx="1926185" cy="1345712"/>
          </a:xfrm>
        </p:grpSpPr>
        <p:cxnSp>
          <p:nvCxnSpPr>
            <p:cNvPr id="26" name="Straight Arrow Connector 25">
              <a:extLst>
                <a:ext uri="{FF2B5EF4-FFF2-40B4-BE49-F238E27FC236}">
                  <a16:creationId xmlns:a16="http://schemas.microsoft.com/office/drawing/2014/main" id="{236AEE50-5E30-DB43-8A8B-47F209226355}"/>
                </a:ext>
              </a:extLst>
            </p:cNvPr>
            <p:cNvCxnSpPr>
              <a:cxnSpLocks noChangeAspect="1"/>
            </p:cNvCxnSpPr>
            <p:nvPr/>
          </p:nvCxnSpPr>
          <p:spPr>
            <a:xfrm flipV="1">
              <a:off x="7002300" y="3727542"/>
              <a:ext cx="184739" cy="2376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18DB8D8-8F5E-D64E-81AB-DFAA9A702C77}"/>
                </a:ext>
              </a:extLst>
            </p:cNvPr>
            <p:cNvSpPr>
              <a:spLocks noChangeAspect="1"/>
            </p:cNvSpPr>
            <p:nvPr/>
          </p:nvSpPr>
          <p:spPr>
            <a:xfrm>
              <a:off x="6910491" y="3472780"/>
              <a:ext cx="1116011" cy="289310"/>
            </a:xfrm>
            <a:prstGeom prst="rect">
              <a:avLst/>
            </a:prstGeom>
          </p:spPr>
          <p:txBody>
            <a:bodyPr wrap="none">
              <a:spAutoFit/>
            </a:bodyPr>
            <a:lstStyle/>
            <a:p>
              <a:pPr>
                <a:lnSpc>
                  <a:spcPct val="80000"/>
                </a:lnSpc>
              </a:pPr>
              <a:r>
                <a:rPr lang="en-US" sz="1600">
                  <a:latin typeface="Cambria" panose="02040503050406030204" pitchFamily="18" charset="0"/>
                </a:rPr>
                <a:t>DRAM Cell</a:t>
              </a:r>
            </a:p>
          </p:txBody>
        </p:sp>
        <p:sp>
          <p:nvSpPr>
            <p:cNvPr id="28" name="Oval 131">
              <a:extLst>
                <a:ext uri="{FF2B5EF4-FFF2-40B4-BE49-F238E27FC236}">
                  <a16:creationId xmlns:a16="http://schemas.microsoft.com/office/drawing/2014/main" id="{7E212294-B185-CF41-9657-3708D4A87AD3}"/>
                </a:ext>
              </a:extLst>
            </p:cNvPr>
            <p:cNvSpPr>
              <a:spLocks noChangeAspect="1"/>
            </p:cNvSpPr>
            <p:nvPr/>
          </p:nvSpPr>
          <p:spPr>
            <a:xfrm>
              <a:off x="8092476" y="4581898"/>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34">
              <a:extLst>
                <a:ext uri="{FF2B5EF4-FFF2-40B4-BE49-F238E27FC236}">
                  <a16:creationId xmlns:a16="http://schemas.microsoft.com/office/drawing/2014/main" id="{14E01417-7CA4-884E-9647-358531200024}"/>
                </a:ext>
              </a:extLst>
            </p:cNvPr>
            <p:cNvSpPr>
              <a:spLocks noChangeAspect="1"/>
            </p:cNvSpPr>
            <p:nvPr/>
          </p:nvSpPr>
          <p:spPr>
            <a:xfrm>
              <a:off x="6834381" y="4582779"/>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37">
              <a:extLst>
                <a:ext uri="{FF2B5EF4-FFF2-40B4-BE49-F238E27FC236}">
                  <a16:creationId xmlns:a16="http://schemas.microsoft.com/office/drawing/2014/main" id="{AB54781B-731B-794B-9DB5-195CF84C6006}"/>
                </a:ext>
              </a:extLst>
            </p:cNvPr>
            <p:cNvSpPr>
              <a:spLocks noChangeAspect="1"/>
            </p:cNvSpPr>
            <p:nvPr/>
          </p:nvSpPr>
          <p:spPr>
            <a:xfrm>
              <a:off x="7668619" y="429070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40">
              <a:extLst>
                <a:ext uri="{FF2B5EF4-FFF2-40B4-BE49-F238E27FC236}">
                  <a16:creationId xmlns:a16="http://schemas.microsoft.com/office/drawing/2014/main" id="{19BBFD79-A462-1840-8F9D-0E900FCA4C5D}"/>
                </a:ext>
              </a:extLst>
            </p:cNvPr>
            <p:cNvSpPr>
              <a:spLocks noChangeAspect="1"/>
            </p:cNvSpPr>
            <p:nvPr/>
          </p:nvSpPr>
          <p:spPr>
            <a:xfrm>
              <a:off x="8084968" y="396059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143">
              <a:extLst>
                <a:ext uri="{FF2B5EF4-FFF2-40B4-BE49-F238E27FC236}">
                  <a16:creationId xmlns:a16="http://schemas.microsoft.com/office/drawing/2014/main" id="{3FD65356-BB9E-C045-AB0C-32AF7CA8E524}"/>
                </a:ext>
              </a:extLst>
            </p:cNvPr>
            <p:cNvSpPr>
              <a:spLocks noChangeAspect="1"/>
            </p:cNvSpPr>
            <p:nvPr/>
          </p:nvSpPr>
          <p:spPr>
            <a:xfrm>
              <a:off x="6832027" y="396059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131">
              <a:extLst>
                <a:ext uri="{FF2B5EF4-FFF2-40B4-BE49-F238E27FC236}">
                  <a16:creationId xmlns:a16="http://schemas.microsoft.com/office/drawing/2014/main" id="{9F4CF76C-3136-E748-A4A4-5E14EF5AF8C0}"/>
                </a:ext>
              </a:extLst>
            </p:cNvPr>
            <p:cNvSpPr>
              <a:spLocks noChangeAspect="1"/>
            </p:cNvSpPr>
            <p:nvPr/>
          </p:nvSpPr>
          <p:spPr>
            <a:xfrm>
              <a:off x="7249061" y="4592178"/>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134">
              <a:extLst>
                <a:ext uri="{FF2B5EF4-FFF2-40B4-BE49-F238E27FC236}">
                  <a16:creationId xmlns:a16="http://schemas.microsoft.com/office/drawing/2014/main" id="{74ADF7A4-8812-4241-B8D2-34F73947BCD2}"/>
                </a:ext>
              </a:extLst>
            </p:cNvPr>
            <p:cNvSpPr>
              <a:spLocks noChangeAspect="1"/>
            </p:cNvSpPr>
            <p:nvPr/>
          </p:nvSpPr>
          <p:spPr>
            <a:xfrm>
              <a:off x="8092476" y="429070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137">
              <a:extLst>
                <a:ext uri="{FF2B5EF4-FFF2-40B4-BE49-F238E27FC236}">
                  <a16:creationId xmlns:a16="http://schemas.microsoft.com/office/drawing/2014/main" id="{C6A68082-82A5-1D4D-87E9-346750A6F41E}"/>
                </a:ext>
              </a:extLst>
            </p:cNvPr>
            <p:cNvSpPr>
              <a:spLocks noChangeAspect="1"/>
            </p:cNvSpPr>
            <p:nvPr/>
          </p:nvSpPr>
          <p:spPr>
            <a:xfrm>
              <a:off x="6832027" y="4275146"/>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140">
              <a:extLst>
                <a:ext uri="{FF2B5EF4-FFF2-40B4-BE49-F238E27FC236}">
                  <a16:creationId xmlns:a16="http://schemas.microsoft.com/office/drawing/2014/main" id="{5F0A3BDA-CF12-C54E-AC33-1F4C14049DB2}"/>
                </a:ext>
              </a:extLst>
            </p:cNvPr>
            <p:cNvSpPr>
              <a:spLocks noChangeAspect="1"/>
            </p:cNvSpPr>
            <p:nvPr/>
          </p:nvSpPr>
          <p:spPr>
            <a:xfrm>
              <a:off x="7668215" y="396059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143">
              <a:extLst>
                <a:ext uri="{FF2B5EF4-FFF2-40B4-BE49-F238E27FC236}">
                  <a16:creationId xmlns:a16="http://schemas.microsoft.com/office/drawing/2014/main" id="{ABA60784-D787-8A42-84E7-BAFE2C7A75F3}"/>
                </a:ext>
              </a:extLst>
            </p:cNvPr>
            <p:cNvSpPr>
              <a:spLocks noChangeAspect="1"/>
            </p:cNvSpPr>
            <p:nvPr/>
          </p:nvSpPr>
          <p:spPr>
            <a:xfrm>
              <a:off x="6392605" y="3960591"/>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131">
              <a:extLst>
                <a:ext uri="{FF2B5EF4-FFF2-40B4-BE49-F238E27FC236}">
                  <a16:creationId xmlns:a16="http://schemas.microsoft.com/office/drawing/2014/main" id="{E1C554B3-6545-BD42-A15C-6E40E76D0783}"/>
                </a:ext>
              </a:extLst>
            </p:cNvPr>
            <p:cNvSpPr>
              <a:spLocks noChangeAspect="1"/>
            </p:cNvSpPr>
            <p:nvPr/>
          </p:nvSpPr>
          <p:spPr>
            <a:xfrm>
              <a:off x="7663741" y="4588263"/>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134">
              <a:extLst>
                <a:ext uri="{FF2B5EF4-FFF2-40B4-BE49-F238E27FC236}">
                  <a16:creationId xmlns:a16="http://schemas.microsoft.com/office/drawing/2014/main" id="{554CF82E-91B5-4444-8556-DFF47A92CA6A}"/>
                </a:ext>
              </a:extLst>
            </p:cNvPr>
            <p:cNvSpPr>
              <a:spLocks noChangeAspect="1"/>
            </p:cNvSpPr>
            <p:nvPr/>
          </p:nvSpPr>
          <p:spPr>
            <a:xfrm>
              <a:off x="6396345" y="4588263"/>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137">
              <a:extLst>
                <a:ext uri="{FF2B5EF4-FFF2-40B4-BE49-F238E27FC236}">
                  <a16:creationId xmlns:a16="http://schemas.microsoft.com/office/drawing/2014/main" id="{F8FFB54B-0D01-2140-AAC4-9D499E553613}"/>
                </a:ext>
              </a:extLst>
            </p:cNvPr>
            <p:cNvSpPr>
              <a:spLocks noChangeAspect="1"/>
            </p:cNvSpPr>
            <p:nvPr/>
          </p:nvSpPr>
          <p:spPr>
            <a:xfrm>
              <a:off x="7241286" y="4284545"/>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140">
              <a:extLst>
                <a:ext uri="{FF2B5EF4-FFF2-40B4-BE49-F238E27FC236}">
                  <a16:creationId xmlns:a16="http://schemas.microsoft.com/office/drawing/2014/main" id="{736AFBAD-295E-E046-93FC-118916BC863F}"/>
                </a:ext>
              </a:extLst>
            </p:cNvPr>
            <p:cNvSpPr>
              <a:spLocks noChangeAspect="1"/>
            </p:cNvSpPr>
            <p:nvPr/>
          </p:nvSpPr>
          <p:spPr>
            <a:xfrm>
              <a:off x="6392605" y="4284545"/>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143">
              <a:extLst>
                <a:ext uri="{FF2B5EF4-FFF2-40B4-BE49-F238E27FC236}">
                  <a16:creationId xmlns:a16="http://schemas.microsoft.com/office/drawing/2014/main" id="{B9150812-874C-3240-A201-BE22DE3AC803}"/>
                </a:ext>
              </a:extLst>
            </p:cNvPr>
            <p:cNvSpPr>
              <a:spLocks noChangeAspect="1"/>
            </p:cNvSpPr>
            <p:nvPr/>
          </p:nvSpPr>
          <p:spPr>
            <a:xfrm>
              <a:off x="7234784" y="3957949"/>
              <a:ext cx="226314" cy="22631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Cell">
            <a:extLst>
              <a:ext uri="{FF2B5EF4-FFF2-40B4-BE49-F238E27FC236}">
                <a16:creationId xmlns:a16="http://schemas.microsoft.com/office/drawing/2014/main" id="{76C71C2A-4BD6-5840-ADFE-8466C2D6BCA5}"/>
              </a:ext>
            </a:extLst>
          </p:cNvPr>
          <p:cNvGrpSpPr/>
          <p:nvPr/>
        </p:nvGrpSpPr>
        <p:grpSpPr>
          <a:xfrm>
            <a:off x="2636824" y="638303"/>
            <a:ext cx="5444612" cy="2520000"/>
            <a:chOff x="-2404646" y="3780266"/>
            <a:chExt cx="5444612" cy="2520000"/>
          </a:xfrm>
        </p:grpSpPr>
        <p:sp>
          <p:nvSpPr>
            <p:cNvPr id="65" name="Oval 64">
              <a:extLst>
                <a:ext uri="{FF2B5EF4-FFF2-40B4-BE49-F238E27FC236}">
                  <a16:creationId xmlns:a16="http://schemas.microsoft.com/office/drawing/2014/main" id="{C4E06862-3AA6-6449-876C-B70B1B8AC0C6}"/>
                </a:ext>
              </a:extLst>
            </p:cNvPr>
            <p:cNvSpPr>
              <a:spLocks noChangeAspect="1"/>
            </p:cNvSpPr>
            <p:nvPr/>
          </p:nvSpPr>
          <p:spPr>
            <a:xfrm>
              <a:off x="519500" y="3780266"/>
              <a:ext cx="2520466" cy="2520000"/>
            </a:xfrm>
            <a:prstGeom prst="ellipse">
              <a:avLst/>
            </a:prstGeom>
            <a:solidFill>
              <a:schemeClr val="bg1">
                <a:lumMod val="95000"/>
              </a:schemeClr>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2" name="DRAM Subarray Label">
              <a:extLst>
                <a:ext uri="{FF2B5EF4-FFF2-40B4-BE49-F238E27FC236}">
                  <a16:creationId xmlns:a16="http://schemas.microsoft.com/office/drawing/2014/main" id="{CF659F83-F9AE-094D-BF77-0F430986B35D}"/>
                </a:ext>
              </a:extLst>
            </p:cNvPr>
            <p:cNvSpPr txBox="1">
              <a:spLocks noChangeAspect="1"/>
            </p:cNvSpPr>
            <p:nvPr/>
          </p:nvSpPr>
          <p:spPr>
            <a:xfrm rot="16200000">
              <a:off x="-924691" y="4888644"/>
              <a:ext cx="2370304" cy="295466"/>
            </a:xfrm>
            <a:prstGeom prst="rect">
              <a:avLst/>
            </a:prstGeom>
            <a:noFill/>
          </p:spPr>
          <p:txBody>
            <a:bodyPr wrap="square" lIns="0" tIns="0" rIns="0" bIns="0" rtlCol="0">
              <a:spAutoFit/>
            </a:bodyPr>
            <a:lstStyle/>
            <a:p>
              <a:pPr algn="ctr">
                <a:lnSpc>
                  <a:spcPct val="80000"/>
                </a:lnSpc>
              </a:pPr>
              <a:r>
                <a:rPr lang="en-US" sz="2400" b="1">
                  <a:solidFill>
                    <a:schemeClr val="accent5">
                      <a:lumMod val="75000"/>
                    </a:schemeClr>
                  </a:solidFill>
                  <a:latin typeface="Cambria" panose="02040503050406030204" pitchFamily="18" charset="0"/>
                </a:rPr>
                <a:t>DRAM Cell</a:t>
              </a:r>
            </a:p>
          </p:txBody>
        </p:sp>
        <p:cxnSp>
          <p:nvCxnSpPr>
            <p:cNvPr id="104" name="Straight Connector 103">
              <a:extLst>
                <a:ext uri="{FF2B5EF4-FFF2-40B4-BE49-F238E27FC236}">
                  <a16:creationId xmlns:a16="http://schemas.microsoft.com/office/drawing/2014/main" id="{DD963D6E-025D-1F4D-ADD3-F091B390E6EB}"/>
                </a:ext>
              </a:extLst>
            </p:cNvPr>
            <p:cNvCxnSpPr>
              <a:cxnSpLocks/>
              <a:stCxn id="34" idx="4"/>
            </p:cNvCxnSpPr>
            <p:nvPr/>
          </p:nvCxnSpPr>
          <p:spPr>
            <a:xfrm>
              <a:off x="-2404646" y="5132962"/>
              <a:ext cx="3881071" cy="1129609"/>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FC951E6-23EF-4C4E-8732-378AFE7AAF8F}"/>
                </a:ext>
              </a:extLst>
            </p:cNvPr>
            <p:cNvCxnSpPr>
              <a:cxnSpLocks/>
              <a:stCxn id="34" idx="0"/>
            </p:cNvCxnSpPr>
            <p:nvPr/>
          </p:nvCxnSpPr>
          <p:spPr>
            <a:xfrm flipV="1">
              <a:off x="-2404646" y="3972358"/>
              <a:ext cx="3538654" cy="93429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6" name="RowBuffer">
            <a:extLst>
              <a:ext uri="{FF2B5EF4-FFF2-40B4-BE49-F238E27FC236}">
                <a16:creationId xmlns:a16="http://schemas.microsoft.com/office/drawing/2014/main" id="{16F050E2-6030-CB48-8464-4FA93CBAF1D4}"/>
              </a:ext>
            </a:extLst>
          </p:cNvPr>
          <p:cNvSpPr>
            <a:spLocks/>
          </p:cNvSpPr>
          <p:nvPr/>
        </p:nvSpPr>
        <p:spPr>
          <a:xfrm>
            <a:off x="572957" y="2702982"/>
            <a:ext cx="2573020" cy="306535"/>
          </a:xfrm>
          <a:prstGeom prst="roundRect">
            <a:avLst>
              <a:gd name="adj" fmla="val 5443"/>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90000"/>
              </a:lnSpc>
            </a:pPr>
            <a:r>
              <a:rPr lang="en-US" sz="2400" b="1">
                <a:solidFill>
                  <a:schemeClr val="accent1">
                    <a:lumMod val="20000"/>
                    <a:lumOff val="80000"/>
                  </a:schemeClr>
                </a:solidFill>
                <a:latin typeface="Cambria" panose="02040503050406030204" pitchFamily="18" charset="0"/>
              </a:rPr>
              <a:t>Row Buffer</a:t>
            </a:r>
          </a:p>
        </p:txBody>
      </p:sp>
      <p:grpSp>
        <p:nvGrpSpPr>
          <p:cNvPr id="101" name="Group 100">
            <a:extLst>
              <a:ext uri="{FF2B5EF4-FFF2-40B4-BE49-F238E27FC236}">
                <a16:creationId xmlns:a16="http://schemas.microsoft.com/office/drawing/2014/main" id="{64F1DA3D-D44B-7545-B8E5-817074780745}"/>
              </a:ext>
            </a:extLst>
          </p:cNvPr>
          <p:cNvGrpSpPr/>
          <p:nvPr/>
        </p:nvGrpSpPr>
        <p:grpSpPr>
          <a:xfrm>
            <a:off x="475355" y="883624"/>
            <a:ext cx="3011929" cy="1819358"/>
            <a:chOff x="475355" y="883624"/>
            <a:chExt cx="3011929" cy="1819358"/>
          </a:xfrm>
        </p:grpSpPr>
        <p:sp>
          <p:nvSpPr>
            <p:cNvPr id="209" name="shade1">
              <a:extLst>
                <a:ext uri="{FF2B5EF4-FFF2-40B4-BE49-F238E27FC236}">
                  <a16:creationId xmlns:a16="http://schemas.microsoft.com/office/drawing/2014/main" id="{86D9CF36-D214-E245-8E2B-0E202246FBC4}"/>
                </a:ext>
              </a:extLst>
            </p:cNvPr>
            <p:cNvSpPr/>
            <p:nvPr/>
          </p:nvSpPr>
          <p:spPr>
            <a:xfrm>
              <a:off x="482484" y="883624"/>
              <a:ext cx="3004800" cy="805769"/>
            </a:xfrm>
            <a:prstGeom prst="rect">
              <a:avLst/>
            </a:prstGeom>
            <a:solidFill>
              <a:srgbClr val="F2F2F2">
                <a:alpha val="7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shade2">
              <a:extLst>
                <a:ext uri="{FF2B5EF4-FFF2-40B4-BE49-F238E27FC236}">
                  <a16:creationId xmlns:a16="http://schemas.microsoft.com/office/drawing/2014/main" id="{934C2FD5-4A2A-654C-B99B-B1CA4908CF02}"/>
                </a:ext>
              </a:extLst>
            </p:cNvPr>
            <p:cNvGrpSpPr/>
            <p:nvPr/>
          </p:nvGrpSpPr>
          <p:grpSpPr>
            <a:xfrm>
              <a:off x="475355" y="1705630"/>
              <a:ext cx="3011929" cy="997352"/>
              <a:chOff x="475355" y="1705630"/>
              <a:chExt cx="3011929" cy="997352"/>
            </a:xfrm>
          </p:grpSpPr>
          <p:sp>
            <p:nvSpPr>
              <p:cNvPr id="43" name="Rectangle 42">
                <a:extLst>
                  <a:ext uri="{FF2B5EF4-FFF2-40B4-BE49-F238E27FC236}">
                    <a16:creationId xmlns:a16="http://schemas.microsoft.com/office/drawing/2014/main" id="{49872994-68F9-3644-915B-8FE8A9AA62D9}"/>
                  </a:ext>
                </a:extLst>
              </p:cNvPr>
              <p:cNvSpPr/>
              <p:nvPr/>
            </p:nvSpPr>
            <p:spPr>
              <a:xfrm>
                <a:off x="572957" y="1705630"/>
                <a:ext cx="2558770" cy="32939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9A5FB40-C94C-4648-BAD7-AF7AEDB60327}"/>
                  </a:ext>
                </a:extLst>
              </p:cNvPr>
              <p:cNvSpPr/>
              <p:nvPr/>
            </p:nvSpPr>
            <p:spPr>
              <a:xfrm>
                <a:off x="475355" y="2052534"/>
                <a:ext cx="3011929" cy="640265"/>
              </a:xfrm>
              <a:prstGeom prst="rect">
                <a:avLst/>
              </a:prstGeom>
              <a:solidFill>
                <a:srgbClr val="F2F2F2">
                  <a:alpha val="7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326E1AA0-54DD-A449-BF07-A35F6DD41085}"/>
                  </a:ext>
                </a:extLst>
              </p:cNvPr>
              <p:cNvCxnSpPr>
                <a:cxnSpLocks/>
                <a:stCxn id="43" idx="2"/>
                <a:endCxn id="6" idx="0"/>
              </p:cNvCxnSpPr>
              <p:nvPr/>
            </p:nvCxnSpPr>
            <p:spPr>
              <a:xfrm>
                <a:off x="1852342" y="2035027"/>
                <a:ext cx="7125" cy="66795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51" name="TextBox 50">
            <a:extLst>
              <a:ext uri="{FF2B5EF4-FFF2-40B4-BE49-F238E27FC236}">
                <a16:creationId xmlns:a16="http://schemas.microsoft.com/office/drawing/2014/main" id="{80B96401-1F40-9C4E-90F7-5C414D7D0975}"/>
              </a:ext>
            </a:extLst>
          </p:cNvPr>
          <p:cNvSpPr txBox="1"/>
          <p:nvPr/>
        </p:nvSpPr>
        <p:spPr>
          <a:xfrm>
            <a:off x="325760" y="4080037"/>
            <a:ext cx="8487708" cy="1938992"/>
          </a:xfrm>
          <a:prstGeom prst="rect">
            <a:avLst/>
          </a:prstGeom>
          <a:noFill/>
        </p:spPr>
        <p:txBody>
          <a:bodyPr wrap="none" lIns="91440" tIns="45720" rIns="91440" bIns="45720" rtlCol="0" anchor="t">
            <a:spAutoFit/>
          </a:bodyPr>
          <a:lstStyle/>
          <a:p>
            <a:pPr marL="182880" indent="-365760">
              <a:buAutoNum type="arabicPeriod"/>
            </a:pPr>
            <a:r>
              <a:rPr lang="en-US" sz="2400" b="1" u="sng">
                <a:solidFill>
                  <a:srgbClr val="C00000"/>
                </a:solidFill>
                <a:latin typeface="Cambria"/>
                <a:ea typeface="Cambria"/>
              </a:rPr>
              <a:t>Row Activation</a:t>
            </a:r>
            <a:r>
              <a:rPr lang="en-US" sz="2400" b="1">
                <a:solidFill>
                  <a:srgbClr val="C00000"/>
                </a:solidFill>
                <a:latin typeface="Cambria"/>
                <a:ea typeface="Cambria"/>
              </a:rPr>
              <a:t>: </a:t>
            </a:r>
            <a:r>
              <a:rPr lang="en-US" sz="2400">
                <a:solidFill>
                  <a:srgbClr val="C00000"/>
                </a:solidFill>
                <a:latin typeface="Cambria"/>
                <a:ea typeface="Cambria"/>
              </a:rPr>
              <a:t>Fetch the row’s content into the row buffer </a:t>
            </a:r>
            <a:endParaRPr lang="en-US" sz="2400">
              <a:latin typeface="Cambria"/>
              <a:ea typeface="Cambria"/>
              <a:cs typeface="Calibri" panose="020F0502020204030204"/>
            </a:endParaRPr>
          </a:p>
          <a:p>
            <a:pPr marL="182880" indent="-365760">
              <a:buAutoNum type="arabicPeriod"/>
            </a:pPr>
            <a:endParaRPr lang="en-US" sz="2400">
              <a:solidFill>
                <a:srgbClr val="C00000"/>
              </a:solidFill>
              <a:latin typeface="Cambria" panose="02040503050406030204" pitchFamily="18" charset="0"/>
              <a:ea typeface="Cambria"/>
            </a:endParaRPr>
          </a:p>
          <a:p>
            <a:pPr marL="182880" indent="-365760">
              <a:buAutoNum type="arabicPeriod"/>
            </a:pPr>
            <a:r>
              <a:rPr lang="en-US" sz="2400" b="1" u="sng">
                <a:solidFill>
                  <a:srgbClr val="BD5511"/>
                </a:solidFill>
                <a:latin typeface="Cambria"/>
                <a:ea typeface="Cambria"/>
              </a:rPr>
              <a:t>Column Access</a:t>
            </a:r>
            <a:r>
              <a:rPr lang="en-US" sz="2400" b="1">
                <a:solidFill>
                  <a:srgbClr val="BD5511"/>
                </a:solidFill>
                <a:latin typeface="Cambria"/>
                <a:ea typeface="Cambria"/>
              </a:rPr>
              <a:t>: </a:t>
            </a:r>
            <a:r>
              <a:rPr lang="en-US" sz="2400">
                <a:solidFill>
                  <a:srgbClr val="BD5511"/>
                </a:solidFill>
                <a:latin typeface="Cambria"/>
                <a:ea typeface="Cambria"/>
              </a:rPr>
              <a:t>Read/Write a column in the row buffer</a:t>
            </a:r>
            <a:endParaRPr lang="en-US" sz="2400">
              <a:solidFill>
                <a:srgbClr val="000000"/>
              </a:solidFill>
              <a:latin typeface="Cambria"/>
              <a:ea typeface="Cambria"/>
              <a:cs typeface="Calibri" panose="020F0502020204030204"/>
            </a:endParaRPr>
          </a:p>
          <a:p>
            <a:pPr marL="182880" indent="-365760">
              <a:buAutoNum type="arabicPeriod"/>
            </a:pPr>
            <a:endParaRPr lang="en-US" sz="2400" b="1">
              <a:solidFill>
                <a:srgbClr val="BD5511"/>
              </a:solidFill>
              <a:latin typeface="Cambria"/>
              <a:ea typeface="Cambria"/>
              <a:cs typeface="+mn-lt"/>
            </a:endParaRPr>
          </a:p>
          <a:p>
            <a:pPr marL="182880" indent="-365760">
              <a:buAutoNum type="arabicPeriod"/>
            </a:pPr>
            <a:r>
              <a:rPr lang="en-US" sz="2400" b="1" u="sng" err="1">
                <a:latin typeface="Cambria"/>
                <a:ea typeface="Cambria"/>
                <a:cs typeface="Calibri"/>
              </a:rPr>
              <a:t>Precharge</a:t>
            </a:r>
            <a:r>
              <a:rPr lang="en-US" sz="2400" b="1">
                <a:latin typeface="Cambria"/>
                <a:ea typeface="Cambria"/>
                <a:cs typeface="Calibri"/>
              </a:rPr>
              <a:t>: </a:t>
            </a:r>
            <a:r>
              <a:rPr lang="en-US" sz="2400">
                <a:latin typeface="Cambria"/>
                <a:ea typeface="Cambria"/>
                <a:cs typeface="Calibri"/>
              </a:rPr>
              <a:t>Disconnect the row from the row buffer</a:t>
            </a:r>
            <a:endParaRPr lang="en-US" sz="2400">
              <a:solidFill>
                <a:srgbClr val="000000"/>
              </a:solidFill>
              <a:latin typeface="Cambria"/>
              <a:ea typeface="Cambria"/>
              <a:cs typeface="Calibri"/>
            </a:endParaRPr>
          </a:p>
        </p:txBody>
      </p:sp>
      <p:grpSp>
        <p:nvGrpSpPr>
          <p:cNvPr id="66" name="cellcircuitry">
            <a:extLst>
              <a:ext uri="{FF2B5EF4-FFF2-40B4-BE49-F238E27FC236}">
                <a16:creationId xmlns:a16="http://schemas.microsoft.com/office/drawing/2014/main" id="{46DF6924-BE1E-C849-BBC4-19C1A272BB4B}"/>
              </a:ext>
            </a:extLst>
          </p:cNvPr>
          <p:cNvGrpSpPr>
            <a:grpSpLocks noChangeAspect="1"/>
          </p:cNvGrpSpPr>
          <p:nvPr/>
        </p:nvGrpSpPr>
        <p:grpSpPr>
          <a:xfrm>
            <a:off x="5658654" y="962817"/>
            <a:ext cx="2134602" cy="1883008"/>
            <a:chOff x="2503373" y="1725956"/>
            <a:chExt cx="3956413" cy="3490094"/>
          </a:xfrm>
        </p:grpSpPr>
        <p:sp>
          <p:nvSpPr>
            <p:cNvPr id="67" name="Rectangle 66">
              <a:extLst>
                <a:ext uri="{FF2B5EF4-FFF2-40B4-BE49-F238E27FC236}">
                  <a16:creationId xmlns:a16="http://schemas.microsoft.com/office/drawing/2014/main" id="{6BCF1DD3-7069-304F-A7DA-2B3412AB7E30}"/>
                </a:ext>
              </a:extLst>
            </p:cNvPr>
            <p:cNvSpPr/>
            <p:nvPr/>
          </p:nvSpPr>
          <p:spPr>
            <a:xfrm>
              <a:off x="3057157" y="1725956"/>
              <a:ext cx="2337083" cy="425765"/>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err="1">
                  <a:solidFill>
                    <a:srgbClr val="4472C4"/>
                  </a:solidFill>
                  <a:latin typeface="Cambria" panose="02040503050406030204" pitchFamily="18" charset="0"/>
                </a:rPr>
                <a:t>Wordline</a:t>
              </a:r>
              <a:endParaRPr lang="en-US" sz="1600">
                <a:solidFill>
                  <a:srgbClr val="4472C4"/>
                </a:solidFill>
                <a:latin typeface="Cambria" panose="02040503050406030204" pitchFamily="18" charset="0"/>
              </a:endParaRPr>
            </a:p>
          </p:txBody>
        </p:sp>
        <p:cxnSp>
          <p:nvCxnSpPr>
            <p:cNvPr id="68" name="Straight Arrow Connector 67">
              <a:extLst>
                <a:ext uri="{FF2B5EF4-FFF2-40B4-BE49-F238E27FC236}">
                  <a16:creationId xmlns:a16="http://schemas.microsoft.com/office/drawing/2014/main" id="{C052F46A-1077-7542-BBFA-856672359DB7}"/>
                </a:ext>
              </a:extLst>
            </p:cNvPr>
            <p:cNvCxnSpPr>
              <a:cxnSpLocks/>
            </p:cNvCxnSpPr>
            <p:nvPr/>
          </p:nvCxnSpPr>
          <p:spPr>
            <a:xfrm flipH="1">
              <a:off x="3100178" y="2195146"/>
              <a:ext cx="3116691" cy="0"/>
            </a:xfrm>
            <a:prstGeom prst="straightConnector1">
              <a:avLst/>
            </a:prstGeom>
            <a:ln w="25400" cap="rnd">
              <a:solidFill>
                <a:srgbClr val="4472C4"/>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B93E37DB-43B9-6A4B-A6E6-2B91C6B133BB}"/>
                </a:ext>
              </a:extLst>
            </p:cNvPr>
            <p:cNvSpPr/>
            <p:nvPr/>
          </p:nvSpPr>
          <p:spPr>
            <a:xfrm rot="16200000">
              <a:off x="1992555" y="3889642"/>
              <a:ext cx="2274939" cy="377877"/>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C00000"/>
                  </a:solidFill>
                  <a:latin typeface="Cambria" panose="02040503050406030204" pitchFamily="18" charset="0"/>
                </a:rPr>
                <a:t>Capacitor</a:t>
              </a:r>
            </a:p>
          </p:txBody>
        </p:sp>
        <p:sp>
          <p:nvSpPr>
            <p:cNvPr id="70" name="Rectangle 69">
              <a:extLst>
                <a:ext uri="{FF2B5EF4-FFF2-40B4-BE49-F238E27FC236}">
                  <a16:creationId xmlns:a16="http://schemas.microsoft.com/office/drawing/2014/main" id="{A313AABF-20EF-794E-BB12-5EDDEF53BDFD}"/>
                </a:ext>
              </a:extLst>
            </p:cNvPr>
            <p:cNvSpPr/>
            <p:nvPr/>
          </p:nvSpPr>
          <p:spPr>
            <a:xfrm>
              <a:off x="2503373" y="2429645"/>
              <a:ext cx="1915832" cy="46593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1200"/>
                </a:lnSpc>
              </a:pPr>
              <a:r>
                <a:rPr lang="en-US" sz="1600" i="1">
                  <a:solidFill>
                    <a:schemeClr val="tx1"/>
                  </a:solidFill>
                  <a:latin typeface="Cambria" panose="02040503050406030204" pitchFamily="18" charset="0"/>
                </a:rPr>
                <a:t>Access transistor</a:t>
              </a:r>
            </a:p>
          </p:txBody>
        </p:sp>
        <p:sp>
          <p:nvSpPr>
            <p:cNvPr id="72" name="Rectangle 71">
              <a:extLst>
                <a:ext uri="{FF2B5EF4-FFF2-40B4-BE49-F238E27FC236}">
                  <a16:creationId xmlns:a16="http://schemas.microsoft.com/office/drawing/2014/main" id="{D6437664-3173-D741-BE03-EE15F300DC1E}"/>
                </a:ext>
              </a:extLst>
            </p:cNvPr>
            <p:cNvSpPr/>
            <p:nvPr/>
          </p:nvSpPr>
          <p:spPr>
            <a:xfrm rot="5400000">
              <a:off x="5296737" y="3760834"/>
              <a:ext cx="1898125" cy="42797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err="1">
                  <a:solidFill>
                    <a:srgbClr val="ED7D30"/>
                  </a:solidFill>
                  <a:latin typeface="Cambria" panose="02040503050406030204" pitchFamily="18" charset="0"/>
                </a:rPr>
                <a:t>Bitline</a:t>
              </a:r>
              <a:endParaRPr lang="en-US" sz="1600">
                <a:solidFill>
                  <a:srgbClr val="ED7D30"/>
                </a:solidFill>
                <a:latin typeface="Cambria" panose="02040503050406030204" pitchFamily="18" charset="0"/>
              </a:endParaRPr>
            </a:p>
          </p:txBody>
        </p:sp>
        <p:cxnSp>
          <p:nvCxnSpPr>
            <p:cNvPr id="73" name="Straight Arrow Connector 72">
              <a:extLst>
                <a:ext uri="{FF2B5EF4-FFF2-40B4-BE49-F238E27FC236}">
                  <a16:creationId xmlns:a16="http://schemas.microsoft.com/office/drawing/2014/main" id="{02482588-6540-6F45-BE62-C51B52C61F46}"/>
                </a:ext>
              </a:extLst>
            </p:cNvPr>
            <p:cNvCxnSpPr/>
            <p:nvPr/>
          </p:nvCxnSpPr>
          <p:spPr>
            <a:xfrm flipV="1">
              <a:off x="5929194" y="1893565"/>
              <a:ext cx="0" cy="3030317"/>
            </a:xfrm>
            <a:prstGeom prst="straightConnector1">
              <a:avLst/>
            </a:prstGeom>
            <a:ln w="25400" cap="rnd">
              <a:solidFill>
                <a:srgbClr val="ED7D3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67817F79-466E-E541-9326-B6A6EAE093EE}"/>
                </a:ext>
              </a:extLst>
            </p:cNvPr>
            <p:cNvCxnSpPr/>
            <p:nvPr/>
          </p:nvCxnSpPr>
          <p:spPr>
            <a:xfrm flipV="1">
              <a:off x="4662341" y="2492189"/>
              <a:ext cx="0" cy="15557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A048790-DE7A-DB4E-A4E0-C9F6C492A708}"/>
                </a:ext>
              </a:extLst>
            </p:cNvPr>
            <p:cNvCxnSpPr/>
            <p:nvPr/>
          </p:nvCxnSpPr>
          <p:spPr>
            <a:xfrm flipH="1">
              <a:off x="4411958" y="2654972"/>
              <a:ext cx="49901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2FF85791-878D-2743-AE84-431CB159E26B}"/>
                </a:ext>
              </a:extLst>
            </p:cNvPr>
            <p:cNvCxnSpPr/>
            <p:nvPr/>
          </p:nvCxnSpPr>
          <p:spPr>
            <a:xfrm flipH="1" flipV="1">
              <a:off x="4910967" y="2766192"/>
              <a:ext cx="1" cy="259566"/>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43F581E3-1341-204E-8866-3199BA957DDD}"/>
                </a:ext>
              </a:extLst>
            </p:cNvPr>
            <p:cNvCxnSpPr/>
            <p:nvPr/>
          </p:nvCxnSpPr>
          <p:spPr>
            <a:xfrm flipH="1">
              <a:off x="4411958" y="2766192"/>
              <a:ext cx="49901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76BC63D4-F5CD-0D4F-A655-81F4FF8B31E6}"/>
                </a:ext>
              </a:extLst>
            </p:cNvPr>
            <p:cNvCxnSpPr/>
            <p:nvPr/>
          </p:nvCxnSpPr>
          <p:spPr>
            <a:xfrm>
              <a:off x="4910967" y="3025758"/>
              <a:ext cx="193166"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957406BD-028A-094D-A661-DCB36E83F0AB}"/>
                </a:ext>
              </a:extLst>
            </p:cNvPr>
            <p:cNvCxnSpPr/>
            <p:nvPr/>
          </p:nvCxnSpPr>
          <p:spPr>
            <a:xfrm>
              <a:off x="4218791" y="3025758"/>
              <a:ext cx="193167"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CAC7F58A-CAA4-0343-BC92-9F8CB583DFB9}"/>
                </a:ext>
              </a:extLst>
            </p:cNvPr>
            <p:cNvCxnSpPr/>
            <p:nvPr/>
          </p:nvCxnSpPr>
          <p:spPr>
            <a:xfrm flipH="1" flipV="1">
              <a:off x="4411957" y="2766192"/>
              <a:ext cx="1" cy="259566"/>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D1FFB667-2872-7446-B648-3CB8CAE00854}"/>
                </a:ext>
              </a:extLst>
            </p:cNvPr>
            <p:cNvCxnSpPr/>
            <p:nvPr/>
          </p:nvCxnSpPr>
          <p:spPr>
            <a:xfrm>
              <a:off x="4662341" y="2195147"/>
              <a:ext cx="1" cy="3212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EECF5817-489C-E644-911C-81A8EB620CFD}"/>
                </a:ext>
              </a:extLst>
            </p:cNvPr>
            <p:cNvCxnSpPr>
              <a:cxnSpLocks/>
            </p:cNvCxnSpPr>
            <p:nvPr/>
          </p:nvCxnSpPr>
          <p:spPr>
            <a:xfrm flipH="1">
              <a:off x="5104135" y="3025757"/>
              <a:ext cx="813905"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3" name="Elbow Connector 82">
              <a:extLst>
                <a:ext uri="{FF2B5EF4-FFF2-40B4-BE49-F238E27FC236}">
                  <a16:creationId xmlns:a16="http://schemas.microsoft.com/office/drawing/2014/main" id="{5C019236-72BE-594C-9F95-570010000624}"/>
                </a:ext>
              </a:extLst>
            </p:cNvPr>
            <p:cNvCxnSpPr/>
            <p:nvPr/>
          </p:nvCxnSpPr>
          <p:spPr>
            <a:xfrm rot="5400000">
              <a:off x="3572140" y="3155982"/>
              <a:ext cx="774172" cy="519135"/>
            </a:xfrm>
            <a:prstGeom prst="bentConnector3">
              <a:avLst>
                <a:gd name="adj1" fmla="val -29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CD4C3E1D-6D52-734E-AAE8-A9B62618D456}"/>
                </a:ext>
              </a:extLst>
            </p:cNvPr>
            <p:cNvCxnSpPr/>
            <p:nvPr/>
          </p:nvCxnSpPr>
          <p:spPr>
            <a:xfrm>
              <a:off x="3699658" y="4343967"/>
              <a:ext cx="0" cy="318185"/>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63F6331-DFA3-1340-9556-45F275EFA4C3}"/>
                </a:ext>
              </a:extLst>
            </p:cNvPr>
            <p:cNvCxnSpPr/>
            <p:nvPr/>
          </p:nvCxnSpPr>
          <p:spPr>
            <a:xfrm flipV="1">
              <a:off x="3699658" y="3796933"/>
              <a:ext cx="0" cy="151697"/>
            </a:xfrm>
            <a:prstGeom prst="straightConnector1">
              <a:avLst/>
            </a:prstGeom>
            <a:ln w="50800" cap="rnd">
              <a:solidFill>
                <a:srgbClr val="C0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38313F1E-09AD-6E4B-B302-87C7B0CF7BE8}"/>
                </a:ext>
              </a:extLst>
            </p:cNvPr>
            <p:cNvCxnSpPr/>
            <p:nvPr/>
          </p:nvCxnSpPr>
          <p:spPr>
            <a:xfrm flipH="1">
              <a:off x="3440094" y="4213787"/>
              <a:ext cx="519130" cy="0"/>
            </a:xfrm>
            <a:prstGeom prst="straightConnector1">
              <a:avLst/>
            </a:prstGeom>
            <a:ln w="50800" cap="rnd">
              <a:solidFill>
                <a:srgbClr val="C0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8220A518-72C3-FB4E-BDE1-87F0BEF09161}"/>
                </a:ext>
              </a:extLst>
            </p:cNvPr>
            <p:cNvCxnSpPr/>
            <p:nvPr/>
          </p:nvCxnSpPr>
          <p:spPr>
            <a:xfrm flipH="1">
              <a:off x="3440094" y="3948630"/>
              <a:ext cx="519130" cy="0"/>
            </a:xfrm>
            <a:prstGeom prst="straightConnector1">
              <a:avLst/>
            </a:prstGeom>
            <a:ln w="50800" cap="rnd">
              <a:solidFill>
                <a:srgbClr val="C0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F74061FB-216C-594F-804D-E874B943514B}"/>
                </a:ext>
              </a:extLst>
            </p:cNvPr>
            <p:cNvCxnSpPr/>
            <p:nvPr/>
          </p:nvCxnSpPr>
          <p:spPr>
            <a:xfrm flipV="1">
              <a:off x="3699658" y="4213788"/>
              <a:ext cx="0" cy="130178"/>
            </a:xfrm>
            <a:prstGeom prst="straightConnector1">
              <a:avLst/>
            </a:prstGeom>
            <a:ln w="50800" cap="rnd">
              <a:solidFill>
                <a:srgbClr val="C0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95" name="leakagepaths">
            <a:extLst>
              <a:ext uri="{FF2B5EF4-FFF2-40B4-BE49-F238E27FC236}">
                <a16:creationId xmlns:a16="http://schemas.microsoft.com/office/drawing/2014/main" id="{E61A3EBE-E793-1A45-8CC0-ACC4CE1750A4}"/>
              </a:ext>
            </a:extLst>
          </p:cNvPr>
          <p:cNvGrpSpPr/>
          <p:nvPr/>
        </p:nvGrpSpPr>
        <p:grpSpPr>
          <a:xfrm>
            <a:off x="6600266" y="1811156"/>
            <a:ext cx="921274" cy="925681"/>
            <a:chOff x="3989848" y="3270498"/>
            <a:chExt cx="921274" cy="925681"/>
          </a:xfrm>
        </p:grpSpPr>
        <p:cxnSp>
          <p:nvCxnSpPr>
            <p:cNvPr id="96" name="Straight Arrow Connector 95">
              <a:extLst>
                <a:ext uri="{FF2B5EF4-FFF2-40B4-BE49-F238E27FC236}">
                  <a16:creationId xmlns:a16="http://schemas.microsoft.com/office/drawing/2014/main" id="{CB441B1E-D173-D84C-B5E8-9B459FD4BD0B}"/>
                </a:ext>
              </a:extLst>
            </p:cNvPr>
            <p:cNvCxnSpPr>
              <a:cxnSpLocks/>
            </p:cNvCxnSpPr>
            <p:nvPr/>
          </p:nvCxnSpPr>
          <p:spPr>
            <a:xfrm>
              <a:off x="3989848" y="3375855"/>
              <a:ext cx="0" cy="670376"/>
            </a:xfrm>
            <a:prstGeom prst="straightConnector1">
              <a:avLst/>
            </a:prstGeom>
            <a:ln w="571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73BCD128-3AF3-B74E-8B06-109D35BE0770}"/>
                </a:ext>
              </a:extLst>
            </p:cNvPr>
            <p:cNvCxnSpPr>
              <a:cxnSpLocks/>
            </p:cNvCxnSpPr>
            <p:nvPr/>
          </p:nvCxnSpPr>
          <p:spPr>
            <a:xfrm>
              <a:off x="4010043" y="3270498"/>
              <a:ext cx="782661" cy="0"/>
            </a:xfrm>
            <a:prstGeom prst="straightConnector1">
              <a:avLst/>
            </a:prstGeom>
            <a:ln w="571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929345BF-1F4C-1D45-A4C8-26212938D649}"/>
                </a:ext>
              </a:extLst>
            </p:cNvPr>
            <p:cNvSpPr/>
            <p:nvPr/>
          </p:nvSpPr>
          <p:spPr>
            <a:xfrm>
              <a:off x="4062685" y="3334405"/>
              <a:ext cx="848437" cy="861774"/>
            </a:xfrm>
            <a:prstGeom prst="rect">
              <a:avLst/>
            </a:prstGeom>
          </p:spPr>
          <p:txBody>
            <a:bodyPr wrap="none">
              <a:spAutoFit/>
            </a:bodyPr>
            <a:lstStyle/>
            <a:p>
              <a:pPr algn="ctr"/>
              <a:r>
                <a:rPr lang="en-US" sz="1600">
                  <a:solidFill>
                    <a:srgbClr val="C00000"/>
                  </a:solidFill>
                  <a:latin typeface="Cambria" panose="02040503050406030204" pitchFamily="18" charset="0"/>
                </a:rPr>
                <a:t>charge</a:t>
              </a:r>
            </a:p>
            <a:p>
              <a:pPr algn="ctr"/>
              <a:r>
                <a:rPr lang="en-US" sz="1600">
                  <a:solidFill>
                    <a:srgbClr val="C00000"/>
                  </a:solidFill>
                  <a:latin typeface="Cambria" panose="02040503050406030204" pitchFamily="18" charset="0"/>
                </a:rPr>
                <a:t>leakage</a:t>
              </a:r>
            </a:p>
            <a:p>
              <a:pPr algn="ctr"/>
              <a:r>
                <a:rPr lang="en-US" sz="1600">
                  <a:solidFill>
                    <a:srgbClr val="C00000"/>
                  </a:solidFill>
                  <a:latin typeface="Cambria" panose="02040503050406030204" pitchFamily="18" charset="0"/>
                </a:rPr>
                <a:t>paths</a:t>
              </a:r>
            </a:p>
          </p:txBody>
        </p:sp>
      </p:grpSp>
      <p:sp>
        <p:nvSpPr>
          <p:cNvPr id="122" name="TextBox 121">
            <a:extLst>
              <a:ext uri="{FF2B5EF4-FFF2-40B4-BE49-F238E27FC236}">
                <a16:creationId xmlns:a16="http://schemas.microsoft.com/office/drawing/2014/main" id="{2370A77F-2157-F94D-B6DB-F27772AD4AA1}"/>
              </a:ext>
            </a:extLst>
          </p:cNvPr>
          <p:cNvSpPr txBox="1"/>
          <p:nvPr/>
        </p:nvSpPr>
        <p:spPr>
          <a:xfrm>
            <a:off x="4358921" y="3197519"/>
            <a:ext cx="4801186" cy="707886"/>
          </a:xfrm>
          <a:prstGeom prst="rect">
            <a:avLst/>
          </a:prstGeom>
          <a:noFill/>
        </p:spPr>
        <p:txBody>
          <a:bodyPr wrap="none" lIns="91440" tIns="45720" rIns="91440" bIns="45720" rtlCol="0" anchor="t">
            <a:spAutoFit/>
          </a:bodyPr>
          <a:lstStyle/>
          <a:p>
            <a:r>
              <a:rPr lang="en-US" sz="2000" b="1" u="sng">
                <a:solidFill>
                  <a:srgbClr val="2F5597"/>
                </a:solidFill>
                <a:latin typeface="Cambria"/>
                <a:ea typeface="Cambria"/>
              </a:rPr>
              <a:t>Refresh</a:t>
            </a:r>
            <a:r>
              <a:rPr lang="en-US" sz="2000" b="1">
                <a:solidFill>
                  <a:srgbClr val="2F5597"/>
                </a:solidFill>
                <a:latin typeface="Cambria"/>
                <a:ea typeface="Cambria"/>
              </a:rPr>
              <a:t>: </a:t>
            </a:r>
            <a:r>
              <a:rPr lang="en-US" sz="2000">
                <a:solidFill>
                  <a:srgbClr val="2F5597"/>
                </a:solidFill>
                <a:latin typeface="Cambria"/>
                <a:ea typeface="Cambria"/>
              </a:rPr>
              <a:t>Restores the capacitor voltage</a:t>
            </a:r>
            <a:br>
              <a:rPr lang="en-US" sz="2000">
                <a:latin typeface="Cambria" panose="02040503050406030204" pitchFamily="18" charset="0"/>
              </a:rPr>
            </a:br>
            <a:r>
              <a:rPr lang="en-US" sz="2000">
                <a:solidFill>
                  <a:srgbClr val="2F5597"/>
                </a:solidFill>
                <a:latin typeface="Cambria"/>
                <a:ea typeface="Cambria"/>
              </a:rPr>
              <a:t>with a time period called </a:t>
            </a:r>
            <a:r>
              <a:rPr lang="en-US" sz="2000" b="1">
                <a:solidFill>
                  <a:srgbClr val="2F5597"/>
                </a:solidFill>
                <a:latin typeface="Cambria"/>
                <a:ea typeface="Cambria"/>
              </a:rPr>
              <a:t>refresh window</a:t>
            </a:r>
            <a:endParaRPr lang="en-US"/>
          </a:p>
        </p:txBody>
      </p:sp>
      <p:grpSp>
        <p:nvGrpSpPr>
          <p:cNvPr id="103" name="Group 102">
            <a:extLst>
              <a:ext uri="{FF2B5EF4-FFF2-40B4-BE49-F238E27FC236}">
                <a16:creationId xmlns:a16="http://schemas.microsoft.com/office/drawing/2014/main" id="{E8C7687A-B640-B04D-85A1-C5BEDCC2D5F1}"/>
              </a:ext>
            </a:extLst>
          </p:cNvPr>
          <p:cNvGrpSpPr/>
          <p:nvPr/>
        </p:nvGrpSpPr>
        <p:grpSpPr>
          <a:xfrm>
            <a:off x="572957" y="3009517"/>
            <a:ext cx="2573019" cy="695839"/>
            <a:chOff x="572957" y="3009517"/>
            <a:chExt cx="2573019" cy="695839"/>
          </a:xfrm>
        </p:grpSpPr>
        <p:sp>
          <p:nvSpPr>
            <p:cNvPr id="59" name="TextBox 58">
              <a:extLst>
                <a:ext uri="{FF2B5EF4-FFF2-40B4-BE49-F238E27FC236}">
                  <a16:creationId xmlns:a16="http://schemas.microsoft.com/office/drawing/2014/main" id="{B4387A36-D093-B944-B3A1-6817C5507D4A}"/>
                </a:ext>
              </a:extLst>
            </p:cNvPr>
            <p:cNvSpPr txBox="1"/>
            <p:nvPr/>
          </p:nvSpPr>
          <p:spPr>
            <a:xfrm>
              <a:off x="572957" y="3305246"/>
              <a:ext cx="2573019" cy="400110"/>
            </a:xfrm>
            <a:prstGeom prst="rect">
              <a:avLst/>
            </a:prstGeom>
            <a:noFill/>
            <a:ln>
              <a:solidFill>
                <a:schemeClr val="bg1"/>
              </a:solidFill>
            </a:ln>
          </p:spPr>
          <p:txBody>
            <a:bodyPr wrap="square" rtlCol="0">
              <a:spAutoFit/>
            </a:bodyPr>
            <a:lstStyle/>
            <a:p>
              <a:pPr algn="ctr"/>
              <a:r>
                <a:rPr lang="en-US" sz="2000">
                  <a:solidFill>
                    <a:srgbClr val="BD5511"/>
                  </a:solidFill>
                  <a:latin typeface="Cambria" panose="02040503050406030204" pitchFamily="18" charset="0"/>
                </a:rPr>
                <a:t>I/O Circuitry</a:t>
              </a:r>
            </a:p>
          </p:txBody>
        </p:sp>
        <p:cxnSp>
          <p:nvCxnSpPr>
            <p:cNvPr id="94" name="Straight Arrow Connector 93">
              <a:extLst>
                <a:ext uri="{FF2B5EF4-FFF2-40B4-BE49-F238E27FC236}">
                  <a16:creationId xmlns:a16="http://schemas.microsoft.com/office/drawing/2014/main" id="{872C184A-0284-974A-AAF5-5837F1F9828E}"/>
                </a:ext>
              </a:extLst>
            </p:cNvPr>
            <p:cNvCxnSpPr>
              <a:cxnSpLocks/>
              <a:stCxn id="6" idx="2"/>
              <a:endCxn id="59" idx="0"/>
            </p:cNvCxnSpPr>
            <p:nvPr/>
          </p:nvCxnSpPr>
          <p:spPr>
            <a:xfrm>
              <a:off x="1859467" y="3009517"/>
              <a:ext cx="0" cy="295729"/>
            </a:xfrm>
            <a:prstGeom prst="straightConnector1">
              <a:avLst/>
            </a:prstGeom>
            <a:ln w="38100">
              <a:solidFill>
                <a:srgbClr val="BD5410"/>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758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0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xEl>
                                              <p:pRg st="4" end="4"/>
                                            </p:txEl>
                                          </p:spTgt>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uiExpand="1" build="allAtOnce"/>
      <p:bldP spid="1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The </a:t>
            </a:r>
            <a:r>
              <a:rPr lang="en-US" b="1" err="1"/>
              <a:t>RowHammer</a:t>
            </a:r>
            <a:r>
              <a:rPr lang="en-US" b="1"/>
              <a:t> Vulnerability</a:t>
            </a:r>
          </a:p>
        </p:txBody>
      </p:sp>
      <p:sp>
        <p:nvSpPr>
          <p:cNvPr id="6" name="Content Placeholder 2">
            <a:extLst>
              <a:ext uri="{FF2B5EF4-FFF2-40B4-BE49-F238E27FC236}">
                <a16:creationId xmlns:a16="http://schemas.microsoft.com/office/drawing/2014/main" id="{7545E099-5068-F448-A0AC-2CF624D53B84}"/>
              </a:ext>
            </a:extLst>
          </p:cNvPr>
          <p:cNvSpPr txBox="1">
            <a:spLocks/>
          </p:cNvSpPr>
          <p:nvPr/>
        </p:nvSpPr>
        <p:spPr>
          <a:xfrm>
            <a:off x="75991" y="813916"/>
            <a:ext cx="8987622" cy="5586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400"/>
              </a:spcAft>
            </a:pPr>
            <a:endParaRPr lang="en-US" sz="2400"/>
          </a:p>
        </p:txBody>
      </p:sp>
      <p:sp>
        <p:nvSpPr>
          <p:cNvPr id="5" name="Rounded Rectangle 4">
            <a:extLst>
              <a:ext uri="{FF2B5EF4-FFF2-40B4-BE49-F238E27FC236}">
                <a16:creationId xmlns:a16="http://schemas.microsoft.com/office/drawing/2014/main" id="{7A085F27-A4ED-C14E-AD95-8BF59A083EB0}"/>
              </a:ext>
            </a:extLst>
          </p:cNvPr>
          <p:cNvSpPr/>
          <p:nvPr/>
        </p:nvSpPr>
        <p:spPr>
          <a:xfrm>
            <a:off x="579892" y="845119"/>
            <a:ext cx="7984215" cy="4217949"/>
          </a:xfrm>
          <a:prstGeom prst="roundRect">
            <a:avLst>
              <a:gd name="adj" fmla="val 9311"/>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05B6157-A106-4B44-80E1-EDD303BA10FF}"/>
              </a:ext>
            </a:extLst>
          </p:cNvPr>
          <p:cNvCxnSpPr>
            <a:cxnSpLocks/>
          </p:cNvCxnSpPr>
          <p:nvPr/>
        </p:nvCxnSpPr>
        <p:spPr>
          <a:xfrm>
            <a:off x="1024997" y="1773090"/>
            <a:ext cx="710184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7A7FA5B-B3FC-2849-8E6D-CC87AF1FB831}"/>
              </a:ext>
            </a:extLst>
          </p:cNvPr>
          <p:cNvCxnSpPr>
            <a:cxnSpLocks/>
          </p:cNvCxnSpPr>
          <p:nvPr/>
        </p:nvCxnSpPr>
        <p:spPr>
          <a:xfrm>
            <a:off x="1024997" y="2458890"/>
            <a:ext cx="710184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A874E0-B63D-EB41-93F1-F757F837BC90}"/>
              </a:ext>
            </a:extLst>
          </p:cNvPr>
          <p:cNvCxnSpPr>
            <a:cxnSpLocks/>
          </p:cNvCxnSpPr>
          <p:nvPr/>
        </p:nvCxnSpPr>
        <p:spPr>
          <a:xfrm>
            <a:off x="1024997" y="3140898"/>
            <a:ext cx="710184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62DCADF-F6BB-2744-8F77-C4CA8D44C2E8}"/>
              </a:ext>
            </a:extLst>
          </p:cNvPr>
          <p:cNvCxnSpPr>
            <a:cxnSpLocks/>
          </p:cNvCxnSpPr>
          <p:nvPr/>
        </p:nvCxnSpPr>
        <p:spPr>
          <a:xfrm>
            <a:off x="1024997" y="3815250"/>
            <a:ext cx="710184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729E55-0D25-E64C-A8F5-6A9F1F824F9B}"/>
              </a:ext>
            </a:extLst>
          </p:cNvPr>
          <p:cNvCxnSpPr>
            <a:cxnSpLocks/>
          </p:cNvCxnSpPr>
          <p:nvPr/>
        </p:nvCxnSpPr>
        <p:spPr>
          <a:xfrm>
            <a:off x="1024997" y="4455799"/>
            <a:ext cx="710184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24ED067-4255-A64A-A059-8A5B04DE4C1C}"/>
              </a:ext>
            </a:extLst>
          </p:cNvPr>
          <p:cNvSpPr/>
          <p:nvPr/>
        </p:nvSpPr>
        <p:spPr>
          <a:xfrm>
            <a:off x="1436477" y="1439706"/>
            <a:ext cx="6278880" cy="649632"/>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0</a:t>
            </a:r>
          </a:p>
        </p:txBody>
      </p:sp>
      <p:sp>
        <p:nvSpPr>
          <p:cNvPr id="13" name="Rectangle 12">
            <a:extLst>
              <a:ext uri="{FF2B5EF4-FFF2-40B4-BE49-F238E27FC236}">
                <a16:creationId xmlns:a16="http://schemas.microsoft.com/office/drawing/2014/main" id="{615884F7-A7E6-BC4D-9216-A6F9802D95B8}"/>
              </a:ext>
            </a:extLst>
          </p:cNvPr>
          <p:cNvSpPr/>
          <p:nvPr/>
        </p:nvSpPr>
        <p:spPr>
          <a:xfrm>
            <a:off x="1436477" y="4148057"/>
            <a:ext cx="6278880" cy="6496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21" name="Rectangle 20">
            <a:extLst>
              <a:ext uri="{FF2B5EF4-FFF2-40B4-BE49-F238E27FC236}">
                <a16:creationId xmlns:a16="http://schemas.microsoft.com/office/drawing/2014/main" id="{B6936DDF-CF00-4EFC-8FAF-61206FCCE107}"/>
              </a:ext>
            </a:extLst>
          </p:cNvPr>
          <p:cNvSpPr/>
          <p:nvPr/>
        </p:nvSpPr>
        <p:spPr>
          <a:xfrm>
            <a:off x="1436477" y="2114018"/>
            <a:ext cx="6278880" cy="649632"/>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1</a:t>
            </a:r>
          </a:p>
        </p:txBody>
      </p:sp>
      <p:sp>
        <p:nvSpPr>
          <p:cNvPr id="22" name="Rectangle 21">
            <a:extLst>
              <a:ext uri="{FF2B5EF4-FFF2-40B4-BE49-F238E27FC236}">
                <a16:creationId xmlns:a16="http://schemas.microsoft.com/office/drawing/2014/main" id="{DD9D894C-ECF9-4880-9448-3E2DA01CB7C9}"/>
              </a:ext>
            </a:extLst>
          </p:cNvPr>
          <p:cNvSpPr/>
          <p:nvPr/>
        </p:nvSpPr>
        <p:spPr>
          <a:xfrm>
            <a:off x="1436477" y="2779766"/>
            <a:ext cx="6278880" cy="649632"/>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2</a:t>
            </a:r>
          </a:p>
        </p:txBody>
      </p:sp>
      <p:sp>
        <p:nvSpPr>
          <p:cNvPr id="23" name="Rectangle 22">
            <a:extLst>
              <a:ext uri="{FF2B5EF4-FFF2-40B4-BE49-F238E27FC236}">
                <a16:creationId xmlns:a16="http://schemas.microsoft.com/office/drawing/2014/main" id="{89A5C373-5E24-4FD4-B603-BB64ED344647}"/>
              </a:ext>
            </a:extLst>
          </p:cNvPr>
          <p:cNvSpPr/>
          <p:nvPr/>
        </p:nvSpPr>
        <p:spPr>
          <a:xfrm>
            <a:off x="1436477" y="3453065"/>
            <a:ext cx="6278880" cy="649632"/>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3</a:t>
            </a:r>
          </a:p>
        </p:txBody>
      </p:sp>
      <p:sp>
        <p:nvSpPr>
          <p:cNvPr id="24" name="Rectangle 23">
            <a:extLst>
              <a:ext uri="{FF2B5EF4-FFF2-40B4-BE49-F238E27FC236}">
                <a16:creationId xmlns:a16="http://schemas.microsoft.com/office/drawing/2014/main" id="{109E57F1-27F1-447A-B3F5-49B7E8DEADBE}"/>
              </a:ext>
            </a:extLst>
          </p:cNvPr>
          <p:cNvSpPr/>
          <p:nvPr/>
        </p:nvSpPr>
        <p:spPr>
          <a:xfrm>
            <a:off x="1436477" y="4130983"/>
            <a:ext cx="6278880" cy="649632"/>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a:solidFill>
                  <a:prstClr val="black"/>
                </a:solidFill>
                <a:latin typeface="Cambria" panose="02040503050406030204" pitchFamily="18" charset="0"/>
              </a:rPr>
              <a:t>Row 4</a:t>
            </a:r>
          </a:p>
        </p:txBody>
      </p:sp>
      <p:sp>
        <p:nvSpPr>
          <p:cNvPr id="56" name="Content Placeholder 2">
            <a:extLst>
              <a:ext uri="{FF2B5EF4-FFF2-40B4-BE49-F238E27FC236}">
                <a16:creationId xmlns:a16="http://schemas.microsoft.com/office/drawing/2014/main" id="{C78EA9EB-F44F-45A3-9113-B89C878AFBFE}"/>
              </a:ext>
            </a:extLst>
          </p:cNvPr>
          <p:cNvSpPr txBox="1">
            <a:spLocks/>
          </p:cNvSpPr>
          <p:nvPr/>
        </p:nvSpPr>
        <p:spPr>
          <a:xfrm>
            <a:off x="75991" y="5375594"/>
            <a:ext cx="8987622" cy="10585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a:t>Repeatedly </a:t>
            </a:r>
            <a:r>
              <a:rPr lang="en-US" sz="2500" b="1">
                <a:solidFill>
                  <a:srgbClr val="538234"/>
                </a:solidFill>
              </a:rPr>
              <a:t>opening</a:t>
            </a:r>
            <a:r>
              <a:rPr lang="en-US" sz="2500">
                <a:solidFill>
                  <a:srgbClr val="538234"/>
                </a:solidFill>
              </a:rPr>
              <a:t> (activating) </a:t>
            </a:r>
            <a:r>
              <a:rPr lang="en-US" sz="2500"/>
              <a:t>and </a:t>
            </a:r>
            <a:r>
              <a:rPr lang="en-US" sz="2500" b="1">
                <a:solidFill>
                  <a:srgbClr val="C00000"/>
                </a:solidFill>
              </a:rPr>
              <a:t>closing</a:t>
            </a:r>
            <a:r>
              <a:rPr lang="en-US" sz="2500">
                <a:solidFill>
                  <a:srgbClr val="C00000"/>
                </a:solidFill>
              </a:rPr>
              <a:t> (</a:t>
            </a:r>
            <a:r>
              <a:rPr lang="en-US" sz="2500" err="1">
                <a:solidFill>
                  <a:srgbClr val="C00000"/>
                </a:solidFill>
              </a:rPr>
              <a:t>precharging</a:t>
            </a:r>
            <a:r>
              <a:rPr lang="en-US" sz="2500">
                <a:solidFill>
                  <a:srgbClr val="C00000"/>
                </a:solidFill>
              </a:rPr>
              <a:t>) </a:t>
            </a:r>
          </a:p>
          <a:p>
            <a:pPr marL="0" indent="0" algn="ctr">
              <a:buNone/>
            </a:pPr>
            <a:r>
              <a:rPr lang="en-US" sz="2500"/>
              <a:t>a DRAM row causes </a:t>
            </a:r>
            <a:r>
              <a:rPr lang="en-US" sz="2500" b="1">
                <a:solidFill>
                  <a:schemeClr val="accent5">
                    <a:lumMod val="75000"/>
                  </a:schemeClr>
                </a:solidFill>
              </a:rPr>
              <a:t>RowHammer bit flips</a:t>
            </a:r>
            <a:r>
              <a:rPr lang="en-US" sz="2500">
                <a:solidFill>
                  <a:schemeClr val="accent5">
                    <a:lumMod val="75000"/>
                  </a:schemeClr>
                </a:solidFill>
              </a:rPr>
              <a:t> </a:t>
            </a:r>
            <a:r>
              <a:rPr lang="en-US" sz="2500"/>
              <a:t>in nearby cells</a:t>
            </a:r>
            <a:endParaRPr lang="en-US" sz="2500" b="1"/>
          </a:p>
        </p:txBody>
      </p:sp>
      <p:grpSp>
        <p:nvGrpSpPr>
          <p:cNvPr id="4" name="Group 3">
            <a:extLst>
              <a:ext uri="{FF2B5EF4-FFF2-40B4-BE49-F238E27FC236}">
                <a16:creationId xmlns:a16="http://schemas.microsoft.com/office/drawing/2014/main" id="{7C9C0E07-D94C-48B6-BEB6-DB89E650DAA9}"/>
              </a:ext>
            </a:extLst>
          </p:cNvPr>
          <p:cNvGrpSpPr/>
          <p:nvPr/>
        </p:nvGrpSpPr>
        <p:grpSpPr>
          <a:xfrm>
            <a:off x="1428644" y="2112040"/>
            <a:ext cx="6286713" cy="1990657"/>
            <a:chOff x="1428644" y="1937227"/>
            <a:chExt cx="6286713" cy="1990657"/>
          </a:xfrm>
        </p:grpSpPr>
        <p:sp>
          <p:nvSpPr>
            <p:cNvPr id="58" name="Rectangle 57">
              <a:extLst>
                <a:ext uri="{FF2B5EF4-FFF2-40B4-BE49-F238E27FC236}">
                  <a16:creationId xmlns:a16="http://schemas.microsoft.com/office/drawing/2014/main" id="{4FE156D8-70F5-4C67-B453-2AF3A52022A5}"/>
                </a:ext>
              </a:extLst>
            </p:cNvPr>
            <p:cNvSpPr/>
            <p:nvPr/>
          </p:nvSpPr>
          <p:spPr>
            <a:xfrm>
              <a:off x="1436477" y="2604952"/>
              <a:ext cx="6278880" cy="649632"/>
            </a:xfrm>
            <a:prstGeom prst="rect">
              <a:avLst/>
            </a:prstGeom>
            <a:solidFill>
              <a:schemeClr val="accent2">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2</a:t>
              </a:r>
            </a:p>
          </p:txBody>
        </p:sp>
        <p:sp>
          <p:nvSpPr>
            <p:cNvPr id="57" name="Content Placeholder 2">
              <a:extLst>
                <a:ext uri="{FF2B5EF4-FFF2-40B4-BE49-F238E27FC236}">
                  <a16:creationId xmlns:a16="http://schemas.microsoft.com/office/drawing/2014/main" id="{93F19E91-E237-4B80-9D4F-D248EBC468B2}"/>
                </a:ext>
              </a:extLst>
            </p:cNvPr>
            <p:cNvSpPr txBox="1">
              <a:spLocks/>
            </p:cNvSpPr>
            <p:nvPr/>
          </p:nvSpPr>
          <p:spPr>
            <a:xfrm>
              <a:off x="1428644" y="2637180"/>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a:solidFill>
                    <a:srgbClr val="FF0000"/>
                  </a:solidFill>
                </a:rPr>
                <a:t>open</a:t>
              </a:r>
            </a:p>
          </p:txBody>
        </p:sp>
        <p:sp>
          <p:nvSpPr>
            <p:cNvPr id="59" name="Rectangle 58">
              <a:extLst>
                <a:ext uri="{FF2B5EF4-FFF2-40B4-BE49-F238E27FC236}">
                  <a16:creationId xmlns:a16="http://schemas.microsoft.com/office/drawing/2014/main" id="{176E8814-72AD-4261-A762-E4EEB1025B22}"/>
                </a:ext>
              </a:extLst>
            </p:cNvPr>
            <p:cNvSpPr/>
            <p:nvPr/>
          </p:nvSpPr>
          <p:spPr>
            <a:xfrm>
              <a:off x="1436477" y="1937227"/>
              <a:ext cx="6278880" cy="649632"/>
            </a:xfrm>
            <a:prstGeom prst="rect">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1</a:t>
              </a:r>
            </a:p>
          </p:txBody>
        </p:sp>
        <p:sp>
          <p:nvSpPr>
            <p:cNvPr id="60" name="Rectangle 59">
              <a:extLst>
                <a:ext uri="{FF2B5EF4-FFF2-40B4-BE49-F238E27FC236}">
                  <a16:creationId xmlns:a16="http://schemas.microsoft.com/office/drawing/2014/main" id="{5865DC31-76F5-4815-8DFB-122C37217C8F}"/>
                </a:ext>
              </a:extLst>
            </p:cNvPr>
            <p:cNvSpPr/>
            <p:nvPr/>
          </p:nvSpPr>
          <p:spPr>
            <a:xfrm>
              <a:off x="1436477" y="3278252"/>
              <a:ext cx="6278880" cy="649632"/>
            </a:xfrm>
            <a:prstGeom prst="rect">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3</a:t>
              </a:r>
            </a:p>
          </p:txBody>
        </p:sp>
      </p:grpSp>
      <p:grpSp>
        <p:nvGrpSpPr>
          <p:cNvPr id="9" name="Group 8">
            <a:extLst>
              <a:ext uri="{FF2B5EF4-FFF2-40B4-BE49-F238E27FC236}">
                <a16:creationId xmlns:a16="http://schemas.microsoft.com/office/drawing/2014/main" id="{51F05092-E1D6-44BB-A59E-1BDA8528CE69}"/>
              </a:ext>
            </a:extLst>
          </p:cNvPr>
          <p:cNvGrpSpPr/>
          <p:nvPr/>
        </p:nvGrpSpPr>
        <p:grpSpPr>
          <a:xfrm>
            <a:off x="1428644" y="2778777"/>
            <a:ext cx="6286713" cy="649632"/>
            <a:chOff x="1428644" y="2603964"/>
            <a:chExt cx="6286713" cy="649632"/>
          </a:xfrm>
        </p:grpSpPr>
        <p:sp>
          <p:nvSpPr>
            <p:cNvPr id="61" name="Rectangle 60">
              <a:extLst>
                <a:ext uri="{FF2B5EF4-FFF2-40B4-BE49-F238E27FC236}">
                  <a16:creationId xmlns:a16="http://schemas.microsoft.com/office/drawing/2014/main" id="{E8896486-F152-49E7-B46F-6349E0B93A80}"/>
                </a:ext>
              </a:extLst>
            </p:cNvPr>
            <p:cNvSpPr/>
            <p:nvPr/>
          </p:nvSpPr>
          <p:spPr>
            <a:xfrm>
              <a:off x="1436477" y="2603964"/>
              <a:ext cx="6278880" cy="649632"/>
            </a:xfrm>
            <a:prstGeom prst="rect">
              <a:avLst/>
            </a:prstGeom>
            <a:solidFill>
              <a:srgbClr val="D8D9D8"/>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2</a:t>
              </a:r>
            </a:p>
          </p:txBody>
        </p:sp>
        <p:sp>
          <p:nvSpPr>
            <p:cNvPr id="62" name="Content Placeholder 2">
              <a:extLst>
                <a:ext uri="{FF2B5EF4-FFF2-40B4-BE49-F238E27FC236}">
                  <a16:creationId xmlns:a16="http://schemas.microsoft.com/office/drawing/2014/main" id="{360280D7-FF36-4E2C-8206-9D26C004139B}"/>
                </a:ext>
              </a:extLst>
            </p:cNvPr>
            <p:cNvSpPr txBox="1">
              <a:spLocks/>
            </p:cNvSpPr>
            <p:nvPr/>
          </p:nvSpPr>
          <p:spPr>
            <a:xfrm>
              <a:off x="1428644" y="2645717"/>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a:solidFill>
                    <a:srgbClr val="FF0000"/>
                  </a:solidFill>
                </a:rPr>
                <a:t>closed</a:t>
              </a:r>
            </a:p>
          </p:txBody>
        </p:sp>
      </p:grpSp>
      <p:grpSp>
        <p:nvGrpSpPr>
          <p:cNvPr id="63" name="Group 62">
            <a:extLst>
              <a:ext uri="{FF2B5EF4-FFF2-40B4-BE49-F238E27FC236}">
                <a16:creationId xmlns:a16="http://schemas.microsoft.com/office/drawing/2014/main" id="{A4607016-D3C8-4B92-BDB6-4E8EC9785BBD}"/>
              </a:ext>
            </a:extLst>
          </p:cNvPr>
          <p:cNvGrpSpPr/>
          <p:nvPr/>
        </p:nvGrpSpPr>
        <p:grpSpPr>
          <a:xfrm>
            <a:off x="1425311" y="1439706"/>
            <a:ext cx="6286713" cy="3344517"/>
            <a:chOff x="1428644" y="1260576"/>
            <a:chExt cx="6286713" cy="3344517"/>
          </a:xfrm>
        </p:grpSpPr>
        <p:sp>
          <p:nvSpPr>
            <p:cNvPr id="64" name="Rectangle 63">
              <a:extLst>
                <a:ext uri="{FF2B5EF4-FFF2-40B4-BE49-F238E27FC236}">
                  <a16:creationId xmlns:a16="http://schemas.microsoft.com/office/drawing/2014/main" id="{4827DD48-A518-432B-BBDC-DCAB727C9C21}"/>
                </a:ext>
              </a:extLst>
            </p:cNvPr>
            <p:cNvSpPr/>
            <p:nvPr/>
          </p:nvSpPr>
          <p:spPr>
            <a:xfrm>
              <a:off x="1436477" y="2604952"/>
              <a:ext cx="6278880" cy="649632"/>
            </a:xfrm>
            <a:prstGeom prst="rect">
              <a:avLst/>
            </a:prstGeom>
            <a:solidFill>
              <a:schemeClr val="accent2">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2</a:t>
              </a:r>
            </a:p>
          </p:txBody>
        </p:sp>
        <p:sp>
          <p:nvSpPr>
            <p:cNvPr id="65" name="Content Placeholder 2">
              <a:extLst>
                <a:ext uri="{FF2B5EF4-FFF2-40B4-BE49-F238E27FC236}">
                  <a16:creationId xmlns:a16="http://schemas.microsoft.com/office/drawing/2014/main" id="{1B6CB13E-8A01-492F-A9D5-56CA01915C9A}"/>
                </a:ext>
              </a:extLst>
            </p:cNvPr>
            <p:cNvSpPr txBox="1">
              <a:spLocks/>
            </p:cNvSpPr>
            <p:nvPr/>
          </p:nvSpPr>
          <p:spPr>
            <a:xfrm>
              <a:off x="1428644" y="2637180"/>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a:solidFill>
                    <a:srgbClr val="FF0000"/>
                  </a:solidFill>
                </a:rPr>
                <a:t>open</a:t>
              </a:r>
            </a:p>
          </p:txBody>
        </p:sp>
        <p:sp>
          <p:nvSpPr>
            <p:cNvPr id="66" name="Rectangle 65">
              <a:extLst>
                <a:ext uri="{FF2B5EF4-FFF2-40B4-BE49-F238E27FC236}">
                  <a16:creationId xmlns:a16="http://schemas.microsoft.com/office/drawing/2014/main" id="{040027B3-AD74-4F8A-AF75-21824B3047E3}"/>
                </a:ext>
              </a:extLst>
            </p:cNvPr>
            <p:cNvSpPr/>
            <p:nvPr/>
          </p:nvSpPr>
          <p:spPr>
            <a:xfrm>
              <a:off x="1436477" y="1937227"/>
              <a:ext cx="6278880" cy="649632"/>
            </a:xfrm>
            <a:prstGeom prst="rect">
              <a:avLst/>
            </a:prstGeom>
            <a:solidFill>
              <a:schemeClr val="accent4">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1</a:t>
              </a:r>
            </a:p>
          </p:txBody>
        </p:sp>
        <p:sp>
          <p:nvSpPr>
            <p:cNvPr id="67" name="Rectangle 66">
              <a:extLst>
                <a:ext uri="{FF2B5EF4-FFF2-40B4-BE49-F238E27FC236}">
                  <a16:creationId xmlns:a16="http://schemas.microsoft.com/office/drawing/2014/main" id="{88B15D70-3D3F-4C5B-BBCC-0C60E3F0760E}"/>
                </a:ext>
              </a:extLst>
            </p:cNvPr>
            <p:cNvSpPr/>
            <p:nvPr/>
          </p:nvSpPr>
          <p:spPr>
            <a:xfrm>
              <a:off x="1436477" y="3278252"/>
              <a:ext cx="6278880" cy="649632"/>
            </a:xfrm>
            <a:prstGeom prst="rect">
              <a:avLst/>
            </a:prstGeom>
            <a:solidFill>
              <a:schemeClr val="accent4">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3</a:t>
              </a:r>
            </a:p>
          </p:txBody>
        </p:sp>
        <p:sp>
          <p:nvSpPr>
            <p:cNvPr id="68" name="Rectangle 67">
              <a:extLst>
                <a:ext uri="{FF2B5EF4-FFF2-40B4-BE49-F238E27FC236}">
                  <a16:creationId xmlns:a16="http://schemas.microsoft.com/office/drawing/2014/main" id="{292EEC27-8A6F-47DA-9DC0-DE930E7EE26A}"/>
                </a:ext>
              </a:extLst>
            </p:cNvPr>
            <p:cNvSpPr/>
            <p:nvPr/>
          </p:nvSpPr>
          <p:spPr>
            <a:xfrm>
              <a:off x="1436477" y="1260576"/>
              <a:ext cx="6278880" cy="649632"/>
            </a:xfrm>
            <a:prstGeom prst="rect">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0</a:t>
              </a:r>
            </a:p>
          </p:txBody>
        </p:sp>
        <p:sp>
          <p:nvSpPr>
            <p:cNvPr id="69" name="Rectangle 68">
              <a:extLst>
                <a:ext uri="{FF2B5EF4-FFF2-40B4-BE49-F238E27FC236}">
                  <a16:creationId xmlns:a16="http://schemas.microsoft.com/office/drawing/2014/main" id="{719895E8-4554-4172-9C6A-54AADFA3DF71}"/>
                </a:ext>
              </a:extLst>
            </p:cNvPr>
            <p:cNvSpPr/>
            <p:nvPr/>
          </p:nvSpPr>
          <p:spPr>
            <a:xfrm>
              <a:off x="1436477" y="3955461"/>
              <a:ext cx="6278880" cy="649632"/>
            </a:xfrm>
            <a:prstGeom prst="rect">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4</a:t>
              </a:r>
            </a:p>
          </p:txBody>
        </p:sp>
      </p:grpSp>
      <p:grpSp>
        <p:nvGrpSpPr>
          <p:cNvPr id="78" name="Group 77">
            <a:extLst>
              <a:ext uri="{FF2B5EF4-FFF2-40B4-BE49-F238E27FC236}">
                <a16:creationId xmlns:a16="http://schemas.microsoft.com/office/drawing/2014/main" id="{BF8A0D40-2A4A-4EFF-AB16-F74053223421}"/>
              </a:ext>
            </a:extLst>
          </p:cNvPr>
          <p:cNvGrpSpPr/>
          <p:nvPr/>
        </p:nvGrpSpPr>
        <p:grpSpPr>
          <a:xfrm>
            <a:off x="-7303181" y="3833980"/>
            <a:ext cx="6286713" cy="649632"/>
            <a:chOff x="1428644" y="2604952"/>
            <a:chExt cx="6286713" cy="649632"/>
          </a:xfrm>
        </p:grpSpPr>
        <p:sp>
          <p:nvSpPr>
            <p:cNvPr id="79" name="Rectangle 78">
              <a:extLst>
                <a:ext uri="{FF2B5EF4-FFF2-40B4-BE49-F238E27FC236}">
                  <a16:creationId xmlns:a16="http://schemas.microsoft.com/office/drawing/2014/main" id="{C69D592F-9EFC-413D-BBDA-6EE340E691F5}"/>
                </a:ext>
              </a:extLst>
            </p:cNvPr>
            <p:cNvSpPr/>
            <p:nvPr/>
          </p:nvSpPr>
          <p:spPr>
            <a:xfrm>
              <a:off x="1436477" y="2604952"/>
              <a:ext cx="6278880" cy="649632"/>
            </a:xfrm>
            <a:prstGeom prst="rect">
              <a:avLst/>
            </a:prstGeom>
            <a:solidFill>
              <a:schemeClr val="accent2">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2</a:t>
              </a:r>
            </a:p>
          </p:txBody>
        </p:sp>
        <p:sp>
          <p:nvSpPr>
            <p:cNvPr id="80" name="Content Placeholder 2">
              <a:extLst>
                <a:ext uri="{FF2B5EF4-FFF2-40B4-BE49-F238E27FC236}">
                  <a16:creationId xmlns:a16="http://schemas.microsoft.com/office/drawing/2014/main" id="{180AB318-53C1-4180-83A9-568BE5736AD0}"/>
                </a:ext>
              </a:extLst>
            </p:cNvPr>
            <p:cNvSpPr txBox="1">
              <a:spLocks/>
            </p:cNvSpPr>
            <p:nvPr/>
          </p:nvSpPr>
          <p:spPr>
            <a:xfrm>
              <a:off x="1428644" y="2637180"/>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a:solidFill>
                    <a:srgbClr val="FF0000"/>
                  </a:solidFill>
                </a:rPr>
                <a:t>closed</a:t>
              </a:r>
            </a:p>
          </p:txBody>
        </p:sp>
      </p:grpSp>
      <p:grpSp>
        <p:nvGrpSpPr>
          <p:cNvPr id="12" name="Group 11">
            <a:extLst>
              <a:ext uri="{FF2B5EF4-FFF2-40B4-BE49-F238E27FC236}">
                <a16:creationId xmlns:a16="http://schemas.microsoft.com/office/drawing/2014/main" id="{98C00C2C-D80D-4BF3-A044-1E8F9765C6CA}"/>
              </a:ext>
            </a:extLst>
          </p:cNvPr>
          <p:cNvGrpSpPr/>
          <p:nvPr/>
        </p:nvGrpSpPr>
        <p:grpSpPr>
          <a:xfrm>
            <a:off x="5458418" y="1499016"/>
            <a:ext cx="2285690" cy="3181114"/>
            <a:chOff x="5458418" y="1324203"/>
            <a:chExt cx="2285690" cy="3181114"/>
          </a:xfrm>
        </p:grpSpPr>
        <p:sp>
          <p:nvSpPr>
            <p:cNvPr id="93" name="Rectangle 92">
              <a:extLst>
                <a:ext uri="{FF2B5EF4-FFF2-40B4-BE49-F238E27FC236}">
                  <a16:creationId xmlns:a16="http://schemas.microsoft.com/office/drawing/2014/main" id="{B37D456E-3E80-49A5-8AEB-B855AEABC53B}"/>
                </a:ext>
              </a:extLst>
            </p:cNvPr>
            <p:cNvSpPr/>
            <p:nvPr/>
          </p:nvSpPr>
          <p:spPr>
            <a:xfrm>
              <a:off x="6016776" y="1324203"/>
              <a:ext cx="1727332" cy="461665"/>
            </a:xfrm>
            <a:prstGeom prst="rect">
              <a:avLst/>
            </a:prstGeom>
          </p:spPr>
          <p:txBody>
            <a:bodyPr wrap="none">
              <a:spAutoFit/>
            </a:bodyPr>
            <a:lstStyle/>
            <a:p>
              <a:pPr algn="ctr"/>
              <a:r>
                <a:rPr lang="en-US" sz="2400" b="1" i="1">
                  <a:solidFill>
                    <a:schemeClr val="accent2"/>
                  </a:solidFill>
                  <a:latin typeface="Cambria" panose="02040503050406030204" pitchFamily="18" charset="0"/>
                </a:rPr>
                <a:t>Victim Row</a:t>
              </a:r>
            </a:p>
          </p:txBody>
        </p:sp>
        <p:sp>
          <p:nvSpPr>
            <p:cNvPr id="102" name="Rectangle 101">
              <a:extLst>
                <a:ext uri="{FF2B5EF4-FFF2-40B4-BE49-F238E27FC236}">
                  <a16:creationId xmlns:a16="http://schemas.microsoft.com/office/drawing/2014/main" id="{E75BF2EF-60F7-419B-8036-597209688DD0}"/>
                </a:ext>
              </a:extLst>
            </p:cNvPr>
            <p:cNvSpPr/>
            <p:nvPr/>
          </p:nvSpPr>
          <p:spPr>
            <a:xfrm>
              <a:off x="6016776" y="2039174"/>
              <a:ext cx="1727332" cy="461665"/>
            </a:xfrm>
            <a:prstGeom prst="rect">
              <a:avLst/>
            </a:prstGeom>
          </p:spPr>
          <p:txBody>
            <a:bodyPr wrap="none">
              <a:spAutoFit/>
            </a:bodyPr>
            <a:lstStyle/>
            <a:p>
              <a:pPr algn="ctr"/>
              <a:r>
                <a:rPr lang="en-US" sz="2400" b="1" i="1">
                  <a:solidFill>
                    <a:schemeClr val="accent2"/>
                  </a:solidFill>
                  <a:latin typeface="Cambria" panose="02040503050406030204" pitchFamily="18" charset="0"/>
                </a:rPr>
                <a:t>Victim Row</a:t>
              </a:r>
            </a:p>
          </p:txBody>
        </p:sp>
        <p:sp>
          <p:nvSpPr>
            <p:cNvPr id="103" name="Rectangle 102">
              <a:extLst>
                <a:ext uri="{FF2B5EF4-FFF2-40B4-BE49-F238E27FC236}">
                  <a16:creationId xmlns:a16="http://schemas.microsoft.com/office/drawing/2014/main" id="{120CA236-6655-4C8A-8A9E-2547A1536D41}"/>
                </a:ext>
              </a:extLst>
            </p:cNvPr>
            <p:cNvSpPr/>
            <p:nvPr/>
          </p:nvSpPr>
          <p:spPr>
            <a:xfrm>
              <a:off x="6016776" y="3372315"/>
              <a:ext cx="1727332" cy="461665"/>
            </a:xfrm>
            <a:prstGeom prst="rect">
              <a:avLst/>
            </a:prstGeom>
          </p:spPr>
          <p:txBody>
            <a:bodyPr wrap="none">
              <a:spAutoFit/>
            </a:bodyPr>
            <a:lstStyle/>
            <a:p>
              <a:pPr algn="ctr"/>
              <a:r>
                <a:rPr lang="en-US" sz="2400" b="1" i="1">
                  <a:solidFill>
                    <a:schemeClr val="accent2"/>
                  </a:solidFill>
                  <a:latin typeface="Cambria" panose="02040503050406030204" pitchFamily="18" charset="0"/>
                </a:rPr>
                <a:t>Victim Row</a:t>
              </a:r>
            </a:p>
          </p:txBody>
        </p:sp>
        <p:sp>
          <p:nvSpPr>
            <p:cNvPr id="104" name="Rectangle 103">
              <a:extLst>
                <a:ext uri="{FF2B5EF4-FFF2-40B4-BE49-F238E27FC236}">
                  <a16:creationId xmlns:a16="http://schemas.microsoft.com/office/drawing/2014/main" id="{89C52AB6-C015-47D4-A57E-9C4F2BBF270B}"/>
                </a:ext>
              </a:extLst>
            </p:cNvPr>
            <p:cNvSpPr/>
            <p:nvPr/>
          </p:nvSpPr>
          <p:spPr>
            <a:xfrm>
              <a:off x="6016776" y="4043652"/>
              <a:ext cx="1727332" cy="461665"/>
            </a:xfrm>
            <a:prstGeom prst="rect">
              <a:avLst/>
            </a:prstGeom>
          </p:spPr>
          <p:txBody>
            <a:bodyPr wrap="none">
              <a:spAutoFit/>
            </a:bodyPr>
            <a:lstStyle/>
            <a:p>
              <a:pPr algn="ctr"/>
              <a:r>
                <a:rPr lang="en-US" sz="2400" b="1" i="1">
                  <a:solidFill>
                    <a:schemeClr val="accent2"/>
                  </a:solidFill>
                  <a:latin typeface="Cambria" panose="02040503050406030204" pitchFamily="18" charset="0"/>
                </a:rPr>
                <a:t>Victim Row</a:t>
              </a:r>
            </a:p>
          </p:txBody>
        </p:sp>
        <p:sp>
          <p:nvSpPr>
            <p:cNvPr id="91" name="Rectangle 90">
              <a:extLst>
                <a:ext uri="{FF2B5EF4-FFF2-40B4-BE49-F238E27FC236}">
                  <a16:creationId xmlns:a16="http://schemas.microsoft.com/office/drawing/2014/main" id="{F8CE62B5-47F7-4D07-AA22-F6DECEC6E88A}"/>
                </a:ext>
              </a:extLst>
            </p:cNvPr>
            <p:cNvSpPr/>
            <p:nvPr/>
          </p:nvSpPr>
          <p:spPr>
            <a:xfrm>
              <a:off x="5458418" y="2685155"/>
              <a:ext cx="2285690" cy="461665"/>
            </a:xfrm>
            <a:prstGeom prst="rect">
              <a:avLst/>
            </a:prstGeom>
          </p:spPr>
          <p:txBody>
            <a:bodyPr wrap="none">
              <a:spAutoFit/>
            </a:bodyPr>
            <a:lstStyle/>
            <a:p>
              <a:pPr algn="ctr"/>
              <a:r>
                <a:rPr lang="en-US" sz="2400" b="1" i="1">
                  <a:solidFill>
                    <a:srgbClr val="C00000"/>
                  </a:solidFill>
                  <a:latin typeface="Cambria" panose="02040503050406030204" pitchFamily="18" charset="0"/>
                </a:rPr>
                <a:t>Aggressor Row</a:t>
              </a:r>
            </a:p>
          </p:txBody>
        </p:sp>
      </p:grpSp>
      <p:grpSp>
        <p:nvGrpSpPr>
          <p:cNvPr id="48" name="Group 47">
            <a:extLst>
              <a:ext uri="{FF2B5EF4-FFF2-40B4-BE49-F238E27FC236}">
                <a16:creationId xmlns:a16="http://schemas.microsoft.com/office/drawing/2014/main" id="{7B431FD1-5BE2-2C44-B9F7-09D6F43E9360}"/>
              </a:ext>
            </a:extLst>
          </p:cNvPr>
          <p:cNvGrpSpPr/>
          <p:nvPr/>
        </p:nvGrpSpPr>
        <p:grpSpPr>
          <a:xfrm>
            <a:off x="1436070" y="2783560"/>
            <a:ext cx="6271453" cy="649632"/>
            <a:chOff x="1428644" y="2604952"/>
            <a:chExt cx="6286713" cy="649632"/>
          </a:xfrm>
        </p:grpSpPr>
        <p:sp>
          <p:nvSpPr>
            <p:cNvPr id="49" name="Rectangle 48">
              <a:extLst>
                <a:ext uri="{FF2B5EF4-FFF2-40B4-BE49-F238E27FC236}">
                  <a16:creationId xmlns:a16="http://schemas.microsoft.com/office/drawing/2014/main" id="{AA1496F3-3EC1-9344-A3C2-C19ACAE2471F}"/>
                </a:ext>
              </a:extLst>
            </p:cNvPr>
            <p:cNvSpPr/>
            <p:nvPr/>
          </p:nvSpPr>
          <p:spPr>
            <a:xfrm>
              <a:off x="1434175" y="2604952"/>
              <a:ext cx="6281182" cy="649632"/>
            </a:xfrm>
            <a:prstGeom prst="rect">
              <a:avLst/>
            </a:prstGeom>
            <a:solidFill>
              <a:schemeClr val="accent2">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2</a:t>
              </a:r>
            </a:p>
          </p:txBody>
        </p:sp>
        <p:sp>
          <p:nvSpPr>
            <p:cNvPr id="50" name="Content Placeholder 2">
              <a:extLst>
                <a:ext uri="{FF2B5EF4-FFF2-40B4-BE49-F238E27FC236}">
                  <a16:creationId xmlns:a16="http://schemas.microsoft.com/office/drawing/2014/main" id="{C3935D28-5E78-4343-902C-540DBB9F6F02}"/>
                </a:ext>
              </a:extLst>
            </p:cNvPr>
            <p:cNvSpPr txBox="1">
              <a:spLocks/>
            </p:cNvSpPr>
            <p:nvPr/>
          </p:nvSpPr>
          <p:spPr>
            <a:xfrm>
              <a:off x="1428644" y="2637180"/>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a:solidFill>
                    <a:srgbClr val="FF0000"/>
                  </a:solidFill>
                </a:rPr>
                <a:t>open</a:t>
              </a:r>
            </a:p>
          </p:txBody>
        </p:sp>
      </p:grpSp>
      <p:grpSp>
        <p:nvGrpSpPr>
          <p:cNvPr id="7" name="Group 6">
            <a:extLst>
              <a:ext uri="{FF2B5EF4-FFF2-40B4-BE49-F238E27FC236}">
                <a16:creationId xmlns:a16="http://schemas.microsoft.com/office/drawing/2014/main" id="{8B5172BE-DABD-144A-A583-5E47F38C7D5C}"/>
              </a:ext>
            </a:extLst>
          </p:cNvPr>
          <p:cNvGrpSpPr/>
          <p:nvPr/>
        </p:nvGrpSpPr>
        <p:grpSpPr>
          <a:xfrm>
            <a:off x="1441587" y="2788399"/>
            <a:ext cx="6266955" cy="649632"/>
            <a:chOff x="-3913331" y="4700899"/>
            <a:chExt cx="6266955" cy="649632"/>
          </a:xfrm>
        </p:grpSpPr>
        <p:sp>
          <p:nvSpPr>
            <p:cNvPr id="51" name="Rectangle 50">
              <a:extLst>
                <a:ext uri="{FF2B5EF4-FFF2-40B4-BE49-F238E27FC236}">
                  <a16:creationId xmlns:a16="http://schemas.microsoft.com/office/drawing/2014/main" id="{AC440CBA-2BEC-274B-9890-215243780C35}"/>
                </a:ext>
              </a:extLst>
            </p:cNvPr>
            <p:cNvSpPr/>
            <p:nvPr/>
          </p:nvSpPr>
          <p:spPr>
            <a:xfrm>
              <a:off x="-3913331" y="4700899"/>
              <a:ext cx="6266955" cy="649632"/>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2</a:t>
              </a:r>
            </a:p>
          </p:txBody>
        </p:sp>
        <p:sp>
          <p:nvSpPr>
            <p:cNvPr id="52" name="Content Placeholder 2">
              <a:extLst>
                <a:ext uri="{FF2B5EF4-FFF2-40B4-BE49-F238E27FC236}">
                  <a16:creationId xmlns:a16="http://schemas.microsoft.com/office/drawing/2014/main" id="{D2FA242F-D615-8C4E-AC81-1DDED9EF01EA}"/>
                </a:ext>
              </a:extLst>
            </p:cNvPr>
            <p:cNvSpPr txBox="1">
              <a:spLocks/>
            </p:cNvSpPr>
            <p:nvPr/>
          </p:nvSpPr>
          <p:spPr>
            <a:xfrm>
              <a:off x="-3776745" y="4729968"/>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a:solidFill>
                    <a:srgbClr val="FF0000"/>
                  </a:solidFill>
                </a:rPr>
                <a:t>closed</a:t>
              </a:r>
            </a:p>
          </p:txBody>
        </p:sp>
      </p:grpSp>
      <p:sp>
        <p:nvSpPr>
          <p:cNvPr id="54" name="Rectangle 53">
            <a:extLst>
              <a:ext uri="{FF2B5EF4-FFF2-40B4-BE49-F238E27FC236}">
                <a16:creationId xmlns:a16="http://schemas.microsoft.com/office/drawing/2014/main" id="{A82EC301-6147-C84F-8673-82CE40BC8335}"/>
              </a:ext>
            </a:extLst>
          </p:cNvPr>
          <p:cNvSpPr/>
          <p:nvPr/>
        </p:nvSpPr>
        <p:spPr>
          <a:xfrm>
            <a:off x="9260517" y="3545059"/>
            <a:ext cx="2285690" cy="461665"/>
          </a:xfrm>
          <a:prstGeom prst="rect">
            <a:avLst/>
          </a:prstGeom>
        </p:spPr>
        <p:txBody>
          <a:bodyPr wrap="none">
            <a:spAutoFit/>
          </a:bodyPr>
          <a:lstStyle/>
          <a:p>
            <a:pPr algn="ctr"/>
            <a:r>
              <a:rPr lang="en-US" sz="2400" b="1" i="1">
                <a:solidFill>
                  <a:srgbClr val="C00000"/>
                </a:solidFill>
                <a:latin typeface="Cambria" panose="02040503050406030204" pitchFamily="18" charset="0"/>
              </a:rPr>
              <a:t>Aggressor Row</a:t>
            </a:r>
          </a:p>
        </p:txBody>
      </p:sp>
      <p:sp>
        <p:nvSpPr>
          <p:cNvPr id="8" name="Rectangle 7">
            <a:extLst>
              <a:ext uri="{FF2B5EF4-FFF2-40B4-BE49-F238E27FC236}">
                <a16:creationId xmlns:a16="http://schemas.microsoft.com/office/drawing/2014/main" id="{28E6E4A5-0DF6-F848-BCDF-6D0D92E07801}"/>
              </a:ext>
            </a:extLst>
          </p:cNvPr>
          <p:cNvSpPr/>
          <p:nvPr/>
        </p:nvSpPr>
        <p:spPr>
          <a:xfrm>
            <a:off x="579893" y="883431"/>
            <a:ext cx="7984214" cy="553998"/>
          </a:xfrm>
          <a:prstGeom prst="rect">
            <a:avLst/>
          </a:prstGeom>
        </p:spPr>
        <p:txBody>
          <a:bodyPr wrap="square">
            <a:spAutoFit/>
          </a:bodyPr>
          <a:lstStyle/>
          <a:p>
            <a:pPr algn="ctr"/>
            <a:r>
              <a:rPr lang="en-US" sz="3000" b="1">
                <a:latin typeface="Cambria" panose="02040503050406030204" pitchFamily="18" charset="0"/>
              </a:rPr>
              <a:t>DRAM Subarray</a:t>
            </a:r>
            <a:endParaRPr lang="en-US" sz="3000">
              <a:latin typeface="Cambria" panose="02040503050406030204" pitchFamily="18" charset="0"/>
            </a:endParaRPr>
          </a:p>
        </p:txBody>
      </p:sp>
      <p:sp>
        <p:nvSpPr>
          <p:cNvPr id="71" name="Multiply 70">
            <a:extLst>
              <a:ext uri="{FF2B5EF4-FFF2-40B4-BE49-F238E27FC236}">
                <a16:creationId xmlns:a16="http://schemas.microsoft.com/office/drawing/2014/main" id="{7620920D-1E50-5D4E-8E4D-40DBD607206F}"/>
              </a:ext>
            </a:extLst>
          </p:cNvPr>
          <p:cNvSpPr/>
          <p:nvPr/>
        </p:nvSpPr>
        <p:spPr>
          <a:xfrm>
            <a:off x="5472747" y="2093812"/>
            <a:ext cx="694249" cy="694249"/>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2" name="Multiply 71">
            <a:extLst>
              <a:ext uri="{FF2B5EF4-FFF2-40B4-BE49-F238E27FC236}">
                <a16:creationId xmlns:a16="http://schemas.microsoft.com/office/drawing/2014/main" id="{C1C9C404-0CE3-8E42-871C-F215B43C0A09}"/>
              </a:ext>
            </a:extLst>
          </p:cNvPr>
          <p:cNvSpPr/>
          <p:nvPr/>
        </p:nvSpPr>
        <p:spPr>
          <a:xfrm>
            <a:off x="2915079" y="3422549"/>
            <a:ext cx="694249" cy="694249"/>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nvGrpSpPr>
          <p:cNvPr id="16" name="Group 15">
            <a:extLst>
              <a:ext uri="{FF2B5EF4-FFF2-40B4-BE49-F238E27FC236}">
                <a16:creationId xmlns:a16="http://schemas.microsoft.com/office/drawing/2014/main" id="{EB029607-2E88-EC41-B664-591E62C2DFC8}"/>
              </a:ext>
            </a:extLst>
          </p:cNvPr>
          <p:cNvGrpSpPr/>
          <p:nvPr/>
        </p:nvGrpSpPr>
        <p:grpSpPr>
          <a:xfrm>
            <a:off x="1496469" y="1425829"/>
            <a:ext cx="4243124" cy="3386177"/>
            <a:chOff x="1746836" y="1682309"/>
            <a:chExt cx="4243124" cy="3386177"/>
          </a:xfrm>
        </p:grpSpPr>
        <p:sp>
          <p:nvSpPr>
            <p:cNvPr id="14" name="Multiply 13">
              <a:extLst>
                <a:ext uri="{FF2B5EF4-FFF2-40B4-BE49-F238E27FC236}">
                  <a16:creationId xmlns:a16="http://schemas.microsoft.com/office/drawing/2014/main" id="{A5C1CA2C-E2FF-3347-A225-2037EDBEBB10}"/>
                </a:ext>
              </a:extLst>
            </p:cNvPr>
            <p:cNvSpPr/>
            <p:nvPr/>
          </p:nvSpPr>
          <p:spPr>
            <a:xfrm>
              <a:off x="2539369" y="1682309"/>
              <a:ext cx="694249" cy="694249"/>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0" name="Multiply 69">
              <a:extLst>
                <a:ext uri="{FF2B5EF4-FFF2-40B4-BE49-F238E27FC236}">
                  <a16:creationId xmlns:a16="http://schemas.microsoft.com/office/drawing/2014/main" id="{0F68923F-8FD3-0349-8CA5-8AFF2A3446CA}"/>
                </a:ext>
              </a:extLst>
            </p:cNvPr>
            <p:cNvSpPr/>
            <p:nvPr/>
          </p:nvSpPr>
          <p:spPr>
            <a:xfrm>
              <a:off x="3456171" y="2348675"/>
              <a:ext cx="694249" cy="694249"/>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3" name="Multiply 72">
              <a:extLst>
                <a:ext uri="{FF2B5EF4-FFF2-40B4-BE49-F238E27FC236}">
                  <a16:creationId xmlns:a16="http://schemas.microsoft.com/office/drawing/2014/main" id="{2AAE3F87-E15C-6D41-BB72-F268AE4CCFC3}"/>
                </a:ext>
              </a:extLst>
            </p:cNvPr>
            <p:cNvSpPr/>
            <p:nvPr/>
          </p:nvSpPr>
          <p:spPr>
            <a:xfrm>
              <a:off x="5295711" y="3710626"/>
              <a:ext cx="694249" cy="694249"/>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4" name="Multiply 73">
              <a:extLst>
                <a:ext uri="{FF2B5EF4-FFF2-40B4-BE49-F238E27FC236}">
                  <a16:creationId xmlns:a16="http://schemas.microsoft.com/office/drawing/2014/main" id="{1005A848-D5E8-7C42-A549-CDE4B11035DF}"/>
                </a:ext>
              </a:extLst>
            </p:cNvPr>
            <p:cNvSpPr/>
            <p:nvPr/>
          </p:nvSpPr>
          <p:spPr>
            <a:xfrm>
              <a:off x="1746836" y="4374237"/>
              <a:ext cx="694249" cy="694249"/>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spTree>
    <p:extLst>
      <p:ext uri="{BB962C8B-B14F-4D97-AF65-F5344CB8AC3E}">
        <p14:creationId xmlns:p14="http://schemas.microsoft.com/office/powerpoint/2010/main" val="45693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4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71" grpId="0" animBg="1"/>
      <p:bldP spid="7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The </a:t>
            </a:r>
            <a:r>
              <a:rPr lang="en-US" b="1" err="1"/>
              <a:t>RowHammer</a:t>
            </a:r>
            <a:r>
              <a:rPr lang="en-US" b="1"/>
              <a:t> Vulnerability</a:t>
            </a:r>
          </a:p>
        </p:txBody>
      </p:sp>
      <p:sp>
        <p:nvSpPr>
          <p:cNvPr id="6" name="Content Placeholder 2">
            <a:extLst>
              <a:ext uri="{FF2B5EF4-FFF2-40B4-BE49-F238E27FC236}">
                <a16:creationId xmlns:a16="http://schemas.microsoft.com/office/drawing/2014/main" id="{7545E099-5068-F448-A0AC-2CF624D53B84}"/>
              </a:ext>
            </a:extLst>
          </p:cNvPr>
          <p:cNvSpPr txBox="1">
            <a:spLocks/>
          </p:cNvSpPr>
          <p:nvPr/>
        </p:nvSpPr>
        <p:spPr>
          <a:xfrm>
            <a:off x="75991" y="813916"/>
            <a:ext cx="8987622" cy="5586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400"/>
              </a:spcAft>
            </a:pPr>
            <a:endParaRPr lang="en-US" sz="2400"/>
          </a:p>
        </p:txBody>
      </p:sp>
      <p:sp>
        <p:nvSpPr>
          <p:cNvPr id="5" name="Rounded Rectangle 4">
            <a:extLst>
              <a:ext uri="{FF2B5EF4-FFF2-40B4-BE49-F238E27FC236}">
                <a16:creationId xmlns:a16="http://schemas.microsoft.com/office/drawing/2014/main" id="{7A085F27-A4ED-C14E-AD95-8BF59A083EB0}"/>
              </a:ext>
            </a:extLst>
          </p:cNvPr>
          <p:cNvSpPr/>
          <p:nvPr/>
        </p:nvSpPr>
        <p:spPr>
          <a:xfrm>
            <a:off x="579892" y="845119"/>
            <a:ext cx="7984215" cy="4217949"/>
          </a:xfrm>
          <a:prstGeom prst="roundRect">
            <a:avLst>
              <a:gd name="adj" fmla="val 9311"/>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05B6157-A106-4B44-80E1-EDD303BA10FF}"/>
              </a:ext>
            </a:extLst>
          </p:cNvPr>
          <p:cNvCxnSpPr>
            <a:cxnSpLocks/>
          </p:cNvCxnSpPr>
          <p:nvPr/>
        </p:nvCxnSpPr>
        <p:spPr>
          <a:xfrm>
            <a:off x="1024997" y="1773090"/>
            <a:ext cx="710184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7A7FA5B-B3FC-2849-8E6D-CC87AF1FB831}"/>
              </a:ext>
            </a:extLst>
          </p:cNvPr>
          <p:cNvCxnSpPr>
            <a:cxnSpLocks/>
          </p:cNvCxnSpPr>
          <p:nvPr/>
        </p:nvCxnSpPr>
        <p:spPr>
          <a:xfrm>
            <a:off x="1024997" y="2458890"/>
            <a:ext cx="710184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A874E0-B63D-EB41-93F1-F757F837BC90}"/>
              </a:ext>
            </a:extLst>
          </p:cNvPr>
          <p:cNvCxnSpPr>
            <a:cxnSpLocks/>
          </p:cNvCxnSpPr>
          <p:nvPr/>
        </p:nvCxnSpPr>
        <p:spPr>
          <a:xfrm>
            <a:off x="1024997" y="3140898"/>
            <a:ext cx="710184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62DCADF-F6BB-2744-8F77-C4CA8D44C2E8}"/>
              </a:ext>
            </a:extLst>
          </p:cNvPr>
          <p:cNvCxnSpPr>
            <a:cxnSpLocks/>
          </p:cNvCxnSpPr>
          <p:nvPr/>
        </p:nvCxnSpPr>
        <p:spPr>
          <a:xfrm>
            <a:off x="1024997" y="3815250"/>
            <a:ext cx="710184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729E55-0D25-E64C-A8F5-6A9F1F824F9B}"/>
              </a:ext>
            </a:extLst>
          </p:cNvPr>
          <p:cNvCxnSpPr>
            <a:cxnSpLocks/>
          </p:cNvCxnSpPr>
          <p:nvPr/>
        </p:nvCxnSpPr>
        <p:spPr>
          <a:xfrm>
            <a:off x="1024997" y="4455799"/>
            <a:ext cx="710184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24ED067-4255-A64A-A059-8A5B04DE4C1C}"/>
              </a:ext>
            </a:extLst>
          </p:cNvPr>
          <p:cNvSpPr/>
          <p:nvPr/>
        </p:nvSpPr>
        <p:spPr>
          <a:xfrm>
            <a:off x="1436477" y="1439706"/>
            <a:ext cx="6278880" cy="649632"/>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0</a:t>
            </a:r>
          </a:p>
        </p:txBody>
      </p:sp>
      <p:sp>
        <p:nvSpPr>
          <p:cNvPr id="13" name="Rectangle 12">
            <a:extLst>
              <a:ext uri="{FF2B5EF4-FFF2-40B4-BE49-F238E27FC236}">
                <a16:creationId xmlns:a16="http://schemas.microsoft.com/office/drawing/2014/main" id="{615884F7-A7E6-BC4D-9216-A6F9802D95B8}"/>
              </a:ext>
            </a:extLst>
          </p:cNvPr>
          <p:cNvSpPr/>
          <p:nvPr/>
        </p:nvSpPr>
        <p:spPr>
          <a:xfrm>
            <a:off x="1436477" y="4148057"/>
            <a:ext cx="6278880" cy="6496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21" name="Rectangle 20">
            <a:extLst>
              <a:ext uri="{FF2B5EF4-FFF2-40B4-BE49-F238E27FC236}">
                <a16:creationId xmlns:a16="http://schemas.microsoft.com/office/drawing/2014/main" id="{B6936DDF-CF00-4EFC-8FAF-61206FCCE107}"/>
              </a:ext>
            </a:extLst>
          </p:cNvPr>
          <p:cNvSpPr/>
          <p:nvPr/>
        </p:nvSpPr>
        <p:spPr>
          <a:xfrm>
            <a:off x="1436477" y="2114018"/>
            <a:ext cx="6278880" cy="649632"/>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1</a:t>
            </a:r>
          </a:p>
        </p:txBody>
      </p:sp>
      <p:sp>
        <p:nvSpPr>
          <p:cNvPr id="22" name="Rectangle 21">
            <a:extLst>
              <a:ext uri="{FF2B5EF4-FFF2-40B4-BE49-F238E27FC236}">
                <a16:creationId xmlns:a16="http://schemas.microsoft.com/office/drawing/2014/main" id="{DD9D894C-ECF9-4880-9448-3E2DA01CB7C9}"/>
              </a:ext>
            </a:extLst>
          </p:cNvPr>
          <p:cNvSpPr/>
          <p:nvPr/>
        </p:nvSpPr>
        <p:spPr>
          <a:xfrm>
            <a:off x="1436477" y="2779766"/>
            <a:ext cx="6278880" cy="649632"/>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2</a:t>
            </a:r>
          </a:p>
        </p:txBody>
      </p:sp>
      <p:sp>
        <p:nvSpPr>
          <p:cNvPr id="23" name="Rectangle 22">
            <a:extLst>
              <a:ext uri="{FF2B5EF4-FFF2-40B4-BE49-F238E27FC236}">
                <a16:creationId xmlns:a16="http://schemas.microsoft.com/office/drawing/2014/main" id="{89A5C373-5E24-4FD4-B603-BB64ED344647}"/>
              </a:ext>
            </a:extLst>
          </p:cNvPr>
          <p:cNvSpPr/>
          <p:nvPr/>
        </p:nvSpPr>
        <p:spPr>
          <a:xfrm>
            <a:off x="1436477" y="3453065"/>
            <a:ext cx="6278880" cy="649632"/>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3</a:t>
            </a:r>
          </a:p>
        </p:txBody>
      </p:sp>
      <p:sp>
        <p:nvSpPr>
          <p:cNvPr id="24" name="Rectangle 23">
            <a:extLst>
              <a:ext uri="{FF2B5EF4-FFF2-40B4-BE49-F238E27FC236}">
                <a16:creationId xmlns:a16="http://schemas.microsoft.com/office/drawing/2014/main" id="{109E57F1-27F1-447A-B3F5-49B7E8DEADBE}"/>
              </a:ext>
            </a:extLst>
          </p:cNvPr>
          <p:cNvSpPr/>
          <p:nvPr/>
        </p:nvSpPr>
        <p:spPr>
          <a:xfrm>
            <a:off x="1436477" y="4130983"/>
            <a:ext cx="6278880" cy="649632"/>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a:solidFill>
                  <a:prstClr val="black"/>
                </a:solidFill>
                <a:latin typeface="Cambria" panose="02040503050406030204" pitchFamily="18" charset="0"/>
              </a:rPr>
              <a:t>Row 4</a:t>
            </a:r>
          </a:p>
        </p:txBody>
      </p:sp>
      <p:sp>
        <p:nvSpPr>
          <p:cNvPr id="56" name="Content Placeholder 2">
            <a:extLst>
              <a:ext uri="{FF2B5EF4-FFF2-40B4-BE49-F238E27FC236}">
                <a16:creationId xmlns:a16="http://schemas.microsoft.com/office/drawing/2014/main" id="{C78EA9EB-F44F-45A3-9113-B89C878AFBFE}"/>
              </a:ext>
            </a:extLst>
          </p:cNvPr>
          <p:cNvSpPr txBox="1">
            <a:spLocks/>
          </p:cNvSpPr>
          <p:nvPr/>
        </p:nvSpPr>
        <p:spPr>
          <a:xfrm>
            <a:off x="75991" y="5375594"/>
            <a:ext cx="8987622" cy="10585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a:t>Repeatedly </a:t>
            </a:r>
            <a:r>
              <a:rPr lang="en-US" sz="2500" b="1">
                <a:solidFill>
                  <a:srgbClr val="538234"/>
                </a:solidFill>
              </a:rPr>
              <a:t>opening</a:t>
            </a:r>
            <a:r>
              <a:rPr lang="en-US" sz="2500">
                <a:solidFill>
                  <a:srgbClr val="538234"/>
                </a:solidFill>
              </a:rPr>
              <a:t> (activating) </a:t>
            </a:r>
            <a:r>
              <a:rPr lang="en-US" sz="2500"/>
              <a:t>and </a:t>
            </a:r>
            <a:r>
              <a:rPr lang="en-US" sz="2500" b="1">
                <a:solidFill>
                  <a:srgbClr val="C00000"/>
                </a:solidFill>
              </a:rPr>
              <a:t>closing</a:t>
            </a:r>
            <a:r>
              <a:rPr lang="en-US" sz="2500">
                <a:solidFill>
                  <a:srgbClr val="C00000"/>
                </a:solidFill>
              </a:rPr>
              <a:t> (</a:t>
            </a:r>
            <a:r>
              <a:rPr lang="en-US" sz="2500" err="1">
                <a:solidFill>
                  <a:srgbClr val="C00000"/>
                </a:solidFill>
              </a:rPr>
              <a:t>precharging</a:t>
            </a:r>
            <a:r>
              <a:rPr lang="en-US" sz="2500">
                <a:solidFill>
                  <a:srgbClr val="C00000"/>
                </a:solidFill>
              </a:rPr>
              <a:t>) </a:t>
            </a:r>
          </a:p>
          <a:p>
            <a:pPr marL="0" indent="0" algn="ctr">
              <a:buNone/>
            </a:pPr>
            <a:r>
              <a:rPr lang="en-US" sz="2500"/>
              <a:t>a DRAM row causes </a:t>
            </a:r>
            <a:r>
              <a:rPr lang="en-US" sz="2500" b="1">
                <a:solidFill>
                  <a:schemeClr val="accent5">
                    <a:lumMod val="75000"/>
                  </a:schemeClr>
                </a:solidFill>
              </a:rPr>
              <a:t>RowHammer bit flips</a:t>
            </a:r>
            <a:r>
              <a:rPr lang="en-US" sz="2500">
                <a:solidFill>
                  <a:schemeClr val="accent5">
                    <a:lumMod val="75000"/>
                  </a:schemeClr>
                </a:solidFill>
              </a:rPr>
              <a:t> </a:t>
            </a:r>
            <a:r>
              <a:rPr lang="en-US" sz="2500"/>
              <a:t>in nearby cells</a:t>
            </a:r>
            <a:endParaRPr lang="en-US" sz="2500" b="1"/>
          </a:p>
        </p:txBody>
      </p:sp>
      <p:grpSp>
        <p:nvGrpSpPr>
          <p:cNvPr id="4" name="Group 3">
            <a:extLst>
              <a:ext uri="{FF2B5EF4-FFF2-40B4-BE49-F238E27FC236}">
                <a16:creationId xmlns:a16="http://schemas.microsoft.com/office/drawing/2014/main" id="{7C9C0E07-D94C-48B6-BEB6-DB89E650DAA9}"/>
              </a:ext>
            </a:extLst>
          </p:cNvPr>
          <p:cNvGrpSpPr/>
          <p:nvPr/>
        </p:nvGrpSpPr>
        <p:grpSpPr>
          <a:xfrm>
            <a:off x="1428644" y="2112040"/>
            <a:ext cx="6286713" cy="1990657"/>
            <a:chOff x="1428644" y="1937227"/>
            <a:chExt cx="6286713" cy="1990657"/>
          </a:xfrm>
        </p:grpSpPr>
        <p:sp>
          <p:nvSpPr>
            <p:cNvPr id="58" name="Rectangle 57">
              <a:extLst>
                <a:ext uri="{FF2B5EF4-FFF2-40B4-BE49-F238E27FC236}">
                  <a16:creationId xmlns:a16="http://schemas.microsoft.com/office/drawing/2014/main" id="{4FE156D8-70F5-4C67-B453-2AF3A52022A5}"/>
                </a:ext>
              </a:extLst>
            </p:cNvPr>
            <p:cNvSpPr/>
            <p:nvPr/>
          </p:nvSpPr>
          <p:spPr>
            <a:xfrm>
              <a:off x="1436477" y="2604952"/>
              <a:ext cx="6278880" cy="649632"/>
            </a:xfrm>
            <a:prstGeom prst="rect">
              <a:avLst/>
            </a:prstGeom>
            <a:solidFill>
              <a:schemeClr val="accent2">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2</a:t>
              </a:r>
            </a:p>
          </p:txBody>
        </p:sp>
        <p:sp>
          <p:nvSpPr>
            <p:cNvPr id="57" name="Content Placeholder 2">
              <a:extLst>
                <a:ext uri="{FF2B5EF4-FFF2-40B4-BE49-F238E27FC236}">
                  <a16:creationId xmlns:a16="http://schemas.microsoft.com/office/drawing/2014/main" id="{93F19E91-E237-4B80-9D4F-D248EBC468B2}"/>
                </a:ext>
              </a:extLst>
            </p:cNvPr>
            <p:cNvSpPr txBox="1">
              <a:spLocks/>
            </p:cNvSpPr>
            <p:nvPr/>
          </p:nvSpPr>
          <p:spPr>
            <a:xfrm>
              <a:off x="1428644" y="2637180"/>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a:solidFill>
                    <a:srgbClr val="FF0000"/>
                  </a:solidFill>
                </a:rPr>
                <a:t>open</a:t>
              </a:r>
            </a:p>
          </p:txBody>
        </p:sp>
        <p:sp>
          <p:nvSpPr>
            <p:cNvPr id="59" name="Rectangle 58">
              <a:extLst>
                <a:ext uri="{FF2B5EF4-FFF2-40B4-BE49-F238E27FC236}">
                  <a16:creationId xmlns:a16="http://schemas.microsoft.com/office/drawing/2014/main" id="{176E8814-72AD-4261-A762-E4EEB1025B22}"/>
                </a:ext>
              </a:extLst>
            </p:cNvPr>
            <p:cNvSpPr/>
            <p:nvPr/>
          </p:nvSpPr>
          <p:spPr>
            <a:xfrm>
              <a:off x="1436477" y="1937227"/>
              <a:ext cx="6278880" cy="649632"/>
            </a:xfrm>
            <a:prstGeom prst="rect">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1</a:t>
              </a:r>
            </a:p>
          </p:txBody>
        </p:sp>
        <p:sp>
          <p:nvSpPr>
            <p:cNvPr id="60" name="Rectangle 59">
              <a:extLst>
                <a:ext uri="{FF2B5EF4-FFF2-40B4-BE49-F238E27FC236}">
                  <a16:creationId xmlns:a16="http://schemas.microsoft.com/office/drawing/2014/main" id="{5865DC31-76F5-4815-8DFB-122C37217C8F}"/>
                </a:ext>
              </a:extLst>
            </p:cNvPr>
            <p:cNvSpPr/>
            <p:nvPr/>
          </p:nvSpPr>
          <p:spPr>
            <a:xfrm>
              <a:off x="1436477" y="3278252"/>
              <a:ext cx="6278880" cy="649632"/>
            </a:xfrm>
            <a:prstGeom prst="rect">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3</a:t>
              </a:r>
            </a:p>
          </p:txBody>
        </p:sp>
      </p:grpSp>
      <p:grpSp>
        <p:nvGrpSpPr>
          <p:cNvPr id="9" name="Group 8">
            <a:extLst>
              <a:ext uri="{FF2B5EF4-FFF2-40B4-BE49-F238E27FC236}">
                <a16:creationId xmlns:a16="http://schemas.microsoft.com/office/drawing/2014/main" id="{51F05092-E1D6-44BB-A59E-1BDA8528CE69}"/>
              </a:ext>
            </a:extLst>
          </p:cNvPr>
          <p:cNvGrpSpPr/>
          <p:nvPr/>
        </p:nvGrpSpPr>
        <p:grpSpPr>
          <a:xfrm>
            <a:off x="1428644" y="2778777"/>
            <a:ext cx="6286713" cy="649632"/>
            <a:chOff x="1428644" y="2603964"/>
            <a:chExt cx="6286713" cy="649632"/>
          </a:xfrm>
        </p:grpSpPr>
        <p:sp>
          <p:nvSpPr>
            <p:cNvPr id="61" name="Rectangle 60">
              <a:extLst>
                <a:ext uri="{FF2B5EF4-FFF2-40B4-BE49-F238E27FC236}">
                  <a16:creationId xmlns:a16="http://schemas.microsoft.com/office/drawing/2014/main" id="{E8896486-F152-49E7-B46F-6349E0B93A80}"/>
                </a:ext>
              </a:extLst>
            </p:cNvPr>
            <p:cNvSpPr/>
            <p:nvPr/>
          </p:nvSpPr>
          <p:spPr>
            <a:xfrm>
              <a:off x="1436477" y="2603964"/>
              <a:ext cx="6278880" cy="649632"/>
            </a:xfrm>
            <a:prstGeom prst="rect">
              <a:avLst/>
            </a:prstGeom>
            <a:solidFill>
              <a:srgbClr val="D8D9D8"/>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2</a:t>
              </a:r>
            </a:p>
          </p:txBody>
        </p:sp>
        <p:sp>
          <p:nvSpPr>
            <p:cNvPr id="62" name="Content Placeholder 2">
              <a:extLst>
                <a:ext uri="{FF2B5EF4-FFF2-40B4-BE49-F238E27FC236}">
                  <a16:creationId xmlns:a16="http://schemas.microsoft.com/office/drawing/2014/main" id="{360280D7-FF36-4E2C-8206-9D26C004139B}"/>
                </a:ext>
              </a:extLst>
            </p:cNvPr>
            <p:cNvSpPr txBox="1">
              <a:spLocks/>
            </p:cNvSpPr>
            <p:nvPr/>
          </p:nvSpPr>
          <p:spPr>
            <a:xfrm>
              <a:off x="1428644" y="2645717"/>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a:solidFill>
                    <a:srgbClr val="FF0000"/>
                  </a:solidFill>
                </a:rPr>
                <a:t>closed</a:t>
              </a:r>
            </a:p>
          </p:txBody>
        </p:sp>
      </p:grpSp>
      <p:grpSp>
        <p:nvGrpSpPr>
          <p:cNvPr id="63" name="Group 62">
            <a:extLst>
              <a:ext uri="{FF2B5EF4-FFF2-40B4-BE49-F238E27FC236}">
                <a16:creationId xmlns:a16="http://schemas.microsoft.com/office/drawing/2014/main" id="{A4607016-D3C8-4B92-BDB6-4E8EC9785BBD}"/>
              </a:ext>
            </a:extLst>
          </p:cNvPr>
          <p:cNvGrpSpPr/>
          <p:nvPr/>
        </p:nvGrpSpPr>
        <p:grpSpPr>
          <a:xfrm>
            <a:off x="1425311" y="1439706"/>
            <a:ext cx="6286713" cy="3344517"/>
            <a:chOff x="1428644" y="1260576"/>
            <a:chExt cx="6286713" cy="3344517"/>
          </a:xfrm>
        </p:grpSpPr>
        <p:sp>
          <p:nvSpPr>
            <p:cNvPr id="64" name="Rectangle 63">
              <a:extLst>
                <a:ext uri="{FF2B5EF4-FFF2-40B4-BE49-F238E27FC236}">
                  <a16:creationId xmlns:a16="http://schemas.microsoft.com/office/drawing/2014/main" id="{4827DD48-A518-432B-BBDC-DCAB727C9C21}"/>
                </a:ext>
              </a:extLst>
            </p:cNvPr>
            <p:cNvSpPr/>
            <p:nvPr/>
          </p:nvSpPr>
          <p:spPr>
            <a:xfrm>
              <a:off x="1436477" y="2604952"/>
              <a:ext cx="6278880" cy="649632"/>
            </a:xfrm>
            <a:prstGeom prst="rect">
              <a:avLst/>
            </a:prstGeom>
            <a:solidFill>
              <a:schemeClr val="accent2">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2</a:t>
              </a:r>
            </a:p>
          </p:txBody>
        </p:sp>
        <p:sp>
          <p:nvSpPr>
            <p:cNvPr id="65" name="Content Placeholder 2">
              <a:extLst>
                <a:ext uri="{FF2B5EF4-FFF2-40B4-BE49-F238E27FC236}">
                  <a16:creationId xmlns:a16="http://schemas.microsoft.com/office/drawing/2014/main" id="{1B6CB13E-8A01-492F-A9D5-56CA01915C9A}"/>
                </a:ext>
              </a:extLst>
            </p:cNvPr>
            <p:cNvSpPr txBox="1">
              <a:spLocks/>
            </p:cNvSpPr>
            <p:nvPr/>
          </p:nvSpPr>
          <p:spPr>
            <a:xfrm>
              <a:off x="1428644" y="2637180"/>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a:solidFill>
                    <a:srgbClr val="FF0000"/>
                  </a:solidFill>
                </a:rPr>
                <a:t>open</a:t>
              </a:r>
            </a:p>
          </p:txBody>
        </p:sp>
        <p:sp>
          <p:nvSpPr>
            <p:cNvPr id="66" name="Rectangle 65">
              <a:extLst>
                <a:ext uri="{FF2B5EF4-FFF2-40B4-BE49-F238E27FC236}">
                  <a16:creationId xmlns:a16="http://schemas.microsoft.com/office/drawing/2014/main" id="{040027B3-AD74-4F8A-AF75-21824B3047E3}"/>
                </a:ext>
              </a:extLst>
            </p:cNvPr>
            <p:cNvSpPr/>
            <p:nvPr/>
          </p:nvSpPr>
          <p:spPr>
            <a:xfrm>
              <a:off x="1436477" y="1937227"/>
              <a:ext cx="6278880" cy="649632"/>
            </a:xfrm>
            <a:prstGeom prst="rect">
              <a:avLst/>
            </a:prstGeom>
            <a:solidFill>
              <a:schemeClr val="accent4">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1</a:t>
              </a:r>
            </a:p>
          </p:txBody>
        </p:sp>
        <p:sp>
          <p:nvSpPr>
            <p:cNvPr id="67" name="Rectangle 66">
              <a:extLst>
                <a:ext uri="{FF2B5EF4-FFF2-40B4-BE49-F238E27FC236}">
                  <a16:creationId xmlns:a16="http://schemas.microsoft.com/office/drawing/2014/main" id="{88B15D70-3D3F-4C5B-BBCC-0C60E3F0760E}"/>
                </a:ext>
              </a:extLst>
            </p:cNvPr>
            <p:cNvSpPr/>
            <p:nvPr/>
          </p:nvSpPr>
          <p:spPr>
            <a:xfrm>
              <a:off x="1436477" y="3278252"/>
              <a:ext cx="6278880" cy="649632"/>
            </a:xfrm>
            <a:prstGeom prst="rect">
              <a:avLst/>
            </a:prstGeom>
            <a:solidFill>
              <a:schemeClr val="accent4">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3</a:t>
              </a:r>
            </a:p>
          </p:txBody>
        </p:sp>
        <p:sp>
          <p:nvSpPr>
            <p:cNvPr id="68" name="Rectangle 67">
              <a:extLst>
                <a:ext uri="{FF2B5EF4-FFF2-40B4-BE49-F238E27FC236}">
                  <a16:creationId xmlns:a16="http://schemas.microsoft.com/office/drawing/2014/main" id="{292EEC27-8A6F-47DA-9DC0-DE930E7EE26A}"/>
                </a:ext>
              </a:extLst>
            </p:cNvPr>
            <p:cNvSpPr/>
            <p:nvPr/>
          </p:nvSpPr>
          <p:spPr>
            <a:xfrm>
              <a:off x="1436477" y="1260576"/>
              <a:ext cx="6278880" cy="649632"/>
            </a:xfrm>
            <a:prstGeom prst="rect">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0</a:t>
              </a:r>
            </a:p>
          </p:txBody>
        </p:sp>
        <p:sp>
          <p:nvSpPr>
            <p:cNvPr id="69" name="Rectangle 68">
              <a:extLst>
                <a:ext uri="{FF2B5EF4-FFF2-40B4-BE49-F238E27FC236}">
                  <a16:creationId xmlns:a16="http://schemas.microsoft.com/office/drawing/2014/main" id="{719895E8-4554-4172-9C6A-54AADFA3DF71}"/>
                </a:ext>
              </a:extLst>
            </p:cNvPr>
            <p:cNvSpPr/>
            <p:nvPr/>
          </p:nvSpPr>
          <p:spPr>
            <a:xfrm>
              <a:off x="1436477" y="3955461"/>
              <a:ext cx="6278880" cy="649632"/>
            </a:xfrm>
            <a:prstGeom prst="rect">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4</a:t>
              </a:r>
            </a:p>
          </p:txBody>
        </p:sp>
      </p:grpSp>
      <p:grpSp>
        <p:nvGrpSpPr>
          <p:cNvPr id="78" name="Group 77">
            <a:extLst>
              <a:ext uri="{FF2B5EF4-FFF2-40B4-BE49-F238E27FC236}">
                <a16:creationId xmlns:a16="http://schemas.microsoft.com/office/drawing/2014/main" id="{BF8A0D40-2A4A-4EFF-AB16-F74053223421}"/>
              </a:ext>
            </a:extLst>
          </p:cNvPr>
          <p:cNvGrpSpPr/>
          <p:nvPr/>
        </p:nvGrpSpPr>
        <p:grpSpPr>
          <a:xfrm>
            <a:off x="-7303181" y="3833980"/>
            <a:ext cx="6286713" cy="649632"/>
            <a:chOff x="1428644" y="2604952"/>
            <a:chExt cx="6286713" cy="649632"/>
          </a:xfrm>
        </p:grpSpPr>
        <p:sp>
          <p:nvSpPr>
            <p:cNvPr id="79" name="Rectangle 78">
              <a:extLst>
                <a:ext uri="{FF2B5EF4-FFF2-40B4-BE49-F238E27FC236}">
                  <a16:creationId xmlns:a16="http://schemas.microsoft.com/office/drawing/2014/main" id="{C69D592F-9EFC-413D-BBDA-6EE340E691F5}"/>
                </a:ext>
              </a:extLst>
            </p:cNvPr>
            <p:cNvSpPr/>
            <p:nvPr/>
          </p:nvSpPr>
          <p:spPr>
            <a:xfrm>
              <a:off x="1436477" y="2604952"/>
              <a:ext cx="6278880" cy="649632"/>
            </a:xfrm>
            <a:prstGeom prst="rect">
              <a:avLst/>
            </a:prstGeom>
            <a:solidFill>
              <a:schemeClr val="accent2">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2</a:t>
              </a:r>
            </a:p>
          </p:txBody>
        </p:sp>
        <p:sp>
          <p:nvSpPr>
            <p:cNvPr id="80" name="Content Placeholder 2">
              <a:extLst>
                <a:ext uri="{FF2B5EF4-FFF2-40B4-BE49-F238E27FC236}">
                  <a16:creationId xmlns:a16="http://schemas.microsoft.com/office/drawing/2014/main" id="{180AB318-53C1-4180-83A9-568BE5736AD0}"/>
                </a:ext>
              </a:extLst>
            </p:cNvPr>
            <p:cNvSpPr txBox="1">
              <a:spLocks/>
            </p:cNvSpPr>
            <p:nvPr/>
          </p:nvSpPr>
          <p:spPr>
            <a:xfrm>
              <a:off x="1428644" y="2637180"/>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a:solidFill>
                    <a:srgbClr val="FF0000"/>
                  </a:solidFill>
                </a:rPr>
                <a:t>closed</a:t>
              </a:r>
            </a:p>
          </p:txBody>
        </p:sp>
      </p:grpSp>
      <p:grpSp>
        <p:nvGrpSpPr>
          <p:cNvPr id="12" name="Group 11">
            <a:extLst>
              <a:ext uri="{FF2B5EF4-FFF2-40B4-BE49-F238E27FC236}">
                <a16:creationId xmlns:a16="http://schemas.microsoft.com/office/drawing/2014/main" id="{98C00C2C-D80D-4BF3-A044-1E8F9765C6CA}"/>
              </a:ext>
            </a:extLst>
          </p:cNvPr>
          <p:cNvGrpSpPr/>
          <p:nvPr/>
        </p:nvGrpSpPr>
        <p:grpSpPr>
          <a:xfrm>
            <a:off x="5458418" y="1499016"/>
            <a:ext cx="2285690" cy="3181114"/>
            <a:chOff x="5458418" y="1324203"/>
            <a:chExt cx="2285690" cy="3181114"/>
          </a:xfrm>
        </p:grpSpPr>
        <p:sp>
          <p:nvSpPr>
            <p:cNvPr id="93" name="Rectangle 92">
              <a:extLst>
                <a:ext uri="{FF2B5EF4-FFF2-40B4-BE49-F238E27FC236}">
                  <a16:creationId xmlns:a16="http://schemas.microsoft.com/office/drawing/2014/main" id="{B37D456E-3E80-49A5-8AEB-B855AEABC53B}"/>
                </a:ext>
              </a:extLst>
            </p:cNvPr>
            <p:cNvSpPr/>
            <p:nvPr/>
          </p:nvSpPr>
          <p:spPr>
            <a:xfrm>
              <a:off x="6016776" y="1324203"/>
              <a:ext cx="1727332" cy="461665"/>
            </a:xfrm>
            <a:prstGeom prst="rect">
              <a:avLst/>
            </a:prstGeom>
          </p:spPr>
          <p:txBody>
            <a:bodyPr wrap="none">
              <a:spAutoFit/>
            </a:bodyPr>
            <a:lstStyle/>
            <a:p>
              <a:pPr algn="ctr"/>
              <a:r>
                <a:rPr lang="en-US" sz="2400" b="1" i="1">
                  <a:solidFill>
                    <a:schemeClr val="accent2"/>
                  </a:solidFill>
                  <a:latin typeface="Cambria" panose="02040503050406030204" pitchFamily="18" charset="0"/>
                </a:rPr>
                <a:t>Victim Row</a:t>
              </a:r>
            </a:p>
          </p:txBody>
        </p:sp>
        <p:sp>
          <p:nvSpPr>
            <p:cNvPr id="102" name="Rectangle 101">
              <a:extLst>
                <a:ext uri="{FF2B5EF4-FFF2-40B4-BE49-F238E27FC236}">
                  <a16:creationId xmlns:a16="http://schemas.microsoft.com/office/drawing/2014/main" id="{E75BF2EF-60F7-419B-8036-597209688DD0}"/>
                </a:ext>
              </a:extLst>
            </p:cNvPr>
            <p:cNvSpPr/>
            <p:nvPr/>
          </p:nvSpPr>
          <p:spPr>
            <a:xfrm>
              <a:off x="6016776" y="2039174"/>
              <a:ext cx="1727332" cy="461665"/>
            </a:xfrm>
            <a:prstGeom prst="rect">
              <a:avLst/>
            </a:prstGeom>
          </p:spPr>
          <p:txBody>
            <a:bodyPr wrap="none">
              <a:spAutoFit/>
            </a:bodyPr>
            <a:lstStyle/>
            <a:p>
              <a:pPr algn="ctr"/>
              <a:r>
                <a:rPr lang="en-US" sz="2400" b="1" i="1">
                  <a:solidFill>
                    <a:schemeClr val="accent2"/>
                  </a:solidFill>
                  <a:latin typeface="Cambria" panose="02040503050406030204" pitchFamily="18" charset="0"/>
                </a:rPr>
                <a:t>Victim Row</a:t>
              </a:r>
            </a:p>
          </p:txBody>
        </p:sp>
        <p:sp>
          <p:nvSpPr>
            <p:cNvPr id="103" name="Rectangle 102">
              <a:extLst>
                <a:ext uri="{FF2B5EF4-FFF2-40B4-BE49-F238E27FC236}">
                  <a16:creationId xmlns:a16="http://schemas.microsoft.com/office/drawing/2014/main" id="{120CA236-6655-4C8A-8A9E-2547A1536D41}"/>
                </a:ext>
              </a:extLst>
            </p:cNvPr>
            <p:cNvSpPr/>
            <p:nvPr/>
          </p:nvSpPr>
          <p:spPr>
            <a:xfrm>
              <a:off x="6016776" y="3372315"/>
              <a:ext cx="1727332" cy="461665"/>
            </a:xfrm>
            <a:prstGeom prst="rect">
              <a:avLst/>
            </a:prstGeom>
          </p:spPr>
          <p:txBody>
            <a:bodyPr wrap="none">
              <a:spAutoFit/>
            </a:bodyPr>
            <a:lstStyle/>
            <a:p>
              <a:pPr algn="ctr"/>
              <a:r>
                <a:rPr lang="en-US" sz="2400" b="1" i="1">
                  <a:solidFill>
                    <a:schemeClr val="accent2"/>
                  </a:solidFill>
                  <a:latin typeface="Cambria" panose="02040503050406030204" pitchFamily="18" charset="0"/>
                </a:rPr>
                <a:t>Victim Row</a:t>
              </a:r>
            </a:p>
          </p:txBody>
        </p:sp>
        <p:sp>
          <p:nvSpPr>
            <p:cNvPr id="104" name="Rectangle 103">
              <a:extLst>
                <a:ext uri="{FF2B5EF4-FFF2-40B4-BE49-F238E27FC236}">
                  <a16:creationId xmlns:a16="http://schemas.microsoft.com/office/drawing/2014/main" id="{89C52AB6-C015-47D4-A57E-9C4F2BBF270B}"/>
                </a:ext>
              </a:extLst>
            </p:cNvPr>
            <p:cNvSpPr/>
            <p:nvPr/>
          </p:nvSpPr>
          <p:spPr>
            <a:xfrm>
              <a:off x="6016776" y="4043652"/>
              <a:ext cx="1727332" cy="461665"/>
            </a:xfrm>
            <a:prstGeom prst="rect">
              <a:avLst/>
            </a:prstGeom>
          </p:spPr>
          <p:txBody>
            <a:bodyPr wrap="none">
              <a:spAutoFit/>
            </a:bodyPr>
            <a:lstStyle/>
            <a:p>
              <a:pPr algn="ctr"/>
              <a:r>
                <a:rPr lang="en-US" sz="2400" b="1" i="1">
                  <a:solidFill>
                    <a:schemeClr val="accent2"/>
                  </a:solidFill>
                  <a:latin typeface="Cambria" panose="02040503050406030204" pitchFamily="18" charset="0"/>
                </a:rPr>
                <a:t>Victim Row</a:t>
              </a:r>
            </a:p>
          </p:txBody>
        </p:sp>
        <p:sp>
          <p:nvSpPr>
            <p:cNvPr id="91" name="Rectangle 90">
              <a:extLst>
                <a:ext uri="{FF2B5EF4-FFF2-40B4-BE49-F238E27FC236}">
                  <a16:creationId xmlns:a16="http://schemas.microsoft.com/office/drawing/2014/main" id="{F8CE62B5-47F7-4D07-AA22-F6DECEC6E88A}"/>
                </a:ext>
              </a:extLst>
            </p:cNvPr>
            <p:cNvSpPr/>
            <p:nvPr/>
          </p:nvSpPr>
          <p:spPr>
            <a:xfrm>
              <a:off x="5458418" y="2685155"/>
              <a:ext cx="2285690" cy="461665"/>
            </a:xfrm>
            <a:prstGeom prst="rect">
              <a:avLst/>
            </a:prstGeom>
          </p:spPr>
          <p:txBody>
            <a:bodyPr wrap="none">
              <a:spAutoFit/>
            </a:bodyPr>
            <a:lstStyle/>
            <a:p>
              <a:pPr algn="ctr"/>
              <a:r>
                <a:rPr lang="en-US" sz="2400" b="1" i="1">
                  <a:solidFill>
                    <a:srgbClr val="C00000"/>
                  </a:solidFill>
                  <a:latin typeface="Cambria" panose="02040503050406030204" pitchFamily="18" charset="0"/>
                </a:rPr>
                <a:t>Aggressor Row</a:t>
              </a:r>
            </a:p>
          </p:txBody>
        </p:sp>
      </p:grpSp>
      <p:grpSp>
        <p:nvGrpSpPr>
          <p:cNvPr id="48" name="Group 47">
            <a:extLst>
              <a:ext uri="{FF2B5EF4-FFF2-40B4-BE49-F238E27FC236}">
                <a16:creationId xmlns:a16="http://schemas.microsoft.com/office/drawing/2014/main" id="{7B431FD1-5BE2-2C44-B9F7-09D6F43E9360}"/>
              </a:ext>
            </a:extLst>
          </p:cNvPr>
          <p:cNvGrpSpPr/>
          <p:nvPr/>
        </p:nvGrpSpPr>
        <p:grpSpPr>
          <a:xfrm>
            <a:off x="1436070" y="2783560"/>
            <a:ext cx="6271453" cy="649632"/>
            <a:chOff x="1428644" y="2604952"/>
            <a:chExt cx="6286713" cy="649632"/>
          </a:xfrm>
        </p:grpSpPr>
        <p:sp>
          <p:nvSpPr>
            <p:cNvPr id="49" name="Rectangle 48">
              <a:extLst>
                <a:ext uri="{FF2B5EF4-FFF2-40B4-BE49-F238E27FC236}">
                  <a16:creationId xmlns:a16="http://schemas.microsoft.com/office/drawing/2014/main" id="{AA1496F3-3EC1-9344-A3C2-C19ACAE2471F}"/>
                </a:ext>
              </a:extLst>
            </p:cNvPr>
            <p:cNvSpPr/>
            <p:nvPr/>
          </p:nvSpPr>
          <p:spPr>
            <a:xfrm>
              <a:off x="1434175" y="2604952"/>
              <a:ext cx="6281182" cy="649632"/>
            </a:xfrm>
            <a:prstGeom prst="rect">
              <a:avLst/>
            </a:prstGeom>
            <a:solidFill>
              <a:schemeClr val="accent2">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2</a:t>
              </a:r>
            </a:p>
          </p:txBody>
        </p:sp>
        <p:sp>
          <p:nvSpPr>
            <p:cNvPr id="50" name="Content Placeholder 2">
              <a:extLst>
                <a:ext uri="{FF2B5EF4-FFF2-40B4-BE49-F238E27FC236}">
                  <a16:creationId xmlns:a16="http://schemas.microsoft.com/office/drawing/2014/main" id="{C3935D28-5E78-4343-902C-540DBB9F6F02}"/>
                </a:ext>
              </a:extLst>
            </p:cNvPr>
            <p:cNvSpPr txBox="1">
              <a:spLocks/>
            </p:cNvSpPr>
            <p:nvPr/>
          </p:nvSpPr>
          <p:spPr>
            <a:xfrm>
              <a:off x="1428644" y="2637180"/>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a:solidFill>
                    <a:srgbClr val="FF0000"/>
                  </a:solidFill>
                </a:rPr>
                <a:t>open</a:t>
              </a:r>
            </a:p>
          </p:txBody>
        </p:sp>
      </p:grpSp>
      <p:grpSp>
        <p:nvGrpSpPr>
          <p:cNvPr id="7" name="Group 6">
            <a:extLst>
              <a:ext uri="{FF2B5EF4-FFF2-40B4-BE49-F238E27FC236}">
                <a16:creationId xmlns:a16="http://schemas.microsoft.com/office/drawing/2014/main" id="{8B5172BE-DABD-144A-A583-5E47F38C7D5C}"/>
              </a:ext>
            </a:extLst>
          </p:cNvPr>
          <p:cNvGrpSpPr/>
          <p:nvPr/>
        </p:nvGrpSpPr>
        <p:grpSpPr>
          <a:xfrm>
            <a:off x="1441587" y="2788399"/>
            <a:ext cx="6266955" cy="649632"/>
            <a:chOff x="-3913331" y="4700899"/>
            <a:chExt cx="6266955" cy="649632"/>
          </a:xfrm>
        </p:grpSpPr>
        <p:sp>
          <p:nvSpPr>
            <p:cNvPr id="51" name="Rectangle 50">
              <a:extLst>
                <a:ext uri="{FF2B5EF4-FFF2-40B4-BE49-F238E27FC236}">
                  <a16:creationId xmlns:a16="http://schemas.microsoft.com/office/drawing/2014/main" id="{AC440CBA-2BEC-274B-9890-215243780C35}"/>
                </a:ext>
              </a:extLst>
            </p:cNvPr>
            <p:cNvSpPr/>
            <p:nvPr/>
          </p:nvSpPr>
          <p:spPr>
            <a:xfrm>
              <a:off x="-3913331" y="4700899"/>
              <a:ext cx="6266955" cy="649632"/>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rPr>
                <a:t>Row 2</a:t>
              </a:r>
            </a:p>
          </p:txBody>
        </p:sp>
        <p:sp>
          <p:nvSpPr>
            <p:cNvPr id="52" name="Content Placeholder 2">
              <a:extLst>
                <a:ext uri="{FF2B5EF4-FFF2-40B4-BE49-F238E27FC236}">
                  <a16:creationId xmlns:a16="http://schemas.microsoft.com/office/drawing/2014/main" id="{D2FA242F-D615-8C4E-AC81-1DDED9EF01EA}"/>
                </a:ext>
              </a:extLst>
            </p:cNvPr>
            <p:cNvSpPr txBox="1">
              <a:spLocks/>
            </p:cNvSpPr>
            <p:nvPr/>
          </p:nvSpPr>
          <p:spPr>
            <a:xfrm>
              <a:off x="-3776745" y="4729968"/>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a:solidFill>
                    <a:srgbClr val="FF0000"/>
                  </a:solidFill>
                </a:rPr>
                <a:t>closed</a:t>
              </a:r>
            </a:p>
          </p:txBody>
        </p:sp>
      </p:grpSp>
      <p:sp>
        <p:nvSpPr>
          <p:cNvPr id="54" name="Rectangle 53">
            <a:extLst>
              <a:ext uri="{FF2B5EF4-FFF2-40B4-BE49-F238E27FC236}">
                <a16:creationId xmlns:a16="http://schemas.microsoft.com/office/drawing/2014/main" id="{A82EC301-6147-C84F-8673-82CE40BC8335}"/>
              </a:ext>
            </a:extLst>
          </p:cNvPr>
          <p:cNvSpPr/>
          <p:nvPr/>
        </p:nvSpPr>
        <p:spPr>
          <a:xfrm>
            <a:off x="9260517" y="3545059"/>
            <a:ext cx="2285690" cy="461665"/>
          </a:xfrm>
          <a:prstGeom prst="rect">
            <a:avLst/>
          </a:prstGeom>
        </p:spPr>
        <p:txBody>
          <a:bodyPr wrap="none">
            <a:spAutoFit/>
          </a:bodyPr>
          <a:lstStyle/>
          <a:p>
            <a:pPr algn="ctr"/>
            <a:r>
              <a:rPr lang="en-US" sz="2400" b="1" i="1">
                <a:solidFill>
                  <a:srgbClr val="C00000"/>
                </a:solidFill>
                <a:latin typeface="Cambria" panose="02040503050406030204" pitchFamily="18" charset="0"/>
              </a:rPr>
              <a:t>Aggressor Row</a:t>
            </a:r>
          </a:p>
        </p:txBody>
      </p:sp>
      <p:sp>
        <p:nvSpPr>
          <p:cNvPr id="8" name="Rectangle 7">
            <a:extLst>
              <a:ext uri="{FF2B5EF4-FFF2-40B4-BE49-F238E27FC236}">
                <a16:creationId xmlns:a16="http://schemas.microsoft.com/office/drawing/2014/main" id="{28E6E4A5-0DF6-F848-BCDF-6D0D92E07801}"/>
              </a:ext>
            </a:extLst>
          </p:cNvPr>
          <p:cNvSpPr/>
          <p:nvPr/>
        </p:nvSpPr>
        <p:spPr>
          <a:xfrm>
            <a:off x="579893" y="883431"/>
            <a:ext cx="7984214" cy="553998"/>
          </a:xfrm>
          <a:prstGeom prst="rect">
            <a:avLst/>
          </a:prstGeom>
        </p:spPr>
        <p:txBody>
          <a:bodyPr wrap="square">
            <a:spAutoFit/>
          </a:bodyPr>
          <a:lstStyle/>
          <a:p>
            <a:pPr algn="ctr"/>
            <a:r>
              <a:rPr lang="en-US" sz="3000" b="1">
                <a:latin typeface="Cambria" panose="02040503050406030204" pitchFamily="18" charset="0"/>
              </a:rPr>
              <a:t>DRAM Subarray</a:t>
            </a:r>
            <a:endParaRPr lang="en-US" sz="3000">
              <a:latin typeface="Cambria" panose="02040503050406030204" pitchFamily="18" charset="0"/>
            </a:endParaRPr>
          </a:p>
        </p:txBody>
      </p:sp>
      <p:sp>
        <p:nvSpPr>
          <p:cNvPr id="71" name="Multiply 70">
            <a:extLst>
              <a:ext uri="{FF2B5EF4-FFF2-40B4-BE49-F238E27FC236}">
                <a16:creationId xmlns:a16="http://schemas.microsoft.com/office/drawing/2014/main" id="{7620920D-1E50-5D4E-8E4D-40DBD607206F}"/>
              </a:ext>
            </a:extLst>
          </p:cNvPr>
          <p:cNvSpPr/>
          <p:nvPr/>
        </p:nvSpPr>
        <p:spPr>
          <a:xfrm>
            <a:off x="5472747" y="2093812"/>
            <a:ext cx="694249" cy="694249"/>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2" name="Multiply 71">
            <a:extLst>
              <a:ext uri="{FF2B5EF4-FFF2-40B4-BE49-F238E27FC236}">
                <a16:creationId xmlns:a16="http://schemas.microsoft.com/office/drawing/2014/main" id="{C1C9C404-0CE3-8E42-871C-F215B43C0A09}"/>
              </a:ext>
            </a:extLst>
          </p:cNvPr>
          <p:cNvSpPr/>
          <p:nvPr/>
        </p:nvSpPr>
        <p:spPr>
          <a:xfrm>
            <a:off x="2915079" y="3422549"/>
            <a:ext cx="694249" cy="694249"/>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nvGrpSpPr>
          <p:cNvPr id="16" name="Group 15">
            <a:extLst>
              <a:ext uri="{FF2B5EF4-FFF2-40B4-BE49-F238E27FC236}">
                <a16:creationId xmlns:a16="http://schemas.microsoft.com/office/drawing/2014/main" id="{EB029607-2E88-EC41-B664-591E62C2DFC8}"/>
              </a:ext>
            </a:extLst>
          </p:cNvPr>
          <p:cNvGrpSpPr/>
          <p:nvPr/>
        </p:nvGrpSpPr>
        <p:grpSpPr>
          <a:xfrm>
            <a:off x="1496469" y="1425829"/>
            <a:ext cx="4243124" cy="3386177"/>
            <a:chOff x="1746836" y="1682309"/>
            <a:chExt cx="4243124" cy="3386177"/>
          </a:xfrm>
        </p:grpSpPr>
        <p:sp>
          <p:nvSpPr>
            <p:cNvPr id="14" name="Multiply 13">
              <a:extLst>
                <a:ext uri="{FF2B5EF4-FFF2-40B4-BE49-F238E27FC236}">
                  <a16:creationId xmlns:a16="http://schemas.microsoft.com/office/drawing/2014/main" id="{A5C1CA2C-E2FF-3347-A225-2037EDBEBB10}"/>
                </a:ext>
              </a:extLst>
            </p:cNvPr>
            <p:cNvSpPr/>
            <p:nvPr/>
          </p:nvSpPr>
          <p:spPr>
            <a:xfrm>
              <a:off x="2539369" y="1682309"/>
              <a:ext cx="694249" cy="694249"/>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0" name="Multiply 69">
              <a:extLst>
                <a:ext uri="{FF2B5EF4-FFF2-40B4-BE49-F238E27FC236}">
                  <a16:creationId xmlns:a16="http://schemas.microsoft.com/office/drawing/2014/main" id="{0F68923F-8FD3-0349-8CA5-8AFF2A3446CA}"/>
                </a:ext>
              </a:extLst>
            </p:cNvPr>
            <p:cNvSpPr/>
            <p:nvPr/>
          </p:nvSpPr>
          <p:spPr>
            <a:xfrm>
              <a:off x="3456171" y="2348675"/>
              <a:ext cx="694249" cy="694249"/>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3" name="Multiply 72">
              <a:extLst>
                <a:ext uri="{FF2B5EF4-FFF2-40B4-BE49-F238E27FC236}">
                  <a16:creationId xmlns:a16="http://schemas.microsoft.com/office/drawing/2014/main" id="{2AAE3F87-E15C-6D41-BB72-F268AE4CCFC3}"/>
                </a:ext>
              </a:extLst>
            </p:cNvPr>
            <p:cNvSpPr/>
            <p:nvPr/>
          </p:nvSpPr>
          <p:spPr>
            <a:xfrm>
              <a:off x="5295711" y="3710626"/>
              <a:ext cx="694249" cy="694249"/>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4" name="Multiply 73">
              <a:extLst>
                <a:ext uri="{FF2B5EF4-FFF2-40B4-BE49-F238E27FC236}">
                  <a16:creationId xmlns:a16="http://schemas.microsoft.com/office/drawing/2014/main" id="{1005A848-D5E8-7C42-A549-CDE4B11035DF}"/>
                </a:ext>
              </a:extLst>
            </p:cNvPr>
            <p:cNvSpPr/>
            <p:nvPr/>
          </p:nvSpPr>
          <p:spPr>
            <a:xfrm>
              <a:off x="1746836" y="4374237"/>
              <a:ext cx="694249" cy="694249"/>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spTree>
    <p:extLst>
      <p:ext uri="{BB962C8B-B14F-4D97-AF65-F5344CB8AC3E}">
        <p14:creationId xmlns:p14="http://schemas.microsoft.com/office/powerpoint/2010/main" val="392997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4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71" grpId="0" animBg="1"/>
      <p:bldP spid="7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Executive Summary</a:t>
            </a:r>
            <a:endParaRPr lang="en-US" b="1"/>
          </a:p>
        </p:txBody>
      </p:sp>
      <p:sp>
        <p:nvSpPr>
          <p:cNvPr id="3" name="Content Placeholder 2"/>
          <p:cNvSpPr>
            <a:spLocks noGrp="1"/>
          </p:cNvSpPr>
          <p:nvPr>
            <p:ph idx="1"/>
          </p:nvPr>
        </p:nvSpPr>
        <p:spPr/>
        <p:txBody>
          <a:bodyPr lIns="91440" tIns="45720" rIns="91440" bIns="45720" anchor="t">
            <a:noAutofit/>
          </a:bodyPr>
          <a:lstStyle/>
          <a:p>
            <a:pPr marL="185738" indent="-185738">
              <a:lnSpc>
                <a:spcPct val="100000"/>
              </a:lnSpc>
              <a:spcBef>
                <a:spcPts val="0"/>
              </a:spcBef>
            </a:pPr>
            <a:r>
              <a:rPr lang="en-US" sz="1800" b="1" u="sng">
                <a:solidFill>
                  <a:srgbClr val="C55911"/>
                </a:solidFill>
              </a:rPr>
              <a:t>Motivation</a:t>
            </a:r>
            <a:r>
              <a:rPr lang="en-US" sz="1800">
                <a:solidFill>
                  <a:srgbClr val="BD5511"/>
                </a:solidFill>
              </a:rPr>
              <a:t>: </a:t>
            </a:r>
          </a:p>
          <a:p>
            <a:pPr marL="446088" lvl="1" indent="-223838">
              <a:lnSpc>
                <a:spcPct val="100000"/>
              </a:lnSpc>
              <a:spcBef>
                <a:spcPts val="0"/>
              </a:spcBef>
            </a:pPr>
            <a:r>
              <a:rPr lang="en-US" sz="1800">
                <a:solidFill>
                  <a:srgbClr val="BD5511"/>
                </a:solidFill>
              </a:rPr>
              <a:t>Denser DRAM chips are </a:t>
            </a:r>
            <a:r>
              <a:rPr lang="en-US" sz="1800" b="1">
                <a:solidFill>
                  <a:srgbClr val="BD5511"/>
                </a:solidFill>
              </a:rPr>
              <a:t>more vulnerable </a:t>
            </a:r>
            <a:r>
              <a:rPr lang="en-US" sz="1800">
                <a:solidFill>
                  <a:srgbClr val="BD5511"/>
                </a:solidFill>
              </a:rPr>
              <a:t>to RowHammer</a:t>
            </a:r>
          </a:p>
          <a:p>
            <a:pPr marL="446088" lvl="1" indent="-223838">
              <a:lnSpc>
                <a:spcPct val="100000"/>
              </a:lnSpc>
              <a:spcBef>
                <a:spcPts val="0"/>
              </a:spcBef>
              <a:spcAft>
                <a:spcPts val="800"/>
              </a:spcAft>
            </a:pPr>
            <a:r>
              <a:rPr lang="en-US" sz="1800">
                <a:solidFill>
                  <a:srgbClr val="BD5511"/>
                </a:solidFill>
              </a:rPr>
              <a:t>Understanding RowHammer enables designing </a:t>
            </a:r>
            <a:r>
              <a:rPr lang="en-US" sz="1800" b="1">
                <a:solidFill>
                  <a:srgbClr val="BD5511"/>
                </a:solidFill>
              </a:rPr>
              <a:t>effective and efficient solutions</a:t>
            </a:r>
            <a:r>
              <a:rPr lang="en-US" sz="1800">
                <a:solidFill>
                  <a:srgbClr val="BD5511"/>
                </a:solidFill>
              </a:rPr>
              <a:t>, but </a:t>
            </a:r>
            <a:r>
              <a:rPr lang="en-US" sz="1800" b="1">
                <a:solidFill>
                  <a:srgbClr val="BD5511"/>
                </a:solidFill>
              </a:rPr>
              <a:t>no rigorous study</a:t>
            </a:r>
            <a:r>
              <a:rPr lang="en-US" sz="1800">
                <a:solidFill>
                  <a:srgbClr val="BD5511"/>
                </a:solidFill>
              </a:rPr>
              <a:t> demonstrates how vulnerability varies under different conditions</a:t>
            </a:r>
          </a:p>
          <a:p>
            <a:pPr marL="185738" indent="-185738">
              <a:lnSpc>
                <a:spcPct val="100000"/>
              </a:lnSpc>
              <a:spcBef>
                <a:spcPts val="0"/>
              </a:spcBef>
            </a:pPr>
            <a:r>
              <a:rPr lang="en-US" sz="1800" b="1" u="sng">
                <a:solidFill>
                  <a:schemeClr val="accent1">
                    <a:lumMod val="75000"/>
                  </a:schemeClr>
                </a:solidFill>
              </a:rPr>
              <a:t>Goal</a:t>
            </a:r>
            <a:r>
              <a:rPr lang="en-US" sz="1800">
                <a:solidFill>
                  <a:schemeClr val="accent1">
                    <a:lumMod val="75000"/>
                  </a:schemeClr>
                </a:solidFill>
              </a:rPr>
              <a:t>: </a:t>
            </a:r>
            <a:r>
              <a:rPr lang="en-US" sz="1800">
                <a:solidFill>
                  <a:srgbClr val="2E75B6"/>
                </a:solidFill>
              </a:rPr>
              <a:t>Provide insights into </a:t>
            </a:r>
            <a:r>
              <a:rPr lang="en-US" sz="1800" b="1">
                <a:solidFill>
                  <a:srgbClr val="2E75B6"/>
                </a:solidFill>
              </a:rPr>
              <a:t>three fundamental properties </a:t>
            </a:r>
            <a:r>
              <a:rPr lang="en-US" sz="1800">
                <a:solidFill>
                  <a:srgbClr val="2E75B6"/>
                </a:solidFill>
              </a:rPr>
              <a:t>of RowHammer that can be leveraged to design </a:t>
            </a:r>
            <a:r>
              <a:rPr lang="en-US" sz="1800" b="1">
                <a:solidFill>
                  <a:srgbClr val="2E75B6"/>
                </a:solidFill>
              </a:rPr>
              <a:t>more effective and efficient attacks and defenses</a:t>
            </a:r>
          </a:p>
          <a:p>
            <a:pPr marL="447675" lvl="1" indent="-261938">
              <a:lnSpc>
                <a:spcPct val="100000"/>
              </a:lnSpc>
              <a:spcBef>
                <a:spcPts val="0"/>
              </a:spcBef>
              <a:buFont typeface="+mj-lt"/>
              <a:buAutoNum type="arabicParenR"/>
            </a:pPr>
            <a:r>
              <a:rPr lang="en-US" sz="1800">
                <a:solidFill>
                  <a:srgbClr val="2E75B6"/>
                </a:solidFill>
              </a:rPr>
              <a:t>DRAM chip </a:t>
            </a:r>
            <a:r>
              <a:rPr lang="en-US" sz="1800" b="1">
                <a:solidFill>
                  <a:srgbClr val="2E75B6"/>
                </a:solidFill>
              </a:rPr>
              <a:t>temperature</a:t>
            </a:r>
          </a:p>
          <a:p>
            <a:pPr marL="447675" lvl="1" indent="-261938">
              <a:lnSpc>
                <a:spcPct val="100000"/>
              </a:lnSpc>
              <a:spcBef>
                <a:spcPts val="0"/>
              </a:spcBef>
              <a:buFont typeface="+mj-lt"/>
              <a:buAutoNum type="arabicParenR"/>
            </a:pPr>
            <a:r>
              <a:rPr lang="en-US" sz="1800">
                <a:solidFill>
                  <a:srgbClr val="2E75B6"/>
                </a:solidFill>
              </a:rPr>
              <a:t>The time that an </a:t>
            </a:r>
            <a:r>
              <a:rPr lang="en-US" sz="1800" b="1">
                <a:solidFill>
                  <a:srgbClr val="2E75B6"/>
                </a:solidFill>
              </a:rPr>
              <a:t>aggressor row stays active</a:t>
            </a:r>
          </a:p>
          <a:p>
            <a:pPr marL="447675" lvl="1" indent="-261938">
              <a:lnSpc>
                <a:spcPct val="100000"/>
              </a:lnSpc>
              <a:spcBef>
                <a:spcPts val="0"/>
              </a:spcBef>
              <a:spcAft>
                <a:spcPts val="800"/>
              </a:spcAft>
              <a:buFont typeface="+mj-lt"/>
              <a:buAutoNum type="arabicParenR"/>
            </a:pPr>
            <a:r>
              <a:rPr lang="en-US" sz="1800">
                <a:solidFill>
                  <a:srgbClr val="2E75B6"/>
                </a:solidFill>
              </a:rPr>
              <a:t>Victim DRAM cell’s </a:t>
            </a:r>
            <a:r>
              <a:rPr lang="en-US" sz="1800" b="1">
                <a:solidFill>
                  <a:srgbClr val="2E75B6"/>
                </a:solidFill>
              </a:rPr>
              <a:t>physical location</a:t>
            </a:r>
          </a:p>
          <a:p>
            <a:pPr marL="185738" indent="-185738">
              <a:lnSpc>
                <a:spcPct val="100000"/>
              </a:lnSpc>
              <a:spcBef>
                <a:spcPts val="600"/>
              </a:spcBef>
              <a:spcAft>
                <a:spcPts val="800"/>
              </a:spcAft>
            </a:pPr>
            <a:r>
              <a:rPr lang="en-US" sz="1800" b="1" u="sng">
                <a:solidFill>
                  <a:schemeClr val="accent6">
                    <a:lumMod val="75000"/>
                  </a:schemeClr>
                </a:solidFill>
                <a:latin typeface="Cambria"/>
                <a:ea typeface="Cambria"/>
              </a:rPr>
              <a:t>Experimental study</a:t>
            </a:r>
            <a:r>
              <a:rPr lang="en-US" sz="1800">
                <a:solidFill>
                  <a:schemeClr val="accent6">
                    <a:lumMod val="75000"/>
                  </a:schemeClr>
                </a:solidFill>
                <a:latin typeface="Cambria"/>
                <a:ea typeface="Cambria"/>
              </a:rPr>
              <a:t>:</a:t>
            </a:r>
            <a:r>
              <a:rPr lang="en-US" sz="1800">
                <a:solidFill>
                  <a:schemeClr val="accent6">
                    <a:lumMod val="75000"/>
                  </a:schemeClr>
                </a:solidFill>
                <a:ea typeface="Cambria"/>
              </a:rPr>
              <a:t> </a:t>
            </a:r>
            <a:r>
              <a:rPr lang="en-US" sz="1800" b="1">
                <a:solidFill>
                  <a:schemeClr val="accent6">
                    <a:lumMod val="75000"/>
                  </a:schemeClr>
                </a:solidFill>
              </a:rPr>
              <a:t>272 DRAM chips </a:t>
            </a:r>
            <a:r>
              <a:rPr lang="en-US" sz="1800">
                <a:solidFill>
                  <a:schemeClr val="accent6">
                    <a:lumMod val="75000"/>
                  </a:schemeClr>
                </a:solidFill>
              </a:rPr>
              <a:t>from </a:t>
            </a:r>
            <a:r>
              <a:rPr lang="en-US" sz="1800" b="1">
                <a:solidFill>
                  <a:schemeClr val="accent6">
                    <a:lumMod val="75000"/>
                  </a:schemeClr>
                </a:solidFill>
              </a:rPr>
              <a:t>four major manufacturers</a:t>
            </a:r>
          </a:p>
          <a:p>
            <a:pPr marL="185738" indent="-185738">
              <a:lnSpc>
                <a:spcPct val="100000"/>
              </a:lnSpc>
              <a:spcBef>
                <a:spcPts val="600"/>
              </a:spcBef>
            </a:pPr>
            <a:r>
              <a:rPr lang="en-US" sz="1800" b="1" u="sng">
                <a:solidFill>
                  <a:srgbClr val="7030A0"/>
                </a:solidFill>
              </a:rPr>
              <a:t>Key Results</a:t>
            </a:r>
            <a:r>
              <a:rPr lang="en-US" sz="1800" b="1">
                <a:solidFill>
                  <a:srgbClr val="7030A0"/>
                </a:solidFill>
              </a:rPr>
              <a:t>:</a:t>
            </a:r>
            <a:r>
              <a:rPr lang="en-US" sz="1800">
                <a:solidFill>
                  <a:srgbClr val="7030A0"/>
                </a:solidFill>
              </a:rPr>
              <a:t> We provide </a:t>
            </a:r>
            <a:r>
              <a:rPr lang="en-US" sz="1800" b="1">
                <a:solidFill>
                  <a:srgbClr val="7030A0"/>
                </a:solidFill>
              </a:rPr>
              <a:t>6 takeaways </a:t>
            </a:r>
            <a:r>
              <a:rPr lang="en-US" sz="1800">
                <a:solidFill>
                  <a:srgbClr val="7030A0"/>
                </a:solidFill>
              </a:rPr>
              <a:t>from </a:t>
            </a:r>
            <a:r>
              <a:rPr lang="en-US" sz="1800" b="1">
                <a:solidFill>
                  <a:srgbClr val="7030A0"/>
                </a:solidFill>
              </a:rPr>
              <a:t>16 novel observations</a:t>
            </a:r>
            <a:endParaRPr lang="en-US" sz="1800">
              <a:solidFill>
                <a:srgbClr val="7030A0"/>
              </a:solidFill>
            </a:endParaRPr>
          </a:p>
          <a:p>
            <a:pPr marL="184150" indent="0">
              <a:lnSpc>
                <a:spcPct val="100000"/>
              </a:lnSpc>
              <a:spcBef>
                <a:spcPts val="0"/>
              </a:spcBef>
              <a:buNone/>
            </a:pPr>
            <a:r>
              <a:rPr lang="en-US" sz="1800">
                <a:solidFill>
                  <a:srgbClr val="7030A0"/>
                </a:solidFill>
              </a:rPr>
              <a:t>A RowHammer bit flip is </a:t>
            </a:r>
            <a:r>
              <a:rPr lang="en-US" sz="1800" b="1">
                <a:solidFill>
                  <a:srgbClr val="7030A0"/>
                </a:solidFill>
              </a:rPr>
              <a:t>more likely to occur </a:t>
            </a:r>
            <a:endParaRPr lang="en-US" sz="1800">
              <a:solidFill>
                <a:srgbClr val="7030A0"/>
              </a:solidFill>
            </a:endParaRPr>
          </a:p>
          <a:p>
            <a:pPr marL="446088" lvl="1" indent="-260350">
              <a:lnSpc>
                <a:spcPct val="100000"/>
              </a:lnSpc>
              <a:spcBef>
                <a:spcPts val="0"/>
              </a:spcBef>
              <a:buFont typeface="+mj-lt"/>
              <a:buAutoNum type="arabicParenR"/>
            </a:pPr>
            <a:r>
              <a:rPr lang="en-US" sz="1800">
                <a:solidFill>
                  <a:srgbClr val="7030A0"/>
                </a:solidFill>
              </a:rPr>
              <a:t>in </a:t>
            </a:r>
            <a:r>
              <a:rPr lang="en-US" sz="1800" b="1">
                <a:solidFill>
                  <a:srgbClr val="7030A0"/>
                </a:solidFill>
              </a:rPr>
              <a:t>a bounded range of temperature</a:t>
            </a:r>
          </a:p>
          <a:p>
            <a:pPr marL="446088" lvl="1" indent="-260350">
              <a:lnSpc>
                <a:spcPct val="100000"/>
              </a:lnSpc>
              <a:spcBef>
                <a:spcPts val="0"/>
              </a:spcBef>
              <a:buFont typeface="+mj-lt"/>
              <a:buAutoNum type="arabicParenR"/>
            </a:pPr>
            <a:r>
              <a:rPr lang="en-US" sz="1800">
                <a:solidFill>
                  <a:srgbClr val="7030A0"/>
                </a:solidFill>
              </a:rPr>
              <a:t>if the aggressor row is </a:t>
            </a:r>
            <a:r>
              <a:rPr lang="en-US" sz="1800" b="1">
                <a:solidFill>
                  <a:srgbClr val="7030A0"/>
                </a:solidFill>
              </a:rPr>
              <a:t>active for</a:t>
            </a:r>
            <a:r>
              <a:rPr lang="en-US" sz="1800">
                <a:solidFill>
                  <a:srgbClr val="7030A0"/>
                </a:solidFill>
              </a:rPr>
              <a:t> </a:t>
            </a:r>
            <a:r>
              <a:rPr lang="en-US" sz="1800" b="1">
                <a:solidFill>
                  <a:srgbClr val="7030A0"/>
                </a:solidFill>
              </a:rPr>
              <a:t>longer time </a:t>
            </a:r>
          </a:p>
          <a:p>
            <a:pPr marL="446088" lvl="1" indent="-260350">
              <a:lnSpc>
                <a:spcPct val="100000"/>
              </a:lnSpc>
              <a:spcBef>
                <a:spcPts val="0"/>
              </a:spcBef>
              <a:spcAft>
                <a:spcPts val="800"/>
              </a:spcAft>
              <a:buFont typeface="+mj-lt"/>
              <a:buAutoNum type="arabicParenR"/>
            </a:pPr>
            <a:r>
              <a:rPr lang="en-US" sz="1800">
                <a:solidFill>
                  <a:srgbClr val="7030A0"/>
                </a:solidFill>
              </a:rPr>
              <a:t>in </a:t>
            </a:r>
            <a:r>
              <a:rPr lang="en-US" sz="1800" b="1">
                <a:solidFill>
                  <a:srgbClr val="7030A0"/>
                </a:solidFill>
              </a:rPr>
              <a:t>certain physical regions </a:t>
            </a:r>
            <a:r>
              <a:rPr lang="en-US" sz="1800">
                <a:solidFill>
                  <a:srgbClr val="7030A0"/>
                </a:solidFill>
              </a:rPr>
              <a:t>of the DRAM module under attack</a:t>
            </a:r>
          </a:p>
          <a:p>
            <a:pPr marL="185738" indent="-185738">
              <a:lnSpc>
                <a:spcPct val="100000"/>
              </a:lnSpc>
              <a:spcBef>
                <a:spcPts val="600"/>
              </a:spcBef>
            </a:pPr>
            <a:r>
              <a:rPr lang="en-US" sz="1800" b="1" u="sng">
                <a:solidFill>
                  <a:srgbClr val="C00000"/>
                </a:solidFill>
              </a:rPr>
              <a:t>Conclusion</a:t>
            </a:r>
            <a:r>
              <a:rPr lang="en-US" sz="1800" b="1">
                <a:solidFill>
                  <a:srgbClr val="C00000"/>
                </a:solidFill>
              </a:rPr>
              <a:t>: </a:t>
            </a:r>
            <a:r>
              <a:rPr lang="en-US" sz="1800">
                <a:solidFill>
                  <a:srgbClr val="C00000"/>
                </a:solidFill>
              </a:rPr>
              <a:t>Our novel observations can inspire and aid future work</a:t>
            </a:r>
          </a:p>
          <a:p>
            <a:pPr marL="446088" lvl="1" indent="-179388">
              <a:lnSpc>
                <a:spcPct val="100000"/>
              </a:lnSpc>
              <a:spcBef>
                <a:spcPts val="0"/>
              </a:spcBef>
            </a:pPr>
            <a:r>
              <a:rPr lang="en-US" sz="1800">
                <a:solidFill>
                  <a:srgbClr val="C00000"/>
                </a:solidFill>
              </a:rPr>
              <a:t>Craft </a:t>
            </a:r>
            <a:r>
              <a:rPr lang="en-US" sz="1800" b="1">
                <a:solidFill>
                  <a:srgbClr val="C00000"/>
                </a:solidFill>
              </a:rPr>
              <a:t>more effective attacks</a:t>
            </a:r>
          </a:p>
          <a:p>
            <a:pPr marL="446088" lvl="1" indent="-179388">
              <a:lnSpc>
                <a:spcPct val="100000"/>
              </a:lnSpc>
              <a:spcBef>
                <a:spcPts val="0"/>
              </a:spcBef>
              <a:spcAft>
                <a:spcPts val="500"/>
              </a:spcAft>
            </a:pPr>
            <a:r>
              <a:rPr lang="en-US" sz="1800">
                <a:solidFill>
                  <a:srgbClr val="C00000"/>
                </a:solidFill>
              </a:rPr>
              <a:t>Design </a:t>
            </a:r>
            <a:r>
              <a:rPr lang="en-US" sz="1800" b="1">
                <a:solidFill>
                  <a:srgbClr val="C00000"/>
                </a:solidFill>
              </a:rPr>
              <a:t>more effective and efficient defenses</a:t>
            </a:r>
            <a:endParaRPr lang="en-US" sz="1800">
              <a:solidFill>
                <a:srgbClr val="C00000"/>
              </a:solidFill>
            </a:endParaRPr>
          </a:p>
        </p:txBody>
      </p:sp>
    </p:spTree>
    <p:extLst>
      <p:ext uri="{BB962C8B-B14F-4D97-AF65-F5344CB8AC3E}">
        <p14:creationId xmlns:p14="http://schemas.microsoft.com/office/powerpoint/2010/main" val="29572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Tn>
                        </p:par>
                      </p:childTnLst>
                    </p:cTn>
                  </p:par>
                  <p:par>
                    <p:cTn id="63" fill="hold">
                      <p:stCondLst>
                        <p:cond delay="indefinite"/>
                      </p:stCondLst>
                      <p:childTnLst>
                        <p:par>
                          <p:cTn id="64" fill="hold">
                            <p:stCondLst>
                              <p:cond delay="0"/>
                            </p:stCondLst>
                          </p:cTn>
                        </p:par>
                      </p:childTnLst>
                    </p:cTn>
                  </p:par>
                  <p:par>
                    <p:cTn id="65" fill="hold">
                      <p:stCondLst>
                        <p:cond delay="indefinite"/>
                      </p:stCondLst>
                      <p:childTnLst>
                        <p:par>
                          <p:cTn id="66" fill="hold">
                            <p:stCondLst>
                              <p:cond delay="0"/>
                            </p:stCond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591AAD8-8B9E-F441-B3D7-A9A6729D3F61}"/>
              </a:ext>
            </a:extLst>
          </p:cNvPr>
          <p:cNvSpPr/>
          <p:nvPr/>
        </p:nvSpPr>
        <p:spPr>
          <a:xfrm>
            <a:off x="205424" y="5640155"/>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Conclusions</a:t>
            </a:r>
          </a:p>
        </p:txBody>
      </p:sp>
      <p:sp>
        <p:nvSpPr>
          <p:cNvPr id="16" name="Rectangle 15">
            <a:extLst>
              <a:ext uri="{FF2B5EF4-FFF2-40B4-BE49-F238E27FC236}">
                <a16:creationId xmlns:a16="http://schemas.microsoft.com/office/drawing/2014/main" id="{C4F7C2E8-FACF-A344-B41E-7283F0886952}"/>
              </a:ext>
            </a:extLst>
          </p:cNvPr>
          <p:cNvSpPr/>
          <p:nvPr/>
        </p:nvSpPr>
        <p:spPr>
          <a:xfrm>
            <a:off x="205424" y="87476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Motivation and Goal</a:t>
            </a:r>
          </a:p>
        </p:txBody>
      </p:sp>
      <p:sp>
        <p:nvSpPr>
          <p:cNvPr id="2" name="Title 1"/>
          <p:cNvSpPr>
            <a:spLocks noGrp="1"/>
          </p:cNvSpPr>
          <p:nvPr>
            <p:ph type="title"/>
          </p:nvPr>
        </p:nvSpPr>
        <p:spPr>
          <a:xfrm>
            <a:off x="107576" y="0"/>
            <a:ext cx="8880045" cy="770467"/>
          </a:xfrm>
        </p:spPr>
        <p:txBody>
          <a:bodyPr/>
          <a:lstStyle/>
          <a:p>
            <a:r>
              <a:rPr lang="en-US" sz="3600" b="1"/>
              <a:t>Outline</a:t>
            </a:r>
          </a:p>
        </p:txBody>
      </p:sp>
      <p:sp>
        <p:nvSpPr>
          <p:cNvPr id="6" name="Content Placeholder 5" hidden="1">
            <a:extLst>
              <a:ext uri="{FF2B5EF4-FFF2-40B4-BE49-F238E27FC236}">
                <a16:creationId xmlns:a16="http://schemas.microsoft.com/office/drawing/2014/main" id="{8E8EDEFF-E6DD-CC47-AE02-196B3AC1525F}"/>
              </a:ext>
            </a:extLst>
          </p:cNvPr>
          <p:cNvSpPr>
            <a:spLocks noGrp="1"/>
          </p:cNvSpPr>
          <p:nvPr>
            <p:ph idx="1"/>
          </p:nvPr>
        </p:nvSpPr>
        <p:spPr>
          <a:xfrm>
            <a:off x="216313" y="1038366"/>
            <a:ext cx="8592679" cy="5148882"/>
          </a:xfrm>
        </p:spPr>
        <p:txBody>
          <a:bodyPr>
            <a:normAutofit fontScale="92500" lnSpcReduction="10000"/>
          </a:bodyPr>
          <a:lstStyle/>
          <a:p>
            <a:pPr marL="0" indent="0">
              <a:lnSpc>
                <a:spcPct val="200000"/>
              </a:lnSpc>
              <a:spcBef>
                <a:spcPts val="700"/>
              </a:spcBef>
              <a:buNone/>
            </a:pPr>
            <a:r>
              <a:rPr lang="en-US">
                <a:solidFill>
                  <a:srgbClr val="BFBFBF"/>
                </a:solidFill>
              </a:rPr>
              <a:t>Motivation and Goal</a:t>
            </a:r>
          </a:p>
          <a:p>
            <a:pPr marL="0" indent="0">
              <a:lnSpc>
                <a:spcPct val="200000"/>
              </a:lnSpc>
              <a:spcBef>
                <a:spcPts val="700"/>
              </a:spcBef>
              <a:buNone/>
            </a:pPr>
            <a:r>
              <a:rPr lang="en-US">
                <a:solidFill>
                  <a:srgbClr val="BFBFBF"/>
                </a:solidFill>
              </a:rPr>
              <a:t>Experimental Methodology</a:t>
            </a:r>
          </a:p>
          <a:p>
            <a:pPr marL="0" indent="0">
              <a:lnSpc>
                <a:spcPct val="200000"/>
              </a:lnSpc>
              <a:spcBef>
                <a:spcPts val="700"/>
              </a:spcBef>
              <a:buNone/>
            </a:pPr>
            <a:r>
              <a:rPr lang="en-US">
                <a:solidFill>
                  <a:srgbClr val="BFBFBF"/>
                </a:solidFill>
              </a:rPr>
              <a:t>Temperature Analysis</a:t>
            </a:r>
          </a:p>
          <a:p>
            <a:pPr marL="0" indent="0">
              <a:lnSpc>
                <a:spcPct val="200000"/>
              </a:lnSpc>
              <a:spcBef>
                <a:spcPts val="700"/>
              </a:spcBef>
              <a:buNone/>
            </a:pPr>
            <a:r>
              <a:rPr lang="en-US">
                <a:solidFill>
                  <a:srgbClr val="BFBFBF"/>
                </a:solidFill>
              </a:rPr>
              <a:t>Aggressor Row Active Time Analysis</a:t>
            </a:r>
          </a:p>
          <a:p>
            <a:pPr marL="0" indent="0">
              <a:lnSpc>
                <a:spcPct val="200000"/>
              </a:lnSpc>
              <a:spcBef>
                <a:spcPts val="700"/>
              </a:spcBef>
              <a:buNone/>
            </a:pPr>
            <a:r>
              <a:rPr lang="en-US">
                <a:solidFill>
                  <a:srgbClr val="BFBFBF"/>
                </a:solidFill>
              </a:rPr>
              <a:t>Spatial Variation Analysis</a:t>
            </a:r>
          </a:p>
          <a:p>
            <a:pPr marL="0" indent="0">
              <a:lnSpc>
                <a:spcPct val="200000"/>
              </a:lnSpc>
              <a:spcBef>
                <a:spcPts val="700"/>
              </a:spcBef>
              <a:buNone/>
            </a:pPr>
            <a:r>
              <a:rPr lang="en-US">
                <a:solidFill>
                  <a:srgbClr val="BFBFBF"/>
                </a:solidFill>
              </a:rPr>
              <a:t>Implications on Attacks and Defenses</a:t>
            </a:r>
          </a:p>
          <a:p>
            <a:pPr marL="0" indent="0">
              <a:lnSpc>
                <a:spcPct val="200000"/>
              </a:lnSpc>
              <a:spcBef>
                <a:spcPts val="700"/>
              </a:spcBef>
              <a:buNone/>
            </a:pPr>
            <a:r>
              <a:rPr lang="en-US">
                <a:solidFill>
                  <a:srgbClr val="BFBFBF"/>
                </a:solidFill>
              </a:rPr>
              <a:t>Conclusions</a:t>
            </a:r>
          </a:p>
          <a:p>
            <a:pPr marL="0" indent="0">
              <a:lnSpc>
                <a:spcPct val="200000"/>
              </a:lnSpc>
              <a:buNone/>
            </a:pPr>
            <a:endParaRPr lang="en-US">
              <a:solidFill>
                <a:srgbClr val="BFBFBF"/>
              </a:solidFill>
            </a:endParaRPr>
          </a:p>
        </p:txBody>
      </p:sp>
      <p:sp>
        <p:nvSpPr>
          <p:cNvPr id="26" name="Rectangle 25">
            <a:extLst>
              <a:ext uri="{FF2B5EF4-FFF2-40B4-BE49-F238E27FC236}">
                <a16:creationId xmlns:a16="http://schemas.microsoft.com/office/drawing/2014/main" id="{B42F442F-3A35-1441-816F-E719C1E2BEDF}"/>
              </a:ext>
            </a:extLst>
          </p:cNvPr>
          <p:cNvSpPr/>
          <p:nvPr/>
        </p:nvSpPr>
        <p:spPr>
          <a:xfrm>
            <a:off x="205424" y="167279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Experimental Methodology</a:t>
            </a:r>
          </a:p>
        </p:txBody>
      </p:sp>
      <p:sp>
        <p:nvSpPr>
          <p:cNvPr id="28" name="Rectangle 27">
            <a:extLst>
              <a:ext uri="{FF2B5EF4-FFF2-40B4-BE49-F238E27FC236}">
                <a16:creationId xmlns:a16="http://schemas.microsoft.com/office/drawing/2014/main" id="{66163B4B-BB3A-4F49-B060-4F2F9E78B480}"/>
              </a:ext>
            </a:extLst>
          </p:cNvPr>
          <p:cNvSpPr/>
          <p:nvPr/>
        </p:nvSpPr>
        <p:spPr>
          <a:xfrm>
            <a:off x="205424" y="247183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Temperature Analysis</a:t>
            </a:r>
          </a:p>
        </p:txBody>
      </p:sp>
      <p:sp>
        <p:nvSpPr>
          <p:cNvPr id="30" name="Rectangle 29">
            <a:extLst>
              <a:ext uri="{FF2B5EF4-FFF2-40B4-BE49-F238E27FC236}">
                <a16:creationId xmlns:a16="http://schemas.microsoft.com/office/drawing/2014/main" id="{F323554B-6458-8143-80B2-CE61E54CE880}"/>
              </a:ext>
            </a:extLst>
          </p:cNvPr>
          <p:cNvSpPr/>
          <p:nvPr/>
        </p:nvSpPr>
        <p:spPr>
          <a:xfrm>
            <a:off x="205424" y="326986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Aggressor Row Active Time Analysis</a:t>
            </a:r>
          </a:p>
        </p:txBody>
      </p:sp>
      <p:sp>
        <p:nvSpPr>
          <p:cNvPr id="32" name="Rectangle 31">
            <a:extLst>
              <a:ext uri="{FF2B5EF4-FFF2-40B4-BE49-F238E27FC236}">
                <a16:creationId xmlns:a16="http://schemas.microsoft.com/office/drawing/2014/main" id="{84392DA8-FBAF-4343-9431-71F3649452A0}"/>
              </a:ext>
            </a:extLst>
          </p:cNvPr>
          <p:cNvSpPr/>
          <p:nvPr/>
        </p:nvSpPr>
        <p:spPr>
          <a:xfrm>
            <a:off x="205424" y="4044103"/>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Spatial Variation Analysis</a:t>
            </a:r>
          </a:p>
        </p:txBody>
      </p:sp>
      <p:sp>
        <p:nvSpPr>
          <p:cNvPr id="34" name="Rectangle 33">
            <a:extLst>
              <a:ext uri="{FF2B5EF4-FFF2-40B4-BE49-F238E27FC236}">
                <a16:creationId xmlns:a16="http://schemas.microsoft.com/office/drawing/2014/main" id="{8C4C16E8-8CAC-EE46-8433-92ACFE20B5B5}"/>
              </a:ext>
            </a:extLst>
          </p:cNvPr>
          <p:cNvSpPr/>
          <p:nvPr/>
        </p:nvSpPr>
        <p:spPr>
          <a:xfrm>
            <a:off x="205424" y="4842129"/>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Implications on Attacks and Defenses</a:t>
            </a:r>
          </a:p>
        </p:txBody>
      </p:sp>
    </p:spTree>
    <p:extLst>
      <p:ext uri="{BB962C8B-B14F-4D97-AF65-F5344CB8AC3E}">
        <p14:creationId xmlns:p14="http://schemas.microsoft.com/office/powerpoint/2010/main" val="582819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591AAD8-8B9E-F441-B3D7-A9A6729D3F61}"/>
              </a:ext>
            </a:extLst>
          </p:cNvPr>
          <p:cNvSpPr/>
          <p:nvPr/>
        </p:nvSpPr>
        <p:spPr>
          <a:xfrm>
            <a:off x="205424" y="5640155"/>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Conclusions</a:t>
            </a:r>
          </a:p>
        </p:txBody>
      </p:sp>
      <p:sp>
        <p:nvSpPr>
          <p:cNvPr id="16" name="Rectangle 15">
            <a:extLst>
              <a:ext uri="{FF2B5EF4-FFF2-40B4-BE49-F238E27FC236}">
                <a16:creationId xmlns:a16="http://schemas.microsoft.com/office/drawing/2014/main" id="{C4F7C2E8-FACF-A344-B41E-7283F0886952}"/>
              </a:ext>
            </a:extLst>
          </p:cNvPr>
          <p:cNvSpPr/>
          <p:nvPr/>
        </p:nvSpPr>
        <p:spPr>
          <a:xfrm>
            <a:off x="205424" y="874768"/>
            <a:ext cx="8672264" cy="64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Motivation and Goal</a:t>
            </a:r>
          </a:p>
        </p:txBody>
      </p:sp>
      <p:sp>
        <p:nvSpPr>
          <p:cNvPr id="2" name="Title 1"/>
          <p:cNvSpPr>
            <a:spLocks noGrp="1"/>
          </p:cNvSpPr>
          <p:nvPr>
            <p:ph type="title"/>
          </p:nvPr>
        </p:nvSpPr>
        <p:spPr>
          <a:xfrm>
            <a:off x="107576" y="0"/>
            <a:ext cx="8880045" cy="770467"/>
          </a:xfrm>
        </p:spPr>
        <p:txBody>
          <a:bodyPr/>
          <a:lstStyle/>
          <a:p>
            <a:r>
              <a:rPr lang="en-US" sz="3600" b="1"/>
              <a:t>Outline</a:t>
            </a:r>
          </a:p>
        </p:txBody>
      </p:sp>
      <p:sp>
        <p:nvSpPr>
          <p:cNvPr id="6" name="Content Placeholder 5" hidden="1">
            <a:extLst>
              <a:ext uri="{FF2B5EF4-FFF2-40B4-BE49-F238E27FC236}">
                <a16:creationId xmlns:a16="http://schemas.microsoft.com/office/drawing/2014/main" id="{8E8EDEFF-E6DD-CC47-AE02-196B3AC1525F}"/>
              </a:ext>
            </a:extLst>
          </p:cNvPr>
          <p:cNvSpPr>
            <a:spLocks noGrp="1"/>
          </p:cNvSpPr>
          <p:nvPr>
            <p:ph idx="1"/>
          </p:nvPr>
        </p:nvSpPr>
        <p:spPr>
          <a:xfrm>
            <a:off x="216313" y="1038366"/>
            <a:ext cx="8592679" cy="5148882"/>
          </a:xfrm>
        </p:spPr>
        <p:txBody>
          <a:bodyPr>
            <a:normAutofit fontScale="92500" lnSpcReduction="10000"/>
          </a:bodyPr>
          <a:lstStyle/>
          <a:p>
            <a:pPr marL="0" indent="0">
              <a:lnSpc>
                <a:spcPct val="200000"/>
              </a:lnSpc>
              <a:spcBef>
                <a:spcPts val="700"/>
              </a:spcBef>
              <a:buNone/>
            </a:pPr>
            <a:r>
              <a:rPr lang="en-US">
                <a:solidFill>
                  <a:srgbClr val="BFBFBF"/>
                </a:solidFill>
              </a:rPr>
              <a:t>Motivation and Goal</a:t>
            </a:r>
          </a:p>
          <a:p>
            <a:pPr marL="0" indent="0">
              <a:lnSpc>
                <a:spcPct val="200000"/>
              </a:lnSpc>
              <a:spcBef>
                <a:spcPts val="700"/>
              </a:spcBef>
              <a:buNone/>
            </a:pPr>
            <a:r>
              <a:rPr lang="en-US">
                <a:solidFill>
                  <a:srgbClr val="BFBFBF"/>
                </a:solidFill>
              </a:rPr>
              <a:t>Experimental Methodology</a:t>
            </a:r>
          </a:p>
          <a:p>
            <a:pPr marL="0" indent="0">
              <a:lnSpc>
                <a:spcPct val="200000"/>
              </a:lnSpc>
              <a:spcBef>
                <a:spcPts val="700"/>
              </a:spcBef>
              <a:buNone/>
            </a:pPr>
            <a:r>
              <a:rPr lang="en-US">
                <a:solidFill>
                  <a:srgbClr val="BFBFBF"/>
                </a:solidFill>
              </a:rPr>
              <a:t>Temperature Analysis</a:t>
            </a:r>
          </a:p>
          <a:p>
            <a:pPr marL="0" indent="0">
              <a:lnSpc>
                <a:spcPct val="200000"/>
              </a:lnSpc>
              <a:spcBef>
                <a:spcPts val="700"/>
              </a:spcBef>
              <a:buNone/>
            </a:pPr>
            <a:r>
              <a:rPr lang="en-US">
                <a:solidFill>
                  <a:srgbClr val="BFBFBF"/>
                </a:solidFill>
              </a:rPr>
              <a:t>Aggressor Row Active Time Analysis</a:t>
            </a:r>
          </a:p>
          <a:p>
            <a:pPr marL="0" indent="0">
              <a:lnSpc>
                <a:spcPct val="200000"/>
              </a:lnSpc>
              <a:spcBef>
                <a:spcPts val="700"/>
              </a:spcBef>
              <a:buNone/>
            </a:pPr>
            <a:r>
              <a:rPr lang="en-US">
                <a:solidFill>
                  <a:srgbClr val="BFBFBF"/>
                </a:solidFill>
              </a:rPr>
              <a:t>Spatial Variation Analysis</a:t>
            </a:r>
          </a:p>
          <a:p>
            <a:pPr marL="0" indent="0">
              <a:lnSpc>
                <a:spcPct val="200000"/>
              </a:lnSpc>
              <a:spcBef>
                <a:spcPts val="700"/>
              </a:spcBef>
              <a:buNone/>
            </a:pPr>
            <a:r>
              <a:rPr lang="en-US">
                <a:solidFill>
                  <a:srgbClr val="BFBFBF"/>
                </a:solidFill>
              </a:rPr>
              <a:t>Implications on Attacks and Defenses</a:t>
            </a:r>
          </a:p>
          <a:p>
            <a:pPr marL="0" indent="0">
              <a:lnSpc>
                <a:spcPct val="200000"/>
              </a:lnSpc>
              <a:spcBef>
                <a:spcPts val="700"/>
              </a:spcBef>
              <a:buNone/>
            </a:pPr>
            <a:r>
              <a:rPr lang="en-US">
                <a:solidFill>
                  <a:srgbClr val="BFBFBF"/>
                </a:solidFill>
              </a:rPr>
              <a:t>Conclusions</a:t>
            </a:r>
          </a:p>
          <a:p>
            <a:pPr marL="0" indent="0">
              <a:lnSpc>
                <a:spcPct val="200000"/>
              </a:lnSpc>
              <a:buNone/>
            </a:pPr>
            <a:endParaRPr lang="en-US">
              <a:solidFill>
                <a:srgbClr val="BFBFBF"/>
              </a:solidFill>
            </a:endParaRPr>
          </a:p>
        </p:txBody>
      </p:sp>
      <p:sp>
        <p:nvSpPr>
          <p:cNvPr id="26" name="Rectangle 25">
            <a:extLst>
              <a:ext uri="{FF2B5EF4-FFF2-40B4-BE49-F238E27FC236}">
                <a16:creationId xmlns:a16="http://schemas.microsoft.com/office/drawing/2014/main" id="{B42F442F-3A35-1441-816F-E719C1E2BEDF}"/>
              </a:ext>
            </a:extLst>
          </p:cNvPr>
          <p:cNvSpPr/>
          <p:nvPr/>
        </p:nvSpPr>
        <p:spPr>
          <a:xfrm>
            <a:off x="205424" y="167279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Experimental Methodology</a:t>
            </a:r>
          </a:p>
        </p:txBody>
      </p:sp>
      <p:sp>
        <p:nvSpPr>
          <p:cNvPr id="28" name="Rectangle 27">
            <a:extLst>
              <a:ext uri="{FF2B5EF4-FFF2-40B4-BE49-F238E27FC236}">
                <a16:creationId xmlns:a16="http://schemas.microsoft.com/office/drawing/2014/main" id="{66163B4B-BB3A-4F49-B060-4F2F9E78B480}"/>
              </a:ext>
            </a:extLst>
          </p:cNvPr>
          <p:cNvSpPr/>
          <p:nvPr/>
        </p:nvSpPr>
        <p:spPr>
          <a:xfrm>
            <a:off x="205424" y="247183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Temperature Analysis</a:t>
            </a:r>
          </a:p>
        </p:txBody>
      </p:sp>
      <p:sp>
        <p:nvSpPr>
          <p:cNvPr id="30" name="Rectangle 29">
            <a:extLst>
              <a:ext uri="{FF2B5EF4-FFF2-40B4-BE49-F238E27FC236}">
                <a16:creationId xmlns:a16="http://schemas.microsoft.com/office/drawing/2014/main" id="{F323554B-6458-8143-80B2-CE61E54CE880}"/>
              </a:ext>
            </a:extLst>
          </p:cNvPr>
          <p:cNvSpPr/>
          <p:nvPr/>
        </p:nvSpPr>
        <p:spPr>
          <a:xfrm>
            <a:off x="205424" y="326986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Aggressor Row Active Time Analysis</a:t>
            </a:r>
          </a:p>
        </p:txBody>
      </p:sp>
      <p:sp>
        <p:nvSpPr>
          <p:cNvPr id="32" name="Rectangle 31">
            <a:extLst>
              <a:ext uri="{FF2B5EF4-FFF2-40B4-BE49-F238E27FC236}">
                <a16:creationId xmlns:a16="http://schemas.microsoft.com/office/drawing/2014/main" id="{84392DA8-FBAF-4343-9431-71F3649452A0}"/>
              </a:ext>
            </a:extLst>
          </p:cNvPr>
          <p:cNvSpPr/>
          <p:nvPr/>
        </p:nvSpPr>
        <p:spPr>
          <a:xfrm>
            <a:off x="205424" y="4044103"/>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Spatial Variation Analysis</a:t>
            </a:r>
          </a:p>
        </p:txBody>
      </p:sp>
      <p:sp>
        <p:nvSpPr>
          <p:cNvPr id="34" name="Rectangle 33">
            <a:extLst>
              <a:ext uri="{FF2B5EF4-FFF2-40B4-BE49-F238E27FC236}">
                <a16:creationId xmlns:a16="http://schemas.microsoft.com/office/drawing/2014/main" id="{8C4C16E8-8CAC-EE46-8433-92ACFE20B5B5}"/>
              </a:ext>
            </a:extLst>
          </p:cNvPr>
          <p:cNvSpPr/>
          <p:nvPr/>
        </p:nvSpPr>
        <p:spPr>
          <a:xfrm>
            <a:off x="205424" y="4842129"/>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Implications on Attacks and Defenses</a:t>
            </a:r>
          </a:p>
        </p:txBody>
      </p:sp>
    </p:spTree>
    <p:extLst>
      <p:ext uri="{BB962C8B-B14F-4D97-AF65-F5344CB8AC3E}">
        <p14:creationId xmlns:p14="http://schemas.microsoft.com/office/powerpoint/2010/main" val="1505622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8751-980E-8B48-BBF4-A176728E567B}"/>
              </a:ext>
            </a:extLst>
          </p:cNvPr>
          <p:cNvSpPr>
            <a:spLocks noGrp="1"/>
          </p:cNvSpPr>
          <p:nvPr>
            <p:ph type="title"/>
          </p:nvPr>
        </p:nvSpPr>
        <p:spPr/>
        <p:txBody>
          <a:bodyPr lIns="91440" tIns="45720" rIns="91440" bIns="45720" anchor="ctr"/>
          <a:lstStyle/>
          <a:p>
            <a:r>
              <a:rPr lang="en-US">
                <a:latin typeface="Cambria"/>
                <a:ea typeface="Cambria"/>
              </a:rPr>
              <a:t>Motivation </a:t>
            </a:r>
            <a:endParaRPr lang="en-US"/>
          </a:p>
        </p:txBody>
      </p:sp>
      <p:sp>
        <p:nvSpPr>
          <p:cNvPr id="3" name="Content Placeholder 2">
            <a:extLst>
              <a:ext uri="{FF2B5EF4-FFF2-40B4-BE49-F238E27FC236}">
                <a16:creationId xmlns:a16="http://schemas.microsoft.com/office/drawing/2014/main" id="{2B575B7C-86AD-474A-8CEF-1E2BF7725FD7}"/>
              </a:ext>
            </a:extLst>
          </p:cNvPr>
          <p:cNvSpPr>
            <a:spLocks noGrp="1"/>
          </p:cNvSpPr>
          <p:nvPr>
            <p:ph idx="1"/>
          </p:nvPr>
        </p:nvSpPr>
        <p:spPr>
          <a:xfrm>
            <a:off x="75991" y="2302261"/>
            <a:ext cx="8987622" cy="2773592"/>
          </a:xfrm>
        </p:spPr>
        <p:txBody>
          <a:bodyPr/>
          <a:lstStyle/>
          <a:p>
            <a:pPr marL="285750" indent="-158750">
              <a:lnSpc>
                <a:spcPct val="100000"/>
              </a:lnSpc>
              <a:spcBef>
                <a:spcPts val="1600"/>
              </a:spcBef>
              <a:spcAft>
                <a:spcPts val="1800"/>
              </a:spcAft>
              <a:buClr>
                <a:schemeClr val="tx1"/>
              </a:buClr>
            </a:pPr>
            <a:r>
              <a:rPr lang="en-US" dirty="0">
                <a:ea typeface="Cambria"/>
              </a:rPr>
              <a:t>Defenses are becoming </a:t>
            </a:r>
            <a:r>
              <a:rPr lang="en-US" b="1" dirty="0">
                <a:solidFill>
                  <a:srgbClr val="C00000"/>
                </a:solidFill>
                <a:ea typeface="Cambria"/>
              </a:rPr>
              <a:t>prohibitively expensive</a:t>
            </a:r>
          </a:p>
          <a:p>
            <a:pPr marL="285750" indent="-158750">
              <a:lnSpc>
                <a:spcPct val="100000"/>
              </a:lnSpc>
              <a:spcBef>
                <a:spcPts val="1600"/>
              </a:spcBef>
              <a:spcAft>
                <a:spcPts val="1800"/>
              </a:spcAft>
              <a:buClr>
                <a:schemeClr val="tx1"/>
              </a:buClr>
            </a:pPr>
            <a:r>
              <a:rPr lang="en-US" dirty="0">
                <a:ea typeface="Cambria"/>
              </a:rPr>
              <a:t>A </a:t>
            </a:r>
            <a:r>
              <a:rPr lang="en-US" b="1" dirty="0">
                <a:solidFill>
                  <a:srgbClr val="538233"/>
                </a:solidFill>
                <a:ea typeface="Cambria"/>
              </a:rPr>
              <a:t>deeper understanding </a:t>
            </a:r>
            <a:r>
              <a:rPr lang="en-US" dirty="0">
                <a:ea typeface="Cambria"/>
              </a:rPr>
              <a:t>is needed</a:t>
            </a:r>
          </a:p>
          <a:p>
            <a:pPr marL="285750" indent="-158750">
              <a:lnSpc>
                <a:spcPct val="100000"/>
              </a:lnSpc>
              <a:spcBef>
                <a:spcPts val="1600"/>
              </a:spcBef>
              <a:spcAft>
                <a:spcPts val="1800"/>
              </a:spcAft>
              <a:buClr>
                <a:schemeClr val="tx1"/>
              </a:buClr>
            </a:pPr>
            <a:r>
              <a:rPr lang="en-US" b="1" dirty="0">
                <a:solidFill>
                  <a:srgbClr val="C00000"/>
                </a:solidFill>
              </a:rPr>
              <a:t>No rigorous experimental study</a:t>
            </a:r>
            <a:r>
              <a:rPr lang="en-US" b="1" dirty="0"/>
              <a:t> </a:t>
            </a:r>
            <a:r>
              <a:rPr lang="en-US" dirty="0"/>
              <a:t>on fundamental properties of </a:t>
            </a:r>
            <a:r>
              <a:rPr lang="en-US" dirty="0" err="1"/>
              <a:t>RowHammer</a:t>
            </a:r>
            <a:r>
              <a:rPr lang="en-US" dirty="0"/>
              <a:t> to find </a:t>
            </a:r>
            <a:r>
              <a:rPr lang="en-US" b="1" dirty="0"/>
              <a:t>effective and efficient </a:t>
            </a:r>
            <a:r>
              <a:rPr lang="en-US" dirty="0"/>
              <a:t>solutions</a:t>
            </a:r>
          </a:p>
        </p:txBody>
      </p:sp>
      <p:sp>
        <p:nvSpPr>
          <p:cNvPr id="5" name="Rectangle 4">
            <a:extLst>
              <a:ext uri="{FF2B5EF4-FFF2-40B4-BE49-F238E27FC236}">
                <a16:creationId xmlns:a16="http://schemas.microsoft.com/office/drawing/2014/main" id="{3A79E5D5-A335-5045-B58B-C4144D68ECD0}"/>
              </a:ext>
            </a:extLst>
          </p:cNvPr>
          <p:cNvSpPr/>
          <p:nvPr/>
        </p:nvSpPr>
        <p:spPr>
          <a:xfrm>
            <a:off x="-2198" y="5029198"/>
            <a:ext cx="9144000" cy="12798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mbria" panose="02040503050406030204" pitchFamily="18" charset="0"/>
                <a:ea typeface="Cambria"/>
              </a:rPr>
              <a:t>It is </a:t>
            </a:r>
            <a:r>
              <a:rPr lang="en-US" sz="2800" b="1">
                <a:solidFill>
                  <a:srgbClr val="C00000"/>
                </a:solidFill>
                <a:latin typeface="Cambria" panose="02040503050406030204" pitchFamily="18" charset="0"/>
                <a:ea typeface="Cambria"/>
              </a:rPr>
              <a:t>critical </a:t>
            </a:r>
            <a:r>
              <a:rPr lang="en-US" sz="2800">
                <a:solidFill>
                  <a:schemeClr val="tx1"/>
                </a:solidFill>
                <a:latin typeface="Cambria" panose="02040503050406030204" pitchFamily="18" charset="0"/>
                <a:ea typeface="Cambria"/>
              </a:rPr>
              <a:t>to gain insights into RowHammer</a:t>
            </a:r>
            <a:br>
              <a:rPr lang="en-US" sz="2800">
                <a:latin typeface="Cambria" panose="02040503050406030204" pitchFamily="18" charset="0"/>
                <a:ea typeface="Cambria"/>
              </a:rPr>
            </a:br>
            <a:r>
              <a:rPr lang="en-US" sz="2800">
                <a:solidFill>
                  <a:schemeClr val="tx1"/>
                </a:solidFill>
                <a:latin typeface="Cambria" panose="02040503050406030204" pitchFamily="18" charset="0"/>
                <a:ea typeface="Cambria"/>
              </a:rPr>
              <a:t>and its</a:t>
            </a:r>
            <a:r>
              <a:rPr lang="en-US" sz="2800">
                <a:latin typeface="Cambria" panose="02040503050406030204" pitchFamily="18" charset="0"/>
                <a:ea typeface="Cambria"/>
              </a:rPr>
              <a:t> </a:t>
            </a:r>
            <a:r>
              <a:rPr lang="en-US" sz="2800" b="1">
                <a:solidFill>
                  <a:schemeClr val="tx1"/>
                </a:solidFill>
                <a:latin typeface="Cambria" panose="02040503050406030204" pitchFamily="18" charset="0"/>
                <a:ea typeface="Cambria"/>
              </a:rPr>
              <a:t>fundamental properties</a:t>
            </a:r>
            <a:endParaRPr lang="en-US" sz="2800">
              <a:solidFill>
                <a:schemeClr val="tx1"/>
              </a:solidFill>
              <a:latin typeface="Cambria" panose="02040503050406030204" pitchFamily="18" charset="0"/>
            </a:endParaRPr>
          </a:p>
        </p:txBody>
      </p:sp>
      <p:pic>
        <p:nvPicPr>
          <p:cNvPr id="4" name="Picture 3">
            <a:extLst>
              <a:ext uri="{FF2B5EF4-FFF2-40B4-BE49-F238E27FC236}">
                <a16:creationId xmlns:a16="http://schemas.microsoft.com/office/drawing/2014/main" id="{73F55DA5-925F-9643-AB4F-6331EEA5B595}"/>
              </a:ext>
            </a:extLst>
          </p:cNvPr>
          <p:cNvPicPr>
            <a:picLocks noChangeAspect="1"/>
          </p:cNvPicPr>
          <p:nvPr/>
        </p:nvPicPr>
        <p:blipFill>
          <a:blip r:embed="rId3"/>
          <a:stretch>
            <a:fillRect/>
          </a:stretch>
        </p:blipFill>
        <p:spPr>
          <a:xfrm>
            <a:off x="298580" y="770467"/>
            <a:ext cx="3368351" cy="1317867"/>
          </a:xfrm>
          <a:prstGeom prst="rect">
            <a:avLst/>
          </a:prstGeom>
        </p:spPr>
      </p:pic>
      <p:graphicFrame>
        <p:nvGraphicFramePr>
          <p:cNvPr id="7" name="Chart 6">
            <a:extLst>
              <a:ext uri="{FF2B5EF4-FFF2-40B4-BE49-F238E27FC236}">
                <a16:creationId xmlns:a16="http://schemas.microsoft.com/office/drawing/2014/main" id="{79076CBF-A16E-7549-82EE-1E67272D521D}"/>
              </a:ext>
            </a:extLst>
          </p:cNvPr>
          <p:cNvGraphicFramePr>
            <a:graphicFrameLocks/>
          </p:cNvGraphicFramePr>
          <p:nvPr/>
        </p:nvGraphicFramePr>
        <p:xfrm>
          <a:off x="2933088" y="614256"/>
          <a:ext cx="6096000" cy="1410491"/>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AED6CB1-B732-8842-8F4B-A1FACA96D7A5}"/>
              </a:ext>
            </a:extLst>
          </p:cNvPr>
          <p:cNvSpPr/>
          <p:nvPr/>
        </p:nvSpPr>
        <p:spPr>
          <a:xfrm>
            <a:off x="4077478" y="1959430"/>
            <a:ext cx="4649904" cy="208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latin typeface="Cambria"/>
                <a:ea typeface="Cambria"/>
              </a:rPr>
              <a:t>Minimum Activation Count to Observe a Bit Flip</a:t>
            </a:r>
          </a:p>
        </p:txBody>
      </p:sp>
      <p:grpSp>
        <p:nvGrpSpPr>
          <p:cNvPr id="8" name="Group 7">
            <a:extLst>
              <a:ext uri="{FF2B5EF4-FFF2-40B4-BE49-F238E27FC236}">
                <a16:creationId xmlns:a16="http://schemas.microsoft.com/office/drawing/2014/main" id="{BE86B0E8-1993-A74C-B05D-48CA2A51169E}"/>
              </a:ext>
            </a:extLst>
          </p:cNvPr>
          <p:cNvGrpSpPr/>
          <p:nvPr/>
        </p:nvGrpSpPr>
        <p:grpSpPr>
          <a:xfrm>
            <a:off x="4366731" y="743807"/>
            <a:ext cx="4360651" cy="338554"/>
            <a:chOff x="4366731" y="743807"/>
            <a:chExt cx="4360651" cy="338554"/>
          </a:xfrm>
        </p:grpSpPr>
        <p:cxnSp>
          <p:nvCxnSpPr>
            <p:cNvPr id="11" name="Straight Arrow Connector 10">
              <a:extLst>
                <a:ext uri="{FF2B5EF4-FFF2-40B4-BE49-F238E27FC236}">
                  <a16:creationId xmlns:a16="http://schemas.microsoft.com/office/drawing/2014/main" id="{E14E8D98-2FA7-9A48-ABDF-B0E9FFA5C572}"/>
                </a:ext>
              </a:extLst>
            </p:cNvPr>
            <p:cNvCxnSpPr>
              <a:cxnSpLocks/>
            </p:cNvCxnSpPr>
            <p:nvPr/>
          </p:nvCxnSpPr>
          <p:spPr>
            <a:xfrm flipH="1">
              <a:off x="4366731" y="1082361"/>
              <a:ext cx="4264088"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9E1B207-FADD-674A-9FCB-D6D907713E1E}"/>
                </a:ext>
              </a:extLst>
            </p:cNvPr>
            <p:cNvSpPr txBox="1"/>
            <p:nvPr/>
          </p:nvSpPr>
          <p:spPr>
            <a:xfrm>
              <a:off x="6195534" y="743807"/>
              <a:ext cx="2531848" cy="338554"/>
            </a:xfrm>
            <a:prstGeom prst="rect">
              <a:avLst/>
            </a:prstGeom>
            <a:noFill/>
          </p:spPr>
          <p:txBody>
            <a:bodyPr wrap="square" rtlCol="0">
              <a:spAutoFit/>
            </a:bodyPr>
            <a:lstStyle/>
            <a:p>
              <a:pPr algn="r"/>
              <a:r>
                <a:rPr lang="en-US" sz="1600" b="1">
                  <a:solidFill>
                    <a:srgbClr val="C00000"/>
                  </a:solidFill>
                  <a:latin typeface="Cambria" panose="02040503050406030204" pitchFamily="18" charset="0"/>
                </a:rPr>
                <a:t>More than 10X reduction</a:t>
              </a:r>
            </a:p>
          </p:txBody>
        </p:sp>
      </p:grpSp>
      <p:grpSp>
        <p:nvGrpSpPr>
          <p:cNvPr id="18" name="Group 17">
            <a:extLst>
              <a:ext uri="{FF2B5EF4-FFF2-40B4-BE49-F238E27FC236}">
                <a16:creationId xmlns:a16="http://schemas.microsoft.com/office/drawing/2014/main" id="{CC5C8849-97B0-5E49-A0F0-332300B17F26}"/>
              </a:ext>
            </a:extLst>
          </p:cNvPr>
          <p:cNvGrpSpPr/>
          <p:nvPr/>
        </p:nvGrpSpPr>
        <p:grpSpPr>
          <a:xfrm>
            <a:off x="3216924" y="525016"/>
            <a:ext cx="777569" cy="1634102"/>
            <a:chOff x="3216924" y="525016"/>
            <a:chExt cx="777569" cy="1634102"/>
          </a:xfrm>
        </p:grpSpPr>
        <p:sp>
          <p:nvSpPr>
            <p:cNvPr id="15" name="TextBox 14">
              <a:extLst>
                <a:ext uri="{FF2B5EF4-FFF2-40B4-BE49-F238E27FC236}">
                  <a16:creationId xmlns:a16="http://schemas.microsoft.com/office/drawing/2014/main" id="{42F8BF43-CB7A-A14A-B9A4-1F80F4E4F365}"/>
                </a:ext>
              </a:extLst>
            </p:cNvPr>
            <p:cNvSpPr txBox="1"/>
            <p:nvPr/>
          </p:nvSpPr>
          <p:spPr>
            <a:xfrm>
              <a:off x="3412282" y="799090"/>
              <a:ext cx="582211" cy="307777"/>
            </a:xfrm>
            <a:prstGeom prst="rect">
              <a:avLst/>
            </a:prstGeom>
            <a:noFill/>
          </p:spPr>
          <p:txBody>
            <a:bodyPr wrap="none" rtlCol="0">
              <a:spAutoFit/>
            </a:bodyPr>
            <a:lstStyle/>
            <a:p>
              <a:r>
                <a:rPr lang="en-US" sz="1400">
                  <a:latin typeface="Cambria" panose="02040503050406030204" pitchFamily="18" charset="0"/>
                </a:rPr>
                <a:t>2020</a:t>
              </a:r>
            </a:p>
          </p:txBody>
        </p:sp>
        <p:sp>
          <p:nvSpPr>
            <p:cNvPr id="16" name="TextBox 15">
              <a:extLst>
                <a:ext uri="{FF2B5EF4-FFF2-40B4-BE49-F238E27FC236}">
                  <a16:creationId xmlns:a16="http://schemas.microsoft.com/office/drawing/2014/main" id="{8C60B7FF-140B-A04C-9A35-94CD4CC5B356}"/>
                </a:ext>
              </a:extLst>
            </p:cNvPr>
            <p:cNvSpPr txBox="1"/>
            <p:nvPr/>
          </p:nvSpPr>
          <p:spPr>
            <a:xfrm>
              <a:off x="3412281" y="1248619"/>
              <a:ext cx="582211" cy="307777"/>
            </a:xfrm>
            <a:prstGeom prst="rect">
              <a:avLst/>
            </a:prstGeom>
            <a:noFill/>
          </p:spPr>
          <p:txBody>
            <a:bodyPr wrap="none" rtlCol="0">
              <a:spAutoFit/>
            </a:bodyPr>
            <a:lstStyle/>
            <a:p>
              <a:r>
                <a:rPr lang="en-US" sz="1400">
                  <a:latin typeface="Cambria" panose="02040503050406030204" pitchFamily="18" charset="0"/>
                </a:rPr>
                <a:t>2014</a:t>
              </a:r>
            </a:p>
          </p:txBody>
        </p:sp>
        <p:sp>
          <p:nvSpPr>
            <p:cNvPr id="17" name="TextBox 16">
              <a:extLst>
                <a:ext uri="{FF2B5EF4-FFF2-40B4-BE49-F238E27FC236}">
                  <a16:creationId xmlns:a16="http://schemas.microsoft.com/office/drawing/2014/main" id="{24503FF1-836F-DF43-8EB5-9714E270FCEB}"/>
                </a:ext>
              </a:extLst>
            </p:cNvPr>
            <p:cNvSpPr txBox="1"/>
            <p:nvPr/>
          </p:nvSpPr>
          <p:spPr>
            <a:xfrm rot="16200000">
              <a:off x="2553762" y="1188178"/>
              <a:ext cx="1634102" cy="307777"/>
            </a:xfrm>
            <a:prstGeom prst="rect">
              <a:avLst/>
            </a:prstGeom>
            <a:noFill/>
          </p:spPr>
          <p:txBody>
            <a:bodyPr wrap="none" rtlCol="0">
              <a:spAutoFit/>
            </a:bodyPr>
            <a:lstStyle/>
            <a:p>
              <a:r>
                <a:rPr lang="en-US" sz="1400">
                  <a:latin typeface="Cambria" panose="02040503050406030204" pitchFamily="18" charset="0"/>
                </a:rPr>
                <a:t>Manufactured Year</a:t>
              </a:r>
            </a:p>
          </p:txBody>
        </p:sp>
      </p:grpSp>
    </p:spTree>
    <p:extLst>
      <p:ext uri="{BB962C8B-B14F-4D97-AF65-F5344CB8AC3E}">
        <p14:creationId xmlns:p14="http://schemas.microsoft.com/office/powerpoint/2010/main" val="365643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Graphic spid="7" grpId="0">
        <p:bldAsOne/>
      </p:bldGraphic>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FF2B5EF4-FFF2-40B4-BE49-F238E27FC236}">
                <a16:creationId xmlns:a16="http://schemas.microsoft.com/office/drawing/2014/main" id="{5FAA97EA-9E22-B54C-90BE-098DB3E2AF21}"/>
              </a:ext>
            </a:extLst>
          </p:cNvPr>
          <p:cNvSpPr/>
          <p:nvPr/>
        </p:nvSpPr>
        <p:spPr>
          <a:xfrm>
            <a:off x="-1" y="2089150"/>
            <a:ext cx="9144000" cy="2952750"/>
          </a:xfrm>
          <a:prstGeom prst="rect">
            <a:avLst/>
          </a:prstGeom>
          <a:solidFill>
            <a:srgbClr val="E4AC49"/>
          </a:solidFill>
          <a:ln>
            <a:solidFill>
              <a:srgbClr val="8B2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838751-980E-8B48-BBF4-A176728E567B}"/>
              </a:ext>
            </a:extLst>
          </p:cNvPr>
          <p:cNvSpPr>
            <a:spLocks noGrp="1"/>
          </p:cNvSpPr>
          <p:nvPr>
            <p:ph type="title"/>
          </p:nvPr>
        </p:nvSpPr>
        <p:spPr/>
        <p:txBody>
          <a:bodyPr lIns="91440" tIns="45720" rIns="91440" bIns="45720" anchor="ctr"/>
          <a:lstStyle/>
          <a:p>
            <a:r>
              <a:rPr lang="en-US">
                <a:latin typeface="Cambria"/>
                <a:ea typeface="Cambria"/>
              </a:rPr>
              <a:t>Our Goal</a:t>
            </a:r>
            <a:endParaRPr lang="en-US"/>
          </a:p>
        </p:txBody>
      </p:sp>
      <p:sp>
        <p:nvSpPr>
          <p:cNvPr id="5" name="Rectangle 4">
            <a:extLst>
              <a:ext uri="{FF2B5EF4-FFF2-40B4-BE49-F238E27FC236}">
                <a16:creationId xmlns:a16="http://schemas.microsoft.com/office/drawing/2014/main" id="{0ED87C55-6BC5-FD4A-804E-90D5DFB2B884}"/>
              </a:ext>
            </a:extLst>
          </p:cNvPr>
          <p:cNvSpPr/>
          <p:nvPr/>
        </p:nvSpPr>
        <p:spPr>
          <a:xfrm>
            <a:off x="0" y="950846"/>
            <a:ext cx="9144000" cy="10309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Cambria" panose="02040503050406030204" pitchFamily="18" charset="0"/>
              </a:rPr>
              <a:t>Provide insights into </a:t>
            </a:r>
            <a:r>
              <a:rPr lang="en-US" sz="2400" b="1">
                <a:solidFill>
                  <a:srgbClr val="0070C0"/>
                </a:solidFill>
                <a:latin typeface="Cambria" panose="02040503050406030204" pitchFamily="18" charset="0"/>
              </a:rPr>
              <a:t>three fundamental properties </a:t>
            </a:r>
          </a:p>
        </p:txBody>
      </p:sp>
      <p:sp>
        <p:nvSpPr>
          <p:cNvPr id="6" name="TextBox 5">
            <a:extLst>
              <a:ext uri="{FF2B5EF4-FFF2-40B4-BE49-F238E27FC236}">
                <a16:creationId xmlns:a16="http://schemas.microsoft.com/office/drawing/2014/main" id="{2458E704-D25C-C248-BD7D-C846B6FBABF1}"/>
              </a:ext>
            </a:extLst>
          </p:cNvPr>
          <p:cNvSpPr txBox="1"/>
          <p:nvPr/>
        </p:nvSpPr>
        <p:spPr>
          <a:xfrm>
            <a:off x="9265238" y="3051886"/>
            <a:ext cx="1881265" cy="2585323"/>
          </a:xfrm>
          <a:prstGeom prst="rect">
            <a:avLst/>
          </a:prstGeom>
          <a:noFill/>
        </p:spPr>
        <p:txBody>
          <a:bodyPr wrap="square" rtlCol="0">
            <a:spAutoFit/>
          </a:bodyPr>
          <a:lstStyle/>
          <a:p>
            <a:pPr algn="ctr"/>
            <a:r>
              <a:rPr lang="en-CH" sz="13800">
                <a:solidFill>
                  <a:srgbClr val="C00000"/>
                </a:solidFill>
                <a:latin typeface="Font Awesome 5 Free Regular" panose="02000503000000000000" pitchFamily="2" charset="0"/>
              </a:rPr>
              <a:t></a:t>
            </a:r>
          </a:p>
          <a:p>
            <a:pPr algn="ctr"/>
            <a:r>
              <a:rPr lang="en-CH" sz="2400">
                <a:solidFill>
                  <a:srgbClr val="C00000"/>
                </a:solidFill>
                <a:latin typeface="Cambria" panose="02040503050406030204" pitchFamily="18" charset="0"/>
              </a:rPr>
              <a:t>Temperature</a:t>
            </a:r>
            <a:endParaRPr lang="en-US" sz="2400">
              <a:solidFill>
                <a:srgbClr val="C00000"/>
              </a:solidFill>
              <a:latin typeface="Cambria" panose="02040503050406030204" pitchFamily="18" charset="0"/>
            </a:endParaRPr>
          </a:p>
        </p:txBody>
      </p:sp>
      <p:sp>
        <p:nvSpPr>
          <p:cNvPr id="7" name="TextBox 6">
            <a:extLst>
              <a:ext uri="{FF2B5EF4-FFF2-40B4-BE49-F238E27FC236}">
                <a16:creationId xmlns:a16="http://schemas.microsoft.com/office/drawing/2014/main" id="{25E6595F-2459-4544-8A25-D01DE8207AC7}"/>
              </a:ext>
            </a:extLst>
          </p:cNvPr>
          <p:cNvSpPr txBox="1"/>
          <p:nvPr/>
        </p:nvSpPr>
        <p:spPr>
          <a:xfrm>
            <a:off x="12003134" y="3039207"/>
            <a:ext cx="2332007" cy="2954655"/>
          </a:xfrm>
          <a:prstGeom prst="rect">
            <a:avLst/>
          </a:prstGeom>
          <a:noFill/>
        </p:spPr>
        <p:txBody>
          <a:bodyPr wrap="square" rtlCol="0">
            <a:spAutoFit/>
          </a:bodyPr>
          <a:lstStyle/>
          <a:p>
            <a:pPr algn="ctr"/>
            <a:r>
              <a:rPr lang="en-CH" sz="13800" b="1">
                <a:solidFill>
                  <a:srgbClr val="0070C0"/>
                </a:solidFill>
                <a:latin typeface="Font Awesome 5 Free Regular" panose="02000503000000000000" pitchFamily="2" charset="0"/>
              </a:rPr>
              <a:t></a:t>
            </a:r>
          </a:p>
          <a:p>
            <a:pPr algn="ctr"/>
            <a:r>
              <a:rPr lang="en-CH" sz="2400">
                <a:solidFill>
                  <a:srgbClr val="0070C0"/>
                </a:solidFill>
                <a:latin typeface="Cambria" panose="02040503050406030204" pitchFamily="18" charset="0"/>
              </a:rPr>
              <a:t>Aggressor Row </a:t>
            </a:r>
          </a:p>
          <a:p>
            <a:pPr algn="ctr"/>
            <a:r>
              <a:rPr lang="en-CH" sz="2400">
                <a:solidFill>
                  <a:srgbClr val="0070C0"/>
                </a:solidFill>
                <a:latin typeface="Cambria" panose="02040503050406030204" pitchFamily="18" charset="0"/>
              </a:rPr>
              <a:t>Active Time</a:t>
            </a:r>
            <a:endParaRPr lang="en-US" sz="2400">
              <a:solidFill>
                <a:srgbClr val="0070C0"/>
              </a:solidFill>
              <a:latin typeface="Cambria" panose="02040503050406030204" pitchFamily="18" charset="0"/>
            </a:endParaRPr>
          </a:p>
        </p:txBody>
      </p:sp>
      <p:sp>
        <p:nvSpPr>
          <p:cNvPr id="8" name="TextBox 7">
            <a:extLst>
              <a:ext uri="{FF2B5EF4-FFF2-40B4-BE49-F238E27FC236}">
                <a16:creationId xmlns:a16="http://schemas.microsoft.com/office/drawing/2014/main" id="{DAAB8E50-2EF1-E943-A49F-D2229A7007AB}"/>
              </a:ext>
            </a:extLst>
          </p:cNvPr>
          <p:cNvSpPr txBox="1"/>
          <p:nvPr/>
        </p:nvSpPr>
        <p:spPr>
          <a:xfrm>
            <a:off x="14944435" y="3039207"/>
            <a:ext cx="2713220" cy="2954655"/>
          </a:xfrm>
          <a:prstGeom prst="rect">
            <a:avLst/>
          </a:prstGeom>
          <a:noFill/>
        </p:spPr>
        <p:txBody>
          <a:bodyPr wrap="square" rtlCol="0">
            <a:spAutoFit/>
          </a:bodyPr>
          <a:lstStyle/>
          <a:p>
            <a:pPr algn="ctr"/>
            <a:r>
              <a:rPr lang="en-CH" sz="13800" b="1">
                <a:solidFill>
                  <a:schemeClr val="accent2">
                    <a:lumMod val="75000"/>
                  </a:schemeClr>
                </a:solidFill>
                <a:latin typeface="Font Awesome 5 Free Regular" panose="02000503000000000000" pitchFamily="2" charset="0"/>
              </a:rPr>
              <a:t></a:t>
            </a:r>
            <a:endParaRPr lang="en-CH" sz="13800">
              <a:solidFill>
                <a:schemeClr val="accent2">
                  <a:lumMod val="75000"/>
                </a:schemeClr>
              </a:solidFill>
              <a:latin typeface="Font Awesome 5 Free Regular" panose="02000503000000000000" pitchFamily="2" charset="0"/>
            </a:endParaRPr>
          </a:p>
          <a:p>
            <a:pPr algn="ctr"/>
            <a:r>
              <a:rPr lang="en-CH" sz="2400">
                <a:solidFill>
                  <a:schemeClr val="accent2">
                    <a:lumMod val="75000"/>
                  </a:schemeClr>
                </a:solidFill>
                <a:latin typeface="Cambria" panose="02040503050406030204" pitchFamily="18" charset="0"/>
              </a:rPr>
              <a:t>Victim DRAM Cell’s Physical Location</a:t>
            </a:r>
            <a:endParaRPr lang="en-US" sz="2400">
              <a:solidFill>
                <a:schemeClr val="accent2">
                  <a:lumMod val="75000"/>
                </a:schemeClr>
              </a:solidFill>
              <a:latin typeface="Cambria" panose="02040503050406030204" pitchFamily="18" charset="0"/>
            </a:endParaRPr>
          </a:p>
        </p:txBody>
      </p:sp>
      <p:pic>
        <p:nvPicPr>
          <p:cNvPr id="18" name="Picture 17">
            <a:extLst>
              <a:ext uri="{FF2B5EF4-FFF2-40B4-BE49-F238E27FC236}">
                <a16:creationId xmlns:a16="http://schemas.microsoft.com/office/drawing/2014/main" id="{DE791C0E-F1E3-374E-B099-69D0729020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88308" y="1445983"/>
            <a:ext cx="3860800" cy="3683000"/>
          </a:xfrm>
          <a:prstGeom prst="rect">
            <a:avLst/>
          </a:prstGeom>
        </p:spPr>
      </p:pic>
      <p:pic>
        <p:nvPicPr>
          <p:cNvPr id="20" name="Picture 19">
            <a:extLst>
              <a:ext uri="{FF2B5EF4-FFF2-40B4-BE49-F238E27FC236}">
                <a16:creationId xmlns:a16="http://schemas.microsoft.com/office/drawing/2014/main" id="{0CAFDD81-805A-B149-B493-3683FA4AAFD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23829" y="1425271"/>
            <a:ext cx="3886200" cy="3671003"/>
          </a:xfrm>
          <a:prstGeom prst="rect">
            <a:avLst/>
          </a:prstGeom>
        </p:spPr>
      </p:pic>
      <p:pic>
        <p:nvPicPr>
          <p:cNvPr id="22" name="Picture 21">
            <a:extLst>
              <a:ext uri="{FF2B5EF4-FFF2-40B4-BE49-F238E27FC236}">
                <a16:creationId xmlns:a16="http://schemas.microsoft.com/office/drawing/2014/main" id="{B2DB9C61-616A-D14C-BD81-37C3A84C192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01" y="1440116"/>
            <a:ext cx="2971800" cy="3683000"/>
          </a:xfrm>
          <a:prstGeom prst="rect">
            <a:avLst/>
          </a:prstGeom>
        </p:spPr>
      </p:pic>
      <p:sp>
        <p:nvSpPr>
          <p:cNvPr id="15" name="Rectangle 14">
            <a:extLst>
              <a:ext uri="{FF2B5EF4-FFF2-40B4-BE49-F238E27FC236}">
                <a16:creationId xmlns:a16="http://schemas.microsoft.com/office/drawing/2014/main" id="{2066DC1C-AD72-5B4A-ADCA-DE73CCEF2561}"/>
              </a:ext>
            </a:extLst>
          </p:cNvPr>
          <p:cNvSpPr/>
          <p:nvPr/>
        </p:nvSpPr>
        <p:spPr>
          <a:xfrm>
            <a:off x="-2201" y="5111118"/>
            <a:ext cx="9144000" cy="10309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Cambria" panose="02040503050406030204" pitchFamily="18" charset="0"/>
              </a:rPr>
              <a:t>To find </a:t>
            </a:r>
            <a:r>
              <a:rPr lang="en-US" sz="2400" b="1">
                <a:solidFill>
                  <a:srgbClr val="C55910"/>
                </a:solidFill>
                <a:latin typeface="Cambria" panose="02040503050406030204" pitchFamily="18" charset="0"/>
              </a:rPr>
              <a:t>effective and efficient</a:t>
            </a:r>
            <a:r>
              <a:rPr lang="en-US" sz="2400">
                <a:solidFill>
                  <a:srgbClr val="C55910"/>
                </a:solidFill>
                <a:latin typeface="Cambria" panose="02040503050406030204" pitchFamily="18" charset="0"/>
              </a:rPr>
              <a:t> </a:t>
            </a:r>
            <a:r>
              <a:rPr lang="en-US" sz="2400">
                <a:solidFill>
                  <a:schemeClr val="tx1"/>
                </a:solidFill>
                <a:latin typeface="Cambria" panose="02040503050406030204" pitchFamily="18" charset="0"/>
              </a:rPr>
              <a:t>attacks and defenses</a:t>
            </a:r>
          </a:p>
        </p:txBody>
      </p:sp>
    </p:spTree>
    <p:extLst>
      <p:ext uri="{BB962C8B-B14F-4D97-AF65-F5344CB8AC3E}">
        <p14:creationId xmlns:p14="http://schemas.microsoft.com/office/powerpoint/2010/main" val="175836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591AAD8-8B9E-F441-B3D7-A9A6729D3F61}"/>
              </a:ext>
            </a:extLst>
          </p:cNvPr>
          <p:cNvSpPr/>
          <p:nvPr/>
        </p:nvSpPr>
        <p:spPr>
          <a:xfrm>
            <a:off x="205424" y="5640155"/>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Conclusions</a:t>
            </a:r>
          </a:p>
        </p:txBody>
      </p:sp>
      <p:sp>
        <p:nvSpPr>
          <p:cNvPr id="16" name="Rectangle 15">
            <a:extLst>
              <a:ext uri="{FF2B5EF4-FFF2-40B4-BE49-F238E27FC236}">
                <a16:creationId xmlns:a16="http://schemas.microsoft.com/office/drawing/2014/main" id="{C4F7C2E8-FACF-A344-B41E-7283F0886952}"/>
              </a:ext>
            </a:extLst>
          </p:cNvPr>
          <p:cNvSpPr/>
          <p:nvPr/>
        </p:nvSpPr>
        <p:spPr>
          <a:xfrm>
            <a:off x="205424" y="87476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Motivation and Goal</a:t>
            </a:r>
          </a:p>
        </p:txBody>
      </p:sp>
      <p:sp>
        <p:nvSpPr>
          <p:cNvPr id="2" name="Title 1"/>
          <p:cNvSpPr>
            <a:spLocks noGrp="1"/>
          </p:cNvSpPr>
          <p:nvPr>
            <p:ph type="title"/>
          </p:nvPr>
        </p:nvSpPr>
        <p:spPr>
          <a:xfrm>
            <a:off x="107576" y="0"/>
            <a:ext cx="8880045" cy="770467"/>
          </a:xfrm>
        </p:spPr>
        <p:txBody>
          <a:bodyPr/>
          <a:lstStyle/>
          <a:p>
            <a:r>
              <a:rPr lang="en-US" sz="3600" b="1"/>
              <a:t>Outline</a:t>
            </a:r>
          </a:p>
        </p:txBody>
      </p:sp>
      <p:sp>
        <p:nvSpPr>
          <p:cNvPr id="6" name="Content Placeholder 5" hidden="1">
            <a:extLst>
              <a:ext uri="{FF2B5EF4-FFF2-40B4-BE49-F238E27FC236}">
                <a16:creationId xmlns:a16="http://schemas.microsoft.com/office/drawing/2014/main" id="{8E8EDEFF-E6DD-CC47-AE02-196B3AC1525F}"/>
              </a:ext>
            </a:extLst>
          </p:cNvPr>
          <p:cNvSpPr>
            <a:spLocks noGrp="1"/>
          </p:cNvSpPr>
          <p:nvPr>
            <p:ph idx="1"/>
          </p:nvPr>
        </p:nvSpPr>
        <p:spPr>
          <a:xfrm>
            <a:off x="216313" y="1038366"/>
            <a:ext cx="8592679" cy="5148882"/>
          </a:xfrm>
        </p:spPr>
        <p:txBody>
          <a:bodyPr>
            <a:normAutofit fontScale="92500" lnSpcReduction="10000"/>
          </a:bodyPr>
          <a:lstStyle/>
          <a:p>
            <a:pPr marL="0" indent="0">
              <a:lnSpc>
                <a:spcPct val="200000"/>
              </a:lnSpc>
              <a:spcBef>
                <a:spcPts val="700"/>
              </a:spcBef>
              <a:buNone/>
            </a:pPr>
            <a:r>
              <a:rPr lang="en-US">
                <a:solidFill>
                  <a:srgbClr val="BFBFBF"/>
                </a:solidFill>
              </a:rPr>
              <a:t>Motivation and Goal</a:t>
            </a:r>
          </a:p>
          <a:p>
            <a:pPr marL="0" indent="0">
              <a:lnSpc>
                <a:spcPct val="200000"/>
              </a:lnSpc>
              <a:spcBef>
                <a:spcPts val="700"/>
              </a:spcBef>
              <a:buNone/>
            </a:pPr>
            <a:r>
              <a:rPr lang="en-US">
                <a:solidFill>
                  <a:srgbClr val="BFBFBF"/>
                </a:solidFill>
              </a:rPr>
              <a:t>Experimental Methodology</a:t>
            </a:r>
          </a:p>
          <a:p>
            <a:pPr marL="0" indent="0">
              <a:lnSpc>
                <a:spcPct val="200000"/>
              </a:lnSpc>
              <a:spcBef>
                <a:spcPts val="700"/>
              </a:spcBef>
              <a:buNone/>
            </a:pPr>
            <a:r>
              <a:rPr lang="en-US">
                <a:solidFill>
                  <a:srgbClr val="BFBFBF"/>
                </a:solidFill>
              </a:rPr>
              <a:t>Temperature Analysis</a:t>
            </a:r>
          </a:p>
          <a:p>
            <a:pPr marL="0" indent="0">
              <a:lnSpc>
                <a:spcPct val="200000"/>
              </a:lnSpc>
              <a:spcBef>
                <a:spcPts val="700"/>
              </a:spcBef>
              <a:buNone/>
            </a:pPr>
            <a:r>
              <a:rPr lang="en-US">
                <a:solidFill>
                  <a:srgbClr val="BFBFBF"/>
                </a:solidFill>
              </a:rPr>
              <a:t>Aggressor Row Active Time Analysis</a:t>
            </a:r>
          </a:p>
          <a:p>
            <a:pPr marL="0" indent="0">
              <a:lnSpc>
                <a:spcPct val="200000"/>
              </a:lnSpc>
              <a:spcBef>
                <a:spcPts val="700"/>
              </a:spcBef>
              <a:buNone/>
            </a:pPr>
            <a:r>
              <a:rPr lang="en-US">
                <a:solidFill>
                  <a:srgbClr val="BFBFBF"/>
                </a:solidFill>
              </a:rPr>
              <a:t>Spatial Variation Analysis</a:t>
            </a:r>
          </a:p>
          <a:p>
            <a:pPr marL="0" indent="0">
              <a:lnSpc>
                <a:spcPct val="200000"/>
              </a:lnSpc>
              <a:spcBef>
                <a:spcPts val="700"/>
              </a:spcBef>
              <a:buNone/>
            </a:pPr>
            <a:r>
              <a:rPr lang="en-US">
                <a:solidFill>
                  <a:srgbClr val="BFBFBF"/>
                </a:solidFill>
              </a:rPr>
              <a:t>Implications on Attacks and Defenses</a:t>
            </a:r>
          </a:p>
          <a:p>
            <a:pPr marL="0" indent="0">
              <a:lnSpc>
                <a:spcPct val="200000"/>
              </a:lnSpc>
              <a:spcBef>
                <a:spcPts val="700"/>
              </a:spcBef>
              <a:buNone/>
            </a:pPr>
            <a:r>
              <a:rPr lang="en-US">
                <a:solidFill>
                  <a:srgbClr val="BFBFBF"/>
                </a:solidFill>
              </a:rPr>
              <a:t>Conclusions</a:t>
            </a:r>
          </a:p>
          <a:p>
            <a:pPr marL="0" indent="0">
              <a:lnSpc>
                <a:spcPct val="200000"/>
              </a:lnSpc>
              <a:buNone/>
            </a:pPr>
            <a:endParaRPr lang="en-US">
              <a:solidFill>
                <a:srgbClr val="BFBFBF"/>
              </a:solidFill>
            </a:endParaRPr>
          </a:p>
        </p:txBody>
      </p:sp>
      <p:sp>
        <p:nvSpPr>
          <p:cNvPr id="26" name="Rectangle 25">
            <a:extLst>
              <a:ext uri="{FF2B5EF4-FFF2-40B4-BE49-F238E27FC236}">
                <a16:creationId xmlns:a16="http://schemas.microsoft.com/office/drawing/2014/main" id="{B42F442F-3A35-1441-816F-E719C1E2BEDF}"/>
              </a:ext>
            </a:extLst>
          </p:cNvPr>
          <p:cNvSpPr/>
          <p:nvPr/>
        </p:nvSpPr>
        <p:spPr>
          <a:xfrm>
            <a:off x="205424" y="1672794"/>
            <a:ext cx="8672264" cy="64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Experimental Methodology</a:t>
            </a:r>
          </a:p>
        </p:txBody>
      </p:sp>
      <p:sp>
        <p:nvSpPr>
          <p:cNvPr id="28" name="Rectangle 27">
            <a:extLst>
              <a:ext uri="{FF2B5EF4-FFF2-40B4-BE49-F238E27FC236}">
                <a16:creationId xmlns:a16="http://schemas.microsoft.com/office/drawing/2014/main" id="{66163B4B-BB3A-4F49-B060-4F2F9E78B480}"/>
              </a:ext>
            </a:extLst>
          </p:cNvPr>
          <p:cNvSpPr/>
          <p:nvPr/>
        </p:nvSpPr>
        <p:spPr>
          <a:xfrm>
            <a:off x="205424" y="247183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Temperature Analysis</a:t>
            </a:r>
          </a:p>
        </p:txBody>
      </p:sp>
      <p:sp>
        <p:nvSpPr>
          <p:cNvPr id="30" name="Rectangle 29">
            <a:extLst>
              <a:ext uri="{FF2B5EF4-FFF2-40B4-BE49-F238E27FC236}">
                <a16:creationId xmlns:a16="http://schemas.microsoft.com/office/drawing/2014/main" id="{F323554B-6458-8143-80B2-CE61E54CE880}"/>
              </a:ext>
            </a:extLst>
          </p:cNvPr>
          <p:cNvSpPr/>
          <p:nvPr/>
        </p:nvSpPr>
        <p:spPr>
          <a:xfrm>
            <a:off x="205424" y="326986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Aggressor Row Active Time Analysis</a:t>
            </a:r>
          </a:p>
        </p:txBody>
      </p:sp>
      <p:sp>
        <p:nvSpPr>
          <p:cNvPr id="32" name="Rectangle 31">
            <a:extLst>
              <a:ext uri="{FF2B5EF4-FFF2-40B4-BE49-F238E27FC236}">
                <a16:creationId xmlns:a16="http://schemas.microsoft.com/office/drawing/2014/main" id="{84392DA8-FBAF-4343-9431-71F3649452A0}"/>
              </a:ext>
            </a:extLst>
          </p:cNvPr>
          <p:cNvSpPr/>
          <p:nvPr/>
        </p:nvSpPr>
        <p:spPr>
          <a:xfrm>
            <a:off x="205424" y="4044103"/>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Spatial Variation Analysis</a:t>
            </a:r>
          </a:p>
        </p:txBody>
      </p:sp>
      <p:sp>
        <p:nvSpPr>
          <p:cNvPr id="34" name="Rectangle 33">
            <a:extLst>
              <a:ext uri="{FF2B5EF4-FFF2-40B4-BE49-F238E27FC236}">
                <a16:creationId xmlns:a16="http://schemas.microsoft.com/office/drawing/2014/main" id="{8C4C16E8-8CAC-EE46-8433-92ACFE20B5B5}"/>
              </a:ext>
            </a:extLst>
          </p:cNvPr>
          <p:cNvSpPr/>
          <p:nvPr/>
        </p:nvSpPr>
        <p:spPr>
          <a:xfrm>
            <a:off x="205424" y="4842129"/>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Implications on Attacks and Defenses</a:t>
            </a:r>
          </a:p>
        </p:txBody>
      </p:sp>
    </p:spTree>
    <p:extLst>
      <p:ext uri="{BB962C8B-B14F-4D97-AF65-F5344CB8AC3E}">
        <p14:creationId xmlns:p14="http://schemas.microsoft.com/office/powerpoint/2010/main" val="2497086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DRAM Testing Infrastructures</a:t>
            </a:r>
          </a:p>
        </p:txBody>
      </p:sp>
      <p:sp>
        <p:nvSpPr>
          <p:cNvPr id="5" name="Rectangle 4">
            <a:extLst>
              <a:ext uri="{FF2B5EF4-FFF2-40B4-BE49-F238E27FC236}">
                <a16:creationId xmlns:a16="http://schemas.microsoft.com/office/drawing/2014/main" id="{C4B6A481-3754-4809-844E-019BD3000795}"/>
              </a:ext>
            </a:extLst>
          </p:cNvPr>
          <p:cNvSpPr/>
          <p:nvPr/>
        </p:nvSpPr>
        <p:spPr>
          <a:xfrm>
            <a:off x="189560" y="764929"/>
            <a:ext cx="8954439" cy="1219821"/>
          </a:xfrm>
          <a:prstGeom prst="rect">
            <a:avLst/>
          </a:prstGeom>
        </p:spPr>
        <p:txBody>
          <a:bodyPr wrap="square">
            <a:spAutoFit/>
          </a:bodyPr>
          <a:lstStyle/>
          <a:p>
            <a:pPr lvl="0">
              <a:lnSpc>
                <a:spcPct val="90000"/>
              </a:lnSpc>
              <a:spcBef>
                <a:spcPts val="400"/>
              </a:spcBef>
            </a:pPr>
            <a:r>
              <a:rPr lang="en-US" sz="2600">
                <a:latin typeface="Cambria" panose="02040503050406030204" pitchFamily="18" charset="0"/>
              </a:rPr>
              <a:t>Two separate testing infrastructures</a:t>
            </a:r>
          </a:p>
          <a:p>
            <a:pPr marL="319088" lvl="1" indent="-307975">
              <a:lnSpc>
                <a:spcPct val="90000"/>
              </a:lnSpc>
              <a:spcBef>
                <a:spcPts val="400"/>
              </a:spcBef>
              <a:buFont typeface="+mj-lt"/>
              <a:buAutoNum type="arabicPeriod"/>
            </a:pPr>
            <a:r>
              <a:rPr lang="en-US" sz="2400" b="1">
                <a:solidFill>
                  <a:srgbClr val="7030A0"/>
                </a:solidFill>
                <a:latin typeface="Cambria" panose="02040503050406030204" pitchFamily="18" charset="0"/>
              </a:rPr>
              <a:t>DDR3:</a:t>
            </a:r>
            <a:r>
              <a:rPr lang="en-US" sz="2400">
                <a:solidFill>
                  <a:srgbClr val="7030A0"/>
                </a:solidFill>
                <a:latin typeface="Cambria" panose="02040503050406030204" pitchFamily="18" charset="0"/>
              </a:rPr>
              <a:t> FPGA-based </a:t>
            </a:r>
            <a:r>
              <a:rPr lang="en-US" sz="2400" err="1">
                <a:solidFill>
                  <a:srgbClr val="7030A0"/>
                </a:solidFill>
                <a:latin typeface="Cambria" panose="02040503050406030204" pitchFamily="18" charset="0"/>
              </a:rPr>
              <a:t>SoftMC</a:t>
            </a:r>
            <a:r>
              <a:rPr lang="en-US" sz="2400">
                <a:solidFill>
                  <a:srgbClr val="7030A0"/>
                </a:solidFill>
                <a:latin typeface="Cambria" panose="02040503050406030204" pitchFamily="18" charset="0"/>
              </a:rPr>
              <a:t> (Xilinx ML605) </a:t>
            </a:r>
          </a:p>
          <a:p>
            <a:pPr marL="319088" lvl="1" indent="-307975">
              <a:lnSpc>
                <a:spcPct val="90000"/>
              </a:lnSpc>
              <a:spcBef>
                <a:spcPts val="400"/>
              </a:spcBef>
              <a:spcAft>
                <a:spcPts val="1200"/>
              </a:spcAft>
              <a:buFont typeface="+mj-lt"/>
              <a:buAutoNum type="arabicPeriod"/>
            </a:pPr>
            <a:r>
              <a:rPr lang="en-US" sz="2400" b="1">
                <a:solidFill>
                  <a:srgbClr val="C00000"/>
                </a:solidFill>
                <a:latin typeface="Cambria" panose="02040503050406030204" pitchFamily="18" charset="0"/>
              </a:rPr>
              <a:t>DDR4:</a:t>
            </a:r>
            <a:r>
              <a:rPr lang="en-US" sz="2400">
                <a:solidFill>
                  <a:srgbClr val="C00000"/>
                </a:solidFill>
                <a:latin typeface="Cambria" panose="02040503050406030204" pitchFamily="18" charset="0"/>
              </a:rPr>
              <a:t> FPGA-based </a:t>
            </a:r>
            <a:r>
              <a:rPr lang="en-US" sz="2400" err="1">
                <a:solidFill>
                  <a:srgbClr val="C00000"/>
                </a:solidFill>
                <a:latin typeface="Cambria" panose="02040503050406030204" pitchFamily="18" charset="0"/>
              </a:rPr>
              <a:t>SoftMC</a:t>
            </a:r>
            <a:r>
              <a:rPr lang="en-US" sz="2400">
                <a:solidFill>
                  <a:srgbClr val="C00000"/>
                </a:solidFill>
                <a:latin typeface="Cambria" panose="02040503050406030204" pitchFamily="18" charset="0"/>
              </a:rPr>
              <a:t> (Xilinx </a:t>
            </a:r>
            <a:r>
              <a:rPr lang="en-US" sz="2400" err="1">
                <a:solidFill>
                  <a:srgbClr val="C00000"/>
                </a:solidFill>
                <a:latin typeface="Cambria" panose="02040503050406030204" pitchFamily="18" charset="0"/>
              </a:rPr>
              <a:t>Virtex</a:t>
            </a:r>
            <a:r>
              <a:rPr lang="en-US" sz="2400">
                <a:solidFill>
                  <a:srgbClr val="C00000"/>
                </a:solidFill>
                <a:latin typeface="Cambria" panose="02040503050406030204" pitchFamily="18" charset="0"/>
              </a:rPr>
              <a:t> </a:t>
            </a:r>
            <a:r>
              <a:rPr lang="en-US" sz="2400" err="1">
                <a:solidFill>
                  <a:srgbClr val="C00000"/>
                </a:solidFill>
                <a:latin typeface="Cambria" panose="02040503050406030204" pitchFamily="18" charset="0"/>
              </a:rPr>
              <a:t>UltraScale</a:t>
            </a:r>
            <a:r>
              <a:rPr lang="en-US" sz="2400">
                <a:solidFill>
                  <a:srgbClr val="C00000"/>
                </a:solidFill>
                <a:latin typeface="Cambria" panose="02040503050406030204" pitchFamily="18" charset="0"/>
              </a:rPr>
              <a:t>+ XCU200)</a:t>
            </a:r>
            <a:endParaRPr lang="en-US" sz="2600">
              <a:latin typeface="Cambria" panose="02040503050406030204" pitchFamily="18" charset="0"/>
            </a:endParaRPr>
          </a:p>
        </p:txBody>
      </p:sp>
      <p:grpSp>
        <p:nvGrpSpPr>
          <p:cNvPr id="18" name="Group 17">
            <a:extLst>
              <a:ext uri="{FF2B5EF4-FFF2-40B4-BE49-F238E27FC236}">
                <a16:creationId xmlns:a16="http://schemas.microsoft.com/office/drawing/2014/main" id="{3D9622DA-5069-5B46-9732-C24D4B717F8D}"/>
              </a:ext>
            </a:extLst>
          </p:cNvPr>
          <p:cNvGrpSpPr/>
          <p:nvPr/>
        </p:nvGrpSpPr>
        <p:grpSpPr>
          <a:xfrm>
            <a:off x="302741" y="2081997"/>
            <a:ext cx="8538518" cy="2832852"/>
            <a:chOff x="319331" y="3425624"/>
            <a:chExt cx="8538518" cy="2832852"/>
          </a:xfrm>
        </p:grpSpPr>
        <p:pic>
          <p:nvPicPr>
            <p:cNvPr id="7" name="Picture 6">
              <a:extLst>
                <a:ext uri="{FF2B5EF4-FFF2-40B4-BE49-F238E27FC236}">
                  <a16:creationId xmlns:a16="http://schemas.microsoft.com/office/drawing/2014/main" id="{F443CB76-333B-D446-A985-FD3042D004B5}"/>
                </a:ext>
              </a:extLst>
            </p:cNvPr>
            <p:cNvPicPr>
              <a:picLocks noChangeAspect="1"/>
            </p:cNvPicPr>
            <p:nvPr/>
          </p:nvPicPr>
          <p:blipFill rotWithShape="1">
            <a:blip r:embed="rId3">
              <a:extLst>
                <a:ext uri="{28A0092B-C50C-407E-A947-70E740481C1C}">
                  <a14:useLocalDpi xmlns:a14="http://schemas.microsoft.com/office/drawing/2010/main" val="0"/>
                </a:ext>
              </a:extLst>
            </a:blip>
            <a:srcRect t="13205"/>
            <a:stretch/>
          </p:blipFill>
          <p:spPr>
            <a:xfrm>
              <a:off x="319331" y="3425624"/>
              <a:ext cx="8538518" cy="2832852"/>
            </a:xfrm>
            <a:prstGeom prst="rect">
              <a:avLst/>
            </a:prstGeom>
          </p:spPr>
        </p:pic>
        <p:sp>
          <p:nvSpPr>
            <p:cNvPr id="14" name="Rectangle 13">
              <a:extLst>
                <a:ext uri="{FF2B5EF4-FFF2-40B4-BE49-F238E27FC236}">
                  <a16:creationId xmlns:a16="http://schemas.microsoft.com/office/drawing/2014/main" id="{5A633815-838B-B54D-AD20-E35618FB8250}"/>
                </a:ext>
              </a:extLst>
            </p:cNvPr>
            <p:cNvSpPr/>
            <p:nvPr/>
          </p:nvSpPr>
          <p:spPr>
            <a:xfrm>
              <a:off x="464948" y="3743163"/>
              <a:ext cx="1775857" cy="700285"/>
            </a:xfrm>
            <a:prstGeom prst="rect">
              <a:avLst/>
            </a:prstGeom>
            <a:solidFill>
              <a:schemeClr val="accent2">
                <a:lumMod val="75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bg1"/>
                  </a:solidFill>
                  <a:latin typeface="Cambria" panose="02040503050406030204" pitchFamily="18" charset="0"/>
                </a:rPr>
                <a:t>FPGA (w/</a:t>
              </a:r>
              <a:r>
                <a:rPr lang="en-US" sz="2400" err="1">
                  <a:solidFill>
                    <a:schemeClr val="bg1"/>
                  </a:solidFill>
                  <a:latin typeface="Cambria" panose="02040503050406030204" pitchFamily="18" charset="0"/>
                </a:rPr>
                <a:t>SoftMC</a:t>
              </a:r>
              <a:r>
                <a:rPr lang="en-US" sz="2400">
                  <a:solidFill>
                    <a:schemeClr val="bg1"/>
                  </a:solidFill>
                  <a:latin typeface="Cambria" panose="02040503050406030204" pitchFamily="18" charset="0"/>
                </a:rPr>
                <a:t>)</a:t>
              </a:r>
            </a:p>
          </p:txBody>
        </p:sp>
      </p:grpSp>
      <p:grpSp>
        <p:nvGrpSpPr>
          <p:cNvPr id="16" name="Group 15">
            <a:extLst>
              <a:ext uri="{FF2B5EF4-FFF2-40B4-BE49-F238E27FC236}">
                <a16:creationId xmlns:a16="http://schemas.microsoft.com/office/drawing/2014/main" id="{102EAC3D-0A4D-894B-B7F0-1BE98B71C8CB}"/>
              </a:ext>
            </a:extLst>
          </p:cNvPr>
          <p:cNvGrpSpPr/>
          <p:nvPr/>
        </p:nvGrpSpPr>
        <p:grpSpPr>
          <a:xfrm>
            <a:off x="2492828" y="3482902"/>
            <a:ext cx="2624684" cy="1071370"/>
            <a:chOff x="2492828" y="4826520"/>
            <a:chExt cx="2624684" cy="1166337"/>
          </a:xfrm>
        </p:grpSpPr>
        <p:sp>
          <p:nvSpPr>
            <p:cNvPr id="9" name="Rectangle 8">
              <a:extLst>
                <a:ext uri="{FF2B5EF4-FFF2-40B4-BE49-F238E27FC236}">
                  <a16:creationId xmlns:a16="http://schemas.microsoft.com/office/drawing/2014/main" id="{DC259D5D-346A-FD43-A5A6-F14BB7A29BC9}"/>
                </a:ext>
              </a:extLst>
            </p:cNvPr>
            <p:cNvSpPr/>
            <p:nvPr/>
          </p:nvSpPr>
          <p:spPr>
            <a:xfrm>
              <a:off x="2492828" y="4826520"/>
              <a:ext cx="2624683" cy="4826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500585-82E8-7343-961F-ECCC167B70B2}"/>
                </a:ext>
              </a:extLst>
            </p:cNvPr>
            <p:cNvSpPr/>
            <p:nvPr/>
          </p:nvSpPr>
          <p:spPr>
            <a:xfrm>
              <a:off x="2492828" y="5179607"/>
              <a:ext cx="2624684" cy="813250"/>
            </a:xfrm>
            <a:prstGeom prst="rect">
              <a:avLst/>
            </a:prstGeom>
            <a:solidFill>
              <a:srgbClr val="00B0F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Cambria" panose="02040503050406030204" pitchFamily="18" charset="0"/>
                </a:rPr>
                <a:t>DRAM Module </a:t>
              </a:r>
              <a:br>
                <a:rPr lang="en-US" sz="2400">
                  <a:latin typeface="Cambria" panose="02040503050406030204" pitchFamily="18" charset="0"/>
                </a:rPr>
              </a:br>
              <a:r>
                <a:rPr lang="en-US" sz="2400">
                  <a:latin typeface="Cambria" panose="02040503050406030204" pitchFamily="18" charset="0"/>
                </a:rPr>
                <a:t>and Heater</a:t>
              </a:r>
            </a:p>
          </p:txBody>
        </p:sp>
      </p:grpSp>
      <p:grpSp>
        <p:nvGrpSpPr>
          <p:cNvPr id="17" name="Group 16">
            <a:extLst>
              <a:ext uri="{FF2B5EF4-FFF2-40B4-BE49-F238E27FC236}">
                <a16:creationId xmlns:a16="http://schemas.microsoft.com/office/drawing/2014/main" id="{B9FC1C58-2EF4-4247-BA3E-6B5E27084721}"/>
              </a:ext>
            </a:extLst>
          </p:cNvPr>
          <p:cNvGrpSpPr/>
          <p:nvPr/>
        </p:nvGrpSpPr>
        <p:grpSpPr>
          <a:xfrm>
            <a:off x="6916724" y="2085893"/>
            <a:ext cx="1917162" cy="2240721"/>
            <a:chOff x="6916724" y="3429520"/>
            <a:chExt cx="1917162" cy="2240721"/>
          </a:xfrm>
        </p:grpSpPr>
        <p:sp>
          <p:nvSpPr>
            <p:cNvPr id="11" name="TextBox 10">
              <a:extLst>
                <a:ext uri="{FF2B5EF4-FFF2-40B4-BE49-F238E27FC236}">
                  <a16:creationId xmlns:a16="http://schemas.microsoft.com/office/drawing/2014/main" id="{30CE7A84-C450-7545-B28B-CB212A7AF579}"/>
                </a:ext>
              </a:extLst>
            </p:cNvPr>
            <p:cNvSpPr txBox="1"/>
            <p:nvPr/>
          </p:nvSpPr>
          <p:spPr>
            <a:xfrm>
              <a:off x="6919784" y="4838621"/>
              <a:ext cx="1914102" cy="831620"/>
            </a:xfrm>
            <a:prstGeom prst="rect">
              <a:avLst/>
            </a:prstGeom>
            <a:solidFill>
              <a:srgbClr val="C00000"/>
            </a:solidFill>
            <a:ln w="76200">
              <a:solidFill>
                <a:srgbClr val="C00000"/>
              </a:solidFill>
            </a:ln>
          </p:spPr>
          <p:txBody>
            <a:bodyPr wrap="square" rtlCol="0">
              <a:spAutoFit/>
            </a:bodyPr>
            <a:lstStyle/>
            <a:p>
              <a:pPr algn="ctr"/>
              <a:r>
                <a:rPr lang="en-US" sz="2400">
                  <a:solidFill>
                    <a:schemeClr val="bg1"/>
                  </a:solidFill>
                  <a:latin typeface="Cambria" panose="02040503050406030204" pitchFamily="18" charset="0"/>
                </a:rPr>
                <a:t>Temperature</a:t>
              </a:r>
            </a:p>
            <a:p>
              <a:pPr algn="ctr"/>
              <a:r>
                <a:rPr lang="en-US" sz="2400">
                  <a:solidFill>
                    <a:schemeClr val="bg1"/>
                  </a:solidFill>
                  <a:latin typeface="Cambria" panose="02040503050406030204" pitchFamily="18" charset="0"/>
                </a:rPr>
                <a:t>Controller</a:t>
              </a:r>
            </a:p>
          </p:txBody>
        </p:sp>
        <p:sp>
          <p:nvSpPr>
            <p:cNvPr id="12" name="Rectangle 11">
              <a:extLst>
                <a:ext uri="{FF2B5EF4-FFF2-40B4-BE49-F238E27FC236}">
                  <a16:creationId xmlns:a16="http://schemas.microsoft.com/office/drawing/2014/main" id="{321AE161-9E1D-9A49-AC7D-86D39C0A3F11}"/>
                </a:ext>
              </a:extLst>
            </p:cNvPr>
            <p:cNvSpPr/>
            <p:nvPr/>
          </p:nvSpPr>
          <p:spPr>
            <a:xfrm>
              <a:off x="6916724" y="3429520"/>
              <a:ext cx="1907945" cy="1397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BCD3BA7F-EDA0-8441-BD22-05681B4A6C9B}"/>
              </a:ext>
            </a:extLst>
          </p:cNvPr>
          <p:cNvSpPr/>
          <p:nvPr/>
        </p:nvSpPr>
        <p:spPr>
          <a:xfrm>
            <a:off x="0" y="5113438"/>
            <a:ext cx="9144000" cy="12198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400"/>
              </a:spcBef>
            </a:pPr>
            <a:r>
              <a:rPr lang="en-US" sz="2800">
                <a:solidFill>
                  <a:schemeClr val="tx1"/>
                </a:solidFill>
                <a:latin typeface="Cambria" panose="02040503050406030204" pitchFamily="18" charset="0"/>
              </a:rPr>
              <a:t>Fine-grained control over </a:t>
            </a:r>
            <a:r>
              <a:rPr lang="en-US" sz="2800" b="1">
                <a:solidFill>
                  <a:schemeClr val="tx1"/>
                </a:solidFill>
                <a:latin typeface="Cambria" panose="02040503050406030204" pitchFamily="18" charset="0"/>
              </a:rPr>
              <a:t>DRAM commands</a:t>
            </a:r>
            <a:r>
              <a:rPr lang="en-US" sz="2800">
                <a:solidFill>
                  <a:schemeClr val="tx1"/>
                </a:solidFill>
                <a:latin typeface="Cambria" panose="02040503050406030204" pitchFamily="18" charset="0"/>
              </a:rPr>
              <a:t>, </a:t>
            </a:r>
          </a:p>
          <a:p>
            <a:pPr algn="ctr">
              <a:lnSpc>
                <a:spcPct val="90000"/>
              </a:lnSpc>
              <a:spcBef>
                <a:spcPts val="400"/>
              </a:spcBef>
            </a:pPr>
            <a:r>
              <a:rPr lang="en-US" sz="2800" b="1">
                <a:solidFill>
                  <a:srgbClr val="C55911"/>
                </a:solidFill>
                <a:latin typeface="Cambria" panose="02040503050406030204" pitchFamily="18" charset="0"/>
              </a:rPr>
              <a:t>timing parameters </a:t>
            </a:r>
            <a:r>
              <a:rPr lang="en-US" sz="2800">
                <a:solidFill>
                  <a:schemeClr val="tx1"/>
                </a:solidFill>
                <a:latin typeface="Cambria" panose="02040503050406030204" pitchFamily="18" charset="0"/>
              </a:rPr>
              <a:t>and </a:t>
            </a:r>
            <a:r>
              <a:rPr lang="en-US" sz="2800" b="1">
                <a:solidFill>
                  <a:srgbClr val="C00000"/>
                </a:solidFill>
                <a:latin typeface="Cambria" panose="02040503050406030204" pitchFamily="18" charset="0"/>
              </a:rPr>
              <a:t>temperature (</a:t>
            </a:r>
            <a:r>
              <a:rPr lang="en-US" sz="2800" b="1">
                <a:solidFill>
                  <a:srgbClr val="C00000"/>
                </a:solidFill>
                <a:latin typeface="Cambria"/>
                <a:ea typeface="Cambria"/>
              </a:rPr>
              <a:t>±0.1°C )</a:t>
            </a:r>
            <a:endParaRPr lang="en-US" sz="2800" b="1">
              <a:solidFill>
                <a:srgbClr val="C00000"/>
              </a:solidFill>
              <a:latin typeface="Cambria" panose="02040503050406030204" pitchFamily="18" charset="0"/>
            </a:endParaRPr>
          </a:p>
        </p:txBody>
      </p:sp>
      <p:sp>
        <p:nvSpPr>
          <p:cNvPr id="6" name="Rectangle 5">
            <a:extLst>
              <a:ext uri="{FF2B5EF4-FFF2-40B4-BE49-F238E27FC236}">
                <a16:creationId xmlns:a16="http://schemas.microsoft.com/office/drawing/2014/main" id="{370C3A70-117A-874E-9AFD-782F9F7A7080}"/>
              </a:ext>
            </a:extLst>
          </p:cNvPr>
          <p:cNvSpPr/>
          <p:nvPr/>
        </p:nvSpPr>
        <p:spPr>
          <a:xfrm>
            <a:off x="5117512" y="4613193"/>
            <a:ext cx="3740337" cy="310414"/>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BAD8CBF-CBD1-8A49-9F39-C545C033AB6E}"/>
              </a:ext>
            </a:extLst>
          </p:cNvPr>
          <p:cNvSpPr/>
          <p:nvPr/>
        </p:nvSpPr>
        <p:spPr>
          <a:xfrm>
            <a:off x="5053263" y="4581541"/>
            <a:ext cx="4001617" cy="369332"/>
          </a:xfrm>
          <a:prstGeom prst="rect">
            <a:avLst/>
          </a:prstGeom>
          <a:ln>
            <a:noFill/>
          </a:ln>
        </p:spPr>
        <p:txBody>
          <a:bodyPr wrap="square">
            <a:spAutoFit/>
          </a:bodyPr>
          <a:lstStyle/>
          <a:p>
            <a:r>
              <a:rPr lang="en-US" b="1">
                <a:latin typeface="Cambria" panose="02040503050406030204" pitchFamily="18" charset="0"/>
              </a:rPr>
              <a:t>DDR4 DRAM Testing Infrastructure</a:t>
            </a:r>
            <a:endParaRPr lang="en-US"/>
          </a:p>
        </p:txBody>
      </p:sp>
      <p:cxnSp>
        <p:nvCxnSpPr>
          <p:cNvPr id="20" name="Straight Connector 19">
            <a:extLst>
              <a:ext uri="{FF2B5EF4-FFF2-40B4-BE49-F238E27FC236}">
                <a16:creationId xmlns:a16="http://schemas.microsoft.com/office/drawing/2014/main" id="{A3644E1F-324D-FC49-803C-6DD05E8AE7A5}"/>
              </a:ext>
            </a:extLst>
          </p:cNvPr>
          <p:cNvCxnSpPr>
            <a:cxnSpLocks/>
            <a:stCxn id="14" idx="3"/>
          </p:cNvCxnSpPr>
          <p:nvPr/>
        </p:nvCxnSpPr>
        <p:spPr>
          <a:xfrm>
            <a:off x="2224215" y="2749679"/>
            <a:ext cx="754595" cy="0"/>
          </a:xfrm>
          <a:prstGeom prst="line">
            <a:avLst/>
          </a:prstGeom>
          <a:ln w="57150">
            <a:solidFill>
              <a:srgbClr val="C5591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ADE915-A0FF-9E44-9C16-CB7DD7860A9B}"/>
              </a:ext>
            </a:extLst>
          </p:cNvPr>
          <p:cNvCxnSpPr>
            <a:cxnSpLocks/>
          </p:cNvCxnSpPr>
          <p:nvPr/>
        </p:nvCxnSpPr>
        <p:spPr>
          <a:xfrm>
            <a:off x="2960800" y="2749678"/>
            <a:ext cx="397515" cy="237994"/>
          </a:xfrm>
          <a:prstGeom prst="line">
            <a:avLst/>
          </a:prstGeom>
          <a:ln w="57150">
            <a:solidFill>
              <a:srgbClr val="C55910"/>
            </a:solidFill>
            <a:tailEnd type="ova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D339AFD2-D612-0448-88FA-9CAACAE2C912}"/>
              </a:ext>
            </a:extLst>
          </p:cNvPr>
          <p:cNvSpPr/>
          <p:nvPr/>
        </p:nvSpPr>
        <p:spPr>
          <a:xfrm>
            <a:off x="4721854" y="2518532"/>
            <a:ext cx="2077501" cy="700285"/>
          </a:xfrm>
          <a:prstGeom prst="rect">
            <a:avLst/>
          </a:prstGeom>
          <a:solidFill>
            <a:srgbClr val="7030A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bg1"/>
                </a:solidFill>
                <a:latin typeface="Cambria" panose="02040503050406030204" pitchFamily="18" charset="0"/>
              </a:rPr>
              <a:t>Host Machine</a:t>
            </a:r>
          </a:p>
          <a:p>
            <a:r>
              <a:rPr lang="en-US" sz="2400">
                <a:solidFill>
                  <a:schemeClr val="bg1"/>
                </a:solidFill>
                <a:latin typeface="Cambria" panose="02040503050406030204" pitchFamily="18" charset="0"/>
              </a:rPr>
              <a:t>(via PCI-e) </a:t>
            </a:r>
          </a:p>
        </p:txBody>
      </p:sp>
      <p:cxnSp>
        <p:nvCxnSpPr>
          <p:cNvPr id="30" name="Straight Connector 29">
            <a:extLst>
              <a:ext uri="{FF2B5EF4-FFF2-40B4-BE49-F238E27FC236}">
                <a16:creationId xmlns:a16="http://schemas.microsoft.com/office/drawing/2014/main" id="{85D59283-0A65-C042-AEB1-6699D3314730}"/>
              </a:ext>
            </a:extLst>
          </p:cNvPr>
          <p:cNvCxnSpPr>
            <a:cxnSpLocks/>
            <a:stCxn id="28" idx="1"/>
          </p:cNvCxnSpPr>
          <p:nvPr/>
        </p:nvCxnSpPr>
        <p:spPr>
          <a:xfrm flipH="1">
            <a:off x="4492416" y="2868675"/>
            <a:ext cx="229438"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4D04EDD-F20A-4B44-8BBE-F8BE21E86535}"/>
              </a:ext>
            </a:extLst>
          </p:cNvPr>
          <p:cNvCxnSpPr>
            <a:cxnSpLocks/>
          </p:cNvCxnSpPr>
          <p:nvPr/>
        </p:nvCxnSpPr>
        <p:spPr>
          <a:xfrm flipH="1" flipV="1">
            <a:off x="4308764" y="2202875"/>
            <a:ext cx="211281" cy="665800"/>
          </a:xfrm>
          <a:prstGeom prst="line">
            <a:avLst/>
          </a:prstGeom>
          <a:ln w="57150">
            <a:solidFill>
              <a:srgbClr val="7030A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69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29"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40F26-C858-6F4F-A684-F70A0C2E3825}"/>
              </a:ext>
            </a:extLst>
          </p:cNvPr>
          <p:cNvSpPr>
            <a:spLocks noGrp="1"/>
          </p:cNvSpPr>
          <p:nvPr>
            <p:ph type="title"/>
          </p:nvPr>
        </p:nvSpPr>
        <p:spPr/>
        <p:txBody>
          <a:bodyPr/>
          <a:lstStyle/>
          <a:p>
            <a:r>
              <a:rPr lang="en-US" b="1"/>
              <a:t>DRAM Testing Methodology</a:t>
            </a:r>
          </a:p>
        </p:txBody>
      </p:sp>
      <p:sp>
        <p:nvSpPr>
          <p:cNvPr id="3" name="Content Placeholder 2">
            <a:extLst>
              <a:ext uri="{FF2B5EF4-FFF2-40B4-BE49-F238E27FC236}">
                <a16:creationId xmlns:a16="http://schemas.microsoft.com/office/drawing/2014/main" id="{A31F3A66-CE7C-854B-BC9F-931B4D4BF729}"/>
              </a:ext>
            </a:extLst>
          </p:cNvPr>
          <p:cNvSpPr>
            <a:spLocks noGrp="1"/>
          </p:cNvSpPr>
          <p:nvPr>
            <p:ph idx="1"/>
          </p:nvPr>
        </p:nvSpPr>
        <p:spPr>
          <a:xfrm>
            <a:off x="189560" y="1042517"/>
            <a:ext cx="8954440" cy="5222360"/>
          </a:xfrm>
        </p:spPr>
        <p:txBody>
          <a:bodyPr/>
          <a:lstStyle/>
          <a:p>
            <a:pPr marL="0" indent="0">
              <a:buNone/>
            </a:pPr>
            <a:r>
              <a:rPr lang="en-US"/>
              <a:t>To characterize our DRAM chips at </a:t>
            </a:r>
            <a:r>
              <a:rPr lang="en-US" b="1"/>
              <a:t>worst-case</a:t>
            </a:r>
            <a:r>
              <a:rPr lang="en-US"/>
              <a:t> conditions:</a:t>
            </a:r>
          </a:p>
          <a:p>
            <a:pPr marL="0" indent="0">
              <a:buNone/>
            </a:pPr>
            <a:endParaRPr lang="en-US" sz="700"/>
          </a:p>
          <a:p>
            <a:pPr marL="357188" indent="-357188">
              <a:lnSpc>
                <a:spcPct val="100000"/>
              </a:lnSpc>
              <a:spcBef>
                <a:spcPts val="600"/>
              </a:spcBef>
              <a:spcAft>
                <a:spcPts val="600"/>
              </a:spcAft>
              <a:buFont typeface="+mj-lt"/>
              <a:buAutoNum type="arabicPeriod"/>
            </a:pPr>
            <a:r>
              <a:rPr lang="en-US" b="1">
                <a:solidFill>
                  <a:schemeClr val="accent6">
                    <a:lumMod val="75000"/>
                  </a:schemeClr>
                </a:solidFill>
              </a:rPr>
              <a:t>Prevent sources of interference during core test loop</a:t>
            </a:r>
            <a:r>
              <a:rPr lang="en-US"/>
              <a:t> </a:t>
            </a:r>
          </a:p>
          <a:p>
            <a:pPr marL="406400" lvl="1" indent="-222250">
              <a:lnSpc>
                <a:spcPct val="100000"/>
              </a:lnSpc>
              <a:spcBef>
                <a:spcPts val="600"/>
              </a:spcBef>
              <a:spcAft>
                <a:spcPts val="600"/>
              </a:spcAft>
            </a:pPr>
            <a:r>
              <a:rPr lang="en-US" b="1"/>
              <a:t>No DRAM refresh</a:t>
            </a:r>
            <a:r>
              <a:rPr lang="en-US"/>
              <a:t>: to avoid refreshing victim row</a:t>
            </a:r>
          </a:p>
          <a:p>
            <a:pPr marL="406400" lvl="1" indent="-222250">
              <a:lnSpc>
                <a:spcPct val="100000"/>
              </a:lnSpc>
              <a:spcBef>
                <a:spcPts val="600"/>
              </a:spcBef>
              <a:spcAft>
                <a:spcPts val="600"/>
              </a:spcAft>
            </a:pPr>
            <a:r>
              <a:rPr lang="en-US" b="1"/>
              <a:t>No DRAM calibration events</a:t>
            </a:r>
            <a:r>
              <a:rPr lang="en-US"/>
              <a:t>: to minimize variation in test timing</a:t>
            </a:r>
          </a:p>
          <a:p>
            <a:pPr marL="406400" lvl="1" indent="-222250">
              <a:lnSpc>
                <a:spcPct val="100000"/>
              </a:lnSpc>
              <a:spcBef>
                <a:spcPts val="600"/>
              </a:spcBef>
              <a:spcAft>
                <a:spcPts val="600"/>
              </a:spcAft>
            </a:pPr>
            <a:r>
              <a:rPr lang="en-US" b="1"/>
              <a:t>No RowHammer mitigation mechanisms</a:t>
            </a:r>
            <a:r>
              <a:rPr lang="en-US"/>
              <a:t>: to observe circuit-level effects </a:t>
            </a:r>
          </a:p>
          <a:p>
            <a:pPr marL="406400" lvl="1" indent="-222250">
              <a:lnSpc>
                <a:spcPct val="100000"/>
              </a:lnSpc>
              <a:spcBef>
                <a:spcPts val="600"/>
              </a:spcBef>
              <a:spcAft>
                <a:spcPts val="600"/>
              </a:spcAft>
            </a:pPr>
            <a:r>
              <a:rPr lang="en-US"/>
              <a:t>Test for </a:t>
            </a:r>
            <a:r>
              <a:rPr lang="en-US" b="1">
                <a:solidFill>
                  <a:srgbClr val="538234"/>
                </a:solidFill>
              </a:rPr>
              <a:t>less than a refresh window (32ms) </a:t>
            </a:r>
            <a:r>
              <a:rPr lang="en-US"/>
              <a:t>to avoid retention failures</a:t>
            </a:r>
          </a:p>
          <a:p>
            <a:pPr marL="457200" lvl="1" indent="0">
              <a:lnSpc>
                <a:spcPct val="100000"/>
              </a:lnSpc>
              <a:spcBef>
                <a:spcPts val="600"/>
              </a:spcBef>
              <a:spcAft>
                <a:spcPts val="600"/>
              </a:spcAft>
              <a:buNone/>
            </a:pPr>
            <a:endParaRPr lang="en-US" sz="1400"/>
          </a:p>
          <a:p>
            <a:pPr marL="357188" indent="-357188">
              <a:lnSpc>
                <a:spcPct val="100000"/>
              </a:lnSpc>
              <a:spcBef>
                <a:spcPts val="600"/>
              </a:spcBef>
              <a:spcAft>
                <a:spcPts val="600"/>
              </a:spcAft>
              <a:buFont typeface="+mj-lt"/>
              <a:buAutoNum type="arabicPeriod"/>
            </a:pPr>
            <a:r>
              <a:rPr lang="en-US" b="1">
                <a:solidFill>
                  <a:schemeClr val="accent5">
                    <a:lumMod val="75000"/>
                  </a:schemeClr>
                </a:solidFill>
              </a:rPr>
              <a:t>Worst-case access sequence</a:t>
            </a:r>
          </a:p>
          <a:p>
            <a:pPr marL="433388" indent="-249238">
              <a:lnSpc>
                <a:spcPct val="100000"/>
              </a:lnSpc>
              <a:spcBef>
                <a:spcPts val="600"/>
              </a:spcBef>
              <a:spcAft>
                <a:spcPts val="600"/>
              </a:spcAft>
              <a:buFontTx/>
              <a:buChar char="-"/>
            </a:pPr>
            <a:r>
              <a:rPr lang="en-US" sz="2000"/>
              <a:t>We use </a:t>
            </a:r>
            <a:r>
              <a:rPr lang="en-US" sz="2000" b="1">
                <a:solidFill>
                  <a:srgbClr val="C00000"/>
                </a:solidFill>
              </a:rPr>
              <a:t>worst-case</a:t>
            </a:r>
            <a:r>
              <a:rPr lang="en-US" sz="2000" b="1"/>
              <a:t> </a:t>
            </a:r>
            <a:r>
              <a:rPr lang="en-US" sz="2000"/>
              <a:t>access sequence based on prior works’ observations</a:t>
            </a:r>
          </a:p>
          <a:p>
            <a:pPr marL="433388" indent="-249238">
              <a:lnSpc>
                <a:spcPct val="100000"/>
              </a:lnSpc>
              <a:spcBef>
                <a:spcPts val="600"/>
              </a:spcBef>
              <a:spcAft>
                <a:spcPts val="600"/>
              </a:spcAft>
              <a:buFontTx/>
              <a:buChar char="-"/>
            </a:pPr>
            <a:r>
              <a:rPr lang="en-US" sz="2000"/>
              <a:t>For each row, </a:t>
            </a:r>
            <a:r>
              <a:rPr lang="en-US" sz="2000" b="1">
                <a:solidFill>
                  <a:schemeClr val="accent5">
                    <a:lumMod val="75000"/>
                  </a:schemeClr>
                </a:solidFill>
              </a:rPr>
              <a:t>repeatedly access the two physically-adjacent rows </a:t>
            </a:r>
            <a:br>
              <a:rPr lang="en-US" sz="2000" b="1">
                <a:solidFill>
                  <a:schemeClr val="accent5">
                    <a:lumMod val="75000"/>
                  </a:schemeClr>
                </a:solidFill>
              </a:rPr>
            </a:br>
            <a:r>
              <a:rPr lang="en-US" sz="2000" b="1">
                <a:solidFill>
                  <a:schemeClr val="accent5">
                    <a:lumMod val="75000"/>
                  </a:schemeClr>
                </a:solidFill>
              </a:rPr>
              <a:t>as fast as possible </a:t>
            </a:r>
          </a:p>
        </p:txBody>
      </p:sp>
    </p:spTree>
    <p:extLst>
      <p:ext uri="{BB962C8B-B14F-4D97-AF65-F5344CB8AC3E}">
        <p14:creationId xmlns:p14="http://schemas.microsoft.com/office/powerpoint/2010/main" val="205351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503A0289-F384-4A4F-80BC-806101E1D302}"/>
              </a:ext>
            </a:extLst>
          </p:cNvPr>
          <p:cNvGraphicFramePr>
            <a:graphicFrameLocks noGrp="1"/>
          </p:cNvGraphicFramePr>
          <p:nvPr/>
        </p:nvGraphicFramePr>
        <p:xfrm>
          <a:off x="627674" y="2367280"/>
          <a:ext cx="7888651" cy="2123440"/>
        </p:xfrm>
        <a:graphic>
          <a:graphicData uri="http://schemas.openxmlformats.org/drawingml/2006/table">
            <a:tbl>
              <a:tblPr firstRow="1" bandRow="1">
                <a:tableStyleId>{2D5ABB26-0587-4C30-8999-92F81FD0307C}</a:tableStyleId>
              </a:tblPr>
              <a:tblGrid>
                <a:gridCol w="1477100">
                  <a:extLst>
                    <a:ext uri="{9D8B030D-6E8A-4147-A177-3AD203B41FA5}">
                      <a16:colId xmlns:a16="http://schemas.microsoft.com/office/drawing/2014/main" val="708919223"/>
                    </a:ext>
                  </a:extLst>
                </a:gridCol>
                <a:gridCol w="975951">
                  <a:extLst>
                    <a:ext uri="{9D8B030D-6E8A-4147-A177-3AD203B41FA5}">
                      <a16:colId xmlns:a16="http://schemas.microsoft.com/office/drawing/2014/main" val="1547508454"/>
                    </a:ext>
                  </a:extLst>
                </a:gridCol>
                <a:gridCol w="1195749">
                  <a:extLst>
                    <a:ext uri="{9D8B030D-6E8A-4147-A177-3AD203B41FA5}">
                      <a16:colId xmlns:a16="http://schemas.microsoft.com/office/drawing/2014/main" val="3924464989"/>
                    </a:ext>
                  </a:extLst>
                </a:gridCol>
                <a:gridCol w="1102951">
                  <a:extLst>
                    <a:ext uri="{9D8B030D-6E8A-4147-A177-3AD203B41FA5}">
                      <a16:colId xmlns:a16="http://schemas.microsoft.com/office/drawing/2014/main" val="2950746807"/>
                    </a:ext>
                  </a:extLst>
                </a:gridCol>
                <a:gridCol w="1295400">
                  <a:extLst>
                    <a:ext uri="{9D8B030D-6E8A-4147-A177-3AD203B41FA5}">
                      <a16:colId xmlns:a16="http://schemas.microsoft.com/office/drawing/2014/main" val="3481370136"/>
                    </a:ext>
                  </a:extLst>
                </a:gridCol>
                <a:gridCol w="838200">
                  <a:extLst>
                    <a:ext uri="{9D8B030D-6E8A-4147-A177-3AD203B41FA5}">
                      <a16:colId xmlns:a16="http://schemas.microsoft.com/office/drawing/2014/main" val="1253724907"/>
                    </a:ext>
                  </a:extLst>
                </a:gridCol>
                <a:gridCol w="1003300">
                  <a:extLst>
                    <a:ext uri="{9D8B030D-6E8A-4147-A177-3AD203B41FA5}">
                      <a16:colId xmlns:a16="http://schemas.microsoft.com/office/drawing/2014/main" val="2240307331"/>
                    </a:ext>
                  </a:extLst>
                </a:gridCol>
              </a:tblGrid>
              <a:tr h="370840">
                <a:tc>
                  <a:txBody>
                    <a:bodyPr/>
                    <a:lstStyle/>
                    <a:p>
                      <a:r>
                        <a:rPr lang="en-US" b="1">
                          <a:solidFill>
                            <a:srgbClr val="2F5597"/>
                          </a:solidFill>
                        </a:rPr>
                        <a:t>Mfr.</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tc>
                  <a:txBody>
                    <a:bodyPr/>
                    <a:lstStyle/>
                    <a:p>
                      <a:pPr algn="ctr"/>
                      <a:r>
                        <a:rPr lang="en-US" b="1">
                          <a:solidFill>
                            <a:srgbClr val="2F5597"/>
                          </a:solidFill>
                        </a:rPr>
                        <a:t>DDR4 DIMMs</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tc>
                  <a:txBody>
                    <a:bodyPr/>
                    <a:lstStyle/>
                    <a:p>
                      <a:pPr algn="ctr"/>
                      <a:r>
                        <a:rPr lang="en-US" b="1">
                          <a:solidFill>
                            <a:srgbClr val="2F5597"/>
                          </a:solidFill>
                        </a:rPr>
                        <a:t>DDR3 SODIMMs</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tc>
                  <a:txBody>
                    <a:bodyPr/>
                    <a:lstStyle/>
                    <a:p>
                      <a:pPr algn="ctr"/>
                      <a:r>
                        <a:rPr lang="en-US" b="1">
                          <a:solidFill>
                            <a:srgbClr val="2F5597"/>
                          </a:solidFill>
                        </a:rPr>
                        <a:t># Chips</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tc>
                  <a:txBody>
                    <a:bodyPr/>
                    <a:lstStyle/>
                    <a:p>
                      <a:pPr algn="ctr"/>
                      <a:r>
                        <a:rPr lang="en-US" b="1">
                          <a:solidFill>
                            <a:srgbClr val="2F5597"/>
                          </a:solidFill>
                        </a:rPr>
                        <a:t>Density</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tc>
                  <a:txBody>
                    <a:bodyPr/>
                    <a:lstStyle/>
                    <a:p>
                      <a:pPr algn="ctr"/>
                      <a:r>
                        <a:rPr lang="en-US" b="1">
                          <a:solidFill>
                            <a:srgbClr val="2F5597"/>
                          </a:solidFill>
                        </a:rPr>
                        <a:t>Die</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tc>
                  <a:txBody>
                    <a:bodyPr/>
                    <a:lstStyle/>
                    <a:p>
                      <a:pPr algn="ctr"/>
                      <a:r>
                        <a:rPr lang="en-US" b="1">
                          <a:solidFill>
                            <a:srgbClr val="2F5597"/>
                          </a:solidFill>
                        </a:rPr>
                        <a:t>Org.</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extLst>
                  <a:ext uri="{0D108BD9-81ED-4DB2-BD59-A6C34878D82A}">
                    <a16:rowId xmlns:a16="http://schemas.microsoft.com/office/drawing/2014/main" val="2630150382"/>
                  </a:ext>
                </a:extLst>
              </a:tr>
              <a:tr h="370840">
                <a:tc>
                  <a:txBody>
                    <a:bodyPr/>
                    <a:lstStyle/>
                    <a:p>
                      <a:r>
                        <a:rPr lang="en-US"/>
                        <a:t>A (Micron)</a:t>
                      </a:r>
                      <a:endParaRPr lang="en-US">
                        <a:latin typeface="Cambria" panose="02040503050406030204" pitchFamily="18" charset="0"/>
                      </a:endParaRPr>
                    </a:p>
                  </a:txBody>
                  <a:tcPr>
                    <a:lnT w="38100" cap="flat" cmpd="sng" algn="ctr">
                      <a:solidFill>
                        <a:srgbClr val="2F5597"/>
                      </a:solidFill>
                      <a:prstDash val="solid"/>
                      <a:round/>
                      <a:headEnd type="none" w="med" len="med"/>
                      <a:tailEnd type="none" w="med" len="med"/>
                    </a:lnT>
                  </a:tcPr>
                </a:tc>
                <a:tc>
                  <a:txBody>
                    <a:bodyPr/>
                    <a:lstStyle/>
                    <a:p>
                      <a:pPr algn="ctr"/>
                      <a:r>
                        <a:rPr lang="en-US"/>
                        <a:t>9</a:t>
                      </a:r>
                      <a:endParaRPr lang="en-US">
                        <a:latin typeface="Cambria" panose="02040503050406030204" pitchFamily="18" charset="0"/>
                      </a:endParaRPr>
                    </a:p>
                  </a:txBody>
                  <a:tcPr anchor="ctr">
                    <a:lnT w="38100" cap="flat" cmpd="sng" algn="ctr">
                      <a:solidFill>
                        <a:srgbClr val="2F5597"/>
                      </a:solidFill>
                      <a:prstDash val="solid"/>
                      <a:round/>
                      <a:headEnd type="none" w="med" len="med"/>
                      <a:tailEnd type="none" w="med" len="med"/>
                    </a:lnT>
                  </a:tcPr>
                </a:tc>
                <a:tc>
                  <a:txBody>
                    <a:bodyPr/>
                    <a:lstStyle/>
                    <a:p>
                      <a:pPr algn="ctr"/>
                      <a:r>
                        <a:rPr lang="en-US"/>
                        <a:t>1</a:t>
                      </a:r>
                      <a:endParaRPr lang="en-US">
                        <a:latin typeface="Cambria" panose="02040503050406030204" pitchFamily="18" charset="0"/>
                      </a:endParaRPr>
                    </a:p>
                  </a:txBody>
                  <a:tcPr anchor="ctr">
                    <a:lnT w="38100" cap="flat" cmpd="sng" algn="ctr">
                      <a:solidFill>
                        <a:srgbClr val="2F5597"/>
                      </a:solidFill>
                      <a:prstDash val="solid"/>
                      <a:round/>
                      <a:headEnd type="none" w="med" len="med"/>
                      <a:tailEnd type="none" w="med" len="med"/>
                    </a:lnT>
                  </a:tcPr>
                </a:tc>
                <a:tc>
                  <a:txBody>
                    <a:bodyPr/>
                    <a:lstStyle/>
                    <a:p>
                      <a:pPr algn="ctr"/>
                      <a:r>
                        <a:rPr lang="en-US"/>
                        <a:t>144 (8)</a:t>
                      </a:r>
                      <a:endParaRPr lang="en-US">
                        <a:latin typeface="Cambria" panose="02040503050406030204" pitchFamily="18" charset="0"/>
                      </a:endParaRPr>
                    </a:p>
                  </a:txBody>
                  <a:tcPr anchor="ctr">
                    <a:lnT w="38100" cap="flat" cmpd="sng" algn="ctr">
                      <a:solidFill>
                        <a:srgbClr val="2F5597"/>
                      </a:solidFill>
                      <a:prstDash val="solid"/>
                      <a:round/>
                      <a:headEnd type="none" w="med" len="med"/>
                      <a:tailEnd type="none" w="med" len="med"/>
                    </a:lnT>
                  </a:tcPr>
                </a:tc>
                <a:tc>
                  <a:txBody>
                    <a:bodyPr/>
                    <a:lstStyle/>
                    <a:p>
                      <a:pPr algn="ctr"/>
                      <a:r>
                        <a:rPr lang="en-US"/>
                        <a:t>8Gb (4Gb)</a:t>
                      </a:r>
                      <a:endParaRPr lang="en-US">
                        <a:latin typeface="Cambria" panose="02040503050406030204" pitchFamily="18" charset="0"/>
                      </a:endParaRPr>
                    </a:p>
                  </a:txBody>
                  <a:tcPr anchor="ctr">
                    <a:lnT w="38100" cap="flat" cmpd="sng" algn="ctr">
                      <a:solidFill>
                        <a:srgbClr val="2F5597"/>
                      </a:solidFill>
                      <a:prstDash val="solid"/>
                      <a:round/>
                      <a:headEnd type="none" w="med" len="med"/>
                      <a:tailEnd type="none" w="med" len="med"/>
                    </a:lnT>
                  </a:tcPr>
                </a:tc>
                <a:tc>
                  <a:txBody>
                    <a:bodyPr/>
                    <a:lstStyle/>
                    <a:p>
                      <a:pPr algn="ctr"/>
                      <a:r>
                        <a:rPr lang="en-US"/>
                        <a:t>B (P)</a:t>
                      </a:r>
                      <a:endParaRPr lang="en-US">
                        <a:latin typeface="Cambria" panose="02040503050406030204" pitchFamily="18" charset="0"/>
                      </a:endParaRPr>
                    </a:p>
                  </a:txBody>
                  <a:tcPr anchor="ctr">
                    <a:lnT w="38100" cap="flat" cmpd="sng" algn="ctr">
                      <a:solidFill>
                        <a:srgbClr val="2F5597"/>
                      </a:solidFill>
                      <a:prstDash val="solid"/>
                      <a:round/>
                      <a:headEnd type="none" w="med" len="med"/>
                      <a:tailEnd type="none" w="med" len="med"/>
                    </a:lnT>
                  </a:tcPr>
                </a:tc>
                <a:tc>
                  <a:txBody>
                    <a:bodyPr/>
                    <a:lstStyle/>
                    <a:p>
                      <a:pPr algn="ctr"/>
                      <a:r>
                        <a:rPr lang="en-US"/>
                        <a:t>x4 (x8)</a:t>
                      </a:r>
                      <a:endParaRPr lang="en-US">
                        <a:latin typeface="Cambria" panose="02040503050406030204" pitchFamily="18" charset="0"/>
                      </a:endParaRPr>
                    </a:p>
                  </a:txBody>
                  <a:tcPr anchor="ctr">
                    <a:lnT w="38100" cap="flat" cmpd="sng" algn="ctr">
                      <a:solidFill>
                        <a:srgbClr val="2F5597"/>
                      </a:solidFill>
                      <a:prstDash val="solid"/>
                      <a:round/>
                      <a:headEnd type="none" w="med" len="med"/>
                      <a:tailEnd type="none" w="med" len="med"/>
                    </a:lnT>
                  </a:tcPr>
                </a:tc>
                <a:extLst>
                  <a:ext uri="{0D108BD9-81ED-4DB2-BD59-A6C34878D82A}">
                    <a16:rowId xmlns:a16="http://schemas.microsoft.com/office/drawing/2014/main" val="1317623116"/>
                  </a:ext>
                </a:extLst>
              </a:tr>
              <a:tr h="370840">
                <a:tc>
                  <a:txBody>
                    <a:bodyPr/>
                    <a:lstStyle/>
                    <a:p>
                      <a:r>
                        <a:rPr lang="en-US"/>
                        <a:t>B (Samsung)</a:t>
                      </a:r>
                      <a:endParaRPr lang="en-US">
                        <a:latin typeface="Cambria" panose="02040503050406030204" pitchFamily="18" charset="0"/>
                      </a:endParaRPr>
                    </a:p>
                  </a:txBody>
                  <a:tcPr/>
                </a:tc>
                <a:tc>
                  <a:txBody>
                    <a:bodyPr/>
                    <a:lstStyle/>
                    <a:p>
                      <a:pPr algn="ctr"/>
                      <a:r>
                        <a:rPr lang="en-US"/>
                        <a:t>4</a:t>
                      </a:r>
                      <a:endParaRPr lang="en-US">
                        <a:latin typeface="Cambria" panose="02040503050406030204" pitchFamily="18" charset="0"/>
                      </a:endParaRPr>
                    </a:p>
                  </a:txBody>
                  <a:tcPr anchor="ctr"/>
                </a:tc>
                <a:tc>
                  <a:txBody>
                    <a:bodyPr/>
                    <a:lstStyle/>
                    <a:p>
                      <a:pPr algn="ctr"/>
                      <a:r>
                        <a:rPr lang="en-US"/>
                        <a:t>1</a:t>
                      </a:r>
                      <a:endParaRPr lang="en-US">
                        <a:latin typeface="Cambria" panose="02040503050406030204" pitchFamily="18" charset="0"/>
                      </a:endParaRPr>
                    </a:p>
                  </a:txBody>
                  <a:tcPr anchor="ctr"/>
                </a:tc>
                <a:tc>
                  <a:txBody>
                    <a:bodyPr/>
                    <a:lstStyle/>
                    <a:p>
                      <a:pPr algn="ctr"/>
                      <a:r>
                        <a:rPr lang="en-US"/>
                        <a:t>32 (8)</a:t>
                      </a:r>
                      <a:endParaRPr lang="en-US">
                        <a:latin typeface="Cambria" panose="02040503050406030204" pitchFamily="18" charset="0"/>
                      </a:endParaRPr>
                    </a:p>
                  </a:txBody>
                  <a:tcPr anchor="ctr"/>
                </a:tc>
                <a:tc>
                  <a:txBody>
                    <a:bodyPr/>
                    <a:lstStyle/>
                    <a:p>
                      <a:pPr algn="ctr"/>
                      <a:r>
                        <a:rPr lang="en-US"/>
                        <a:t>4Gb (4Gb)</a:t>
                      </a:r>
                      <a:endParaRPr lang="en-US">
                        <a:latin typeface="Cambria" panose="02040503050406030204" pitchFamily="18" charset="0"/>
                      </a:endParaRPr>
                    </a:p>
                  </a:txBody>
                  <a:tcPr anchor="ctr"/>
                </a:tc>
                <a:tc>
                  <a:txBody>
                    <a:bodyPr/>
                    <a:lstStyle/>
                    <a:p>
                      <a:pPr algn="ctr"/>
                      <a:r>
                        <a:rPr lang="en-US"/>
                        <a:t>F (Q)</a:t>
                      </a:r>
                      <a:endParaRPr lang="en-US">
                        <a:latin typeface="Cambria" panose="02040503050406030204" pitchFamily="18" charset="0"/>
                      </a:endParaRPr>
                    </a:p>
                  </a:txBody>
                  <a:tcPr anchor="ctr"/>
                </a:tc>
                <a:tc>
                  <a:txBody>
                    <a:bodyPr/>
                    <a:lstStyle/>
                    <a:p>
                      <a:pPr algn="ctr"/>
                      <a:r>
                        <a:rPr lang="en-US"/>
                        <a:t>x8 (x8)</a:t>
                      </a:r>
                      <a:endParaRPr lang="en-US">
                        <a:latin typeface="Cambria" panose="02040503050406030204" pitchFamily="18" charset="0"/>
                      </a:endParaRPr>
                    </a:p>
                  </a:txBody>
                  <a:tcPr anchor="ctr"/>
                </a:tc>
                <a:extLst>
                  <a:ext uri="{0D108BD9-81ED-4DB2-BD59-A6C34878D82A}">
                    <a16:rowId xmlns:a16="http://schemas.microsoft.com/office/drawing/2014/main" val="1403671142"/>
                  </a:ext>
                </a:extLst>
              </a:tr>
              <a:tr h="370840">
                <a:tc>
                  <a:txBody>
                    <a:bodyPr/>
                    <a:lstStyle/>
                    <a:p>
                      <a:r>
                        <a:rPr lang="en-US"/>
                        <a:t>C (SK Hynix)</a:t>
                      </a:r>
                      <a:endParaRPr lang="en-US">
                        <a:latin typeface="Cambria" panose="02040503050406030204" pitchFamily="18" charset="0"/>
                      </a:endParaRPr>
                    </a:p>
                  </a:txBody>
                  <a:tcPr/>
                </a:tc>
                <a:tc>
                  <a:txBody>
                    <a:bodyPr/>
                    <a:lstStyle/>
                    <a:p>
                      <a:pPr algn="ctr"/>
                      <a:r>
                        <a:rPr lang="en-US"/>
                        <a:t>5</a:t>
                      </a:r>
                      <a:endParaRPr lang="en-US">
                        <a:latin typeface="Cambria" panose="02040503050406030204" pitchFamily="18" charset="0"/>
                      </a:endParaRPr>
                    </a:p>
                  </a:txBody>
                  <a:tcPr anchor="ctr"/>
                </a:tc>
                <a:tc>
                  <a:txBody>
                    <a:bodyPr/>
                    <a:lstStyle/>
                    <a:p>
                      <a:pPr algn="ctr"/>
                      <a:r>
                        <a:rPr lang="en-US"/>
                        <a:t>1</a:t>
                      </a:r>
                      <a:endParaRPr lang="en-US">
                        <a:latin typeface="Cambria" panose="02040503050406030204" pitchFamily="18" charset="0"/>
                      </a:endParaRPr>
                    </a:p>
                  </a:txBody>
                  <a:tcPr anchor="ctr"/>
                </a:tc>
                <a:tc>
                  <a:txBody>
                    <a:bodyPr/>
                    <a:lstStyle/>
                    <a:p>
                      <a:pPr algn="ctr"/>
                      <a:r>
                        <a:rPr lang="en-US"/>
                        <a:t>40 (8)</a:t>
                      </a:r>
                      <a:endParaRPr lang="en-US">
                        <a:latin typeface="Cambria" panose="020405030504060302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4Gb (4Gb)</a:t>
                      </a:r>
                      <a:endParaRPr lang="en-US">
                        <a:latin typeface="Cambria" panose="02040503050406030204" pitchFamily="18" charset="0"/>
                      </a:endParaRPr>
                    </a:p>
                  </a:txBody>
                  <a:tcPr anchor="ctr"/>
                </a:tc>
                <a:tc>
                  <a:txBody>
                    <a:bodyPr/>
                    <a:lstStyle/>
                    <a:p>
                      <a:pPr algn="ctr"/>
                      <a:r>
                        <a:rPr lang="en-US"/>
                        <a:t>B (B)</a:t>
                      </a:r>
                      <a:endParaRPr lang="en-US">
                        <a:latin typeface="Cambria" panose="020405030504060302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x8 (x8)</a:t>
                      </a:r>
                      <a:endParaRPr lang="en-US">
                        <a:latin typeface="Cambria" panose="02040503050406030204" pitchFamily="18" charset="0"/>
                      </a:endParaRPr>
                    </a:p>
                  </a:txBody>
                  <a:tcPr anchor="ctr"/>
                </a:tc>
                <a:extLst>
                  <a:ext uri="{0D108BD9-81ED-4DB2-BD59-A6C34878D82A}">
                    <a16:rowId xmlns:a16="http://schemas.microsoft.com/office/drawing/2014/main" val="327562397"/>
                  </a:ext>
                </a:extLst>
              </a:tr>
              <a:tr h="370840">
                <a:tc>
                  <a:txBody>
                    <a:bodyPr/>
                    <a:lstStyle/>
                    <a:p>
                      <a:r>
                        <a:rPr lang="en-US"/>
                        <a:t>D (</a:t>
                      </a:r>
                      <a:r>
                        <a:rPr lang="en-US" err="1"/>
                        <a:t>Nanya</a:t>
                      </a:r>
                      <a:r>
                        <a:rPr lang="en-US"/>
                        <a:t>)</a:t>
                      </a:r>
                      <a:endParaRPr lang="en-US">
                        <a:latin typeface="Cambria" panose="02040503050406030204" pitchFamily="18" charset="0"/>
                      </a:endParaRPr>
                    </a:p>
                  </a:txBody>
                  <a:tcPr/>
                </a:tc>
                <a:tc>
                  <a:txBody>
                    <a:bodyPr/>
                    <a:lstStyle/>
                    <a:p>
                      <a:pPr algn="ctr"/>
                      <a:r>
                        <a:rPr lang="en-US"/>
                        <a:t>4</a:t>
                      </a:r>
                      <a:endParaRPr lang="en-US">
                        <a:latin typeface="Cambria" panose="02040503050406030204" pitchFamily="18" charset="0"/>
                      </a:endParaRPr>
                    </a:p>
                  </a:txBody>
                  <a:tcPr anchor="ctr"/>
                </a:tc>
                <a:tc>
                  <a:txBody>
                    <a:bodyPr/>
                    <a:lstStyle/>
                    <a:p>
                      <a:pPr algn="ctr"/>
                      <a:r>
                        <a:rPr lang="en-US"/>
                        <a:t>-</a:t>
                      </a:r>
                      <a:endParaRPr lang="en-US">
                        <a:latin typeface="Cambria" panose="02040503050406030204" pitchFamily="18" charset="0"/>
                      </a:endParaRPr>
                    </a:p>
                  </a:txBody>
                  <a:tcPr anchor="ctr"/>
                </a:tc>
                <a:tc>
                  <a:txBody>
                    <a:bodyPr/>
                    <a:lstStyle/>
                    <a:p>
                      <a:pPr algn="ctr"/>
                      <a:r>
                        <a:rPr lang="en-US"/>
                        <a:t>32 (-)</a:t>
                      </a:r>
                      <a:endParaRPr lang="en-US">
                        <a:latin typeface="Cambria" panose="020405030504060302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8Gb (-)</a:t>
                      </a:r>
                      <a:endParaRPr lang="en-US">
                        <a:latin typeface="Cambria" panose="02040503050406030204" pitchFamily="18" charset="0"/>
                      </a:endParaRPr>
                    </a:p>
                  </a:txBody>
                  <a:tcPr anchor="ctr"/>
                </a:tc>
                <a:tc>
                  <a:txBody>
                    <a:bodyPr/>
                    <a:lstStyle/>
                    <a:p>
                      <a:pPr algn="ctr"/>
                      <a:r>
                        <a:rPr lang="en-US"/>
                        <a:t>C (-)</a:t>
                      </a:r>
                      <a:endParaRPr lang="en-US">
                        <a:latin typeface="Cambria" panose="020405030504060302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x8 (-)</a:t>
                      </a:r>
                      <a:endParaRPr lang="en-US">
                        <a:latin typeface="Cambria" panose="02040503050406030204" pitchFamily="18" charset="0"/>
                      </a:endParaRPr>
                    </a:p>
                  </a:txBody>
                  <a:tcPr anchor="ctr"/>
                </a:tc>
                <a:extLst>
                  <a:ext uri="{0D108BD9-81ED-4DB2-BD59-A6C34878D82A}">
                    <a16:rowId xmlns:a16="http://schemas.microsoft.com/office/drawing/2014/main" val="3909340741"/>
                  </a:ext>
                </a:extLst>
              </a:tr>
            </a:tbl>
          </a:graphicData>
        </a:graphic>
      </p:graphicFrame>
      <p:sp>
        <p:nvSpPr>
          <p:cNvPr id="2" name="Title 1">
            <a:extLst>
              <a:ext uri="{FF2B5EF4-FFF2-40B4-BE49-F238E27FC236}">
                <a16:creationId xmlns:a16="http://schemas.microsoft.com/office/drawing/2014/main" id="{04838751-980E-8B48-BBF4-A176728E567B}"/>
              </a:ext>
            </a:extLst>
          </p:cNvPr>
          <p:cNvSpPr>
            <a:spLocks noGrp="1"/>
          </p:cNvSpPr>
          <p:nvPr>
            <p:ph type="title"/>
          </p:nvPr>
        </p:nvSpPr>
        <p:spPr>
          <a:xfrm>
            <a:off x="117227" y="-124462"/>
            <a:ext cx="6915118" cy="1141619"/>
          </a:xfrm>
        </p:spPr>
        <p:txBody>
          <a:bodyPr/>
          <a:lstStyle/>
          <a:p>
            <a:r>
              <a:rPr lang="en-US"/>
              <a:t>DRAM Chips Tested</a:t>
            </a:r>
          </a:p>
        </p:txBody>
      </p:sp>
      <p:pic>
        <p:nvPicPr>
          <p:cNvPr id="14" name="Picture 13" hidden="1">
            <a:extLst>
              <a:ext uri="{FF2B5EF4-FFF2-40B4-BE49-F238E27FC236}">
                <a16:creationId xmlns:a16="http://schemas.microsoft.com/office/drawing/2014/main" id="{CCBE7E2F-6E91-FF4C-801F-366630DD5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254" y="1498531"/>
            <a:ext cx="7287491" cy="1983817"/>
          </a:xfrm>
          <a:prstGeom prst="rect">
            <a:avLst/>
          </a:prstGeom>
        </p:spPr>
      </p:pic>
      <p:sp>
        <p:nvSpPr>
          <p:cNvPr id="3" name="Rectangle: Rounded Corners 2">
            <a:extLst>
              <a:ext uri="{FF2B5EF4-FFF2-40B4-BE49-F238E27FC236}">
                <a16:creationId xmlns:a16="http://schemas.microsoft.com/office/drawing/2014/main" id="{357A3700-C2A0-47A5-9948-9DB9737541DE}"/>
              </a:ext>
            </a:extLst>
          </p:cNvPr>
          <p:cNvSpPr/>
          <p:nvPr/>
        </p:nvSpPr>
        <p:spPr>
          <a:xfrm>
            <a:off x="4330559" y="2379054"/>
            <a:ext cx="1024415" cy="2210451"/>
          </a:xfrm>
          <a:prstGeom prst="round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2D88886-14E1-4644-8543-E959612D022B}"/>
              </a:ext>
            </a:extLst>
          </p:cNvPr>
          <p:cNvSpPr/>
          <p:nvPr/>
        </p:nvSpPr>
        <p:spPr>
          <a:xfrm>
            <a:off x="577157" y="2377702"/>
            <a:ext cx="1368424" cy="2213155"/>
          </a:xfrm>
          <a:prstGeom prst="round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A848"/>
              </a:solidFill>
            </a:endParaRPr>
          </a:p>
        </p:txBody>
      </p:sp>
      <p:sp>
        <p:nvSpPr>
          <p:cNvPr id="5" name="Rectangle: Rounded Corners 4">
            <a:extLst>
              <a:ext uri="{FF2B5EF4-FFF2-40B4-BE49-F238E27FC236}">
                <a16:creationId xmlns:a16="http://schemas.microsoft.com/office/drawing/2014/main" id="{F81B67A6-EE76-44E6-B2C9-07F1358E1972}"/>
              </a:ext>
            </a:extLst>
          </p:cNvPr>
          <p:cNvSpPr/>
          <p:nvPr/>
        </p:nvSpPr>
        <p:spPr>
          <a:xfrm>
            <a:off x="2097800" y="2376350"/>
            <a:ext cx="2100962" cy="2213155"/>
          </a:xfrm>
          <a:prstGeom prst="roundRect">
            <a:avLst>
              <a:gd name="adj" fmla="val 7097"/>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568DA45-3ADB-4E99-AE3F-5A47D77724EA}"/>
              </a:ext>
            </a:extLst>
          </p:cNvPr>
          <p:cNvSpPr/>
          <p:nvPr/>
        </p:nvSpPr>
        <p:spPr>
          <a:xfrm>
            <a:off x="5456291" y="2382209"/>
            <a:ext cx="3113218" cy="2207296"/>
          </a:xfrm>
          <a:prstGeom prst="roundRect">
            <a:avLst>
              <a:gd name="adj" fmla="val 5460"/>
            </a:avLst>
          </a:prstGeom>
          <a:noFill/>
          <a:ln w="57150">
            <a:solidFill>
              <a:srgbClr val="C559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1ED2CB9-22A2-0647-984A-03BB5D6CC903}"/>
              </a:ext>
            </a:extLst>
          </p:cNvPr>
          <p:cNvSpPr txBox="1"/>
          <p:nvPr/>
        </p:nvSpPr>
        <p:spPr>
          <a:xfrm>
            <a:off x="5403107" y="4765069"/>
            <a:ext cx="3113218" cy="400110"/>
          </a:xfrm>
          <a:prstGeom prst="rect">
            <a:avLst/>
          </a:prstGeom>
          <a:noFill/>
        </p:spPr>
        <p:txBody>
          <a:bodyPr wrap="square" lIns="91440" tIns="45720" rIns="91440" bIns="45720" rtlCol="0" anchor="t">
            <a:spAutoFit/>
          </a:bodyPr>
          <a:lstStyle/>
          <a:p>
            <a:pPr algn="ctr"/>
            <a:r>
              <a:rPr lang="en-US" sz="2000" b="1">
                <a:latin typeface="Cambria"/>
                <a:ea typeface="Cambria"/>
              </a:rPr>
              <a:t>272 DRAM Chips in total</a:t>
            </a:r>
          </a:p>
        </p:txBody>
      </p:sp>
      <p:cxnSp>
        <p:nvCxnSpPr>
          <p:cNvPr id="10" name="Elbow Connector 9">
            <a:extLst>
              <a:ext uri="{FF2B5EF4-FFF2-40B4-BE49-F238E27FC236}">
                <a16:creationId xmlns:a16="http://schemas.microsoft.com/office/drawing/2014/main" id="{3E310206-26DE-8B49-8772-0A3EBA4313B0}"/>
              </a:ext>
            </a:extLst>
          </p:cNvPr>
          <p:cNvCxnSpPr>
            <a:cxnSpLocks/>
            <a:stCxn id="3" idx="2"/>
            <a:endCxn id="8" idx="1"/>
          </p:cNvCxnSpPr>
          <p:nvPr/>
        </p:nvCxnSpPr>
        <p:spPr>
          <a:xfrm rot="16200000" flipH="1">
            <a:off x="4935128" y="4497144"/>
            <a:ext cx="375619" cy="560340"/>
          </a:xfrm>
          <a:prstGeom prst="bentConnector2">
            <a:avLst/>
          </a:prstGeom>
          <a:ln w="381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D22D38F-4911-438A-A392-97E50744F882}"/>
              </a:ext>
            </a:extLst>
          </p:cNvPr>
          <p:cNvSpPr txBox="1"/>
          <p:nvPr/>
        </p:nvSpPr>
        <p:spPr>
          <a:xfrm>
            <a:off x="3315596" y="1516122"/>
            <a:ext cx="3113218" cy="400110"/>
          </a:xfrm>
          <a:prstGeom prst="rect">
            <a:avLst/>
          </a:prstGeom>
          <a:noFill/>
        </p:spPr>
        <p:txBody>
          <a:bodyPr wrap="square" lIns="91440" tIns="45720" rIns="91440" bIns="45720" rtlCol="0" anchor="t">
            <a:spAutoFit/>
          </a:bodyPr>
          <a:lstStyle/>
          <a:p>
            <a:pPr algn="ctr"/>
            <a:r>
              <a:rPr lang="en-US" sz="2000" b="1">
                <a:solidFill>
                  <a:schemeClr val="accent5"/>
                </a:solidFill>
                <a:latin typeface="Cambria"/>
                <a:ea typeface="Cambria"/>
              </a:rPr>
              <a:t>Two DRAM standards</a:t>
            </a:r>
            <a:endParaRPr lang="en-US" b="1">
              <a:solidFill>
                <a:schemeClr val="accent5"/>
              </a:solidFill>
              <a:cs typeface="Calibri"/>
            </a:endParaRPr>
          </a:p>
        </p:txBody>
      </p:sp>
      <p:cxnSp>
        <p:nvCxnSpPr>
          <p:cNvPr id="12" name="Elbow Connector 9">
            <a:extLst>
              <a:ext uri="{FF2B5EF4-FFF2-40B4-BE49-F238E27FC236}">
                <a16:creationId xmlns:a16="http://schemas.microsoft.com/office/drawing/2014/main" id="{2C0FF1C3-FD82-4101-B6B3-8F6133FD8797}"/>
              </a:ext>
            </a:extLst>
          </p:cNvPr>
          <p:cNvCxnSpPr>
            <a:cxnSpLocks/>
          </p:cNvCxnSpPr>
          <p:nvPr/>
        </p:nvCxnSpPr>
        <p:spPr>
          <a:xfrm flipH="1">
            <a:off x="3149677" y="1718484"/>
            <a:ext cx="379869" cy="661370"/>
          </a:xfrm>
          <a:prstGeom prst="bentConnector2">
            <a:avLst/>
          </a:prstGeom>
          <a:ln w="38100">
            <a:solidFill>
              <a:srgbClr val="4472C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6042F7F-D5EE-4FA3-ACC1-6B895CD822CB}"/>
              </a:ext>
            </a:extLst>
          </p:cNvPr>
          <p:cNvSpPr txBox="1"/>
          <p:nvPr/>
        </p:nvSpPr>
        <p:spPr>
          <a:xfrm>
            <a:off x="1693273" y="4788421"/>
            <a:ext cx="3113218" cy="400110"/>
          </a:xfrm>
          <a:prstGeom prst="rect">
            <a:avLst/>
          </a:prstGeom>
          <a:noFill/>
        </p:spPr>
        <p:txBody>
          <a:bodyPr wrap="square" lIns="91440" tIns="45720" rIns="91440" bIns="45720" rtlCol="0" anchor="t">
            <a:spAutoFit/>
          </a:bodyPr>
          <a:lstStyle/>
          <a:p>
            <a:pPr algn="ctr"/>
            <a:r>
              <a:rPr lang="en-US" sz="2000" b="1">
                <a:solidFill>
                  <a:srgbClr val="538135"/>
                </a:solidFill>
                <a:latin typeface="Cambria"/>
                <a:ea typeface="Cambria"/>
              </a:rPr>
              <a:t>4 Major Manufacturers</a:t>
            </a:r>
            <a:endParaRPr lang="en-US">
              <a:solidFill>
                <a:srgbClr val="538135"/>
              </a:solidFill>
              <a:cs typeface="Calibri"/>
            </a:endParaRPr>
          </a:p>
        </p:txBody>
      </p:sp>
      <p:cxnSp>
        <p:nvCxnSpPr>
          <p:cNvPr id="19" name="Elbow Connector 9">
            <a:extLst>
              <a:ext uri="{FF2B5EF4-FFF2-40B4-BE49-F238E27FC236}">
                <a16:creationId xmlns:a16="http://schemas.microsoft.com/office/drawing/2014/main" id="{ECE7AE2E-76D1-40CE-8A1B-DF3DE6439CC1}"/>
              </a:ext>
            </a:extLst>
          </p:cNvPr>
          <p:cNvCxnSpPr>
            <a:cxnSpLocks/>
          </p:cNvCxnSpPr>
          <p:nvPr/>
        </p:nvCxnSpPr>
        <p:spPr>
          <a:xfrm rot="16200000" flipH="1">
            <a:off x="1308254" y="4520496"/>
            <a:ext cx="375619" cy="560340"/>
          </a:xfrm>
          <a:prstGeom prst="bentConnector2">
            <a:avLst/>
          </a:prstGeom>
          <a:ln w="38100">
            <a:solidFill>
              <a:schemeClr val="accent6">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78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p:bldP spid="9"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Executive Summary</a:t>
            </a:r>
            <a:endParaRPr lang="en-US" b="1"/>
          </a:p>
        </p:txBody>
      </p:sp>
      <p:sp>
        <p:nvSpPr>
          <p:cNvPr id="3" name="Content Placeholder 2"/>
          <p:cNvSpPr>
            <a:spLocks noGrp="1"/>
          </p:cNvSpPr>
          <p:nvPr>
            <p:ph idx="1"/>
          </p:nvPr>
        </p:nvSpPr>
        <p:spPr/>
        <p:txBody>
          <a:bodyPr lIns="91440" tIns="45720" rIns="91440" bIns="45720" anchor="t">
            <a:noAutofit/>
          </a:bodyPr>
          <a:lstStyle/>
          <a:p>
            <a:pPr marL="185738" indent="-185738">
              <a:lnSpc>
                <a:spcPct val="100000"/>
              </a:lnSpc>
              <a:spcBef>
                <a:spcPts val="0"/>
              </a:spcBef>
            </a:pPr>
            <a:r>
              <a:rPr lang="en-US" sz="1800" b="1" u="sng" dirty="0">
                <a:solidFill>
                  <a:srgbClr val="C55911"/>
                </a:solidFill>
              </a:rPr>
              <a:t>Motivation</a:t>
            </a:r>
            <a:r>
              <a:rPr lang="en-US" sz="1800" dirty="0">
                <a:solidFill>
                  <a:srgbClr val="BD5511"/>
                </a:solidFill>
              </a:rPr>
              <a:t>: Understanding </a:t>
            </a:r>
            <a:r>
              <a:rPr lang="en-US" sz="1800" dirty="0" err="1">
                <a:solidFill>
                  <a:srgbClr val="BD5511"/>
                </a:solidFill>
              </a:rPr>
              <a:t>RowHammer</a:t>
            </a:r>
            <a:r>
              <a:rPr lang="en-US" sz="1800" dirty="0">
                <a:solidFill>
                  <a:srgbClr val="BD5511"/>
                </a:solidFill>
              </a:rPr>
              <a:t> enables designing </a:t>
            </a:r>
            <a:r>
              <a:rPr lang="en-US" sz="1800" b="1" dirty="0">
                <a:solidFill>
                  <a:srgbClr val="BD5511"/>
                </a:solidFill>
              </a:rPr>
              <a:t>effective and efficient solutions</a:t>
            </a:r>
            <a:r>
              <a:rPr lang="en-US" sz="1800" dirty="0">
                <a:solidFill>
                  <a:srgbClr val="BD5511"/>
                </a:solidFill>
              </a:rPr>
              <a:t>, but </a:t>
            </a:r>
            <a:r>
              <a:rPr lang="en-US" sz="1800" b="1" dirty="0">
                <a:solidFill>
                  <a:srgbClr val="BD5511"/>
                </a:solidFill>
              </a:rPr>
              <a:t>no rigorous study</a:t>
            </a:r>
            <a:r>
              <a:rPr lang="en-US" sz="1800" dirty="0">
                <a:solidFill>
                  <a:srgbClr val="BD5511"/>
                </a:solidFill>
              </a:rPr>
              <a:t> demonstrates how vulnerability varies under different conditions</a:t>
            </a:r>
          </a:p>
          <a:p>
            <a:pPr marL="185738" indent="-185738">
              <a:lnSpc>
                <a:spcPct val="100000"/>
              </a:lnSpc>
              <a:spcBef>
                <a:spcPts val="0"/>
              </a:spcBef>
            </a:pPr>
            <a:endParaRPr lang="en-US" sz="1800" dirty="0">
              <a:solidFill>
                <a:srgbClr val="BD5511"/>
              </a:solidFill>
            </a:endParaRPr>
          </a:p>
          <a:p>
            <a:pPr marL="185738" indent="-185738">
              <a:lnSpc>
                <a:spcPct val="100000"/>
              </a:lnSpc>
              <a:spcBef>
                <a:spcPts val="0"/>
              </a:spcBef>
            </a:pPr>
            <a:r>
              <a:rPr lang="en-US" sz="1800" b="1" u="sng" dirty="0">
                <a:solidFill>
                  <a:schemeClr val="accent1">
                    <a:lumMod val="75000"/>
                  </a:schemeClr>
                </a:solidFill>
              </a:rPr>
              <a:t>Goal</a:t>
            </a:r>
            <a:r>
              <a:rPr lang="en-US" sz="1800" dirty="0">
                <a:solidFill>
                  <a:schemeClr val="accent1">
                    <a:lumMod val="75000"/>
                  </a:schemeClr>
                </a:solidFill>
              </a:rPr>
              <a:t>: </a:t>
            </a:r>
            <a:r>
              <a:rPr lang="en-US" sz="1800" dirty="0">
                <a:solidFill>
                  <a:srgbClr val="2E75B6"/>
                </a:solidFill>
              </a:rPr>
              <a:t>Provide insights into </a:t>
            </a:r>
            <a:r>
              <a:rPr lang="en-US" sz="1800" b="1" dirty="0">
                <a:solidFill>
                  <a:srgbClr val="2E75B6"/>
                </a:solidFill>
              </a:rPr>
              <a:t>three fundamental properties </a:t>
            </a:r>
            <a:r>
              <a:rPr lang="en-US" sz="1800" dirty="0">
                <a:solidFill>
                  <a:srgbClr val="2E75B6"/>
                </a:solidFill>
              </a:rPr>
              <a:t>of </a:t>
            </a:r>
            <a:r>
              <a:rPr lang="en-US" sz="1800" dirty="0" err="1">
                <a:solidFill>
                  <a:srgbClr val="2E75B6"/>
                </a:solidFill>
              </a:rPr>
              <a:t>RowHammer</a:t>
            </a:r>
            <a:r>
              <a:rPr lang="en-US" sz="1800" dirty="0">
                <a:solidFill>
                  <a:srgbClr val="2E75B6"/>
                </a:solidFill>
              </a:rPr>
              <a:t> that can be leveraged to design </a:t>
            </a:r>
            <a:r>
              <a:rPr lang="en-US" sz="1800" b="1" dirty="0">
                <a:solidFill>
                  <a:srgbClr val="2E75B6"/>
                </a:solidFill>
              </a:rPr>
              <a:t>more effective and efficient attacks and defenses</a:t>
            </a:r>
          </a:p>
          <a:p>
            <a:pPr marL="447675" lvl="1" indent="-261938">
              <a:lnSpc>
                <a:spcPct val="100000"/>
              </a:lnSpc>
              <a:spcBef>
                <a:spcPts val="0"/>
              </a:spcBef>
              <a:buFont typeface="+mj-lt"/>
              <a:buAutoNum type="arabicParenR"/>
            </a:pPr>
            <a:r>
              <a:rPr lang="en-US" sz="1800" dirty="0">
                <a:solidFill>
                  <a:srgbClr val="2E75B6"/>
                </a:solidFill>
              </a:rPr>
              <a:t>DRAM chip </a:t>
            </a:r>
            <a:r>
              <a:rPr lang="en-US" sz="1800" b="1" dirty="0">
                <a:solidFill>
                  <a:srgbClr val="2E75B6"/>
                </a:solidFill>
              </a:rPr>
              <a:t>temperature</a:t>
            </a:r>
          </a:p>
          <a:p>
            <a:pPr marL="447675" lvl="1" indent="-261938">
              <a:lnSpc>
                <a:spcPct val="100000"/>
              </a:lnSpc>
              <a:spcBef>
                <a:spcPts val="0"/>
              </a:spcBef>
              <a:buFont typeface="+mj-lt"/>
              <a:buAutoNum type="arabicParenR"/>
            </a:pPr>
            <a:r>
              <a:rPr lang="en-US" sz="1800" dirty="0">
                <a:solidFill>
                  <a:srgbClr val="2E75B6"/>
                </a:solidFill>
              </a:rPr>
              <a:t>The time that an </a:t>
            </a:r>
            <a:r>
              <a:rPr lang="en-US" sz="1800" b="1" dirty="0">
                <a:solidFill>
                  <a:srgbClr val="2E75B6"/>
                </a:solidFill>
              </a:rPr>
              <a:t>aggressor row stays active</a:t>
            </a:r>
          </a:p>
          <a:p>
            <a:pPr marL="447675" lvl="1" indent="-261938">
              <a:lnSpc>
                <a:spcPct val="100000"/>
              </a:lnSpc>
              <a:spcBef>
                <a:spcPts val="0"/>
              </a:spcBef>
              <a:spcAft>
                <a:spcPts val="800"/>
              </a:spcAft>
              <a:buFont typeface="+mj-lt"/>
              <a:buAutoNum type="arabicParenR"/>
            </a:pPr>
            <a:r>
              <a:rPr lang="en-US" sz="1800" dirty="0">
                <a:solidFill>
                  <a:srgbClr val="2E75B6"/>
                </a:solidFill>
              </a:rPr>
              <a:t>Victim DRAM cell’s </a:t>
            </a:r>
            <a:r>
              <a:rPr lang="en-US" sz="1800" b="1" dirty="0">
                <a:solidFill>
                  <a:srgbClr val="2E75B6"/>
                </a:solidFill>
              </a:rPr>
              <a:t>physical location</a:t>
            </a:r>
          </a:p>
          <a:p>
            <a:pPr marL="185738" indent="-185738">
              <a:lnSpc>
                <a:spcPct val="100000"/>
              </a:lnSpc>
              <a:spcBef>
                <a:spcPts val="600"/>
              </a:spcBef>
              <a:spcAft>
                <a:spcPts val="800"/>
              </a:spcAft>
            </a:pPr>
            <a:r>
              <a:rPr lang="en-US" sz="1800" b="1" u="sng" dirty="0">
                <a:solidFill>
                  <a:schemeClr val="accent6">
                    <a:lumMod val="75000"/>
                  </a:schemeClr>
                </a:solidFill>
                <a:latin typeface="Cambria"/>
                <a:ea typeface="Cambria"/>
              </a:rPr>
              <a:t>Experimental study</a:t>
            </a:r>
            <a:r>
              <a:rPr lang="en-US" sz="1800" dirty="0">
                <a:solidFill>
                  <a:schemeClr val="accent6">
                    <a:lumMod val="75000"/>
                  </a:schemeClr>
                </a:solidFill>
                <a:latin typeface="Cambria"/>
                <a:ea typeface="Cambria"/>
              </a:rPr>
              <a:t>:</a:t>
            </a:r>
            <a:r>
              <a:rPr lang="en-US" sz="1800" dirty="0">
                <a:solidFill>
                  <a:schemeClr val="accent6">
                    <a:lumMod val="75000"/>
                  </a:schemeClr>
                </a:solidFill>
                <a:ea typeface="Cambria"/>
              </a:rPr>
              <a:t> </a:t>
            </a:r>
            <a:r>
              <a:rPr lang="en-US" sz="1800" b="1" dirty="0">
                <a:solidFill>
                  <a:schemeClr val="accent6">
                    <a:lumMod val="75000"/>
                  </a:schemeClr>
                </a:solidFill>
              </a:rPr>
              <a:t>272 DRAM chips </a:t>
            </a:r>
            <a:r>
              <a:rPr lang="en-US" sz="1800" dirty="0">
                <a:solidFill>
                  <a:schemeClr val="accent6">
                    <a:lumMod val="75000"/>
                  </a:schemeClr>
                </a:solidFill>
              </a:rPr>
              <a:t>from </a:t>
            </a:r>
            <a:r>
              <a:rPr lang="en-US" sz="1800" b="1" dirty="0">
                <a:solidFill>
                  <a:schemeClr val="accent6">
                    <a:lumMod val="75000"/>
                  </a:schemeClr>
                </a:solidFill>
              </a:rPr>
              <a:t>four major manufacturers</a:t>
            </a:r>
          </a:p>
          <a:p>
            <a:pPr marL="185738" indent="-185738">
              <a:lnSpc>
                <a:spcPct val="100000"/>
              </a:lnSpc>
              <a:spcBef>
                <a:spcPts val="600"/>
              </a:spcBef>
            </a:pPr>
            <a:r>
              <a:rPr lang="en-US" sz="1800" b="1" u="sng" dirty="0">
                <a:solidFill>
                  <a:srgbClr val="7030A0"/>
                </a:solidFill>
              </a:rPr>
              <a:t>Key Results</a:t>
            </a:r>
            <a:r>
              <a:rPr lang="en-US" sz="1800" b="1" dirty="0">
                <a:solidFill>
                  <a:srgbClr val="7030A0"/>
                </a:solidFill>
              </a:rPr>
              <a:t>:</a:t>
            </a:r>
            <a:r>
              <a:rPr lang="en-US" sz="1800" dirty="0">
                <a:solidFill>
                  <a:srgbClr val="7030A0"/>
                </a:solidFill>
              </a:rPr>
              <a:t> A </a:t>
            </a:r>
            <a:r>
              <a:rPr lang="en-US" sz="1800" dirty="0" err="1">
                <a:solidFill>
                  <a:srgbClr val="7030A0"/>
                </a:solidFill>
              </a:rPr>
              <a:t>RowHammer</a:t>
            </a:r>
            <a:r>
              <a:rPr lang="en-US" sz="1800" dirty="0">
                <a:solidFill>
                  <a:srgbClr val="7030A0"/>
                </a:solidFill>
              </a:rPr>
              <a:t> bit flip is </a:t>
            </a:r>
            <a:r>
              <a:rPr lang="en-US" sz="1800" b="1" dirty="0">
                <a:solidFill>
                  <a:srgbClr val="7030A0"/>
                </a:solidFill>
              </a:rPr>
              <a:t>more likely to occur </a:t>
            </a:r>
            <a:endParaRPr lang="en-US" sz="1800" dirty="0">
              <a:solidFill>
                <a:srgbClr val="7030A0"/>
              </a:solidFill>
            </a:endParaRPr>
          </a:p>
          <a:p>
            <a:pPr marL="446088" lvl="1" indent="-260350">
              <a:lnSpc>
                <a:spcPct val="100000"/>
              </a:lnSpc>
              <a:spcBef>
                <a:spcPts val="0"/>
              </a:spcBef>
              <a:buFont typeface="+mj-lt"/>
              <a:buAutoNum type="arabicParenR"/>
            </a:pPr>
            <a:r>
              <a:rPr lang="en-US" sz="1800" dirty="0">
                <a:solidFill>
                  <a:srgbClr val="7030A0"/>
                </a:solidFill>
              </a:rPr>
              <a:t>in </a:t>
            </a:r>
            <a:r>
              <a:rPr lang="en-US" sz="1800" b="1" dirty="0">
                <a:solidFill>
                  <a:srgbClr val="7030A0"/>
                </a:solidFill>
              </a:rPr>
              <a:t>a bounded range of temperature</a:t>
            </a:r>
          </a:p>
          <a:p>
            <a:pPr marL="446088" lvl="1" indent="-260350">
              <a:lnSpc>
                <a:spcPct val="100000"/>
              </a:lnSpc>
              <a:spcBef>
                <a:spcPts val="0"/>
              </a:spcBef>
              <a:buFont typeface="+mj-lt"/>
              <a:buAutoNum type="arabicParenR"/>
            </a:pPr>
            <a:r>
              <a:rPr lang="en-US" sz="1800" dirty="0">
                <a:solidFill>
                  <a:srgbClr val="7030A0"/>
                </a:solidFill>
              </a:rPr>
              <a:t>if the aggressor row is </a:t>
            </a:r>
            <a:r>
              <a:rPr lang="en-US" sz="1800" b="1" dirty="0">
                <a:solidFill>
                  <a:srgbClr val="7030A0"/>
                </a:solidFill>
              </a:rPr>
              <a:t>active for</a:t>
            </a:r>
            <a:r>
              <a:rPr lang="en-US" sz="1800" dirty="0">
                <a:solidFill>
                  <a:srgbClr val="7030A0"/>
                </a:solidFill>
              </a:rPr>
              <a:t> </a:t>
            </a:r>
            <a:r>
              <a:rPr lang="en-US" sz="1800" b="1" dirty="0">
                <a:solidFill>
                  <a:srgbClr val="7030A0"/>
                </a:solidFill>
              </a:rPr>
              <a:t>longer time </a:t>
            </a:r>
          </a:p>
          <a:p>
            <a:pPr marL="446088" lvl="1" indent="-260350">
              <a:lnSpc>
                <a:spcPct val="100000"/>
              </a:lnSpc>
              <a:spcBef>
                <a:spcPts val="0"/>
              </a:spcBef>
              <a:spcAft>
                <a:spcPts val="800"/>
              </a:spcAft>
              <a:buFont typeface="+mj-lt"/>
              <a:buAutoNum type="arabicParenR"/>
            </a:pPr>
            <a:r>
              <a:rPr lang="en-US" sz="1800" dirty="0">
                <a:solidFill>
                  <a:srgbClr val="7030A0"/>
                </a:solidFill>
              </a:rPr>
              <a:t>in </a:t>
            </a:r>
            <a:r>
              <a:rPr lang="en-US" sz="1800" b="1" dirty="0">
                <a:solidFill>
                  <a:srgbClr val="7030A0"/>
                </a:solidFill>
              </a:rPr>
              <a:t>certain physical regions </a:t>
            </a:r>
            <a:r>
              <a:rPr lang="en-US" sz="1800" dirty="0">
                <a:solidFill>
                  <a:srgbClr val="7030A0"/>
                </a:solidFill>
              </a:rPr>
              <a:t>of the DRAM module under attack</a:t>
            </a:r>
          </a:p>
          <a:p>
            <a:pPr marL="185738" indent="-185738">
              <a:lnSpc>
                <a:spcPct val="100000"/>
              </a:lnSpc>
              <a:spcBef>
                <a:spcPts val="600"/>
              </a:spcBef>
            </a:pPr>
            <a:r>
              <a:rPr lang="en-US" sz="1800" b="1" u="sng" dirty="0">
                <a:solidFill>
                  <a:srgbClr val="C00000"/>
                </a:solidFill>
              </a:rPr>
              <a:t>Conclusion</a:t>
            </a:r>
            <a:r>
              <a:rPr lang="en-US" sz="1800" b="1" dirty="0">
                <a:solidFill>
                  <a:srgbClr val="C00000"/>
                </a:solidFill>
              </a:rPr>
              <a:t>: </a:t>
            </a:r>
            <a:r>
              <a:rPr lang="en-US" sz="1800" dirty="0">
                <a:solidFill>
                  <a:srgbClr val="C00000"/>
                </a:solidFill>
              </a:rPr>
              <a:t>Our novel observations can inspire and aid future work</a:t>
            </a:r>
          </a:p>
          <a:p>
            <a:pPr marL="446088" lvl="1" indent="-179388">
              <a:lnSpc>
                <a:spcPct val="100000"/>
              </a:lnSpc>
              <a:spcBef>
                <a:spcPts val="0"/>
              </a:spcBef>
            </a:pPr>
            <a:r>
              <a:rPr lang="en-US" sz="1800" dirty="0">
                <a:solidFill>
                  <a:srgbClr val="C00000"/>
                </a:solidFill>
              </a:rPr>
              <a:t>Craft </a:t>
            </a:r>
            <a:r>
              <a:rPr lang="en-US" sz="1800" b="1" dirty="0">
                <a:solidFill>
                  <a:srgbClr val="C00000"/>
                </a:solidFill>
              </a:rPr>
              <a:t>more effective attacks</a:t>
            </a:r>
          </a:p>
          <a:p>
            <a:pPr marL="446088" lvl="1" indent="-179388">
              <a:lnSpc>
                <a:spcPct val="100000"/>
              </a:lnSpc>
              <a:spcBef>
                <a:spcPts val="0"/>
              </a:spcBef>
              <a:spcAft>
                <a:spcPts val="500"/>
              </a:spcAft>
            </a:pPr>
            <a:r>
              <a:rPr lang="en-US" sz="1800" dirty="0">
                <a:solidFill>
                  <a:srgbClr val="C00000"/>
                </a:solidFill>
              </a:rPr>
              <a:t>Design </a:t>
            </a:r>
            <a:r>
              <a:rPr lang="en-US" sz="1800" b="1" dirty="0">
                <a:solidFill>
                  <a:srgbClr val="C00000"/>
                </a:solidFill>
              </a:rPr>
              <a:t>more effective and efficient defenses</a:t>
            </a:r>
            <a:endParaRPr lang="en-US" sz="1800" dirty="0">
              <a:solidFill>
                <a:srgbClr val="C00000"/>
              </a:solidFill>
            </a:endParaRPr>
          </a:p>
        </p:txBody>
      </p:sp>
    </p:spTree>
    <p:extLst>
      <p:ext uri="{BB962C8B-B14F-4D97-AF65-F5344CB8AC3E}">
        <p14:creationId xmlns:p14="http://schemas.microsoft.com/office/powerpoint/2010/main" val="28659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Tn>
                        </p:par>
                      </p:childTnLst>
                    </p:cTn>
                  </p:par>
                  <p:par>
                    <p:cTn id="49" fill="hold">
                      <p:stCondLst>
                        <p:cond delay="indefinite"/>
                      </p:stCondLst>
                      <p:childTnLst>
                        <p:par>
                          <p:cTn id="50" fill="hold">
                            <p:stCondLst>
                              <p:cond delay="0"/>
                            </p:stCondLst>
                          </p:cTn>
                        </p:par>
                      </p:childTnLst>
                    </p:cTn>
                  </p:par>
                  <p:par>
                    <p:cTn id="51" fill="hold">
                      <p:stCondLst>
                        <p:cond delay="indefinite"/>
                      </p:stCondLst>
                      <p:childTnLst>
                        <p:par>
                          <p:cTn id="52" fill="hold">
                            <p:stCondLst>
                              <p:cond delay="0"/>
                            </p:stCond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503A0289-F384-4A4F-80BC-806101E1D302}"/>
              </a:ext>
            </a:extLst>
          </p:cNvPr>
          <p:cNvGraphicFramePr>
            <a:graphicFrameLocks noGrp="1"/>
          </p:cNvGraphicFramePr>
          <p:nvPr/>
        </p:nvGraphicFramePr>
        <p:xfrm>
          <a:off x="678333" y="1266383"/>
          <a:ext cx="7888651" cy="2123440"/>
        </p:xfrm>
        <a:graphic>
          <a:graphicData uri="http://schemas.openxmlformats.org/drawingml/2006/table">
            <a:tbl>
              <a:tblPr firstRow="1" bandRow="1">
                <a:tableStyleId>{2D5ABB26-0587-4C30-8999-92F81FD0307C}</a:tableStyleId>
              </a:tblPr>
              <a:tblGrid>
                <a:gridCol w="1477100">
                  <a:extLst>
                    <a:ext uri="{9D8B030D-6E8A-4147-A177-3AD203B41FA5}">
                      <a16:colId xmlns:a16="http://schemas.microsoft.com/office/drawing/2014/main" val="708919223"/>
                    </a:ext>
                  </a:extLst>
                </a:gridCol>
                <a:gridCol w="975951">
                  <a:extLst>
                    <a:ext uri="{9D8B030D-6E8A-4147-A177-3AD203B41FA5}">
                      <a16:colId xmlns:a16="http://schemas.microsoft.com/office/drawing/2014/main" val="1547508454"/>
                    </a:ext>
                  </a:extLst>
                </a:gridCol>
                <a:gridCol w="1195749">
                  <a:extLst>
                    <a:ext uri="{9D8B030D-6E8A-4147-A177-3AD203B41FA5}">
                      <a16:colId xmlns:a16="http://schemas.microsoft.com/office/drawing/2014/main" val="3924464989"/>
                    </a:ext>
                  </a:extLst>
                </a:gridCol>
                <a:gridCol w="1102951">
                  <a:extLst>
                    <a:ext uri="{9D8B030D-6E8A-4147-A177-3AD203B41FA5}">
                      <a16:colId xmlns:a16="http://schemas.microsoft.com/office/drawing/2014/main" val="2950746807"/>
                    </a:ext>
                  </a:extLst>
                </a:gridCol>
                <a:gridCol w="1295400">
                  <a:extLst>
                    <a:ext uri="{9D8B030D-6E8A-4147-A177-3AD203B41FA5}">
                      <a16:colId xmlns:a16="http://schemas.microsoft.com/office/drawing/2014/main" val="3481370136"/>
                    </a:ext>
                  </a:extLst>
                </a:gridCol>
                <a:gridCol w="838200">
                  <a:extLst>
                    <a:ext uri="{9D8B030D-6E8A-4147-A177-3AD203B41FA5}">
                      <a16:colId xmlns:a16="http://schemas.microsoft.com/office/drawing/2014/main" val="1253724907"/>
                    </a:ext>
                  </a:extLst>
                </a:gridCol>
                <a:gridCol w="1003300">
                  <a:extLst>
                    <a:ext uri="{9D8B030D-6E8A-4147-A177-3AD203B41FA5}">
                      <a16:colId xmlns:a16="http://schemas.microsoft.com/office/drawing/2014/main" val="2240307331"/>
                    </a:ext>
                  </a:extLst>
                </a:gridCol>
              </a:tblGrid>
              <a:tr h="370840">
                <a:tc>
                  <a:txBody>
                    <a:bodyPr/>
                    <a:lstStyle/>
                    <a:p>
                      <a:r>
                        <a:rPr lang="en-US" b="1">
                          <a:solidFill>
                            <a:srgbClr val="2F5597"/>
                          </a:solidFill>
                        </a:rPr>
                        <a:t>Mfr.</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tc>
                  <a:txBody>
                    <a:bodyPr/>
                    <a:lstStyle/>
                    <a:p>
                      <a:pPr algn="ctr"/>
                      <a:r>
                        <a:rPr lang="en-US" b="1">
                          <a:solidFill>
                            <a:srgbClr val="2F5597"/>
                          </a:solidFill>
                        </a:rPr>
                        <a:t>DDR4 DIMMs</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tc>
                  <a:txBody>
                    <a:bodyPr/>
                    <a:lstStyle/>
                    <a:p>
                      <a:pPr algn="ctr"/>
                      <a:r>
                        <a:rPr lang="en-US" b="1">
                          <a:solidFill>
                            <a:srgbClr val="2F5597"/>
                          </a:solidFill>
                        </a:rPr>
                        <a:t>DDR3 SODIMMs</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tc>
                  <a:txBody>
                    <a:bodyPr/>
                    <a:lstStyle/>
                    <a:p>
                      <a:pPr algn="ctr"/>
                      <a:r>
                        <a:rPr lang="en-US" b="1">
                          <a:solidFill>
                            <a:srgbClr val="2F5597"/>
                          </a:solidFill>
                        </a:rPr>
                        <a:t># Chips</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tc>
                  <a:txBody>
                    <a:bodyPr/>
                    <a:lstStyle/>
                    <a:p>
                      <a:pPr algn="ctr"/>
                      <a:r>
                        <a:rPr lang="en-US" b="1">
                          <a:solidFill>
                            <a:srgbClr val="2F5597"/>
                          </a:solidFill>
                        </a:rPr>
                        <a:t>Density</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tc>
                  <a:txBody>
                    <a:bodyPr/>
                    <a:lstStyle/>
                    <a:p>
                      <a:pPr algn="ctr"/>
                      <a:r>
                        <a:rPr lang="en-US" b="1">
                          <a:solidFill>
                            <a:srgbClr val="2F5597"/>
                          </a:solidFill>
                        </a:rPr>
                        <a:t>Die</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tc>
                  <a:txBody>
                    <a:bodyPr/>
                    <a:lstStyle/>
                    <a:p>
                      <a:pPr algn="ctr"/>
                      <a:r>
                        <a:rPr lang="en-US" b="1">
                          <a:solidFill>
                            <a:srgbClr val="2F5597"/>
                          </a:solidFill>
                        </a:rPr>
                        <a:t>Org.</a:t>
                      </a:r>
                      <a:endParaRPr lang="en-US" b="1">
                        <a:solidFill>
                          <a:srgbClr val="2F5597"/>
                        </a:solidFill>
                        <a:latin typeface="Cambria" panose="02040503050406030204" pitchFamily="18" charset="0"/>
                      </a:endParaRPr>
                    </a:p>
                  </a:txBody>
                  <a:tcPr anchor="ctr">
                    <a:lnB w="38100" cap="flat" cmpd="sng" algn="ctr">
                      <a:solidFill>
                        <a:srgbClr val="2F5597"/>
                      </a:solidFill>
                      <a:prstDash val="solid"/>
                      <a:round/>
                      <a:headEnd type="none" w="med" len="med"/>
                      <a:tailEnd type="none" w="med" len="med"/>
                    </a:lnB>
                  </a:tcPr>
                </a:tc>
                <a:extLst>
                  <a:ext uri="{0D108BD9-81ED-4DB2-BD59-A6C34878D82A}">
                    <a16:rowId xmlns:a16="http://schemas.microsoft.com/office/drawing/2014/main" val="2630150382"/>
                  </a:ext>
                </a:extLst>
              </a:tr>
              <a:tr h="370840">
                <a:tc>
                  <a:txBody>
                    <a:bodyPr/>
                    <a:lstStyle/>
                    <a:p>
                      <a:r>
                        <a:rPr lang="en-US"/>
                        <a:t>A (Micron)</a:t>
                      </a:r>
                      <a:endParaRPr lang="en-US">
                        <a:latin typeface="Cambria" panose="02040503050406030204" pitchFamily="18" charset="0"/>
                      </a:endParaRPr>
                    </a:p>
                  </a:txBody>
                  <a:tcPr>
                    <a:lnT w="38100" cap="flat" cmpd="sng" algn="ctr">
                      <a:solidFill>
                        <a:srgbClr val="2F5597"/>
                      </a:solidFill>
                      <a:prstDash val="solid"/>
                      <a:round/>
                      <a:headEnd type="none" w="med" len="med"/>
                      <a:tailEnd type="none" w="med" len="med"/>
                    </a:lnT>
                  </a:tcPr>
                </a:tc>
                <a:tc>
                  <a:txBody>
                    <a:bodyPr/>
                    <a:lstStyle/>
                    <a:p>
                      <a:pPr algn="ctr"/>
                      <a:r>
                        <a:rPr lang="en-US"/>
                        <a:t>9</a:t>
                      </a:r>
                      <a:endParaRPr lang="en-US">
                        <a:latin typeface="Cambria" panose="02040503050406030204" pitchFamily="18" charset="0"/>
                      </a:endParaRPr>
                    </a:p>
                  </a:txBody>
                  <a:tcPr anchor="ctr">
                    <a:lnT w="38100" cap="flat" cmpd="sng" algn="ctr">
                      <a:solidFill>
                        <a:srgbClr val="2F5597"/>
                      </a:solidFill>
                      <a:prstDash val="solid"/>
                      <a:round/>
                      <a:headEnd type="none" w="med" len="med"/>
                      <a:tailEnd type="none" w="med" len="med"/>
                    </a:lnT>
                  </a:tcPr>
                </a:tc>
                <a:tc>
                  <a:txBody>
                    <a:bodyPr/>
                    <a:lstStyle/>
                    <a:p>
                      <a:pPr algn="ctr"/>
                      <a:r>
                        <a:rPr lang="en-US"/>
                        <a:t>1</a:t>
                      </a:r>
                      <a:endParaRPr lang="en-US">
                        <a:latin typeface="Cambria" panose="02040503050406030204" pitchFamily="18" charset="0"/>
                      </a:endParaRPr>
                    </a:p>
                  </a:txBody>
                  <a:tcPr anchor="ctr">
                    <a:lnT w="38100" cap="flat" cmpd="sng" algn="ctr">
                      <a:solidFill>
                        <a:srgbClr val="2F5597"/>
                      </a:solidFill>
                      <a:prstDash val="solid"/>
                      <a:round/>
                      <a:headEnd type="none" w="med" len="med"/>
                      <a:tailEnd type="none" w="med" len="med"/>
                    </a:lnT>
                  </a:tcPr>
                </a:tc>
                <a:tc>
                  <a:txBody>
                    <a:bodyPr/>
                    <a:lstStyle/>
                    <a:p>
                      <a:pPr algn="ctr"/>
                      <a:r>
                        <a:rPr lang="en-US"/>
                        <a:t>144 (8)</a:t>
                      </a:r>
                      <a:endParaRPr lang="en-US">
                        <a:latin typeface="Cambria" panose="02040503050406030204" pitchFamily="18" charset="0"/>
                      </a:endParaRPr>
                    </a:p>
                  </a:txBody>
                  <a:tcPr anchor="ctr">
                    <a:lnT w="38100" cap="flat" cmpd="sng" algn="ctr">
                      <a:solidFill>
                        <a:srgbClr val="2F5597"/>
                      </a:solidFill>
                      <a:prstDash val="solid"/>
                      <a:round/>
                      <a:headEnd type="none" w="med" len="med"/>
                      <a:tailEnd type="none" w="med" len="med"/>
                    </a:lnT>
                  </a:tcPr>
                </a:tc>
                <a:tc>
                  <a:txBody>
                    <a:bodyPr/>
                    <a:lstStyle/>
                    <a:p>
                      <a:pPr algn="ctr"/>
                      <a:r>
                        <a:rPr lang="en-US"/>
                        <a:t>8Gb (4Gb)</a:t>
                      </a:r>
                      <a:endParaRPr lang="en-US">
                        <a:latin typeface="Cambria" panose="02040503050406030204" pitchFamily="18" charset="0"/>
                      </a:endParaRPr>
                    </a:p>
                  </a:txBody>
                  <a:tcPr anchor="ctr">
                    <a:lnT w="38100" cap="flat" cmpd="sng" algn="ctr">
                      <a:solidFill>
                        <a:srgbClr val="2F5597"/>
                      </a:solidFill>
                      <a:prstDash val="solid"/>
                      <a:round/>
                      <a:headEnd type="none" w="med" len="med"/>
                      <a:tailEnd type="none" w="med" len="med"/>
                    </a:lnT>
                  </a:tcPr>
                </a:tc>
                <a:tc>
                  <a:txBody>
                    <a:bodyPr/>
                    <a:lstStyle/>
                    <a:p>
                      <a:pPr algn="ctr"/>
                      <a:r>
                        <a:rPr lang="en-US"/>
                        <a:t>B (P)</a:t>
                      </a:r>
                      <a:endParaRPr lang="en-US">
                        <a:latin typeface="Cambria" panose="02040503050406030204" pitchFamily="18" charset="0"/>
                      </a:endParaRPr>
                    </a:p>
                  </a:txBody>
                  <a:tcPr anchor="ctr">
                    <a:lnT w="38100" cap="flat" cmpd="sng" algn="ctr">
                      <a:solidFill>
                        <a:srgbClr val="2F5597"/>
                      </a:solidFill>
                      <a:prstDash val="solid"/>
                      <a:round/>
                      <a:headEnd type="none" w="med" len="med"/>
                      <a:tailEnd type="none" w="med" len="med"/>
                    </a:lnT>
                  </a:tcPr>
                </a:tc>
                <a:tc>
                  <a:txBody>
                    <a:bodyPr/>
                    <a:lstStyle/>
                    <a:p>
                      <a:pPr algn="ctr"/>
                      <a:r>
                        <a:rPr lang="en-US"/>
                        <a:t>x4 (x8)</a:t>
                      </a:r>
                      <a:endParaRPr lang="en-US">
                        <a:latin typeface="Cambria" panose="02040503050406030204" pitchFamily="18" charset="0"/>
                      </a:endParaRPr>
                    </a:p>
                  </a:txBody>
                  <a:tcPr anchor="ctr">
                    <a:lnT w="38100" cap="flat" cmpd="sng" algn="ctr">
                      <a:solidFill>
                        <a:srgbClr val="2F5597"/>
                      </a:solidFill>
                      <a:prstDash val="solid"/>
                      <a:round/>
                      <a:headEnd type="none" w="med" len="med"/>
                      <a:tailEnd type="none" w="med" len="med"/>
                    </a:lnT>
                  </a:tcPr>
                </a:tc>
                <a:extLst>
                  <a:ext uri="{0D108BD9-81ED-4DB2-BD59-A6C34878D82A}">
                    <a16:rowId xmlns:a16="http://schemas.microsoft.com/office/drawing/2014/main" val="1317623116"/>
                  </a:ext>
                </a:extLst>
              </a:tr>
              <a:tr h="370840">
                <a:tc>
                  <a:txBody>
                    <a:bodyPr/>
                    <a:lstStyle/>
                    <a:p>
                      <a:r>
                        <a:rPr lang="en-US"/>
                        <a:t>B (Samsung)</a:t>
                      </a:r>
                      <a:endParaRPr lang="en-US">
                        <a:latin typeface="Cambria" panose="02040503050406030204" pitchFamily="18" charset="0"/>
                      </a:endParaRPr>
                    </a:p>
                  </a:txBody>
                  <a:tcPr/>
                </a:tc>
                <a:tc>
                  <a:txBody>
                    <a:bodyPr/>
                    <a:lstStyle/>
                    <a:p>
                      <a:pPr algn="ctr"/>
                      <a:r>
                        <a:rPr lang="en-US"/>
                        <a:t>4</a:t>
                      </a:r>
                      <a:endParaRPr lang="en-US">
                        <a:latin typeface="Cambria" panose="02040503050406030204" pitchFamily="18" charset="0"/>
                      </a:endParaRPr>
                    </a:p>
                  </a:txBody>
                  <a:tcPr anchor="ctr"/>
                </a:tc>
                <a:tc>
                  <a:txBody>
                    <a:bodyPr/>
                    <a:lstStyle/>
                    <a:p>
                      <a:pPr algn="ctr"/>
                      <a:r>
                        <a:rPr lang="en-US"/>
                        <a:t>1</a:t>
                      </a:r>
                      <a:endParaRPr lang="en-US">
                        <a:latin typeface="Cambria" panose="02040503050406030204" pitchFamily="18" charset="0"/>
                      </a:endParaRPr>
                    </a:p>
                  </a:txBody>
                  <a:tcPr anchor="ctr"/>
                </a:tc>
                <a:tc>
                  <a:txBody>
                    <a:bodyPr/>
                    <a:lstStyle/>
                    <a:p>
                      <a:pPr algn="ctr"/>
                      <a:r>
                        <a:rPr lang="en-US"/>
                        <a:t>32 (8)</a:t>
                      </a:r>
                      <a:endParaRPr lang="en-US">
                        <a:latin typeface="Cambria" panose="02040503050406030204" pitchFamily="18" charset="0"/>
                      </a:endParaRPr>
                    </a:p>
                  </a:txBody>
                  <a:tcPr anchor="ctr"/>
                </a:tc>
                <a:tc>
                  <a:txBody>
                    <a:bodyPr/>
                    <a:lstStyle/>
                    <a:p>
                      <a:pPr algn="ctr"/>
                      <a:r>
                        <a:rPr lang="en-US"/>
                        <a:t>4Gb (4Gb)</a:t>
                      </a:r>
                      <a:endParaRPr lang="en-US">
                        <a:latin typeface="Cambria" panose="02040503050406030204" pitchFamily="18" charset="0"/>
                      </a:endParaRPr>
                    </a:p>
                  </a:txBody>
                  <a:tcPr anchor="ctr"/>
                </a:tc>
                <a:tc>
                  <a:txBody>
                    <a:bodyPr/>
                    <a:lstStyle/>
                    <a:p>
                      <a:pPr algn="ctr"/>
                      <a:r>
                        <a:rPr lang="en-US"/>
                        <a:t>F (Q)</a:t>
                      </a:r>
                      <a:endParaRPr lang="en-US">
                        <a:latin typeface="Cambria" panose="02040503050406030204" pitchFamily="18" charset="0"/>
                      </a:endParaRPr>
                    </a:p>
                  </a:txBody>
                  <a:tcPr anchor="ctr"/>
                </a:tc>
                <a:tc>
                  <a:txBody>
                    <a:bodyPr/>
                    <a:lstStyle/>
                    <a:p>
                      <a:pPr algn="ctr"/>
                      <a:r>
                        <a:rPr lang="en-US"/>
                        <a:t>x8 (x8)</a:t>
                      </a:r>
                      <a:endParaRPr lang="en-US">
                        <a:latin typeface="Cambria" panose="02040503050406030204" pitchFamily="18" charset="0"/>
                      </a:endParaRPr>
                    </a:p>
                  </a:txBody>
                  <a:tcPr anchor="ctr"/>
                </a:tc>
                <a:extLst>
                  <a:ext uri="{0D108BD9-81ED-4DB2-BD59-A6C34878D82A}">
                    <a16:rowId xmlns:a16="http://schemas.microsoft.com/office/drawing/2014/main" val="1403671142"/>
                  </a:ext>
                </a:extLst>
              </a:tr>
              <a:tr h="370840">
                <a:tc>
                  <a:txBody>
                    <a:bodyPr/>
                    <a:lstStyle/>
                    <a:p>
                      <a:r>
                        <a:rPr lang="en-US"/>
                        <a:t>C (SK Hynix)</a:t>
                      </a:r>
                      <a:endParaRPr lang="en-US">
                        <a:latin typeface="Cambria" panose="02040503050406030204" pitchFamily="18" charset="0"/>
                      </a:endParaRPr>
                    </a:p>
                  </a:txBody>
                  <a:tcPr/>
                </a:tc>
                <a:tc>
                  <a:txBody>
                    <a:bodyPr/>
                    <a:lstStyle/>
                    <a:p>
                      <a:pPr algn="ctr"/>
                      <a:r>
                        <a:rPr lang="en-US"/>
                        <a:t>5</a:t>
                      </a:r>
                      <a:endParaRPr lang="en-US">
                        <a:latin typeface="Cambria" panose="02040503050406030204" pitchFamily="18" charset="0"/>
                      </a:endParaRPr>
                    </a:p>
                  </a:txBody>
                  <a:tcPr anchor="ctr"/>
                </a:tc>
                <a:tc>
                  <a:txBody>
                    <a:bodyPr/>
                    <a:lstStyle/>
                    <a:p>
                      <a:pPr algn="ctr"/>
                      <a:r>
                        <a:rPr lang="en-US"/>
                        <a:t>1</a:t>
                      </a:r>
                      <a:endParaRPr lang="en-US">
                        <a:latin typeface="Cambria" panose="02040503050406030204" pitchFamily="18" charset="0"/>
                      </a:endParaRPr>
                    </a:p>
                  </a:txBody>
                  <a:tcPr anchor="ctr"/>
                </a:tc>
                <a:tc>
                  <a:txBody>
                    <a:bodyPr/>
                    <a:lstStyle/>
                    <a:p>
                      <a:pPr algn="ctr"/>
                      <a:r>
                        <a:rPr lang="en-US"/>
                        <a:t>40 (8)</a:t>
                      </a:r>
                      <a:endParaRPr lang="en-US">
                        <a:latin typeface="Cambria" panose="020405030504060302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4Gb (4Gb)</a:t>
                      </a:r>
                      <a:endParaRPr lang="en-US">
                        <a:latin typeface="Cambria" panose="02040503050406030204" pitchFamily="18" charset="0"/>
                      </a:endParaRPr>
                    </a:p>
                  </a:txBody>
                  <a:tcPr anchor="ctr"/>
                </a:tc>
                <a:tc>
                  <a:txBody>
                    <a:bodyPr/>
                    <a:lstStyle/>
                    <a:p>
                      <a:pPr algn="ctr"/>
                      <a:r>
                        <a:rPr lang="en-US"/>
                        <a:t>B (B)</a:t>
                      </a:r>
                      <a:endParaRPr lang="en-US">
                        <a:latin typeface="Cambria" panose="020405030504060302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x8 (x8)</a:t>
                      </a:r>
                      <a:endParaRPr lang="en-US">
                        <a:latin typeface="Cambria" panose="02040503050406030204" pitchFamily="18" charset="0"/>
                      </a:endParaRPr>
                    </a:p>
                  </a:txBody>
                  <a:tcPr anchor="ctr"/>
                </a:tc>
                <a:extLst>
                  <a:ext uri="{0D108BD9-81ED-4DB2-BD59-A6C34878D82A}">
                    <a16:rowId xmlns:a16="http://schemas.microsoft.com/office/drawing/2014/main" val="327562397"/>
                  </a:ext>
                </a:extLst>
              </a:tr>
              <a:tr h="370840">
                <a:tc>
                  <a:txBody>
                    <a:bodyPr/>
                    <a:lstStyle/>
                    <a:p>
                      <a:r>
                        <a:rPr lang="en-US"/>
                        <a:t>D (</a:t>
                      </a:r>
                      <a:r>
                        <a:rPr lang="en-US" err="1"/>
                        <a:t>Nanya</a:t>
                      </a:r>
                      <a:r>
                        <a:rPr lang="en-US"/>
                        <a:t>)</a:t>
                      </a:r>
                      <a:endParaRPr lang="en-US">
                        <a:latin typeface="Cambria" panose="02040503050406030204" pitchFamily="18" charset="0"/>
                      </a:endParaRPr>
                    </a:p>
                  </a:txBody>
                  <a:tcPr/>
                </a:tc>
                <a:tc>
                  <a:txBody>
                    <a:bodyPr/>
                    <a:lstStyle/>
                    <a:p>
                      <a:pPr algn="ctr"/>
                      <a:r>
                        <a:rPr lang="en-US"/>
                        <a:t>4</a:t>
                      </a:r>
                      <a:endParaRPr lang="en-US">
                        <a:latin typeface="Cambria" panose="02040503050406030204" pitchFamily="18" charset="0"/>
                      </a:endParaRPr>
                    </a:p>
                  </a:txBody>
                  <a:tcPr anchor="ctr"/>
                </a:tc>
                <a:tc>
                  <a:txBody>
                    <a:bodyPr/>
                    <a:lstStyle/>
                    <a:p>
                      <a:pPr algn="ctr"/>
                      <a:r>
                        <a:rPr lang="en-US"/>
                        <a:t>-</a:t>
                      </a:r>
                      <a:endParaRPr lang="en-US">
                        <a:latin typeface="Cambria" panose="02040503050406030204" pitchFamily="18" charset="0"/>
                      </a:endParaRPr>
                    </a:p>
                  </a:txBody>
                  <a:tcPr anchor="ctr"/>
                </a:tc>
                <a:tc>
                  <a:txBody>
                    <a:bodyPr/>
                    <a:lstStyle/>
                    <a:p>
                      <a:pPr algn="ctr"/>
                      <a:r>
                        <a:rPr lang="en-US"/>
                        <a:t>32 (-)</a:t>
                      </a:r>
                      <a:endParaRPr lang="en-US">
                        <a:latin typeface="Cambria" panose="020405030504060302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8Gb (-)</a:t>
                      </a:r>
                      <a:endParaRPr lang="en-US">
                        <a:latin typeface="Cambria" panose="02040503050406030204" pitchFamily="18" charset="0"/>
                      </a:endParaRPr>
                    </a:p>
                  </a:txBody>
                  <a:tcPr anchor="ctr"/>
                </a:tc>
                <a:tc>
                  <a:txBody>
                    <a:bodyPr/>
                    <a:lstStyle/>
                    <a:p>
                      <a:pPr algn="ctr"/>
                      <a:r>
                        <a:rPr lang="en-US"/>
                        <a:t>C (-)</a:t>
                      </a:r>
                      <a:endParaRPr lang="en-US">
                        <a:latin typeface="Cambria" panose="020405030504060302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x8 (-)</a:t>
                      </a:r>
                      <a:endParaRPr lang="en-US">
                        <a:latin typeface="Cambria" panose="02040503050406030204" pitchFamily="18" charset="0"/>
                      </a:endParaRPr>
                    </a:p>
                  </a:txBody>
                  <a:tcPr anchor="ctr"/>
                </a:tc>
                <a:extLst>
                  <a:ext uri="{0D108BD9-81ED-4DB2-BD59-A6C34878D82A}">
                    <a16:rowId xmlns:a16="http://schemas.microsoft.com/office/drawing/2014/main" val="3909340741"/>
                  </a:ext>
                </a:extLst>
              </a:tr>
            </a:tbl>
          </a:graphicData>
        </a:graphic>
      </p:graphicFrame>
      <p:sp>
        <p:nvSpPr>
          <p:cNvPr id="2" name="Title 1">
            <a:extLst>
              <a:ext uri="{FF2B5EF4-FFF2-40B4-BE49-F238E27FC236}">
                <a16:creationId xmlns:a16="http://schemas.microsoft.com/office/drawing/2014/main" id="{04838751-980E-8B48-BBF4-A176728E567B}"/>
              </a:ext>
            </a:extLst>
          </p:cNvPr>
          <p:cNvSpPr>
            <a:spLocks noGrp="1"/>
          </p:cNvSpPr>
          <p:nvPr>
            <p:ph type="title"/>
          </p:nvPr>
        </p:nvSpPr>
        <p:spPr>
          <a:xfrm>
            <a:off x="117227" y="-124462"/>
            <a:ext cx="6915118" cy="1141619"/>
          </a:xfrm>
        </p:spPr>
        <p:txBody>
          <a:bodyPr/>
          <a:lstStyle/>
          <a:p>
            <a:r>
              <a:rPr lang="en-US"/>
              <a:t>DRAM Chips Tested</a:t>
            </a:r>
          </a:p>
        </p:txBody>
      </p:sp>
      <p:pic>
        <p:nvPicPr>
          <p:cNvPr id="14" name="Picture 13" hidden="1">
            <a:extLst>
              <a:ext uri="{FF2B5EF4-FFF2-40B4-BE49-F238E27FC236}">
                <a16:creationId xmlns:a16="http://schemas.microsoft.com/office/drawing/2014/main" id="{CCBE7E2F-6E91-FF4C-801F-366630DD5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254" y="1498531"/>
            <a:ext cx="7287491" cy="1983817"/>
          </a:xfrm>
          <a:prstGeom prst="rect">
            <a:avLst/>
          </a:prstGeom>
        </p:spPr>
      </p:pic>
      <p:sp>
        <p:nvSpPr>
          <p:cNvPr id="18" name="Rectangle 17">
            <a:extLst>
              <a:ext uri="{FF2B5EF4-FFF2-40B4-BE49-F238E27FC236}">
                <a16:creationId xmlns:a16="http://schemas.microsoft.com/office/drawing/2014/main" id="{E0F025D7-74D5-F340-BF60-494AD52FF81B}"/>
              </a:ext>
            </a:extLst>
          </p:cNvPr>
          <p:cNvSpPr/>
          <p:nvPr/>
        </p:nvSpPr>
        <p:spPr>
          <a:xfrm>
            <a:off x="459112" y="3942652"/>
            <a:ext cx="8684887" cy="1569660"/>
          </a:xfrm>
          <a:prstGeom prst="rect">
            <a:avLst/>
          </a:prstGeom>
        </p:spPr>
        <p:txBody>
          <a:bodyPr wrap="square" lIns="91440" tIns="45720" rIns="91440" bIns="45720" anchor="t">
            <a:spAutoFit/>
          </a:bodyPr>
          <a:lstStyle/>
          <a:p>
            <a:pPr marL="285750" indent="-285750">
              <a:buClr>
                <a:schemeClr val="tx1"/>
              </a:buClr>
              <a:buFont typeface="Arial" panose="020B0604020202020204" pitchFamily="34" charset="0"/>
              <a:buChar char="•"/>
            </a:pPr>
            <a:r>
              <a:rPr lang="en-US" sz="2400" b="1">
                <a:latin typeface="Cambria"/>
                <a:ea typeface="Cambria"/>
              </a:rPr>
              <a:t>272</a:t>
            </a:r>
            <a:r>
              <a:rPr lang="en-US" sz="2400">
                <a:latin typeface="Cambria"/>
                <a:ea typeface="Cambria"/>
              </a:rPr>
              <a:t> total DRAM chips tested</a:t>
            </a:r>
          </a:p>
          <a:p>
            <a:pPr marL="285750" indent="-285750">
              <a:buClr>
                <a:schemeClr val="tx1"/>
              </a:buClr>
              <a:buFont typeface="Arial" panose="020B0604020202020204" pitchFamily="34" charset="0"/>
              <a:buChar char="•"/>
            </a:pPr>
            <a:r>
              <a:rPr lang="en-US" sz="2400" b="1">
                <a:solidFill>
                  <a:schemeClr val="accent6">
                    <a:lumMod val="75000"/>
                  </a:schemeClr>
                </a:solidFill>
                <a:latin typeface="Cambria"/>
                <a:ea typeface="Cambria"/>
              </a:rPr>
              <a:t>Four</a:t>
            </a:r>
            <a:r>
              <a:rPr lang="en-US" sz="2400">
                <a:solidFill>
                  <a:schemeClr val="accent6">
                    <a:lumMod val="75000"/>
                  </a:schemeClr>
                </a:solidFill>
                <a:latin typeface="Cambria"/>
                <a:ea typeface="Cambria"/>
              </a:rPr>
              <a:t> major DRAM manufacturers</a:t>
            </a:r>
          </a:p>
          <a:p>
            <a:pPr marL="285750" indent="-285750">
              <a:buClr>
                <a:schemeClr val="tx1"/>
              </a:buClr>
              <a:buFont typeface="Arial" panose="020B0604020202020204" pitchFamily="34" charset="0"/>
              <a:buChar char="•"/>
            </a:pPr>
            <a:r>
              <a:rPr lang="en-US" sz="2400" b="1">
                <a:solidFill>
                  <a:srgbClr val="0070C0"/>
                </a:solidFill>
                <a:latin typeface="Cambria"/>
                <a:ea typeface="Cambria"/>
              </a:rPr>
              <a:t>DDR3</a:t>
            </a:r>
            <a:r>
              <a:rPr lang="en-US" sz="2400">
                <a:solidFill>
                  <a:srgbClr val="0070C0"/>
                </a:solidFill>
                <a:latin typeface="Cambria"/>
                <a:ea typeface="Cambria"/>
              </a:rPr>
              <a:t> and </a:t>
            </a:r>
            <a:r>
              <a:rPr lang="en-US" sz="2400" b="1">
                <a:solidFill>
                  <a:srgbClr val="0070C0"/>
                </a:solidFill>
                <a:latin typeface="Cambria"/>
                <a:ea typeface="Cambria"/>
              </a:rPr>
              <a:t>DDR4</a:t>
            </a:r>
            <a:r>
              <a:rPr lang="en-US" sz="2400">
                <a:solidFill>
                  <a:srgbClr val="0070C0"/>
                </a:solidFill>
                <a:latin typeface="Cambria"/>
                <a:ea typeface="Cambria"/>
              </a:rPr>
              <a:t> DRAM standards</a:t>
            </a:r>
          </a:p>
          <a:p>
            <a:pPr marL="285750" indent="-285750">
              <a:buClr>
                <a:schemeClr val="tx1"/>
              </a:buClr>
              <a:buFont typeface="Arial" panose="020B0604020202020204" pitchFamily="34" charset="0"/>
              <a:buChar char="•"/>
            </a:pPr>
            <a:r>
              <a:rPr lang="en-US" sz="2400">
                <a:solidFill>
                  <a:srgbClr val="C55911"/>
                </a:solidFill>
                <a:latin typeface="Cambria"/>
                <a:ea typeface="Cambria"/>
              </a:rPr>
              <a:t>Different </a:t>
            </a:r>
            <a:r>
              <a:rPr lang="en-US" sz="2400" b="1">
                <a:solidFill>
                  <a:srgbClr val="C55911"/>
                </a:solidFill>
                <a:latin typeface="Cambria"/>
                <a:ea typeface="Cambria"/>
              </a:rPr>
              <a:t>densities</a:t>
            </a:r>
            <a:r>
              <a:rPr lang="en-US" sz="2400">
                <a:solidFill>
                  <a:srgbClr val="C55911"/>
                </a:solidFill>
                <a:latin typeface="Cambria"/>
                <a:ea typeface="Cambria"/>
              </a:rPr>
              <a:t>, </a:t>
            </a:r>
            <a:r>
              <a:rPr lang="en-US" sz="2400" b="1">
                <a:solidFill>
                  <a:srgbClr val="C55911"/>
                </a:solidFill>
                <a:latin typeface="Cambria"/>
                <a:ea typeface="Cambria"/>
              </a:rPr>
              <a:t>die revisions </a:t>
            </a:r>
            <a:r>
              <a:rPr lang="en-US" sz="2400">
                <a:solidFill>
                  <a:srgbClr val="C55911"/>
                </a:solidFill>
                <a:latin typeface="Cambria"/>
                <a:ea typeface="Cambria"/>
              </a:rPr>
              <a:t>and </a:t>
            </a:r>
            <a:r>
              <a:rPr lang="en-US" sz="2400" b="1">
                <a:solidFill>
                  <a:srgbClr val="C55911"/>
                </a:solidFill>
                <a:latin typeface="Cambria"/>
                <a:ea typeface="Cambria"/>
              </a:rPr>
              <a:t>chip organizations</a:t>
            </a:r>
          </a:p>
        </p:txBody>
      </p:sp>
      <p:sp>
        <p:nvSpPr>
          <p:cNvPr id="3" name="Rectangle: Rounded Corners 2">
            <a:extLst>
              <a:ext uri="{FF2B5EF4-FFF2-40B4-BE49-F238E27FC236}">
                <a16:creationId xmlns:a16="http://schemas.microsoft.com/office/drawing/2014/main" id="{357A3700-C2A0-47A5-9948-9DB9737541DE}"/>
              </a:ext>
            </a:extLst>
          </p:cNvPr>
          <p:cNvSpPr/>
          <p:nvPr/>
        </p:nvSpPr>
        <p:spPr>
          <a:xfrm>
            <a:off x="4381218" y="1278157"/>
            <a:ext cx="1024415" cy="2210451"/>
          </a:xfrm>
          <a:prstGeom prst="round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2D88886-14E1-4644-8543-E959612D022B}"/>
              </a:ext>
            </a:extLst>
          </p:cNvPr>
          <p:cNvSpPr/>
          <p:nvPr/>
        </p:nvSpPr>
        <p:spPr>
          <a:xfrm>
            <a:off x="627816" y="1276805"/>
            <a:ext cx="1368424" cy="2213155"/>
          </a:xfrm>
          <a:prstGeom prst="round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A848"/>
              </a:solidFill>
            </a:endParaRPr>
          </a:p>
        </p:txBody>
      </p:sp>
      <p:sp>
        <p:nvSpPr>
          <p:cNvPr id="5" name="Rectangle: Rounded Corners 4">
            <a:extLst>
              <a:ext uri="{FF2B5EF4-FFF2-40B4-BE49-F238E27FC236}">
                <a16:creationId xmlns:a16="http://schemas.microsoft.com/office/drawing/2014/main" id="{F81B67A6-EE76-44E6-B2C9-07F1358E1972}"/>
              </a:ext>
            </a:extLst>
          </p:cNvPr>
          <p:cNvSpPr/>
          <p:nvPr/>
        </p:nvSpPr>
        <p:spPr>
          <a:xfrm>
            <a:off x="2148459" y="1275453"/>
            <a:ext cx="2100962" cy="2213155"/>
          </a:xfrm>
          <a:prstGeom prst="roundRect">
            <a:avLst>
              <a:gd name="adj" fmla="val 7097"/>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568DA45-3ADB-4E99-AE3F-5A47D77724EA}"/>
              </a:ext>
            </a:extLst>
          </p:cNvPr>
          <p:cNvSpPr/>
          <p:nvPr/>
        </p:nvSpPr>
        <p:spPr>
          <a:xfrm>
            <a:off x="5506950" y="1281312"/>
            <a:ext cx="3113218" cy="2207296"/>
          </a:xfrm>
          <a:prstGeom prst="roundRect">
            <a:avLst>
              <a:gd name="adj" fmla="val 5460"/>
            </a:avLst>
          </a:prstGeom>
          <a:noFill/>
          <a:ln w="57150">
            <a:solidFill>
              <a:srgbClr val="C559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BE0AA6-FD7A-F24F-A282-A3B48276B69F}"/>
              </a:ext>
            </a:extLst>
          </p:cNvPr>
          <p:cNvSpPr/>
          <p:nvPr/>
        </p:nvSpPr>
        <p:spPr>
          <a:xfrm>
            <a:off x="0" y="664448"/>
            <a:ext cx="9144000" cy="575442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DD1AFD9-566F-0F43-8142-2FCE0DABB7F3}"/>
              </a:ext>
            </a:extLst>
          </p:cNvPr>
          <p:cNvPicPr>
            <a:picLocks noChangeAspect="1"/>
          </p:cNvPicPr>
          <p:nvPr/>
        </p:nvPicPr>
        <p:blipFill>
          <a:blip r:embed="rId4"/>
          <a:stretch>
            <a:fillRect/>
          </a:stretch>
        </p:blipFill>
        <p:spPr>
          <a:xfrm>
            <a:off x="1332000" y="1611746"/>
            <a:ext cx="6480000" cy="1911121"/>
          </a:xfrm>
          <a:prstGeom prst="rect">
            <a:avLst/>
          </a:prstGeom>
          <a:ln w="38100">
            <a:solidFill>
              <a:schemeClr val="tx1"/>
            </a:solidFill>
          </a:ln>
        </p:spPr>
      </p:pic>
      <p:pic>
        <p:nvPicPr>
          <p:cNvPr id="8" name="Picture 7">
            <a:extLst>
              <a:ext uri="{FF2B5EF4-FFF2-40B4-BE49-F238E27FC236}">
                <a16:creationId xmlns:a16="http://schemas.microsoft.com/office/drawing/2014/main" id="{85C8E4E6-E644-2340-8A8A-B9D82DAC97E9}"/>
              </a:ext>
            </a:extLst>
          </p:cNvPr>
          <p:cNvPicPr>
            <a:picLocks noChangeAspect="1"/>
          </p:cNvPicPr>
          <p:nvPr/>
        </p:nvPicPr>
        <p:blipFill>
          <a:blip r:embed="rId5"/>
          <a:stretch>
            <a:fillRect/>
          </a:stretch>
        </p:blipFill>
        <p:spPr>
          <a:xfrm>
            <a:off x="1332000" y="4101436"/>
            <a:ext cx="6480000" cy="1528340"/>
          </a:xfrm>
          <a:prstGeom prst="rect">
            <a:avLst/>
          </a:prstGeom>
          <a:ln w="38100">
            <a:solidFill>
              <a:schemeClr val="tx1"/>
            </a:solidFill>
          </a:ln>
        </p:spPr>
      </p:pic>
    </p:spTree>
    <p:extLst>
      <p:ext uri="{BB962C8B-B14F-4D97-AF65-F5344CB8AC3E}">
        <p14:creationId xmlns:p14="http://schemas.microsoft.com/office/powerpoint/2010/main" val="1899248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591AAD8-8B9E-F441-B3D7-A9A6729D3F61}"/>
              </a:ext>
            </a:extLst>
          </p:cNvPr>
          <p:cNvSpPr/>
          <p:nvPr/>
        </p:nvSpPr>
        <p:spPr>
          <a:xfrm>
            <a:off x="205424" y="5640155"/>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Conclusions</a:t>
            </a:r>
          </a:p>
        </p:txBody>
      </p:sp>
      <p:sp>
        <p:nvSpPr>
          <p:cNvPr id="16" name="Rectangle 15">
            <a:extLst>
              <a:ext uri="{FF2B5EF4-FFF2-40B4-BE49-F238E27FC236}">
                <a16:creationId xmlns:a16="http://schemas.microsoft.com/office/drawing/2014/main" id="{C4F7C2E8-FACF-A344-B41E-7283F0886952}"/>
              </a:ext>
            </a:extLst>
          </p:cNvPr>
          <p:cNvSpPr/>
          <p:nvPr/>
        </p:nvSpPr>
        <p:spPr>
          <a:xfrm>
            <a:off x="205424" y="87476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Motivation and Goal</a:t>
            </a:r>
          </a:p>
        </p:txBody>
      </p:sp>
      <p:sp>
        <p:nvSpPr>
          <p:cNvPr id="2" name="Title 1"/>
          <p:cNvSpPr>
            <a:spLocks noGrp="1"/>
          </p:cNvSpPr>
          <p:nvPr>
            <p:ph type="title"/>
          </p:nvPr>
        </p:nvSpPr>
        <p:spPr>
          <a:xfrm>
            <a:off x="107576" y="0"/>
            <a:ext cx="8880045" cy="770467"/>
          </a:xfrm>
        </p:spPr>
        <p:txBody>
          <a:bodyPr/>
          <a:lstStyle/>
          <a:p>
            <a:r>
              <a:rPr lang="en-US" sz="3600" b="1"/>
              <a:t>Outline</a:t>
            </a:r>
          </a:p>
        </p:txBody>
      </p:sp>
      <p:sp>
        <p:nvSpPr>
          <p:cNvPr id="6" name="Content Placeholder 5" hidden="1">
            <a:extLst>
              <a:ext uri="{FF2B5EF4-FFF2-40B4-BE49-F238E27FC236}">
                <a16:creationId xmlns:a16="http://schemas.microsoft.com/office/drawing/2014/main" id="{8E8EDEFF-E6DD-CC47-AE02-196B3AC1525F}"/>
              </a:ext>
            </a:extLst>
          </p:cNvPr>
          <p:cNvSpPr>
            <a:spLocks noGrp="1"/>
          </p:cNvSpPr>
          <p:nvPr>
            <p:ph idx="1"/>
          </p:nvPr>
        </p:nvSpPr>
        <p:spPr>
          <a:xfrm>
            <a:off x="216313" y="1038366"/>
            <a:ext cx="8592679" cy="5148882"/>
          </a:xfrm>
        </p:spPr>
        <p:txBody>
          <a:bodyPr>
            <a:normAutofit fontScale="92500" lnSpcReduction="10000"/>
          </a:bodyPr>
          <a:lstStyle/>
          <a:p>
            <a:pPr marL="0" indent="0">
              <a:lnSpc>
                <a:spcPct val="200000"/>
              </a:lnSpc>
              <a:spcBef>
                <a:spcPts val="700"/>
              </a:spcBef>
              <a:buNone/>
            </a:pPr>
            <a:r>
              <a:rPr lang="en-US">
                <a:solidFill>
                  <a:srgbClr val="BFBFBF"/>
                </a:solidFill>
              </a:rPr>
              <a:t>Motivation and Goal</a:t>
            </a:r>
          </a:p>
          <a:p>
            <a:pPr marL="0" indent="0">
              <a:lnSpc>
                <a:spcPct val="200000"/>
              </a:lnSpc>
              <a:spcBef>
                <a:spcPts val="700"/>
              </a:spcBef>
              <a:buNone/>
            </a:pPr>
            <a:r>
              <a:rPr lang="en-US">
                <a:solidFill>
                  <a:srgbClr val="BFBFBF"/>
                </a:solidFill>
              </a:rPr>
              <a:t>Experimental Methodology</a:t>
            </a:r>
          </a:p>
          <a:p>
            <a:pPr marL="0" indent="0">
              <a:lnSpc>
                <a:spcPct val="200000"/>
              </a:lnSpc>
              <a:spcBef>
                <a:spcPts val="700"/>
              </a:spcBef>
              <a:buNone/>
            </a:pPr>
            <a:r>
              <a:rPr lang="en-US">
                <a:solidFill>
                  <a:srgbClr val="BFBFBF"/>
                </a:solidFill>
              </a:rPr>
              <a:t>Temperature Analysis</a:t>
            </a:r>
          </a:p>
          <a:p>
            <a:pPr marL="0" indent="0">
              <a:lnSpc>
                <a:spcPct val="200000"/>
              </a:lnSpc>
              <a:spcBef>
                <a:spcPts val="700"/>
              </a:spcBef>
              <a:buNone/>
            </a:pPr>
            <a:r>
              <a:rPr lang="en-US">
                <a:solidFill>
                  <a:srgbClr val="BFBFBF"/>
                </a:solidFill>
              </a:rPr>
              <a:t>Aggressor Row Active Time Analysis</a:t>
            </a:r>
          </a:p>
          <a:p>
            <a:pPr marL="0" indent="0">
              <a:lnSpc>
                <a:spcPct val="200000"/>
              </a:lnSpc>
              <a:spcBef>
                <a:spcPts val="700"/>
              </a:spcBef>
              <a:buNone/>
            </a:pPr>
            <a:r>
              <a:rPr lang="en-US">
                <a:solidFill>
                  <a:srgbClr val="BFBFBF"/>
                </a:solidFill>
              </a:rPr>
              <a:t>Spatial Variation Analysis</a:t>
            </a:r>
          </a:p>
          <a:p>
            <a:pPr marL="0" indent="0">
              <a:lnSpc>
                <a:spcPct val="200000"/>
              </a:lnSpc>
              <a:spcBef>
                <a:spcPts val="700"/>
              </a:spcBef>
              <a:buNone/>
            </a:pPr>
            <a:r>
              <a:rPr lang="en-US">
                <a:solidFill>
                  <a:srgbClr val="BFBFBF"/>
                </a:solidFill>
              </a:rPr>
              <a:t>Implications on Attacks and Defenses</a:t>
            </a:r>
          </a:p>
          <a:p>
            <a:pPr marL="0" indent="0">
              <a:lnSpc>
                <a:spcPct val="200000"/>
              </a:lnSpc>
              <a:spcBef>
                <a:spcPts val="700"/>
              </a:spcBef>
              <a:buNone/>
            </a:pPr>
            <a:r>
              <a:rPr lang="en-US">
                <a:solidFill>
                  <a:srgbClr val="BFBFBF"/>
                </a:solidFill>
              </a:rPr>
              <a:t>Conclusions</a:t>
            </a:r>
          </a:p>
          <a:p>
            <a:pPr marL="0" indent="0">
              <a:lnSpc>
                <a:spcPct val="200000"/>
              </a:lnSpc>
              <a:buNone/>
            </a:pPr>
            <a:endParaRPr lang="en-US">
              <a:solidFill>
                <a:srgbClr val="BFBFBF"/>
              </a:solidFill>
            </a:endParaRPr>
          </a:p>
        </p:txBody>
      </p:sp>
      <p:sp>
        <p:nvSpPr>
          <p:cNvPr id="26" name="Rectangle 25">
            <a:extLst>
              <a:ext uri="{FF2B5EF4-FFF2-40B4-BE49-F238E27FC236}">
                <a16:creationId xmlns:a16="http://schemas.microsoft.com/office/drawing/2014/main" id="{B42F442F-3A35-1441-816F-E719C1E2BEDF}"/>
              </a:ext>
            </a:extLst>
          </p:cNvPr>
          <p:cNvSpPr/>
          <p:nvPr/>
        </p:nvSpPr>
        <p:spPr>
          <a:xfrm>
            <a:off x="205424" y="167279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Experimental Methodology</a:t>
            </a:r>
          </a:p>
        </p:txBody>
      </p:sp>
      <p:sp>
        <p:nvSpPr>
          <p:cNvPr id="28" name="Rectangle 27">
            <a:extLst>
              <a:ext uri="{FF2B5EF4-FFF2-40B4-BE49-F238E27FC236}">
                <a16:creationId xmlns:a16="http://schemas.microsoft.com/office/drawing/2014/main" id="{66163B4B-BB3A-4F49-B060-4F2F9E78B480}"/>
              </a:ext>
            </a:extLst>
          </p:cNvPr>
          <p:cNvSpPr/>
          <p:nvPr/>
        </p:nvSpPr>
        <p:spPr>
          <a:xfrm>
            <a:off x="205424" y="2471838"/>
            <a:ext cx="8672264" cy="64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Temperature Analysis</a:t>
            </a:r>
          </a:p>
        </p:txBody>
      </p:sp>
      <p:sp>
        <p:nvSpPr>
          <p:cNvPr id="30" name="Rectangle 29">
            <a:extLst>
              <a:ext uri="{FF2B5EF4-FFF2-40B4-BE49-F238E27FC236}">
                <a16:creationId xmlns:a16="http://schemas.microsoft.com/office/drawing/2014/main" id="{F323554B-6458-8143-80B2-CE61E54CE880}"/>
              </a:ext>
            </a:extLst>
          </p:cNvPr>
          <p:cNvSpPr/>
          <p:nvPr/>
        </p:nvSpPr>
        <p:spPr>
          <a:xfrm>
            <a:off x="205424" y="326986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Aggressor Row Active Time Analysis</a:t>
            </a:r>
          </a:p>
        </p:txBody>
      </p:sp>
      <p:sp>
        <p:nvSpPr>
          <p:cNvPr id="32" name="Rectangle 31">
            <a:extLst>
              <a:ext uri="{FF2B5EF4-FFF2-40B4-BE49-F238E27FC236}">
                <a16:creationId xmlns:a16="http://schemas.microsoft.com/office/drawing/2014/main" id="{84392DA8-FBAF-4343-9431-71F3649452A0}"/>
              </a:ext>
            </a:extLst>
          </p:cNvPr>
          <p:cNvSpPr/>
          <p:nvPr/>
        </p:nvSpPr>
        <p:spPr>
          <a:xfrm>
            <a:off x="205424" y="4044103"/>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Spatial Variation Analysis</a:t>
            </a:r>
          </a:p>
        </p:txBody>
      </p:sp>
      <p:sp>
        <p:nvSpPr>
          <p:cNvPr id="34" name="Rectangle 33">
            <a:extLst>
              <a:ext uri="{FF2B5EF4-FFF2-40B4-BE49-F238E27FC236}">
                <a16:creationId xmlns:a16="http://schemas.microsoft.com/office/drawing/2014/main" id="{8C4C16E8-8CAC-EE46-8433-92ACFE20B5B5}"/>
              </a:ext>
            </a:extLst>
          </p:cNvPr>
          <p:cNvSpPr/>
          <p:nvPr/>
        </p:nvSpPr>
        <p:spPr>
          <a:xfrm>
            <a:off x="205424" y="4842129"/>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Implications on Attacks and Defenses</a:t>
            </a:r>
          </a:p>
        </p:txBody>
      </p:sp>
    </p:spTree>
    <p:extLst>
      <p:ext uri="{BB962C8B-B14F-4D97-AF65-F5344CB8AC3E}">
        <p14:creationId xmlns:p14="http://schemas.microsoft.com/office/powerpoint/2010/main" val="3767177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54D03F7-E46E-C041-8A11-517092A81743}"/>
              </a:ext>
            </a:extLst>
          </p:cNvPr>
          <p:cNvGrpSpPr/>
          <p:nvPr/>
        </p:nvGrpSpPr>
        <p:grpSpPr>
          <a:xfrm>
            <a:off x="250535" y="1280419"/>
            <a:ext cx="8647805" cy="2194960"/>
            <a:chOff x="250535" y="1280419"/>
            <a:chExt cx="8647805" cy="2194960"/>
          </a:xfrm>
        </p:grpSpPr>
        <p:sp>
          <p:nvSpPr>
            <p:cNvPr id="3" name="Rounded Rectangle 2">
              <a:extLst>
                <a:ext uri="{FF2B5EF4-FFF2-40B4-BE49-F238E27FC236}">
                  <a16:creationId xmlns:a16="http://schemas.microsoft.com/office/drawing/2014/main" id="{EEB1A720-6D95-4B41-B450-5D1BBA033D18}"/>
                </a:ext>
              </a:extLst>
            </p:cNvPr>
            <p:cNvSpPr/>
            <p:nvPr/>
          </p:nvSpPr>
          <p:spPr>
            <a:xfrm>
              <a:off x="250536" y="1777044"/>
              <a:ext cx="8647804" cy="1698335"/>
            </a:xfrm>
            <a:prstGeom prst="roundRect">
              <a:avLst>
                <a:gd name="adj" fmla="val 0"/>
              </a:avLst>
            </a:prstGeom>
            <a:solidFill>
              <a:srgbClr val="FFF3CC"/>
            </a:solid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prstClr val="black"/>
                  </a:solidFill>
                  <a:latin typeface="Cambria"/>
                  <a:ea typeface="Cambria"/>
                </a:rPr>
                <a:t>To ensure that a DRAM cell is </a:t>
              </a:r>
              <a:r>
                <a:rPr lang="en-US" sz="2400" b="1">
                  <a:solidFill>
                    <a:schemeClr val="tx1"/>
                  </a:solidFill>
                  <a:latin typeface="Cambria"/>
                  <a:ea typeface="Cambria"/>
                </a:rPr>
                <a:t>not vulnerable </a:t>
              </a:r>
              <a:r>
                <a:rPr lang="en-US" sz="2400">
                  <a:solidFill>
                    <a:prstClr val="black"/>
                  </a:solidFill>
                  <a:latin typeface="Cambria"/>
                  <a:ea typeface="Cambria"/>
                </a:rPr>
                <a:t>to RowHammer, </a:t>
              </a:r>
            </a:p>
            <a:p>
              <a:pPr lvl="0" algn="ctr"/>
              <a:r>
                <a:rPr lang="en-US" sz="2400">
                  <a:solidFill>
                    <a:prstClr val="black"/>
                  </a:solidFill>
                  <a:latin typeface="Cambria"/>
                  <a:ea typeface="Cambria"/>
                </a:rPr>
                <a:t>we </a:t>
              </a:r>
              <a:r>
                <a:rPr lang="en-US" sz="2400" b="1">
                  <a:solidFill>
                    <a:srgbClr val="C00000"/>
                  </a:solidFill>
                  <a:latin typeface="Cambria"/>
                  <a:ea typeface="Cambria"/>
                </a:rPr>
                <a:t>must characterize </a:t>
              </a:r>
              <a:r>
                <a:rPr lang="en-US" sz="2400">
                  <a:solidFill>
                    <a:prstClr val="black"/>
                  </a:solidFill>
                  <a:latin typeface="Cambria"/>
                  <a:ea typeface="Cambria"/>
                </a:rPr>
                <a:t>the cell at </a:t>
              </a:r>
              <a:r>
                <a:rPr lang="en-US" sz="2400" b="1">
                  <a:solidFill>
                    <a:srgbClr val="C00000"/>
                  </a:solidFill>
                  <a:latin typeface="Cambria"/>
                  <a:ea typeface="Cambria"/>
                </a:rPr>
                <a:t>all operating temperatures</a:t>
              </a:r>
            </a:p>
          </p:txBody>
        </p:sp>
        <p:sp>
          <p:nvSpPr>
            <p:cNvPr id="5" name="TextBox 4">
              <a:extLst>
                <a:ext uri="{FF2B5EF4-FFF2-40B4-BE49-F238E27FC236}">
                  <a16:creationId xmlns:a16="http://schemas.microsoft.com/office/drawing/2014/main" id="{86ACE14A-3CD2-ED47-8E4D-A153C40FA212}"/>
                </a:ext>
              </a:extLst>
            </p:cNvPr>
            <p:cNvSpPr txBox="1"/>
            <p:nvPr/>
          </p:nvSpPr>
          <p:spPr>
            <a:xfrm>
              <a:off x="250535" y="1280419"/>
              <a:ext cx="8647804" cy="461665"/>
            </a:xfrm>
            <a:prstGeom prst="rect">
              <a:avLst/>
            </a:prstGeom>
            <a:solidFill>
              <a:srgbClr val="5B9BD5"/>
            </a:solidFill>
            <a:ln w="76200">
              <a:solidFill>
                <a:srgbClr val="5B9BD5"/>
              </a:solidFill>
            </a:ln>
          </p:spPr>
          <p:txBody>
            <a:bodyPr wrap="square" rtlCol="0">
              <a:spAutoFit/>
            </a:bodyPr>
            <a:lstStyle/>
            <a:p>
              <a:pPr algn="ctr"/>
              <a:r>
                <a:rPr lang="en-US" sz="2400" b="1">
                  <a:solidFill>
                    <a:schemeClr val="bg1"/>
                  </a:solidFill>
                  <a:latin typeface="Cambria" panose="02040503050406030204" pitchFamily="18" charset="0"/>
                </a:rPr>
                <a:t>Key Takeaway 1</a:t>
              </a:r>
            </a:p>
          </p:txBody>
        </p:sp>
      </p:grpSp>
      <p:sp>
        <p:nvSpPr>
          <p:cNvPr id="22" name="Rounded Rectangle 21">
            <a:extLst>
              <a:ext uri="{FF2B5EF4-FFF2-40B4-BE49-F238E27FC236}">
                <a16:creationId xmlns:a16="http://schemas.microsoft.com/office/drawing/2014/main" id="{472AC0FB-7497-624A-9658-ED2BEE08449E}"/>
              </a:ext>
            </a:extLst>
          </p:cNvPr>
          <p:cNvSpPr/>
          <p:nvPr/>
        </p:nvSpPr>
        <p:spPr>
          <a:xfrm>
            <a:off x="245661" y="4279634"/>
            <a:ext cx="8647804" cy="1880870"/>
          </a:xfrm>
          <a:prstGeom prst="roundRect">
            <a:avLst>
              <a:gd name="adj" fmla="val 0"/>
            </a:avLst>
          </a:prstGeom>
          <a:solidFill>
            <a:schemeClr val="accent4">
              <a:lumMod val="20000"/>
              <a:lumOff val="80000"/>
            </a:schemeClr>
          </a:solid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prstClr val="black"/>
                </a:solidFill>
                <a:latin typeface="Cambria"/>
                <a:ea typeface="Cambria"/>
              </a:rPr>
              <a:t>RowHammer vulnerability </a:t>
            </a:r>
            <a:r>
              <a:rPr lang="en-US" sz="2400" b="1">
                <a:solidFill>
                  <a:srgbClr val="C00000"/>
                </a:solidFill>
                <a:latin typeface="Cambria"/>
                <a:ea typeface="Cambria"/>
              </a:rPr>
              <a:t>tends to worsen </a:t>
            </a:r>
            <a:br>
              <a:rPr lang="en-US" sz="2400" b="1">
                <a:solidFill>
                  <a:srgbClr val="C00000"/>
                </a:solidFill>
                <a:latin typeface="Cambria"/>
                <a:ea typeface="Cambria"/>
              </a:rPr>
            </a:br>
            <a:r>
              <a:rPr lang="en-US" sz="2400" b="1">
                <a:solidFill>
                  <a:schemeClr val="tx1"/>
                </a:solidFill>
                <a:latin typeface="Cambria"/>
                <a:ea typeface="Cambria"/>
              </a:rPr>
              <a:t>as DRAM temperature increases</a:t>
            </a:r>
            <a:r>
              <a:rPr lang="en-US" sz="2400" b="1">
                <a:solidFill>
                  <a:srgbClr val="E6620A"/>
                </a:solidFill>
                <a:latin typeface="Cambria"/>
                <a:ea typeface="Cambria"/>
              </a:rPr>
              <a:t> </a:t>
            </a:r>
          </a:p>
          <a:p>
            <a:pPr lvl="0" algn="ctr"/>
            <a:endParaRPr lang="en-US" sz="1200">
              <a:solidFill>
                <a:prstClr val="white"/>
              </a:solidFill>
              <a:latin typeface="Cambria"/>
              <a:ea typeface="Cambria"/>
            </a:endParaRPr>
          </a:p>
          <a:p>
            <a:pPr lvl="0" algn="ctr"/>
            <a:r>
              <a:rPr lang="en-US" sz="2400">
                <a:solidFill>
                  <a:prstClr val="black"/>
                </a:solidFill>
                <a:latin typeface="Cambria"/>
                <a:ea typeface="Cambria"/>
              </a:rPr>
              <a:t>However,</a:t>
            </a:r>
            <a:r>
              <a:rPr lang="en-US" sz="2400">
                <a:solidFill>
                  <a:prstClr val="white"/>
                </a:solidFill>
                <a:latin typeface="Cambria"/>
                <a:ea typeface="Cambria"/>
              </a:rPr>
              <a:t> </a:t>
            </a:r>
            <a:r>
              <a:rPr lang="en-US" sz="2400" b="1">
                <a:solidFill>
                  <a:schemeClr val="tx1"/>
                </a:solidFill>
                <a:latin typeface="Cambria"/>
                <a:ea typeface="Cambria"/>
              </a:rPr>
              <a:t>individual DRAM rows </a:t>
            </a:r>
            <a:r>
              <a:rPr lang="en-US" sz="2400">
                <a:solidFill>
                  <a:prstClr val="black"/>
                </a:solidFill>
                <a:latin typeface="Cambria"/>
                <a:ea typeface="Cambria"/>
              </a:rPr>
              <a:t>can exhibit behavior </a:t>
            </a:r>
            <a:br>
              <a:rPr lang="en-US" sz="2400">
                <a:solidFill>
                  <a:prstClr val="white"/>
                </a:solidFill>
                <a:latin typeface="Cambria"/>
                <a:ea typeface="Cambria"/>
              </a:rPr>
            </a:br>
            <a:r>
              <a:rPr lang="en-US" sz="2400" b="1">
                <a:solidFill>
                  <a:srgbClr val="0070C0"/>
                </a:solidFill>
                <a:latin typeface="Cambria"/>
                <a:ea typeface="Cambria"/>
              </a:rPr>
              <a:t>different from the dominant trend </a:t>
            </a:r>
          </a:p>
        </p:txBody>
      </p:sp>
      <p:sp>
        <p:nvSpPr>
          <p:cNvPr id="9" name="TextBox 8">
            <a:extLst>
              <a:ext uri="{FF2B5EF4-FFF2-40B4-BE49-F238E27FC236}">
                <a16:creationId xmlns:a16="http://schemas.microsoft.com/office/drawing/2014/main" id="{50AEFE62-EE59-0341-8823-872E6DC89846}"/>
              </a:ext>
            </a:extLst>
          </p:cNvPr>
          <p:cNvSpPr txBox="1"/>
          <p:nvPr/>
        </p:nvSpPr>
        <p:spPr>
          <a:xfrm>
            <a:off x="245661" y="3817969"/>
            <a:ext cx="8647804" cy="461665"/>
          </a:xfrm>
          <a:prstGeom prst="rect">
            <a:avLst/>
          </a:prstGeom>
          <a:solidFill>
            <a:srgbClr val="5B9BD5"/>
          </a:solidFill>
          <a:ln w="76200">
            <a:solidFill>
              <a:srgbClr val="5B9BD5"/>
            </a:solidFill>
          </a:ln>
        </p:spPr>
        <p:txBody>
          <a:bodyPr wrap="square" rtlCol="0">
            <a:spAutoFit/>
          </a:bodyPr>
          <a:lstStyle/>
          <a:p>
            <a:pPr algn="ctr"/>
            <a:r>
              <a:rPr lang="en-US" sz="2400" b="1">
                <a:solidFill>
                  <a:schemeClr val="bg1"/>
                </a:solidFill>
                <a:latin typeface="Cambria" panose="02040503050406030204" pitchFamily="18" charset="0"/>
              </a:rPr>
              <a:t>Key Takeaway 2</a:t>
            </a:r>
          </a:p>
        </p:txBody>
      </p:sp>
      <p:sp>
        <p:nvSpPr>
          <p:cNvPr id="10" name="Title 1">
            <a:extLst>
              <a:ext uri="{FF2B5EF4-FFF2-40B4-BE49-F238E27FC236}">
                <a16:creationId xmlns:a16="http://schemas.microsoft.com/office/drawing/2014/main" id="{89D842BA-3E30-FD48-A8F5-916BE591C6B2}"/>
              </a:ext>
            </a:extLst>
          </p:cNvPr>
          <p:cNvSpPr txBox="1">
            <a:spLocks/>
          </p:cNvSpPr>
          <p:nvPr/>
        </p:nvSpPr>
        <p:spPr>
          <a:xfrm>
            <a:off x="107577" y="0"/>
            <a:ext cx="9036424" cy="997527"/>
          </a:xfrm>
          <a:prstGeom prst="rect">
            <a:avLst/>
          </a:prstGeom>
        </p:spPr>
        <p:txBody>
          <a:bodyPr anchor="ctr"/>
          <a:lstStyle>
            <a:lvl1pPr algn="l" defTabSz="914400" rtl="0" eaLnBrk="1" latinLnBrk="0" hangingPunct="1">
              <a:lnSpc>
                <a:spcPct val="100000"/>
              </a:lnSpc>
              <a:spcBef>
                <a:spcPct val="0"/>
              </a:spcBef>
              <a:spcAft>
                <a:spcPts val="600"/>
              </a:spcAft>
              <a:buNone/>
              <a:defRPr sz="3200" b="1" kern="1200">
                <a:solidFill>
                  <a:schemeClr val="accent5">
                    <a:lumMod val="75000"/>
                  </a:schemeClr>
                </a:solidFill>
                <a:latin typeface="Cambria" panose="02040503050406030204" pitchFamily="18" charset="0"/>
                <a:ea typeface="+mj-ea"/>
                <a:cs typeface="+mj-cs"/>
              </a:defRPr>
            </a:lvl1pPr>
          </a:lstStyle>
          <a:p>
            <a:r>
              <a:rPr lang="en-US"/>
              <a:t>Key Takeaways from Temperature Analysis</a:t>
            </a:r>
          </a:p>
        </p:txBody>
      </p:sp>
    </p:spTree>
    <p:extLst>
      <p:ext uri="{BB962C8B-B14F-4D97-AF65-F5344CB8AC3E}">
        <p14:creationId xmlns:p14="http://schemas.microsoft.com/office/powerpoint/2010/main" val="252397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allAtOnce"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7FF3-26B4-C24E-BB70-CE7D4657D1F9}"/>
              </a:ext>
            </a:extLst>
          </p:cNvPr>
          <p:cNvSpPr>
            <a:spLocks noGrp="1"/>
          </p:cNvSpPr>
          <p:nvPr>
            <p:ph type="title"/>
          </p:nvPr>
        </p:nvSpPr>
        <p:spPr/>
        <p:txBody>
          <a:bodyPr/>
          <a:lstStyle/>
          <a:p>
            <a:r>
              <a:rPr lang="en-US"/>
              <a:t>Impact of Temperature on DRAM Cells</a:t>
            </a:r>
          </a:p>
        </p:txBody>
      </p:sp>
      <p:sp>
        <p:nvSpPr>
          <p:cNvPr id="28" name="Content Placeholder 27">
            <a:extLst>
              <a:ext uri="{FF2B5EF4-FFF2-40B4-BE49-F238E27FC236}">
                <a16:creationId xmlns:a16="http://schemas.microsoft.com/office/drawing/2014/main" id="{B3A470B9-C7FD-7B45-8046-095F13352549}"/>
              </a:ext>
            </a:extLst>
          </p:cNvPr>
          <p:cNvSpPr>
            <a:spLocks noGrp="1"/>
          </p:cNvSpPr>
          <p:nvPr>
            <p:ph idx="1"/>
          </p:nvPr>
        </p:nvSpPr>
        <p:spPr>
          <a:xfrm>
            <a:off x="189559" y="2496719"/>
            <a:ext cx="8874053" cy="3858996"/>
          </a:xfrm>
        </p:spPr>
        <p:txBody>
          <a:bodyPr/>
          <a:lstStyle/>
          <a:p>
            <a:pPr marL="0" indent="0">
              <a:buNone/>
            </a:pPr>
            <a:r>
              <a:rPr lang="en-US"/>
              <a:t>The fraction of vulnerable DRAM cells, experiencing bit flips </a:t>
            </a:r>
            <a:r>
              <a:rPr lang="en-US" b="1">
                <a:solidFill>
                  <a:srgbClr val="0070C0"/>
                </a:solidFill>
              </a:rPr>
              <a:t>at all temperature levels</a:t>
            </a:r>
            <a:r>
              <a:rPr lang="en-US"/>
              <a:t> within their vulnerable temperature range</a:t>
            </a:r>
          </a:p>
        </p:txBody>
      </p:sp>
      <p:grpSp>
        <p:nvGrpSpPr>
          <p:cNvPr id="25" name="Group 24">
            <a:extLst>
              <a:ext uri="{FF2B5EF4-FFF2-40B4-BE49-F238E27FC236}">
                <a16:creationId xmlns:a16="http://schemas.microsoft.com/office/drawing/2014/main" id="{3B22E2C3-8CA1-1547-ABB3-4AB961FBE5D1}"/>
              </a:ext>
            </a:extLst>
          </p:cNvPr>
          <p:cNvGrpSpPr/>
          <p:nvPr/>
        </p:nvGrpSpPr>
        <p:grpSpPr>
          <a:xfrm>
            <a:off x="387458" y="1241178"/>
            <a:ext cx="8329162" cy="369332"/>
            <a:chOff x="387458" y="1241178"/>
            <a:chExt cx="8329162" cy="369332"/>
          </a:xfrm>
        </p:grpSpPr>
        <p:cxnSp>
          <p:nvCxnSpPr>
            <p:cNvPr id="5" name="Straight Arrow Connector 4">
              <a:extLst>
                <a:ext uri="{FF2B5EF4-FFF2-40B4-BE49-F238E27FC236}">
                  <a16:creationId xmlns:a16="http://schemas.microsoft.com/office/drawing/2014/main" id="{74C121C3-08E5-8D4F-9F9C-55DE6DF36A46}"/>
                </a:ext>
              </a:extLst>
            </p:cNvPr>
            <p:cNvCxnSpPr>
              <a:cxnSpLocks/>
            </p:cNvCxnSpPr>
            <p:nvPr/>
          </p:nvCxnSpPr>
          <p:spPr>
            <a:xfrm>
              <a:off x="387458" y="1425844"/>
              <a:ext cx="686574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AFF7ECF-D5FF-E248-B96F-9A44335A8445}"/>
                </a:ext>
              </a:extLst>
            </p:cNvPr>
            <p:cNvSpPr txBox="1"/>
            <p:nvPr/>
          </p:nvSpPr>
          <p:spPr>
            <a:xfrm>
              <a:off x="7253206" y="1241178"/>
              <a:ext cx="1463414" cy="369332"/>
            </a:xfrm>
            <a:prstGeom prst="rect">
              <a:avLst/>
            </a:prstGeom>
            <a:noFill/>
          </p:spPr>
          <p:txBody>
            <a:bodyPr wrap="none" rtlCol="0">
              <a:spAutoFit/>
            </a:bodyPr>
            <a:lstStyle/>
            <a:p>
              <a:r>
                <a:rPr lang="en-US">
                  <a:latin typeface="Cambria" panose="02040503050406030204" pitchFamily="18" charset="0"/>
                </a:rPr>
                <a:t>Temperature</a:t>
              </a:r>
            </a:p>
          </p:txBody>
        </p:sp>
      </p:grpSp>
      <p:sp>
        <p:nvSpPr>
          <p:cNvPr id="21" name="TextBox 20">
            <a:extLst>
              <a:ext uri="{FF2B5EF4-FFF2-40B4-BE49-F238E27FC236}">
                <a16:creationId xmlns:a16="http://schemas.microsoft.com/office/drawing/2014/main" id="{ABB7B3B8-3D01-104B-9071-349FFA33ADBA}"/>
              </a:ext>
            </a:extLst>
          </p:cNvPr>
          <p:cNvSpPr txBox="1"/>
          <p:nvPr/>
        </p:nvSpPr>
        <p:spPr>
          <a:xfrm>
            <a:off x="3016838" y="1066822"/>
            <a:ext cx="990977" cy="369332"/>
          </a:xfrm>
          <a:prstGeom prst="rect">
            <a:avLst/>
          </a:prstGeom>
          <a:noFill/>
          <a:ln>
            <a:noFill/>
          </a:ln>
        </p:spPr>
        <p:txBody>
          <a:bodyPr wrap="none" rtlCol="0">
            <a:spAutoFit/>
          </a:bodyPr>
          <a:lstStyle/>
          <a:p>
            <a:r>
              <a:rPr lang="en-US" b="1">
                <a:solidFill>
                  <a:srgbClr val="C00000"/>
                </a:solidFill>
                <a:latin typeface="Cambria" panose="02040503050406030204" pitchFamily="18" charset="0"/>
              </a:rPr>
              <a:t>bit flips</a:t>
            </a:r>
          </a:p>
        </p:txBody>
      </p:sp>
      <p:sp>
        <p:nvSpPr>
          <p:cNvPr id="4" name="Rectangle 3">
            <a:extLst>
              <a:ext uri="{FF2B5EF4-FFF2-40B4-BE49-F238E27FC236}">
                <a16:creationId xmlns:a16="http://schemas.microsoft.com/office/drawing/2014/main" id="{902EE395-B9C7-674B-8934-8285884A26AA}"/>
              </a:ext>
            </a:extLst>
          </p:cNvPr>
          <p:cNvSpPr/>
          <p:nvPr/>
        </p:nvSpPr>
        <p:spPr>
          <a:xfrm>
            <a:off x="1596324" y="1084121"/>
            <a:ext cx="3745916" cy="618627"/>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CE88F00-8D71-4D4C-AA88-F0203A36278D}"/>
              </a:ext>
            </a:extLst>
          </p:cNvPr>
          <p:cNvSpPr/>
          <p:nvPr/>
        </p:nvSpPr>
        <p:spPr>
          <a:xfrm>
            <a:off x="1596323" y="1160752"/>
            <a:ext cx="3703544"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C00000"/>
                </a:solidFill>
                <a:latin typeface="Cambria" panose="02040503050406030204" pitchFamily="18" charset="0"/>
              </a:rPr>
              <a:t>Vulnerable Temperature Range</a:t>
            </a:r>
          </a:p>
        </p:txBody>
      </p:sp>
      <p:cxnSp>
        <p:nvCxnSpPr>
          <p:cNvPr id="13" name="Straight Connector 12">
            <a:extLst>
              <a:ext uri="{FF2B5EF4-FFF2-40B4-BE49-F238E27FC236}">
                <a16:creationId xmlns:a16="http://schemas.microsoft.com/office/drawing/2014/main" id="{2A50D68D-581C-AB44-A124-5684158C5F13}"/>
              </a:ext>
            </a:extLst>
          </p:cNvPr>
          <p:cNvCxnSpPr>
            <a:cxnSpLocks/>
            <a:endCxn id="22" idx="0"/>
          </p:cNvCxnSpPr>
          <p:nvPr/>
        </p:nvCxnSpPr>
        <p:spPr>
          <a:xfrm>
            <a:off x="5367414" y="1084121"/>
            <a:ext cx="0" cy="62556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2F2DA21-D749-A540-9FBA-E7DB72F983D5}"/>
              </a:ext>
            </a:extLst>
          </p:cNvPr>
          <p:cNvSpPr txBox="1"/>
          <p:nvPr/>
        </p:nvSpPr>
        <p:spPr>
          <a:xfrm>
            <a:off x="5550364" y="1056512"/>
            <a:ext cx="1313180" cy="369332"/>
          </a:xfrm>
          <a:prstGeom prst="rect">
            <a:avLst/>
          </a:prstGeom>
          <a:noFill/>
        </p:spPr>
        <p:txBody>
          <a:bodyPr wrap="none" rtlCol="0">
            <a:spAutoFit/>
          </a:bodyPr>
          <a:lstStyle/>
          <a:p>
            <a:r>
              <a:rPr lang="en-US" b="1">
                <a:solidFill>
                  <a:srgbClr val="538232"/>
                </a:solidFill>
                <a:latin typeface="Cambria" panose="02040503050406030204" pitchFamily="18" charset="0"/>
              </a:rPr>
              <a:t>no bit flips</a:t>
            </a:r>
          </a:p>
        </p:txBody>
      </p:sp>
      <p:cxnSp>
        <p:nvCxnSpPr>
          <p:cNvPr id="11" name="Straight Connector 10">
            <a:extLst>
              <a:ext uri="{FF2B5EF4-FFF2-40B4-BE49-F238E27FC236}">
                <a16:creationId xmlns:a16="http://schemas.microsoft.com/office/drawing/2014/main" id="{CD40BDD8-5694-534F-8108-F4BCCE560BFB}"/>
              </a:ext>
            </a:extLst>
          </p:cNvPr>
          <p:cNvCxnSpPr>
            <a:cxnSpLocks/>
            <a:endCxn id="3" idx="0"/>
          </p:cNvCxnSpPr>
          <p:nvPr/>
        </p:nvCxnSpPr>
        <p:spPr>
          <a:xfrm flipH="1">
            <a:off x="1592759" y="1084121"/>
            <a:ext cx="0" cy="62556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BE0B4B4-2BB3-7A43-A36E-D3A9FF058F54}"/>
              </a:ext>
            </a:extLst>
          </p:cNvPr>
          <p:cNvSpPr txBox="1"/>
          <p:nvPr/>
        </p:nvSpPr>
        <p:spPr>
          <a:xfrm>
            <a:off x="308320" y="1066822"/>
            <a:ext cx="1313180" cy="369332"/>
          </a:xfrm>
          <a:prstGeom prst="rect">
            <a:avLst/>
          </a:prstGeom>
          <a:noFill/>
        </p:spPr>
        <p:txBody>
          <a:bodyPr wrap="none" rtlCol="0">
            <a:spAutoFit/>
          </a:bodyPr>
          <a:lstStyle/>
          <a:p>
            <a:r>
              <a:rPr lang="en-US" b="1">
                <a:solidFill>
                  <a:srgbClr val="538232"/>
                </a:solidFill>
                <a:latin typeface="Cambria" panose="02040503050406030204" pitchFamily="18" charset="0"/>
              </a:rPr>
              <a:t>no bit flips</a:t>
            </a:r>
          </a:p>
        </p:txBody>
      </p:sp>
      <p:graphicFrame>
        <p:nvGraphicFramePr>
          <p:cNvPr id="29" name="Table 3">
            <a:extLst>
              <a:ext uri="{FF2B5EF4-FFF2-40B4-BE49-F238E27FC236}">
                <a16:creationId xmlns:a16="http://schemas.microsoft.com/office/drawing/2014/main" id="{6EBCA34E-85C0-D244-B741-24E045F2BAB5}"/>
              </a:ext>
            </a:extLst>
          </p:cNvPr>
          <p:cNvGraphicFramePr>
            <a:graphicFrameLocks noGrp="1"/>
          </p:cNvGraphicFramePr>
          <p:nvPr/>
        </p:nvGraphicFramePr>
        <p:xfrm>
          <a:off x="2011680" y="3429000"/>
          <a:ext cx="5120640" cy="73660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3506083562"/>
                    </a:ext>
                  </a:extLst>
                </a:gridCol>
                <a:gridCol w="1280160">
                  <a:extLst>
                    <a:ext uri="{9D8B030D-6E8A-4147-A177-3AD203B41FA5}">
                      <a16:colId xmlns:a16="http://schemas.microsoft.com/office/drawing/2014/main" val="4186568519"/>
                    </a:ext>
                  </a:extLst>
                </a:gridCol>
                <a:gridCol w="1280160">
                  <a:extLst>
                    <a:ext uri="{9D8B030D-6E8A-4147-A177-3AD203B41FA5}">
                      <a16:colId xmlns:a16="http://schemas.microsoft.com/office/drawing/2014/main" val="3246510219"/>
                    </a:ext>
                  </a:extLst>
                </a:gridCol>
                <a:gridCol w="1280160">
                  <a:extLst>
                    <a:ext uri="{9D8B030D-6E8A-4147-A177-3AD203B41FA5}">
                      <a16:colId xmlns:a16="http://schemas.microsoft.com/office/drawing/2014/main" val="3195654563"/>
                    </a:ext>
                  </a:extLst>
                </a:gridCol>
              </a:tblGrid>
              <a:tr h="358345">
                <a:tc>
                  <a:txBody>
                    <a:bodyPr/>
                    <a:lstStyle/>
                    <a:p>
                      <a:pPr algn="ctr"/>
                      <a:r>
                        <a:rPr lang="en-US" b="1">
                          <a:solidFill>
                            <a:schemeClr val="tx1"/>
                          </a:solidFill>
                          <a:latin typeface="Cambria" panose="02040503050406030204" pitchFamily="18" charset="0"/>
                        </a:rPr>
                        <a:t>Mfr. A</a:t>
                      </a:r>
                    </a:p>
                  </a:txBody>
                  <a:tcPr anchor="ctr">
                    <a:lnB w="38100" cap="flat" cmpd="sng" algn="ctr">
                      <a:solidFill>
                        <a:schemeClr val="tx1"/>
                      </a:solidFill>
                      <a:prstDash val="solid"/>
                      <a:round/>
                      <a:headEnd type="none" w="med" len="med"/>
                      <a:tailEnd type="none" w="med" len="med"/>
                    </a:lnB>
                    <a:noFill/>
                  </a:tcPr>
                </a:tc>
                <a:tc>
                  <a:txBody>
                    <a:bodyPr/>
                    <a:lstStyle/>
                    <a:p>
                      <a:pPr algn="ctr"/>
                      <a:r>
                        <a:rPr lang="en-US" b="1">
                          <a:solidFill>
                            <a:schemeClr val="tx1"/>
                          </a:solidFill>
                          <a:latin typeface="Cambria" panose="02040503050406030204" pitchFamily="18" charset="0"/>
                        </a:rPr>
                        <a:t>Mfr. B</a:t>
                      </a:r>
                    </a:p>
                  </a:txBody>
                  <a:tcPr anchor="ctr">
                    <a:lnB w="38100" cap="flat" cmpd="sng" algn="ctr">
                      <a:solidFill>
                        <a:schemeClr val="tx1"/>
                      </a:solidFill>
                      <a:prstDash val="solid"/>
                      <a:round/>
                      <a:headEnd type="none" w="med" len="med"/>
                      <a:tailEnd type="none" w="med" len="med"/>
                    </a:lnB>
                    <a:noFill/>
                  </a:tcPr>
                </a:tc>
                <a:tc>
                  <a:txBody>
                    <a:bodyPr/>
                    <a:lstStyle/>
                    <a:p>
                      <a:pPr algn="ctr"/>
                      <a:r>
                        <a:rPr lang="en-US" b="1">
                          <a:solidFill>
                            <a:schemeClr val="tx1"/>
                          </a:solidFill>
                          <a:latin typeface="Cambria" panose="02040503050406030204" pitchFamily="18" charset="0"/>
                        </a:rPr>
                        <a:t>Mfr. C</a:t>
                      </a:r>
                    </a:p>
                  </a:txBody>
                  <a:tcPr anchor="ctr">
                    <a:lnB w="38100" cap="flat" cmpd="sng" algn="ctr">
                      <a:solidFill>
                        <a:schemeClr val="tx1"/>
                      </a:solidFill>
                      <a:prstDash val="solid"/>
                      <a:round/>
                      <a:headEnd type="none" w="med" len="med"/>
                      <a:tailEnd type="none" w="med" len="med"/>
                    </a:lnB>
                    <a:noFill/>
                  </a:tcPr>
                </a:tc>
                <a:tc>
                  <a:txBody>
                    <a:bodyPr/>
                    <a:lstStyle/>
                    <a:p>
                      <a:pPr algn="ctr"/>
                      <a:r>
                        <a:rPr lang="en-US" b="1">
                          <a:solidFill>
                            <a:schemeClr val="tx1"/>
                          </a:solidFill>
                          <a:latin typeface="Cambria" panose="02040503050406030204" pitchFamily="18" charset="0"/>
                        </a:rPr>
                        <a:t>Mfr. D</a:t>
                      </a:r>
                    </a:p>
                  </a:txBody>
                  <a:tcPr anchor="ctr">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0734507"/>
                  </a:ext>
                </a:extLst>
              </a:tr>
              <a:tr h="370840">
                <a:tc>
                  <a:txBody>
                    <a:bodyPr/>
                    <a:lstStyle/>
                    <a:p>
                      <a:pPr algn="ctr"/>
                      <a:r>
                        <a:rPr lang="en-US">
                          <a:latin typeface="Cambria" panose="02040503050406030204" pitchFamily="18" charset="0"/>
                        </a:rPr>
                        <a:t>99.1%</a:t>
                      </a:r>
                    </a:p>
                  </a:txBody>
                  <a:tcPr anchor="ctr">
                    <a:lnT w="38100" cap="flat" cmpd="sng" algn="ctr">
                      <a:solidFill>
                        <a:schemeClr val="tx1"/>
                      </a:solidFill>
                      <a:prstDash val="solid"/>
                      <a:round/>
                      <a:headEnd type="none" w="med" len="med"/>
                      <a:tailEnd type="none" w="med" len="med"/>
                    </a:lnT>
                    <a:noFill/>
                  </a:tcPr>
                </a:tc>
                <a:tc>
                  <a:txBody>
                    <a:bodyPr/>
                    <a:lstStyle/>
                    <a:p>
                      <a:pPr algn="ctr"/>
                      <a:r>
                        <a:rPr lang="en-US">
                          <a:latin typeface="Cambria" panose="02040503050406030204" pitchFamily="18" charset="0"/>
                        </a:rPr>
                        <a:t>98.9%</a:t>
                      </a:r>
                    </a:p>
                  </a:txBody>
                  <a:tcPr anchor="ctr">
                    <a:lnT w="38100" cap="flat" cmpd="sng" algn="ctr">
                      <a:solidFill>
                        <a:schemeClr val="tx1"/>
                      </a:solidFill>
                      <a:prstDash val="solid"/>
                      <a:round/>
                      <a:headEnd type="none" w="med" len="med"/>
                      <a:tailEnd type="none" w="med" len="med"/>
                    </a:lnT>
                    <a:noFill/>
                  </a:tcPr>
                </a:tc>
                <a:tc>
                  <a:txBody>
                    <a:bodyPr/>
                    <a:lstStyle/>
                    <a:p>
                      <a:pPr algn="ctr"/>
                      <a:r>
                        <a:rPr lang="en-US">
                          <a:latin typeface="Cambria" panose="02040503050406030204" pitchFamily="18" charset="0"/>
                        </a:rPr>
                        <a:t>98.0%</a:t>
                      </a:r>
                    </a:p>
                  </a:txBody>
                  <a:tcPr anchor="ctr">
                    <a:lnT w="38100" cap="flat" cmpd="sng" algn="ctr">
                      <a:solidFill>
                        <a:schemeClr val="tx1"/>
                      </a:solidFill>
                      <a:prstDash val="solid"/>
                      <a:round/>
                      <a:headEnd type="none" w="med" len="med"/>
                      <a:tailEnd type="none" w="med" len="med"/>
                    </a:lnT>
                    <a:noFill/>
                  </a:tcPr>
                </a:tc>
                <a:tc>
                  <a:txBody>
                    <a:bodyPr/>
                    <a:lstStyle/>
                    <a:p>
                      <a:pPr algn="ctr"/>
                      <a:r>
                        <a:rPr lang="en-US">
                          <a:latin typeface="Cambria" panose="02040503050406030204" pitchFamily="18" charset="0"/>
                        </a:rPr>
                        <a:t>99.2%</a:t>
                      </a:r>
                    </a:p>
                  </a:txBody>
                  <a:tcPr anchor="ct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7287944"/>
                  </a:ext>
                </a:extLst>
              </a:tr>
            </a:tbl>
          </a:graphicData>
        </a:graphic>
      </p:graphicFrame>
      <p:grpSp>
        <p:nvGrpSpPr>
          <p:cNvPr id="31" name="Group 30">
            <a:extLst>
              <a:ext uri="{FF2B5EF4-FFF2-40B4-BE49-F238E27FC236}">
                <a16:creationId xmlns:a16="http://schemas.microsoft.com/office/drawing/2014/main" id="{C274F885-6C9A-3E4D-9994-0D1D7D117F27}"/>
              </a:ext>
            </a:extLst>
          </p:cNvPr>
          <p:cNvGrpSpPr/>
          <p:nvPr/>
        </p:nvGrpSpPr>
        <p:grpSpPr>
          <a:xfrm>
            <a:off x="293723" y="4727345"/>
            <a:ext cx="8556554" cy="1313868"/>
            <a:chOff x="1643281" y="4277223"/>
            <a:chExt cx="6864225" cy="1467717"/>
          </a:xfrm>
        </p:grpSpPr>
        <p:sp>
          <p:nvSpPr>
            <p:cNvPr id="32" name="Rounded Rectangle 31">
              <a:extLst>
                <a:ext uri="{FF2B5EF4-FFF2-40B4-BE49-F238E27FC236}">
                  <a16:creationId xmlns:a16="http://schemas.microsoft.com/office/drawing/2014/main" id="{FAEF04E5-3DAC-0041-A45E-176757C9A03F}"/>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33" name="Round Same Side Corner Rectangle 32">
              <a:extLst>
                <a:ext uri="{FF2B5EF4-FFF2-40B4-BE49-F238E27FC236}">
                  <a16:creationId xmlns:a16="http://schemas.microsoft.com/office/drawing/2014/main" id="{0B2F1C93-BE99-3C48-9FAB-4D6D509E2A38}"/>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1</a:t>
              </a:r>
            </a:p>
          </p:txBody>
        </p:sp>
        <p:sp>
          <p:nvSpPr>
            <p:cNvPr id="34" name="TextBox 33">
              <a:extLst>
                <a:ext uri="{FF2B5EF4-FFF2-40B4-BE49-F238E27FC236}">
                  <a16:creationId xmlns:a16="http://schemas.microsoft.com/office/drawing/2014/main" id="{03C1794A-3247-6C40-8E6A-02495ABEF139}"/>
                </a:ext>
              </a:extLst>
            </p:cNvPr>
            <p:cNvSpPr txBox="1"/>
            <p:nvPr/>
          </p:nvSpPr>
          <p:spPr>
            <a:xfrm>
              <a:off x="1643281" y="4731882"/>
              <a:ext cx="6864225" cy="928303"/>
            </a:xfrm>
            <a:prstGeom prst="rect">
              <a:avLst/>
            </a:prstGeom>
            <a:noFill/>
          </p:spPr>
          <p:txBody>
            <a:bodyPr wrap="square" lIns="180000" rtlCol="0">
              <a:spAutoFit/>
            </a:bodyPr>
            <a:lstStyle/>
            <a:p>
              <a:pPr lvl="0" algn="ctr"/>
              <a:r>
                <a:rPr lang="en-US" sz="2400" b="1">
                  <a:solidFill>
                    <a:srgbClr val="0070C0"/>
                  </a:solidFill>
                  <a:latin typeface="Cambria"/>
                  <a:ea typeface="Cambria"/>
                </a:rPr>
                <a:t>Most DRAM cells </a:t>
              </a:r>
              <a:r>
                <a:rPr lang="en-US" sz="2400">
                  <a:solidFill>
                    <a:prstClr val="black"/>
                  </a:solidFill>
                  <a:latin typeface="Cambria"/>
                  <a:ea typeface="Cambria"/>
                </a:rPr>
                <a:t>are vulnerable to RowHammer </a:t>
              </a:r>
              <a:br>
                <a:rPr lang="en-US" sz="2400">
                  <a:solidFill>
                    <a:prstClr val="black"/>
                  </a:solidFill>
                  <a:latin typeface="Cambria"/>
                  <a:ea typeface="Cambria"/>
                </a:rPr>
              </a:br>
              <a:r>
                <a:rPr lang="en-US" sz="2400">
                  <a:solidFill>
                    <a:prstClr val="black"/>
                  </a:solidFill>
                  <a:latin typeface="Cambria"/>
                  <a:ea typeface="Cambria"/>
                </a:rPr>
                <a:t>throughout </a:t>
              </a:r>
              <a:r>
                <a:rPr lang="en-US" sz="2400" b="1">
                  <a:solidFill>
                    <a:srgbClr val="0070C0"/>
                  </a:solidFill>
                  <a:latin typeface="Cambria"/>
                  <a:ea typeface="Cambria"/>
                </a:rPr>
                <a:t>a continuous temperature range</a:t>
              </a:r>
              <a:endParaRPr lang="en-US" sz="2400">
                <a:solidFill>
                  <a:srgbClr val="0070C0"/>
                </a:solidFill>
                <a:latin typeface="Cambria"/>
                <a:ea typeface="Cambria"/>
              </a:endParaRPr>
            </a:p>
          </p:txBody>
        </p:sp>
      </p:grpSp>
      <p:sp>
        <p:nvSpPr>
          <p:cNvPr id="3" name="TextBox 2">
            <a:extLst>
              <a:ext uri="{FF2B5EF4-FFF2-40B4-BE49-F238E27FC236}">
                <a16:creationId xmlns:a16="http://schemas.microsoft.com/office/drawing/2014/main" id="{35001CDF-95D8-D34B-9ED4-054415BD60DE}"/>
              </a:ext>
            </a:extLst>
          </p:cNvPr>
          <p:cNvSpPr txBox="1"/>
          <p:nvPr/>
        </p:nvSpPr>
        <p:spPr>
          <a:xfrm>
            <a:off x="1176619" y="1709684"/>
            <a:ext cx="832279" cy="646331"/>
          </a:xfrm>
          <a:prstGeom prst="rect">
            <a:avLst/>
          </a:prstGeom>
          <a:noFill/>
        </p:spPr>
        <p:txBody>
          <a:bodyPr wrap="none" rtlCol="0">
            <a:spAutoFit/>
          </a:bodyPr>
          <a:lstStyle/>
          <a:p>
            <a:r>
              <a:rPr lang="en-US">
                <a:latin typeface="Cambria" panose="02040503050406030204" pitchFamily="18" charset="0"/>
              </a:rPr>
              <a:t>Lower</a:t>
            </a:r>
          </a:p>
          <a:p>
            <a:r>
              <a:rPr lang="en-US">
                <a:latin typeface="Cambria" panose="02040503050406030204" pitchFamily="18" charset="0"/>
              </a:rPr>
              <a:t>Bound</a:t>
            </a:r>
          </a:p>
        </p:txBody>
      </p:sp>
      <p:sp>
        <p:nvSpPr>
          <p:cNvPr id="22" name="TextBox 21">
            <a:extLst>
              <a:ext uri="{FF2B5EF4-FFF2-40B4-BE49-F238E27FC236}">
                <a16:creationId xmlns:a16="http://schemas.microsoft.com/office/drawing/2014/main" id="{9D77C007-CA96-8149-9AB8-32E936757F4E}"/>
              </a:ext>
            </a:extLst>
          </p:cNvPr>
          <p:cNvSpPr txBox="1"/>
          <p:nvPr/>
        </p:nvSpPr>
        <p:spPr>
          <a:xfrm>
            <a:off x="4951274" y="1709684"/>
            <a:ext cx="832279" cy="646331"/>
          </a:xfrm>
          <a:prstGeom prst="rect">
            <a:avLst/>
          </a:prstGeom>
          <a:noFill/>
        </p:spPr>
        <p:txBody>
          <a:bodyPr wrap="none" rtlCol="0">
            <a:spAutoFit/>
          </a:bodyPr>
          <a:lstStyle/>
          <a:p>
            <a:r>
              <a:rPr lang="en-US">
                <a:latin typeface="Cambria" panose="02040503050406030204" pitchFamily="18" charset="0"/>
              </a:rPr>
              <a:t>Upper</a:t>
            </a:r>
          </a:p>
          <a:p>
            <a:r>
              <a:rPr lang="en-US">
                <a:latin typeface="Cambria" panose="02040503050406030204" pitchFamily="18" charset="0"/>
              </a:rPr>
              <a:t>Bound</a:t>
            </a:r>
          </a:p>
        </p:txBody>
      </p:sp>
    </p:spTree>
    <p:extLst>
      <p:ext uri="{BB962C8B-B14F-4D97-AF65-F5344CB8AC3E}">
        <p14:creationId xmlns:p14="http://schemas.microsoft.com/office/powerpoint/2010/main" val="388702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1" grpId="0"/>
      <p:bldP spid="4" grpId="0" animBg="1"/>
      <p:bldP spid="15" grpId="0"/>
      <p:bldP spid="23" grpId="0"/>
      <p:bldP spid="24" grpId="0"/>
      <p:bldP spid="3"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hart&#10;&#10;Description automatically generated">
            <a:extLst>
              <a:ext uri="{FF2B5EF4-FFF2-40B4-BE49-F238E27FC236}">
                <a16:creationId xmlns:a16="http://schemas.microsoft.com/office/drawing/2014/main" id="{874BF856-AE64-824C-82C3-B2320E69618B}"/>
              </a:ext>
            </a:extLst>
          </p:cNvPr>
          <p:cNvPicPr>
            <a:picLocks noChangeAspect="1"/>
          </p:cNvPicPr>
          <p:nvPr/>
        </p:nvPicPr>
        <p:blipFill rotWithShape="1">
          <a:blip r:embed="rId3"/>
          <a:srcRect l="4396" t="48271" r="46910" b="6474"/>
          <a:stretch/>
        </p:blipFill>
        <p:spPr>
          <a:xfrm>
            <a:off x="1578835" y="1337153"/>
            <a:ext cx="5168900" cy="2778517"/>
          </a:xfrm>
          <a:prstGeom prst="rect">
            <a:avLst/>
          </a:prstGeom>
        </p:spPr>
      </p:pic>
      <p:sp>
        <p:nvSpPr>
          <p:cNvPr id="11" name="TextBox 10">
            <a:extLst>
              <a:ext uri="{FF2B5EF4-FFF2-40B4-BE49-F238E27FC236}">
                <a16:creationId xmlns:a16="http://schemas.microsoft.com/office/drawing/2014/main" id="{9BCEC5A3-479A-5541-8294-D2D82846756A}"/>
              </a:ext>
            </a:extLst>
          </p:cNvPr>
          <p:cNvSpPr txBox="1"/>
          <p:nvPr/>
        </p:nvSpPr>
        <p:spPr>
          <a:xfrm>
            <a:off x="1591535" y="4120711"/>
            <a:ext cx="5168900" cy="461665"/>
          </a:xfrm>
          <a:prstGeom prst="rect">
            <a:avLst/>
          </a:prstGeom>
          <a:solidFill>
            <a:schemeClr val="bg1"/>
          </a:solidFill>
        </p:spPr>
        <p:txBody>
          <a:bodyPr wrap="square" rtlCol="0">
            <a:spAutoFit/>
          </a:bodyPr>
          <a:lstStyle/>
          <a:p>
            <a:pPr algn="ctr"/>
            <a:r>
              <a:rPr lang="en-US" sz="2400">
                <a:latin typeface="Cambria" panose="02040503050406030204" pitchFamily="18" charset="0"/>
              </a:rPr>
              <a:t>Lower Bound (°C)</a:t>
            </a:r>
          </a:p>
        </p:txBody>
      </p:sp>
      <p:sp>
        <p:nvSpPr>
          <p:cNvPr id="12" name="TextBox 11">
            <a:extLst>
              <a:ext uri="{FF2B5EF4-FFF2-40B4-BE49-F238E27FC236}">
                <a16:creationId xmlns:a16="http://schemas.microsoft.com/office/drawing/2014/main" id="{E4193640-E44A-9543-9FEA-E8BDD6C9D4AD}"/>
              </a:ext>
            </a:extLst>
          </p:cNvPr>
          <p:cNvSpPr txBox="1"/>
          <p:nvPr/>
        </p:nvSpPr>
        <p:spPr>
          <a:xfrm rot="16200000">
            <a:off x="-159193" y="2377642"/>
            <a:ext cx="3014391" cy="461665"/>
          </a:xfrm>
          <a:prstGeom prst="rect">
            <a:avLst/>
          </a:prstGeom>
          <a:solidFill>
            <a:schemeClr val="bg1"/>
          </a:solidFill>
        </p:spPr>
        <p:txBody>
          <a:bodyPr wrap="square" rtlCol="0">
            <a:spAutoFit/>
          </a:bodyPr>
          <a:lstStyle/>
          <a:p>
            <a:pPr algn="ctr"/>
            <a:r>
              <a:rPr lang="en-US" sz="2400">
                <a:latin typeface="Cambria" panose="02040503050406030204" pitchFamily="18" charset="0"/>
              </a:rPr>
              <a:t>Upper Bound (°C)</a:t>
            </a:r>
          </a:p>
        </p:txBody>
      </p:sp>
      <p:sp>
        <p:nvSpPr>
          <p:cNvPr id="13" name="TextBox 12">
            <a:extLst>
              <a:ext uri="{FF2B5EF4-FFF2-40B4-BE49-F238E27FC236}">
                <a16:creationId xmlns:a16="http://schemas.microsoft.com/office/drawing/2014/main" id="{3B5E8D0F-D612-044D-9B81-A14D603ECB8A}"/>
              </a:ext>
            </a:extLst>
          </p:cNvPr>
          <p:cNvSpPr txBox="1"/>
          <p:nvPr/>
        </p:nvSpPr>
        <p:spPr>
          <a:xfrm>
            <a:off x="6881284" y="1662078"/>
            <a:ext cx="1779240" cy="1015663"/>
          </a:xfrm>
          <a:prstGeom prst="rect">
            <a:avLst/>
          </a:prstGeom>
          <a:solidFill>
            <a:schemeClr val="bg1"/>
          </a:solidFill>
        </p:spPr>
        <p:txBody>
          <a:bodyPr wrap="square" lIns="91440" tIns="45720" rIns="91440" bIns="45720" rtlCol="0" anchor="t">
            <a:spAutoFit/>
          </a:bodyPr>
          <a:lstStyle/>
          <a:p>
            <a:r>
              <a:rPr lang="en-US" sz="2000">
                <a:latin typeface="Cambria"/>
                <a:ea typeface="Cambria"/>
              </a:rPr>
              <a:t>Fraction of  Vulnerable DRAM Cells</a:t>
            </a:r>
          </a:p>
        </p:txBody>
      </p:sp>
      <p:grpSp>
        <p:nvGrpSpPr>
          <p:cNvPr id="43" name="Group 42">
            <a:extLst>
              <a:ext uri="{FF2B5EF4-FFF2-40B4-BE49-F238E27FC236}">
                <a16:creationId xmlns:a16="http://schemas.microsoft.com/office/drawing/2014/main" id="{6A25968A-FC16-564D-80DD-4FC7DD1448B3}"/>
              </a:ext>
            </a:extLst>
          </p:cNvPr>
          <p:cNvGrpSpPr/>
          <p:nvPr/>
        </p:nvGrpSpPr>
        <p:grpSpPr>
          <a:xfrm>
            <a:off x="0" y="4914900"/>
            <a:ext cx="9144000" cy="1206500"/>
            <a:chOff x="0" y="4914900"/>
            <a:chExt cx="9144000" cy="1206500"/>
          </a:xfrm>
          <a:solidFill>
            <a:schemeClr val="accent1">
              <a:lumMod val="20000"/>
              <a:lumOff val="80000"/>
            </a:schemeClr>
          </a:solidFill>
        </p:grpSpPr>
        <p:sp>
          <p:nvSpPr>
            <p:cNvPr id="3" name="Rectangle 2">
              <a:extLst>
                <a:ext uri="{FF2B5EF4-FFF2-40B4-BE49-F238E27FC236}">
                  <a16:creationId xmlns:a16="http://schemas.microsoft.com/office/drawing/2014/main" id="{F44022AD-A6C8-324C-93D9-A1F25B70BF1A}"/>
                </a:ext>
              </a:extLst>
            </p:cNvPr>
            <p:cNvSpPr/>
            <p:nvPr/>
          </p:nvSpPr>
          <p:spPr>
            <a:xfrm>
              <a:off x="0" y="4914900"/>
              <a:ext cx="9144000" cy="1206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36929DC-80F9-4D4C-AFBF-AB32F01DD617}"/>
                </a:ext>
              </a:extLst>
            </p:cNvPr>
            <p:cNvSpPr txBox="1"/>
            <p:nvPr/>
          </p:nvSpPr>
          <p:spPr>
            <a:xfrm>
              <a:off x="314922" y="5043793"/>
              <a:ext cx="8514155" cy="954107"/>
            </a:xfrm>
            <a:prstGeom prst="rect">
              <a:avLst/>
            </a:prstGeom>
            <a:grpFill/>
          </p:spPr>
          <p:txBody>
            <a:bodyPr wrap="square" rtlCol="0">
              <a:spAutoFit/>
            </a:bodyPr>
            <a:lstStyle/>
            <a:p>
              <a:pPr algn="ctr"/>
              <a:r>
                <a:rPr lang="en-US" sz="2800">
                  <a:latin typeface="Cambria" panose="02040503050406030204" pitchFamily="18" charset="0"/>
                </a:rPr>
                <a:t>Different DRAM cells are vulnerable to RowHammer </a:t>
              </a:r>
              <a:br>
                <a:rPr lang="en-US" sz="2800">
                  <a:latin typeface="Cambria" panose="02040503050406030204" pitchFamily="18" charset="0"/>
                </a:rPr>
              </a:br>
              <a:r>
                <a:rPr lang="en-US" sz="2800" b="1">
                  <a:solidFill>
                    <a:srgbClr val="C00000"/>
                  </a:solidFill>
                  <a:latin typeface="Cambria" panose="02040503050406030204" pitchFamily="18" charset="0"/>
                </a:rPr>
                <a:t>within specific temperature ranges</a:t>
              </a:r>
            </a:p>
          </p:txBody>
        </p:sp>
      </p:grpSp>
      <p:grpSp>
        <p:nvGrpSpPr>
          <p:cNvPr id="26" name="Group 25">
            <a:extLst>
              <a:ext uri="{FF2B5EF4-FFF2-40B4-BE49-F238E27FC236}">
                <a16:creationId xmlns:a16="http://schemas.microsoft.com/office/drawing/2014/main" id="{B75DEA99-B6CF-0948-9D58-9CF5F07E1680}"/>
              </a:ext>
            </a:extLst>
          </p:cNvPr>
          <p:cNvGrpSpPr/>
          <p:nvPr/>
        </p:nvGrpSpPr>
        <p:grpSpPr>
          <a:xfrm>
            <a:off x="3887283" y="640389"/>
            <a:ext cx="2873152" cy="1240415"/>
            <a:chOff x="3887283" y="640389"/>
            <a:chExt cx="2873152" cy="1240415"/>
          </a:xfrm>
        </p:grpSpPr>
        <p:sp>
          <p:nvSpPr>
            <p:cNvPr id="5" name="Rounded Rectangle 4">
              <a:extLst>
                <a:ext uri="{FF2B5EF4-FFF2-40B4-BE49-F238E27FC236}">
                  <a16:creationId xmlns:a16="http://schemas.microsoft.com/office/drawing/2014/main" id="{9A140FF1-D3CB-4448-BE0D-5F4FA33BB48A}"/>
                </a:ext>
              </a:extLst>
            </p:cNvPr>
            <p:cNvSpPr/>
            <p:nvPr/>
          </p:nvSpPr>
          <p:spPr>
            <a:xfrm>
              <a:off x="3887283" y="1622513"/>
              <a:ext cx="569219" cy="258291"/>
            </a:xfrm>
            <a:prstGeom prst="roundRect">
              <a:avLst>
                <a:gd name="adj" fmla="val 50000"/>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Elbow Connector 6">
              <a:extLst>
                <a:ext uri="{FF2B5EF4-FFF2-40B4-BE49-F238E27FC236}">
                  <a16:creationId xmlns:a16="http://schemas.microsoft.com/office/drawing/2014/main" id="{84FF74E6-6C68-E14C-855C-A755266B7F96}"/>
                </a:ext>
              </a:extLst>
            </p:cNvPr>
            <p:cNvCxnSpPr>
              <a:cxnSpLocks/>
              <a:stCxn id="5" idx="0"/>
              <a:endCxn id="16" idx="1"/>
            </p:cNvCxnSpPr>
            <p:nvPr/>
          </p:nvCxnSpPr>
          <p:spPr>
            <a:xfrm rot="5400000" flipH="1" flipV="1">
              <a:off x="4042467" y="1092981"/>
              <a:ext cx="658958" cy="400106"/>
            </a:xfrm>
            <a:prstGeom prst="bentConnector2">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6D1A127-E767-CC47-8F53-2399A4801D7E}"/>
                </a:ext>
              </a:extLst>
            </p:cNvPr>
            <p:cNvSpPr txBox="1"/>
            <p:nvPr/>
          </p:nvSpPr>
          <p:spPr>
            <a:xfrm>
              <a:off x="4571999" y="640389"/>
              <a:ext cx="2188436" cy="646331"/>
            </a:xfrm>
            <a:prstGeom prst="rect">
              <a:avLst/>
            </a:prstGeom>
            <a:noFill/>
            <a:ln>
              <a:noFill/>
            </a:ln>
          </p:spPr>
          <p:txBody>
            <a:bodyPr wrap="square" rtlCol="0">
              <a:spAutoFit/>
            </a:bodyPr>
            <a:lstStyle/>
            <a:p>
              <a:r>
                <a:rPr lang="en-US" b="1">
                  <a:solidFill>
                    <a:srgbClr val="C00000"/>
                  </a:solidFill>
                  <a:latin typeface="Cambria" panose="02040503050406030204" pitchFamily="18" charset="0"/>
                </a:rPr>
                <a:t>Vulnerable </a:t>
              </a:r>
              <a:br>
                <a:rPr lang="en-US" b="1">
                  <a:solidFill>
                    <a:srgbClr val="C00000"/>
                  </a:solidFill>
                  <a:latin typeface="Cambria" panose="02040503050406030204" pitchFamily="18" charset="0"/>
                </a:rPr>
              </a:br>
              <a:r>
                <a:rPr lang="en-US" b="1">
                  <a:solidFill>
                    <a:srgbClr val="C00000"/>
                  </a:solidFill>
                  <a:latin typeface="Cambria" panose="02040503050406030204" pitchFamily="18" charset="0"/>
                </a:rPr>
                <a:t>from 70°C to 85 ° C </a:t>
              </a:r>
            </a:p>
          </p:txBody>
        </p:sp>
      </p:grpSp>
      <p:grpSp>
        <p:nvGrpSpPr>
          <p:cNvPr id="34" name="Group 33">
            <a:extLst>
              <a:ext uri="{FF2B5EF4-FFF2-40B4-BE49-F238E27FC236}">
                <a16:creationId xmlns:a16="http://schemas.microsoft.com/office/drawing/2014/main" id="{7C28B480-40A5-1F46-91BB-40A023832BFF}"/>
              </a:ext>
            </a:extLst>
          </p:cNvPr>
          <p:cNvGrpSpPr/>
          <p:nvPr/>
        </p:nvGrpSpPr>
        <p:grpSpPr>
          <a:xfrm>
            <a:off x="0" y="2948422"/>
            <a:ext cx="3075524" cy="1850242"/>
            <a:chOff x="1380978" y="1622513"/>
            <a:chExt cx="3075524" cy="1850242"/>
          </a:xfrm>
        </p:grpSpPr>
        <p:sp>
          <p:nvSpPr>
            <p:cNvPr id="35" name="Rounded Rectangle 34">
              <a:extLst>
                <a:ext uri="{FF2B5EF4-FFF2-40B4-BE49-F238E27FC236}">
                  <a16:creationId xmlns:a16="http://schemas.microsoft.com/office/drawing/2014/main" id="{9CF92356-7773-454C-B38D-7153CBBBD0E1}"/>
                </a:ext>
              </a:extLst>
            </p:cNvPr>
            <p:cNvSpPr/>
            <p:nvPr/>
          </p:nvSpPr>
          <p:spPr>
            <a:xfrm>
              <a:off x="3887283" y="1622513"/>
              <a:ext cx="569219" cy="258291"/>
            </a:xfrm>
            <a:prstGeom prst="roundRect">
              <a:avLst>
                <a:gd name="adj" fmla="val 50000"/>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Elbow Connector 35">
              <a:extLst>
                <a:ext uri="{FF2B5EF4-FFF2-40B4-BE49-F238E27FC236}">
                  <a16:creationId xmlns:a16="http://schemas.microsoft.com/office/drawing/2014/main" id="{05493A7C-91CF-E94C-BCB8-7D0E5B2270FE}"/>
                </a:ext>
              </a:extLst>
            </p:cNvPr>
            <p:cNvCxnSpPr>
              <a:cxnSpLocks/>
              <a:stCxn id="35" idx="2"/>
              <a:endCxn id="37" idx="3"/>
            </p:cNvCxnSpPr>
            <p:nvPr/>
          </p:nvCxnSpPr>
          <p:spPr>
            <a:xfrm rot="5400000">
              <a:off x="3200030" y="2177727"/>
              <a:ext cx="1268786" cy="674941"/>
            </a:xfrm>
            <a:prstGeom prst="bentConnector2">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9EA3E94-F7AE-824A-8DE9-21042226FC91}"/>
                </a:ext>
              </a:extLst>
            </p:cNvPr>
            <p:cNvSpPr txBox="1"/>
            <p:nvPr/>
          </p:nvSpPr>
          <p:spPr>
            <a:xfrm>
              <a:off x="1380978" y="2826424"/>
              <a:ext cx="2115974" cy="646331"/>
            </a:xfrm>
            <a:prstGeom prst="rect">
              <a:avLst/>
            </a:prstGeom>
            <a:noFill/>
            <a:ln>
              <a:noFill/>
            </a:ln>
          </p:spPr>
          <p:txBody>
            <a:bodyPr wrap="square" rtlCol="0">
              <a:spAutoFit/>
            </a:bodyPr>
            <a:lstStyle/>
            <a:p>
              <a:pPr algn="r"/>
              <a:r>
                <a:rPr lang="en-US" b="1">
                  <a:solidFill>
                    <a:srgbClr val="C00000"/>
                  </a:solidFill>
                  <a:latin typeface="Cambria" panose="02040503050406030204" pitchFamily="18" charset="0"/>
                </a:rPr>
                <a:t>Vulnerable</a:t>
              </a:r>
            </a:p>
            <a:p>
              <a:pPr algn="r"/>
              <a:r>
                <a:rPr lang="en-US" b="1">
                  <a:solidFill>
                    <a:srgbClr val="C00000"/>
                  </a:solidFill>
                  <a:latin typeface="Cambria" panose="02040503050406030204" pitchFamily="18" charset="0"/>
                </a:rPr>
                <a:t>from 55°C to 60°C </a:t>
              </a:r>
            </a:p>
          </p:txBody>
        </p:sp>
      </p:grpSp>
      <p:sp>
        <p:nvSpPr>
          <p:cNvPr id="22" name="Title 1">
            <a:extLst>
              <a:ext uri="{FF2B5EF4-FFF2-40B4-BE49-F238E27FC236}">
                <a16:creationId xmlns:a16="http://schemas.microsoft.com/office/drawing/2014/main" id="{1DAF10B2-6571-5A4E-B3FB-A38CB7194DF3}"/>
              </a:ext>
            </a:extLst>
          </p:cNvPr>
          <p:cNvSpPr>
            <a:spLocks noGrp="1"/>
          </p:cNvSpPr>
          <p:nvPr>
            <p:ph type="title"/>
          </p:nvPr>
        </p:nvSpPr>
        <p:spPr>
          <a:xfrm>
            <a:off x="189560" y="0"/>
            <a:ext cx="8798061" cy="770467"/>
          </a:xfrm>
        </p:spPr>
        <p:txBody>
          <a:bodyPr/>
          <a:lstStyle/>
          <a:p>
            <a:r>
              <a:rPr lang="en-US"/>
              <a:t>Impact of Temperature on DRAM Cells</a:t>
            </a:r>
          </a:p>
        </p:txBody>
      </p:sp>
    </p:spTree>
    <p:extLst>
      <p:ext uri="{BB962C8B-B14F-4D97-AF65-F5344CB8AC3E}">
        <p14:creationId xmlns:p14="http://schemas.microsoft.com/office/powerpoint/2010/main" val="381125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descr="Chart&#10;&#10;Description automatically generated">
            <a:extLst>
              <a:ext uri="{FF2B5EF4-FFF2-40B4-BE49-F238E27FC236}">
                <a16:creationId xmlns:a16="http://schemas.microsoft.com/office/drawing/2014/main" id="{7F996048-4FD1-4241-AB74-57C38FBB02A2}"/>
              </a:ext>
            </a:extLst>
          </p:cNvPr>
          <p:cNvPicPr>
            <a:picLocks noChangeAspect="1"/>
          </p:cNvPicPr>
          <p:nvPr/>
        </p:nvPicPr>
        <p:blipFill>
          <a:blip r:embed="rId3"/>
          <a:stretch>
            <a:fillRect/>
          </a:stretch>
        </p:blipFill>
        <p:spPr>
          <a:xfrm>
            <a:off x="281791" y="773358"/>
            <a:ext cx="7219201" cy="4175609"/>
          </a:xfrm>
          <a:prstGeom prst="rect">
            <a:avLst/>
          </a:prstGeom>
        </p:spPr>
      </p:pic>
      <p:sp>
        <p:nvSpPr>
          <p:cNvPr id="25" name="TextBox 24">
            <a:extLst>
              <a:ext uri="{FF2B5EF4-FFF2-40B4-BE49-F238E27FC236}">
                <a16:creationId xmlns:a16="http://schemas.microsoft.com/office/drawing/2014/main" id="{A8CF47B2-0844-5146-9984-F59E1A88F4F1}"/>
              </a:ext>
            </a:extLst>
          </p:cNvPr>
          <p:cNvSpPr txBox="1"/>
          <p:nvPr/>
        </p:nvSpPr>
        <p:spPr>
          <a:xfrm>
            <a:off x="893850" y="4666247"/>
            <a:ext cx="6206190" cy="461665"/>
          </a:xfrm>
          <a:prstGeom prst="rect">
            <a:avLst/>
          </a:prstGeom>
          <a:solidFill>
            <a:schemeClr val="bg1"/>
          </a:solidFill>
        </p:spPr>
        <p:txBody>
          <a:bodyPr wrap="square" rtlCol="0">
            <a:spAutoFit/>
          </a:bodyPr>
          <a:lstStyle/>
          <a:p>
            <a:pPr algn="ctr"/>
            <a:r>
              <a:rPr lang="en-US" sz="2400">
                <a:latin typeface="Cambria" panose="02040503050406030204" pitchFamily="18" charset="0"/>
              </a:rPr>
              <a:t>Lower Bound (°C)</a:t>
            </a:r>
          </a:p>
        </p:txBody>
      </p:sp>
      <p:sp>
        <p:nvSpPr>
          <p:cNvPr id="32" name="TextBox 31">
            <a:extLst>
              <a:ext uri="{FF2B5EF4-FFF2-40B4-BE49-F238E27FC236}">
                <a16:creationId xmlns:a16="http://schemas.microsoft.com/office/drawing/2014/main" id="{4FFF1738-D9C5-6341-804A-24136EB10EF8}"/>
              </a:ext>
            </a:extLst>
          </p:cNvPr>
          <p:cNvSpPr txBox="1"/>
          <p:nvPr/>
        </p:nvSpPr>
        <p:spPr>
          <a:xfrm rot="16200000">
            <a:off x="-1709277" y="2434589"/>
            <a:ext cx="4193860" cy="461665"/>
          </a:xfrm>
          <a:prstGeom prst="rect">
            <a:avLst/>
          </a:prstGeom>
          <a:solidFill>
            <a:schemeClr val="bg1"/>
          </a:solidFill>
        </p:spPr>
        <p:txBody>
          <a:bodyPr wrap="square" rtlCol="0">
            <a:spAutoFit/>
          </a:bodyPr>
          <a:lstStyle/>
          <a:p>
            <a:pPr algn="ctr"/>
            <a:r>
              <a:rPr lang="en-US" sz="2400">
                <a:latin typeface="Cambria" panose="02040503050406030204" pitchFamily="18" charset="0"/>
              </a:rPr>
              <a:t>Upper Bound (°C)</a:t>
            </a:r>
          </a:p>
        </p:txBody>
      </p:sp>
      <p:grpSp>
        <p:nvGrpSpPr>
          <p:cNvPr id="5" name="Group 4">
            <a:extLst>
              <a:ext uri="{FF2B5EF4-FFF2-40B4-BE49-F238E27FC236}">
                <a16:creationId xmlns:a16="http://schemas.microsoft.com/office/drawing/2014/main" id="{F89BADF4-5A12-434C-B338-DAE0D1611891}"/>
              </a:ext>
            </a:extLst>
          </p:cNvPr>
          <p:cNvGrpSpPr/>
          <p:nvPr/>
        </p:nvGrpSpPr>
        <p:grpSpPr>
          <a:xfrm>
            <a:off x="4166530" y="2774600"/>
            <a:ext cx="4979930" cy="1855292"/>
            <a:chOff x="4166530" y="2663760"/>
            <a:chExt cx="4979930" cy="1855292"/>
          </a:xfrm>
        </p:grpSpPr>
        <p:sp>
          <p:nvSpPr>
            <p:cNvPr id="17" name="TextBox 16">
              <a:extLst>
                <a:ext uri="{FF2B5EF4-FFF2-40B4-BE49-F238E27FC236}">
                  <a16:creationId xmlns:a16="http://schemas.microsoft.com/office/drawing/2014/main" id="{20841F5C-113B-4BD5-A184-BDD60AF5D75E}"/>
                </a:ext>
              </a:extLst>
            </p:cNvPr>
            <p:cNvSpPr txBox="1"/>
            <p:nvPr/>
          </p:nvSpPr>
          <p:spPr>
            <a:xfrm>
              <a:off x="7500992" y="3195613"/>
              <a:ext cx="1645468" cy="1323439"/>
            </a:xfrm>
            <a:prstGeom prst="rect">
              <a:avLst/>
            </a:prstGeom>
            <a:solidFill>
              <a:srgbClr val="C00000"/>
            </a:solidFill>
            <a:ln>
              <a:noFill/>
            </a:ln>
          </p:spPr>
          <p:txBody>
            <a:bodyPr wrap="square" lIns="91440" tIns="45720" rIns="91440" bIns="45720" rtlCol="0" anchor="t">
              <a:spAutoFit/>
            </a:bodyPr>
            <a:lstStyle/>
            <a:p>
              <a:pPr algn="ctr"/>
              <a:r>
                <a:rPr lang="en-US" sz="1600" b="1">
                  <a:solidFill>
                    <a:schemeClr val="bg1"/>
                  </a:solidFill>
                  <a:latin typeface="Cambria" panose="02040503050406030204" pitchFamily="18" charset="0"/>
                  <a:ea typeface="+mn-lt"/>
                  <a:cs typeface="+mn-lt"/>
                </a:rPr>
                <a:t>29.8%</a:t>
              </a:r>
              <a:r>
                <a:rPr lang="en-US" sz="1600">
                  <a:solidFill>
                    <a:schemeClr val="bg1"/>
                  </a:solidFill>
                  <a:latin typeface="Cambria" panose="02040503050406030204" pitchFamily="18" charset="0"/>
                  <a:ea typeface="+mn-lt"/>
                  <a:cs typeface="+mn-lt"/>
                </a:rPr>
                <a:t> of the cells experience bit flips </a:t>
              </a:r>
              <a:br>
                <a:rPr lang="en-US" sz="1600">
                  <a:solidFill>
                    <a:schemeClr val="bg1"/>
                  </a:solidFill>
                  <a:latin typeface="Cambria" panose="02040503050406030204" pitchFamily="18" charset="0"/>
                  <a:ea typeface="+mn-lt"/>
                  <a:cs typeface="+mn-lt"/>
                </a:rPr>
              </a:br>
              <a:r>
                <a:rPr lang="en-US" sz="1600" b="1">
                  <a:solidFill>
                    <a:schemeClr val="bg1"/>
                  </a:solidFill>
                  <a:latin typeface="Cambria" panose="02040503050406030204" pitchFamily="18" charset="0"/>
                  <a:ea typeface="+mn-lt"/>
                  <a:cs typeface="+mn-lt"/>
                </a:rPr>
                <a:t>at all tested temperatures</a:t>
              </a:r>
            </a:p>
          </p:txBody>
        </p:sp>
        <p:sp>
          <p:nvSpPr>
            <p:cNvPr id="21" name="Rectangle 20">
              <a:extLst>
                <a:ext uri="{FF2B5EF4-FFF2-40B4-BE49-F238E27FC236}">
                  <a16:creationId xmlns:a16="http://schemas.microsoft.com/office/drawing/2014/main" id="{477DD437-8524-4391-9EB5-A8C63CE71467}"/>
                </a:ext>
              </a:extLst>
            </p:cNvPr>
            <p:cNvSpPr/>
            <p:nvPr/>
          </p:nvSpPr>
          <p:spPr>
            <a:xfrm>
              <a:off x="4166530" y="2663760"/>
              <a:ext cx="398910" cy="28227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Elbow Connector 3">
              <a:extLst>
                <a:ext uri="{FF2B5EF4-FFF2-40B4-BE49-F238E27FC236}">
                  <a16:creationId xmlns:a16="http://schemas.microsoft.com/office/drawing/2014/main" id="{15ED3E30-386A-384B-9098-FC24EEE70BC8}"/>
                </a:ext>
              </a:extLst>
            </p:cNvPr>
            <p:cNvCxnSpPr>
              <a:stCxn id="21" idx="0"/>
              <a:endCxn id="17" idx="0"/>
            </p:cNvCxnSpPr>
            <p:nvPr/>
          </p:nvCxnSpPr>
          <p:spPr>
            <a:xfrm rot="16200000" flipH="1">
              <a:off x="6078928" y="950816"/>
              <a:ext cx="531853" cy="3957741"/>
            </a:xfrm>
            <a:prstGeom prst="bentConnector3">
              <a:avLst>
                <a:gd name="adj1" fmla="val -42982"/>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CFDA6E20-6611-C745-BA62-A82AC4254BB1}"/>
              </a:ext>
            </a:extLst>
          </p:cNvPr>
          <p:cNvGrpSpPr/>
          <p:nvPr/>
        </p:nvGrpSpPr>
        <p:grpSpPr>
          <a:xfrm>
            <a:off x="293723" y="5170833"/>
            <a:ext cx="8556554" cy="1151783"/>
            <a:chOff x="1643281" y="4277223"/>
            <a:chExt cx="6864225" cy="1467717"/>
          </a:xfrm>
        </p:grpSpPr>
        <p:sp>
          <p:nvSpPr>
            <p:cNvPr id="19" name="Rounded Rectangle 18">
              <a:extLst>
                <a:ext uri="{FF2B5EF4-FFF2-40B4-BE49-F238E27FC236}">
                  <a16:creationId xmlns:a16="http://schemas.microsoft.com/office/drawing/2014/main" id="{8FF49B8A-EC8F-7548-9A53-1B6DE97F766B}"/>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4" name="Round Same Side Corner Rectangle 23">
              <a:extLst>
                <a:ext uri="{FF2B5EF4-FFF2-40B4-BE49-F238E27FC236}">
                  <a16:creationId xmlns:a16="http://schemas.microsoft.com/office/drawing/2014/main" id="{78B43070-BF75-9A4B-A45F-61EE9C02D023}"/>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2</a:t>
              </a:r>
            </a:p>
          </p:txBody>
        </p:sp>
        <p:sp>
          <p:nvSpPr>
            <p:cNvPr id="26" name="TextBox 25">
              <a:extLst>
                <a:ext uri="{FF2B5EF4-FFF2-40B4-BE49-F238E27FC236}">
                  <a16:creationId xmlns:a16="http://schemas.microsoft.com/office/drawing/2014/main" id="{B204DE79-9495-2B46-93B0-CC9363ABB9FE}"/>
                </a:ext>
              </a:extLst>
            </p:cNvPr>
            <p:cNvSpPr txBox="1"/>
            <p:nvPr/>
          </p:nvSpPr>
          <p:spPr>
            <a:xfrm>
              <a:off x="1643281" y="4731882"/>
              <a:ext cx="6864225" cy="928304"/>
            </a:xfrm>
            <a:prstGeom prst="rect">
              <a:avLst/>
            </a:prstGeom>
            <a:noFill/>
          </p:spPr>
          <p:txBody>
            <a:bodyPr wrap="square" lIns="180000" rtlCol="0">
              <a:spAutoFit/>
            </a:bodyPr>
            <a:lstStyle/>
            <a:p>
              <a:pPr algn="ctr"/>
              <a:r>
                <a:rPr lang="en-US" sz="2400">
                  <a:latin typeface="Cambria"/>
                  <a:ea typeface="Cambria"/>
                </a:rPr>
                <a:t>A </a:t>
              </a:r>
              <a:r>
                <a:rPr lang="en-US" sz="2400" b="1">
                  <a:solidFill>
                    <a:srgbClr val="C00000"/>
                  </a:solidFill>
                  <a:latin typeface="Cambria"/>
                  <a:ea typeface="Cambria"/>
                </a:rPr>
                <a:t>significant fraction </a:t>
              </a:r>
              <a:r>
                <a:rPr lang="en-US" sz="2400">
                  <a:latin typeface="Cambria"/>
                  <a:ea typeface="Cambria"/>
                </a:rPr>
                <a:t>of vulnerable DRAM cells </a:t>
              </a:r>
              <a:br>
                <a:rPr lang="en-US" sz="2400">
                  <a:latin typeface="Cambria"/>
                  <a:ea typeface="Cambria"/>
                </a:rPr>
              </a:br>
              <a:r>
                <a:rPr lang="en-US" sz="2400">
                  <a:latin typeface="Cambria"/>
                  <a:ea typeface="Cambria"/>
                </a:rPr>
                <a:t>exhibit bit flips at </a:t>
              </a:r>
              <a:r>
                <a:rPr lang="en-US" sz="2400" b="1">
                  <a:solidFill>
                    <a:srgbClr val="C00000"/>
                  </a:solidFill>
                  <a:latin typeface="Cambria"/>
                  <a:ea typeface="Cambria"/>
                </a:rPr>
                <a:t>all tested temperatures</a:t>
              </a:r>
            </a:p>
          </p:txBody>
        </p:sp>
      </p:grpSp>
      <p:sp>
        <p:nvSpPr>
          <p:cNvPr id="28" name="Rectangle 27">
            <a:extLst>
              <a:ext uri="{FF2B5EF4-FFF2-40B4-BE49-F238E27FC236}">
                <a16:creationId xmlns:a16="http://schemas.microsoft.com/office/drawing/2014/main" id="{B3D5E68E-32FF-234C-BA6D-C0526CDD89F3}"/>
              </a:ext>
            </a:extLst>
          </p:cNvPr>
          <p:cNvSpPr/>
          <p:nvPr/>
        </p:nvSpPr>
        <p:spPr>
          <a:xfrm>
            <a:off x="4174848" y="862256"/>
            <a:ext cx="398910" cy="28227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E39C8FD-829D-DC46-AC44-73A80B262083}"/>
              </a:ext>
            </a:extLst>
          </p:cNvPr>
          <p:cNvSpPr/>
          <p:nvPr/>
        </p:nvSpPr>
        <p:spPr>
          <a:xfrm>
            <a:off x="893850" y="862256"/>
            <a:ext cx="398910" cy="28227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A882A30-BE95-FA41-B165-988D6B8FA0D0}"/>
              </a:ext>
            </a:extLst>
          </p:cNvPr>
          <p:cNvSpPr/>
          <p:nvPr/>
        </p:nvSpPr>
        <p:spPr>
          <a:xfrm>
            <a:off x="893850" y="2774599"/>
            <a:ext cx="398910" cy="28227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95C9EE92-5A47-4C44-B885-395E4846A26C}"/>
              </a:ext>
            </a:extLst>
          </p:cNvPr>
          <p:cNvSpPr>
            <a:spLocks noGrp="1"/>
          </p:cNvSpPr>
          <p:nvPr>
            <p:ph type="title"/>
          </p:nvPr>
        </p:nvSpPr>
        <p:spPr>
          <a:xfrm>
            <a:off x="189560" y="0"/>
            <a:ext cx="8798061" cy="770467"/>
          </a:xfrm>
        </p:spPr>
        <p:txBody>
          <a:bodyPr/>
          <a:lstStyle/>
          <a:p>
            <a:r>
              <a:rPr lang="en-US"/>
              <a:t>Impact of Temperature on DRAM Cells</a:t>
            </a:r>
          </a:p>
        </p:txBody>
      </p:sp>
    </p:spTree>
    <p:extLst>
      <p:ext uri="{BB962C8B-B14F-4D97-AF65-F5344CB8AC3E}">
        <p14:creationId xmlns:p14="http://schemas.microsoft.com/office/powerpoint/2010/main" val="186031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3" descr="Chart&#10;&#10;Description automatically generated">
            <a:extLst>
              <a:ext uri="{FF2B5EF4-FFF2-40B4-BE49-F238E27FC236}">
                <a16:creationId xmlns:a16="http://schemas.microsoft.com/office/drawing/2014/main" id="{3851E64B-6EB3-AE4A-8BDA-211913048C61}"/>
              </a:ext>
            </a:extLst>
          </p:cNvPr>
          <p:cNvPicPr>
            <a:picLocks noChangeAspect="1"/>
          </p:cNvPicPr>
          <p:nvPr/>
        </p:nvPicPr>
        <p:blipFill>
          <a:blip r:embed="rId3"/>
          <a:stretch>
            <a:fillRect/>
          </a:stretch>
        </p:blipFill>
        <p:spPr>
          <a:xfrm>
            <a:off x="281791" y="773358"/>
            <a:ext cx="7219201" cy="4175609"/>
          </a:xfrm>
          <a:prstGeom prst="rect">
            <a:avLst/>
          </a:prstGeom>
        </p:spPr>
      </p:pic>
      <p:sp>
        <p:nvSpPr>
          <p:cNvPr id="16" name="Rectangle 15">
            <a:extLst>
              <a:ext uri="{FF2B5EF4-FFF2-40B4-BE49-F238E27FC236}">
                <a16:creationId xmlns:a16="http://schemas.microsoft.com/office/drawing/2014/main" id="{2706309A-9757-2A43-8E54-3B75863429DA}"/>
              </a:ext>
            </a:extLst>
          </p:cNvPr>
          <p:cNvSpPr/>
          <p:nvPr/>
        </p:nvSpPr>
        <p:spPr>
          <a:xfrm>
            <a:off x="5731615" y="5451176"/>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F47CD6D5-C00C-2F41-A4CC-ADE8EA58D865}"/>
              </a:ext>
            </a:extLst>
          </p:cNvPr>
          <p:cNvGrpSpPr/>
          <p:nvPr/>
        </p:nvGrpSpPr>
        <p:grpSpPr>
          <a:xfrm>
            <a:off x="5432622" y="3195613"/>
            <a:ext cx="3713838" cy="1077218"/>
            <a:chOff x="5432622" y="3195613"/>
            <a:chExt cx="3713838" cy="1077218"/>
          </a:xfrm>
        </p:grpSpPr>
        <p:sp>
          <p:nvSpPr>
            <p:cNvPr id="17" name="TextBox 16">
              <a:extLst>
                <a:ext uri="{FF2B5EF4-FFF2-40B4-BE49-F238E27FC236}">
                  <a16:creationId xmlns:a16="http://schemas.microsoft.com/office/drawing/2014/main" id="{20841F5C-113B-4BD5-A184-BDD60AF5D75E}"/>
                </a:ext>
              </a:extLst>
            </p:cNvPr>
            <p:cNvSpPr txBox="1"/>
            <p:nvPr/>
          </p:nvSpPr>
          <p:spPr>
            <a:xfrm>
              <a:off x="7500992" y="3195613"/>
              <a:ext cx="1645468" cy="1077218"/>
            </a:xfrm>
            <a:prstGeom prst="rect">
              <a:avLst/>
            </a:prstGeom>
            <a:solidFill>
              <a:srgbClr val="C00000"/>
            </a:solidFill>
            <a:ln>
              <a:noFill/>
            </a:ln>
          </p:spPr>
          <p:txBody>
            <a:bodyPr wrap="square" lIns="91440" tIns="45720" rIns="91440" bIns="45720" rtlCol="0" anchor="t">
              <a:spAutoFit/>
            </a:bodyPr>
            <a:lstStyle/>
            <a:p>
              <a:pPr algn="ctr"/>
              <a:r>
                <a:rPr lang="en-US" sz="1600" b="1">
                  <a:solidFill>
                    <a:schemeClr val="bg1"/>
                  </a:solidFill>
                  <a:latin typeface="Cambria" panose="02040503050406030204" pitchFamily="18" charset="0"/>
                  <a:ea typeface="+mn-lt"/>
                  <a:cs typeface="+mn-lt"/>
                </a:rPr>
                <a:t>0.2%</a:t>
              </a:r>
              <a:r>
                <a:rPr lang="en-US" sz="1600">
                  <a:solidFill>
                    <a:schemeClr val="bg1"/>
                  </a:solidFill>
                  <a:latin typeface="Cambria" panose="02040503050406030204" pitchFamily="18" charset="0"/>
                  <a:ea typeface="+mn-lt"/>
                  <a:cs typeface="+mn-lt"/>
                </a:rPr>
                <a:t> of the cells experience bit flips </a:t>
              </a:r>
              <a:br>
                <a:rPr lang="en-US" sz="1600">
                  <a:solidFill>
                    <a:schemeClr val="bg1"/>
                  </a:solidFill>
                  <a:latin typeface="Cambria" panose="02040503050406030204" pitchFamily="18" charset="0"/>
                  <a:ea typeface="+mn-lt"/>
                  <a:cs typeface="+mn-lt"/>
                </a:rPr>
              </a:br>
              <a:r>
                <a:rPr lang="en-US" sz="1600" b="1">
                  <a:solidFill>
                    <a:schemeClr val="bg1"/>
                  </a:solidFill>
                  <a:latin typeface="Cambria" panose="02040503050406030204" pitchFamily="18" charset="0"/>
                  <a:ea typeface="+mn-lt"/>
                  <a:cs typeface="+mn-lt"/>
                </a:rPr>
                <a:t>only</a:t>
              </a:r>
              <a:r>
                <a:rPr lang="en-US" sz="1600">
                  <a:solidFill>
                    <a:schemeClr val="bg1"/>
                  </a:solidFill>
                  <a:latin typeface="Cambria" panose="02040503050406030204" pitchFamily="18" charset="0"/>
                  <a:ea typeface="+mn-lt"/>
                  <a:cs typeface="+mn-lt"/>
                </a:rPr>
                <a:t> </a:t>
              </a:r>
              <a:r>
                <a:rPr lang="en-US" sz="1600" b="1">
                  <a:solidFill>
                    <a:schemeClr val="bg1"/>
                  </a:solidFill>
                  <a:latin typeface="Cambria" panose="02040503050406030204" pitchFamily="18" charset="0"/>
                  <a:ea typeface="+mn-lt"/>
                  <a:cs typeface="+mn-lt"/>
                </a:rPr>
                <a:t>at 70°C</a:t>
              </a:r>
            </a:p>
          </p:txBody>
        </p:sp>
        <p:sp>
          <p:nvSpPr>
            <p:cNvPr id="21" name="Rectangle 20">
              <a:extLst>
                <a:ext uri="{FF2B5EF4-FFF2-40B4-BE49-F238E27FC236}">
                  <a16:creationId xmlns:a16="http://schemas.microsoft.com/office/drawing/2014/main" id="{477DD437-8524-4391-9EB5-A8C63CE71467}"/>
                </a:ext>
              </a:extLst>
            </p:cNvPr>
            <p:cNvSpPr/>
            <p:nvPr/>
          </p:nvSpPr>
          <p:spPr>
            <a:xfrm>
              <a:off x="5432622" y="3472501"/>
              <a:ext cx="398910" cy="28227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Elbow Connector 3">
              <a:extLst>
                <a:ext uri="{FF2B5EF4-FFF2-40B4-BE49-F238E27FC236}">
                  <a16:creationId xmlns:a16="http://schemas.microsoft.com/office/drawing/2014/main" id="{15ED3E30-386A-384B-9098-FC24EEE70BC8}"/>
                </a:ext>
              </a:extLst>
            </p:cNvPr>
            <p:cNvCxnSpPr>
              <a:cxnSpLocks/>
              <a:stCxn id="21" idx="3"/>
              <a:endCxn id="17" idx="2"/>
            </p:cNvCxnSpPr>
            <p:nvPr/>
          </p:nvCxnSpPr>
          <p:spPr>
            <a:xfrm>
              <a:off x="5831532" y="3613640"/>
              <a:ext cx="2492194" cy="659191"/>
            </a:xfrm>
            <a:prstGeom prst="bentConnector4">
              <a:avLst>
                <a:gd name="adj1" fmla="val 33494"/>
                <a:gd name="adj2" fmla="val 134679"/>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6512AB3E-9366-6E46-8E68-C94A99B4B1BE}"/>
              </a:ext>
            </a:extLst>
          </p:cNvPr>
          <p:cNvSpPr txBox="1"/>
          <p:nvPr/>
        </p:nvSpPr>
        <p:spPr>
          <a:xfrm>
            <a:off x="893850" y="4666247"/>
            <a:ext cx="6206190" cy="461665"/>
          </a:xfrm>
          <a:prstGeom prst="rect">
            <a:avLst/>
          </a:prstGeom>
          <a:solidFill>
            <a:schemeClr val="bg1"/>
          </a:solidFill>
        </p:spPr>
        <p:txBody>
          <a:bodyPr wrap="square" rtlCol="0">
            <a:spAutoFit/>
          </a:bodyPr>
          <a:lstStyle/>
          <a:p>
            <a:pPr algn="ctr"/>
            <a:r>
              <a:rPr lang="en-US" sz="2400">
                <a:latin typeface="Cambria" panose="02040503050406030204" pitchFamily="18" charset="0"/>
              </a:rPr>
              <a:t>Lower Bound (°C)</a:t>
            </a:r>
          </a:p>
        </p:txBody>
      </p:sp>
      <p:sp>
        <p:nvSpPr>
          <p:cNvPr id="22" name="TextBox 21">
            <a:extLst>
              <a:ext uri="{FF2B5EF4-FFF2-40B4-BE49-F238E27FC236}">
                <a16:creationId xmlns:a16="http://schemas.microsoft.com/office/drawing/2014/main" id="{2EC3062F-A192-ED4D-8E3B-9649D0657FEE}"/>
              </a:ext>
            </a:extLst>
          </p:cNvPr>
          <p:cNvSpPr txBox="1"/>
          <p:nvPr/>
        </p:nvSpPr>
        <p:spPr>
          <a:xfrm rot="16200000">
            <a:off x="-1709277" y="2434589"/>
            <a:ext cx="4193860" cy="461665"/>
          </a:xfrm>
          <a:prstGeom prst="rect">
            <a:avLst/>
          </a:prstGeom>
          <a:solidFill>
            <a:schemeClr val="bg1"/>
          </a:solidFill>
        </p:spPr>
        <p:txBody>
          <a:bodyPr wrap="square" rtlCol="0">
            <a:spAutoFit/>
          </a:bodyPr>
          <a:lstStyle/>
          <a:p>
            <a:pPr algn="ctr"/>
            <a:r>
              <a:rPr lang="en-US" sz="2400">
                <a:latin typeface="Cambria" panose="02040503050406030204" pitchFamily="18" charset="0"/>
              </a:rPr>
              <a:t>Upper Bound (°C)</a:t>
            </a:r>
          </a:p>
        </p:txBody>
      </p:sp>
      <p:grpSp>
        <p:nvGrpSpPr>
          <p:cNvPr id="23" name="Group 22">
            <a:extLst>
              <a:ext uri="{FF2B5EF4-FFF2-40B4-BE49-F238E27FC236}">
                <a16:creationId xmlns:a16="http://schemas.microsoft.com/office/drawing/2014/main" id="{2BD11B85-AA2B-4A42-A9C2-B34F5A8A65AE}"/>
              </a:ext>
            </a:extLst>
          </p:cNvPr>
          <p:cNvGrpSpPr/>
          <p:nvPr/>
        </p:nvGrpSpPr>
        <p:grpSpPr>
          <a:xfrm>
            <a:off x="293723" y="5170833"/>
            <a:ext cx="8556554" cy="1187788"/>
            <a:chOff x="1643281" y="4277223"/>
            <a:chExt cx="6864225" cy="1513598"/>
          </a:xfrm>
        </p:grpSpPr>
        <p:sp>
          <p:nvSpPr>
            <p:cNvPr id="24" name="Rounded Rectangle 23">
              <a:extLst>
                <a:ext uri="{FF2B5EF4-FFF2-40B4-BE49-F238E27FC236}">
                  <a16:creationId xmlns:a16="http://schemas.microsoft.com/office/drawing/2014/main" id="{879721A9-5C80-5842-A897-558C54374216}"/>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8" name="Round Same Side Corner Rectangle 27">
              <a:extLst>
                <a:ext uri="{FF2B5EF4-FFF2-40B4-BE49-F238E27FC236}">
                  <a16:creationId xmlns:a16="http://schemas.microsoft.com/office/drawing/2014/main" id="{27A31ECF-047E-CB42-A7B1-FCAA0A526FB4}"/>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3</a:t>
              </a:r>
            </a:p>
          </p:txBody>
        </p:sp>
        <p:sp>
          <p:nvSpPr>
            <p:cNvPr id="29" name="TextBox 28">
              <a:extLst>
                <a:ext uri="{FF2B5EF4-FFF2-40B4-BE49-F238E27FC236}">
                  <a16:creationId xmlns:a16="http://schemas.microsoft.com/office/drawing/2014/main" id="{4C9457F7-8610-4C4B-9155-2E96AF95E06A}"/>
                </a:ext>
              </a:extLst>
            </p:cNvPr>
            <p:cNvSpPr txBox="1"/>
            <p:nvPr/>
          </p:nvSpPr>
          <p:spPr>
            <a:xfrm>
              <a:off x="1643281" y="4731882"/>
              <a:ext cx="6864225" cy="1058939"/>
            </a:xfrm>
            <a:prstGeom prst="rect">
              <a:avLst/>
            </a:prstGeom>
            <a:noFill/>
          </p:spPr>
          <p:txBody>
            <a:bodyPr wrap="square" lIns="180000" rtlCol="0">
              <a:spAutoFit/>
            </a:bodyPr>
            <a:lstStyle/>
            <a:p>
              <a:pPr algn="ctr"/>
              <a:r>
                <a:rPr lang="en-US" sz="2400">
                  <a:latin typeface="Cambria"/>
                  <a:ea typeface="Cambria"/>
                </a:rPr>
                <a:t>A </a:t>
              </a:r>
              <a:r>
                <a:rPr lang="en-US" sz="2400" b="1">
                  <a:latin typeface="Cambria"/>
                  <a:ea typeface="Cambria"/>
                </a:rPr>
                <a:t>small fraction </a:t>
              </a:r>
              <a:r>
                <a:rPr lang="en-US" sz="2400">
                  <a:latin typeface="Cambria"/>
                  <a:ea typeface="Cambria"/>
                </a:rPr>
                <a:t>of all vulnerable DRAM cells are vulnerable </a:t>
              </a:r>
              <a:br>
                <a:rPr lang="en-US" sz="2400">
                  <a:latin typeface="Cambria"/>
                  <a:ea typeface="Cambria"/>
                </a:rPr>
              </a:br>
              <a:r>
                <a:rPr lang="en-US" sz="2400">
                  <a:latin typeface="Cambria"/>
                  <a:ea typeface="Cambria"/>
                </a:rPr>
                <a:t>to RowHammer </a:t>
              </a:r>
              <a:r>
                <a:rPr lang="en-US" sz="2400" b="1">
                  <a:solidFill>
                    <a:srgbClr val="C55911"/>
                  </a:solidFill>
                  <a:latin typeface="Cambria"/>
                  <a:ea typeface="Cambria"/>
                </a:rPr>
                <a:t>only in a very narrow temperature range</a:t>
              </a:r>
            </a:p>
          </p:txBody>
        </p:sp>
      </p:grpSp>
      <p:sp>
        <p:nvSpPr>
          <p:cNvPr id="34" name="Title 1">
            <a:extLst>
              <a:ext uri="{FF2B5EF4-FFF2-40B4-BE49-F238E27FC236}">
                <a16:creationId xmlns:a16="http://schemas.microsoft.com/office/drawing/2014/main" id="{70A3E815-EA5A-794C-91A1-49A407E329D6}"/>
              </a:ext>
            </a:extLst>
          </p:cNvPr>
          <p:cNvSpPr>
            <a:spLocks noGrp="1"/>
          </p:cNvSpPr>
          <p:nvPr>
            <p:ph type="title"/>
          </p:nvPr>
        </p:nvSpPr>
        <p:spPr>
          <a:xfrm>
            <a:off x="189560" y="0"/>
            <a:ext cx="8798061" cy="770467"/>
          </a:xfrm>
        </p:spPr>
        <p:txBody>
          <a:bodyPr/>
          <a:lstStyle/>
          <a:p>
            <a:r>
              <a:rPr lang="en-US"/>
              <a:t>Impact of Temperature on DRAM Cells</a:t>
            </a:r>
          </a:p>
        </p:txBody>
      </p:sp>
      <p:grpSp>
        <p:nvGrpSpPr>
          <p:cNvPr id="2" name="Group 1">
            <a:extLst>
              <a:ext uri="{FF2B5EF4-FFF2-40B4-BE49-F238E27FC236}">
                <a16:creationId xmlns:a16="http://schemas.microsoft.com/office/drawing/2014/main" id="{35A900CA-89E3-4B5D-9C05-27E01C93A21E}"/>
              </a:ext>
            </a:extLst>
          </p:cNvPr>
          <p:cNvGrpSpPr/>
          <p:nvPr/>
        </p:nvGrpSpPr>
        <p:grpSpPr>
          <a:xfrm>
            <a:off x="666960" y="1552579"/>
            <a:ext cx="6676335" cy="2231912"/>
            <a:chOff x="666960" y="1552579"/>
            <a:chExt cx="6676335" cy="2231912"/>
          </a:xfrm>
        </p:grpSpPr>
        <p:sp>
          <p:nvSpPr>
            <p:cNvPr id="38" name="Rounded Rectangle 37">
              <a:extLst>
                <a:ext uri="{FF2B5EF4-FFF2-40B4-BE49-F238E27FC236}">
                  <a16:creationId xmlns:a16="http://schemas.microsoft.com/office/drawing/2014/main" id="{A5791A4C-7BFB-E641-B245-B06476DCE401}"/>
                </a:ext>
              </a:extLst>
            </p:cNvPr>
            <p:cNvSpPr/>
            <p:nvPr/>
          </p:nvSpPr>
          <p:spPr>
            <a:xfrm rot="19889874">
              <a:off x="681706" y="3452278"/>
              <a:ext cx="3344657" cy="332213"/>
            </a:xfrm>
            <a:prstGeom prst="roundRect">
              <a:avLst>
                <a:gd name="adj" fmla="val 50000"/>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9326F4EE-9FFE-C947-9DBA-3E8FECF74C4C}"/>
                </a:ext>
              </a:extLst>
            </p:cNvPr>
            <p:cNvSpPr/>
            <p:nvPr/>
          </p:nvSpPr>
          <p:spPr>
            <a:xfrm rot="19889874">
              <a:off x="666960" y="1552579"/>
              <a:ext cx="3394599" cy="325030"/>
            </a:xfrm>
            <a:prstGeom prst="roundRect">
              <a:avLst>
                <a:gd name="adj" fmla="val 50000"/>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9EEC78B0-2109-CC4C-B743-5C197E6EE10B}"/>
                </a:ext>
              </a:extLst>
            </p:cNvPr>
            <p:cNvSpPr/>
            <p:nvPr/>
          </p:nvSpPr>
          <p:spPr>
            <a:xfrm rot="19889874">
              <a:off x="3961955" y="1559470"/>
              <a:ext cx="3341829" cy="310137"/>
            </a:xfrm>
            <a:prstGeom prst="roundRect">
              <a:avLst>
                <a:gd name="adj" fmla="val 50000"/>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33D9C99B-313D-2D48-B808-0B409BB798A1}"/>
                </a:ext>
              </a:extLst>
            </p:cNvPr>
            <p:cNvSpPr/>
            <p:nvPr/>
          </p:nvSpPr>
          <p:spPr>
            <a:xfrm rot="19800000">
              <a:off x="3969862" y="3458407"/>
              <a:ext cx="3373433" cy="324441"/>
            </a:xfrm>
            <a:prstGeom prst="roundRect">
              <a:avLst>
                <a:gd name="adj" fmla="val 50000"/>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787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hart&#10;&#10;Description automatically generated">
            <a:extLst>
              <a:ext uri="{FF2B5EF4-FFF2-40B4-BE49-F238E27FC236}">
                <a16:creationId xmlns:a16="http://schemas.microsoft.com/office/drawing/2014/main" id="{16D9055A-DD0D-40E6-8664-44DF6D9D61AD}"/>
              </a:ext>
            </a:extLst>
          </p:cNvPr>
          <p:cNvPicPr>
            <a:picLocks noChangeAspect="1"/>
          </p:cNvPicPr>
          <p:nvPr/>
        </p:nvPicPr>
        <p:blipFill rotWithShape="1">
          <a:blip r:embed="rId3"/>
          <a:srcRect l="3078" t="2157" r="48235" b="52375"/>
          <a:stretch/>
        </p:blipFill>
        <p:spPr>
          <a:xfrm>
            <a:off x="1623527" y="1107488"/>
            <a:ext cx="5206480" cy="3128610"/>
          </a:xfrm>
          <a:prstGeom prst="rect">
            <a:avLst/>
          </a:prstGeom>
        </p:spPr>
      </p:pic>
      <p:sp>
        <p:nvSpPr>
          <p:cNvPr id="16" name="Rectangle 15">
            <a:extLst>
              <a:ext uri="{FF2B5EF4-FFF2-40B4-BE49-F238E27FC236}">
                <a16:creationId xmlns:a16="http://schemas.microsoft.com/office/drawing/2014/main" id="{2706309A-9757-2A43-8E54-3B75863429DA}"/>
              </a:ext>
            </a:extLst>
          </p:cNvPr>
          <p:cNvSpPr/>
          <p:nvPr/>
        </p:nvSpPr>
        <p:spPr>
          <a:xfrm>
            <a:off x="5731615" y="5451176"/>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D3DB9B5-3EB2-D046-A2D8-E3B0C012F841}"/>
              </a:ext>
            </a:extLst>
          </p:cNvPr>
          <p:cNvSpPr/>
          <p:nvPr/>
        </p:nvSpPr>
        <p:spPr>
          <a:xfrm>
            <a:off x="553826" y="1444509"/>
            <a:ext cx="1200330" cy="3128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C3268916-8D39-4234-9824-0B3E68F3E0AE}"/>
              </a:ext>
            </a:extLst>
          </p:cNvPr>
          <p:cNvCxnSpPr>
            <a:cxnSpLocks/>
          </p:cNvCxnSpPr>
          <p:nvPr/>
        </p:nvCxnSpPr>
        <p:spPr>
          <a:xfrm flipV="1">
            <a:off x="2649894" y="1828801"/>
            <a:ext cx="3991358" cy="774440"/>
          </a:xfrm>
          <a:prstGeom prst="straightConnector1">
            <a:avLst/>
          </a:prstGeom>
          <a:ln w="76200">
            <a:solidFill>
              <a:srgbClr val="538233"/>
            </a:solidFill>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FEADC953-C2F6-4544-9AD6-08663D72A959}"/>
              </a:ext>
            </a:extLst>
          </p:cNvPr>
          <p:cNvSpPr txBox="1"/>
          <p:nvPr/>
        </p:nvSpPr>
        <p:spPr>
          <a:xfrm>
            <a:off x="2455333" y="4148303"/>
            <a:ext cx="4374673" cy="461665"/>
          </a:xfrm>
          <a:prstGeom prst="rect">
            <a:avLst/>
          </a:prstGeom>
          <a:solidFill>
            <a:schemeClr val="bg1"/>
          </a:solidFill>
        </p:spPr>
        <p:txBody>
          <a:bodyPr wrap="square" rtlCol="0">
            <a:spAutoFit/>
          </a:bodyPr>
          <a:lstStyle/>
          <a:p>
            <a:pPr algn="ctr"/>
            <a:r>
              <a:rPr lang="en-US" sz="2400">
                <a:latin typeface="Cambria" panose="02040503050406030204" pitchFamily="18" charset="0"/>
              </a:rPr>
              <a:t>Temperature (°C)</a:t>
            </a:r>
          </a:p>
        </p:txBody>
      </p:sp>
      <p:sp>
        <p:nvSpPr>
          <p:cNvPr id="15" name="TextBox 14">
            <a:extLst>
              <a:ext uri="{FF2B5EF4-FFF2-40B4-BE49-F238E27FC236}">
                <a16:creationId xmlns:a16="http://schemas.microsoft.com/office/drawing/2014/main" id="{2A407718-9B22-4949-BA51-92A0B23E2CB3}"/>
              </a:ext>
            </a:extLst>
          </p:cNvPr>
          <p:cNvSpPr txBox="1"/>
          <p:nvPr/>
        </p:nvSpPr>
        <p:spPr>
          <a:xfrm rot="16200000">
            <a:off x="-360323" y="1866380"/>
            <a:ext cx="2767371" cy="1200329"/>
          </a:xfrm>
          <a:prstGeom prst="rect">
            <a:avLst/>
          </a:prstGeom>
          <a:solidFill>
            <a:schemeClr val="bg1"/>
          </a:solidFill>
        </p:spPr>
        <p:txBody>
          <a:bodyPr wrap="square" rtlCol="0">
            <a:spAutoFit/>
          </a:bodyPr>
          <a:lstStyle/>
          <a:p>
            <a:pPr algn="ctr"/>
            <a:r>
              <a:rPr lang="en-US" sz="2400">
                <a:latin typeface="Cambria" panose="02040503050406030204" pitchFamily="18" charset="0"/>
              </a:rPr>
              <a:t>Variation in</a:t>
            </a:r>
          </a:p>
          <a:p>
            <a:pPr algn="ctr"/>
            <a:r>
              <a:rPr lang="en-US" sz="2400">
                <a:latin typeface="Cambria" panose="02040503050406030204" pitchFamily="18" charset="0"/>
              </a:rPr>
              <a:t>Bit Flip Counts</a:t>
            </a:r>
          </a:p>
          <a:p>
            <a:pPr algn="ctr"/>
            <a:r>
              <a:rPr lang="en-US" sz="2400">
                <a:latin typeface="Cambria" panose="02040503050406030204" pitchFamily="18" charset="0"/>
              </a:rPr>
              <a:t>per DRAM Row</a:t>
            </a:r>
          </a:p>
        </p:txBody>
      </p:sp>
      <p:grpSp>
        <p:nvGrpSpPr>
          <p:cNvPr id="18" name="Group 17">
            <a:extLst>
              <a:ext uri="{FF2B5EF4-FFF2-40B4-BE49-F238E27FC236}">
                <a16:creationId xmlns:a16="http://schemas.microsoft.com/office/drawing/2014/main" id="{783ED8BE-7343-A54A-B7EF-9A762A242703}"/>
              </a:ext>
            </a:extLst>
          </p:cNvPr>
          <p:cNvGrpSpPr/>
          <p:nvPr/>
        </p:nvGrpSpPr>
        <p:grpSpPr>
          <a:xfrm>
            <a:off x="0" y="4914900"/>
            <a:ext cx="9144000" cy="1206500"/>
            <a:chOff x="0" y="4914900"/>
            <a:chExt cx="9144000" cy="1206500"/>
          </a:xfrm>
          <a:solidFill>
            <a:schemeClr val="accent1">
              <a:lumMod val="20000"/>
              <a:lumOff val="80000"/>
            </a:schemeClr>
          </a:solidFill>
        </p:grpSpPr>
        <p:sp>
          <p:nvSpPr>
            <p:cNvPr id="19" name="Rectangle 18">
              <a:extLst>
                <a:ext uri="{FF2B5EF4-FFF2-40B4-BE49-F238E27FC236}">
                  <a16:creationId xmlns:a16="http://schemas.microsoft.com/office/drawing/2014/main" id="{5F1F7BC1-A6E3-1E48-A51D-B61EF1E58553}"/>
                </a:ext>
              </a:extLst>
            </p:cNvPr>
            <p:cNvSpPr/>
            <p:nvPr/>
          </p:nvSpPr>
          <p:spPr>
            <a:xfrm>
              <a:off x="0" y="4914900"/>
              <a:ext cx="9144000" cy="1206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6B12F06-F1BA-3748-A802-27C37CF1F8EB}"/>
                </a:ext>
              </a:extLst>
            </p:cNvPr>
            <p:cNvSpPr txBox="1"/>
            <p:nvPr/>
          </p:nvSpPr>
          <p:spPr>
            <a:xfrm>
              <a:off x="117226" y="5227292"/>
              <a:ext cx="9026774" cy="523220"/>
            </a:xfrm>
            <a:prstGeom prst="rect">
              <a:avLst/>
            </a:prstGeom>
            <a:grpFill/>
          </p:spPr>
          <p:txBody>
            <a:bodyPr wrap="square" rtlCol="0">
              <a:spAutoFit/>
            </a:bodyPr>
            <a:lstStyle/>
            <a:p>
              <a:r>
                <a:rPr lang="en-US" sz="2800" b="1">
                  <a:solidFill>
                    <a:srgbClr val="C00000"/>
                  </a:solidFill>
                  <a:latin typeface="Cambria" panose="02040503050406030204" pitchFamily="18" charset="0"/>
                </a:rPr>
                <a:t>More cells </a:t>
              </a:r>
              <a:r>
                <a:rPr lang="en-US" sz="2800">
                  <a:latin typeface="Cambria" panose="02040503050406030204" pitchFamily="18" charset="0"/>
                </a:rPr>
                <a:t>experience bit flips as </a:t>
              </a:r>
              <a:r>
                <a:rPr lang="en-US" sz="2800" b="1">
                  <a:solidFill>
                    <a:srgbClr val="C00000"/>
                  </a:solidFill>
                  <a:latin typeface="Cambria" panose="02040503050406030204" pitchFamily="18" charset="0"/>
                </a:rPr>
                <a:t>temperature increases</a:t>
              </a:r>
            </a:p>
          </p:txBody>
        </p:sp>
      </p:grpSp>
      <p:sp>
        <p:nvSpPr>
          <p:cNvPr id="17" name="Title 1">
            <a:extLst>
              <a:ext uri="{FF2B5EF4-FFF2-40B4-BE49-F238E27FC236}">
                <a16:creationId xmlns:a16="http://schemas.microsoft.com/office/drawing/2014/main" id="{F7822F4D-9F43-9344-A320-226992D2ABB0}"/>
              </a:ext>
            </a:extLst>
          </p:cNvPr>
          <p:cNvSpPr>
            <a:spLocks noGrp="1"/>
          </p:cNvSpPr>
          <p:nvPr>
            <p:ph type="title"/>
          </p:nvPr>
        </p:nvSpPr>
        <p:spPr>
          <a:xfrm>
            <a:off x="189560" y="0"/>
            <a:ext cx="8798061" cy="770467"/>
          </a:xfrm>
        </p:spPr>
        <p:txBody>
          <a:bodyPr/>
          <a:lstStyle/>
          <a:p>
            <a:r>
              <a:rPr lang="en-US"/>
              <a:t>Impact of Temperature on DRAM Rows</a:t>
            </a:r>
          </a:p>
        </p:txBody>
      </p:sp>
    </p:spTree>
    <p:extLst>
      <p:ext uri="{BB962C8B-B14F-4D97-AF65-F5344CB8AC3E}">
        <p14:creationId xmlns:p14="http://schemas.microsoft.com/office/powerpoint/2010/main" val="241481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hart&#10;&#10;Description automatically generated">
            <a:extLst>
              <a:ext uri="{FF2B5EF4-FFF2-40B4-BE49-F238E27FC236}">
                <a16:creationId xmlns:a16="http://schemas.microsoft.com/office/drawing/2014/main" id="{16D9055A-DD0D-40E6-8664-44DF6D9D61AD}"/>
              </a:ext>
            </a:extLst>
          </p:cNvPr>
          <p:cNvPicPr>
            <a:picLocks noChangeAspect="1"/>
          </p:cNvPicPr>
          <p:nvPr/>
        </p:nvPicPr>
        <p:blipFill>
          <a:blip r:embed="rId3"/>
          <a:stretch>
            <a:fillRect/>
          </a:stretch>
        </p:blipFill>
        <p:spPr>
          <a:xfrm>
            <a:off x="1258191" y="770881"/>
            <a:ext cx="6168013" cy="3968902"/>
          </a:xfrm>
          <a:prstGeom prst="rect">
            <a:avLst/>
          </a:prstGeom>
        </p:spPr>
      </p:pic>
      <p:sp>
        <p:nvSpPr>
          <p:cNvPr id="16" name="Rectangle 15">
            <a:extLst>
              <a:ext uri="{FF2B5EF4-FFF2-40B4-BE49-F238E27FC236}">
                <a16:creationId xmlns:a16="http://schemas.microsoft.com/office/drawing/2014/main" id="{2706309A-9757-2A43-8E54-3B75863429DA}"/>
              </a:ext>
            </a:extLst>
          </p:cNvPr>
          <p:cNvSpPr/>
          <p:nvPr/>
        </p:nvSpPr>
        <p:spPr>
          <a:xfrm>
            <a:off x="5731615" y="5451176"/>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C3268916-8D39-4234-9824-0B3E68F3E0AE}"/>
              </a:ext>
            </a:extLst>
          </p:cNvPr>
          <p:cNvCxnSpPr>
            <a:cxnSpLocks/>
          </p:cNvCxnSpPr>
          <p:nvPr/>
        </p:nvCxnSpPr>
        <p:spPr>
          <a:xfrm flipV="1">
            <a:off x="1858158" y="920452"/>
            <a:ext cx="2130471" cy="469308"/>
          </a:xfrm>
          <a:prstGeom prst="straightConnector1">
            <a:avLst/>
          </a:prstGeom>
          <a:ln w="76200">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32D8709A-7F44-46DD-96D9-CF4F659179FD}"/>
              </a:ext>
            </a:extLst>
          </p:cNvPr>
          <p:cNvCxnSpPr>
            <a:cxnSpLocks/>
          </p:cNvCxnSpPr>
          <p:nvPr/>
        </p:nvCxnSpPr>
        <p:spPr>
          <a:xfrm>
            <a:off x="5305031" y="987837"/>
            <a:ext cx="1980811" cy="872556"/>
          </a:xfrm>
          <a:prstGeom prst="straightConnector1">
            <a:avLst/>
          </a:prstGeom>
          <a:ln w="76200">
            <a:solidFill>
              <a:srgbClr val="538233"/>
            </a:solidFill>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8CE65EF4-DC9D-584A-B1D7-6B45947F1EC2}"/>
              </a:ext>
            </a:extLst>
          </p:cNvPr>
          <p:cNvSpPr txBox="1"/>
          <p:nvPr/>
        </p:nvSpPr>
        <p:spPr>
          <a:xfrm>
            <a:off x="1963958" y="4528919"/>
            <a:ext cx="5462245" cy="461665"/>
          </a:xfrm>
          <a:prstGeom prst="rect">
            <a:avLst/>
          </a:prstGeom>
          <a:solidFill>
            <a:schemeClr val="bg1"/>
          </a:solidFill>
        </p:spPr>
        <p:txBody>
          <a:bodyPr wrap="square" rtlCol="0">
            <a:spAutoFit/>
          </a:bodyPr>
          <a:lstStyle/>
          <a:p>
            <a:pPr algn="ctr"/>
            <a:r>
              <a:rPr lang="en-US" sz="2400">
                <a:latin typeface="Cambria" panose="02040503050406030204" pitchFamily="18" charset="0"/>
              </a:rPr>
              <a:t>Temperature (°C)</a:t>
            </a:r>
          </a:p>
        </p:txBody>
      </p:sp>
      <p:sp>
        <p:nvSpPr>
          <p:cNvPr id="18" name="TextBox 17">
            <a:extLst>
              <a:ext uri="{FF2B5EF4-FFF2-40B4-BE49-F238E27FC236}">
                <a16:creationId xmlns:a16="http://schemas.microsoft.com/office/drawing/2014/main" id="{7953B9EC-FD25-1447-A90C-528BEE2ED398}"/>
              </a:ext>
            </a:extLst>
          </p:cNvPr>
          <p:cNvSpPr txBox="1"/>
          <p:nvPr/>
        </p:nvSpPr>
        <p:spPr>
          <a:xfrm rot="16200000">
            <a:off x="-629443" y="2269306"/>
            <a:ext cx="3343875" cy="830997"/>
          </a:xfrm>
          <a:prstGeom prst="rect">
            <a:avLst/>
          </a:prstGeom>
          <a:solidFill>
            <a:schemeClr val="bg1"/>
          </a:solidFill>
        </p:spPr>
        <p:txBody>
          <a:bodyPr wrap="square" rtlCol="0">
            <a:spAutoFit/>
          </a:bodyPr>
          <a:lstStyle/>
          <a:p>
            <a:pPr algn="ctr"/>
            <a:r>
              <a:rPr lang="en-US" sz="2400">
                <a:latin typeface="Cambria" panose="02040503050406030204" pitchFamily="18" charset="0"/>
              </a:rPr>
              <a:t>Variation in Bit Flip Counts per DRAM Row</a:t>
            </a:r>
          </a:p>
        </p:txBody>
      </p:sp>
      <p:cxnSp>
        <p:nvCxnSpPr>
          <p:cNvPr id="19" name="Straight Arrow Connector 18">
            <a:extLst>
              <a:ext uri="{FF2B5EF4-FFF2-40B4-BE49-F238E27FC236}">
                <a16:creationId xmlns:a16="http://schemas.microsoft.com/office/drawing/2014/main" id="{3FC98BC1-6539-ED4A-8464-05B76A4495E9}"/>
              </a:ext>
            </a:extLst>
          </p:cNvPr>
          <p:cNvCxnSpPr>
            <a:cxnSpLocks/>
          </p:cNvCxnSpPr>
          <p:nvPr/>
        </p:nvCxnSpPr>
        <p:spPr>
          <a:xfrm flipV="1">
            <a:off x="1963959" y="2939657"/>
            <a:ext cx="2292326" cy="781107"/>
          </a:xfrm>
          <a:prstGeom prst="straightConnector1">
            <a:avLst/>
          </a:prstGeom>
          <a:ln w="76200">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98378D04-DAD8-9347-BA40-0D5BDBAFD139}"/>
              </a:ext>
            </a:extLst>
          </p:cNvPr>
          <p:cNvCxnSpPr>
            <a:cxnSpLocks/>
          </p:cNvCxnSpPr>
          <p:nvPr/>
        </p:nvCxnSpPr>
        <p:spPr>
          <a:xfrm flipV="1">
            <a:off x="4887715" y="2964444"/>
            <a:ext cx="2292326" cy="610372"/>
          </a:xfrm>
          <a:prstGeom prst="straightConnector1">
            <a:avLst/>
          </a:prstGeom>
          <a:ln w="76200">
            <a:solidFill>
              <a:srgbClr val="C00000"/>
            </a:solidFill>
            <a:tailEnd type="triangle"/>
          </a:ln>
        </p:spPr>
        <p:style>
          <a:lnRef idx="3">
            <a:schemeClr val="dk1"/>
          </a:lnRef>
          <a:fillRef idx="0">
            <a:schemeClr val="dk1"/>
          </a:fillRef>
          <a:effectRef idx="2">
            <a:schemeClr val="dk1"/>
          </a:effectRef>
          <a:fontRef idx="minor">
            <a:schemeClr val="tx1"/>
          </a:fontRef>
        </p:style>
      </p:cxnSp>
      <p:grpSp>
        <p:nvGrpSpPr>
          <p:cNvPr id="23" name="Group 22">
            <a:extLst>
              <a:ext uri="{FF2B5EF4-FFF2-40B4-BE49-F238E27FC236}">
                <a16:creationId xmlns:a16="http://schemas.microsoft.com/office/drawing/2014/main" id="{4818FB6A-AE7E-4241-8842-A369776F18DE}"/>
              </a:ext>
            </a:extLst>
          </p:cNvPr>
          <p:cNvGrpSpPr/>
          <p:nvPr/>
        </p:nvGrpSpPr>
        <p:grpSpPr>
          <a:xfrm>
            <a:off x="293723" y="5046138"/>
            <a:ext cx="8556554" cy="1313868"/>
            <a:chOff x="1643281" y="4277223"/>
            <a:chExt cx="6864225" cy="1467717"/>
          </a:xfrm>
        </p:grpSpPr>
        <p:sp>
          <p:nvSpPr>
            <p:cNvPr id="24" name="Rounded Rectangle 23">
              <a:extLst>
                <a:ext uri="{FF2B5EF4-FFF2-40B4-BE49-F238E27FC236}">
                  <a16:creationId xmlns:a16="http://schemas.microsoft.com/office/drawing/2014/main" id="{BC7A9DF1-7F05-FF40-BEAF-CD840B558422}"/>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5" name="Round Same Side Corner Rectangle 24">
              <a:extLst>
                <a:ext uri="{FF2B5EF4-FFF2-40B4-BE49-F238E27FC236}">
                  <a16:creationId xmlns:a16="http://schemas.microsoft.com/office/drawing/2014/main" id="{703E48A5-1064-7046-ADA5-6D88E138EDF5}"/>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4</a:t>
              </a:r>
            </a:p>
          </p:txBody>
        </p:sp>
        <p:sp>
          <p:nvSpPr>
            <p:cNvPr id="26" name="TextBox 25">
              <a:extLst>
                <a:ext uri="{FF2B5EF4-FFF2-40B4-BE49-F238E27FC236}">
                  <a16:creationId xmlns:a16="http://schemas.microsoft.com/office/drawing/2014/main" id="{79571B39-EDEA-5549-93CD-E5B29B635AD3}"/>
                </a:ext>
              </a:extLst>
            </p:cNvPr>
            <p:cNvSpPr txBox="1"/>
            <p:nvPr/>
          </p:nvSpPr>
          <p:spPr>
            <a:xfrm>
              <a:off x="1643281" y="4731882"/>
              <a:ext cx="6864225" cy="928304"/>
            </a:xfrm>
            <a:prstGeom prst="rect">
              <a:avLst/>
            </a:prstGeom>
            <a:noFill/>
          </p:spPr>
          <p:txBody>
            <a:bodyPr wrap="square" lIns="180000" rtlCol="0">
              <a:spAutoFit/>
            </a:bodyPr>
            <a:lstStyle/>
            <a:p>
              <a:pPr algn="ctr"/>
              <a:r>
                <a:rPr lang="en-US" sz="2400">
                  <a:latin typeface="Cambria"/>
                  <a:ea typeface="Cambria"/>
                </a:rPr>
                <a:t>A DRAM row’s bit error rate can either </a:t>
              </a:r>
              <a:r>
                <a:rPr lang="en-US" sz="2400" b="1">
                  <a:solidFill>
                    <a:srgbClr val="C00000"/>
                  </a:solidFill>
                  <a:latin typeface="Cambria"/>
                  <a:ea typeface="Cambria"/>
                </a:rPr>
                <a:t>increase</a:t>
              </a:r>
              <a:r>
                <a:rPr lang="en-US" sz="2400">
                  <a:latin typeface="Cambria"/>
                  <a:ea typeface="Cambria"/>
                </a:rPr>
                <a:t> </a:t>
              </a:r>
              <a:r>
                <a:rPr lang="en-US" sz="2400" b="1">
                  <a:latin typeface="Cambria"/>
                  <a:ea typeface="Cambria"/>
                </a:rPr>
                <a:t>or</a:t>
              </a:r>
              <a:r>
                <a:rPr lang="en-US" sz="2400">
                  <a:latin typeface="Cambria"/>
                  <a:ea typeface="Cambria"/>
                </a:rPr>
                <a:t> </a:t>
              </a:r>
              <a:r>
                <a:rPr lang="en-US" sz="2400" b="1">
                  <a:solidFill>
                    <a:srgbClr val="538233"/>
                  </a:solidFill>
                  <a:latin typeface="Cambria"/>
                  <a:ea typeface="Cambria"/>
                </a:rPr>
                <a:t>decrease</a:t>
              </a:r>
              <a:br>
                <a:rPr lang="en-US" sz="2400">
                  <a:latin typeface="Cambria"/>
                  <a:ea typeface="Cambria"/>
                </a:rPr>
              </a:br>
              <a:r>
                <a:rPr lang="en-US" sz="2400" b="1">
                  <a:latin typeface="Cambria"/>
                  <a:ea typeface="Cambria"/>
                </a:rPr>
                <a:t>with temperature</a:t>
              </a:r>
              <a:r>
                <a:rPr lang="en-US" sz="2400" b="1">
                  <a:solidFill>
                    <a:srgbClr val="8B278C"/>
                  </a:solidFill>
                  <a:latin typeface="Cambria"/>
                  <a:ea typeface="Cambria"/>
                </a:rPr>
                <a:t> </a:t>
              </a:r>
              <a:r>
                <a:rPr lang="en-US" sz="2400">
                  <a:latin typeface="Cambria"/>
                  <a:ea typeface="Cambria"/>
                </a:rPr>
                <a:t>depending on the DRAM manufacturer</a:t>
              </a:r>
            </a:p>
          </p:txBody>
        </p:sp>
      </p:grpSp>
      <p:sp>
        <p:nvSpPr>
          <p:cNvPr id="21" name="Title 1">
            <a:extLst>
              <a:ext uri="{FF2B5EF4-FFF2-40B4-BE49-F238E27FC236}">
                <a16:creationId xmlns:a16="http://schemas.microsoft.com/office/drawing/2014/main" id="{44AC88BE-3EB0-3644-BE6B-DF9312A0765F}"/>
              </a:ext>
            </a:extLst>
          </p:cNvPr>
          <p:cNvSpPr>
            <a:spLocks noGrp="1"/>
          </p:cNvSpPr>
          <p:nvPr>
            <p:ph type="title"/>
          </p:nvPr>
        </p:nvSpPr>
        <p:spPr>
          <a:xfrm>
            <a:off x="189560" y="0"/>
            <a:ext cx="8798061" cy="770467"/>
          </a:xfrm>
        </p:spPr>
        <p:txBody>
          <a:bodyPr/>
          <a:lstStyle/>
          <a:p>
            <a:r>
              <a:rPr lang="en-US"/>
              <a:t>Impact of Temperature on DRAM Rows</a:t>
            </a:r>
          </a:p>
        </p:txBody>
      </p:sp>
    </p:spTree>
    <p:extLst>
      <p:ext uri="{BB962C8B-B14F-4D97-AF65-F5344CB8AC3E}">
        <p14:creationId xmlns:p14="http://schemas.microsoft.com/office/powerpoint/2010/main" val="337593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1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8751-980E-8B48-BBF4-A176728E567B}"/>
              </a:ext>
            </a:extLst>
          </p:cNvPr>
          <p:cNvSpPr>
            <a:spLocks noGrp="1"/>
          </p:cNvSpPr>
          <p:nvPr>
            <p:ph type="title"/>
          </p:nvPr>
        </p:nvSpPr>
        <p:spPr>
          <a:xfrm>
            <a:off x="117226" y="-124462"/>
            <a:ext cx="8514155" cy="1141619"/>
          </a:xfrm>
        </p:spPr>
        <p:txBody>
          <a:bodyPr/>
          <a:lstStyle/>
          <a:p>
            <a:r>
              <a:rPr lang="en-US"/>
              <a:t>Also in the Paper</a:t>
            </a:r>
          </a:p>
        </p:txBody>
      </p:sp>
      <p:sp>
        <p:nvSpPr>
          <p:cNvPr id="16" name="Rectangle 15">
            <a:extLst>
              <a:ext uri="{FF2B5EF4-FFF2-40B4-BE49-F238E27FC236}">
                <a16:creationId xmlns:a16="http://schemas.microsoft.com/office/drawing/2014/main" id="{2706309A-9757-2A43-8E54-3B75863429DA}"/>
              </a:ext>
            </a:extLst>
          </p:cNvPr>
          <p:cNvSpPr/>
          <p:nvPr/>
        </p:nvSpPr>
        <p:spPr>
          <a:xfrm>
            <a:off x="5731615" y="5451176"/>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01E96C-E73D-C645-AA87-20EE11A32C83}"/>
              </a:ext>
            </a:extLst>
          </p:cNvPr>
          <p:cNvSpPr/>
          <p:nvPr/>
        </p:nvSpPr>
        <p:spPr>
          <a:xfrm>
            <a:off x="117226" y="806558"/>
            <a:ext cx="8748479" cy="830997"/>
          </a:xfrm>
          <a:prstGeom prst="rect">
            <a:avLst/>
          </a:prstGeom>
        </p:spPr>
        <p:txBody>
          <a:bodyPr wrap="square" lIns="91440" tIns="45720" rIns="91440" bIns="45720" anchor="t">
            <a:spAutoFit/>
          </a:bodyPr>
          <a:lstStyle/>
          <a:p>
            <a:r>
              <a:rPr lang="en-US" sz="2400">
                <a:latin typeface="Cambria"/>
                <a:ea typeface="Cambria"/>
              </a:rPr>
              <a:t>The </a:t>
            </a:r>
            <a:r>
              <a:rPr lang="en-US" sz="2400" b="1">
                <a:latin typeface="Cambria"/>
                <a:ea typeface="Cambria"/>
              </a:rPr>
              <a:t>minimum activation count</a:t>
            </a:r>
            <a:r>
              <a:rPr lang="en-US" sz="2400">
                <a:latin typeface="Cambria"/>
                <a:ea typeface="Cambria"/>
              </a:rPr>
              <a:t> at which a victim row experiences a bit flip </a:t>
            </a:r>
            <a:r>
              <a:rPr lang="en-US" sz="2400" b="1">
                <a:latin typeface="Cambria"/>
                <a:ea typeface="Cambria"/>
              </a:rPr>
              <a:t>(</a:t>
            </a:r>
            <a:r>
              <a:rPr lang="en-US" sz="2400" b="1" i="1" err="1">
                <a:latin typeface="Cambria"/>
                <a:ea typeface="Cambria"/>
              </a:rPr>
              <a:t>HC</a:t>
            </a:r>
            <a:r>
              <a:rPr lang="en-US" sz="2400" b="1" i="1" baseline="-25000" err="1">
                <a:latin typeface="Cambria"/>
                <a:ea typeface="Cambria"/>
              </a:rPr>
              <a:t>first</a:t>
            </a:r>
            <a:r>
              <a:rPr lang="en-US" sz="2400" b="1">
                <a:latin typeface="Cambria"/>
                <a:ea typeface="Cambria"/>
              </a:rPr>
              <a:t>) </a:t>
            </a:r>
            <a:r>
              <a:rPr lang="en-US" sz="2400">
                <a:latin typeface="Cambria"/>
                <a:ea typeface="Cambria"/>
              </a:rPr>
              <a:t>when </a:t>
            </a:r>
            <a:r>
              <a:rPr lang="en-US" sz="2400" b="1">
                <a:latin typeface="Cambria"/>
                <a:ea typeface="Cambria"/>
              </a:rPr>
              <a:t>temperature changes:</a:t>
            </a:r>
            <a:endParaRPr lang="en-US" sz="1600" b="1"/>
          </a:p>
        </p:txBody>
      </p:sp>
      <p:grpSp>
        <p:nvGrpSpPr>
          <p:cNvPr id="12" name="Group 11">
            <a:extLst>
              <a:ext uri="{FF2B5EF4-FFF2-40B4-BE49-F238E27FC236}">
                <a16:creationId xmlns:a16="http://schemas.microsoft.com/office/drawing/2014/main" id="{7C8C6841-DD62-C142-BBCE-A631AF3768F1}"/>
              </a:ext>
            </a:extLst>
          </p:cNvPr>
          <p:cNvGrpSpPr/>
          <p:nvPr/>
        </p:nvGrpSpPr>
        <p:grpSpPr>
          <a:xfrm>
            <a:off x="293723" y="1749504"/>
            <a:ext cx="8556554" cy="1313868"/>
            <a:chOff x="1643281" y="4277223"/>
            <a:chExt cx="6864225" cy="1467717"/>
          </a:xfrm>
        </p:grpSpPr>
        <p:sp>
          <p:nvSpPr>
            <p:cNvPr id="13" name="Rounded Rectangle 12">
              <a:extLst>
                <a:ext uri="{FF2B5EF4-FFF2-40B4-BE49-F238E27FC236}">
                  <a16:creationId xmlns:a16="http://schemas.microsoft.com/office/drawing/2014/main" id="{323BB114-9F14-204A-AA7C-FB6CBA4E25CB}"/>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5" name="Round Same Side Corner Rectangle 14">
              <a:extLst>
                <a:ext uri="{FF2B5EF4-FFF2-40B4-BE49-F238E27FC236}">
                  <a16:creationId xmlns:a16="http://schemas.microsoft.com/office/drawing/2014/main" id="{962677A4-5BDF-6B42-9832-B5639B9B3DD3}"/>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5</a:t>
              </a:r>
            </a:p>
          </p:txBody>
        </p:sp>
        <p:sp>
          <p:nvSpPr>
            <p:cNvPr id="17" name="TextBox 16">
              <a:extLst>
                <a:ext uri="{FF2B5EF4-FFF2-40B4-BE49-F238E27FC236}">
                  <a16:creationId xmlns:a16="http://schemas.microsoft.com/office/drawing/2014/main" id="{032CC7E0-9E53-5448-9CA5-3060D6EF86F3}"/>
                </a:ext>
              </a:extLst>
            </p:cNvPr>
            <p:cNvSpPr txBox="1"/>
            <p:nvPr/>
          </p:nvSpPr>
          <p:spPr>
            <a:xfrm>
              <a:off x="1643281" y="4731882"/>
              <a:ext cx="6864225" cy="928304"/>
            </a:xfrm>
            <a:prstGeom prst="rect">
              <a:avLst/>
            </a:prstGeom>
            <a:noFill/>
          </p:spPr>
          <p:txBody>
            <a:bodyPr wrap="square" lIns="180000" rtlCol="0">
              <a:spAutoFit/>
            </a:bodyPr>
            <a:lstStyle/>
            <a:p>
              <a:pPr algn="ctr"/>
              <a:r>
                <a:rPr lang="en-US" sz="2400">
                  <a:latin typeface="Cambria"/>
                  <a:ea typeface="Cambria"/>
                </a:rPr>
                <a:t>DRAM rows can show </a:t>
              </a:r>
              <a:r>
                <a:rPr lang="en-US" sz="2400" b="1">
                  <a:latin typeface="Cambria"/>
                  <a:ea typeface="Cambria"/>
                </a:rPr>
                <a:t>either </a:t>
              </a:r>
              <a:r>
                <a:rPr lang="en-US" sz="2400" b="1">
                  <a:solidFill>
                    <a:srgbClr val="538233"/>
                  </a:solidFill>
                  <a:latin typeface="Cambria"/>
                  <a:ea typeface="Cambria"/>
                </a:rPr>
                <a:t>higher</a:t>
              </a:r>
              <a:r>
                <a:rPr lang="en-US" sz="2400" b="1">
                  <a:latin typeface="Cambria"/>
                  <a:ea typeface="Cambria"/>
                </a:rPr>
                <a:t> or </a:t>
              </a:r>
              <a:r>
                <a:rPr lang="en-US" sz="2400" b="1">
                  <a:solidFill>
                    <a:srgbClr val="C00000"/>
                  </a:solidFill>
                  <a:latin typeface="Cambria"/>
                  <a:ea typeface="Cambria"/>
                </a:rPr>
                <a:t>lower</a:t>
              </a:r>
              <a:r>
                <a:rPr lang="en-US" sz="2400" b="1">
                  <a:latin typeface="Cambria"/>
                  <a:ea typeface="Cambria"/>
                </a:rPr>
                <a:t> </a:t>
              </a:r>
              <a:r>
                <a:rPr lang="en-US" sz="2400" b="1" i="1" err="1">
                  <a:latin typeface="Cambria"/>
                  <a:ea typeface="Cambria"/>
                </a:rPr>
                <a:t>HC</a:t>
              </a:r>
              <a:r>
                <a:rPr lang="en-US" sz="2400" b="1" i="1" baseline="-25000" err="1">
                  <a:latin typeface="Cambria"/>
                  <a:ea typeface="Cambria"/>
                </a:rPr>
                <a:t>first</a:t>
              </a:r>
              <a:r>
                <a:rPr lang="en-US" sz="2400" b="1">
                  <a:solidFill>
                    <a:srgbClr val="8B278C"/>
                  </a:solidFill>
                  <a:latin typeface="Cambria"/>
                  <a:ea typeface="Cambria"/>
                </a:rPr>
                <a:t> </a:t>
              </a:r>
            </a:p>
            <a:p>
              <a:pPr algn="ctr"/>
              <a:r>
                <a:rPr lang="en-US" sz="2400">
                  <a:latin typeface="Cambria"/>
                  <a:ea typeface="Cambria"/>
                </a:rPr>
                <a:t>when</a:t>
              </a:r>
              <a:r>
                <a:rPr lang="en-US" sz="2400" b="1">
                  <a:solidFill>
                    <a:srgbClr val="8B278C"/>
                  </a:solidFill>
                  <a:latin typeface="Cambria"/>
                  <a:ea typeface="Cambria"/>
                </a:rPr>
                <a:t> </a:t>
              </a:r>
              <a:r>
                <a:rPr lang="en-US" sz="2400" b="1">
                  <a:latin typeface="Cambria"/>
                  <a:ea typeface="Cambria"/>
                </a:rPr>
                <a:t>temperature increases </a:t>
              </a:r>
            </a:p>
          </p:txBody>
        </p:sp>
      </p:grpSp>
      <p:grpSp>
        <p:nvGrpSpPr>
          <p:cNvPr id="18" name="Group 17">
            <a:extLst>
              <a:ext uri="{FF2B5EF4-FFF2-40B4-BE49-F238E27FC236}">
                <a16:creationId xmlns:a16="http://schemas.microsoft.com/office/drawing/2014/main" id="{DB991B70-2356-2C45-9812-8D6A72B0B018}"/>
              </a:ext>
            </a:extLst>
          </p:cNvPr>
          <p:cNvGrpSpPr/>
          <p:nvPr/>
        </p:nvGrpSpPr>
        <p:grpSpPr>
          <a:xfrm>
            <a:off x="293723" y="3364692"/>
            <a:ext cx="8556554" cy="1313868"/>
            <a:chOff x="1643281" y="4277223"/>
            <a:chExt cx="6864225" cy="1467717"/>
          </a:xfrm>
        </p:grpSpPr>
        <p:sp>
          <p:nvSpPr>
            <p:cNvPr id="20" name="Rounded Rectangle 19">
              <a:extLst>
                <a:ext uri="{FF2B5EF4-FFF2-40B4-BE49-F238E27FC236}">
                  <a16:creationId xmlns:a16="http://schemas.microsoft.com/office/drawing/2014/main" id="{5A7B0639-C27E-A74B-8BE8-F5490F917DB2}"/>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1" name="Round Same Side Corner Rectangle 20">
              <a:extLst>
                <a:ext uri="{FF2B5EF4-FFF2-40B4-BE49-F238E27FC236}">
                  <a16:creationId xmlns:a16="http://schemas.microsoft.com/office/drawing/2014/main" id="{E5C005EF-6AD5-0541-AD2B-48A25F8F3960}"/>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6</a:t>
              </a:r>
            </a:p>
          </p:txBody>
        </p:sp>
        <p:sp>
          <p:nvSpPr>
            <p:cNvPr id="22" name="TextBox 21">
              <a:extLst>
                <a:ext uri="{FF2B5EF4-FFF2-40B4-BE49-F238E27FC236}">
                  <a16:creationId xmlns:a16="http://schemas.microsoft.com/office/drawing/2014/main" id="{58E21910-1CC9-554D-8414-3ABA66A1A10B}"/>
                </a:ext>
              </a:extLst>
            </p:cNvPr>
            <p:cNvSpPr txBox="1"/>
            <p:nvPr/>
          </p:nvSpPr>
          <p:spPr>
            <a:xfrm>
              <a:off x="1643281" y="4731882"/>
              <a:ext cx="6864225" cy="928304"/>
            </a:xfrm>
            <a:prstGeom prst="rect">
              <a:avLst/>
            </a:prstGeom>
            <a:noFill/>
          </p:spPr>
          <p:txBody>
            <a:bodyPr wrap="square" lIns="180000" rtlCol="0">
              <a:spAutoFit/>
            </a:bodyPr>
            <a:lstStyle/>
            <a:p>
              <a:pPr algn="ctr"/>
              <a:r>
                <a:rPr lang="en-US" sz="2400" b="1" i="1" err="1">
                  <a:latin typeface="Cambria"/>
                  <a:ea typeface="Cambria"/>
                </a:rPr>
                <a:t>HC</a:t>
              </a:r>
              <a:r>
                <a:rPr lang="en-US" sz="2400" b="1" i="1" baseline="-25000" err="1">
                  <a:latin typeface="Cambria"/>
                  <a:ea typeface="Cambria"/>
                </a:rPr>
                <a:t>first</a:t>
              </a:r>
              <a:r>
                <a:rPr lang="en-US" sz="2400">
                  <a:latin typeface="Cambria"/>
                  <a:ea typeface="Cambria"/>
                </a:rPr>
                <a:t> tends to generally </a:t>
              </a:r>
              <a:r>
                <a:rPr lang="en-US" sz="2400" b="1">
                  <a:solidFill>
                    <a:srgbClr val="C00000"/>
                  </a:solidFill>
                  <a:latin typeface="Cambria"/>
                  <a:ea typeface="Cambria"/>
                </a:rPr>
                <a:t>decrease</a:t>
              </a:r>
              <a:r>
                <a:rPr lang="en-US" sz="2400">
                  <a:solidFill>
                    <a:srgbClr val="C00000"/>
                  </a:solidFill>
                  <a:latin typeface="Cambria"/>
                  <a:ea typeface="Cambria"/>
                </a:rPr>
                <a:t> </a:t>
              </a:r>
            </a:p>
            <a:p>
              <a:pPr algn="ctr"/>
              <a:r>
                <a:rPr lang="en-US" sz="2400">
                  <a:latin typeface="Cambria"/>
                  <a:ea typeface="Cambria"/>
                </a:rPr>
                <a:t>as </a:t>
              </a:r>
              <a:r>
                <a:rPr lang="en-US" sz="2400" b="1">
                  <a:latin typeface="Cambria"/>
                  <a:ea typeface="Cambria"/>
                </a:rPr>
                <a:t>temperature change (</a:t>
              </a:r>
              <a:r>
                <a:rPr lang="en-US" sz="2400" b="1">
                  <a:ea typeface="+mn-lt"/>
                  <a:cs typeface="+mn-lt"/>
                </a:rPr>
                <a:t>Δ</a:t>
              </a:r>
              <a:r>
                <a:rPr lang="en-US" sz="2400" b="1" i="1">
                  <a:latin typeface="Cambria"/>
                  <a:ea typeface="Cambria"/>
                </a:rPr>
                <a:t>T</a:t>
              </a:r>
              <a:r>
                <a:rPr lang="en-US" sz="2400" b="1">
                  <a:latin typeface="Cambria"/>
                  <a:ea typeface="Cambria"/>
                </a:rPr>
                <a:t>) increases</a:t>
              </a:r>
              <a:r>
                <a:rPr lang="en-US" sz="2400" b="1">
                  <a:solidFill>
                    <a:srgbClr val="8B278C"/>
                  </a:solidFill>
                  <a:latin typeface="Cambria"/>
                  <a:ea typeface="Cambria"/>
                </a:rPr>
                <a:t> </a:t>
              </a:r>
              <a:endParaRPr lang="en-US" sz="2400" b="1">
                <a:solidFill>
                  <a:srgbClr val="8B278C"/>
                </a:solidFill>
                <a:cs typeface="Calibri"/>
              </a:endParaRPr>
            </a:p>
          </p:txBody>
        </p:sp>
      </p:grpSp>
      <p:grpSp>
        <p:nvGrpSpPr>
          <p:cNvPr id="23" name="Group 22">
            <a:extLst>
              <a:ext uri="{FF2B5EF4-FFF2-40B4-BE49-F238E27FC236}">
                <a16:creationId xmlns:a16="http://schemas.microsoft.com/office/drawing/2014/main" id="{D89E92F6-2837-8043-A052-219A8C1812F0}"/>
              </a:ext>
            </a:extLst>
          </p:cNvPr>
          <p:cNvGrpSpPr/>
          <p:nvPr/>
        </p:nvGrpSpPr>
        <p:grpSpPr>
          <a:xfrm>
            <a:off x="309151" y="4980847"/>
            <a:ext cx="8556554" cy="1313868"/>
            <a:chOff x="1643281" y="4277223"/>
            <a:chExt cx="6864225" cy="1467717"/>
          </a:xfrm>
        </p:grpSpPr>
        <p:sp>
          <p:nvSpPr>
            <p:cNvPr id="25" name="Rounded Rectangle 24">
              <a:extLst>
                <a:ext uri="{FF2B5EF4-FFF2-40B4-BE49-F238E27FC236}">
                  <a16:creationId xmlns:a16="http://schemas.microsoft.com/office/drawing/2014/main" id="{A6AA413B-AECC-D746-8628-0CDB3198DE70}"/>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6" name="Round Same Side Corner Rectangle 25">
              <a:extLst>
                <a:ext uri="{FF2B5EF4-FFF2-40B4-BE49-F238E27FC236}">
                  <a16:creationId xmlns:a16="http://schemas.microsoft.com/office/drawing/2014/main" id="{A4911DA3-5500-BE45-BD6D-61A3607DF88A}"/>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7</a:t>
              </a:r>
            </a:p>
          </p:txBody>
        </p:sp>
        <p:sp>
          <p:nvSpPr>
            <p:cNvPr id="27" name="TextBox 26">
              <a:extLst>
                <a:ext uri="{FF2B5EF4-FFF2-40B4-BE49-F238E27FC236}">
                  <a16:creationId xmlns:a16="http://schemas.microsoft.com/office/drawing/2014/main" id="{2119E63C-5BEA-EE4B-8782-CDF6400DA96F}"/>
                </a:ext>
              </a:extLst>
            </p:cNvPr>
            <p:cNvSpPr txBox="1"/>
            <p:nvPr/>
          </p:nvSpPr>
          <p:spPr>
            <a:xfrm>
              <a:off x="1643281" y="4731882"/>
              <a:ext cx="6864225" cy="928304"/>
            </a:xfrm>
            <a:prstGeom prst="rect">
              <a:avLst/>
            </a:prstGeom>
            <a:noFill/>
          </p:spPr>
          <p:txBody>
            <a:bodyPr wrap="square" lIns="180000" rtlCol="0">
              <a:spAutoFit/>
            </a:bodyPr>
            <a:lstStyle/>
            <a:p>
              <a:pPr algn="ctr"/>
              <a:r>
                <a:rPr lang="en-US" sz="2400">
                  <a:latin typeface="Cambria"/>
                  <a:ea typeface="Cambria"/>
                </a:rPr>
                <a:t>The</a:t>
              </a:r>
              <a:r>
                <a:rPr lang="en-US" sz="2400" b="1">
                  <a:solidFill>
                    <a:srgbClr val="8B278C"/>
                  </a:solidFill>
                  <a:latin typeface="Cambria"/>
                  <a:ea typeface="Cambria"/>
                </a:rPr>
                <a:t> </a:t>
              </a:r>
              <a:r>
                <a:rPr lang="en-US" sz="2400" b="1" i="1" err="1">
                  <a:latin typeface="Cambria"/>
                  <a:ea typeface="Cambria"/>
                </a:rPr>
                <a:t>HC</a:t>
              </a:r>
              <a:r>
                <a:rPr lang="en-US" sz="2400" b="1" i="1" baseline="-25000" err="1">
                  <a:latin typeface="Cambria"/>
                  <a:ea typeface="Cambria"/>
                </a:rPr>
                <a:t>first</a:t>
              </a:r>
              <a:r>
                <a:rPr lang="en-US" sz="2400">
                  <a:latin typeface="Cambria"/>
                  <a:ea typeface="Cambria"/>
                </a:rPr>
                <a:t> </a:t>
              </a:r>
              <a:r>
                <a:rPr lang="en-US" sz="2400" b="1">
                  <a:latin typeface="Cambria"/>
                  <a:ea typeface="Cambria"/>
                </a:rPr>
                <a:t>change (</a:t>
              </a:r>
              <a:r>
                <a:rPr lang="en-US" sz="2400" b="1" err="1">
                  <a:ea typeface="Cambria"/>
                  <a:cs typeface="Calibri"/>
                </a:rPr>
                <a:t>Δ</a:t>
              </a:r>
              <a:r>
                <a:rPr lang="en-US" sz="2400" b="1" i="1" err="1">
                  <a:latin typeface="Cambria"/>
                  <a:ea typeface="Cambria"/>
                </a:rPr>
                <a:t>HC</a:t>
              </a:r>
              <a:r>
                <a:rPr lang="en-US" sz="2400" b="1" i="1" baseline="-25000" err="1">
                  <a:latin typeface="Cambria"/>
                  <a:ea typeface="Cambria"/>
                </a:rPr>
                <a:t>first</a:t>
              </a:r>
              <a:r>
                <a:rPr lang="en-US" sz="2400" b="1">
                  <a:latin typeface="Cambria"/>
                  <a:ea typeface="Cambria"/>
                </a:rPr>
                <a:t>)</a:t>
              </a:r>
              <a:r>
                <a:rPr lang="en-US" sz="2400">
                  <a:latin typeface="Cambria"/>
                  <a:ea typeface="Cambria"/>
                </a:rPr>
                <a:t> tends to be </a:t>
              </a:r>
              <a:r>
                <a:rPr lang="en-US" sz="2400" b="1">
                  <a:solidFill>
                    <a:srgbClr val="C55911"/>
                  </a:solidFill>
                  <a:latin typeface="Cambria"/>
                  <a:ea typeface="Cambria"/>
                </a:rPr>
                <a:t>larger</a:t>
              </a:r>
              <a:r>
                <a:rPr lang="en-US" sz="2400">
                  <a:latin typeface="Cambria"/>
                  <a:ea typeface="Cambria"/>
                </a:rPr>
                <a:t> </a:t>
              </a:r>
            </a:p>
            <a:p>
              <a:pPr algn="ctr"/>
              <a:r>
                <a:rPr lang="en-US" sz="2400">
                  <a:latin typeface="Cambria"/>
                  <a:ea typeface="Cambria"/>
                </a:rPr>
                <a:t>as </a:t>
              </a:r>
              <a:r>
                <a:rPr lang="en-US" sz="2400" b="1">
                  <a:latin typeface="Cambria"/>
                  <a:ea typeface="Cambria"/>
                </a:rPr>
                <a:t>temperature change (</a:t>
              </a:r>
              <a:r>
                <a:rPr lang="en-US" sz="2400" b="1">
                  <a:ea typeface="Cambria"/>
                  <a:cs typeface="Calibri"/>
                </a:rPr>
                <a:t>Δ</a:t>
              </a:r>
              <a:r>
                <a:rPr lang="en-US" sz="2400" b="1" i="1">
                  <a:latin typeface="Cambria"/>
                  <a:ea typeface="Cambria"/>
                  <a:cs typeface="Calibri"/>
                </a:rPr>
                <a:t>T</a:t>
              </a:r>
              <a:r>
                <a:rPr lang="en-US" sz="2400" b="1">
                  <a:latin typeface="Cambria"/>
                  <a:ea typeface="Cambria"/>
                </a:rPr>
                <a:t>)</a:t>
              </a:r>
              <a:r>
                <a:rPr lang="en-US" sz="2400">
                  <a:latin typeface="Cambria"/>
                  <a:ea typeface="Cambria"/>
                </a:rPr>
                <a:t> </a:t>
              </a:r>
              <a:r>
                <a:rPr lang="en-US" sz="2400" b="1">
                  <a:latin typeface="Cambria"/>
                  <a:ea typeface="Cambria"/>
                </a:rPr>
                <a:t>increases</a:t>
              </a:r>
              <a:endParaRPr lang="en-US" sz="2400" b="1"/>
            </a:p>
          </p:txBody>
        </p:sp>
      </p:grpSp>
    </p:spTree>
    <p:extLst>
      <p:ext uri="{BB962C8B-B14F-4D97-AF65-F5344CB8AC3E}">
        <p14:creationId xmlns:p14="http://schemas.microsoft.com/office/powerpoint/2010/main" val="163524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54D03F7-E46E-C041-8A11-517092A81743}"/>
              </a:ext>
            </a:extLst>
          </p:cNvPr>
          <p:cNvGrpSpPr/>
          <p:nvPr/>
        </p:nvGrpSpPr>
        <p:grpSpPr>
          <a:xfrm>
            <a:off x="250535" y="1280419"/>
            <a:ext cx="8647805" cy="2194960"/>
            <a:chOff x="250535" y="1280419"/>
            <a:chExt cx="8647805" cy="2194960"/>
          </a:xfrm>
        </p:grpSpPr>
        <p:sp>
          <p:nvSpPr>
            <p:cNvPr id="3" name="Rounded Rectangle 2">
              <a:extLst>
                <a:ext uri="{FF2B5EF4-FFF2-40B4-BE49-F238E27FC236}">
                  <a16:creationId xmlns:a16="http://schemas.microsoft.com/office/drawing/2014/main" id="{EEB1A720-6D95-4B41-B450-5D1BBA033D18}"/>
                </a:ext>
              </a:extLst>
            </p:cNvPr>
            <p:cNvSpPr/>
            <p:nvPr/>
          </p:nvSpPr>
          <p:spPr>
            <a:xfrm>
              <a:off x="250536" y="1777044"/>
              <a:ext cx="8647804" cy="1698335"/>
            </a:xfrm>
            <a:prstGeom prst="roundRect">
              <a:avLst>
                <a:gd name="adj" fmla="val 0"/>
              </a:avLst>
            </a:prstGeom>
            <a:solidFill>
              <a:srgbClr val="FFF3CC"/>
            </a:solid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prstClr val="black"/>
                  </a:solidFill>
                  <a:latin typeface="Cambria"/>
                  <a:ea typeface="Cambria"/>
                </a:rPr>
                <a:t>To ensure that a DRAM cell is </a:t>
              </a:r>
              <a:r>
                <a:rPr lang="en-US" sz="2400" b="1">
                  <a:solidFill>
                    <a:schemeClr val="tx1"/>
                  </a:solidFill>
                  <a:latin typeface="Cambria"/>
                  <a:ea typeface="Cambria"/>
                </a:rPr>
                <a:t>not vulnerable </a:t>
              </a:r>
              <a:r>
                <a:rPr lang="en-US" sz="2400">
                  <a:solidFill>
                    <a:prstClr val="black"/>
                  </a:solidFill>
                  <a:latin typeface="Cambria"/>
                  <a:ea typeface="Cambria"/>
                </a:rPr>
                <a:t>to RowHammer, </a:t>
              </a:r>
            </a:p>
            <a:p>
              <a:pPr lvl="0" algn="ctr"/>
              <a:r>
                <a:rPr lang="en-US" sz="2400">
                  <a:solidFill>
                    <a:prstClr val="black"/>
                  </a:solidFill>
                  <a:latin typeface="Cambria"/>
                  <a:ea typeface="Cambria"/>
                </a:rPr>
                <a:t>we </a:t>
              </a:r>
              <a:r>
                <a:rPr lang="en-US" sz="2400" b="1">
                  <a:solidFill>
                    <a:srgbClr val="C00000"/>
                  </a:solidFill>
                  <a:latin typeface="Cambria"/>
                  <a:ea typeface="Cambria"/>
                </a:rPr>
                <a:t>must characterize </a:t>
              </a:r>
              <a:r>
                <a:rPr lang="en-US" sz="2400">
                  <a:solidFill>
                    <a:prstClr val="black"/>
                  </a:solidFill>
                  <a:latin typeface="Cambria"/>
                  <a:ea typeface="Cambria"/>
                </a:rPr>
                <a:t>the cell at </a:t>
              </a:r>
              <a:r>
                <a:rPr lang="en-US" sz="2400" b="1">
                  <a:solidFill>
                    <a:srgbClr val="C00000"/>
                  </a:solidFill>
                  <a:latin typeface="Cambria"/>
                  <a:ea typeface="Cambria"/>
                </a:rPr>
                <a:t>all operating temperatures</a:t>
              </a:r>
            </a:p>
          </p:txBody>
        </p:sp>
        <p:sp>
          <p:nvSpPr>
            <p:cNvPr id="5" name="TextBox 4">
              <a:extLst>
                <a:ext uri="{FF2B5EF4-FFF2-40B4-BE49-F238E27FC236}">
                  <a16:creationId xmlns:a16="http://schemas.microsoft.com/office/drawing/2014/main" id="{86ACE14A-3CD2-ED47-8E4D-A153C40FA212}"/>
                </a:ext>
              </a:extLst>
            </p:cNvPr>
            <p:cNvSpPr txBox="1"/>
            <p:nvPr/>
          </p:nvSpPr>
          <p:spPr>
            <a:xfrm>
              <a:off x="250535" y="1280419"/>
              <a:ext cx="8647804" cy="461665"/>
            </a:xfrm>
            <a:prstGeom prst="rect">
              <a:avLst/>
            </a:prstGeom>
            <a:solidFill>
              <a:srgbClr val="5B9BD5"/>
            </a:solidFill>
            <a:ln w="76200">
              <a:solidFill>
                <a:srgbClr val="5B9BD5"/>
              </a:solidFill>
            </a:ln>
          </p:spPr>
          <p:txBody>
            <a:bodyPr wrap="square" rtlCol="0">
              <a:spAutoFit/>
            </a:bodyPr>
            <a:lstStyle/>
            <a:p>
              <a:pPr algn="ctr"/>
              <a:r>
                <a:rPr lang="en-US" sz="2400" b="1">
                  <a:solidFill>
                    <a:schemeClr val="bg1"/>
                  </a:solidFill>
                  <a:latin typeface="Cambria" panose="02040503050406030204" pitchFamily="18" charset="0"/>
                </a:rPr>
                <a:t>Key Takeaway 1</a:t>
              </a:r>
            </a:p>
          </p:txBody>
        </p:sp>
      </p:grpSp>
      <p:sp>
        <p:nvSpPr>
          <p:cNvPr id="22" name="Rounded Rectangle 21">
            <a:extLst>
              <a:ext uri="{FF2B5EF4-FFF2-40B4-BE49-F238E27FC236}">
                <a16:creationId xmlns:a16="http://schemas.microsoft.com/office/drawing/2014/main" id="{472AC0FB-7497-624A-9658-ED2BEE08449E}"/>
              </a:ext>
            </a:extLst>
          </p:cNvPr>
          <p:cNvSpPr/>
          <p:nvPr/>
        </p:nvSpPr>
        <p:spPr>
          <a:xfrm>
            <a:off x="245661" y="4279634"/>
            <a:ext cx="8647804" cy="1880870"/>
          </a:xfrm>
          <a:prstGeom prst="roundRect">
            <a:avLst>
              <a:gd name="adj" fmla="val 0"/>
            </a:avLst>
          </a:prstGeom>
          <a:solidFill>
            <a:schemeClr val="accent4">
              <a:lumMod val="20000"/>
              <a:lumOff val="80000"/>
            </a:schemeClr>
          </a:solid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prstClr val="black"/>
                </a:solidFill>
                <a:latin typeface="Cambria"/>
                <a:ea typeface="Cambria"/>
              </a:rPr>
              <a:t>RowHammer vulnerability </a:t>
            </a:r>
            <a:r>
              <a:rPr lang="en-US" sz="2400" b="1">
                <a:solidFill>
                  <a:srgbClr val="C00000"/>
                </a:solidFill>
                <a:latin typeface="Cambria"/>
                <a:ea typeface="Cambria"/>
              </a:rPr>
              <a:t>tends to worsen </a:t>
            </a:r>
            <a:br>
              <a:rPr lang="en-US" sz="2400" b="1">
                <a:solidFill>
                  <a:srgbClr val="C00000"/>
                </a:solidFill>
                <a:latin typeface="Cambria"/>
                <a:ea typeface="Cambria"/>
              </a:rPr>
            </a:br>
            <a:r>
              <a:rPr lang="en-US" sz="2400" b="1">
                <a:solidFill>
                  <a:schemeClr val="tx1"/>
                </a:solidFill>
                <a:latin typeface="Cambria"/>
                <a:ea typeface="Cambria"/>
              </a:rPr>
              <a:t>as DRAM temperature increases</a:t>
            </a:r>
            <a:r>
              <a:rPr lang="en-US" sz="2400" b="1">
                <a:solidFill>
                  <a:srgbClr val="E6620A"/>
                </a:solidFill>
                <a:latin typeface="Cambria"/>
                <a:ea typeface="Cambria"/>
              </a:rPr>
              <a:t> </a:t>
            </a:r>
          </a:p>
          <a:p>
            <a:pPr lvl="0" algn="ctr"/>
            <a:endParaRPr lang="en-US" sz="1200">
              <a:solidFill>
                <a:prstClr val="white"/>
              </a:solidFill>
              <a:latin typeface="Cambria"/>
              <a:ea typeface="Cambria"/>
            </a:endParaRPr>
          </a:p>
          <a:p>
            <a:pPr lvl="0" algn="ctr"/>
            <a:r>
              <a:rPr lang="en-US" sz="2400">
                <a:solidFill>
                  <a:prstClr val="black"/>
                </a:solidFill>
                <a:latin typeface="Cambria"/>
                <a:ea typeface="Cambria"/>
              </a:rPr>
              <a:t>However,</a:t>
            </a:r>
            <a:r>
              <a:rPr lang="en-US" sz="2400">
                <a:solidFill>
                  <a:prstClr val="white"/>
                </a:solidFill>
                <a:latin typeface="Cambria"/>
                <a:ea typeface="Cambria"/>
              </a:rPr>
              <a:t> </a:t>
            </a:r>
            <a:r>
              <a:rPr lang="en-US" sz="2400" b="1">
                <a:solidFill>
                  <a:schemeClr val="tx1"/>
                </a:solidFill>
                <a:latin typeface="Cambria"/>
                <a:ea typeface="Cambria"/>
              </a:rPr>
              <a:t>individual DRAM rows </a:t>
            </a:r>
            <a:r>
              <a:rPr lang="en-US" sz="2400">
                <a:solidFill>
                  <a:prstClr val="black"/>
                </a:solidFill>
                <a:latin typeface="Cambria"/>
                <a:ea typeface="Cambria"/>
              </a:rPr>
              <a:t>can exhibit behavior </a:t>
            </a:r>
            <a:br>
              <a:rPr lang="en-US" sz="2400">
                <a:solidFill>
                  <a:prstClr val="white"/>
                </a:solidFill>
                <a:latin typeface="Cambria"/>
                <a:ea typeface="Cambria"/>
              </a:rPr>
            </a:br>
            <a:r>
              <a:rPr lang="en-US" sz="2400" b="1">
                <a:solidFill>
                  <a:srgbClr val="0070C0"/>
                </a:solidFill>
                <a:latin typeface="Cambria"/>
                <a:ea typeface="Cambria"/>
              </a:rPr>
              <a:t>different from the dominant trend </a:t>
            </a:r>
          </a:p>
        </p:txBody>
      </p:sp>
      <p:sp>
        <p:nvSpPr>
          <p:cNvPr id="9" name="TextBox 8">
            <a:extLst>
              <a:ext uri="{FF2B5EF4-FFF2-40B4-BE49-F238E27FC236}">
                <a16:creationId xmlns:a16="http://schemas.microsoft.com/office/drawing/2014/main" id="{50AEFE62-EE59-0341-8823-872E6DC89846}"/>
              </a:ext>
            </a:extLst>
          </p:cNvPr>
          <p:cNvSpPr txBox="1"/>
          <p:nvPr/>
        </p:nvSpPr>
        <p:spPr>
          <a:xfrm>
            <a:off x="245661" y="3817969"/>
            <a:ext cx="8647804" cy="461665"/>
          </a:xfrm>
          <a:prstGeom prst="rect">
            <a:avLst/>
          </a:prstGeom>
          <a:solidFill>
            <a:srgbClr val="5B9BD5"/>
          </a:solidFill>
          <a:ln w="76200">
            <a:solidFill>
              <a:srgbClr val="5B9BD5"/>
            </a:solidFill>
          </a:ln>
        </p:spPr>
        <p:txBody>
          <a:bodyPr wrap="square" rtlCol="0">
            <a:spAutoFit/>
          </a:bodyPr>
          <a:lstStyle/>
          <a:p>
            <a:pPr algn="ctr"/>
            <a:r>
              <a:rPr lang="en-US" sz="2400" b="1">
                <a:solidFill>
                  <a:schemeClr val="bg1"/>
                </a:solidFill>
                <a:latin typeface="Cambria" panose="02040503050406030204" pitchFamily="18" charset="0"/>
              </a:rPr>
              <a:t>Key Takeaway 2</a:t>
            </a:r>
          </a:p>
        </p:txBody>
      </p:sp>
      <p:sp>
        <p:nvSpPr>
          <p:cNvPr id="10" name="Title 1">
            <a:extLst>
              <a:ext uri="{FF2B5EF4-FFF2-40B4-BE49-F238E27FC236}">
                <a16:creationId xmlns:a16="http://schemas.microsoft.com/office/drawing/2014/main" id="{89D842BA-3E30-FD48-A8F5-916BE591C6B2}"/>
              </a:ext>
            </a:extLst>
          </p:cNvPr>
          <p:cNvSpPr txBox="1">
            <a:spLocks/>
          </p:cNvSpPr>
          <p:nvPr/>
        </p:nvSpPr>
        <p:spPr>
          <a:xfrm>
            <a:off x="107577" y="0"/>
            <a:ext cx="9036424" cy="997527"/>
          </a:xfrm>
          <a:prstGeom prst="rect">
            <a:avLst/>
          </a:prstGeom>
        </p:spPr>
        <p:txBody>
          <a:bodyPr anchor="ctr"/>
          <a:lstStyle>
            <a:lvl1pPr algn="l" defTabSz="914400" rtl="0" eaLnBrk="1" latinLnBrk="0" hangingPunct="1">
              <a:lnSpc>
                <a:spcPct val="100000"/>
              </a:lnSpc>
              <a:spcBef>
                <a:spcPct val="0"/>
              </a:spcBef>
              <a:spcAft>
                <a:spcPts val="600"/>
              </a:spcAft>
              <a:buNone/>
              <a:defRPr sz="3200" b="1" kern="1200">
                <a:solidFill>
                  <a:schemeClr val="accent5">
                    <a:lumMod val="75000"/>
                  </a:schemeClr>
                </a:solidFill>
                <a:latin typeface="Cambria" panose="02040503050406030204" pitchFamily="18" charset="0"/>
                <a:ea typeface="+mj-ea"/>
                <a:cs typeface="+mj-cs"/>
              </a:defRPr>
            </a:lvl1pPr>
          </a:lstStyle>
          <a:p>
            <a:r>
              <a:rPr lang="en-US"/>
              <a:t>Key Takeaways from Temperature Analysis</a:t>
            </a:r>
          </a:p>
        </p:txBody>
      </p:sp>
    </p:spTree>
    <p:extLst>
      <p:ext uri="{BB962C8B-B14F-4D97-AF65-F5344CB8AC3E}">
        <p14:creationId xmlns:p14="http://schemas.microsoft.com/office/powerpoint/2010/main" val="111478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allAtOnce"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8751-980E-8B48-BBF4-A176728E567B}"/>
              </a:ext>
            </a:extLst>
          </p:cNvPr>
          <p:cNvSpPr>
            <a:spLocks noGrp="1"/>
          </p:cNvSpPr>
          <p:nvPr>
            <p:ph type="title"/>
          </p:nvPr>
        </p:nvSpPr>
        <p:spPr>
          <a:xfrm>
            <a:off x="117226" y="-124462"/>
            <a:ext cx="8514155" cy="1141619"/>
          </a:xfrm>
        </p:spPr>
        <p:txBody>
          <a:bodyPr/>
          <a:lstStyle/>
          <a:p>
            <a:r>
              <a:rPr lang="en-US"/>
              <a:t>Also in the Paper</a:t>
            </a:r>
          </a:p>
        </p:txBody>
      </p:sp>
      <p:sp>
        <p:nvSpPr>
          <p:cNvPr id="16" name="Rectangle 15">
            <a:extLst>
              <a:ext uri="{FF2B5EF4-FFF2-40B4-BE49-F238E27FC236}">
                <a16:creationId xmlns:a16="http://schemas.microsoft.com/office/drawing/2014/main" id="{2706309A-9757-2A43-8E54-3B75863429DA}"/>
              </a:ext>
            </a:extLst>
          </p:cNvPr>
          <p:cNvSpPr/>
          <p:nvPr/>
        </p:nvSpPr>
        <p:spPr>
          <a:xfrm>
            <a:off x="5731615" y="5451176"/>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01E96C-E73D-C645-AA87-20EE11A32C83}"/>
              </a:ext>
            </a:extLst>
          </p:cNvPr>
          <p:cNvSpPr/>
          <p:nvPr/>
        </p:nvSpPr>
        <p:spPr>
          <a:xfrm>
            <a:off x="117226" y="806558"/>
            <a:ext cx="8748479" cy="830997"/>
          </a:xfrm>
          <a:prstGeom prst="rect">
            <a:avLst/>
          </a:prstGeom>
        </p:spPr>
        <p:txBody>
          <a:bodyPr wrap="square" lIns="91440" tIns="45720" rIns="91440" bIns="45720" anchor="t">
            <a:spAutoFit/>
          </a:bodyPr>
          <a:lstStyle/>
          <a:p>
            <a:r>
              <a:rPr lang="en-US" sz="2400">
                <a:latin typeface="Cambria"/>
                <a:ea typeface="Cambria"/>
              </a:rPr>
              <a:t>The </a:t>
            </a:r>
            <a:r>
              <a:rPr lang="en-US" sz="2400" b="1">
                <a:latin typeface="Cambria"/>
                <a:ea typeface="Cambria"/>
              </a:rPr>
              <a:t>minimum activation count</a:t>
            </a:r>
            <a:r>
              <a:rPr lang="en-US" sz="2400">
                <a:latin typeface="Cambria"/>
                <a:ea typeface="Cambria"/>
              </a:rPr>
              <a:t> at which a victim row experiences a bit flip </a:t>
            </a:r>
            <a:r>
              <a:rPr lang="en-US" sz="2400" b="1">
                <a:latin typeface="Cambria"/>
                <a:ea typeface="Cambria"/>
              </a:rPr>
              <a:t>(</a:t>
            </a:r>
            <a:r>
              <a:rPr lang="en-US" sz="2400" b="1" i="1" err="1">
                <a:latin typeface="Cambria"/>
                <a:ea typeface="Cambria"/>
              </a:rPr>
              <a:t>HC</a:t>
            </a:r>
            <a:r>
              <a:rPr lang="en-US" sz="2400" b="1" i="1" baseline="-25000" err="1">
                <a:latin typeface="Cambria"/>
                <a:ea typeface="Cambria"/>
              </a:rPr>
              <a:t>first</a:t>
            </a:r>
            <a:r>
              <a:rPr lang="en-US" sz="2400" b="1">
                <a:latin typeface="Cambria"/>
                <a:ea typeface="Cambria"/>
              </a:rPr>
              <a:t>) </a:t>
            </a:r>
            <a:r>
              <a:rPr lang="en-US" sz="2400">
                <a:latin typeface="Cambria"/>
                <a:ea typeface="Cambria"/>
              </a:rPr>
              <a:t>when </a:t>
            </a:r>
            <a:r>
              <a:rPr lang="en-US" sz="2400" b="1">
                <a:latin typeface="Cambria"/>
                <a:ea typeface="Cambria"/>
              </a:rPr>
              <a:t>temperature changes:</a:t>
            </a:r>
            <a:endParaRPr lang="en-US" sz="1600" b="1"/>
          </a:p>
        </p:txBody>
      </p:sp>
      <p:grpSp>
        <p:nvGrpSpPr>
          <p:cNvPr id="12" name="Group 11">
            <a:extLst>
              <a:ext uri="{FF2B5EF4-FFF2-40B4-BE49-F238E27FC236}">
                <a16:creationId xmlns:a16="http://schemas.microsoft.com/office/drawing/2014/main" id="{7C8C6841-DD62-C142-BBCE-A631AF3768F1}"/>
              </a:ext>
            </a:extLst>
          </p:cNvPr>
          <p:cNvGrpSpPr/>
          <p:nvPr/>
        </p:nvGrpSpPr>
        <p:grpSpPr>
          <a:xfrm>
            <a:off x="293723" y="1749504"/>
            <a:ext cx="8556554" cy="1313868"/>
            <a:chOff x="1643281" y="4277223"/>
            <a:chExt cx="6864225" cy="1467717"/>
          </a:xfrm>
        </p:grpSpPr>
        <p:sp>
          <p:nvSpPr>
            <p:cNvPr id="13" name="Rounded Rectangle 12">
              <a:extLst>
                <a:ext uri="{FF2B5EF4-FFF2-40B4-BE49-F238E27FC236}">
                  <a16:creationId xmlns:a16="http://schemas.microsoft.com/office/drawing/2014/main" id="{323BB114-9F14-204A-AA7C-FB6CBA4E25CB}"/>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5" name="Round Same Side Corner Rectangle 14">
              <a:extLst>
                <a:ext uri="{FF2B5EF4-FFF2-40B4-BE49-F238E27FC236}">
                  <a16:creationId xmlns:a16="http://schemas.microsoft.com/office/drawing/2014/main" id="{962677A4-5BDF-6B42-9832-B5639B9B3DD3}"/>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KEY OBSERVATION 5</a:t>
              </a:r>
            </a:p>
          </p:txBody>
        </p:sp>
        <p:sp>
          <p:nvSpPr>
            <p:cNvPr id="17" name="TextBox 16">
              <a:extLst>
                <a:ext uri="{FF2B5EF4-FFF2-40B4-BE49-F238E27FC236}">
                  <a16:creationId xmlns:a16="http://schemas.microsoft.com/office/drawing/2014/main" id="{032CC7E0-9E53-5448-9CA5-3060D6EF86F3}"/>
                </a:ext>
              </a:extLst>
            </p:cNvPr>
            <p:cNvSpPr txBox="1"/>
            <p:nvPr/>
          </p:nvSpPr>
          <p:spPr>
            <a:xfrm>
              <a:off x="1643281" y="4731882"/>
              <a:ext cx="6864225" cy="928304"/>
            </a:xfrm>
            <a:prstGeom prst="rect">
              <a:avLst/>
            </a:prstGeom>
            <a:noFill/>
          </p:spPr>
          <p:txBody>
            <a:bodyPr wrap="square" lIns="180000" rtlCol="0">
              <a:spAutoFit/>
            </a:bodyPr>
            <a:lstStyle/>
            <a:p>
              <a:pPr algn="ctr"/>
              <a:r>
                <a:rPr lang="en-US" sz="2400">
                  <a:latin typeface="Cambria"/>
                  <a:ea typeface="Cambria"/>
                </a:rPr>
                <a:t>DRAM rows can show </a:t>
              </a:r>
              <a:r>
                <a:rPr lang="en-US" sz="2400" b="1">
                  <a:latin typeface="Cambria"/>
                  <a:ea typeface="Cambria"/>
                </a:rPr>
                <a:t>either </a:t>
              </a:r>
              <a:r>
                <a:rPr lang="en-US" sz="2400" b="1">
                  <a:solidFill>
                    <a:srgbClr val="538233"/>
                  </a:solidFill>
                  <a:latin typeface="Cambria"/>
                  <a:ea typeface="Cambria"/>
                </a:rPr>
                <a:t>higher</a:t>
              </a:r>
              <a:r>
                <a:rPr lang="en-US" sz="2400" b="1">
                  <a:latin typeface="Cambria"/>
                  <a:ea typeface="Cambria"/>
                </a:rPr>
                <a:t> or </a:t>
              </a:r>
              <a:r>
                <a:rPr lang="en-US" sz="2400" b="1">
                  <a:solidFill>
                    <a:srgbClr val="C00000"/>
                  </a:solidFill>
                  <a:latin typeface="Cambria"/>
                  <a:ea typeface="Cambria"/>
                </a:rPr>
                <a:t>lower</a:t>
              </a:r>
              <a:r>
                <a:rPr lang="en-US" sz="2400" b="1">
                  <a:latin typeface="Cambria"/>
                  <a:ea typeface="Cambria"/>
                </a:rPr>
                <a:t> </a:t>
              </a:r>
              <a:r>
                <a:rPr lang="en-US" sz="2400" b="1" i="1" err="1">
                  <a:latin typeface="Cambria"/>
                  <a:ea typeface="Cambria"/>
                </a:rPr>
                <a:t>HC</a:t>
              </a:r>
              <a:r>
                <a:rPr lang="en-US" sz="2400" b="1" i="1" baseline="-25000" err="1">
                  <a:latin typeface="Cambria"/>
                  <a:ea typeface="Cambria"/>
                </a:rPr>
                <a:t>first</a:t>
              </a:r>
              <a:r>
                <a:rPr lang="en-US" sz="2400" b="1">
                  <a:solidFill>
                    <a:srgbClr val="8B278C"/>
                  </a:solidFill>
                  <a:latin typeface="Cambria"/>
                  <a:ea typeface="Cambria"/>
                </a:rPr>
                <a:t> </a:t>
              </a:r>
            </a:p>
            <a:p>
              <a:pPr algn="ctr"/>
              <a:r>
                <a:rPr lang="en-US" sz="2400">
                  <a:latin typeface="Cambria"/>
                  <a:ea typeface="Cambria"/>
                </a:rPr>
                <a:t>when</a:t>
              </a:r>
              <a:r>
                <a:rPr lang="en-US" sz="2400" b="1">
                  <a:solidFill>
                    <a:srgbClr val="8B278C"/>
                  </a:solidFill>
                  <a:latin typeface="Cambria"/>
                  <a:ea typeface="Cambria"/>
                </a:rPr>
                <a:t> </a:t>
              </a:r>
              <a:r>
                <a:rPr lang="en-US" sz="2400" b="1">
                  <a:latin typeface="Cambria"/>
                  <a:ea typeface="Cambria"/>
                </a:rPr>
                <a:t>temperature increases </a:t>
              </a:r>
            </a:p>
          </p:txBody>
        </p:sp>
      </p:grpSp>
      <p:grpSp>
        <p:nvGrpSpPr>
          <p:cNvPr id="18" name="Group 17">
            <a:extLst>
              <a:ext uri="{FF2B5EF4-FFF2-40B4-BE49-F238E27FC236}">
                <a16:creationId xmlns:a16="http://schemas.microsoft.com/office/drawing/2014/main" id="{DB991B70-2356-2C45-9812-8D6A72B0B018}"/>
              </a:ext>
            </a:extLst>
          </p:cNvPr>
          <p:cNvGrpSpPr/>
          <p:nvPr/>
        </p:nvGrpSpPr>
        <p:grpSpPr>
          <a:xfrm>
            <a:off x="293723" y="3364692"/>
            <a:ext cx="8556554" cy="1313868"/>
            <a:chOff x="1643281" y="4277223"/>
            <a:chExt cx="6864225" cy="1467717"/>
          </a:xfrm>
        </p:grpSpPr>
        <p:sp>
          <p:nvSpPr>
            <p:cNvPr id="20" name="Rounded Rectangle 19">
              <a:extLst>
                <a:ext uri="{FF2B5EF4-FFF2-40B4-BE49-F238E27FC236}">
                  <a16:creationId xmlns:a16="http://schemas.microsoft.com/office/drawing/2014/main" id="{5A7B0639-C27E-A74B-8BE8-F5490F917DB2}"/>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1" name="Round Same Side Corner Rectangle 20">
              <a:extLst>
                <a:ext uri="{FF2B5EF4-FFF2-40B4-BE49-F238E27FC236}">
                  <a16:creationId xmlns:a16="http://schemas.microsoft.com/office/drawing/2014/main" id="{E5C005EF-6AD5-0541-AD2B-48A25F8F3960}"/>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KEY OBSERVATION 6</a:t>
              </a:r>
            </a:p>
          </p:txBody>
        </p:sp>
        <p:sp>
          <p:nvSpPr>
            <p:cNvPr id="22" name="TextBox 21">
              <a:extLst>
                <a:ext uri="{FF2B5EF4-FFF2-40B4-BE49-F238E27FC236}">
                  <a16:creationId xmlns:a16="http://schemas.microsoft.com/office/drawing/2014/main" id="{58E21910-1CC9-554D-8414-3ABA66A1A10B}"/>
                </a:ext>
              </a:extLst>
            </p:cNvPr>
            <p:cNvSpPr txBox="1"/>
            <p:nvPr/>
          </p:nvSpPr>
          <p:spPr>
            <a:xfrm>
              <a:off x="1643281" y="4731882"/>
              <a:ext cx="6864225" cy="928304"/>
            </a:xfrm>
            <a:prstGeom prst="rect">
              <a:avLst/>
            </a:prstGeom>
            <a:noFill/>
          </p:spPr>
          <p:txBody>
            <a:bodyPr wrap="square" lIns="180000" rtlCol="0">
              <a:spAutoFit/>
            </a:bodyPr>
            <a:lstStyle/>
            <a:p>
              <a:pPr algn="ctr"/>
              <a:r>
                <a:rPr lang="en-US" sz="2400" b="1" i="1" err="1">
                  <a:latin typeface="Cambria"/>
                  <a:ea typeface="Cambria"/>
                </a:rPr>
                <a:t>HC</a:t>
              </a:r>
              <a:r>
                <a:rPr lang="en-US" sz="2400" b="1" i="1" baseline="-25000" err="1">
                  <a:latin typeface="Cambria"/>
                  <a:ea typeface="Cambria"/>
                </a:rPr>
                <a:t>first</a:t>
              </a:r>
              <a:r>
                <a:rPr lang="en-US" sz="2400">
                  <a:latin typeface="Cambria"/>
                  <a:ea typeface="Cambria"/>
                </a:rPr>
                <a:t> tends to generally </a:t>
              </a:r>
              <a:r>
                <a:rPr lang="en-US" sz="2400" b="1">
                  <a:solidFill>
                    <a:srgbClr val="C00000"/>
                  </a:solidFill>
                  <a:latin typeface="Cambria"/>
                  <a:ea typeface="Cambria"/>
                </a:rPr>
                <a:t>decrease</a:t>
              </a:r>
              <a:r>
                <a:rPr lang="en-US" sz="2400">
                  <a:solidFill>
                    <a:srgbClr val="C00000"/>
                  </a:solidFill>
                  <a:latin typeface="Cambria"/>
                  <a:ea typeface="Cambria"/>
                </a:rPr>
                <a:t> </a:t>
              </a:r>
            </a:p>
            <a:p>
              <a:pPr algn="ctr"/>
              <a:r>
                <a:rPr lang="en-US" sz="2400">
                  <a:latin typeface="Cambria"/>
                  <a:ea typeface="Cambria"/>
                </a:rPr>
                <a:t>as </a:t>
              </a:r>
              <a:r>
                <a:rPr lang="en-US" sz="2400" b="1">
                  <a:latin typeface="Cambria"/>
                  <a:ea typeface="Cambria"/>
                </a:rPr>
                <a:t>temperature change (</a:t>
              </a:r>
              <a:r>
                <a:rPr lang="en-US" sz="2400" b="1">
                  <a:ea typeface="+mn-lt"/>
                  <a:cs typeface="+mn-lt"/>
                </a:rPr>
                <a:t>Δ</a:t>
              </a:r>
              <a:r>
                <a:rPr lang="en-US" sz="2400" b="1" i="1">
                  <a:latin typeface="Cambria"/>
                  <a:ea typeface="Cambria"/>
                </a:rPr>
                <a:t>T</a:t>
              </a:r>
              <a:r>
                <a:rPr lang="en-US" sz="2400" b="1">
                  <a:latin typeface="Cambria"/>
                  <a:ea typeface="Cambria"/>
                </a:rPr>
                <a:t>) increases</a:t>
              </a:r>
              <a:r>
                <a:rPr lang="en-US" sz="2400" b="1">
                  <a:solidFill>
                    <a:srgbClr val="8B278C"/>
                  </a:solidFill>
                  <a:latin typeface="Cambria"/>
                  <a:ea typeface="Cambria"/>
                </a:rPr>
                <a:t> </a:t>
              </a:r>
              <a:endParaRPr lang="en-US" sz="2400" b="1">
                <a:solidFill>
                  <a:srgbClr val="8B278C"/>
                </a:solidFill>
                <a:cs typeface="Calibri"/>
              </a:endParaRPr>
            </a:p>
          </p:txBody>
        </p:sp>
      </p:grpSp>
      <p:grpSp>
        <p:nvGrpSpPr>
          <p:cNvPr id="23" name="Group 22">
            <a:extLst>
              <a:ext uri="{FF2B5EF4-FFF2-40B4-BE49-F238E27FC236}">
                <a16:creationId xmlns:a16="http://schemas.microsoft.com/office/drawing/2014/main" id="{D89E92F6-2837-8043-A052-219A8C1812F0}"/>
              </a:ext>
            </a:extLst>
          </p:cNvPr>
          <p:cNvGrpSpPr/>
          <p:nvPr/>
        </p:nvGrpSpPr>
        <p:grpSpPr>
          <a:xfrm>
            <a:off x="309151" y="4980847"/>
            <a:ext cx="8556554" cy="1313868"/>
            <a:chOff x="1643281" y="4277223"/>
            <a:chExt cx="6864225" cy="1467717"/>
          </a:xfrm>
        </p:grpSpPr>
        <p:sp>
          <p:nvSpPr>
            <p:cNvPr id="25" name="Rounded Rectangle 24">
              <a:extLst>
                <a:ext uri="{FF2B5EF4-FFF2-40B4-BE49-F238E27FC236}">
                  <a16:creationId xmlns:a16="http://schemas.microsoft.com/office/drawing/2014/main" id="{A6AA413B-AECC-D746-8628-0CDB3198DE70}"/>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6" name="Round Same Side Corner Rectangle 25">
              <a:extLst>
                <a:ext uri="{FF2B5EF4-FFF2-40B4-BE49-F238E27FC236}">
                  <a16:creationId xmlns:a16="http://schemas.microsoft.com/office/drawing/2014/main" id="{A4911DA3-5500-BE45-BD6D-61A3607DF88A}"/>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KEY OBSERVATION 7</a:t>
              </a:r>
            </a:p>
          </p:txBody>
        </p:sp>
        <p:sp>
          <p:nvSpPr>
            <p:cNvPr id="27" name="TextBox 26">
              <a:extLst>
                <a:ext uri="{FF2B5EF4-FFF2-40B4-BE49-F238E27FC236}">
                  <a16:creationId xmlns:a16="http://schemas.microsoft.com/office/drawing/2014/main" id="{2119E63C-5BEA-EE4B-8782-CDF6400DA96F}"/>
                </a:ext>
              </a:extLst>
            </p:cNvPr>
            <p:cNvSpPr txBox="1"/>
            <p:nvPr/>
          </p:nvSpPr>
          <p:spPr>
            <a:xfrm>
              <a:off x="1643281" y="4731882"/>
              <a:ext cx="6864225" cy="928304"/>
            </a:xfrm>
            <a:prstGeom prst="rect">
              <a:avLst/>
            </a:prstGeom>
            <a:noFill/>
          </p:spPr>
          <p:txBody>
            <a:bodyPr wrap="square" lIns="180000" rtlCol="0">
              <a:spAutoFit/>
            </a:bodyPr>
            <a:lstStyle/>
            <a:p>
              <a:pPr algn="ctr"/>
              <a:r>
                <a:rPr lang="en-US" sz="2400">
                  <a:latin typeface="Cambria"/>
                  <a:ea typeface="Cambria"/>
                </a:rPr>
                <a:t>The</a:t>
              </a:r>
              <a:r>
                <a:rPr lang="en-US" sz="2400" b="1">
                  <a:solidFill>
                    <a:srgbClr val="8B278C"/>
                  </a:solidFill>
                  <a:latin typeface="Cambria"/>
                  <a:ea typeface="Cambria"/>
                </a:rPr>
                <a:t> </a:t>
              </a:r>
              <a:r>
                <a:rPr lang="en-US" sz="2400" b="1" i="1" err="1">
                  <a:latin typeface="Cambria"/>
                  <a:ea typeface="Cambria"/>
                </a:rPr>
                <a:t>HC</a:t>
              </a:r>
              <a:r>
                <a:rPr lang="en-US" sz="2400" b="1" i="1" baseline="-25000" err="1">
                  <a:latin typeface="Cambria"/>
                  <a:ea typeface="Cambria"/>
                </a:rPr>
                <a:t>first</a:t>
              </a:r>
              <a:r>
                <a:rPr lang="en-US" sz="2400">
                  <a:latin typeface="Cambria"/>
                  <a:ea typeface="Cambria"/>
                </a:rPr>
                <a:t> </a:t>
              </a:r>
              <a:r>
                <a:rPr lang="en-US" sz="2400" b="1">
                  <a:latin typeface="Cambria"/>
                  <a:ea typeface="Cambria"/>
                </a:rPr>
                <a:t>change (</a:t>
              </a:r>
              <a:r>
                <a:rPr lang="en-US" sz="2400" b="1" err="1">
                  <a:ea typeface="Cambria"/>
                  <a:cs typeface="Calibri"/>
                </a:rPr>
                <a:t>Δ</a:t>
              </a:r>
              <a:r>
                <a:rPr lang="en-US" sz="2400" b="1" i="1" err="1">
                  <a:latin typeface="Cambria"/>
                  <a:ea typeface="Cambria"/>
                </a:rPr>
                <a:t>HC</a:t>
              </a:r>
              <a:r>
                <a:rPr lang="en-US" sz="2400" b="1" i="1" baseline="-25000" err="1">
                  <a:latin typeface="Cambria"/>
                  <a:ea typeface="Cambria"/>
                </a:rPr>
                <a:t>first</a:t>
              </a:r>
              <a:r>
                <a:rPr lang="en-US" sz="2400" b="1">
                  <a:latin typeface="Cambria"/>
                  <a:ea typeface="Cambria"/>
                </a:rPr>
                <a:t>)</a:t>
              </a:r>
              <a:r>
                <a:rPr lang="en-US" sz="2400">
                  <a:latin typeface="Cambria"/>
                  <a:ea typeface="Cambria"/>
                </a:rPr>
                <a:t> tends to be </a:t>
              </a:r>
              <a:r>
                <a:rPr lang="en-US" sz="2400" b="1">
                  <a:solidFill>
                    <a:srgbClr val="C55911"/>
                  </a:solidFill>
                  <a:latin typeface="Cambria"/>
                  <a:ea typeface="Cambria"/>
                </a:rPr>
                <a:t>larger</a:t>
              </a:r>
              <a:r>
                <a:rPr lang="en-US" sz="2400">
                  <a:latin typeface="Cambria"/>
                  <a:ea typeface="Cambria"/>
                </a:rPr>
                <a:t> </a:t>
              </a:r>
            </a:p>
            <a:p>
              <a:pPr algn="ctr"/>
              <a:r>
                <a:rPr lang="en-US" sz="2400">
                  <a:latin typeface="Cambria"/>
                  <a:ea typeface="Cambria"/>
                </a:rPr>
                <a:t>as </a:t>
              </a:r>
              <a:r>
                <a:rPr lang="en-US" sz="2400" b="1">
                  <a:latin typeface="Cambria"/>
                  <a:ea typeface="Cambria"/>
                </a:rPr>
                <a:t>temperature change (</a:t>
              </a:r>
              <a:r>
                <a:rPr lang="en-US" sz="2400" b="1">
                  <a:ea typeface="Cambria"/>
                  <a:cs typeface="Calibri"/>
                </a:rPr>
                <a:t>Δ</a:t>
              </a:r>
              <a:r>
                <a:rPr lang="en-US" sz="2400" b="1" i="1">
                  <a:latin typeface="Cambria"/>
                  <a:ea typeface="Cambria"/>
                  <a:cs typeface="Calibri"/>
                </a:rPr>
                <a:t>T</a:t>
              </a:r>
              <a:r>
                <a:rPr lang="en-US" sz="2400" b="1">
                  <a:latin typeface="Cambria"/>
                  <a:ea typeface="Cambria"/>
                </a:rPr>
                <a:t>)</a:t>
              </a:r>
              <a:r>
                <a:rPr lang="en-US" sz="2400">
                  <a:latin typeface="Cambria"/>
                  <a:ea typeface="Cambria"/>
                </a:rPr>
                <a:t> </a:t>
              </a:r>
              <a:r>
                <a:rPr lang="en-US" sz="2400" b="1">
                  <a:latin typeface="Cambria"/>
                  <a:ea typeface="Cambria"/>
                </a:rPr>
                <a:t>increases</a:t>
              </a:r>
              <a:endParaRPr lang="en-US" sz="2400" b="1"/>
            </a:p>
          </p:txBody>
        </p:sp>
      </p:grpSp>
      <p:sp>
        <p:nvSpPr>
          <p:cNvPr id="4" name="Rectangle 3">
            <a:extLst>
              <a:ext uri="{FF2B5EF4-FFF2-40B4-BE49-F238E27FC236}">
                <a16:creationId xmlns:a16="http://schemas.microsoft.com/office/drawing/2014/main" id="{83421015-353F-3A4B-8A48-A90A093654DB}"/>
              </a:ext>
            </a:extLst>
          </p:cNvPr>
          <p:cNvSpPr/>
          <p:nvPr/>
        </p:nvSpPr>
        <p:spPr>
          <a:xfrm>
            <a:off x="0" y="806558"/>
            <a:ext cx="9144000" cy="561231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C4C7B1C-2537-7C43-A3EC-CCD3E09D96E4}"/>
              </a:ext>
            </a:extLst>
          </p:cNvPr>
          <p:cNvPicPr>
            <a:picLocks noChangeAspect="1"/>
          </p:cNvPicPr>
          <p:nvPr/>
        </p:nvPicPr>
        <p:blipFill>
          <a:blip r:embed="rId3"/>
          <a:stretch>
            <a:fillRect/>
          </a:stretch>
        </p:blipFill>
        <p:spPr>
          <a:xfrm>
            <a:off x="189854" y="2072283"/>
            <a:ext cx="8764291" cy="2584817"/>
          </a:xfrm>
          <a:prstGeom prst="rect">
            <a:avLst/>
          </a:prstGeom>
          <a:ln w="38100">
            <a:solidFill>
              <a:schemeClr val="tx1"/>
            </a:solidFill>
          </a:ln>
        </p:spPr>
      </p:pic>
    </p:spTree>
    <p:extLst>
      <p:ext uri="{BB962C8B-B14F-4D97-AF65-F5344CB8AC3E}">
        <p14:creationId xmlns:p14="http://schemas.microsoft.com/office/powerpoint/2010/main" val="73950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591AAD8-8B9E-F441-B3D7-A9A6729D3F61}"/>
              </a:ext>
            </a:extLst>
          </p:cNvPr>
          <p:cNvSpPr/>
          <p:nvPr/>
        </p:nvSpPr>
        <p:spPr>
          <a:xfrm>
            <a:off x="205424" y="5640155"/>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Conclusions</a:t>
            </a:r>
          </a:p>
        </p:txBody>
      </p:sp>
      <p:sp>
        <p:nvSpPr>
          <p:cNvPr id="16" name="Rectangle 15">
            <a:extLst>
              <a:ext uri="{FF2B5EF4-FFF2-40B4-BE49-F238E27FC236}">
                <a16:creationId xmlns:a16="http://schemas.microsoft.com/office/drawing/2014/main" id="{C4F7C2E8-FACF-A344-B41E-7283F0886952}"/>
              </a:ext>
            </a:extLst>
          </p:cNvPr>
          <p:cNvSpPr/>
          <p:nvPr/>
        </p:nvSpPr>
        <p:spPr>
          <a:xfrm>
            <a:off x="205424" y="87476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Motivation and Goal</a:t>
            </a:r>
          </a:p>
        </p:txBody>
      </p:sp>
      <p:sp>
        <p:nvSpPr>
          <p:cNvPr id="2" name="Title 1"/>
          <p:cNvSpPr>
            <a:spLocks noGrp="1"/>
          </p:cNvSpPr>
          <p:nvPr>
            <p:ph type="title"/>
          </p:nvPr>
        </p:nvSpPr>
        <p:spPr>
          <a:xfrm>
            <a:off x="107576" y="0"/>
            <a:ext cx="8880045" cy="770467"/>
          </a:xfrm>
        </p:spPr>
        <p:txBody>
          <a:bodyPr/>
          <a:lstStyle/>
          <a:p>
            <a:r>
              <a:rPr lang="en-US" sz="3600" b="1"/>
              <a:t>Outline</a:t>
            </a:r>
          </a:p>
        </p:txBody>
      </p:sp>
      <p:sp>
        <p:nvSpPr>
          <p:cNvPr id="6" name="Content Placeholder 5" hidden="1">
            <a:extLst>
              <a:ext uri="{FF2B5EF4-FFF2-40B4-BE49-F238E27FC236}">
                <a16:creationId xmlns:a16="http://schemas.microsoft.com/office/drawing/2014/main" id="{8E8EDEFF-E6DD-CC47-AE02-196B3AC1525F}"/>
              </a:ext>
            </a:extLst>
          </p:cNvPr>
          <p:cNvSpPr>
            <a:spLocks noGrp="1"/>
          </p:cNvSpPr>
          <p:nvPr>
            <p:ph idx="1"/>
          </p:nvPr>
        </p:nvSpPr>
        <p:spPr>
          <a:xfrm>
            <a:off x="216313" y="1038366"/>
            <a:ext cx="8592679" cy="5148882"/>
          </a:xfrm>
        </p:spPr>
        <p:txBody>
          <a:bodyPr>
            <a:normAutofit fontScale="92500" lnSpcReduction="10000"/>
          </a:bodyPr>
          <a:lstStyle/>
          <a:p>
            <a:pPr marL="0" indent="0">
              <a:lnSpc>
                <a:spcPct val="200000"/>
              </a:lnSpc>
              <a:spcBef>
                <a:spcPts val="700"/>
              </a:spcBef>
              <a:buNone/>
            </a:pPr>
            <a:r>
              <a:rPr lang="en-US">
                <a:solidFill>
                  <a:srgbClr val="BFBFBF"/>
                </a:solidFill>
              </a:rPr>
              <a:t>Motivation and Goal</a:t>
            </a:r>
          </a:p>
          <a:p>
            <a:pPr marL="0" indent="0">
              <a:lnSpc>
                <a:spcPct val="200000"/>
              </a:lnSpc>
              <a:spcBef>
                <a:spcPts val="700"/>
              </a:spcBef>
              <a:buNone/>
            </a:pPr>
            <a:r>
              <a:rPr lang="en-US">
                <a:solidFill>
                  <a:srgbClr val="BFBFBF"/>
                </a:solidFill>
              </a:rPr>
              <a:t>Experimental Methodology</a:t>
            </a:r>
          </a:p>
          <a:p>
            <a:pPr marL="0" indent="0">
              <a:lnSpc>
                <a:spcPct val="200000"/>
              </a:lnSpc>
              <a:spcBef>
                <a:spcPts val="700"/>
              </a:spcBef>
              <a:buNone/>
            </a:pPr>
            <a:r>
              <a:rPr lang="en-US">
                <a:solidFill>
                  <a:srgbClr val="BFBFBF"/>
                </a:solidFill>
              </a:rPr>
              <a:t>Temperature Analysis</a:t>
            </a:r>
          </a:p>
          <a:p>
            <a:pPr marL="0" indent="0">
              <a:lnSpc>
                <a:spcPct val="200000"/>
              </a:lnSpc>
              <a:spcBef>
                <a:spcPts val="700"/>
              </a:spcBef>
              <a:buNone/>
            </a:pPr>
            <a:r>
              <a:rPr lang="en-US">
                <a:solidFill>
                  <a:srgbClr val="BFBFBF"/>
                </a:solidFill>
              </a:rPr>
              <a:t>Aggressor Row Active Time Analysis</a:t>
            </a:r>
          </a:p>
          <a:p>
            <a:pPr marL="0" indent="0">
              <a:lnSpc>
                <a:spcPct val="200000"/>
              </a:lnSpc>
              <a:spcBef>
                <a:spcPts val="700"/>
              </a:spcBef>
              <a:buNone/>
            </a:pPr>
            <a:r>
              <a:rPr lang="en-US">
                <a:solidFill>
                  <a:srgbClr val="BFBFBF"/>
                </a:solidFill>
              </a:rPr>
              <a:t>Spatial Variation Analysis</a:t>
            </a:r>
          </a:p>
          <a:p>
            <a:pPr marL="0" indent="0">
              <a:lnSpc>
                <a:spcPct val="200000"/>
              </a:lnSpc>
              <a:spcBef>
                <a:spcPts val="700"/>
              </a:spcBef>
              <a:buNone/>
            </a:pPr>
            <a:r>
              <a:rPr lang="en-US">
                <a:solidFill>
                  <a:srgbClr val="BFBFBF"/>
                </a:solidFill>
              </a:rPr>
              <a:t>Implications on Attacks and Defenses</a:t>
            </a:r>
          </a:p>
          <a:p>
            <a:pPr marL="0" indent="0">
              <a:lnSpc>
                <a:spcPct val="200000"/>
              </a:lnSpc>
              <a:spcBef>
                <a:spcPts val="700"/>
              </a:spcBef>
              <a:buNone/>
            </a:pPr>
            <a:r>
              <a:rPr lang="en-US">
                <a:solidFill>
                  <a:srgbClr val="BFBFBF"/>
                </a:solidFill>
              </a:rPr>
              <a:t>Conclusions</a:t>
            </a:r>
          </a:p>
          <a:p>
            <a:pPr marL="0" indent="0">
              <a:lnSpc>
                <a:spcPct val="200000"/>
              </a:lnSpc>
              <a:buNone/>
            </a:pPr>
            <a:endParaRPr lang="en-US">
              <a:solidFill>
                <a:srgbClr val="BFBFBF"/>
              </a:solidFill>
            </a:endParaRPr>
          </a:p>
        </p:txBody>
      </p:sp>
      <p:sp>
        <p:nvSpPr>
          <p:cNvPr id="26" name="Rectangle 25">
            <a:extLst>
              <a:ext uri="{FF2B5EF4-FFF2-40B4-BE49-F238E27FC236}">
                <a16:creationId xmlns:a16="http://schemas.microsoft.com/office/drawing/2014/main" id="{B42F442F-3A35-1441-816F-E719C1E2BEDF}"/>
              </a:ext>
            </a:extLst>
          </p:cNvPr>
          <p:cNvSpPr/>
          <p:nvPr/>
        </p:nvSpPr>
        <p:spPr>
          <a:xfrm>
            <a:off x="205424" y="167279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Experimental Methodology</a:t>
            </a:r>
          </a:p>
        </p:txBody>
      </p:sp>
      <p:sp>
        <p:nvSpPr>
          <p:cNvPr id="28" name="Rectangle 27">
            <a:extLst>
              <a:ext uri="{FF2B5EF4-FFF2-40B4-BE49-F238E27FC236}">
                <a16:creationId xmlns:a16="http://schemas.microsoft.com/office/drawing/2014/main" id="{66163B4B-BB3A-4F49-B060-4F2F9E78B480}"/>
              </a:ext>
            </a:extLst>
          </p:cNvPr>
          <p:cNvSpPr/>
          <p:nvPr/>
        </p:nvSpPr>
        <p:spPr>
          <a:xfrm>
            <a:off x="205424" y="247183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Temperature Analysis</a:t>
            </a:r>
          </a:p>
        </p:txBody>
      </p:sp>
      <p:sp>
        <p:nvSpPr>
          <p:cNvPr id="30" name="Rectangle 29">
            <a:extLst>
              <a:ext uri="{FF2B5EF4-FFF2-40B4-BE49-F238E27FC236}">
                <a16:creationId xmlns:a16="http://schemas.microsoft.com/office/drawing/2014/main" id="{F323554B-6458-8143-80B2-CE61E54CE880}"/>
              </a:ext>
            </a:extLst>
          </p:cNvPr>
          <p:cNvSpPr/>
          <p:nvPr/>
        </p:nvSpPr>
        <p:spPr>
          <a:xfrm>
            <a:off x="205424" y="3269864"/>
            <a:ext cx="8672264" cy="64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Aggressor Row Active Time Analysis</a:t>
            </a:r>
          </a:p>
        </p:txBody>
      </p:sp>
      <p:sp>
        <p:nvSpPr>
          <p:cNvPr id="32" name="Rectangle 31">
            <a:extLst>
              <a:ext uri="{FF2B5EF4-FFF2-40B4-BE49-F238E27FC236}">
                <a16:creationId xmlns:a16="http://schemas.microsoft.com/office/drawing/2014/main" id="{84392DA8-FBAF-4343-9431-71F3649452A0}"/>
              </a:ext>
            </a:extLst>
          </p:cNvPr>
          <p:cNvSpPr/>
          <p:nvPr/>
        </p:nvSpPr>
        <p:spPr>
          <a:xfrm>
            <a:off x="205424" y="4044103"/>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Spatial Variation Analysis</a:t>
            </a:r>
          </a:p>
        </p:txBody>
      </p:sp>
      <p:sp>
        <p:nvSpPr>
          <p:cNvPr id="34" name="Rectangle 33">
            <a:extLst>
              <a:ext uri="{FF2B5EF4-FFF2-40B4-BE49-F238E27FC236}">
                <a16:creationId xmlns:a16="http://schemas.microsoft.com/office/drawing/2014/main" id="{8C4C16E8-8CAC-EE46-8433-92ACFE20B5B5}"/>
              </a:ext>
            </a:extLst>
          </p:cNvPr>
          <p:cNvSpPr/>
          <p:nvPr/>
        </p:nvSpPr>
        <p:spPr>
          <a:xfrm>
            <a:off x="205424" y="4842129"/>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Implications on Attacks and Defenses</a:t>
            </a:r>
          </a:p>
        </p:txBody>
      </p:sp>
    </p:spTree>
    <p:extLst>
      <p:ext uri="{BB962C8B-B14F-4D97-AF65-F5344CB8AC3E}">
        <p14:creationId xmlns:p14="http://schemas.microsoft.com/office/powerpoint/2010/main" val="650386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54D03F7-E46E-C041-8A11-517092A81743}"/>
              </a:ext>
            </a:extLst>
          </p:cNvPr>
          <p:cNvGrpSpPr/>
          <p:nvPr/>
        </p:nvGrpSpPr>
        <p:grpSpPr>
          <a:xfrm>
            <a:off x="250535" y="1280419"/>
            <a:ext cx="8647805" cy="2194960"/>
            <a:chOff x="250535" y="1280419"/>
            <a:chExt cx="8647805" cy="2194960"/>
          </a:xfrm>
        </p:grpSpPr>
        <p:sp>
          <p:nvSpPr>
            <p:cNvPr id="3" name="Rounded Rectangle 2">
              <a:extLst>
                <a:ext uri="{FF2B5EF4-FFF2-40B4-BE49-F238E27FC236}">
                  <a16:creationId xmlns:a16="http://schemas.microsoft.com/office/drawing/2014/main" id="{EEB1A720-6D95-4B41-B450-5D1BBA033D18}"/>
                </a:ext>
              </a:extLst>
            </p:cNvPr>
            <p:cNvSpPr/>
            <p:nvPr/>
          </p:nvSpPr>
          <p:spPr>
            <a:xfrm>
              <a:off x="250536" y="1777044"/>
              <a:ext cx="8647804" cy="1698335"/>
            </a:xfrm>
            <a:prstGeom prst="roundRect">
              <a:avLst>
                <a:gd name="adj" fmla="val 0"/>
              </a:avLst>
            </a:prstGeom>
            <a:solidFill>
              <a:srgbClr val="FFF3CC"/>
            </a:solid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Cambria" panose="02040503050406030204" pitchFamily="18" charset="0"/>
                </a:rPr>
                <a:t>As an aggressor row stays </a:t>
              </a:r>
              <a:r>
                <a:rPr lang="en-US" sz="2400" b="1">
                  <a:solidFill>
                    <a:srgbClr val="0070C0"/>
                  </a:solidFill>
                  <a:latin typeface="Cambria" panose="02040503050406030204" pitchFamily="18" charset="0"/>
                </a:rPr>
                <a:t>active</a:t>
              </a:r>
              <a:r>
                <a:rPr lang="en-US" sz="2400">
                  <a:solidFill>
                    <a:srgbClr val="0070C0"/>
                  </a:solidFill>
                  <a:latin typeface="Cambria" panose="02040503050406030204" pitchFamily="18" charset="0"/>
                </a:rPr>
                <a:t> </a:t>
              </a:r>
              <a:r>
                <a:rPr lang="en-US" sz="2400" b="1">
                  <a:solidFill>
                    <a:srgbClr val="0070C0"/>
                  </a:solidFill>
                  <a:latin typeface="Cambria" panose="02040503050406030204" pitchFamily="18" charset="0"/>
                </a:rPr>
                <a:t>longer</a:t>
              </a:r>
              <a:r>
                <a:rPr lang="en-US" sz="2400">
                  <a:solidFill>
                    <a:schemeClr val="tx1"/>
                  </a:solidFill>
                  <a:latin typeface="Cambria" panose="02040503050406030204" pitchFamily="18" charset="0"/>
                </a:rPr>
                <a:t>, </a:t>
              </a:r>
            </a:p>
            <a:p>
              <a:pPr algn="ctr"/>
              <a:r>
                <a:rPr lang="en-US" sz="2400">
                  <a:solidFill>
                    <a:schemeClr val="tx1"/>
                  </a:solidFill>
                  <a:latin typeface="Cambria" panose="02040503050406030204" pitchFamily="18" charset="0"/>
                </a:rPr>
                <a:t>victim DRAM cells become</a:t>
              </a:r>
              <a:r>
                <a:rPr lang="en-US" sz="2400" b="1">
                  <a:solidFill>
                    <a:schemeClr val="tx1"/>
                  </a:solidFill>
                  <a:latin typeface="Cambria" panose="02040503050406030204" pitchFamily="18" charset="0"/>
                </a:rPr>
                <a:t> </a:t>
              </a:r>
              <a:r>
                <a:rPr lang="en-US" sz="2400" b="1">
                  <a:solidFill>
                    <a:srgbClr val="C00000"/>
                  </a:solidFill>
                  <a:latin typeface="Cambria" panose="02040503050406030204" pitchFamily="18" charset="0"/>
                </a:rPr>
                <a:t>more vulnerable</a:t>
              </a:r>
              <a:r>
                <a:rPr lang="en-US" sz="2400" b="1">
                  <a:solidFill>
                    <a:schemeClr val="tx1"/>
                  </a:solidFill>
                  <a:latin typeface="Cambria" panose="02040503050406030204" pitchFamily="18" charset="0"/>
                </a:rPr>
                <a:t> </a:t>
              </a:r>
              <a:r>
                <a:rPr lang="en-US" sz="2400">
                  <a:solidFill>
                    <a:schemeClr val="tx1"/>
                  </a:solidFill>
                  <a:latin typeface="Cambria" panose="02040503050406030204" pitchFamily="18" charset="0"/>
                </a:rPr>
                <a:t>to RowHammer</a:t>
              </a:r>
            </a:p>
          </p:txBody>
        </p:sp>
        <p:sp>
          <p:nvSpPr>
            <p:cNvPr id="5" name="TextBox 4">
              <a:extLst>
                <a:ext uri="{FF2B5EF4-FFF2-40B4-BE49-F238E27FC236}">
                  <a16:creationId xmlns:a16="http://schemas.microsoft.com/office/drawing/2014/main" id="{86ACE14A-3CD2-ED47-8E4D-A153C40FA212}"/>
                </a:ext>
              </a:extLst>
            </p:cNvPr>
            <p:cNvSpPr txBox="1"/>
            <p:nvPr/>
          </p:nvSpPr>
          <p:spPr>
            <a:xfrm>
              <a:off x="250535" y="1280419"/>
              <a:ext cx="8647804" cy="461665"/>
            </a:xfrm>
            <a:prstGeom prst="rect">
              <a:avLst/>
            </a:prstGeom>
            <a:solidFill>
              <a:srgbClr val="5B9BD5"/>
            </a:solidFill>
            <a:ln w="76200">
              <a:solidFill>
                <a:srgbClr val="5B9BD5"/>
              </a:solidFill>
            </a:ln>
          </p:spPr>
          <p:txBody>
            <a:bodyPr wrap="square" rtlCol="0">
              <a:spAutoFit/>
            </a:bodyPr>
            <a:lstStyle/>
            <a:p>
              <a:pPr algn="ctr"/>
              <a:r>
                <a:rPr lang="en-US" sz="2400" b="1">
                  <a:solidFill>
                    <a:schemeClr val="bg1"/>
                  </a:solidFill>
                  <a:latin typeface="Cambria" panose="02040503050406030204" pitchFamily="18" charset="0"/>
                </a:rPr>
                <a:t>Key Takeaway 3</a:t>
              </a:r>
            </a:p>
          </p:txBody>
        </p:sp>
      </p:grpSp>
      <p:grpSp>
        <p:nvGrpSpPr>
          <p:cNvPr id="2" name="Group 1">
            <a:extLst>
              <a:ext uri="{FF2B5EF4-FFF2-40B4-BE49-F238E27FC236}">
                <a16:creationId xmlns:a16="http://schemas.microsoft.com/office/drawing/2014/main" id="{6ECC3908-0432-B542-981F-B2C2BD58FC60}"/>
              </a:ext>
            </a:extLst>
          </p:cNvPr>
          <p:cNvGrpSpPr/>
          <p:nvPr/>
        </p:nvGrpSpPr>
        <p:grpSpPr>
          <a:xfrm>
            <a:off x="245661" y="3817969"/>
            <a:ext cx="8647804" cy="2342535"/>
            <a:chOff x="245661" y="3817969"/>
            <a:chExt cx="8647804" cy="2342535"/>
          </a:xfrm>
        </p:grpSpPr>
        <p:sp>
          <p:nvSpPr>
            <p:cNvPr id="22" name="Rounded Rectangle 21">
              <a:extLst>
                <a:ext uri="{FF2B5EF4-FFF2-40B4-BE49-F238E27FC236}">
                  <a16:creationId xmlns:a16="http://schemas.microsoft.com/office/drawing/2014/main" id="{472AC0FB-7497-624A-9658-ED2BEE08449E}"/>
                </a:ext>
              </a:extLst>
            </p:cNvPr>
            <p:cNvSpPr/>
            <p:nvPr/>
          </p:nvSpPr>
          <p:spPr>
            <a:xfrm>
              <a:off x="245661" y="4279634"/>
              <a:ext cx="8647804" cy="1880870"/>
            </a:xfrm>
            <a:prstGeom prst="roundRect">
              <a:avLst>
                <a:gd name="adj" fmla="val 0"/>
              </a:avLst>
            </a:prstGeom>
            <a:solidFill>
              <a:srgbClr val="FFF3CC"/>
            </a:solid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Cambria" panose="02040503050406030204" pitchFamily="18" charset="0"/>
                </a:rPr>
                <a:t>RowHammer vulnerability of victim cells </a:t>
              </a:r>
              <a:r>
                <a:rPr lang="en-US" sz="2400" b="1">
                  <a:solidFill>
                    <a:srgbClr val="538233"/>
                  </a:solidFill>
                  <a:latin typeface="Cambria" panose="02040503050406030204" pitchFamily="18" charset="0"/>
                </a:rPr>
                <a:t>decreases</a:t>
              </a:r>
              <a:r>
                <a:rPr lang="en-US" sz="2400">
                  <a:latin typeface="Cambria" panose="02040503050406030204" pitchFamily="18" charset="0"/>
                </a:rPr>
                <a:t> </a:t>
              </a:r>
            </a:p>
            <a:p>
              <a:pPr algn="ctr"/>
              <a:r>
                <a:rPr lang="en-US" sz="2400">
                  <a:solidFill>
                    <a:schemeClr val="tx1"/>
                  </a:solidFill>
                  <a:latin typeface="Cambria" panose="02040503050406030204" pitchFamily="18" charset="0"/>
                </a:rPr>
                <a:t>when the bank is</a:t>
              </a:r>
              <a:r>
                <a:rPr lang="en-US" sz="2400">
                  <a:latin typeface="Cambria" panose="02040503050406030204" pitchFamily="18" charset="0"/>
                </a:rPr>
                <a:t> </a:t>
              </a:r>
              <a:r>
                <a:rPr lang="en-US" sz="2400" b="1" err="1">
                  <a:solidFill>
                    <a:srgbClr val="0070C0"/>
                  </a:solidFill>
                  <a:latin typeface="Cambria" panose="02040503050406030204" pitchFamily="18" charset="0"/>
                </a:rPr>
                <a:t>precharged</a:t>
              </a:r>
              <a:r>
                <a:rPr lang="en-US" sz="2400" b="1">
                  <a:solidFill>
                    <a:srgbClr val="0070C0"/>
                  </a:solidFill>
                  <a:latin typeface="Cambria" panose="02040503050406030204" pitchFamily="18" charset="0"/>
                </a:rPr>
                <a:t> for a longer time</a:t>
              </a:r>
              <a:r>
                <a:rPr lang="en-US" sz="2400">
                  <a:solidFill>
                    <a:srgbClr val="E7620A"/>
                  </a:solidFill>
                  <a:latin typeface="Cambria" panose="02040503050406030204" pitchFamily="18" charset="0"/>
                </a:rPr>
                <a:t> </a:t>
              </a:r>
              <a:r>
                <a:rPr lang="en-US" sz="2400" b="1">
                  <a:solidFill>
                    <a:srgbClr val="5B9BD5"/>
                  </a:solidFill>
                  <a:latin typeface="Cambria"/>
                  <a:ea typeface="Cambria"/>
                </a:rPr>
                <a:t> </a:t>
              </a:r>
            </a:p>
          </p:txBody>
        </p:sp>
        <p:sp>
          <p:nvSpPr>
            <p:cNvPr id="9" name="TextBox 8">
              <a:extLst>
                <a:ext uri="{FF2B5EF4-FFF2-40B4-BE49-F238E27FC236}">
                  <a16:creationId xmlns:a16="http://schemas.microsoft.com/office/drawing/2014/main" id="{50AEFE62-EE59-0341-8823-872E6DC89846}"/>
                </a:ext>
              </a:extLst>
            </p:cNvPr>
            <p:cNvSpPr txBox="1"/>
            <p:nvPr/>
          </p:nvSpPr>
          <p:spPr>
            <a:xfrm>
              <a:off x="245661" y="3817969"/>
              <a:ext cx="8647804" cy="461665"/>
            </a:xfrm>
            <a:prstGeom prst="rect">
              <a:avLst/>
            </a:prstGeom>
            <a:solidFill>
              <a:srgbClr val="5B9BD5"/>
            </a:solidFill>
            <a:ln w="76200">
              <a:solidFill>
                <a:srgbClr val="5B9BD5"/>
              </a:solidFill>
            </a:ln>
          </p:spPr>
          <p:txBody>
            <a:bodyPr wrap="square" rtlCol="0">
              <a:spAutoFit/>
            </a:bodyPr>
            <a:lstStyle/>
            <a:p>
              <a:pPr algn="ctr"/>
              <a:r>
                <a:rPr lang="en-US" sz="2400" b="1">
                  <a:solidFill>
                    <a:schemeClr val="bg1"/>
                  </a:solidFill>
                  <a:latin typeface="Cambria" panose="02040503050406030204" pitchFamily="18" charset="0"/>
                </a:rPr>
                <a:t>Key Takeaway 4</a:t>
              </a:r>
            </a:p>
          </p:txBody>
        </p:sp>
      </p:grpSp>
      <p:sp>
        <p:nvSpPr>
          <p:cNvPr id="10" name="Title 1">
            <a:extLst>
              <a:ext uri="{FF2B5EF4-FFF2-40B4-BE49-F238E27FC236}">
                <a16:creationId xmlns:a16="http://schemas.microsoft.com/office/drawing/2014/main" id="{89D842BA-3E30-FD48-A8F5-916BE591C6B2}"/>
              </a:ext>
            </a:extLst>
          </p:cNvPr>
          <p:cNvSpPr txBox="1">
            <a:spLocks/>
          </p:cNvSpPr>
          <p:nvPr/>
        </p:nvSpPr>
        <p:spPr>
          <a:xfrm>
            <a:off x="107577" y="0"/>
            <a:ext cx="9036424" cy="997527"/>
          </a:xfrm>
          <a:prstGeom prst="rect">
            <a:avLst/>
          </a:prstGeom>
        </p:spPr>
        <p:txBody>
          <a:bodyPr anchor="ctr"/>
          <a:lstStyle>
            <a:lvl1pPr algn="l" defTabSz="914400" rtl="0" eaLnBrk="1" latinLnBrk="0" hangingPunct="1">
              <a:lnSpc>
                <a:spcPct val="100000"/>
              </a:lnSpc>
              <a:spcBef>
                <a:spcPct val="0"/>
              </a:spcBef>
              <a:spcAft>
                <a:spcPts val="600"/>
              </a:spcAft>
              <a:buNone/>
              <a:defRPr sz="3200" b="1" kern="1200">
                <a:solidFill>
                  <a:schemeClr val="accent5">
                    <a:lumMod val="75000"/>
                  </a:schemeClr>
                </a:solidFill>
                <a:latin typeface="Cambria" panose="02040503050406030204" pitchFamily="18" charset="0"/>
                <a:ea typeface="+mj-ea"/>
                <a:cs typeface="+mj-cs"/>
              </a:defRPr>
            </a:lvl1pPr>
          </a:lstStyle>
          <a:p>
            <a:r>
              <a:rPr lang="en-US"/>
              <a:t>Key Takeaways</a:t>
            </a:r>
            <a:br>
              <a:rPr lang="en-US"/>
            </a:br>
            <a:r>
              <a:rPr lang="en-US"/>
              <a:t>from Aggressor Row Active Time Analysis </a:t>
            </a:r>
          </a:p>
        </p:txBody>
      </p:sp>
    </p:spTree>
    <p:extLst>
      <p:ext uri="{BB962C8B-B14F-4D97-AF65-F5344CB8AC3E}">
        <p14:creationId xmlns:p14="http://schemas.microsoft.com/office/powerpoint/2010/main" val="213095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F0BD3-D574-314A-9E3D-3786E27068F0}"/>
              </a:ext>
            </a:extLst>
          </p:cNvPr>
          <p:cNvSpPr>
            <a:spLocks noGrp="1"/>
          </p:cNvSpPr>
          <p:nvPr>
            <p:ph type="title"/>
          </p:nvPr>
        </p:nvSpPr>
        <p:spPr>
          <a:xfrm>
            <a:off x="189560" y="0"/>
            <a:ext cx="8798061" cy="942535"/>
          </a:xfrm>
        </p:spPr>
        <p:txBody>
          <a:bodyPr/>
          <a:lstStyle/>
          <a:p>
            <a:r>
              <a:rPr lang="en-US"/>
              <a:t>Memory Access Patterns</a:t>
            </a:r>
            <a:br>
              <a:rPr lang="en-US"/>
            </a:br>
            <a:r>
              <a:rPr lang="en-US"/>
              <a:t>in Aggressor Row Active Time Analysis</a:t>
            </a:r>
          </a:p>
        </p:txBody>
      </p:sp>
      <p:sp>
        <p:nvSpPr>
          <p:cNvPr id="3" name="Content Placeholder 2">
            <a:extLst>
              <a:ext uri="{FF2B5EF4-FFF2-40B4-BE49-F238E27FC236}">
                <a16:creationId xmlns:a16="http://schemas.microsoft.com/office/drawing/2014/main" id="{7B4630B2-8F55-2146-BC7E-2B67F804C6BA}"/>
              </a:ext>
            </a:extLst>
          </p:cNvPr>
          <p:cNvSpPr>
            <a:spLocks noGrp="1"/>
          </p:cNvSpPr>
          <p:nvPr>
            <p:ph idx="1"/>
          </p:nvPr>
        </p:nvSpPr>
        <p:spPr>
          <a:xfrm>
            <a:off x="75991" y="1101030"/>
            <a:ext cx="8987622" cy="5413181"/>
          </a:xfrm>
        </p:spPr>
        <p:txBody>
          <a:bodyPr/>
          <a:lstStyle/>
          <a:p>
            <a:pPr marL="439737" indent="-342900"/>
            <a:r>
              <a:rPr lang="en-US"/>
              <a:t>Baseline access pattern:</a:t>
            </a:r>
          </a:p>
          <a:p>
            <a:pPr marL="439737" indent="-342900"/>
            <a:endParaRPr lang="en-US"/>
          </a:p>
          <a:p>
            <a:pPr marL="96837" indent="0">
              <a:buNone/>
            </a:pPr>
            <a:endParaRPr lang="en-US" sz="1100"/>
          </a:p>
          <a:p>
            <a:pPr marL="96837" indent="0">
              <a:buNone/>
            </a:pPr>
            <a:endParaRPr lang="en-US" sz="1100"/>
          </a:p>
          <a:p>
            <a:pPr marL="439737" indent="-342900"/>
            <a:r>
              <a:rPr lang="en-US"/>
              <a:t>Increasing </a:t>
            </a:r>
            <a:r>
              <a:rPr lang="en-US" b="1">
                <a:solidFill>
                  <a:srgbClr val="C00000"/>
                </a:solidFill>
              </a:rPr>
              <a:t>aggressor row active time</a:t>
            </a:r>
            <a:r>
              <a:rPr lang="en-US"/>
              <a:t>:</a:t>
            </a:r>
          </a:p>
          <a:p>
            <a:pPr marL="439737" indent="-342900"/>
            <a:endParaRPr lang="en-US"/>
          </a:p>
          <a:p>
            <a:pPr marL="96837" indent="0">
              <a:buNone/>
            </a:pPr>
            <a:endParaRPr lang="en-US" sz="1100"/>
          </a:p>
          <a:p>
            <a:pPr marL="96837" indent="0">
              <a:buNone/>
            </a:pPr>
            <a:endParaRPr lang="en-US" sz="1100"/>
          </a:p>
          <a:p>
            <a:pPr marL="439737" indent="-342900"/>
            <a:endParaRPr lang="en-US"/>
          </a:p>
          <a:p>
            <a:pPr marL="439737" indent="-342900"/>
            <a:r>
              <a:rPr lang="en-US"/>
              <a:t>Increasing </a:t>
            </a:r>
            <a:r>
              <a:rPr lang="en-US" b="1">
                <a:solidFill>
                  <a:srgbClr val="0070C0"/>
                </a:solidFill>
              </a:rPr>
              <a:t>bank </a:t>
            </a:r>
            <a:r>
              <a:rPr lang="en-US" b="1" err="1">
                <a:solidFill>
                  <a:srgbClr val="0070C0"/>
                </a:solidFill>
              </a:rPr>
              <a:t>precharged</a:t>
            </a:r>
            <a:r>
              <a:rPr lang="en-US" b="1">
                <a:solidFill>
                  <a:srgbClr val="0070C0"/>
                </a:solidFill>
              </a:rPr>
              <a:t> time</a:t>
            </a:r>
            <a:r>
              <a:rPr lang="en-US"/>
              <a:t>:</a:t>
            </a:r>
          </a:p>
        </p:txBody>
      </p:sp>
      <p:grpSp>
        <p:nvGrpSpPr>
          <p:cNvPr id="4" name="Group 3">
            <a:extLst>
              <a:ext uri="{FF2B5EF4-FFF2-40B4-BE49-F238E27FC236}">
                <a16:creationId xmlns:a16="http://schemas.microsoft.com/office/drawing/2014/main" id="{6DF50234-B33B-F44C-89CC-B4FC88D0D806}"/>
              </a:ext>
            </a:extLst>
          </p:cNvPr>
          <p:cNvGrpSpPr/>
          <p:nvPr/>
        </p:nvGrpSpPr>
        <p:grpSpPr>
          <a:xfrm>
            <a:off x="683549" y="1688364"/>
            <a:ext cx="7445970" cy="369332"/>
            <a:chOff x="387458" y="1246760"/>
            <a:chExt cx="7445970" cy="369332"/>
          </a:xfrm>
        </p:grpSpPr>
        <p:cxnSp>
          <p:nvCxnSpPr>
            <p:cNvPr id="5" name="Straight Arrow Connector 4">
              <a:extLst>
                <a:ext uri="{FF2B5EF4-FFF2-40B4-BE49-F238E27FC236}">
                  <a16:creationId xmlns:a16="http://schemas.microsoft.com/office/drawing/2014/main" id="{61946385-1406-594D-AD38-5738AA535FF9}"/>
                </a:ext>
              </a:extLst>
            </p:cNvPr>
            <p:cNvCxnSpPr>
              <a:cxnSpLocks/>
            </p:cNvCxnSpPr>
            <p:nvPr/>
          </p:nvCxnSpPr>
          <p:spPr>
            <a:xfrm>
              <a:off x="387458" y="1425844"/>
              <a:ext cx="680042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B96A1AA-E13E-A047-AD08-26438C468C2C}"/>
                </a:ext>
              </a:extLst>
            </p:cNvPr>
            <p:cNvSpPr txBox="1"/>
            <p:nvPr/>
          </p:nvSpPr>
          <p:spPr>
            <a:xfrm>
              <a:off x="7143816" y="1246760"/>
              <a:ext cx="689612" cy="369332"/>
            </a:xfrm>
            <a:prstGeom prst="rect">
              <a:avLst/>
            </a:prstGeom>
            <a:noFill/>
          </p:spPr>
          <p:txBody>
            <a:bodyPr wrap="none" rtlCol="0">
              <a:spAutoFit/>
            </a:bodyPr>
            <a:lstStyle/>
            <a:p>
              <a:r>
                <a:rPr lang="en-US">
                  <a:latin typeface="Cambria" panose="02040503050406030204" pitchFamily="18" charset="0"/>
                </a:rPr>
                <a:t>Time</a:t>
              </a:r>
            </a:p>
          </p:txBody>
        </p:sp>
      </p:grpSp>
      <p:grpSp>
        <p:nvGrpSpPr>
          <p:cNvPr id="24" name="Group 23">
            <a:extLst>
              <a:ext uri="{FF2B5EF4-FFF2-40B4-BE49-F238E27FC236}">
                <a16:creationId xmlns:a16="http://schemas.microsoft.com/office/drawing/2014/main" id="{3D0558A3-AD72-9041-ADDE-E0D8FAEB2DA8}"/>
              </a:ext>
            </a:extLst>
          </p:cNvPr>
          <p:cNvGrpSpPr/>
          <p:nvPr/>
        </p:nvGrpSpPr>
        <p:grpSpPr>
          <a:xfrm>
            <a:off x="716585" y="1636615"/>
            <a:ext cx="1165592" cy="461665"/>
            <a:chOff x="420494" y="1420099"/>
            <a:chExt cx="1165592" cy="461665"/>
          </a:xfrm>
        </p:grpSpPr>
        <p:sp>
          <p:nvSpPr>
            <p:cNvPr id="7" name="Rectangle 6">
              <a:extLst>
                <a:ext uri="{FF2B5EF4-FFF2-40B4-BE49-F238E27FC236}">
                  <a16:creationId xmlns:a16="http://schemas.microsoft.com/office/drawing/2014/main" id="{388DD5B1-2BCA-E24C-902E-C4AE872BF8B5}"/>
                </a:ext>
              </a:extLst>
            </p:cNvPr>
            <p:cNvSpPr/>
            <p:nvPr/>
          </p:nvSpPr>
          <p:spPr>
            <a:xfrm>
              <a:off x="453532" y="1420099"/>
              <a:ext cx="1111956"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A is active</a:t>
              </a:r>
            </a:p>
          </p:txBody>
        </p:sp>
        <p:cxnSp>
          <p:nvCxnSpPr>
            <p:cNvPr id="9" name="Straight Connector 8">
              <a:extLst>
                <a:ext uri="{FF2B5EF4-FFF2-40B4-BE49-F238E27FC236}">
                  <a16:creationId xmlns:a16="http://schemas.microsoft.com/office/drawing/2014/main" id="{72B7BABD-392B-5A40-8DDB-2B0961BDE5C4}"/>
                </a:ext>
              </a:extLst>
            </p:cNvPr>
            <p:cNvCxnSpPr/>
            <p:nvPr/>
          </p:nvCxnSpPr>
          <p:spPr>
            <a:xfrm>
              <a:off x="1586086"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599AE0-AA2E-EE42-B443-A3FD2CDF8200}"/>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803740B-CFC7-7842-A3D2-89D12B72CB12}"/>
              </a:ext>
            </a:extLst>
          </p:cNvPr>
          <p:cNvGrpSpPr/>
          <p:nvPr/>
        </p:nvGrpSpPr>
        <p:grpSpPr>
          <a:xfrm>
            <a:off x="2432254" y="1636615"/>
            <a:ext cx="1165592" cy="461665"/>
            <a:chOff x="420494" y="1420099"/>
            <a:chExt cx="1165592" cy="461665"/>
          </a:xfrm>
        </p:grpSpPr>
        <p:sp>
          <p:nvSpPr>
            <p:cNvPr id="26" name="Rectangle 25">
              <a:extLst>
                <a:ext uri="{FF2B5EF4-FFF2-40B4-BE49-F238E27FC236}">
                  <a16:creationId xmlns:a16="http://schemas.microsoft.com/office/drawing/2014/main" id="{613C5EFD-437C-A84F-8BB8-172528F48FE7}"/>
                </a:ext>
              </a:extLst>
            </p:cNvPr>
            <p:cNvSpPr/>
            <p:nvPr/>
          </p:nvSpPr>
          <p:spPr>
            <a:xfrm>
              <a:off x="453532" y="1420099"/>
              <a:ext cx="1111956"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B is active</a:t>
              </a:r>
            </a:p>
          </p:txBody>
        </p:sp>
        <p:cxnSp>
          <p:nvCxnSpPr>
            <p:cNvPr id="31" name="Straight Connector 30">
              <a:extLst>
                <a:ext uri="{FF2B5EF4-FFF2-40B4-BE49-F238E27FC236}">
                  <a16:creationId xmlns:a16="http://schemas.microsoft.com/office/drawing/2014/main" id="{BAC441D1-9C5E-1F4E-888B-59F7449F11AB}"/>
                </a:ext>
              </a:extLst>
            </p:cNvPr>
            <p:cNvCxnSpPr/>
            <p:nvPr/>
          </p:nvCxnSpPr>
          <p:spPr>
            <a:xfrm>
              <a:off x="1586086"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6767455-E15C-FD42-9673-82638B33DA0C}"/>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A5D85CEE-C328-0D48-B06E-AB1D1850BE32}"/>
              </a:ext>
            </a:extLst>
          </p:cNvPr>
          <p:cNvGrpSpPr/>
          <p:nvPr/>
        </p:nvGrpSpPr>
        <p:grpSpPr>
          <a:xfrm>
            <a:off x="4153435" y="1636615"/>
            <a:ext cx="1165592" cy="461665"/>
            <a:chOff x="420494" y="1420099"/>
            <a:chExt cx="1165592" cy="461665"/>
          </a:xfrm>
        </p:grpSpPr>
        <p:sp>
          <p:nvSpPr>
            <p:cNvPr id="34" name="Rectangle 33">
              <a:extLst>
                <a:ext uri="{FF2B5EF4-FFF2-40B4-BE49-F238E27FC236}">
                  <a16:creationId xmlns:a16="http://schemas.microsoft.com/office/drawing/2014/main" id="{B835F51B-EFDF-C44B-80D4-13F10E8977A7}"/>
                </a:ext>
              </a:extLst>
            </p:cNvPr>
            <p:cNvSpPr/>
            <p:nvPr/>
          </p:nvSpPr>
          <p:spPr>
            <a:xfrm>
              <a:off x="453532" y="1420099"/>
              <a:ext cx="1111956"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A is active</a:t>
              </a:r>
            </a:p>
          </p:txBody>
        </p:sp>
        <p:cxnSp>
          <p:nvCxnSpPr>
            <p:cNvPr id="39" name="Straight Connector 38">
              <a:extLst>
                <a:ext uri="{FF2B5EF4-FFF2-40B4-BE49-F238E27FC236}">
                  <a16:creationId xmlns:a16="http://schemas.microsoft.com/office/drawing/2014/main" id="{0A95DE7F-4455-C448-A831-1A08D8B651E2}"/>
                </a:ext>
              </a:extLst>
            </p:cNvPr>
            <p:cNvCxnSpPr/>
            <p:nvPr/>
          </p:nvCxnSpPr>
          <p:spPr>
            <a:xfrm>
              <a:off x="1586086"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3497ABC-CFB9-B140-AD93-DFF6956E0B79}"/>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E31EEC2B-FBFD-924D-A71D-4657DD6607CF}"/>
              </a:ext>
            </a:extLst>
          </p:cNvPr>
          <p:cNvGrpSpPr/>
          <p:nvPr/>
        </p:nvGrpSpPr>
        <p:grpSpPr>
          <a:xfrm>
            <a:off x="5865809" y="1636615"/>
            <a:ext cx="1165592" cy="461665"/>
            <a:chOff x="420494" y="1420099"/>
            <a:chExt cx="1165592" cy="461665"/>
          </a:xfrm>
        </p:grpSpPr>
        <p:sp>
          <p:nvSpPr>
            <p:cNvPr id="52" name="Rectangle 51">
              <a:extLst>
                <a:ext uri="{FF2B5EF4-FFF2-40B4-BE49-F238E27FC236}">
                  <a16:creationId xmlns:a16="http://schemas.microsoft.com/office/drawing/2014/main" id="{EB8C8A95-CC07-EA46-8734-E2670A4C3DA2}"/>
                </a:ext>
              </a:extLst>
            </p:cNvPr>
            <p:cNvSpPr/>
            <p:nvPr/>
          </p:nvSpPr>
          <p:spPr>
            <a:xfrm>
              <a:off x="453532" y="1420099"/>
              <a:ext cx="1111956"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B is active</a:t>
              </a:r>
            </a:p>
          </p:txBody>
        </p:sp>
        <p:cxnSp>
          <p:nvCxnSpPr>
            <p:cNvPr id="57" name="Straight Connector 56">
              <a:extLst>
                <a:ext uri="{FF2B5EF4-FFF2-40B4-BE49-F238E27FC236}">
                  <a16:creationId xmlns:a16="http://schemas.microsoft.com/office/drawing/2014/main" id="{34A9862E-3AC9-DE43-BD23-B5C58D8EF0AB}"/>
                </a:ext>
              </a:extLst>
            </p:cNvPr>
            <p:cNvCxnSpPr/>
            <p:nvPr/>
          </p:nvCxnSpPr>
          <p:spPr>
            <a:xfrm>
              <a:off x="1586086"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1CB6A33-3741-8040-9F8E-75709C6C3B6B}"/>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107AF070-8C1B-9842-8682-0ED860D079A3}"/>
              </a:ext>
            </a:extLst>
          </p:cNvPr>
          <p:cNvGrpSpPr/>
          <p:nvPr/>
        </p:nvGrpSpPr>
        <p:grpSpPr>
          <a:xfrm>
            <a:off x="685007" y="3244301"/>
            <a:ext cx="8435791" cy="400109"/>
            <a:chOff x="387458" y="1425844"/>
            <a:chExt cx="8435791" cy="400109"/>
          </a:xfrm>
        </p:grpSpPr>
        <p:cxnSp>
          <p:nvCxnSpPr>
            <p:cNvPr id="68" name="Straight Arrow Connector 67">
              <a:extLst>
                <a:ext uri="{FF2B5EF4-FFF2-40B4-BE49-F238E27FC236}">
                  <a16:creationId xmlns:a16="http://schemas.microsoft.com/office/drawing/2014/main" id="{6B65870D-5D2C-294B-8D18-E4AA9BEFF1DB}"/>
                </a:ext>
              </a:extLst>
            </p:cNvPr>
            <p:cNvCxnSpPr>
              <a:cxnSpLocks/>
            </p:cNvCxnSpPr>
            <p:nvPr/>
          </p:nvCxnSpPr>
          <p:spPr>
            <a:xfrm>
              <a:off x="387458" y="1425844"/>
              <a:ext cx="810039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ED2075EA-0200-2742-B702-90506018187A}"/>
                </a:ext>
              </a:extLst>
            </p:cNvPr>
            <p:cNvSpPr txBox="1"/>
            <p:nvPr/>
          </p:nvSpPr>
          <p:spPr>
            <a:xfrm>
              <a:off x="8133637" y="1456621"/>
              <a:ext cx="689612" cy="369332"/>
            </a:xfrm>
            <a:prstGeom prst="rect">
              <a:avLst/>
            </a:prstGeom>
            <a:noFill/>
          </p:spPr>
          <p:txBody>
            <a:bodyPr wrap="none" rtlCol="0">
              <a:spAutoFit/>
            </a:bodyPr>
            <a:lstStyle/>
            <a:p>
              <a:r>
                <a:rPr lang="en-US">
                  <a:latin typeface="Cambria" panose="02040503050406030204" pitchFamily="18" charset="0"/>
                </a:rPr>
                <a:t>Time</a:t>
              </a:r>
            </a:p>
          </p:txBody>
        </p:sp>
      </p:grpSp>
      <p:grpSp>
        <p:nvGrpSpPr>
          <p:cNvPr id="70" name="Group 69">
            <a:extLst>
              <a:ext uri="{FF2B5EF4-FFF2-40B4-BE49-F238E27FC236}">
                <a16:creationId xmlns:a16="http://schemas.microsoft.com/office/drawing/2014/main" id="{740C3000-C877-2147-8B27-33F82EE62A7B}"/>
              </a:ext>
            </a:extLst>
          </p:cNvPr>
          <p:cNvGrpSpPr/>
          <p:nvPr/>
        </p:nvGrpSpPr>
        <p:grpSpPr>
          <a:xfrm>
            <a:off x="718043" y="3013468"/>
            <a:ext cx="2151551" cy="461665"/>
            <a:chOff x="420494" y="1420099"/>
            <a:chExt cx="2151551" cy="461665"/>
          </a:xfrm>
        </p:grpSpPr>
        <p:sp>
          <p:nvSpPr>
            <p:cNvPr id="71" name="Rectangle 70">
              <a:extLst>
                <a:ext uri="{FF2B5EF4-FFF2-40B4-BE49-F238E27FC236}">
                  <a16:creationId xmlns:a16="http://schemas.microsoft.com/office/drawing/2014/main" id="{4E907428-9957-F14F-A24B-45244BC18C68}"/>
                </a:ext>
              </a:extLst>
            </p:cNvPr>
            <p:cNvSpPr/>
            <p:nvPr/>
          </p:nvSpPr>
          <p:spPr>
            <a:xfrm>
              <a:off x="453531" y="1420099"/>
              <a:ext cx="2098835" cy="461665"/>
            </a:xfrm>
            <a:prstGeom prst="rect">
              <a:avLst/>
            </a:prstGeom>
            <a:solidFill>
              <a:srgbClr val="E56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A is active</a:t>
              </a:r>
            </a:p>
          </p:txBody>
        </p:sp>
        <p:cxnSp>
          <p:nvCxnSpPr>
            <p:cNvPr id="76" name="Straight Connector 75">
              <a:extLst>
                <a:ext uri="{FF2B5EF4-FFF2-40B4-BE49-F238E27FC236}">
                  <a16:creationId xmlns:a16="http://schemas.microsoft.com/office/drawing/2014/main" id="{69796304-382F-754A-9AC1-FEE57756D27C}"/>
                </a:ext>
              </a:extLst>
            </p:cNvPr>
            <p:cNvCxnSpPr/>
            <p:nvPr/>
          </p:nvCxnSpPr>
          <p:spPr>
            <a:xfrm>
              <a:off x="2572045"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C7CE2CB-4BF0-D842-B4AC-C7A5D017A38B}"/>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E2C01B81-20D0-874D-A09E-5178B7BA5602}"/>
              </a:ext>
            </a:extLst>
          </p:cNvPr>
          <p:cNvGrpSpPr/>
          <p:nvPr/>
        </p:nvGrpSpPr>
        <p:grpSpPr>
          <a:xfrm>
            <a:off x="683549" y="5026380"/>
            <a:ext cx="8448222" cy="369332"/>
            <a:chOff x="387458" y="1241178"/>
            <a:chExt cx="8448222" cy="369332"/>
          </a:xfrm>
        </p:grpSpPr>
        <p:cxnSp>
          <p:nvCxnSpPr>
            <p:cNvPr id="103" name="Straight Arrow Connector 102">
              <a:extLst>
                <a:ext uri="{FF2B5EF4-FFF2-40B4-BE49-F238E27FC236}">
                  <a16:creationId xmlns:a16="http://schemas.microsoft.com/office/drawing/2014/main" id="{E80AD564-84E2-D049-AD91-572770DD517F}"/>
                </a:ext>
              </a:extLst>
            </p:cNvPr>
            <p:cNvCxnSpPr>
              <a:cxnSpLocks/>
            </p:cNvCxnSpPr>
            <p:nvPr/>
          </p:nvCxnSpPr>
          <p:spPr>
            <a:xfrm>
              <a:off x="387458" y="1425844"/>
              <a:ext cx="7843954"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77786370-A746-C947-9B88-2D59F813E276}"/>
                </a:ext>
              </a:extLst>
            </p:cNvPr>
            <p:cNvSpPr txBox="1"/>
            <p:nvPr/>
          </p:nvSpPr>
          <p:spPr>
            <a:xfrm>
              <a:off x="8146068" y="1241178"/>
              <a:ext cx="689612" cy="369332"/>
            </a:xfrm>
            <a:prstGeom prst="rect">
              <a:avLst/>
            </a:prstGeom>
            <a:noFill/>
          </p:spPr>
          <p:txBody>
            <a:bodyPr wrap="none" rtlCol="0">
              <a:spAutoFit/>
            </a:bodyPr>
            <a:lstStyle/>
            <a:p>
              <a:r>
                <a:rPr lang="en-US">
                  <a:latin typeface="Cambria" panose="02040503050406030204" pitchFamily="18" charset="0"/>
                </a:rPr>
                <a:t>Time</a:t>
              </a:r>
            </a:p>
          </p:txBody>
        </p:sp>
      </p:grpSp>
      <p:grpSp>
        <p:nvGrpSpPr>
          <p:cNvPr id="105" name="Group 104">
            <a:extLst>
              <a:ext uri="{FF2B5EF4-FFF2-40B4-BE49-F238E27FC236}">
                <a16:creationId xmlns:a16="http://schemas.microsoft.com/office/drawing/2014/main" id="{504E6D0D-348E-2D4E-A5CF-7E5248DBC004}"/>
              </a:ext>
            </a:extLst>
          </p:cNvPr>
          <p:cNvGrpSpPr/>
          <p:nvPr/>
        </p:nvGrpSpPr>
        <p:grpSpPr>
          <a:xfrm>
            <a:off x="716585" y="4980213"/>
            <a:ext cx="1165592" cy="461665"/>
            <a:chOff x="420494" y="1420099"/>
            <a:chExt cx="1165592" cy="461665"/>
          </a:xfrm>
        </p:grpSpPr>
        <p:sp>
          <p:nvSpPr>
            <p:cNvPr id="106" name="Rectangle 105">
              <a:extLst>
                <a:ext uri="{FF2B5EF4-FFF2-40B4-BE49-F238E27FC236}">
                  <a16:creationId xmlns:a16="http://schemas.microsoft.com/office/drawing/2014/main" id="{5E2BAE72-9C94-0E46-865E-4BD8DB49D9C6}"/>
                </a:ext>
              </a:extLst>
            </p:cNvPr>
            <p:cNvSpPr/>
            <p:nvPr/>
          </p:nvSpPr>
          <p:spPr>
            <a:xfrm>
              <a:off x="453532" y="1420099"/>
              <a:ext cx="1111956"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A is active</a:t>
              </a:r>
            </a:p>
          </p:txBody>
        </p:sp>
        <p:cxnSp>
          <p:nvCxnSpPr>
            <p:cNvPr id="111" name="Straight Connector 110">
              <a:extLst>
                <a:ext uri="{FF2B5EF4-FFF2-40B4-BE49-F238E27FC236}">
                  <a16:creationId xmlns:a16="http://schemas.microsoft.com/office/drawing/2014/main" id="{F09F55EC-B0C4-A547-8FF2-6276F9971022}"/>
                </a:ext>
              </a:extLst>
            </p:cNvPr>
            <p:cNvCxnSpPr/>
            <p:nvPr/>
          </p:nvCxnSpPr>
          <p:spPr>
            <a:xfrm>
              <a:off x="1586086"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E10C5E6-2BDC-7A4C-8F83-40A83121B853}"/>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D85DF91C-3FF4-4D40-911D-CECA0A16636C}"/>
              </a:ext>
            </a:extLst>
          </p:cNvPr>
          <p:cNvGrpSpPr/>
          <p:nvPr/>
        </p:nvGrpSpPr>
        <p:grpSpPr>
          <a:xfrm>
            <a:off x="3143427" y="4980213"/>
            <a:ext cx="1165592" cy="461665"/>
            <a:chOff x="420494" y="1420099"/>
            <a:chExt cx="1165592" cy="461665"/>
          </a:xfrm>
        </p:grpSpPr>
        <p:sp>
          <p:nvSpPr>
            <p:cNvPr id="114" name="Rectangle 113">
              <a:extLst>
                <a:ext uri="{FF2B5EF4-FFF2-40B4-BE49-F238E27FC236}">
                  <a16:creationId xmlns:a16="http://schemas.microsoft.com/office/drawing/2014/main" id="{CF7C4A96-3CCD-7D42-B749-BA973F5415BC}"/>
                </a:ext>
              </a:extLst>
            </p:cNvPr>
            <p:cNvSpPr/>
            <p:nvPr/>
          </p:nvSpPr>
          <p:spPr>
            <a:xfrm>
              <a:off x="453532" y="1420099"/>
              <a:ext cx="1111956"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B is active</a:t>
              </a:r>
            </a:p>
          </p:txBody>
        </p:sp>
        <p:cxnSp>
          <p:nvCxnSpPr>
            <p:cNvPr id="119" name="Straight Connector 118">
              <a:extLst>
                <a:ext uri="{FF2B5EF4-FFF2-40B4-BE49-F238E27FC236}">
                  <a16:creationId xmlns:a16="http://schemas.microsoft.com/office/drawing/2014/main" id="{65286E38-37A0-134B-B775-D863A5282F2B}"/>
                </a:ext>
              </a:extLst>
            </p:cNvPr>
            <p:cNvCxnSpPr/>
            <p:nvPr/>
          </p:nvCxnSpPr>
          <p:spPr>
            <a:xfrm>
              <a:off x="1586086"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B97079C-CDBA-094D-B810-C4FFACF855D8}"/>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2" name="Straight Arrow Connector 161">
            <a:extLst>
              <a:ext uri="{FF2B5EF4-FFF2-40B4-BE49-F238E27FC236}">
                <a16:creationId xmlns:a16="http://schemas.microsoft.com/office/drawing/2014/main" id="{4E4254DD-2CC0-8A40-A119-4D6AE0F9993E}"/>
              </a:ext>
            </a:extLst>
          </p:cNvPr>
          <p:cNvCxnSpPr>
            <a:cxnSpLocks/>
            <a:stCxn id="130" idx="1"/>
          </p:cNvCxnSpPr>
          <p:nvPr/>
        </p:nvCxnSpPr>
        <p:spPr>
          <a:xfrm>
            <a:off x="7983728" y="5211046"/>
            <a:ext cx="555967" cy="23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1" name="Group 120">
            <a:extLst>
              <a:ext uri="{FF2B5EF4-FFF2-40B4-BE49-F238E27FC236}">
                <a16:creationId xmlns:a16="http://schemas.microsoft.com/office/drawing/2014/main" id="{43A32B89-0589-ED43-B0F4-FAD97D7D75D3}"/>
              </a:ext>
            </a:extLst>
          </p:cNvPr>
          <p:cNvGrpSpPr/>
          <p:nvPr/>
        </p:nvGrpSpPr>
        <p:grpSpPr>
          <a:xfrm>
            <a:off x="5546356" y="4980213"/>
            <a:ext cx="1165592" cy="461665"/>
            <a:chOff x="420494" y="1420099"/>
            <a:chExt cx="1165592" cy="461665"/>
          </a:xfrm>
        </p:grpSpPr>
        <p:sp>
          <p:nvSpPr>
            <p:cNvPr id="122" name="Rectangle 121">
              <a:extLst>
                <a:ext uri="{FF2B5EF4-FFF2-40B4-BE49-F238E27FC236}">
                  <a16:creationId xmlns:a16="http://schemas.microsoft.com/office/drawing/2014/main" id="{EE8B0DFB-7E16-1543-9A11-296900F70CFF}"/>
                </a:ext>
              </a:extLst>
            </p:cNvPr>
            <p:cNvSpPr/>
            <p:nvPr/>
          </p:nvSpPr>
          <p:spPr>
            <a:xfrm>
              <a:off x="453532" y="1420099"/>
              <a:ext cx="1111956"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A is active</a:t>
              </a:r>
            </a:p>
          </p:txBody>
        </p:sp>
        <p:cxnSp>
          <p:nvCxnSpPr>
            <p:cNvPr id="127" name="Straight Connector 126">
              <a:extLst>
                <a:ext uri="{FF2B5EF4-FFF2-40B4-BE49-F238E27FC236}">
                  <a16:creationId xmlns:a16="http://schemas.microsoft.com/office/drawing/2014/main" id="{9EB5A14D-D471-204A-A157-212F0486C682}"/>
                </a:ext>
              </a:extLst>
            </p:cNvPr>
            <p:cNvCxnSpPr/>
            <p:nvPr/>
          </p:nvCxnSpPr>
          <p:spPr>
            <a:xfrm>
              <a:off x="1586086"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F364F37-22B9-024A-BB00-BFCC26747EFE}"/>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DCC2B1CC-B865-5F49-AC22-7645EA972B59}"/>
              </a:ext>
            </a:extLst>
          </p:cNvPr>
          <p:cNvGrpSpPr/>
          <p:nvPr/>
        </p:nvGrpSpPr>
        <p:grpSpPr>
          <a:xfrm>
            <a:off x="7962882" y="4980213"/>
            <a:ext cx="345858" cy="461665"/>
            <a:chOff x="444878" y="1420099"/>
            <a:chExt cx="345858" cy="461665"/>
          </a:xfrm>
        </p:grpSpPr>
        <p:sp>
          <p:nvSpPr>
            <p:cNvPr id="130" name="Rectangle 129">
              <a:extLst>
                <a:ext uri="{FF2B5EF4-FFF2-40B4-BE49-F238E27FC236}">
                  <a16:creationId xmlns:a16="http://schemas.microsoft.com/office/drawing/2014/main" id="{A1097D77-1342-E04B-8AB6-52A634C54C48}"/>
                </a:ext>
              </a:extLst>
            </p:cNvPr>
            <p:cNvSpPr/>
            <p:nvPr/>
          </p:nvSpPr>
          <p:spPr>
            <a:xfrm>
              <a:off x="465724" y="1420099"/>
              <a:ext cx="325012"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Cambria" panose="02040503050406030204" pitchFamily="18" charset="0"/>
              </a:endParaRPr>
            </a:p>
          </p:txBody>
        </p:sp>
        <p:cxnSp>
          <p:nvCxnSpPr>
            <p:cNvPr id="133" name="Straight Connector 132">
              <a:extLst>
                <a:ext uri="{FF2B5EF4-FFF2-40B4-BE49-F238E27FC236}">
                  <a16:creationId xmlns:a16="http://schemas.microsoft.com/office/drawing/2014/main" id="{2C90A912-BE78-2846-9A60-AF50E93EF502}"/>
                </a:ext>
              </a:extLst>
            </p:cNvPr>
            <p:cNvCxnSpPr/>
            <p:nvPr/>
          </p:nvCxnSpPr>
          <p:spPr>
            <a:xfrm>
              <a:off x="444878"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FAC4712F-54AA-DD4E-AAB0-5E3938AFC110}"/>
              </a:ext>
            </a:extLst>
          </p:cNvPr>
          <p:cNvGrpSpPr/>
          <p:nvPr/>
        </p:nvGrpSpPr>
        <p:grpSpPr>
          <a:xfrm>
            <a:off x="3413940" y="3014801"/>
            <a:ext cx="2135438" cy="461665"/>
            <a:chOff x="420494" y="1420099"/>
            <a:chExt cx="2135438" cy="461665"/>
          </a:xfrm>
        </p:grpSpPr>
        <p:sp>
          <p:nvSpPr>
            <p:cNvPr id="146" name="Rectangle 145">
              <a:extLst>
                <a:ext uri="{FF2B5EF4-FFF2-40B4-BE49-F238E27FC236}">
                  <a16:creationId xmlns:a16="http://schemas.microsoft.com/office/drawing/2014/main" id="{A89B2D6B-E734-B846-BB5C-F66DB089C968}"/>
                </a:ext>
              </a:extLst>
            </p:cNvPr>
            <p:cNvSpPr/>
            <p:nvPr/>
          </p:nvSpPr>
          <p:spPr>
            <a:xfrm>
              <a:off x="453532" y="1420099"/>
              <a:ext cx="2102400" cy="461665"/>
            </a:xfrm>
            <a:prstGeom prst="rect">
              <a:avLst/>
            </a:prstGeom>
            <a:solidFill>
              <a:srgbClr val="E56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B is active</a:t>
              </a:r>
            </a:p>
          </p:txBody>
        </p:sp>
        <p:cxnSp>
          <p:nvCxnSpPr>
            <p:cNvPr id="151" name="Straight Connector 150">
              <a:extLst>
                <a:ext uri="{FF2B5EF4-FFF2-40B4-BE49-F238E27FC236}">
                  <a16:creationId xmlns:a16="http://schemas.microsoft.com/office/drawing/2014/main" id="{B0D0EDD7-2F60-1542-8417-006C658BF9A0}"/>
                </a:ext>
              </a:extLst>
            </p:cNvPr>
            <p:cNvCxnSpPr/>
            <p:nvPr/>
          </p:nvCxnSpPr>
          <p:spPr>
            <a:xfrm>
              <a:off x="2555932"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79FC76BD-31B6-1A47-8AD8-7877417CECC4}"/>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 name="Group 153">
            <a:extLst>
              <a:ext uri="{FF2B5EF4-FFF2-40B4-BE49-F238E27FC236}">
                <a16:creationId xmlns:a16="http://schemas.microsoft.com/office/drawing/2014/main" id="{4953D146-49BC-E245-844E-F9F42616B516}"/>
              </a:ext>
            </a:extLst>
          </p:cNvPr>
          <p:cNvGrpSpPr/>
          <p:nvPr/>
        </p:nvGrpSpPr>
        <p:grpSpPr>
          <a:xfrm>
            <a:off x="6096209" y="3013468"/>
            <a:ext cx="2151551" cy="461665"/>
            <a:chOff x="420494" y="1420099"/>
            <a:chExt cx="2151551" cy="461665"/>
          </a:xfrm>
        </p:grpSpPr>
        <p:sp>
          <p:nvSpPr>
            <p:cNvPr id="155" name="Rectangle 154">
              <a:extLst>
                <a:ext uri="{FF2B5EF4-FFF2-40B4-BE49-F238E27FC236}">
                  <a16:creationId xmlns:a16="http://schemas.microsoft.com/office/drawing/2014/main" id="{20FF76FA-C454-6A49-8A11-BE13F770865C}"/>
                </a:ext>
              </a:extLst>
            </p:cNvPr>
            <p:cNvSpPr/>
            <p:nvPr/>
          </p:nvSpPr>
          <p:spPr>
            <a:xfrm>
              <a:off x="453531" y="1420099"/>
              <a:ext cx="2098835" cy="461665"/>
            </a:xfrm>
            <a:prstGeom prst="rect">
              <a:avLst/>
            </a:prstGeom>
            <a:solidFill>
              <a:srgbClr val="E56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A is active</a:t>
              </a:r>
            </a:p>
          </p:txBody>
        </p:sp>
        <p:cxnSp>
          <p:nvCxnSpPr>
            <p:cNvPr id="160" name="Straight Connector 159">
              <a:extLst>
                <a:ext uri="{FF2B5EF4-FFF2-40B4-BE49-F238E27FC236}">
                  <a16:creationId xmlns:a16="http://schemas.microsoft.com/office/drawing/2014/main" id="{8A0BF4D7-3ADC-8E41-A351-89CB27368659}"/>
                </a:ext>
              </a:extLst>
            </p:cNvPr>
            <p:cNvCxnSpPr/>
            <p:nvPr/>
          </p:nvCxnSpPr>
          <p:spPr>
            <a:xfrm>
              <a:off x="2572045"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60BA2AF-070D-C94B-90A3-C2FEADD30D81}"/>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3" name="Group 192">
            <a:extLst>
              <a:ext uri="{FF2B5EF4-FFF2-40B4-BE49-F238E27FC236}">
                <a16:creationId xmlns:a16="http://schemas.microsoft.com/office/drawing/2014/main" id="{4F405653-C8D2-4244-A971-AD3066E9324D}"/>
              </a:ext>
            </a:extLst>
          </p:cNvPr>
          <p:cNvGrpSpPr/>
          <p:nvPr/>
        </p:nvGrpSpPr>
        <p:grpSpPr>
          <a:xfrm>
            <a:off x="3301755" y="3495800"/>
            <a:ext cx="2231336" cy="781925"/>
            <a:chOff x="3019320" y="3879402"/>
            <a:chExt cx="2231336" cy="781925"/>
          </a:xfrm>
        </p:grpSpPr>
        <p:cxnSp>
          <p:nvCxnSpPr>
            <p:cNvPr id="166" name="Straight Arrow Connector 165">
              <a:extLst>
                <a:ext uri="{FF2B5EF4-FFF2-40B4-BE49-F238E27FC236}">
                  <a16:creationId xmlns:a16="http://schemas.microsoft.com/office/drawing/2014/main" id="{02324844-1071-5142-BB07-3AE792074486}"/>
                </a:ext>
              </a:extLst>
            </p:cNvPr>
            <p:cNvCxnSpPr>
              <a:cxnSpLocks/>
            </p:cNvCxnSpPr>
            <p:nvPr/>
          </p:nvCxnSpPr>
          <p:spPr>
            <a:xfrm>
              <a:off x="3131505" y="4064337"/>
              <a:ext cx="2118057" cy="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EBB7662-758C-364E-8147-3EA829AA455C}"/>
                </a:ext>
              </a:extLst>
            </p:cNvPr>
            <p:cNvCxnSpPr>
              <a:cxnSpLocks/>
            </p:cNvCxnSpPr>
            <p:nvPr/>
          </p:nvCxnSpPr>
          <p:spPr>
            <a:xfrm flipH="1">
              <a:off x="5249562" y="3894379"/>
              <a:ext cx="1094" cy="324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E844F7A6-DD54-DE42-929B-3A6C06A92126}"/>
                </a:ext>
              </a:extLst>
            </p:cNvPr>
            <p:cNvCxnSpPr>
              <a:cxnSpLocks/>
            </p:cNvCxnSpPr>
            <p:nvPr/>
          </p:nvCxnSpPr>
          <p:spPr>
            <a:xfrm flipH="1">
              <a:off x="3122317" y="3879402"/>
              <a:ext cx="3021" cy="324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26C33BB6-6133-A442-B714-B6090F890D6A}"/>
                </a:ext>
              </a:extLst>
            </p:cNvPr>
            <p:cNvSpPr txBox="1"/>
            <p:nvPr/>
          </p:nvSpPr>
          <p:spPr>
            <a:xfrm>
              <a:off x="3019320" y="4014996"/>
              <a:ext cx="2119173" cy="646331"/>
            </a:xfrm>
            <a:prstGeom prst="rect">
              <a:avLst/>
            </a:prstGeom>
            <a:noFill/>
          </p:spPr>
          <p:txBody>
            <a:bodyPr wrap="square" rtlCol="0">
              <a:spAutoFit/>
            </a:bodyPr>
            <a:lstStyle/>
            <a:p>
              <a:pPr algn="ctr"/>
              <a:r>
                <a:rPr lang="en-US">
                  <a:solidFill>
                    <a:srgbClr val="C00000"/>
                  </a:solidFill>
                  <a:latin typeface="Cambria" panose="02040503050406030204" pitchFamily="18" charset="0"/>
                </a:rPr>
                <a:t>Aggressor row active time</a:t>
              </a:r>
            </a:p>
          </p:txBody>
        </p:sp>
      </p:grpSp>
      <p:grpSp>
        <p:nvGrpSpPr>
          <p:cNvPr id="204" name="Group 203">
            <a:extLst>
              <a:ext uri="{FF2B5EF4-FFF2-40B4-BE49-F238E27FC236}">
                <a16:creationId xmlns:a16="http://schemas.microsoft.com/office/drawing/2014/main" id="{CDA0041E-24A4-CA49-98FE-AA3DA07A2153}"/>
              </a:ext>
            </a:extLst>
          </p:cNvPr>
          <p:cNvGrpSpPr/>
          <p:nvPr/>
        </p:nvGrpSpPr>
        <p:grpSpPr>
          <a:xfrm>
            <a:off x="1617738" y="5494167"/>
            <a:ext cx="1809723" cy="775585"/>
            <a:chOff x="1318626" y="5869444"/>
            <a:chExt cx="1809723" cy="775585"/>
          </a:xfrm>
        </p:grpSpPr>
        <p:cxnSp>
          <p:nvCxnSpPr>
            <p:cNvPr id="178" name="Straight Arrow Connector 177">
              <a:extLst>
                <a:ext uri="{FF2B5EF4-FFF2-40B4-BE49-F238E27FC236}">
                  <a16:creationId xmlns:a16="http://schemas.microsoft.com/office/drawing/2014/main" id="{16830BE2-8317-5845-8821-A67B1C4AE6B7}"/>
                </a:ext>
              </a:extLst>
            </p:cNvPr>
            <p:cNvCxnSpPr>
              <a:cxnSpLocks/>
            </p:cNvCxnSpPr>
            <p:nvPr/>
          </p:nvCxnSpPr>
          <p:spPr>
            <a:xfrm>
              <a:off x="1608348" y="6045614"/>
              <a:ext cx="1218293" cy="0"/>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0A3C80B8-B87B-D343-A617-074B654E20C5}"/>
                </a:ext>
              </a:extLst>
            </p:cNvPr>
            <p:cNvCxnSpPr>
              <a:cxnSpLocks/>
            </p:cNvCxnSpPr>
            <p:nvPr/>
          </p:nvCxnSpPr>
          <p:spPr>
            <a:xfrm flipH="1">
              <a:off x="2826641" y="5869444"/>
              <a:ext cx="1094" cy="3240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D4BDBC1E-B899-9544-8D2C-F86C72121CAD}"/>
                </a:ext>
              </a:extLst>
            </p:cNvPr>
            <p:cNvCxnSpPr>
              <a:cxnSpLocks/>
            </p:cNvCxnSpPr>
            <p:nvPr/>
          </p:nvCxnSpPr>
          <p:spPr>
            <a:xfrm flipH="1">
              <a:off x="1587749" y="5869444"/>
              <a:ext cx="3021" cy="3240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83AB47D5-5AE1-8248-A841-71428467842E}"/>
                </a:ext>
              </a:extLst>
            </p:cNvPr>
            <p:cNvSpPr txBox="1"/>
            <p:nvPr/>
          </p:nvSpPr>
          <p:spPr>
            <a:xfrm>
              <a:off x="1318626" y="5998698"/>
              <a:ext cx="1809723" cy="646331"/>
            </a:xfrm>
            <a:prstGeom prst="rect">
              <a:avLst/>
            </a:prstGeom>
            <a:noFill/>
            <a:ln>
              <a:noFill/>
            </a:ln>
          </p:spPr>
          <p:txBody>
            <a:bodyPr wrap="square" rtlCol="0">
              <a:spAutoFit/>
            </a:bodyPr>
            <a:lstStyle/>
            <a:p>
              <a:pPr algn="ctr"/>
              <a:r>
                <a:rPr lang="en-US">
                  <a:solidFill>
                    <a:srgbClr val="0070C0"/>
                  </a:solidFill>
                  <a:latin typeface="Cambria" panose="02040503050406030204" pitchFamily="18" charset="0"/>
                </a:rPr>
                <a:t>Bank</a:t>
              </a:r>
              <a:br>
                <a:rPr lang="en-US">
                  <a:solidFill>
                    <a:srgbClr val="0070C0"/>
                  </a:solidFill>
                  <a:latin typeface="Cambria" panose="02040503050406030204" pitchFamily="18" charset="0"/>
                </a:rPr>
              </a:br>
              <a:r>
                <a:rPr lang="en-US" err="1">
                  <a:solidFill>
                    <a:srgbClr val="0070C0"/>
                  </a:solidFill>
                  <a:latin typeface="Cambria" panose="02040503050406030204" pitchFamily="18" charset="0"/>
                </a:rPr>
                <a:t>precharged</a:t>
              </a:r>
              <a:r>
                <a:rPr lang="en-US">
                  <a:solidFill>
                    <a:srgbClr val="0070C0"/>
                  </a:solidFill>
                  <a:latin typeface="Cambria" panose="02040503050406030204" pitchFamily="18" charset="0"/>
                </a:rPr>
                <a:t> time</a:t>
              </a:r>
            </a:p>
          </p:txBody>
        </p:sp>
      </p:grpSp>
      <p:grpSp>
        <p:nvGrpSpPr>
          <p:cNvPr id="194" name="Group 193">
            <a:extLst>
              <a:ext uri="{FF2B5EF4-FFF2-40B4-BE49-F238E27FC236}">
                <a16:creationId xmlns:a16="http://schemas.microsoft.com/office/drawing/2014/main" id="{B05F9823-2864-0F41-855E-DA3F9A45ED6F}"/>
              </a:ext>
            </a:extLst>
          </p:cNvPr>
          <p:cNvGrpSpPr/>
          <p:nvPr/>
        </p:nvGrpSpPr>
        <p:grpSpPr>
          <a:xfrm>
            <a:off x="6093644" y="3511054"/>
            <a:ext cx="2154116" cy="785352"/>
            <a:chOff x="3004802" y="3888167"/>
            <a:chExt cx="2154116" cy="785352"/>
          </a:xfrm>
        </p:grpSpPr>
        <p:cxnSp>
          <p:nvCxnSpPr>
            <p:cNvPr id="195" name="Straight Arrow Connector 194">
              <a:extLst>
                <a:ext uri="{FF2B5EF4-FFF2-40B4-BE49-F238E27FC236}">
                  <a16:creationId xmlns:a16="http://schemas.microsoft.com/office/drawing/2014/main" id="{5A6444DD-3ACC-7544-8780-955836CF3DF3}"/>
                </a:ext>
              </a:extLst>
            </p:cNvPr>
            <p:cNvCxnSpPr>
              <a:cxnSpLocks/>
            </p:cNvCxnSpPr>
            <p:nvPr/>
          </p:nvCxnSpPr>
          <p:spPr>
            <a:xfrm>
              <a:off x="3039919" y="4064337"/>
              <a:ext cx="2100762" cy="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1DD6F3B4-3D22-114E-97BD-706DD9FAA4E9}"/>
                </a:ext>
              </a:extLst>
            </p:cNvPr>
            <p:cNvCxnSpPr>
              <a:cxnSpLocks/>
            </p:cNvCxnSpPr>
            <p:nvPr/>
          </p:nvCxnSpPr>
          <p:spPr>
            <a:xfrm flipH="1">
              <a:off x="5140681" y="3888167"/>
              <a:ext cx="1094" cy="324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338DD0E-4C01-9540-BD63-9D6392FACA2E}"/>
                </a:ext>
              </a:extLst>
            </p:cNvPr>
            <p:cNvCxnSpPr>
              <a:cxnSpLocks/>
            </p:cNvCxnSpPr>
            <p:nvPr/>
          </p:nvCxnSpPr>
          <p:spPr>
            <a:xfrm flipH="1">
              <a:off x="3019320" y="3888167"/>
              <a:ext cx="3021" cy="324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DED9F072-F88D-B843-A39E-A233FBDA779D}"/>
                </a:ext>
              </a:extLst>
            </p:cNvPr>
            <p:cNvSpPr txBox="1"/>
            <p:nvPr/>
          </p:nvSpPr>
          <p:spPr>
            <a:xfrm>
              <a:off x="3004802" y="4027188"/>
              <a:ext cx="2154116" cy="646331"/>
            </a:xfrm>
            <a:prstGeom prst="rect">
              <a:avLst/>
            </a:prstGeom>
            <a:noFill/>
          </p:spPr>
          <p:txBody>
            <a:bodyPr wrap="square" rtlCol="0">
              <a:spAutoFit/>
            </a:bodyPr>
            <a:lstStyle/>
            <a:p>
              <a:pPr algn="ctr"/>
              <a:r>
                <a:rPr lang="en-US">
                  <a:solidFill>
                    <a:srgbClr val="C00000"/>
                  </a:solidFill>
                  <a:latin typeface="Cambria" panose="02040503050406030204" pitchFamily="18" charset="0"/>
                </a:rPr>
                <a:t>Aggressor row active time</a:t>
              </a:r>
            </a:p>
          </p:txBody>
        </p:sp>
      </p:grpSp>
      <p:grpSp>
        <p:nvGrpSpPr>
          <p:cNvPr id="199" name="Group 198">
            <a:extLst>
              <a:ext uri="{FF2B5EF4-FFF2-40B4-BE49-F238E27FC236}">
                <a16:creationId xmlns:a16="http://schemas.microsoft.com/office/drawing/2014/main" id="{05456071-3208-DE4F-B28F-30F1EA444461}"/>
              </a:ext>
            </a:extLst>
          </p:cNvPr>
          <p:cNvGrpSpPr/>
          <p:nvPr/>
        </p:nvGrpSpPr>
        <p:grpSpPr>
          <a:xfrm>
            <a:off x="699908" y="3510777"/>
            <a:ext cx="2154571" cy="760968"/>
            <a:chOff x="2994856" y="3888167"/>
            <a:chExt cx="2154571" cy="760968"/>
          </a:xfrm>
        </p:grpSpPr>
        <p:cxnSp>
          <p:nvCxnSpPr>
            <p:cNvPr id="200" name="Straight Arrow Connector 199">
              <a:extLst>
                <a:ext uri="{FF2B5EF4-FFF2-40B4-BE49-F238E27FC236}">
                  <a16:creationId xmlns:a16="http://schemas.microsoft.com/office/drawing/2014/main" id="{36EB4FF2-1B4B-F44C-A349-8329F12C27F0}"/>
                </a:ext>
              </a:extLst>
            </p:cNvPr>
            <p:cNvCxnSpPr>
              <a:cxnSpLocks/>
            </p:cNvCxnSpPr>
            <p:nvPr/>
          </p:nvCxnSpPr>
          <p:spPr>
            <a:xfrm>
              <a:off x="3039919" y="4064337"/>
              <a:ext cx="2100762" cy="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EE19704E-C11D-4F4E-8F74-B89F0FBBE757}"/>
                </a:ext>
              </a:extLst>
            </p:cNvPr>
            <p:cNvCxnSpPr>
              <a:cxnSpLocks/>
            </p:cNvCxnSpPr>
            <p:nvPr/>
          </p:nvCxnSpPr>
          <p:spPr>
            <a:xfrm flipH="1">
              <a:off x="5140681" y="3888167"/>
              <a:ext cx="1094" cy="324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D6FEFBE4-3FD9-4F45-AA89-126877D08D3D}"/>
                </a:ext>
              </a:extLst>
            </p:cNvPr>
            <p:cNvCxnSpPr>
              <a:cxnSpLocks/>
            </p:cNvCxnSpPr>
            <p:nvPr/>
          </p:nvCxnSpPr>
          <p:spPr>
            <a:xfrm flipH="1">
              <a:off x="3019320" y="3888167"/>
              <a:ext cx="3021" cy="324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EE7310F4-7711-DF47-AF11-2FB60F187BD7}"/>
                </a:ext>
              </a:extLst>
            </p:cNvPr>
            <p:cNvSpPr txBox="1"/>
            <p:nvPr/>
          </p:nvSpPr>
          <p:spPr>
            <a:xfrm>
              <a:off x="2994856" y="4002804"/>
              <a:ext cx="2154571" cy="646331"/>
            </a:xfrm>
            <a:prstGeom prst="rect">
              <a:avLst/>
            </a:prstGeom>
            <a:noFill/>
          </p:spPr>
          <p:txBody>
            <a:bodyPr wrap="square" rtlCol="0">
              <a:spAutoFit/>
            </a:bodyPr>
            <a:lstStyle/>
            <a:p>
              <a:pPr algn="ctr"/>
              <a:r>
                <a:rPr lang="en-US">
                  <a:solidFill>
                    <a:srgbClr val="C00000"/>
                  </a:solidFill>
                  <a:latin typeface="Cambria" panose="02040503050406030204" pitchFamily="18" charset="0"/>
                </a:rPr>
                <a:t>Aggressor row </a:t>
              </a:r>
              <a:br>
                <a:rPr lang="en-US">
                  <a:solidFill>
                    <a:srgbClr val="C00000"/>
                  </a:solidFill>
                  <a:latin typeface="Cambria" panose="02040503050406030204" pitchFamily="18" charset="0"/>
                </a:rPr>
              </a:br>
              <a:r>
                <a:rPr lang="en-US">
                  <a:solidFill>
                    <a:srgbClr val="C00000"/>
                  </a:solidFill>
                  <a:latin typeface="Cambria" panose="02040503050406030204" pitchFamily="18" charset="0"/>
                </a:rPr>
                <a:t>active time</a:t>
              </a:r>
            </a:p>
          </p:txBody>
        </p:sp>
      </p:grpSp>
      <p:grpSp>
        <p:nvGrpSpPr>
          <p:cNvPr id="205" name="Group 204">
            <a:extLst>
              <a:ext uri="{FF2B5EF4-FFF2-40B4-BE49-F238E27FC236}">
                <a16:creationId xmlns:a16="http://schemas.microsoft.com/office/drawing/2014/main" id="{741CA9AE-1D91-B64E-AB2C-92363A2169C6}"/>
              </a:ext>
            </a:extLst>
          </p:cNvPr>
          <p:cNvGrpSpPr/>
          <p:nvPr/>
        </p:nvGrpSpPr>
        <p:grpSpPr>
          <a:xfrm>
            <a:off x="4059107" y="5490560"/>
            <a:ext cx="1809723" cy="775585"/>
            <a:chOff x="1318626" y="5869444"/>
            <a:chExt cx="1809723" cy="775585"/>
          </a:xfrm>
        </p:grpSpPr>
        <p:cxnSp>
          <p:nvCxnSpPr>
            <p:cNvPr id="206" name="Straight Arrow Connector 205">
              <a:extLst>
                <a:ext uri="{FF2B5EF4-FFF2-40B4-BE49-F238E27FC236}">
                  <a16:creationId xmlns:a16="http://schemas.microsoft.com/office/drawing/2014/main" id="{9136FDAD-3CC6-534E-95DE-5EA4EB1E8F5F}"/>
                </a:ext>
              </a:extLst>
            </p:cNvPr>
            <p:cNvCxnSpPr>
              <a:cxnSpLocks/>
            </p:cNvCxnSpPr>
            <p:nvPr/>
          </p:nvCxnSpPr>
          <p:spPr>
            <a:xfrm>
              <a:off x="1608348" y="6045614"/>
              <a:ext cx="1218293" cy="0"/>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13221C1A-6BEE-3743-ADC7-852FAA5FC6AA}"/>
                </a:ext>
              </a:extLst>
            </p:cNvPr>
            <p:cNvCxnSpPr>
              <a:cxnSpLocks/>
            </p:cNvCxnSpPr>
            <p:nvPr/>
          </p:nvCxnSpPr>
          <p:spPr>
            <a:xfrm flipH="1">
              <a:off x="2826641" y="5869444"/>
              <a:ext cx="1094" cy="3240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983C0644-232A-B240-9FA1-88B17DBD4DC6}"/>
                </a:ext>
              </a:extLst>
            </p:cNvPr>
            <p:cNvCxnSpPr>
              <a:cxnSpLocks/>
            </p:cNvCxnSpPr>
            <p:nvPr/>
          </p:nvCxnSpPr>
          <p:spPr>
            <a:xfrm flipH="1">
              <a:off x="1587749" y="5869444"/>
              <a:ext cx="3021" cy="3240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09" name="TextBox 208">
              <a:extLst>
                <a:ext uri="{FF2B5EF4-FFF2-40B4-BE49-F238E27FC236}">
                  <a16:creationId xmlns:a16="http://schemas.microsoft.com/office/drawing/2014/main" id="{9F9A2AFF-E4B8-EE47-B2AD-D7E4489B92E0}"/>
                </a:ext>
              </a:extLst>
            </p:cNvPr>
            <p:cNvSpPr txBox="1"/>
            <p:nvPr/>
          </p:nvSpPr>
          <p:spPr>
            <a:xfrm>
              <a:off x="1318626" y="5998698"/>
              <a:ext cx="1809723" cy="646331"/>
            </a:xfrm>
            <a:prstGeom prst="rect">
              <a:avLst/>
            </a:prstGeom>
            <a:noFill/>
            <a:ln>
              <a:noFill/>
            </a:ln>
          </p:spPr>
          <p:txBody>
            <a:bodyPr wrap="square" rtlCol="0">
              <a:spAutoFit/>
            </a:bodyPr>
            <a:lstStyle/>
            <a:p>
              <a:pPr algn="ctr"/>
              <a:r>
                <a:rPr lang="en-US">
                  <a:solidFill>
                    <a:srgbClr val="0070C0"/>
                  </a:solidFill>
                  <a:latin typeface="Cambria" panose="02040503050406030204" pitchFamily="18" charset="0"/>
                </a:rPr>
                <a:t>Bank</a:t>
              </a:r>
              <a:br>
                <a:rPr lang="en-US">
                  <a:solidFill>
                    <a:srgbClr val="0070C0"/>
                  </a:solidFill>
                  <a:latin typeface="Cambria" panose="02040503050406030204" pitchFamily="18" charset="0"/>
                </a:rPr>
              </a:br>
              <a:r>
                <a:rPr lang="en-US" err="1">
                  <a:solidFill>
                    <a:srgbClr val="0070C0"/>
                  </a:solidFill>
                  <a:latin typeface="Cambria" panose="02040503050406030204" pitchFamily="18" charset="0"/>
                </a:rPr>
                <a:t>precharged</a:t>
              </a:r>
              <a:r>
                <a:rPr lang="en-US">
                  <a:solidFill>
                    <a:srgbClr val="0070C0"/>
                  </a:solidFill>
                  <a:latin typeface="Cambria" panose="02040503050406030204" pitchFamily="18" charset="0"/>
                </a:rPr>
                <a:t> time</a:t>
              </a:r>
            </a:p>
          </p:txBody>
        </p:sp>
      </p:grpSp>
      <p:grpSp>
        <p:nvGrpSpPr>
          <p:cNvPr id="210" name="Group 209">
            <a:extLst>
              <a:ext uri="{FF2B5EF4-FFF2-40B4-BE49-F238E27FC236}">
                <a16:creationId xmlns:a16="http://schemas.microsoft.com/office/drawing/2014/main" id="{6BAD852B-7C05-CF4D-82A6-75B4C9DEF933}"/>
              </a:ext>
            </a:extLst>
          </p:cNvPr>
          <p:cNvGrpSpPr/>
          <p:nvPr/>
        </p:nvGrpSpPr>
        <p:grpSpPr>
          <a:xfrm>
            <a:off x="6474110" y="5497288"/>
            <a:ext cx="1809723" cy="775585"/>
            <a:chOff x="1318626" y="5869444"/>
            <a:chExt cx="1809723" cy="775585"/>
          </a:xfrm>
        </p:grpSpPr>
        <p:cxnSp>
          <p:nvCxnSpPr>
            <p:cNvPr id="211" name="Straight Arrow Connector 210">
              <a:extLst>
                <a:ext uri="{FF2B5EF4-FFF2-40B4-BE49-F238E27FC236}">
                  <a16:creationId xmlns:a16="http://schemas.microsoft.com/office/drawing/2014/main" id="{26020F59-0CC5-DC49-9F44-268C8B7EA755}"/>
                </a:ext>
              </a:extLst>
            </p:cNvPr>
            <p:cNvCxnSpPr>
              <a:cxnSpLocks/>
            </p:cNvCxnSpPr>
            <p:nvPr/>
          </p:nvCxnSpPr>
          <p:spPr>
            <a:xfrm>
              <a:off x="1608348" y="6045614"/>
              <a:ext cx="1218293" cy="0"/>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1FE7137D-1569-504F-A7AB-72D2C3D41F6E}"/>
                </a:ext>
              </a:extLst>
            </p:cNvPr>
            <p:cNvCxnSpPr>
              <a:cxnSpLocks/>
            </p:cNvCxnSpPr>
            <p:nvPr/>
          </p:nvCxnSpPr>
          <p:spPr>
            <a:xfrm flipH="1">
              <a:off x="2826641" y="5869444"/>
              <a:ext cx="1094" cy="3240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0C5E1FD4-F4ED-FA4C-AFDC-B6B6D34F99D1}"/>
                </a:ext>
              </a:extLst>
            </p:cNvPr>
            <p:cNvCxnSpPr>
              <a:cxnSpLocks/>
            </p:cNvCxnSpPr>
            <p:nvPr/>
          </p:nvCxnSpPr>
          <p:spPr>
            <a:xfrm flipH="1">
              <a:off x="1587749" y="5869444"/>
              <a:ext cx="3021" cy="3240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14" name="TextBox 213">
              <a:extLst>
                <a:ext uri="{FF2B5EF4-FFF2-40B4-BE49-F238E27FC236}">
                  <a16:creationId xmlns:a16="http://schemas.microsoft.com/office/drawing/2014/main" id="{C643E744-BCC8-AE48-ADFD-CC029F7656C2}"/>
                </a:ext>
              </a:extLst>
            </p:cNvPr>
            <p:cNvSpPr txBox="1"/>
            <p:nvPr/>
          </p:nvSpPr>
          <p:spPr>
            <a:xfrm>
              <a:off x="1318626" y="5998698"/>
              <a:ext cx="1809723" cy="646331"/>
            </a:xfrm>
            <a:prstGeom prst="rect">
              <a:avLst/>
            </a:prstGeom>
            <a:noFill/>
            <a:ln>
              <a:noFill/>
            </a:ln>
          </p:spPr>
          <p:txBody>
            <a:bodyPr wrap="square" rtlCol="0">
              <a:spAutoFit/>
            </a:bodyPr>
            <a:lstStyle/>
            <a:p>
              <a:pPr algn="ctr"/>
              <a:r>
                <a:rPr lang="en-US">
                  <a:solidFill>
                    <a:srgbClr val="0070C0"/>
                  </a:solidFill>
                  <a:latin typeface="Cambria" panose="02040503050406030204" pitchFamily="18" charset="0"/>
                </a:rPr>
                <a:t>Bank</a:t>
              </a:r>
              <a:br>
                <a:rPr lang="en-US">
                  <a:solidFill>
                    <a:srgbClr val="0070C0"/>
                  </a:solidFill>
                  <a:latin typeface="Cambria" panose="02040503050406030204" pitchFamily="18" charset="0"/>
                </a:rPr>
              </a:br>
              <a:r>
                <a:rPr lang="en-US" err="1">
                  <a:solidFill>
                    <a:srgbClr val="0070C0"/>
                  </a:solidFill>
                  <a:latin typeface="Cambria" panose="02040503050406030204" pitchFamily="18" charset="0"/>
                </a:rPr>
                <a:t>precharged</a:t>
              </a:r>
              <a:r>
                <a:rPr lang="en-US">
                  <a:solidFill>
                    <a:srgbClr val="0070C0"/>
                  </a:solidFill>
                  <a:latin typeface="Cambria" panose="02040503050406030204" pitchFamily="18" charset="0"/>
                </a:rPr>
                <a:t> time</a:t>
              </a:r>
            </a:p>
          </p:txBody>
        </p:sp>
      </p:grpSp>
    </p:spTree>
    <p:extLst>
      <p:ext uri="{BB962C8B-B14F-4D97-AF65-F5344CB8AC3E}">
        <p14:creationId xmlns:p14="http://schemas.microsoft.com/office/powerpoint/2010/main" val="68160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1D02-FA05-EB47-9907-EC4AD6153EB0}"/>
              </a:ext>
            </a:extLst>
          </p:cNvPr>
          <p:cNvSpPr>
            <a:spLocks noGrp="1"/>
          </p:cNvSpPr>
          <p:nvPr>
            <p:ph type="title"/>
          </p:nvPr>
        </p:nvSpPr>
        <p:spPr>
          <a:xfrm>
            <a:off x="75990" y="50574"/>
            <a:ext cx="8987621" cy="524120"/>
          </a:xfrm>
        </p:spPr>
        <p:txBody>
          <a:bodyPr/>
          <a:lstStyle/>
          <a:p>
            <a:r>
              <a:rPr lang="en-US"/>
              <a:t>Increasing Aggressor Row Active Time</a:t>
            </a:r>
          </a:p>
        </p:txBody>
      </p:sp>
      <p:pic>
        <p:nvPicPr>
          <p:cNvPr id="12" name="Picture 11">
            <a:extLst>
              <a:ext uri="{FF2B5EF4-FFF2-40B4-BE49-F238E27FC236}">
                <a16:creationId xmlns:a16="http://schemas.microsoft.com/office/drawing/2014/main" id="{8468F4C4-405F-774B-B6BF-DB3BCB562F67}"/>
              </a:ext>
            </a:extLst>
          </p:cNvPr>
          <p:cNvPicPr>
            <a:picLocks noChangeAspect="1"/>
          </p:cNvPicPr>
          <p:nvPr/>
        </p:nvPicPr>
        <p:blipFill rotWithShape="1">
          <a:blip r:embed="rId3">
            <a:extLst>
              <a:ext uri="{28A0092B-C50C-407E-A947-70E740481C1C}">
                <a14:useLocalDpi xmlns:a14="http://schemas.microsoft.com/office/drawing/2010/main" val="0"/>
              </a:ext>
            </a:extLst>
          </a:blip>
          <a:srcRect l="-1860" r="353"/>
          <a:stretch/>
        </p:blipFill>
        <p:spPr>
          <a:xfrm>
            <a:off x="1961943" y="1537954"/>
            <a:ext cx="5104460" cy="2475712"/>
          </a:xfrm>
          <a:prstGeom prst="rect">
            <a:avLst/>
          </a:prstGeom>
        </p:spPr>
      </p:pic>
      <p:cxnSp>
        <p:nvCxnSpPr>
          <p:cNvPr id="6" name="Straight Arrow Connector 5">
            <a:extLst>
              <a:ext uri="{FF2B5EF4-FFF2-40B4-BE49-F238E27FC236}">
                <a16:creationId xmlns:a16="http://schemas.microsoft.com/office/drawing/2014/main" id="{DA0C5D9C-C5C9-854B-96F6-C151B1236A47}"/>
              </a:ext>
            </a:extLst>
          </p:cNvPr>
          <p:cNvCxnSpPr>
            <a:cxnSpLocks/>
          </p:cNvCxnSpPr>
          <p:nvPr/>
        </p:nvCxnSpPr>
        <p:spPr>
          <a:xfrm flipV="1">
            <a:off x="2605397" y="1851649"/>
            <a:ext cx="3928804" cy="123009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DA1CB1D-A05C-1A4F-9D47-7B7D30364066}"/>
              </a:ext>
            </a:extLst>
          </p:cNvPr>
          <p:cNvSpPr txBox="1"/>
          <p:nvPr/>
        </p:nvSpPr>
        <p:spPr>
          <a:xfrm>
            <a:off x="2824712" y="4064173"/>
            <a:ext cx="3811661" cy="400110"/>
          </a:xfrm>
          <a:prstGeom prst="rect">
            <a:avLst/>
          </a:prstGeom>
          <a:noFill/>
        </p:spPr>
        <p:txBody>
          <a:bodyPr wrap="square" rtlCol="0">
            <a:spAutoFit/>
          </a:bodyPr>
          <a:lstStyle/>
          <a:p>
            <a:pPr algn="ctr"/>
            <a:r>
              <a:rPr lang="en-US" sz="2000">
                <a:latin typeface="Cambria" panose="02040503050406030204" pitchFamily="18" charset="0"/>
              </a:rPr>
              <a:t>Aggressor Row Active Time (ns)</a:t>
            </a:r>
          </a:p>
        </p:txBody>
      </p:sp>
      <p:sp>
        <p:nvSpPr>
          <p:cNvPr id="29" name="TextBox 28">
            <a:extLst>
              <a:ext uri="{FF2B5EF4-FFF2-40B4-BE49-F238E27FC236}">
                <a16:creationId xmlns:a16="http://schemas.microsoft.com/office/drawing/2014/main" id="{94FBD3D8-6540-7F44-9CC2-E1F75A3D50B5}"/>
              </a:ext>
            </a:extLst>
          </p:cNvPr>
          <p:cNvSpPr txBox="1"/>
          <p:nvPr/>
        </p:nvSpPr>
        <p:spPr>
          <a:xfrm rot="16200000">
            <a:off x="282986" y="2390854"/>
            <a:ext cx="2797165" cy="707886"/>
          </a:xfrm>
          <a:prstGeom prst="rect">
            <a:avLst/>
          </a:prstGeom>
          <a:noFill/>
        </p:spPr>
        <p:txBody>
          <a:bodyPr wrap="square" rtlCol="0">
            <a:spAutoFit/>
          </a:bodyPr>
          <a:lstStyle/>
          <a:p>
            <a:pPr algn="ctr"/>
            <a:r>
              <a:rPr lang="en-US" sz="2000">
                <a:latin typeface="Cambria" panose="02040503050406030204" pitchFamily="18" charset="0"/>
              </a:rPr>
              <a:t>Number of Bit Flips</a:t>
            </a:r>
          </a:p>
          <a:p>
            <a:pPr algn="ctr"/>
            <a:r>
              <a:rPr lang="en-US" sz="2000">
                <a:latin typeface="Cambria" panose="02040503050406030204" pitchFamily="18" charset="0"/>
              </a:rPr>
              <a:t>per DRAM Row</a:t>
            </a:r>
          </a:p>
        </p:txBody>
      </p:sp>
      <p:grpSp>
        <p:nvGrpSpPr>
          <p:cNvPr id="31" name="Group 30">
            <a:extLst>
              <a:ext uri="{FF2B5EF4-FFF2-40B4-BE49-F238E27FC236}">
                <a16:creationId xmlns:a16="http://schemas.microsoft.com/office/drawing/2014/main" id="{A8B57570-9C41-4347-9C0B-9FBF2F5EE406}"/>
              </a:ext>
            </a:extLst>
          </p:cNvPr>
          <p:cNvGrpSpPr/>
          <p:nvPr/>
        </p:nvGrpSpPr>
        <p:grpSpPr>
          <a:xfrm>
            <a:off x="0" y="4914900"/>
            <a:ext cx="9144000" cy="1206500"/>
            <a:chOff x="0" y="4914900"/>
            <a:chExt cx="9144000" cy="1206500"/>
          </a:xfrm>
          <a:solidFill>
            <a:schemeClr val="accent1">
              <a:lumMod val="20000"/>
              <a:lumOff val="80000"/>
            </a:schemeClr>
          </a:solidFill>
        </p:grpSpPr>
        <p:sp>
          <p:nvSpPr>
            <p:cNvPr id="32" name="Rectangle 31">
              <a:extLst>
                <a:ext uri="{FF2B5EF4-FFF2-40B4-BE49-F238E27FC236}">
                  <a16:creationId xmlns:a16="http://schemas.microsoft.com/office/drawing/2014/main" id="{EDAC6FBB-477D-9E42-9FA6-2D59929C02EE}"/>
                </a:ext>
              </a:extLst>
            </p:cNvPr>
            <p:cNvSpPr/>
            <p:nvPr/>
          </p:nvSpPr>
          <p:spPr>
            <a:xfrm>
              <a:off x="0" y="4914900"/>
              <a:ext cx="9144000" cy="1206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12C4AD9-F680-8245-B88A-E79B0E55EB84}"/>
                </a:ext>
              </a:extLst>
            </p:cNvPr>
            <p:cNvSpPr txBox="1"/>
            <p:nvPr/>
          </p:nvSpPr>
          <p:spPr>
            <a:xfrm>
              <a:off x="117226" y="5020028"/>
              <a:ext cx="9026774" cy="954107"/>
            </a:xfrm>
            <a:prstGeom prst="rect">
              <a:avLst/>
            </a:prstGeom>
            <a:grpFill/>
          </p:spPr>
          <p:txBody>
            <a:bodyPr wrap="square" rtlCol="0">
              <a:spAutoFit/>
            </a:bodyPr>
            <a:lstStyle/>
            <a:p>
              <a:pPr algn="ctr"/>
              <a:r>
                <a:rPr lang="en-US" sz="2800">
                  <a:latin typeface="Cambria"/>
                  <a:ea typeface="Cambria"/>
                </a:rPr>
                <a:t>As the </a:t>
              </a:r>
              <a:r>
                <a:rPr lang="en-US" sz="2800" b="1">
                  <a:solidFill>
                    <a:srgbClr val="C00000"/>
                  </a:solidFill>
                  <a:latin typeface="Cambria"/>
                  <a:ea typeface="Cambria"/>
                </a:rPr>
                <a:t>aggressor row stays active longer</a:t>
              </a:r>
              <a:r>
                <a:rPr lang="en-US" sz="2800">
                  <a:latin typeface="Cambria"/>
                  <a:ea typeface="Cambria"/>
                </a:rPr>
                <a:t>, </a:t>
              </a:r>
              <a:br>
                <a:rPr lang="en-US" sz="2800">
                  <a:latin typeface="Cambria"/>
                  <a:ea typeface="Cambria"/>
                </a:rPr>
              </a:br>
              <a:r>
                <a:rPr lang="en-US" sz="2800" b="1">
                  <a:solidFill>
                    <a:srgbClr val="C00000"/>
                  </a:solidFill>
                  <a:latin typeface="Cambria"/>
                  <a:ea typeface="Cambria"/>
                </a:rPr>
                <a:t>more DRAM cells </a:t>
              </a:r>
              <a:r>
                <a:rPr lang="en-US" sz="2800">
                  <a:latin typeface="Cambria"/>
                  <a:ea typeface="Cambria"/>
                </a:rPr>
                <a:t>experience RowHammer bit flips</a:t>
              </a:r>
              <a:endParaRPr lang="en-US" sz="2800" b="1">
                <a:solidFill>
                  <a:srgbClr val="C00000"/>
                </a:solidFill>
                <a:latin typeface="Cambria" panose="02040503050406030204" pitchFamily="18" charset="0"/>
              </a:endParaRPr>
            </a:p>
          </p:txBody>
        </p:sp>
      </p:grpSp>
    </p:spTree>
    <p:extLst>
      <p:ext uri="{BB962C8B-B14F-4D97-AF65-F5344CB8AC3E}">
        <p14:creationId xmlns:p14="http://schemas.microsoft.com/office/powerpoint/2010/main" val="256343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1D02-FA05-EB47-9907-EC4AD6153EB0}"/>
              </a:ext>
            </a:extLst>
          </p:cNvPr>
          <p:cNvSpPr>
            <a:spLocks noGrp="1"/>
          </p:cNvSpPr>
          <p:nvPr>
            <p:ph type="title"/>
          </p:nvPr>
        </p:nvSpPr>
        <p:spPr>
          <a:xfrm>
            <a:off x="75990" y="50574"/>
            <a:ext cx="8987621" cy="524120"/>
          </a:xfrm>
        </p:spPr>
        <p:txBody>
          <a:bodyPr/>
          <a:lstStyle/>
          <a:p>
            <a:r>
              <a:rPr lang="en-US"/>
              <a:t>Increasing Aggressor Row Active Time</a:t>
            </a:r>
          </a:p>
        </p:txBody>
      </p:sp>
      <p:pic>
        <p:nvPicPr>
          <p:cNvPr id="12" name="Picture 11">
            <a:extLst>
              <a:ext uri="{FF2B5EF4-FFF2-40B4-BE49-F238E27FC236}">
                <a16:creationId xmlns:a16="http://schemas.microsoft.com/office/drawing/2014/main" id="{8468F4C4-405F-774B-B6BF-DB3BCB562F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68663" y="934466"/>
            <a:ext cx="7406674" cy="3641393"/>
          </a:xfrm>
          <a:prstGeom prst="rect">
            <a:avLst/>
          </a:prstGeom>
        </p:spPr>
      </p:pic>
      <p:grpSp>
        <p:nvGrpSpPr>
          <p:cNvPr id="25" name="Group 24">
            <a:extLst>
              <a:ext uri="{FF2B5EF4-FFF2-40B4-BE49-F238E27FC236}">
                <a16:creationId xmlns:a16="http://schemas.microsoft.com/office/drawing/2014/main" id="{AD78A7D6-A487-9947-91FE-1AF6B95C5EAD}"/>
              </a:ext>
            </a:extLst>
          </p:cNvPr>
          <p:cNvGrpSpPr/>
          <p:nvPr/>
        </p:nvGrpSpPr>
        <p:grpSpPr>
          <a:xfrm>
            <a:off x="1821467" y="1279999"/>
            <a:ext cx="6063370" cy="2335287"/>
            <a:chOff x="665748" y="2294021"/>
            <a:chExt cx="3626670" cy="1472303"/>
          </a:xfrm>
        </p:grpSpPr>
        <p:cxnSp>
          <p:nvCxnSpPr>
            <p:cNvPr id="6" name="Straight Arrow Connector 5">
              <a:extLst>
                <a:ext uri="{FF2B5EF4-FFF2-40B4-BE49-F238E27FC236}">
                  <a16:creationId xmlns:a16="http://schemas.microsoft.com/office/drawing/2014/main" id="{DA0C5D9C-C5C9-854B-96F6-C151B1236A47}"/>
                </a:ext>
              </a:extLst>
            </p:cNvPr>
            <p:cNvCxnSpPr/>
            <p:nvPr/>
          </p:nvCxnSpPr>
          <p:spPr>
            <a:xfrm flipV="1">
              <a:off x="745958" y="2294021"/>
              <a:ext cx="1331495" cy="48126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93384C8-4163-8940-A338-82961A011DA0}"/>
                </a:ext>
              </a:extLst>
            </p:cNvPr>
            <p:cNvCxnSpPr/>
            <p:nvPr/>
          </p:nvCxnSpPr>
          <p:spPr>
            <a:xfrm flipV="1">
              <a:off x="665748" y="3235585"/>
              <a:ext cx="1331495" cy="48126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BD5E86B-BECB-4D43-B065-6B4C6D785680}"/>
                </a:ext>
              </a:extLst>
            </p:cNvPr>
            <p:cNvCxnSpPr/>
            <p:nvPr/>
          </p:nvCxnSpPr>
          <p:spPr>
            <a:xfrm flipV="1">
              <a:off x="2960923" y="2329479"/>
              <a:ext cx="1331495" cy="48126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51FAE0A-9603-914B-89EC-9B2C85355827}"/>
                </a:ext>
              </a:extLst>
            </p:cNvPr>
            <p:cNvCxnSpPr/>
            <p:nvPr/>
          </p:nvCxnSpPr>
          <p:spPr>
            <a:xfrm flipV="1">
              <a:off x="2824185" y="3285061"/>
              <a:ext cx="1331495" cy="48126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BBF6E15B-2D88-FF4E-9315-4713C48403FF}"/>
              </a:ext>
            </a:extLst>
          </p:cNvPr>
          <p:cNvSpPr txBox="1"/>
          <p:nvPr/>
        </p:nvSpPr>
        <p:spPr>
          <a:xfrm>
            <a:off x="1524000" y="4278136"/>
            <a:ext cx="6751337" cy="400110"/>
          </a:xfrm>
          <a:prstGeom prst="rect">
            <a:avLst/>
          </a:prstGeom>
          <a:solidFill>
            <a:schemeClr val="bg1"/>
          </a:solidFill>
        </p:spPr>
        <p:txBody>
          <a:bodyPr wrap="square" rtlCol="0">
            <a:spAutoFit/>
          </a:bodyPr>
          <a:lstStyle/>
          <a:p>
            <a:pPr algn="ctr"/>
            <a:r>
              <a:rPr lang="en-US" sz="2000">
                <a:latin typeface="Cambria" panose="02040503050406030204" pitchFamily="18" charset="0"/>
              </a:rPr>
              <a:t>Aggressor Row Active Time (ns)</a:t>
            </a:r>
          </a:p>
        </p:txBody>
      </p:sp>
      <p:sp>
        <p:nvSpPr>
          <p:cNvPr id="56" name="TextBox 55">
            <a:extLst>
              <a:ext uri="{FF2B5EF4-FFF2-40B4-BE49-F238E27FC236}">
                <a16:creationId xmlns:a16="http://schemas.microsoft.com/office/drawing/2014/main" id="{F4296609-7E89-ED4E-AA09-2D2F1ADD3703}"/>
              </a:ext>
            </a:extLst>
          </p:cNvPr>
          <p:cNvSpPr txBox="1"/>
          <p:nvPr/>
        </p:nvSpPr>
        <p:spPr>
          <a:xfrm rot="16200000">
            <a:off x="-743709" y="2136727"/>
            <a:ext cx="3213611" cy="707886"/>
          </a:xfrm>
          <a:prstGeom prst="rect">
            <a:avLst/>
          </a:prstGeom>
          <a:solidFill>
            <a:schemeClr val="bg1"/>
          </a:solidFill>
        </p:spPr>
        <p:txBody>
          <a:bodyPr wrap="square" rtlCol="0">
            <a:spAutoFit/>
          </a:bodyPr>
          <a:lstStyle/>
          <a:p>
            <a:pPr algn="ctr"/>
            <a:r>
              <a:rPr lang="en-US" sz="2000">
                <a:latin typeface="Cambria" panose="02040503050406030204" pitchFamily="18" charset="0"/>
              </a:rPr>
              <a:t>Number of Bit Flips</a:t>
            </a:r>
          </a:p>
          <a:p>
            <a:pPr algn="ctr"/>
            <a:r>
              <a:rPr lang="en-US" sz="2000">
                <a:latin typeface="Cambria" panose="02040503050406030204" pitchFamily="18" charset="0"/>
              </a:rPr>
              <a:t>per DRAM Row</a:t>
            </a:r>
          </a:p>
        </p:txBody>
      </p:sp>
      <p:grpSp>
        <p:nvGrpSpPr>
          <p:cNvPr id="67" name="Group 66">
            <a:extLst>
              <a:ext uri="{FF2B5EF4-FFF2-40B4-BE49-F238E27FC236}">
                <a16:creationId xmlns:a16="http://schemas.microsoft.com/office/drawing/2014/main" id="{3354EB24-6DAF-864A-8A3D-9C3BA65C668F}"/>
              </a:ext>
            </a:extLst>
          </p:cNvPr>
          <p:cNvGrpSpPr/>
          <p:nvPr/>
        </p:nvGrpSpPr>
        <p:grpSpPr>
          <a:xfrm>
            <a:off x="0" y="4914900"/>
            <a:ext cx="9144000" cy="1206500"/>
            <a:chOff x="0" y="4914900"/>
            <a:chExt cx="9144000" cy="1206500"/>
          </a:xfrm>
          <a:solidFill>
            <a:schemeClr val="accent1">
              <a:lumMod val="20000"/>
              <a:lumOff val="80000"/>
            </a:schemeClr>
          </a:solidFill>
        </p:grpSpPr>
        <p:sp>
          <p:nvSpPr>
            <p:cNvPr id="68" name="Rectangle 67">
              <a:extLst>
                <a:ext uri="{FF2B5EF4-FFF2-40B4-BE49-F238E27FC236}">
                  <a16:creationId xmlns:a16="http://schemas.microsoft.com/office/drawing/2014/main" id="{48AF2405-7F7F-B041-BDC8-35F61BF5F0F3}"/>
                </a:ext>
              </a:extLst>
            </p:cNvPr>
            <p:cNvSpPr/>
            <p:nvPr/>
          </p:nvSpPr>
          <p:spPr>
            <a:xfrm>
              <a:off x="0" y="4914900"/>
              <a:ext cx="9144000" cy="1206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5580094E-8327-0E4F-8CD0-008F2CB52BC9}"/>
                </a:ext>
              </a:extLst>
            </p:cNvPr>
            <p:cNvSpPr txBox="1"/>
            <p:nvPr/>
          </p:nvSpPr>
          <p:spPr>
            <a:xfrm>
              <a:off x="117226" y="5020028"/>
              <a:ext cx="9026774" cy="954107"/>
            </a:xfrm>
            <a:prstGeom prst="rect">
              <a:avLst/>
            </a:prstGeom>
            <a:grpFill/>
          </p:spPr>
          <p:txBody>
            <a:bodyPr wrap="square" rtlCol="0">
              <a:spAutoFit/>
            </a:bodyPr>
            <a:lstStyle/>
            <a:p>
              <a:pPr algn="ctr"/>
              <a:r>
                <a:rPr lang="en-US" sz="2800">
                  <a:latin typeface="Cambria"/>
                  <a:ea typeface="Cambria"/>
                </a:rPr>
                <a:t>As the </a:t>
              </a:r>
              <a:r>
                <a:rPr lang="en-US" sz="2800" b="1">
                  <a:solidFill>
                    <a:srgbClr val="C00000"/>
                  </a:solidFill>
                  <a:latin typeface="Cambria"/>
                  <a:ea typeface="Cambria"/>
                </a:rPr>
                <a:t>aggressor row stays active longer</a:t>
              </a:r>
              <a:r>
                <a:rPr lang="en-US" sz="2800">
                  <a:latin typeface="Cambria"/>
                  <a:ea typeface="Cambria"/>
                </a:rPr>
                <a:t>, </a:t>
              </a:r>
              <a:br>
                <a:rPr lang="en-US" sz="2800">
                  <a:latin typeface="Cambria"/>
                  <a:ea typeface="Cambria"/>
                </a:rPr>
              </a:br>
              <a:r>
                <a:rPr lang="en-US" sz="2800" b="1">
                  <a:solidFill>
                    <a:srgbClr val="C00000"/>
                  </a:solidFill>
                  <a:latin typeface="Cambria"/>
                  <a:ea typeface="Cambria"/>
                </a:rPr>
                <a:t>more DRAM cells </a:t>
              </a:r>
              <a:r>
                <a:rPr lang="en-US" sz="2800">
                  <a:latin typeface="Cambria"/>
                  <a:ea typeface="Cambria"/>
                </a:rPr>
                <a:t>experience RowHammer bit flips</a:t>
              </a:r>
              <a:endParaRPr lang="en-US" sz="2800" b="1">
                <a:solidFill>
                  <a:srgbClr val="C00000"/>
                </a:solidFill>
                <a:latin typeface="Cambria" panose="02040503050406030204" pitchFamily="18" charset="0"/>
              </a:endParaRPr>
            </a:p>
          </p:txBody>
        </p:sp>
      </p:grpSp>
    </p:spTree>
    <p:extLst>
      <p:ext uri="{BB962C8B-B14F-4D97-AF65-F5344CB8AC3E}">
        <p14:creationId xmlns:p14="http://schemas.microsoft.com/office/powerpoint/2010/main" val="12204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1D02-FA05-EB47-9907-EC4AD6153EB0}"/>
              </a:ext>
            </a:extLst>
          </p:cNvPr>
          <p:cNvSpPr>
            <a:spLocks noGrp="1"/>
          </p:cNvSpPr>
          <p:nvPr>
            <p:ph type="title"/>
          </p:nvPr>
        </p:nvSpPr>
        <p:spPr>
          <a:xfrm>
            <a:off x="75990" y="50574"/>
            <a:ext cx="8987621" cy="524120"/>
          </a:xfrm>
        </p:spPr>
        <p:txBody>
          <a:bodyPr/>
          <a:lstStyle/>
          <a:p>
            <a:r>
              <a:rPr lang="en-US"/>
              <a:t>Increasing Aggressor Row Active Time</a:t>
            </a:r>
          </a:p>
        </p:txBody>
      </p:sp>
      <p:sp>
        <p:nvSpPr>
          <p:cNvPr id="10" name="TextBox 9">
            <a:extLst>
              <a:ext uri="{FF2B5EF4-FFF2-40B4-BE49-F238E27FC236}">
                <a16:creationId xmlns:a16="http://schemas.microsoft.com/office/drawing/2014/main" id="{6DA1CB1D-A05C-1A4F-9D47-7B7D30364066}"/>
              </a:ext>
            </a:extLst>
          </p:cNvPr>
          <p:cNvSpPr txBox="1"/>
          <p:nvPr/>
        </p:nvSpPr>
        <p:spPr>
          <a:xfrm>
            <a:off x="3218366" y="4141758"/>
            <a:ext cx="3811661" cy="400110"/>
          </a:xfrm>
          <a:prstGeom prst="rect">
            <a:avLst/>
          </a:prstGeom>
          <a:noFill/>
        </p:spPr>
        <p:txBody>
          <a:bodyPr wrap="square" rtlCol="0">
            <a:spAutoFit/>
          </a:bodyPr>
          <a:lstStyle/>
          <a:p>
            <a:pPr algn="ctr"/>
            <a:r>
              <a:rPr lang="en-US" sz="2000">
                <a:latin typeface="Cambria" panose="02040503050406030204" pitchFamily="18" charset="0"/>
              </a:rPr>
              <a:t>Aggressor Row Active Time (ns)</a:t>
            </a:r>
          </a:p>
        </p:txBody>
      </p:sp>
      <p:sp>
        <p:nvSpPr>
          <p:cNvPr id="29" name="TextBox 28">
            <a:extLst>
              <a:ext uri="{FF2B5EF4-FFF2-40B4-BE49-F238E27FC236}">
                <a16:creationId xmlns:a16="http://schemas.microsoft.com/office/drawing/2014/main" id="{94FBD3D8-6540-7F44-9CC2-E1F75A3D50B5}"/>
              </a:ext>
            </a:extLst>
          </p:cNvPr>
          <p:cNvSpPr txBox="1"/>
          <p:nvPr/>
        </p:nvSpPr>
        <p:spPr>
          <a:xfrm rot="16200000">
            <a:off x="-412665" y="2264329"/>
            <a:ext cx="3565262" cy="707886"/>
          </a:xfrm>
          <a:prstGeom prst="rect">
            <a:avLst/>
          </a:prstGeom>
          <a:noFill/>
        </p:spPr>
        <p:txBody>
          <a:bodyPr wrap="square" rtlCol="0">
            <a:spAutoFit/>
          </a:bodyPr>
          <a:lstStyle/>
          <a:p>
            <a:pPr algn="ctr"/>
            <a:r>
              <a:rPr lang="en-US" sz="2000">
                <a:latin typeface="Cambria" panose="02040503050406030204" pitchFamily="18" charset="0"/>
              </a:rPr>
              <a:t>Minimum Activation Count </a:t>
            </a:r>
          </a:p>
          <a:p>
            <a:pPr algn="ctr"/>
            <a:r>
              <a:rPr lang="en-US" sz="2000">
                <a:latin typeface="Cambria" panose="02040503050406030204" pitchFamily="18" charset="0"/>
              </a:rPr>
              <a:t>to Observe a Bit Flip (</a:t>
            </a:r>
            <a:r>
              <a:rPr lang="en-US" sz="2000" i="1" err="1">
                <a:latin typeface="Cambria" panose="02040503050406030204" pitchFamily="18" charset="0"/>
              </a:rPr>
              <a:t>HC</a:t>
            </a:r>
            <a:r>
              <a:rPr lang="en-US" sz="2000" i="1" baseline="-25000" err="1">
                <a:latin typeface="Cambria" panose="02040503050406030204" pitchFamily="18" charset="0"/>
              </a:rPr>
              <a:t>first</a:t>
            </a:r>
            <a:r>
              <a:rPr lang="en-US" sz="2000">
                <a:latin typeface="Cambria" panose="02040503050406030204" pitchFamily="18" charset="0"/>
              </a:rPr>
              <a:t>)</a:t>
            </a:r>
          </a:p>
        </p:txBody>
      </p:sp>
      <p:grpSp>
        <p:nvGrpSpPr>
          <p:cNvPr id="78" name="Group 77">
            <a:extLst>
              <a:ext uri="{FF2B5EF4-FFF2-40B4-BE49-F238E27FC236}">
                <a16:creationId xmlns:a16="http://schemas.microsoft.com/office/drawing/2014/main" id="{E7AE6D16-B74C-FE4D-B575-EEDCC190DF28}"/>
              </a:ext>
            </a:extLst>
          </p:cNvPr>
          <p:cNvGrpSpPr/>
          <p:nvPr/>
        </p:nvGrpSpPr>
        <p:grpSpPr>
          <a:xfrm>
            <a:off x="0" y="4914900"/>
            <a:ext cx="9144000" cy="1206500"/>
            <a:chOff x="0" y="4914900"/>
            <a:chExt cx="9144000" cy="1206500"/>
          </a:xfrm>
        </p:grpSpPr>
        <p:sp>
          <p:nvSpPr>
            <p:cNvPr id="79" name="Rectangle 78">
              <a:extLst>
                <a:ext uri="{FF2B5EF4-FFF2-40B4-BE49-F238E27FC236}">
                  <a16:creationId xmlns:a16="http://schemas.microsoft.com/office/drawing/2014/main" id="{B8CD3EB7-BBBA-F545-95C5-F4C3126D30B2}"/>
                </a:ext>
              </a:extLst>
            </p:cNvPr>
            <p:cNvSpPr/>
            <p:nvPr/>
          </p:nvSpPr>
          <p:spPr>
            <a:xfrm>
              <a:off x="0" y="4914900"/>
              <a:ext cx="9144000" cy="12065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76C39826-91E8-D74C-8E82-D8909339C32A}"/>
                </a:ext>
              </a:extLst>
            </p:cNvPr>
            <p:cNvSpPr txBox="1"/>
            <p:nvPr/>
          </p:nvSpPr>
          <p:spPr>
            <a:xfrm>
              <a:off x="117226" y="5020028"/>
              <a:ext cx="9026774" cy="954107"/>
            </a:xfrm>
            <a:prstGeom prst="rect">
              <a:avLst/>
            </a:prstGeom>
            <a:noFill/>
          </p:spPr>
          <p:txBody>
            <a:bodyPr wrap="square" rtlCol="0">
              <a:spAutoFit/>
            </a:bodyPr>
            <a:lstStyle/>
            <a:p>
              <a:pPr algn="ctr"/>
              <a:r>
                <a:rPr lang="en-US" sz="2800" b="1">
                  <a:solidFill>
                    <a:srgbClr val="C00000"/>
                  </a:solidFill>
                  <a:latin typeface="Cambria" panose="02040503050406030204" pitchFamily="18" charset="0"/>
                </a:rPr>
                <a:t>Fewer activations </a:t>
              </a:r>
              <a:r>
                <a:rPr lang="en-US" sz="2800">
                  <a:latin typeface="Cambria" panose="02040503050406030204" pitchFamily="18" charset="0"/>
                </a:rPr>
                <a:t>are required to cause RowHammer bit flips when aggressor rows stay active </a:t>
              </a:r>
              <a:r>
                <a:rPr lang="en-US" sz="2800" b="1">
                  <a:solidFill>
                    <a:srgbClr val="C55910"/>
                  </a:solidFill>
                  <a:latin typeface="Cambria" panose="02040503050406030204" pitchFamily="18" charset="0"/>
                </a:rPr>
                <a:t>for longer time</a:t>
              </a:r>
            </a:p>
          </p:txBody>
        </p:sp>
      </p:grpSp>
      <p:pic>
        <p:nvPicPr>
          <p:cNvPr id="35" name="Picture 34">
            <a:extLst>
              <a:ext uri="{FF2B5EF4-FFF2-40B4-BE49-F238E27FC236}">
                <a16:creationId xmlns:a16="http://schemas.microsoft.com/office/drawing/2014/main" id="{49D6386B-2694-2C4F-9142-85B4D22AF80A}"/>
              </a:ext>
            </a:extLst>
          </p:cNvPr>
          <p:cNvPicPr>
            <a:picLocks noChangeAspect="1"/>
          </p:cNvPicPr>
          <p:nvPr/>
        </p:nvPicPr>
        <p:blipFill rotWithShape="1">
          <a:blip r:embed="rId3">
            <a:extLst>
              <a:ext uri="{28A0092B-C50C-407E-A947-70E740481C1C}">
                <a14:useLocalDpi xmlns:a14="http://schemas.microsoft.com/office/drawing/2010/main" val="0"/>
              </a:ext>
            </a:extLst>
          </a:blip>
          <a:srcRect l="4345" t="43721" r="47678" b="9968"/>
          <a:stretch/>
        </p:blipFill>
        <p:spPr>
          <a:xfrm>
            <a:off x="1723909" y="1378090"/>
            <a:ext cx="5691782" cy="2763668"/>
          </a:xfrm>
          <a:prstGeom prst="rect">
            <a:avLst/>
          </a:prstGeom>
        </p:spPr>
      </p:pic>
      <p:cxnSp>
        <p:nvCxnSpPr>
          <p:cNvPr id="43" name="Straight Arrow Connector 42">
            <a:extLst>
              <a:ext uri="{FF2B5EF4-FFF2-40B4-BE49-F238E27FC236}">
                <a16:creationId xmlns:a16="http://schemas.microsoft.com/office/drawing/2014/main" id="{55B778F3-1E8D-3446-8B62-0639BE6E30B3}"/>
              </a:ext>
            </a:extLst>
          </p:cNvPr>
          <p:cNvCxnSpPr>
            <a:cxnSpLocks/>
          </p:cNvCxnSpPr>
          <p:nvPr/>
        </p:nvCxnSpPr>
        <p:spPr>
          <a:xfrm>
            <a:off x="2920562" y="1941750"/>
            <a:ext cx="4407271" cy="81817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08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2312A7A-9794-6546-8473-D06B26E63CEA}"/>
              </a:ext>
            </a:extLst>
          </p:cNvPr>
          <p:cNvPicPr>
            <a:picLocks noChangeAspect="1"/>
          </p:cNvPicPr>
          <p:nvPr/>
        </p:nvPicPr>
        <p:blipFill rotWithShape="1">
          <a:blip r:embed="rId3">
            <a:extLst>
              <a:ext uri="{28A0092B-C50C-407E-A947-70E740481C1C}">
                <a14:useLocalDpi xmlns:a14="http://schemas.microsoft.com/office/drawing/2010/main" val="0"/>
              </a:ext>
            </a:extLst>
          </a:blip>
          <a:srcRect l="3947" b="8136"/>
          <a:stretch/>
        </p:blipFill>
        <p:spPr>
          <a:xfrm>
            <a:off x="829737" y="740084"/>
            <a:ext cx="7230044" cy="3478348"/>
          </a:xfrm>
          <a:prstGeom prst="rect">
            <a:avLst/>
          </a:prstGeom>
        </p:spPr>
      </p:pic>
      <p:sp>
        <p:nvSpPr>
          <p:cNvPr id="2" name="Title 1">
            <a:extLst>
              <a:ext uri="{FF2B5EF4-FFF2-40B4-BE49-F238E27FC236}">
                <a16:creationId xmlns:a16="http://schemas.microsoft.com/office/drawing/2014/main" id="{98B81D02-FA05-EB47-9907-EC4AD6153EB0}"/>
              </a:ext>
            </a:extLst>
          </p:cNvPr>
          <p:cNvSpPr>
            <a:spLocks noGrp="1"/>
          </p:cNvSpPr>
          <p:nvPr>
            <p:ph type="title"/>
          </p:nvPr>
        </p:nvSpPr>
        <p:spPr>
          <a:xfrm>
            <a:off x="75990" y="50574"/>
            <a:ext cx="8987621" cy="524120"/>
          </a:xfrm>
        </p:spPr>
        <p:txBody>
          <a:bodyPr/>
          <a:lstStyle/>
          <a:p>
            <a:r>
              <a:rPr lang="en-US"/>
              <a:t>Increasing Aggressor Row Active Time</a:t>
            </a:r>
          </a:p>
        </p:txBody>
      </p:sp>
      <p:sp>
        <p:nvSpPr>
          <p:cNvPr id="55" name="TextBox 54">
            <a:extLst>
              <a:ext uri="{FF2B5EF4-FFF2-40B4-BE49-F238E27FC236}">
                <a16:creationId xmlns:a16="http://schemas.microsoft.com/office/drawing/2014/main" id="{BBF6E15B-2D88-FF4E-9315-4713C48403FF}"/>
              </a:ext>
            </a:extLst>
          </p:cNvPr>
          <p:cNvSpPr txBox="1"/>
          <p:nvPr/>
        </p:nvSpPr>
        <p:spPr>
          <a:xfrm>
            <a:off x="1451500" y="4130872"/>
            <a:ext cx="6608281" cy="400110"/>
          </a:xfrm>
          <a:prstGeom prst="rect">
            <a:avLst/>
          </a:prstGeom>
          <a:solidFill>
            <a:schemeClr val="bg1"/>
          </a:solidFill>
        </p:spPr>
        <p:txBody>
          <a:bodyPr wrap="square" rtlCol="0">
            <a:spAutoFit/>
          </a:bodyPr>
          <a:lstStyle/>
          <a:p>
            <a:pPr algn="ctr"/>
            <a:r>
              <a:rPr lang="en-US" sz="2000">
                <a:latin typeface="Cambria" panose="02040503050406030204" pitchFamily="18" charset="0"/>
              </a:rPr>
              <a:t>Aggressor Row Active Time (ns)</a:t>
            </a:r>
          </a:p>
        </p:txBody>
      </p:sp>
      <p:sp>
        <p:nvSpPr>
          <p:cNvPr id="56" name="TextBox 55">
            <a:extLst>
              <a:ext uri="{FF2B5EF4-FFF2-40B4-BE49-F238E27FC236}">
                <a16:creationId xmlns:a16="http://schemas.microsoft.com/office/drawing/2014/main" id="{F4296609-7E89-ED4E-AA09-2D2F1ADD3703}"/>
              </a:ext>
            </a:extLst>
          </p:cNvPr>
          <p:cNvSpPr txBox="1"/>
          <p:nvPr/>
        </p:nvSpPr>
        <p:spPr>
          <a:xfrm rot="16200000">
            <a:off x="-1342751" y="2019491"/>
            <a:ext cx="3644744" cy="707886"/>
          </a:xfrm>
          <a:prstGeom prst="rect">
            <a:avLst/>
          </a:prstGeom>
          <a:solidFill>
            <a:schemeClr val="bg1"/>
          </a:solidFill>
        </p:spPr>
        <p:txBody>
          <a:bodyPr wrap="square" rtlCol="0">
            <a:spAutoFit/>
          </a:bodyPr>
          <a:lstStyle/>
          <a:p>
            <a:pPr algn="ctr"/>
            <a:r>
              <a:rPr lang="en-US" sz="2000">
                <a:latin typeface="Cambria" panose="02040503050406030204" pitchFamily="18" charset="0"/>
              </a:rPr>
              <a:t>Minimum Activation Count </a:t>
            </a:r>
          </a:p>
          <a:p>
            <a:pPr algn="ctr"/>
            <a:r>
              <a:rPr lang="en-US" sz="2000">
                <a:latin typeface="Cambria" panose="02040503050406030204" pitchFamily="18" charset="0"/>
              </a:rPr>
              <a:t>to Observe a Bit Flip (</a:t>
            </a:r>
            <a:r>
              <a:rPr lang="en-US" sz="2000" i="1" err="1">
                <a:latin typeface="Cambria" panose="02040503050406030204" pitchFamily="18" charset="0"/>
              </a:rPr>
              <a:t>HC</a:t>
            </a:r>
            <a:r>
              <a:rPr lang="en-US" sz="2000" i="1" baseline="-25000" err="1">
                <a:latin typeface="Cambria" panose="02040503050406030204" pitchFamily="18" charset="0"/>
              </a:rPr>
              <a:t>first</a:t>
            </a:r>
            <a:r>
              <a:rPr lang="en-US" sz="2000">
                <a:latin typeface="Cambria" panose="02040503050406030204" pitchFamily="18" charset="0"/>
              </a:rPr>
              <a:t>)</a:t>
            </a:r>
          </a:p>
        </p:txBody>
      </p:sp>
      <p:grpSp>
        <p:nvGrpSpPr>
          <p:cNvPr id="63" name="Group 62">
            <a:extLst>
              <a:ext uri="{FF2B5EF4-FFF2-40B4-BE49-F238E27FC236}">
                <a16:creationId xmlns:a16="http://schemas.microsoft.com/office/drawing/2014/main" id="{CB8AD568-BDCF-9045-B377-B3CF0F726029}"/>
              </a:ext>
            </a:extLst>
          </p:cNvPr>
          <p:cNvGrpSpPr/>
          <p:nvPr/>
        </p:nvGrpSpPr>
        <p:grpSpPr>
          <a:xfrm>
            <a:off x="293723" y="4696294"/>
            <a:ext cx="8556554" cy="1639241"/>
            <a:chOff x="1643281" y="4277223"/>
            <a:chExt cx="6864225" cy="1467717"/>
          </a:xfrm>
        </p:grpSpPr>
        <p:sp>
          <p:nvSpPr>
            <p:cNvPr id="64" name="Rounded Rectangle 63">
              <a:extLst>
                <a:ext uri="{FF2B5EF4-FFF2-40B4-BE49-F238E27FC236}">
                  <a16:creationId xmlns:a16="http://schemas.microsoft.com/office/drawing/2014/main" id="{2AD7E8DD-3FF5-544B-BE81-A70973CBE485}"/>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65" name="Round Same Side Corner Rectangle 64">
              <a:extLst>
                <a:ext uri="{FF2B5EF4-FFF2-40B4-BE49-F238E27FC236}">
                  <a16:creationId xmlns:a16="http://schemas.microsoft.com/office/drawing/2014/main" id="{791EDBE7-CDF4-814C-BD47-C73CEA819CC0}"/>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8</a:t>
              </a:r>
            </a:p>
          </p:txBody>
        </p:sp>
        <p:sp>
          <p:nvSpPr>
            <p:cNvPr id="66" name="TextBox 65">
              <a:extLst>
                <a:ext uri="{FF2B5EF4-FFF2-40B4-BE49-F238E27FC236}">
                  <a16:creationId xmlns:a16="http://schemas.microsoft.com/office/drawing/2014/main" id="{B85C9C24-3768-874D-BC63-A268B39C0A48}"/>
                </a:ext>
              </a:extLst>
            </p:cNvPr>
            <p:cNvSpPr txBox="1"/>
            <p:nvPr/>
          </p:nvSpPr>
          <p:spPr>
            <a:xfrm>
              <a:off x="1643281" y="4635645"/>
              <a:ext cx="6864225" cy="989483"/>
            </a:xfrm>
            <a:prstGeom prst="rect">
              <a:avLst/>
            </a:prstGeom>
            <a:noFill/>
          </p:spPr>
          <p:txBody>
            <a:bodyPr wrap="square" lIns="180000" rtlCol="0">
              <a:spAutoFit/>
            </a:bodyPr>
            <a:lstStyle/>
            <a:p>
              <a:pPr algn="ctr"/>
              <a:r>
                <a:rPr lang="en-US" sz="2400">
                  <a:latin typeface="Cambria"/>
                  <a:ea typeface="Cambria"/>
                </a:rPr>
                <a:t>As the </a:t>
              </a:r>
              <a:r>
                <a:rPr lang="en-US" sz="2400" b="1">
                  <a:solidFill>
                    <a:srgbClr val="C00000"/>
                  </a:solidFill>
                  <a:latin typeface="Cambria"/>
                  <a:ea typeface="Cambria"/>
                </a:rPr>
                <a:t>aggressor row stays active longer</a:t>
              </a:r>
              <a:r>
                <a:rPr lang="en-US" sz="2400">
                  <a:latin typeface="Cambria"/>
                  <a:ea typeface="Cambria"/>
                </a:rPr>
                <a:t>, </a:t>
              </a:r>
              <a:br>
                <a:rPr lang="en-US" sz="2400">
                  <a:latin typeface="Cambria"/>
                  <a:ea typeface="Cambria"/>
                </a:rPr>
              </a:br>
              <a:r>
                <a:rPr lang="en-US" sz="2400" b="1">
                  <a:solidFill>
                    <a:srgbClr val="C00000"/>
                  </a:solidFill>
                  <a:latin typeface="Cambria"/>
                  <a:ea typeface="Cambria"/>
                </a:rPr>
                <a:t>more DRAM cells </a:t>
              </a:r>
              <a:r>
                <a:rPr lang="en-US" sz="2400">
                  <a:latin typeface="Cambria"/>
                  <a:ea typeface="Cambria"/>
                </a:rPr>
                <a:t>experience RowHammer bit flips and they experience RowHammer bit flips </a:t>
              </a:r>
              <a:r>
                <a:rPr lang="en-US" sz="2400" b="1">
                  <a:solidFill>
                    <a:srgbClr val="C00000"/>
                  </a:solidFill>
                  <a:latin typeface="Cambria"/>
                  <a:ea typeface="Cambria"/>
                </a:rPr>
                <a:t>at lower activation counts</a:t>
              </a:r>
              <a:r>
                <a:rPr lang="en-US" sz="2400">
                  <a:solidFill>
                    <a:schemeClr val="bg1"/>
                  </a:solidFill>
                  <a:latin typeface="Cambria"/>
                  <a:ea typeface="Cambria"/>
                </a:rPr>
                <a:t> </a:t>
              </a:r>
              <a:endParaRPr lang="en-US" sz="2800">
                <a:solidFill>
                  <a:schemeClr val="bg1"/>
                </a:solidFill>
                <a:latin typeface="Cambria" panose="02040503050406030204" pitchFamily="18" charset="0"/>
              </a:endParaRPr>
            </a:p>
          </p:txBody>
        </p:sp>
      </p:grpSp>
      <p:grpSp>
        <p:nvGrpSpPr>
          <p:cNvPr id="17" name="Group 16">
            <a:extLst>
              <a:ext uri="{FF2B5EF4-FFF2-40B4-BE49-F238E27FC236}">
                <a16:creationId xmlns:a16="http://schemas.microsoft.com/office/drawing/2014/main" id="{A84A50DE-9EAE-844E-9666-6C8CA9C450F5}"/>
              </a:ext>
            </a:extLst>
          </p:cNvPr>
          <p:cNvGrpSpPr/>
          <p:nvPr/>
        </p:nvGrpSpPr>
        <p:grpSpPr>
          <a:xfrm>
            <a:off x="1537624" y="1048513"/>
            <a:ext cx="6423752" cy="2145791"/>
            <a:chOff x="5280416" y="2279361"/>
            <a:chExt cx="3701771" cy="1246331"/>
          </a:xfrm>
        </p:grpSpPr>
        <p:cxnSp>
          <p:nvCxnSpPr>
            <p:cNvPr id="18" name="Straight Arrow Connector 17">
              <a:extLst>
                <a:ext uri="{FF2B5EF4-FFF2-40B4-BE49-F238E27FC236}">
                  <a16:creationId xmlns:a16="http://schemas.microsoft.com/office/drawing/2014/main" id="{1FC98E9B-BFAF-1946-BFED-E6D4EC32A017}"/>
                </a:ext>
              </a:extLst>
            </p:cNvPr>
            <p:cNvCxnSpPr>
              <a:cxnSpLocks/>
            </p:cNvCxnSpPr>
            <p:nvPr/>
          </p:nvCxnSpPr>
          <p:spPr>
            <a:xfrm>
              <a:off x="5280416" y="2279361"/>
              <a:ext cx="1563182" cy="26923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06720ED-B755-8646-BF8E-6675D778596A}"/>
                </a:ext>
              </a:extLst>
            </p:cNvPr>
            <p:cNvCxnSpPr>
              <a:cxnSpLocks/>
            </p:cNvCxnSpPr>
            <p:nvPr/>
          </p:nvCxnSpPr>
          <p:spPr>
            <a:xfrm>
              <a:off x="5280416" y="3285061"/>
              <a:ext cx="1563182" cy="24063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9BB8D60-DE9C-D340-BDEB-CAAFDDC1C846}"/>
                </a:ext>
              </a:extLst>
            </p:cNvPr>
            <p:cNvCxnSpPr>
              <a:cxnSpLocks/>
            </p:cNvCxnSpPr>
            <p:nvPr/>
          </p:nvCxnSpPr>
          <p:spPr>
            <a:xfrm>
              <a:off x="7342641" y="2323468"/>
              <a:ext cx="1639546" cy="17391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DE7E5F0-0DCB-A943-94F3-85B381315E19}"/>
                </a:ext>
              </a:extLst>
            </p:cNvPr>
            <p:cNvCxnSpPr>
              <a:cxnSpLocks/>
            </p:cNvCxnSpPr>
            <p:nvPr/>
          </p:nvCxnSpPr>
          <p:spPr>
            <a:xfrm>
              <a:off x="7342641" y="3226050"/>
              <a:ext cx="1563182" cy="26923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317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8751-980E-8B48-BBF4-A176728E567B}"/>
              </a:ext>
            </a:extLst>
          </p:cNvPr>
          <p:cNvSpPr>
            <a:spLocks noGrp="1"/>
          </p:cNvSpPr>
          <p:nvPr>
            <p:ph type="title"/>
          </p:nvPr>
        </p:nvSpPr>
        <p:spPr>
          <a:xfrm>
            <a:off x="117226" y="0"/>
            <a:ext cx="8514155" cy="639155"/>
          </a:xfrm>
        </p:spPr>
        <p:txBody>
          <a:bodyPr/>
          <a:lstStyle/>
          <a:p>
            <a:r>
              <a:rPr lang="en-US"/>
              <a:t>Also in the Paper</a:t>
            </a:r>
          </a:p>
        </p:txBody>
      </p:sp>
      <p:sp>
        <p:nvSpPr>
          <p:cNvPr id="16" name="Rectangle 15">
            <a:extLst>
              <a:ext uri="{FF2B5EF4-FFF2-40B4-BE49-F238E27FC236}">
                <a16:creationId xmlns:a16="http://schemas.microsoft.com/office/drawing/2014/main" id="{2706309A-9757-2A43-8E54-3B75863429DA}"/>
              </a:ext>
            </a:extLst>
          </p:cNvPr>
          <p:cNvSpPr/>
          <p:nvPr/>
        </p:nvSpPr>
        <p:spPr>
          <a:xfrm>
            <a:off x="5731615" y="5451176"/>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01E96C-E73D-C645-AA87-20EE11A32C83}"/>
              </a:ext>
            </a:extLst>
          </p:cNvPr>
          <p:cNvSpPr/>
          <p:nvPr/>
        </p:nvSpPr>
        <p:spPr>
          <a:xfrm>
            <a:off x="101798" y="625045"/>
            <a:ext cx="8748479" cy="830997"/>
          </a:xfrm>
          <a:prstGeom prst="rect">
            <a:avLst/>
          </a:prstGeom>
        </p:spPr>
        <p:txBody>
          <a:bodyPr wrap="square" lIns="91440" tIns="45720" rIns="91440" bIns="45720" anchor="t">
            <a:spAutoFit/>
          </a:bodyPr>
          <a:lstStyle/>
          <a:p>
            <a:r>
              <a:rPr lang="en-US" sz="2400">
                <a:latin typeface="Cambria"/>
                <a:ea typeface="Cambria"/>
              </a:rPr>
              <a:t>The </a:t>
            </a:r>
            <a:r>
              <a:rPr lang="en-US" sz="2400" b="1">
                <a:latin typeface="Cambria"/>
                <a:ea typeface="Cambria"/>
              </a:rPr>
              <a:t>variation </a:t>
            </a:r>
            <a:r>
              <a:rPr lang="en-US" sz="2400">
                <a:latin typeface="Cambria"/>
                <a:ea typeface="Cambria"/>
              </a:rPr>
              <a:t>in aggressor row active time’s effects across DRAM rows and the effect of increasing </a:t>
            </a:r>
            <a:r>
              <a:rPr lang="en-US" sz="2400" b="1">
                <a:latin typeface="Cambria"/>
                <a:ea typeface="Cambria"/>
              </a:rPr>
              <a:t>bank </a:t>
            </a:r>
            <a:r>
              <a:rPr lang="en-US" sz="2400" b="1" err="1">
                <a:latin typeface="Cambria"/>
                <a:ea typeface="Cambria"/>
              </a:rPr>
              <a:t>precharged</a:t>
            </a:r>
            <a:r>
              <a:rPr lang="en-US" sz="2400" b="1">
                <a:latin typeface="Cambria"/>
                <a:ea typeface="Cambria"/>
              </a:rPr>
              <a:t> time</a:t>
            </a:r>
            <a:endParaRPr lang="en-US" sz="1600" b="1"/>
          </a:p>
        </p:txBody>
      </p:sp>
      <p:grpSp>
        <p:nvGrpSpPr>
          <p:cNvPr id="12" name="Group 11">
            <a:extLst>
              <a:ext uri="{FF2B5EF4-FFF2-40B4-BE49-F238E27FC236}">
                <a16:creationId xmlns:a16="http://schemas.microsoft.com/office/drawing/2014/main" id="{7C8C6841-DD62-C142-BBCE-A631AF3768F1}"/>
              </a:ext>
            </a:extLst>
          </p:cNvPr>
          <p:cNvGrpSpPr/>
          <p:nvPr/>
        </p:nvGrpSpPr>
        <p:grpSpPr>
          <a:xfrm>
            <a:off x="293723" y="1554138"/>
            <a:ext cx="8556554" cy="1313868"/>
            <a:chOff x="1643281" y="4277223"/>
            <a:chExt cx="6864225" cy="1467717"/>
          </a:xfrm>
        </p:grpSpPr>
        <p:sp>
          <p:nvSpPr>
            <p:cNvPr id="13" name="Rounded Rectangle 12">
              <a:extLst>
                <a:ext uri="{FF2B5EF4-FFF2-40B4-BE49-F238E27FC236}">
                  <a16:creationId xmlns:a16="http://schemas.microsoft.com/office/drawing/2014/main" id="{323BB114-9F14-204A-AA7C-FB6CBA4E25CB}"/>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5" name="Round Same Side Corner Rectangle 14">
              <a:extLst>
                <a:ext uri="{FF2B5EF4-FFF2-40B4-BE49-F238E27FC236}">
                  <a16:creationId xmlns:a16="http://schemas.microsoft.com/office/drawing/2014/main" id="{962677A4-5BDF-6B42-9832-B5639B9B3DD3}"/>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9</a:t>
              </a:r>
            </a:p>
          </p:txBody>
        </p:sp>
        <p:sp>
          <p:nvSpPr>
            <p:cNvPr id="17" name="TextBox 16">
              <a:extLst>
                <a:ext uri="{FF2B5EF4-FFF2-40B4-BE49-F238E27FC236}">
                  <a16:creationId xmlns:a16="http://schemas.microsoft.com/office/drawing/2014/main" id="{032CC7E0-9E53-5448-9CA5-3060D6EF86F3}"/>
                </a:ext>
              </a:extLst>
            </p:cNvPr>
            <p:cNvSpPr txBox="1"/>
            <p:nvPr/>
          </p:nvSpPr>
          <p:spPr>
            <a:xfrm>
              <a:off x="1643281" y="4731882"/>
              <a:ext cx="6864225" cy="928303"/>
            </a:xfrm>
            <a:prstGeom prst="rect">
              <a:avLst/>
            </a:prstGeom>
            <a:noFill/>
          </p:spPr>
          <p:txBody>
            <a:bodyPr wrap="square" lIns="180000" rtlCol="0">
              <a:spAutoFit/>
            </a:bodyPr>
            <a:lstStyle/>
            <a:p>
              <a:pPr algn="ctr"/>
              <a:r>
                <a:rPr lang="en-US" sz="2400">
                  <a:latin typeface="Cambria"/>
                  <a:ea typeface="Cambria"/>
                </a:rPr>
                <a:t>As the </a:t>
              </a:r>
              <a:r>
                <a:rPr lang="en-US" sz="2400" b="1">
                  <a:latin typeface="Cambria"/>
                  <a:ea typeface="Cambria"/>
                </a:rPr>
                <a:t>aggressor row stays active longer</a:t>
              </a:r>
              <a:r>
                <a:rPr lang="en-US" sz="2400">
                  <a:latin typeface="Cambria"/>
                  <a:ea typeface="Cambria"/>
                </a:rPr>
                <a:t>, the RowHammer vulnerability </a:t>
              </a:r>
              <a:r>
                <a:rPr lang="en-US" sz="2400" b="1">
                  <a:solidFill>
                    <a:srgbClr val="C00000"/>
                  </a:solidFill>
                  <a:latin typeface="Cambria"/>
                  <a:ea typeface="Cambria"/>
                </a:rPr>
                <a:t>consistently worsens </a:t>
              </a:r>
              <a:r>
                <a:rPr lang="en-US" sz="2400">
                  <a:latin typeface="Cambria" panose="02040503050406030204" pitchFamily="18" charset="0"/>
                </a:rPr>
                <a:t>across</a:t>
              </a:r>
              <a:r>
                <a:rPr lang="en-US" sz="2400" b="1">
                  <a:solidFill>
                    <a:srgbClr val="8B268C"/>
                  </a:solidFill>
                  <a:latin typeface="Cambria" panose="02040503050406030204" pitchFamily="18" charset="0"/>
                </a:rPr>
                <a:t> </a:t>
              </a:r>
              <a:r>
                <a:rPr lang="en-US" sz="2400">
                  <a:latin typeface="Cambria" panose="02040503050406030204" pitchFamily="18" charset="0"/>
                </a:rPr>
                <a:t>tested DRAM rows</a:t>
              </a:r>
              <a:endParaRPr lang="en-US" sz="2400" b="1">
                <a:latin typeface="Cambria"/>
                <a:ea typeface="Cambria"/>
              </a:endParaRPr>
            </a:p>
          </p:txBody>
        </p:sp>
      </p:grpSp>
      <p:grpSp>
        <p:nvGrpSpPr>
          <p:cNvPr id="18" name="Group 17">
            <a:extLst>
              <a:ext uri="{FF2B5EF4-FFF2-40B4-BE49-F238E27FC236}">
                <a16:creationId xmlns:a16="http://schemas.microsoft.com/office/drawing/2014/main" id="{DB991B70-2356-2C45-9812-8D6A72B0B018}"/>
              </a:ext>
            </a:extLst>
          </p:cNvPr>
          <p:cNvGrpSpPr/>
          <p:nvPr/>
        </p:nvGrpSpPr>
        <p:grpSpPr>
          <a:xfrm>
            <a:off x="293723" y="3117217"/>
            <a:ext cx="8556554" cy="1607064"/>
            <a:chOff x="1643281" y="3949695"/>
            <a:chExt cx="6864225" cy="1795245"/>
          </a:xfrm>
        </p:grpSpPr>
        <p:sp>
          <p:nvSpPr>
            <p:cNvPr id="20" name="Rounded Rectangle 19">
              <a:extLst>
                <a:ext uri="{FF2B5EF4-FFF2-40B4-BE49-F238E27FC236}">
                  <a16:creationId xmlns:a16="http://schemas.microsoft.com/office/drawing/2014/main" id="{5A7B0639-C27E-A74B-8BE8-F5490F917DB2}"/>
                </a:ext>
              </a:extLst>
            </p:cNvPr>
            <p:cNvSpPr/>
            <p:nvPr/>
          </p:nvSpPr>
          <p:spPr>
            <a:xfrm>
              <a:off x="1643281" y="3949695"/>
              <a:ext cx="6864225" cy="1795245"/>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1" name="Round Same Side Corner Rectangle 20">
              <a:extLst>
                <a:ext uri="{FF2B5EF4-FFF2-40B4-BE49-F238E27FC236}">
                  <a16:creationId xmlns:a16="http://schemas.microsoft.com/office/drawing/2014/main" id="{E5C005EF-6AD5-0541-AD2B-48A25F8F3960}"/>
                </a:ext>
              </a:extLst>
            </p:cNvPr>
            <p:cNvSpPr/>
            <p:nvPr/>
          </p:nvSpPr>
          <p:spPr>
            <a:xfrm>
              <a:off x="1643281" y="3949695"/>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10</a:t>
              </a:r>
            </a:p>
          </p:txBody>
        </p:sp>
        <p:sp>
          <p:nvSpPr>
            <p:cNvPr id="22" name="TextBox 21">
              <a:extLst>
                <a:ext uri="{FF2B5EF4-FFF2-40B4-BE49-F238E27FC236}">
                  <a16:creationId xmlns:a16="http://schemas.microsoft.com/office/drawing/2014/main" id="{58E21910-1CC9-554D-8414-3ABA66A1A10B}"/>
                </a:ext>
              </a:extLst>
            </p:cNvPr>
            <p:cNvSpPr txBox="1"/>
            <p:nvPr/>
          </p:nvSpPr>
          <p:spPr>
            <a:xfrm>
              <a:off x="1643281" y="4361829"/>
              <a:ext cx="6864225" cy="1340883"/>
            </a:xfrm>
            <a:prstGeom prst="rect">
              <a:avLst/>
            </a:prstGeom>
            <a:noFill/>
          </p:spPr>
          <p:txBody>
            <a:bodyPr wrap="square" lIns="180000" rtlCol="0">
              <a:spAutoFit/>
            </a:bodyPr>
            <a:lstStyle/>
            <a:p>
              <a:pPr algn="ctr"/>
              <a:r>
                <a:rPr lang="en-US" sz="2400">
                  <a:latin typeface="Cambria" panose="02040503050406030204" pitchFamily="18" charset="0"/>
                </a:rPr>
                <a:t>As the </a:t>
              </a:r>
              <a:r>
                <a:rPr lang="en-US" sz="2400" b="1">
                  <a:latin typeface="Cambria" panose="02040503050406030204" pitchFamily="18" charset="0"/>
                </a:rPr>
                <a:t>bank stays </a:t>
              </a:r>
              <a:r>
                <a:rPr lang="en-US" sz="2400" b="1" err="1">
                  <a:latin typeface="Cambria" panose="02040503050406030204" pitchFamily="18" charset="0"/>
                </a:rPr>
                <a:t>precharged</a:t>
              </a:r>
              <a:r>
                <a:rPr lang="en-US" sz="2400" b="1">
                  <a:latin typeface="Cambria" panose="02040503050406030204" pitchFamily="18" charset="0"/>
                </a:rPr>
                <a:t> longer</a:t>
              </a:r>
              <a:r>
                <a:rPr lang="en-US" sz="2400">
                  <a:latin typeface="Cambria" panose="02040503050406030204" pitchFamily="18" charset="0"/>
                </a:rPr>
                <a:t>, </a:t>
              </a:r>
              <a:r>
                <a:rPr lang="en-US" sz="2400" b="1">
                  <a:solidFill>
                    <a:srgbClr val="538233"/>
                  </a:solidFill>
                  <a:latin typeface="Cambria" panose="02040503050406030204" pitchFamily="18" charset="0"/>
                </a:rPr>
                <a:t>fewer DRAM cells </a:t>
              </a:r>
              <a:r>
                <a:rPr lang="en-US" sz="2400">
                  <a:latin typeface="Cambria" panose="02040503050406030204" pitchFamily="18" charset="0"/>
                </a:rPr>
                <a:t>experience RowHammer bit flips and they experience RowHammer bit flips </a:t>
              </a:r>
              <a:r>
                <a:rPr lang="en-US" sz="2400" b="1">
                  <a:solidFill>
                    <a:srgbClr val="538233"/>
                  </a:solidFill>
                  <a:latin typeface="Cambria" panose="02040503050406030204" pitchFamily="18" charset="0"/>
                </a:rPr>
                <a:t>at higher activation counts</a:t>
              </a:r>
              <a:r>
                <a:rPr lang="en-US" sz="2400">
                  <a:solidFill>
                    <a:srgbClr val="538233"/>
                  </a:solidFill>
                  <a:latin typeface="Cambria" panose="02040503050406030204" pitchFamily="18" charset="0"/>
                </a:rPr>
                <a:t> </a:t>
              </a:r>
              <a:endParaRPr lang="en-US" sz="2800">
                <a:solidFill>
                  <a:srgbClr val="538233"/>
                </a:solidFill>
                <a:latin typeface="Cambria" panose="02040503050406030204" pitchFamily="18" charset="0"/>
              </a:endParaRPr>
            </a:p>
          </p:txBody>
        </p:sp>
      </p:grpSp>
      <p:grpSp>
        <p:nvGrpSpPr>
          <p:cNvPr id="23" name="Group 22">
            <a:extLst>
              <a:ext uri="{FF2B5EF4-FFF2-40B4-BE49-F238E27FC236}">
                <a16:creationId xmlns:a16="http://schemas.microsoft.com/office/drawing/2014/main" id="{D89E92F6-2837-8043-A052-219A8C1812F0}"/>
              </a:ext>
            </a:extLst>
          </p:cNvPr>
          <p:cNvGrpSpPr/>
          <p:nvPr/>
        </p:nvGrpSpPr>
        <p:grpSpPr>
          <a:xfrm>
            <a:off x="309151" y="4977672"/>
            <a:ext cx="8556554" cy="1313868"/>
            <a:chOff x="1643281" y="4277223"/>
            <a:chExt cx="6864225" cy="1467717"/>
          </a:xfrm>
        </p:grpSpPr>
        <p:sp>
          <p:nvSpPr>
            <p:cNvPr id="25" name="Rounded Rectangle 24">
              <a:extLst>
                <a:ext uri="{FF2B5EF4-FFF2-40B4-BE49-F238E27FC236}">
                  <a16:creationId xmlns:a16="http://schemas.microsoft.com/office/drawing/2014/main" id="{A6AA413B-AECC-D746-8628-0CDB3198DE70}"/>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6" name="Round Same Side Corner Rectangle 25">
              <a:extLst>
                <a:ext uri="{FF2B5EF4-FFF2-40B4-BE49-F238E27FC236}">
                  <a16:creationId xmlns:a16="http://schemas.microsoft.com/office/drawing/2014/main" id="{A4911DA3-5500-BE45-BD6D-61A3607DF88A}"/>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11</a:t>
              </a:r>
            </a:p>
          </p:txBody>
        </p:sp>
        <p:sp>
          <p:nvSpPr>
            <p:cNvPr id="27" name="TextBox 26">
              <a:extLst>
                <a:ext uri="{FF2B5EF4-FFF2-40B4-BE49-F238E27FC236}">
                  <a16:creationId xmlns:a16="http://schemas.microsoft.com/office/drawing/2014/main" id="{2119E63C-5BEA-EE4B-8782-CDF6400DA96F}"/>
                </a:ext>
              </a:extLst>
            </p:cNvPr>
            <p:cNvSpPr txBox="1"/>
            <p:nvPr/>
          </p:nvSpPr>
          <p:spPr>
            <a:xfrm>
              <a:off x="1643281" y="4731882"/>
              <a:ext cx="6864225" cy="928303"/>
            </a:xfrm>
            <a:prstGeom prst="rect">
              <a:avLst/>
            </a:prstGeom>
            <a:noFill/>
          </p:spPr>
          <p:txBody>
            <a:bodyPr wrap="square" lIns="180000" rtlCol="0">
              <a:spAutoFit/>
            </a:bodyPr>
            <a:lstStyle/>
            <a:p>
              <a:pPr algn="ctr"/>
              <a:r>
                <a:rPr lang="en-US" sz="2400">
                  <a:latin typeface="Cambria"/>
                  <a:ea typeface="Cambria"/>
                </a:rPr>
                <a:t>As the </a:t>
              </a:r>
              <a:r>
                <a:rPr lang="en-US" sz="2400" b="1">
                  <a:latin typeface="Cambria"/>
                  <a:ea typeface="Cambria"/>
                </a:rPr>
                <a:t>bank stays </a:t>
              </a:r>
              <a:r>
                <a:rPr lang="en-US" sz="2400" b="1" err="1">
                  <a:latin typeface="Cambria"/>
                  <a:ea typeface="Cambria"/>
                </a:rPr>
                <a:t>precharged</a:t>
              </a:r>
              <a:r>
                <a:rPr lang="en-US" sz="2400" b="1">
                  <a:latin typeface="Cambria"/>
                  <a:ea typeface="Cambria"/>
                </a:rPr>
                <a:t> longer</a:t>
              </a:r>
              <a:r>
                <a:rPr lang="en-US" sz="2400">
                  <a:latin typeface="Cambria"/>
                  <a:ea typeface="Cambria"/>
                </a:rPr>
                <a:t>, the RowHammer vulnerability </a:t>
              </a:r>
              <a:r>
                <a:rPr lang="en-US" sz="2400" b="1">
                  <a:solidFill>
                    <a:srgbClr val="538233"/>
                  </a:solidFill>
                  <a:latin typeface="Cambria"/>
                  <a:ea typeface="Cambria"/>
                </a:rPr>
                <a:t>consistently reduces</a:t>
              </a:r>
              <a:r>
                <a:rPr lang="en-US" sz="2400" b="1">
                  <a:solidFill>
                    <a:srgbClr val="C00000"/>
                  </a:solidFill>
                  <a:latin typeface="Cambria"/>
                  <a:ea typeface="Cambria"/>
                </a:rPr>
                <a:t> </a:t>
              </a:r>
              <a:r>
                <a:rPr lang="en-US" sz="2400">
                  <a:latin typeface="Cambria" panose="02040503050406030204" pitchFamily="18" charset="0"/>
                </a:rPr>
                <a:t>across</a:t>
              </a:r>
              <a:r>
                <a:rPr lang="en-US" sz="2400" b="1">
                  <a:solidFill>
                    <a:srgbClr val="8B268C"/>
                  </a:solidFill>
                  <a:latin typeface="Cambria" panose="02040503050406030204" pitchFamily="18" charset="0"/>
                </a:rPr>
                <a:t> </a:t>
              </a:r>
              <a:r>
                <a:rPr lang="en-US" sz="2400">
                  <a:latin typeface="Cambria" panose="02040503050406030204" pitchFamily="18" charset="0"/>
                </a:rPr>
                <a:t>tested DRAM rows</a:t>
              </a:r>
              <a:endParaRPr lang="en-US" sz="2400" b="1">
                <a:latin typeface="Cambria"/>
                <a:ea typeface="Cambria"/>
              </a:endParaRPr>
            </a:p>
          </p:txBody>
        </p:sp>
      </p:grpSp>
    </p:spTree>
    <p:extLst>
      <p:ext uri="{BB962C8B-B14F-4D97-AF65-F5344CB8AC3E}">
        <p14:creationId xmlns:p14="http://schemas.microsoft.com/office/powerpoint/2010/main" val="378444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8751-980E-8B48-BBF4-A176728E567B}"/>
              </a:ext>
            </a:extLst>
          </p:cNvPr>
          <p:cNvSpPr>
            <a:spLocks noGrp="1"/>
          </p:cNvSpPr>
          <p:nvPr>
            <p:ph type="title"/>
          </p:nvPr>
        </p:nvSpPr>
        <p:spPr>
          <a:xfrm>
            <a:off x="117226" y="0"/>
            <a:ext cx="8514155" cy="639155"/>
          </a:xfrm>
        </p:spPr>
        <p:txBody>
          <a:bodyPr/>
          <a:lstStyle/>
          <a:p>
            <a:r>
              <a:rPr lang="en-US"/>
              <a:t>Also in the Paper</a:t>
            </a:r>
          </a:p>
        </p:txBody>
      </p:sp>
      <p:sp>
        <p:nvSpPr>
          <p:cNvPr id="16" name="Rectangle 15">
            <a:extLst>
              <a:ext uri="{FF2B5EF4-FFF2-40B4-BE49-F238E27FC236}">
                <a16:creationId xmlns:a16="http://schemas.microsoft.com/office/drawing/2014/main" id="{2706309A-9757-2A43-8E54-3B75863429DA}"/>
              </a:ext>
            </a:extLst>
          </p:cNvPr>
          <p:cNvSpPr/>
          <p:nvPr/>
        </p:nvSpPr>
        <p:spPr>
          <a:xfrm>
            <a:off x="5731615" y="5451176"/>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01E96C-E73D-C645-AA87-20EE11A32C83}"/>
              </a:ext>
            </a:extLst>
          </p:cNvPr>
          <p:cNvSpPr/>
          <p:nvPr/>
        </p:nvSpPr>
        <p:spPr>
          <a:xfrm>
            <a:off x="101798" y="625045"/>
            <a:ext cx="8748479" cy="830997"/>
          </a:xfrm>
          <a:prstGeom prst="rect">
            <a:avLst/>
          </a:prstGeom>
        </p:spPr>
        <p:txBody>
          <a:bodyPr wrap="square" lIns="91440" tIns="45720" rIns="91440" bIns="45720" anchor="t">
            <a:spAutoFit/>
          </a:bodyPr>
          <a:lstStyle/>
          <a:p>
            <a:r>
              <a:rPr lang="en-US" sz="2400">
                <a:latin typeface="Cambria"/>
                <a:ea typeface="Cambria"/>
              </a:rPr>
              <a:t>The </a:t>
            </a:r>
            <a:r>
              <a:rPr lang="en-US" sz="2400" b="1">
                <a:latin typeface="Cambria"/>
                <a:ea typeface="Cambria"/>
              </a:rPr>
              <a:t>variation in these behaviors across DRAM rows </a:t>
            </a:r>
            <a:r>
              <a:rPr lang="en-US" sz="2400">
                <a:latin typeface="Cambria"/>
                <a:ea typeface="Cambria"/>
              </a:rPr>
              <a:t>and </a:t>
            </a:r>
            <a:br>
              <a:rPr lang="en-US" sz="2400">
                <a:latin typeface="Cambria"/>
                <a:ea typeface="Cambria"/>
              </a:rPr>
            </a:br>
            <a:r>
              <a:rPr lang="en-US" sz="2400">
                <a:latin typeface="Cambria"/>
                <a:ea typeface="Cambria"/>
              </a:rPr>
              <a:t>the effect of increasing </a:t>
            </a:r>
            <a:r>
              <a:rPr lang="en-US" sz="2400" b="1">
                <a:latin typeface="Cambria"/>
                <a:ea typeface="Cambria"/>
              </a:rPr>
              <a:t>bank </a:t>
            </a:r>
            <a:r>
              <a:rPr lang="en-US" sz="2400" b="1" err="1">
                <a:latin typeface="Cambria"/>
                <a:ea typeface="Cambria"/>
              </a:rPr>
              <a:t>precharged</a:t>
            </a:r>
            <a:r>
              <a:rPr lang="en-US" sz="2400" b="1">
                <a:latin typeface="Cambria"/>
                <a:ea typeface="Cambria"/>
              </a:rPr>
              <a:t> time</a:t>
            </a:r>
            <a:endParaRPr lang="en-US" sz="1600" b="1"/>
          </a:p>
        </p:txBody>
      </p:sp>
      <p:grpSp>
        <p:nvGrpSpPr>
          <p:cNvPr id="12" name="Group 11">
            <a:extLst>
              <a:ext uri="{FF2B5EF4-FFF2-40B4-BE49-F238E27FC236}">
                <a16:creationId xmlns:a16="http://schemas.microsoft.com/office/drawing/2014/main" id="{7C8C6841-DD62-C142-BBCE-A631AF3768F1}"/>
              </a:ext>
            </a:extLst>
          </p:cNvPr>
          <p:cNvGrpSpPr/>
          <p:nvPr/>
        </p:nvGrpSpPr>
        <p:grpSpPr>
          <a:xfrm>
            <a:off x="293723" y="1554138"/>
            <a:ext cx="8556554" cy="1313868"/>
            <a:chOff x="1643281" y="4277223"/>
            <a:chExt cx="6864225" cy="1467717"/>
          </a:xfrm>
        </p:grpSpPr>
        <p:sp>
          <p:nvSpPr>
            <p:cNvPr id="13" name="Rounded Rectangle 12">
              <a:extLst>
                <a:ext uri="{FF2B5EF4-FFF2-40B4-BE49-F238E27FC236}">
                  <a16:creationId xmlns:a16="http://schemas.microsoft.com/office/drawing/2014/main" id="{323BB114-9F14-204A-AA7C-FB6CBA4E25CB}"/>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5" name="Round Same Side Corner Rectangle 14">
              <a:extLst>
                <a:ext uri="{FF2B5EF4-FFF2-40B4-BE49-F238E27FC236}">
                  <a16:creationId xmlns:a16="http://schemas.microsoft.com/office/drawing/2014/main" id="{962677A4-5BDF-6B42-9832-B5639B9B3DD3}"/>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KEY OBSERVATION 9</a:t>
              </a:r>
            </a:p>
          </p:txBody>
        </p:sp>
        <p:sp>
          <p:nvSpPr>
            <p:cNvPr id="17" name="TextBox 16">
              <a:extLst>
                <a:ext uri="{FF2B5EF4-FFF2-40B4-BE49-F238E27FC236}">
                  <a16:creationId xmlns:a16="http://schemas.microsoft.com/office/drawing/2014/main" id="{032CC7E0-9E53-5448-9CA5-3060D6EF86F3}"/>
                </a:ext>
              </a:extLst>
            </p:cNvPr>
            <p:cNvSpPr txBox="1"/>
            <p:nvPr/>
          </p:nvSpPr>
          <p:spPr>
            <a:xfrm>
              <a:off x="1643281" y="4731882"/>
              <a:ext cx="6864225" cy="928303"/>
            </a:xfrm>
            <a:prstGeom prst="rect">
              <a:avLst/>
            </a:prstGeom>
            <a:noFill/>
          </p:spPr>
          <p:txBody>
            <a:bodyPr wrap="square" lIns="180000" rtlCol="0">
              <a:spAutoFit/>
            </a:bodyPr>
            <a:lstStyle/>
            <a:p>
              <a:pPr algn="ctr"/>
              <a:r>
                <a:rPr lang="en-US" sz="2400">
                  <a:latin typeface="Cambria"/>
                  <a:ea typeface="Cambria"/>
                </a:rPr>
                <a:t>As the </a:t>
              </a:r>
              <a:r>
                <a:rPr lang="en-US" sz="2400" b="1">
                  <a:latin typeface="Cambria"/>
                  <a:ea typeface="Cambria"/>
                </a:rPr>
                <a:t>aggressor row stays active longer</a:t>
              </a:r>
              <a:r>
                <a:rPr lang="en-US" sz="2400">
                  <a:latin typeface="Cambria"/>
                  <a:ea typeface="Cambria"/>
                </a:rPr>
                <a:t>, the RowHammer vulnerability </a:t>
              </a:r>
              <a:r>
                <a:rPr lang="en-US" sz="2400" b="1">
                  <a:solidFill>
                    <a:srgbClr val="C00000"/>
                  </a:solidFill>
                  <a:latin typeface="Cambria"/>
                  <a:ea typeface="Cambria"/>
                </a:rPr>
                <a:t>consistently worsens </a:t>
              </a:r>
              <a:r>
                <a:rPr lang="en-US" sz="2400">
                  <a:latin typeface="Cambria" panose="02040503050406030204" pitchFamily="18" charset="0"/>
                </a:rPr>
                <a:t>across</a:t>
              </a:r>
              <a:r>
                <a:rPr lang="en-US" sz="2400" b="1">
                  <a:solidFill>
                    <a:srgbClr val="8B268C"/>
                  </a:solidFill>
                  <a:latin typeface="Cambria" panose="02040503050406030204" pitchFamily="18" charset="0"/>
                </a:rPr>
                <a:t> </a:t>
              </a:r>
              <a:r>
                <a:rPr lang="en-US" sz="2400">
                  <a:latin typeface="Cambria" panose="02040503050406030204" pitchFamily="18" charset="0"/>
                </a:rPr>
                <a:t>tested DRAM rows</a:t>
              </a:r>
              <a:endParaRPr lang="en-US" sz="2400" b="1">
                <a:latin typeface="Cambria"/>
                <a:ea typeface="Cambria"/>
              </a:endParaRPr>
            </a:p>
          </p:txBody>
        </p:sp>
      </p:grpSp>
      <p:grpSp>
        <p:nvGrpSpPr>
          <p:cNvPr id="18" name="Group 17">
            <a:extLst>
              <a:ext uri="{FF2B5EF4-FFF2-40B4-BE49-F238E27FC236}">
                <a16:creationId xmlns:a16="http://schemas.microsoft.com/office/drawing/2014/main" id="{DB991B70-2356-2C45-9812-8D6A72B0B018}"/>
              </a:ext>
            </a:extLst>
          </p:cNvPr>
          <p:cNvGrpSpPr/>
          <p:nvPr/>
        </p:nvGrpSpPr>
        <p:grpSpPr>
          <a:xfrm>
            <a:off x="293723" y="3071497"/>
            <a:ext cx="8556554" cy="1607064"/>
            <a:chOff x="1643281" y="3949695"/>
            <a:chExt cx="6864225" cy="1795245"/>
          </a:xfrm>
        </p:grpSpPr>
        <p:sp>
          <p:nvSpPr>
            <p:cNvPr id="20" name="Rounded Rectangle 19">
              <a:extLst>
                <a:ext uri="{FF2B5EF4-FFF2-40B4-BE49-F238E27FC236}">
                  <a16:creationId xmlns:a16="http://schemas.microsoft.com/office/drawing/2014/main" id="{5A7B0639-C27E-A74B-8BE8-F5490F917DB2}"/>
                </a:ext>
              </a:extLst>
            </p:cNvPr>
            <p:cNvSpPr/>
            <p:nvPr/>
          </p:nvSpPr>
          <p:spPr>
            <a:xfrm>
              <a:off x="1643281" y="3949695"/>
              <a:ext cx="6864225" cy="1795245"/>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1" name="Round Same Side Corner Rectangle 20">
              <a:extLst>
                <a:ext uri="{FF2B5EF4-FFF2-40B4-BE49-F238E27FC236}">
                  <a16:creationId xmlns:a16="http://schemas.microsoft.com/office/drawing/2014/main" id="{E5C005EF-6AD5-0541-AD2B-48A25F8F3960}"/>
                </a:ext>
              </a:extLst>
            </p:cNvPr>
            <p:cNvSpPr/>
            <p:nvPr/>
          </p:nvSpPr>
          <p:spPr>
            <a:xfrm>
              <a:off x="1643281" y="3949695"/>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KEY OBSERVATION 10</a:t>
              </a:r>
            </a:p>
          </p:txBody>
        </p:sp>
        <p:sp>
          <p:nvSpPr>
            <p:cNvPr id="22" name="TextBox 21">
              <a:extLst>
                <a:ext uri="{FF2B5EF4-FFF2-40B4-BE49-F238E27FC236}">
                  <a16:creationId xmlns:a16="http://schemas.microsoft.com/office/drawing/2014/main" id="{58E21910-1CC9-554D-8414-3ABA66A1A10B}"/>
                </a:ext>
              </a:extLst>
            </p:cNvPr>
            <p:cNvSpPr txBox="1"/>
            <p:nvPr/>
          </p:nvSpPr>
          <p:spPr>
            <a:xfrm>
              <a:off x="1643281" y="4361829"/>
              <a:ext cx="6864225" cy="1340883"/>
            </a:xfrm>
            <a:prstGeom prst="rect">
              <a:avLst/>
            </a:prstGeom>
            <a:noFill/>
          </p:spPr>
          <p:txBody>
            <a:bodyPr wrap="square" lIns="180000" rtlCol="0">
              <a:spAutoFit/>
            </a:bodyPr>
            <a:lstStyle/>
            <a:p>
              <a:pPr algn="ctr"/>
              <a:r>
                <a:rPr lang="en-US" sz="2400">
                  <a:latin typeface="Cambria" panose="02040503050406030204" pitchFamily="18" charset="0"/>
                </a:rPr>
                <a:t>As the </a:t>
              </a:r>
              <a:r>
                <a:rPr lang="en-US" sz="2400" b="1">
                  <a:latin typeface="Cambria" panose="02040503050406030204" pitchFamily="18" charset="0"/>
                </a:rPr>
                <a:t>bank stays </a:t>
              </a:r>
              <a:r>
                <a:rPr lang="en-US" sz="2400" b="1" err="1">
                  <a:latin typeface="Cambria" panose="02040503050406030204" pitchFamily="18" charset="0"/>
                </a:rPr>
                <a:t>precharged</a:t>
              </a:r>
              <a:r>
                <a:rPr lang="en-US" sz="2400" b="1">
                  <a:latin typeface="Cambria" panose="02040503050406030204" pitchFamily="18" charset="0"/>
                </a:rPr>
                <a:t> longer</a:t>
              </a:r>
              <a:r>
                <a:rPr lang="en-US" sz="2400">
                  <a:latin typeface="Cambria" panose="02040503050406030204" pitchFamily="18" charset="0"/>
                </a:rPr>
                <a:t>, </a:t>
              </a:r>
              <a:r>
                <a:rPr lang="en-US" sz="2400" b="1">
                  <a:solidFill>
                    <a:srgbClr val="538233"/>
                  </a:solidFill>
                  <a:latin typeface="Cambria" panose="02040503050406030204" pitchFamily="18" charset="0"/>
                </a:rPr>
                <a:t>fewer DRAM cells </a:t>
              </a:r>
              <a:r>
                <a:rPr lang="en-US" sz="2400">
                  <a:latin typeface="Cambria" panose="02040503050406030204" pitchFamily="18" charset="0"/>
                </a:rPr>
                <a:t>experience RowHammer bit flips and they experience RowHammer bit flips </a:t>
              </a:r>
              <a:r>
                <a:rPr lang="en-US" sz="2400" b="1">
                  <a:solidFill>
                    <a:srgbClr val="538233"/>
                  </a:solidFill>
                  <a:latin typeface="Cambria" panose="02040503050406030204" pitchFamily="18" charset="0"/>
                </a:rPr>
                <a:t>at higher activation counts</a:t>
              </a:r>
              <a:r>
                <a:rPr lang="en-US" sz="2400">
                  <a:solidFill>
                    <a:srgbClr val="538233"/>
                  </a:solidFill>
                  <a:latin typeface="Cambria" panose="02040503050406030204" pitchFamily="18" charset="0"/>
                </a:rPr>
                <a:t> </a:t>
              </a:r>
              <a:endParaRPr lang="en-US" sz="2800">
                <a:solidFill>
                  <a:srgbClr val="538233"/>
                </a:solidFill>
                <a:latin typeface="Cambria" panose="02040503050406030204" pitchFamily="18" charset="0"/>
              </a:endParaRPr>
            </a:p>
          </p:txBody>
        </p:sp>
      </p:grpSp>
      <p:grpSp>
        <p:nvGrpSpPr>
          <p:cNvPr id="23" name="Group 22">
            <a:extLst>
              <a:ext uri="{FF2B5EF4-FFF2-40B4-BE49-F238E27FC236}">
                <a16:creationId xmlns:a16="http://schemas.microsoft.com/office/drawing/2014/main" id="{D89E92F6-2837-8043-A052-219A8C1812F0}"/>
              </a:ext>
            </a:extLst>
          </p:cNvPr>
          <p:cNvGrpSpPr/>
          <p:nvPr/>
        </p:nvGrpSpPr>
        <p:grpSpPr>
          <a:xfrm>
            <a:off x="309151" y="4980847"/>
            <a:ext cx="8556554" cy="1313868"/>
            <a:chOff x="1643281" y="4277223"/>
            <a:chExt cx="6864225" cy="1467717"/>
          </a:xfrm>
        </p:grpSpPr>
        <p:sp>
          <p:nvSpPr>
            <p:cNvPr id="25" name="Rounded Rectangle 24">
              <a:extLst>
                <a:ext uri="{FF2B5EF4-FFF2-40B4-BE49-F238E27FC236}">
                  <a16:creationId xmlns:a16="http://schemas.microsoft.com/office/drawing/2014/main" id="{A6AA413B-AECC-D746-8628-0CDB3198DE70}"/>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6" name="Round Same Side Corner Rectangle 25">
              <a:extLst>
                <a:ext uri="{FF2B5EF4-FFF2-40B4-BE49-F238E27FC236}">
                  <a16:creationId xmlns:a16="http://schemas.microsoft.com/office/drawing/2014/main" id="{A4911DA3-5500-BE45-BD6D-61A3607DF88A}"/>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KEY OBSERVATION 11</a:t>
              </a:r>
            </a:p>
          </p:txBody>
        </p:sp>
        <p:sp>
          <p:nvSpPr>
            <p:cNvPr id="27" name="TextBox 26">
              <a:extLst>
                <a:ext uri="{FF2B5EF4-FFF2-40B4-BE49-F238E27FC236}">
                  <a16:creationId xmlns:a16="http://schemas.microsoft.com/office/drawing/2014/main" id="{2119E63C-5BEA-EE4B-8782-CDF6400DA96F}"/>
                </a:ext>
              </a:extLst>
            </p:cNvPr>
            <p:cNvSpPr txBox="1"/>
            <p:nvPr/>
          </p:nvSpPr>
          <p:spPr>
            <a:xfrm>
              <a:off x="1643281" y="4731882"/>
              <a:ext cx="6864225" cy="928303"/>
            </a:xfrm>
            <a:prstGeom prst="rect">
              <a:avLst/>
            </a:prstGeom>
            <a:noFill/>
          </p:spPr>
          <p:txBody>
            <a:bodyPr wrap="square" lIns="180000" rtlCol="0">
              <a:spAutoFit/>
            </a:bodyPr>
            <a:lstStyle/>
            <a:p>
              <a:pPr algn="ctr"/>
              <a:r>
                <a:rPr lang="en-US" sz="2400">
                  <a:latin typeface="Cambria"/>
                  <a:ea typeface="Cambria"/>
                </a:rPr>
                <a:t>As the </a:t>
              </a:r>
              <a:r>
                <a:rPr lang="en-US" sz="2400" b="1">
                  <a:latin typeface="Cambria"/>
                  <a:ea typeface="Cambria"/>
                </a:rPr>
                <a:t>bank stays </a:t>
              </a:r>
              <a:r>
                <a:rPr lang="en-US" sz="2400" b="1" err="1">
                  <a:latin typeface="Cambria"/>
                  <a:ea typeface="Cambria"/>
                </a:rPr>
                <a:t>precharged</a:t>
              </a:r>
              <a:r>
                <a:rPr lang="en-US" sz="2400" b="1">
                  <a:latin typeface="Cambria"/>
                  <a:ea typeface="Cambria"/>
                </a:rPr>
                <a:t> longer</a:t>
              </a:r>
              <a:r>
                <a:rPr lang="en-US" sz="2400">
                  <a:latin typeface="Cambria"/>
                  <a:ea typeface="Cambria"/>
                </a:rPr>
                <a:t>, the RowHammer vulnerability </a:t>
              </a:r>
              <a:r>
                <a:rPr lang="en-US" sz="2400" b="1">
                  <a:solidFill>
                    <a:srgbClr val="538233"/>
                  </a:solidFill>
                  <a:latin typeface="Cambria"/>
                  <a:ea typeface="Cambria"/>
                </a:rPr>
                <a:t>consistently reduces</a:t>
              </a:r>
              <a:r>
                <a:rPr lang="en-US" sz="2400" b="1">
                  <a:solidFill>
                    <a:srgbClr val="C00000"/>
                  </a:solidFill>
                  <a:latin typeface="Cambria"/>
                  <a:ea typeface="Cambria"/>
                </a:rPr>
                <a:t> </a:t>
              </a:r>
              <a:r>
                <a:rPr lang="en-US" sz="2400">
                  <a:latin typeface="Cambria" panose="02040503050406030204" pitchFamily="18" charset="0"/>
                </a:rPr>
                <a:t>across</a:t>
              </a:r>
              <a:r>
                <a:rPr lang="en-US" sz="2400" b="1">
                  <a:solidFill>
                    <a:srgbClr val="8B268C"/>
                  </a:solidFill>
                  <a:latin typeface="Cambria" panose="02040503050406030204" pitchFamily="18" charset="0"/>
                </a:rPr>
                <a:t> </a:t>
              </a:r>
              <a:r>
                <a:rPr lang="en-US" sz="2400">
                  <a:latin typeface="Cambria" panose="02040503050406030204" pitchFamily="18" charset="0"/>
                </a:rPr>
                <a:t>tested DRAM rows</a:t>
              </a:r>
              <a:endParaRPr lang="en-US" sz="2400" b="1">
                <a:latin typeface="Cambria"/>
                <a:ea typeface="Cambria"/>
              </a:endParaRPr>
            </a:p>
          </p:txBody>
        </p:sp>
      </p:grpSp>
      <p:sp>
        <p:nvSpPr>
          <p:cNvPr id="28" name="Rectangle 27">
            <a:extLst>
              <a:ext uri="{FF2B5EF4-FFF2-40B4-BE49-F238E27FC236}">
                <a16:creationId xmlns:a16="http://schemas.microsoft.com/office/drawing/2014/main" id="{ABAA8B38-66A1-2249-A04F-94160C6AAC2D}"/>
              </a:ext>
            </a:extLst>
          </p:cNvPr>
          <p:cNvSpPr/>
          <p:nvPr/>
        </p:nvSpPr>
        <p:spPr>
          <a:xfrm>
            <a:off x="0" y="639156"/>
            <a:ext cx="9144000" cy="577972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62EDFBF-114A-1242-A19E-AC29CDB5A10E}"/>
              </a:ext>
            </a:extLst>
          </p:cNvPr>
          <p:cNvPicPr>
            <a:picLocks noChangeAspect="1"/>
          </p:cNvPicPr>
          <p:nvPr/>
        </p:nvPicPr>
        <p:blipFill>
          <a:blip r:embed="rId3"/>
          <a:stretch>
            <a:fillRect/>
          </a:stretch>
        </p:blipFill>
        <p:spPr>
          <a:xfrm>
            <a:off x="189854" y="1960241"/>
            <a:ext cx="8764291" cy="2696859"/>
          </a:xfrm>
          <a:prstGeom prst="rect">
            <a:avLst/>
          </a:prstGeom>
          <a:ln w="38100">
            <a:solidFill>
              <a:schemeClr val="tx1"/>
            </a:solidFill>
          </a:ln>
        </p:spPr>
      </p:pic>
    </p:spTree>
    <p:extLst>
      <p:ext uri="{BB962C8B-B14F-4D97-AF65-F5344CB8AC3E}">
        <p14:creationId xmlns:p14="http://schemas.microsoft.com/office/powerpoint/2010/main" val="3077131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7FF3-26B4-C24E-BB70-CE7D4657D1F9}"/>
              </a:ext>
            </a:extLst>
          </p:cNvPr>
          <p:cNvSpPr>
            <a:spLocks noGrp="1"/>
          </p:cNvSpPr>
          <p:nvPr>
            <p:ph type="title"/>
          </p:nvPr>
        </p:nvSpPr>
        <p:spPr/>
        <p:txBody>
          <a:bodyPr/>
          <a:lstStyle/>
          <a:p>
            <a:r>
              <a:rPr lang="en-US"/>
              <a:t>Impact of Temperature on DRAM Cells</a:t>
            </a:r>
          </a:p>
        </p:txBody>
      </p:sp>
      <p:sp>
        <p:nvSpPr>
          <p:cNvPr id="28" name="Content Placeholder 27">
            <a:extLst>
              <a:ext uri="{FF2B5EF4-FFF2-40B4-BE49-F238E27FC236}">
                <a16:creationId xmlns:a16="http://schemas.microsoft.com/office/drawing/2014/main" id="{B3A470B9-C7FD-7B45-8046-095F13352549}"/>
              </a:ext>
            </a:extLst>
          </p:cNvPr>
          <p:cNvSpPr>
            <a:spLocks noGrp="1"/>
          </p:cNvSpPr>
          <p:nvPr>
            <p:ph idx="1"/>
          </p:nvPr>
        </p:nvSpPr>
        <p:spPr>
          <a:xfrm>
            <a:off x="189559" y="2496719"/>
            <a:ext cx="8874053" cy="3858996"/>
          </a:xfrm>
        </p:spPr>
        <p:txBody>
          <a:bodyPr/>
          <a:lstStyle/>
          <a:p>
            <a:pPr marL="0" indent="0">
              <a:buNone/>
            </a:pPr>
            <a:r>
              <a:rPr lang="en-US"/>
              <a:t>The fraction of vulnerable DRAM cells, experiencing bit flips </a:t>
            </a:r>
            <a:r>
              <a:rPr lang="en-US" b="1">
                <a:solidFill>
                  <a:srgbClr val="0070C0"/>
                </a:solidFill>
              </a:rPr>
              <a:t>at all temperature levels</a:t>
            </a:r>
            <a:r>
              <a:rPr lang="en-US"/>
              <a:t> within their vulnerable temperature range</a:t>
            </a:r>
          </a:p>
        </p:txBody>
      </p:sp>
      <p:grpSp>
        <p:nvGrpSpPr>
          <p:cNvPr id="25" name="Group 24">
            <a:extLst>
              <a:ext uri="{FF2B5EF4-FFF2-40B4-BE49-F238E27FC236}">
                <a16:creationId xmlns:a16="http://schemas.microsoft.com/office/drawing/2014/main" id="{3B22E2C3-8CA1-1547-ABB3-4AB961FBE5D1}"/>
              </a:ext>
            </a:extLst>
          </p:cNvPr>
          <p:cNvGrpSpPr/>
          <p:nvPr/>
        </p:nvGrpSpPr>
        <p:grpSpPr>
          <a:xfrm>
            <a:off x="387458" y="1241178"/>
            <a:ext cx="8329162" cy="369332"/>
            <a:chOff x="387458" y="1241178"/>
            <a:chExt cx="8329162" cy="369332"/>
          </a:xfrm>
        </p:grpSpPr>
        <p:cxnSp>
          <p:nvCxnSpPr>
            <p:cNvPr id="5" name="Straight Arrow Connector 4">
              <a:extLst>
                <a:ext uri="{FF2B5EF4-FFF2-40B4-BE49-F238E27FC236}">
                  <a16:creationId xmlns:a16="http://schemas.microsoft.com/office/drawing/2014/main" id="{74C121C3-08E5-8D4F-9F9C-55DE6DF36A46}"/>
                </a:ext>
              </a:extLst>
            </p:cNvPr>
            <p:cNvCxnSpPr>
              <a:cxnSpLocks/>
            </p:cNvCxnSpPr>
            <p:nvPr/>
          </p:nvCxnSpPr>
          <p:spPr>
            <a:xfrm>
              <a:off x="387458" y="1425844"/>
              <a:ext cx="686574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AFF7ECF-D5FF-E248-B96F-9A44335A8445}"/>
                </a:ext>
              </a:extLst>
            </p:cNvPr>
            <p:cNvSpPr txBox="1"/>
            <p:nvPr/>
          </p:nvSpPr>
          <p:spPr>
            <a:xfrm>
              <a:off x="7253206" y="1241178"/>
              <a:ext cx="1463414" cy="369332"/>
            </a:xfrm>
            <a:prstGeom prst="rect">
              <a:avLst/>
            </a:prstGeom>
            <a:noFill/>
          </p:spPr>
          <p:txBody>
            <a:bodyPr wrap="none" rtlCol="0">
              <a:spAutoFit/>
            </a:bodyPr>
            <a:lstStyle/>
            <a:p>
              <a:r>
                <a:rPr lang="en-US">
                  <a:latin typeface="Cambria" panose="02040503050406030204" pitchFamily="18" charset="0"/>
                </a:rPr>
                <a:t>Temperature</a:t>
              </a:r>
            </a:p>
          </p:txBody>
        </p:sp>
      </p:grpSp>
      <p:sp>
        <p:nvSpPr>
          <p:cNvPr id="21" name="TextBox 20">
            <a:extLst>
              <a:ext uri="{FF2B5EF4-FFF2-40B4-BE49-F238E27FC236}">
                <a16:creationId xmlns:a16="http://schemas.microsoft.com/office/drawing/2014/main" id="{ABB7B3B8-3D01-104B-9071-349FFA33ADBA}"/>
              </a:ext>
            </a:extLst>
          </p:cNvPr>
          <p:cNvSpPr txBox="1"/>
          <p:nvPr/>
        </p:nvSpPr>
        <p:spPr>
          <a:xfrm>
            <a:off x="3016838" y="1066822"/>
            <a:ext cx="990977" cy="369332"/>
          </a:xfrm>
          <a:prstGeom prst="rect">
            <a:avLst/>
          </a:prstGeom>
          <a:noFill/>
          <a:ln>
            <a:noFill/>
          </a:ln>
        </p:spPr>
        <p:txBody>
          <a:bodyPr wrap="none" rtlCol="0">
            <a:spAutoFit/>
          </a:bodyPr>
          <a:lstStyle/>
          <a:p>
            <a:r>
              <a:rPr lang="en-US" b="1">
                <a:solidFill>
                  <a:srgbClr val="C00000"/>
                </a:solidFill>
                <a:latin typeface="Cambria" panose="02040503050406030204" pitchFamily="18" charset="0"/>
              </a:rPr>
              <a:t>bit flips</a:t>
            </a:r>
          </a:p>
        </p:txBody>
      </p:sp>
      <p:sp>
        <p:nvSpPr>
          <p:cNvPr id="4" name="Rectangle 3">
            <a:extLst>
              <a:ext uri="{FF2B5EF4-FFF2-40B4-BE49-F238E27FC236}">
                <a16:creationId xmlns:a16="http://schemas.microsoft.com/office/drawing/2014/main" id="{902EE395-B9C7-674B-8934-8285884A26AA}"/>
              </a:ext>
            </a:extLst>
          </p:cNvPr>
          <p:cNvSpPr/>
          <p:nvPr/>
        </p:nvSpPr>
        <p:spPr>
          <a:xfrm>
            <a:off x="1596324" y="1084121"/>
            <a:ext cx="3745916" cy="618627"/>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CE88F00-8D71-4D4C-AA88-F0203A36278D}"/>
              </a:ext>
            </a:extLst>
          </p:cNvPr>
          <p:cNvSpPr/>
          <p:nvPr/>
        </p:nvSpPr>
        <p:spPr>
          <a:xfrm>
            <a:off x="1596323" y="1160752"/>
            <a:ext cx="3703544"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C00000"/>
                </a:solidFill>
                <a:latin typeface="Cambria" panose="02040503050406030204" pitchFamily="18" charset="0"/>
              </a:rPr>
              <a:t>Vulnerable Temperature Range</a:t>
            </a:r>
          </a:p>
        </p:txBody>
      </p:sp>
      <p:cxnSp>
        <p:nvCxnSpPr>
          <p:cNvPr id="13" name="Straight Connector 12">
            <a:extLst>
              <a:ext uri="{FF2B5EF4-FFF2-40B4-BE49-F238E27FC236}">
                <a16:creationId xmlns:a16="http://schemas.microsoft.com/office/drawing/2014/main" id="{2A50D68D-581C-AB44-A124-5684158C5F13}"/>
              </a:ext>
            </a:extLst>
          </p:cNvPr>
          <p:cNvCxnSpPr>
            <a:cxnSpLocks/>
            <a:endCxn id="22" idx="0"/>
          </p:cNvCxnSpPr>
          <p:nvPr/>
        </p:nvCxnSpPr>
        <p:spPr>
          <a:xfrm>
            <a:off x="5367414" y="1084121"/>
            <a:ext cx="0" cy="62556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2F2DA21-D749-A540-9FBA-E7DB72F983D5}"/>
              </a:ext>
            </a:extLst>
          </p:cNvPr>
          <p:cNvSpPr txBox="1"/>
          <p:nvPr/>
        </p:nvSpPr>
        <p:spPr>
          <a:xfrm>
            <a:off x="5550364" y="1056512"/>
            <a:ext cx="1313180" cy="369332"/>
          </a:xfrm>
          <a:prstGeom prst="rect">
            <a:avLst/>
          </a:prstGeom>
          <a:noFill/>
        </p:spPr>
        <p:txBody>
          <a:bodyPr wrap="none" rtlCol="0">
            <a:spAutoFit/>
          </a:bodyPr>
          <a:lstStyle/>
          <a:p>
            <a:r>
              <a:rPr lang="en-US" b="1">
                <a:solidFill>
                  <a:srgbClr val="538232"/>
                </a:solidFill>
                <a:latin typeface="Cambria" panose="02040503050406030204" pitchFamily="18" charset="0"/>
              </a:rPr>
              <a:t>no bit flips</a:t>
            </a:r>
          </a:p>
        </p:txBody>
      </p:sp>
      <p:cxnSp>
        <p:nvCxnSpPr>
          <p:cNvPr id="11" name="Straight Connector 10">
            <a:extLst>
              <a:ext uri="{FF2B5EF4-FFF2-40B4-BE49-F238E27FC236}">
                <a16:creationId xmlns:a16="http://schemas.microsoft.com/office/drawing/2014/main" id="{CD40BDD8-5694-534F-8108-F4BCCE560BFB}"/>
              </a:ext>
            </a:extLst>
          </p:cNvPr>
          <p:cNvCxnSpPr>
            <a:cxnSpLocks/>
            <a:endCxn id="3" idx="0"/>
          </p:cNvCxnSpPr>
          <p:nvPr/>
        </p:nvCxnSpPr>
        <p:spPr>
          <a:xfrm flipH="1">
            <a:off x="1592759" y="1084121"/>
            <a:ext cx="0" cy="62556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BE0B4B4-2BB3-7A43-A36E-D3A9FF058F54}"/>
              </a:ext>
            </a:extLst>
          </p:cNvPr>
          <p:cNvSpPr txBox="1"/>
          <p:nvPr/>
        </p:nvSpPr>
        <p:spPr>
          <a:xfrm>
            <a:off x="308320" y="1066822"/>
            <a:ext cx="1313180" cy="369332"/>
          </a:xfrm>
          <a:prstGeom prst="rect">
            <a:avLst/>
          </a:prstGeom>
          <a:noFill/>
        </p:spPr>
        <p:txBody>
          <a:bodyPr wrap="none" rtlCol="0">
            <a:spAutoFit/>
          </a:bodyPr>
          <a:lstStyle/>
          <a:p>
            <a:r>
              <a:rPr lang="en-US" b="1">
                <a:solidFill>
                  <a:srgbClr val="538232"/>
                </a:solidFill>
                <a:latin typeface="Cambria" panose="02040503050406030204" pitchFamily="18" charset="0"/>
              </a:rPr>
              <a:t>no bit flips</a:t>
            </a:r>
          </a:p>
        </p:txBody>
      </p:sp>
      <p:graphicFrame>
        <p:nvGraphicFramePr>
          <p:cNvPr id="29" name="Table 3">
            <a:extLst>
              <a:ext uri="{FF2B5EF4-FFF2-40B4-BE49-F238E27FC236}">
                <a16:creationId xmlns:a16="http://schemas.microsoft.com/office/drawing/2014/main" id="{6EBCA34E-85C0-D244-B741-24E045F2BAB5}"/>
              </a:ext>
            </a:extLst>
          </p:cNvPr>
          <p:cNvGraphicFramePr>
            <a:graphicFrameLocks noGrp="1"/>
          </p:cNvGraphicFramePr>
          <p:nvPr>
            <p:extLst>
              <p:ext uri="{D42A27DB-BD31-4B8C-83A1-F6EECF244321}">
                <p14:modId xmlns:p14="http://schemas.microsoft.com/office/powerpoint/2010/main" val="2677950763"/>
              </p:ext>
            </p:extLst>
          </p:nvPr>
        </p:nvGraphicFramePr>
        <p:xfrm>
          <a:off x="2011680" y="3429000"/>
          <a:ext cx="5120640" cy="73660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3506083562"/>
                    </a:ext>
                  </a:extLst>
                </a:gridCol>
                <a:gridCol w="1280160">
                  <a:extLst>
                    <a:ext uri="{9D8B030D-6E8A-4147-A177-3AD203B41FA5}">
                      <a16:colId xmlns:a16="http://schemas.microsoft.com/office/drawing/2014/main" val="4186568519"/>
                    </a:ext>
                  </a:extLst>
                </a:gridCol>
                <a:gridCol w="1280160">
                  <a:extLst>
                    <a:ext uri="{9D8B030D-6E8A-4147-A177-3AD203B41FA5}">
                      <a16:colId xmlns:a16="http://schemas.microsoft.com/office/drawing/2014/main" val="3246510219"/>
                    </a:ext>
                  </a:extLst>
                </a:gridCol>
                <a:gridCol w="1280160">
                  <a:extLst>
                    <a:ext uri="{9D8B030D-6E8A-4147-A177-3AD203B41FA5}">
                      <a16:colId xmlns:a16="http://schemas.microsoft.com/office/drawing/2014/main" val="3195654563"/>
                    </a:ext>
                  </a:extLst>
                </a:gridCol>
              </a:tblGrid>
              <a:tr h="358345">
                <a:tc>
                  <a:txBody>
                    <a:bodyPr/>
                    <a:lstStyle/>
                    <a:p>
                      <a:pPr algn="ctr"/>
                      <a:r>
                        <a:rPr lang="en-US" b="1">
                          <a:solidFill>
                            <a:schemeClr val="tx1"/>
                          </a:solidFill>
                          <a:latin typeface="Cambria" panose="02040503050406030204" pitchFamily="18" charset="0"/>
                        </a:rPr>
                        <a:t>Mfr. A</a:t>
                      </a:r>
                    </a:p>
                  </a:txBody>
                  <a:tcPr anchor="ctr">
                    <a:lnB w="38100" cap="flat" cmpd="sng" algn="ctr">
                      <a:solidFill>
                        <a:schemeClr val="tx1"/>
                      </a:solidFill>
                      <a:prstDash val="solid"/>
                      <a:round/>
                      <a:headEnd type="none" w="med" len="med"/>
                      <a:tailEnd type="none" w="med" len="med"/>
                    </a:lnB>
                    <a:noFill/>
                  </a:tcPr>
                </a:tc>
                <a:tc>
                  <a:txBody>
                    <a:bodyPr/>
                    <a:lstStyle/>
                    <a:p>
                      <a:pPr algn="ctr"/>
                      <a:r>
                        <a:rPr lang="en-US" b="1">
                          <a:solidFill>
                            <a:schemeClr val="tx1"/>
                          </a:solidFill>
                          <a:latin typeface="Cambria" panose="02040503050406030204" pitchFamily="18" charset="0"/>
                        </a:rPr>
                        <a:t>Mfr. B</a:t>
                      </a:r>
                    </a:p>
                  </a:txBody>
                  <a:tcPr anchor="ctr">
                    <a:lnB w="38100" cap="flat" cmpd="sng" algn="ctr">
                      <a:solidFill>
                        <a:schemeClr val="tx1"/>
                      </a:solidFill>
                      <a:prstDash val="solid"/>
                      <a:round/>
                      <a:headEnd type="none" w="med" len="med"/>
                      <a:tailEnd type="none" w="med" len="med"/>
                    </a:lnB>
                    <a:noFill/>
                  </a:tcPr>
                </a:tc>
                <a:tc>
                  <a:txBody>
                    <a:bodyPr/>
                    <a:lstStyle/>
                    <a:p>
                      <a:pPr algn="ctr"/>
                      <a:r>
                        <a:rPr lang="en-US" b="1">
                          <a:solidFill>
                            <a:schemeClr val="tx1"/>
                          </a:solidFill>
                          <a:latin typeface="Cambria" panose="02040503050406030204" pitchFamily="18" charset="0"/>
                        </a:rPr>
                        <a:t>Mfr. C</a:t>
                      </a:r>
                    </a:p>
                  </a:txBody>
                  <a:tcPr anchor="ctr">
                    <a:lnB w="38100" cap="flat" cmpd="sng" algn="ctr">
                      <a:solidFill>
                        <a:schemeClr val="tx1"/>
                      </a:solidFill>
                      <a:prstDash val="solid"/>
                      <a:round/>
                      <a:headEnd type="none" w="med" len="med"/>
                      <a:tailEnd type="none" w="med" len="med"/>
                    </a:lnB>
                    <a:noFill/>
                  </a:tcPr>
                </a:tc>
                <a:tc>
                  <a:txBody>
                    <a:bodyPr/>
                    <a:lstStyle/>
                    <a:p>
                      <a:pPr algn="ctr"/>
                      <a:r>
                        <a:rPr lang="en-US" b="1">
                          <a:solidFill>
                            <a:schemeClr val="tx1"/>
                          </a:solidFill>
                          <a:latin typeface="Cambria" panose="02040503050406030204" pitchFamily="18" charset="0"/>
                        </a:rPr>
                        <a:t>Mfr. D</a:t>
                      </a:r>
                    </a:p>
                  </a:txBody>
                  <a:tcPr anchor="ctr">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0734507"/>
                  </a:ext>
                </a:extLst>
              </a:tr>
              <a:tr h="370840">
                <a:tc>
                  <a:txBody>
                    <a:bodyPr/>
                    <a:lstStyle/>
                    <a:p>
                      <a:pPr algn="ctr"/>
                      <a:r>
                        <a:rPr lang="en-US">
                          <a:latin typeface="Cambria" panose="02040503050406030204" pitchFamily="18" charset="0"/>
                        </a:rPr>
                        <a:t>99.1%</a:t>
                      </a:r>
                    </a:p>
                  </a:txBody>
                  <a:tcPr anchor="ctr">
                    <a:lnT w="38100" cap="flat" cmpd="sng" algn="ctr">
                      <a:solidFill>
                        <a:schemeClr val="tx1"/>
                      </a:solidFill>
                      <a:prstDash val="solid"/>
                      <a:round/>
                      <a:headEnd type="none" w="med" len="med"/>
                      <a:tailEnd type="none" w="med" len="med"/>
                    </a:lnT>
                    <a:noFill/>
                  </a:tcPr>
                </a:tc>
                <a:tc>
                  <a:txBody>
                    <a:bodyPr/>
                    <a:lstStyle/>
                    <a:p>
                      <a:pPr algn="ctr"/>
                      <a:r>
                        <a:rPr lang="en-US">
                          <a:latin typeface="Cambria" panose="02040503050406030204" pitchFamily="18" charset="0"/>
                        </a:rPr>
                        <a:t>98.9%</a:t>
                      </a:r>
                    </a:p>
                  </a:txBody>
                  <a:tcPr anchor="ctr">
                    <a:lnT w="38100" cap="flat" cmpd="sng" algn="ctr">
                      <a:solidFill>
                        <a:schemeClr val="tx1"/>
                      </a:solidFill>
                      <a:prstDash val="solid"/>
                      <a:round/>
                      <a:headEnd type="none" w="med" len="med"/>
                      <a:tailEnd type="none" w="med" len="med"/>
                    </a:lnT>
                    <a:noFill/>
                  </a:tcPr>
                </a:tc>
                <a:tc>
                  <a:txBody>
                    <a:bodyPr/>
                    <a:lstStyle/>
                    <a:p>
                      <a:pPr algn="ctr"/>
                      <a:r>
                        <a:rPr lang="en-US">
                          <a:latin typeface="Cambria" panose="02040503050406030204" pitchFamily="18" charset="0"/>
                        </a:rPr>
                        <a:t>98.0%</a:t>
                      </a:r>
                    </a:p>
                  </a:txBody>
                  <a:tcPr anchor="ctr">
                    <a:lnT w="38100" cap="flat" cmpd="sng" algn="ctr">
                      <a:solidFill>
                        <a:schemeClr val="tx1"/>
                      </a:solidFill>
                      <a:prstDash val="solid"/>
                      <a:round/>
                      <a:headEnd type="none" w="med" len="med"/>
                      <a:tailEnd type="none" w="med" len="med"/>
                    </a:lnT>
                    <a:noFill/>
                  </a:tcPr>
                </a:tc>
                <a:tc>
                  <a:txBody>
                    <a:bodyPr/>
                    <a:lstStyle/>
                    <a:p>
                      <a:pPr algn="ctr"/>
                      <a:r>
                        <a:rPr lang="en-US">
                          <a:latin typeface="Cambria" panose="02040503050406030204" pitchFamily="18" charset="0"/>
                        </a:rPr>
                        <a:t>99.2%</a:t>
                      </a:r>
                    </a:p>
                  </a:txBody>
                  <a:tcPr anchor="ct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7287944"/>
                  </a:ext>
                </a:extLst>
              </a:tr>
            </a:tbl>
          </a:graphicData>
        </a:graphic>
      </p:graphicFrame>
      <p:grpSp>
        <p:nvGrpSpPr>
          <p:cNvPr id="31" name="Group 30">
            <a:extLst>
              <a:ext uri="{FF2B5EF4-FFF2-40B4-BE49-F238E27FC236}">
                <a16:creationId xmlns:a16="http://schemas.microsoft.com/office/drawing/2014/main" id="{C274F885-6C9A-3E4D-9994-0D1D7D117F27}"/>
              </a:ext>
            </a:extLst>
          </p:cNvPr>
          <p:cNvGrpSpPr/>
          <p:nvPr/>
        </p:nvGrpSpPr>
        <p:grpSpPr>
          <a:xfrm>
            <a:off x="293723" y="4727345"/>
            <a:ext cx="8556554" cy="1313868"/>
            <a:chOff x="1643281" y="4277223"/>
            <a:chExt cx="6864225" cy="1467717"/>
          </a:xfrm>
        </p:grpSpPr>
        <p:sp>
          <p:nvSpPr>
            <p:cNvPr id="32" name="Rounded Rectangle 31">
              <a:extLst>
                <a:ext uri="{FF2B5EF4-FFF2-40B4-BE49-F238E27FC236}">
                  <a16:creationId xmlns:a16="http://schemas.microsoft.com/office/drawing/2014/main" id="{FAEF04E5-3DAC-0041-A45E-176757C9A03F}"/>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33" name="Round Same Side Corner Rectangle 32">
              <a:extLst>
                <a:ext uri="{FF2B5EF4-FFF2-40B4-BE49-F238E27FC236}">
                  <a16:creationId xmlns:a16="http://schemas.microsoft.com/office/drawing/2014/main" id="{0B2F1C93-BE99-3C48-9FAB-4D6D509E2A38}"/>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1</a:t>
              </a:r>
            </a:p>
          </p:txBody>
        </p:sp>
        <p:sp>
          <p:nvSpPr>
            <p:cNvPr id="34" name="TextBox 33">
              <a:extLst>
                <a:ext uri="{FF2B5EF4-FFF2-40B4-BE49-F238E27FC236}">
                  <a16:creationId xmlns:a16="http://schemas.microsoft.com/office/drawing/2014/main" id="{03C1794A-3247-6C40-8E6A-02495ABEF139}"/>
                </a:ext>
              </a:extLst>
            </p:cNvPr>
            <p:cNvSpPr txBox="1"/>
            <p:nvPr/>
          </p:nvSpPr>
          <p:spPr>
            <a:xfrm>
              <a:off x="1643281" y="4731882"/>
              <a:ext cx="6864225" cy="928303"/>
            </a:xfrm>
            <a:prstGeom prst="rect">
              <a:avLst/>
            </a:prstGeom>
            <a:noFill/>
          </p:spPr>
          <p:txBody>
            <a:bodyPr wrap="square" lIns="180000" rtlCol="0">
              <a:spAutoFit/>
            </a:bodyPr>
            <a:lstStyle/>
            <a:p>
              <a:pPr lvl="0" algn="ctr"/>
              <a:r>
                <a:rPr lang="en-US" sz="2400" b="1">
                  <a:solidFill>
                    <a:srgbClr val="0070C0"/>
                  </a:solidFill>
                  <a:latin typeface="Cambria"/>
                  <a:ea typeface="Cambria"/>
                </a:rPr>
                <a:t>Most DRAM cells </a:t>
              </a:r>
              <a:r>
                <a:rPr lang="en-US" sz="2400">
                  <a:solidFill>
                    <a:prstClr val="black"/>
                  </a:solidFill>
                  <a:latin typeface="Cambria"/>
                  <a:ea typeface="Cambria"/>
                </a:rPr>
                <a:t>are vulnerable to RowHammer </a:t>
              </a:r>
              <a:br>
                <a:rPr lang="en-US" sz="2400">
                  <a:solidFill>
                    <a:prstClr val="black"/>
                  </a:solidFill>
                  <a:latin typeface="Cambria"/>
                  <a:ea typeface="Cambria"/>
                </a:rPr>
              </a:br>
              <a:r>
                <a:rPr lang="en-US" sz="2400">
                  <a:solidFill>
                    <a:prstClr val="black"/>
                  </a:solidFill>
                  <a:latin typeface="Cambria"/>
                  <a:ea typeface="Cambria"/>
                </a:rPr>
                <a:t>throughout </a:t>
              </a:r>
              <a:r>
                <a:rPr lang="en-US" sz="2400" b="1">
                  <a:solidFill>
                    <a:srgbClr val="0070C0"/>
                  </a:solidFill>
                  <a:latin typeface="Cambria"/>
                  <a:ea typeface="Cambria"/>
                </a:rPr>
                <a:t>a continuous temperature range</a:t>
              </a:r>
              <a:endParaRPr lang="en-US" sz="2400">
                <a:solidFill>
                  <a:srgbClr val="0070C0"/>
                </a:solidFill>
                <a:latin typeface="Cambria"/>
                <a:ea typeface="Cambria"/>
              </a:endParaRPr>
            </a:p>
          </p:txBody>
        </p:sp>
      </p:grpSp>
      <p:sp>
        <p:nvSpPr>
          <p:cNvPr id="3" name="TextBox 2">
            <a:extLst>
              <a:ext uri="{FF2B5EF4-FFF2-40B4-BE49-F238E27FC236}">
                <a16:creationId xmlns:a16="http://schemas.microsoft.com/office/drawing/2014/main" id="{35001CDF-95D8-D34B-9ED4-054415BD60DE}"/>
              </a:ext>
            </a:extLst>
          </p:cNvPr>
          <p:cNvSpPr txBox="1"/>
          <p:nvPr/>
        </p:nvSpPr>
        <p:spPr>
          <a:xfrm>
            <a:off x="1176619" y="1709684"/>
            <a:ext cx="832279" cy="646331"/>
          </a:xfrm>
          <a:prstGeom prst="rect">
            <a:avLst/>
          </a:prstGeom>
          <a:noFill/>
        </p:spPr>
        <p:txBody>
          <a:bodyPr wrap="none" rtlCol="0">
            <a:spAutoFit/>
          </a:bodyPr>
          <a:lstStyle/>
          <a:p>
            <a:r>
              <a:rPr lang="en-US">
                <a:latin typeface="Cambria" panose="02040503050406030204" pitchFamily="18" charset="0"/>
              </a:rPr>
              <a:t>Lower</a:t>
            </a:r>
          </a:p>
          <a:p>
            <a:r>
              <a:rPr lang="en-US">
                <a:latin typeface="Cambria" panose="02040503050406030204" pitchFamily="18" charset="0"/>
              </a:rPr>
              <a:t>Bound</a:t>
            </a:r>
          </a:p>
        </p:txBody>
      </p:sp>
      <p:sp>
        <p:nvSpPr>
          <p:cNvPr id="22" name="TextBox 21">
            <a:extLst>
              <a:ext uri="{FF2B5EF4-FFF2-40B4-BE49-F238E27FC236}">
                <a16:creationId xmlns:a16="http://schemas.microsoft.com/office/drawing/2014/main" id="{9D77C007-CA96-8149-9AB8-32E936757F4E}"/>
              </a:ext>
            </a:extLst>
          </p:cNvPr>
          <p:cNvSpPr txBox="1"/>
          <p:nvPr/>
        </p:nvSpPr>
        <p:spPr>
          <a:xfrm>
            <a:off x="4951274" y="1709684"/>
            <a:ext cx="832279" cy="646331"/>
          </a:xfrm>
          <a:prstGeom prst="rect">
            <a:avLst/>
          </a:prstGeom>
          <a:noFill/>
        </p:spPr>
        <p:txBody>
          <a:bodyPr wrap="none" rtlCol="0">
            <a:spAutoFit/>
          </a:bodyPr>
          <a:lstStyle/>
          <a:p>
            <a:r>
              <a:rPr lang="en-US">
                <a:latin typeface="Cambria" panose="02040503050406030204" pitchFamily="18" charset="0"/>
              </a:rPr>
              <a:t>Upper</a:t>
            </a:r>
          </a:p>
          <a:p>
            <a:r>
              <a:rPr lang="en-US">
                <a:latin typeface="Cambria" panose="02040503050406030204" pitchFamily="18" charset="0"/>
              </a:rPr>
              <a:t>Bound</a:t>
            </a:r>
          </a:p>
        </p:txBody>
      </p:sp>
    </p:spTree>
    <p:extLst>
      <p:ext uri="{BB962C8B-B14F-4D97-AF65-F5344CB8AC3E}">
        <p14:creationId xmlns:p14="http://schemas.microsoft.com/office/powerpoint/2010/main" val="227484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1" grpId="0"/>
      <p:bldP spid="4" grpId="0" animBg="1"/>
      <p:bldP spid="15" grpId="0"/>
      <p:bldP spid="23" grpId="0"/>
      <p:bldP spid="24" grpId="0"/>
      <p:bldP spid="3"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591AAD8-8B9E-F441-B3D7-A9A6729D3F61}"/>
              </a:ext>
            </a:extLst>
          </p:cNvPr>
          <p:cNvSpPr/>
          <p:nvPr/>
        </p:nvSpPr>
        <p:spPr>
          <a:xfrm>
            <a:off x="205424" y="5640155"/>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Conclusions</a:t>
            </a:r>
          </a:p>
        </p:txBody>
      </p:sp>
      <p:sp>
        <p:nvSpPr>
          <p:cNvPr id="16" name="Rectangle 15">
            <a:extLst>
              <a:ext uri="{FF2B5EF4-FFF2-40B4-BE49-F238E27FC236}">
                <a16:creationId xmlns:a16="http://schemas.microsoft.com/office/drawing/2014/main" id="{C4F7C2E8-FACF-A344-B41E-7283F0886952}"/>
              </a:ext>
            </a:extLst>
          </p:cNvPr>
          <p:cNvSpPr/>
          <p:nvPr/>
        </p:nvSpPr>
        <p:spPr>
          <a:xfrm>
            <a:off x="205424" y="87476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Motivation and Goal</a:t>
            </a:r>
          </a:p>
        </p:txBody>
      </p:sp>
      <p:sp>
        <p:nvSpPr>
          <p:cNvPr id="2" name="Title 1"/>
          <p:cNvSpPr>
            <a:spLocks noGrp="1"/>
          </p:cNvSpPr>
          <p:nvPr>
            <p:ph type="title"/>
          </p:nvPr>
        </p:nvSpPr>
        <p:spPr>
          <a:xfrm>
            <a:off x="107576" y="0"/>
            <a:ext cx="8880045" cy="770467"/>
          </a:xfrm>
        </p:spPr>
        <p:txBody>
          <a:bodyPr/>
          <a:lstStyle/>
          <a:p>
            <a:r>
              <a:rPr lang="en-US" sz="3600" b="1"/>
              <a:t>Outline</a:t>
            </a:r>
          </a:p>
        </p:txBody>
      </p:sp>
      <p:sp>
        <p:nvSpPr>
          <p:cNvPr id="6" name="Content Placeholder 5" hidden="1">
            <a:extLst>
              <a:ext uri="{FF2B5EF4-FFF2-40B4-BE49-F238E27FC236}">
                <a16:creationId xmlns:a16="http://schemas.microsoft.com/office/drawing/2014/main" id="{8E8EDEFF-E6DD-CC47-AE02-196B3AC1525F}"/>
              </a:ext>
            </a:extLst>
          </p:cNvPr>
          <p:cNvSpPr>
            <a:spLocks noGrp="1"/>
          </p:cNvSpPr>
          <p:nvPr>
            <p:ph idx="1"/>
          </p:nvPr>
        </p:nvSpPr>
        <p:spPr>
          <a:xfrm>
            <a:off x="216313" y="1038366"/>
            <a:ext cx="8592679" cy="5148882"/>
          </a:xfrm>
        </p:spPr>
        <p:txBody>
          <a:bodyPr>
            <a:normAutofit fontScale="92500" lnSpcReduction="10000"/>
          </a:bodyPr>
          <a:lstStyle/>
          <a:p>
            <a:pPr marL="0" indent="0">
              <a:lnSpc>
                <a:spcPct val="200000"/>
              </a:lnSpc>
              <a:spcBef>
                <a:spcPts val="700"/>
              </a:spcBef>
              <a:buNone/>
            </a:pPr>
            <a:r>
              <a:rPr lang="en-US">
                <a:solidFill>
                  <a:srgbClr val="BFBFBF"/>
                </a:solidFill>
              </a:rPr>
              <a:t>Motivation and Goal</a:t>
            </a:r>
          </a:p>
          <a:p>
            <a:pPr marL="0" indent="0">
              <a:lnSpc>
                <a:spcPct val="200000"/>
              </a:lnSpc>
              <a:spcBef>
                <a:spcPts val="700"/>
              </a:spcBef>
              <a:buNone/>
            </a:pPr>
            <a:r>
              <a:rPr lang="en-US">
                <a:solidFill>
                  <a:srgbClr val="BFBFBF"/>
                </a:solidFill>
              </a:rPr>
              <a:t>Experimental Methodology</a:t>
            </a:r>
          </a:p>
          <a:p>
            <a:pPr marL="0" indent="0">
              <a:lnSpc>
                <a:spcPct val="200000"/>
              </a:lnSpc>
              <a:spcBef>
                <a:spcPts val="700"/>
              </a:spcBef>
              <a:buNone/>
            </a:pPr>
            <a:r>
              <a:rPr lang="en-US">
                <a:solidFill>
                  <a:srgbClr val="BFBFBF"/>
                </a:solidFill>
              </a:rPr>
              <a:t>Temperature Analysis</a:t>
            </a:r>
          </a:p>
          <a:p>
            <a:pPr marL="0" indent="0">
              <a:lnSpc>
                <a:spcPct val="200000"/>
              </a:lnSpc>
              <a:spcBef>
                <a:spcPts val="700"/>
              </a:spcBef>
              <a:buNone/>
            </a:pPr>
            <a:r>
              <a:rPr lang="en-US">
                <a:solidFill>
                  <a:srgbClr val="BFBFBF"/>
                </a:solidFill>
              </a:rPr>
              <a:t>Aggressor Row Active Time Analysis</a:t>
            </a:r>
          </a:p>
          <a:p>
            <a:pPr marL="0" indent="0">
              <a:lnSpc>
                <a:spcPct val="200000"/>
              </a:lnSpc>
              <a:spcBef>
                <a:spcPts val="700"/>
              </a:spcBef>
              <a:buNone/>
            </a:pPr>
            <a:r>
              <a:rPr lang="en-US">
                <a:solidFill>
                  <a:srgbClr val="BFBFBF"/>
                </a:solidFill>
              </a:rPr>
              <a:t>Spatial Variation Analysis</a:t>
            </a:r>
          </a:p>
          <a:p>
            <a:pPr marL="0" indent="0">
              <a:lnSpc>
                <a:spcPct val="200000"/>
              </a:lnSpc>
              <a:spcBef>
                <a:spcPts val="700"/>
              </a:spcBef>
              <a:buNone/>
            </a:pPr>
            <a:r>
              <a:rPr lang="en-US">
                <a:solidFill>
                  <a:srgbClr val="BFBFBF"/>
                </a:solidFill>
              </a:rPr>
              <a:t>Implications on Attacks and Defenses</a:t>
            </a:r>
          </a:p>
          <a:p>
            <a:pPr marL="0" indent="0">
              <a:lnSpc>
                <a:spcPct val="200000"/>
              </a:lnSpc>
              <a:spcBef>
                <a:spcPts val="700"/>
              </a:spcBef>
              <a:buNone/>
            </a:pPr>
            <a:r>
              <a:rPr lang="en-US">
                <a:solidFill>
                  <a:srgbClr val="BFBFBF"/>
                </a:solidFill>
              </a:rPr>
              <a:t>Conclusions</a:t>
            </a:r>
          </a:p>
          <a:p>
            <a:pPr marL="0" indent="0">
              <a:lnSpc>
                <a:spcPct val="200000"/>
              </a:lnSpc>
              <a:buNone/>
            </a:pPr>
            <a:endParaRPr lang="en-US">
              <a:solidFill>
                <a:srgbClr val="BFBFBF"/>
              </a:solidFill>
            </a:endParaRPr>
          </a:p>
        </p:txBody>
      </p:sp>
      <p:sp>
        <p:nvSpPr>
          <p:cNvPr id="26" name="Rectangle 25">
            <a:extLst>
              <a:ext uri="{FF2B5EF4-FFF2-40B4-BE49-F238E27FC236}">
                <a16:creationId xmlns:a16="http://schemas.microsoft.com/office/drawing/2014/main" id="{B42F442F-3A35-1441-816F-E719C1E2BEDF}"/>
              </a:ext>
            </a:extLst>
          </p:cNvPr>
          <p:cNvSpPr/>
          <p:nvPr/>
        </p:nvSpPr>
        <p:spPr>
          <a:xfrm>
            <a:off x="205424" y="167279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Experimental Methodology</a:t>
            </a:r>
          </a:p>
        </p:txBody>
      </p:sp>
      <p:sp>
        <p:nvSpPr>
          <p:cNvPr id="28" name="Rectangle 27">
            <a:extLst>
              <a:ext uri="{FF2B5EF4-FFF2-40B4-BE49-F238E27FC236}">
                <a16:creationId xmlns:a16="http://schemas.microsoft.com/office/drawing/2014/main" id="{66163B4B-BB3A-4F49-B060-4F2F9E78B480}"/>
              </a:ext>
            </a:extLst>
          </p:cNvPr>
          <p:cNvSpPr/>
          <p:nvPr/>
        </p:nvSpPr>
        <p:spPr>
          <a:xfrm>
            <a:off x="205424" y="247183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Temperature Analysis</a:t>
            </a:r>
          </a:p>
        </p:txBody>
      </p:sp>
      <p:sp>
        <p:nvSpPr>
          <p:cNvPr id="30" name="Rectangle 29">
            <a:extLst>
              <a:ext uri="{FF2B5EF4-FFF2-40B4-BE49-F238E27FC236}">
                <a16:creationId xmlns:a16="http://schemas.microsoft.com/office/drawing/2014/main" id="{F323554B-6458-8143-80B2-CE61E54CE880}"/>
              </a:ext>
            </a:extLst>
          </p:cNvPr>
          <p:cNvSpPr/>
          <p:nvPr/>
        </p:nvSpPr>
        <p:spPr>
          <a:xfrm>
            <a:off x="205424" y="326986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Aggressor Row Active Time Analysis</a:t>
            </a:r>
          </a:p>
        </p:txBody>
      </p:sp>
      <p:sp>
        <p:nvSpPr>
          <p:cNvPr id="32" name="Rectangle 31">
            <a:extLst>
              <a:ext uri="{FF2B5EF4-FFF2-40B4-BE49-F238E27FC236}">
                <a16:creationId xmlns:a16="http://schemas.microsoft.com/office/drawing/2014/main" id="{84392DA8-FBAF-4343-9431-71F3649452A0}"/>
              </a:ext>
            </a:extLst>
          </p:cNvPr>
          <p:cNvSpPr/>
          <p:nvPr/>
        </p:nvSpPr>
        <p:spPr>
          <a:xfrm>
            <a:off x="205424" y="4044103"/>
            <a:ext cx="8672264" cy="64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Spatial Variation Analysis</a:t>
            </a:r>
          </a:p>
        </p:txBody>
      </p:sp>
      <p:sp>
        <p:nvSpPr>
          <p:cNvPr id="34" name="Rectangle 33">
            <a:extLst>
              <a:ext uri="{FF2B5EF4-FFF2-40B4-BE49-F238E27FC236}">
                <a16:creationId xmlns:a16="http://schemas.microsoft.com/office/drawing/2014/main" id="{8C4C16E8-8CAC-EE46-8433-92ACFE20B5B5}"/>
              </a:ext>
            </a:extLst>
          </p:cNvPr>
          <p:cNvSpPr/>
          <p:nvPr/>
        </p:nvSpPr>
        <p:spPr>
          <a:xfrm>
            <a:off x="205424" y="4842129"/>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Implications on Attacks and Defenses</a:t>
            </a:r>
          </a:p>
        </p:txBody>
      </p:sp>
    </p:spTree>
    <p:extLst>
      <p:ext uri="{BB962C8B-B14F-4D97-AF65-F5344CB8AC3E}">
        <p14:creationId xmlns:p14="http://schemas.microsoft.com/office/powerpoint/2010/main" val="17561978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8751-980E-8B48-BBF4-A176728E567B}"/>
              </a:ext>
            </a:extLst>
          </p:cNvPr>
          <p:cNvSpPr>
            <a:spLocks noGrp="1"/>
          </p:cNvSpPr>
          <p:nvPr>
            <p:ph type="title"/>
          </p:nvPr>
        </p:nvSpPr>
        <p:spPr>
          <a:xfrm>
            <a:off x="75991" y="50573"/>
            <a:ext cx="9068009" cy="1152153"/>
          </a:xfrm>
        </p:spPr>
        <p:txBody>
          <a:bodyPr/>
          <a:lstStyle/>
          <a:p>
            <a:r>
              <a:rPr lang="en-US"/>
              <a:t>Key Takeaways </a:t>
            </a:r>
            <a:br>
              <a:rPr lang="en-US"/>
            </a:br>
            <a:r>
              <a:rPr lang="en-US"/>
              <a:t>from Spatial Variation Analysis</a:t>
            </a:r>
          </a:p>
        </p:txBody>
      </p:sp>
      <p:sp>
        <p:nvSpPr>
          <p:cNvPr id="10" name="Rectangle 9">
            <a:extLst>
              <a:ext uri="{FF2B5EF4-FFF2-40B4-BE49-F238E27FC236}">
                <a16:creationId xmlns:a16="http://schemas.microsoft.com/office/drawing/2014/main" id="{9C261FD6-46E6-BA49-9931-66C3BDBB908E}"/>
              </a:ext>
            </a:extLst>
          </p:cNvPr>
          <p:cNvSpPr/>
          <p:nvPr/>
        </p:nvSpPr>
        <p:spPr>
          <a:xfrm>
            <a:off x="2212974" y="2205840"/>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71CFF49-49F4-0C45-8790-53E289E2A035}"/>
              </a:ext>
            </a:extLst>
          </p:cNvPr>
          <p:cNvSpPr/>
          <p:nvPr/>
        </p:nvSpPr>
        <p:spPr>
          <a:xfrm>
            <a:off x="3938447" y="2205840"/>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29FB19-1065-0148-8C3D-85F4D78E4CBD}"/>
              </a:ext>
            </a:extLst>
          </p:cNvPr>
          <p:cNvSpPr/>
          <p:nvPr/>
        </p:nvSpPr>
        <p:spPr>
          <a:xfrm>
            <a:off x="5663920" y="2205840"/>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7D5C25-48C6-4340-9BFE-5B608FA90E31}"/>
              </a:ext>
            </a:extLst>
          </p:cNvPr>
          <p:cNvSpPr/>
          <p:nvPr/>
        </p:nvSpPr>
        <p:spPr>
          <a:xfrm>
            <a:off x="7389393" y="2205839"/>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02284A1-4FEA-494F-939B-C59FB71BDE13}"/>
              </a:ext>
            </a:extLst>
          </p:cNvPr>
          <p:cNvSpPr/>
          <p:nvPr/>
        </p:nvSpPr>
        <p:spPr>
          <a:xfrm>
            <a:off x="3938447" y="4402305"/>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706309A-9757-2A43-8E54-3B75863429DA}"/>
              </a:ext>
            </a:extLst>
          </p:cNvPr>
          <p:cNvSpPr/>
          <p:nvPr/>
        </p:nvSpPr>
        <p:spPr>
          <a:xfrm>
            <a:off x="5663920" y="4402305"/>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1F9941E-6FAD-0740-8521-12FD674CB101}"/>
              </a:ext>
            </a:extLst>
          </p:cNvPr>
          <p:cNvSpPr/>
          <p:nvPr/>
        </p:nvSpPr>
        <p:spPr>
          <a:xfrm>
            <a:off x="7389393" y="4402304"/>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A9A2617-5A98-4C4B-82E1-2EA62A762CD5}"/>
              </a:ext>
            </a:extLst>
          </p:cNvPr>
          <p:cNvGrpSpPr/>
          <p:nvPr/>
        </p:nvGrpSpPr>
        <p:grpSpPr>
          <a:xfrm>
            <a:off x="250535" y="1280419"/>
            <a:ext cx="8647805" cy="2194960"/>
            <a:chOff x="250535" y="1280419"/>
            <a:chExt cx="8647805" cy="2194960"/>
          </a:xfrm>
        </p:grpSpPr>
        <p:sp>
          <p:nvSpPr>
            <p:cNvPr id="24" name="Rounded Rectangle 23">
              <a:extLst>
                <a:ext uri="{FF2B5EF4-FFF2-40B4-BE49-F238E27FC236}">
                  <a16:creationId xmlns:a16="http://schemas.microsoft.com/office/drawing/2014/main" id="{8DE61AE6-23E2-A047-B12E-E2493CE98E0E}"/>
                </a:ext>
              </a:extLst>
            </p:cNvPr>
            <p:cNvSpPr/>
            <p:nvPr/>
          </p:nvSpPr>
          <p:spPr>
            <a:xfrm>
              <a:off x="250536" y="1777044"/>
              <a:ext cx="8647804" cy="1698335"/>
            </a:xfrm>
            <a:prstGeom prst="roundRect">
              <a:avLst>
                <a:gd name="adj" fmla="val 0"/>
              </a:avLst>
            </a:prstGeom>
            <a:solidFill>
              <a:srgbClr val="FFF3CC"/>
            </a:solid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Cambria" panose="02040503050406030204" pitchFamily="18" charset="0"/>
                </a:rPr>
                <a:t>RowHammer vulnerability </a:t>
              </a:r>
              <a:r>
                <a:rPr lang="en-US" sz="2400" b="1">
                  <a:solidFill>
                    <a:schemeClr val="tx1"/>
                  </a:solidFill>
                  <a:latin typeface="Cambria" panose="02040503050406030204" pitchFamily="18" charset="0"/>
                </a:rPr>
                <a:t>significantly varies</a:t>
              </a:r>
              <a:r>
                <a:rPr lang="en-US" sz="2400">
                  <a:solidFill>
                    <a:schemeClr val="tx1"/>
                  </a:solidFill>
                  <a:latin typeface="Cambria" panose="02040503050406030204" pitchFamily="18" charset="0"/>
                </a:rPr>
                <a:t> </a:t>
              </a:r>
            </a:p>
            <a:p>
              <a:pPr algn="ctr"/>
              <a:r>
                <a:rPr lang="en-US" sz="2400">
                  <a:solidFill>
                    <a:schemeClr val="tx1"/>
                  </a:solidFill>
                  <a:latin typeface="Cambria" panose="02040503050406030204" pitchFamily="18" charset="0"/>
                </a:rPr>
                <a:t>across DRAM rows and columns due to </a:t>
              </a:r>
              <a:r>
                <a:rPr lang="en-US" sz="2400" b="1">
                  <a:solidFill>
                    <a:srgbClr val="0070C0"/>
                  </a:solidFill>
                  <a:latin typeface="Cambria" panose="02040503050406030204" pitchFamily="18" charset="0"/>
                </a:rPr>
                <a:t>design-induced</a:t>
              </a:r>
              <a:r>
                <a:rPr lang="en-US" sz="2400">
                  <a:latin typeface="Cambria" panose="02040503050406030204" pitchFamily="18" charset="0"/>
                </a:rPr>
                <a:t> </a:t>
              </a:r>
            </a:p>
            <a:p>
              <a:pPr algn="ctr"/>
              <a:r>
                <a:rPr lang="en-US" sz="2400">
                  <a:solidFill>
                    <a:schemeClr val="tx1"/>
                  </a:solidFill>
                  <a:latin typeface="Cambria" panose="02040503050406030204" pitchFamily="18" charset="0"/>
                </a:rPr>
                <a:t>and</a:t>
              </a:r>
              <a:r>
                <a:rPr lang="en-US" sz="2400">
                  <a:latin typeface="Cambria" panose="02040503050406030204" pitchFamily="18" charset="0"/>
                </a:rPr>
                <a:t> </a:t>
              </a:r>
              <a:r>
                <a:rPr lang="en-US" sz="2400" b="1">
                  <a:solidFill>
                    <a:srgbClr val="C00000"/>
                  </a:solidFill>
                  <a:latin typeface="Cambria" panose="02040503050406030204" pitchFamily="18" charset="0"/>
                </a:rPr>
                <a:t>manufacturing-process-induced</a:t>
              </a:r>
              <a:r>
                <a:rPr lang="en-US" sz="2400">
                  <a:latin typeface="Cambria" panose="02040503050406030204" pitchFamily="18" charset="0"/>
                </a:rPr>
                <a:t> </a:t>
              </a:r>
              <a:r>
                <a:rPr lang="en-US" sz="2400">
                  <a:solidFill>
                    <a:schemeClr val="tx1"/>
                  </a:solidFill>
                  <a:latin typeface="Cambria" panose="02040503050406030204" pitchFamily="18" charset="0"/>
                </a:rPr>
                <a:t>variation</a:t>
              </a:r>
            </a:p>
          </p:txBody>
        </p:sp>
        <p:sp>
          <p:nvSpPr>
            <p:cNvPr id="25" name="TextBox 24">
              <a:extLst>
                <a:ext uri="{FF2B5EF4-FFF2-40B4-BE49-F238E27FC236}">
                  <a16:creationId xmlns:a16="http://schemas.microsoft.com/office/drawing/2014/main" id="{C42D4915-DB30-6D49-95BA-E71972640024}"/>
                </a:ext>
              </a:extLst>
            </p:cNvPr>
            <p:cNvSpPr txBox="1"/>
            <p:nvPr/>
          </p:nvSpPr>
          <p:spPr>
            <a:xfrm>
              <a:off x="250535" y="1280419"/>
              <a:ext cx="8647804" cy="461665"/>
            </a:xfrm>
            <a:prstGeom prst="rect">
              <a:avLst/>
            </a:prstGeom>
            <a:solidFill>
              <a:srgbClr val="5B9BD5"/>
            </a:solidFill>
            <a:ln w="76200">
              <a:solidFill>
                <a:srgbClr val="5B9BD5"/>
              </a:solidFill>
            </a:ln>
          </p:spPr>
          <p:txBody>
            <a:bodyPr wrap="square" rtlCol="0">
              <a:spAutoFit/>
            </a:bodyPr>
            <a:lstStyle/>
            <a:p>
              <a:pPr algn="ctr"/>
              <a:r>
                <a:rPr lang="en-US" sz="2400" b="1">
                  <a:solidFill>
                    <a:schemeClr val="bg1"/>
                  </a:solidFill>
                  <a:latin typeface="Cambria" panose="02040503050406030204" pitchFamily="18" charset="0"/>
                </a:rPr>
                <a:t>Key Takeaway 5</a:t>
              </a:r>
            </a:p>
          </p:txBody>
        </p:sp>
      </p:grpSp>
      <p:grpSp>
        <p:nvGrpSpPr>
          <p:cNvPr id="26" name="Group 25">
            <a:extLst>
              <a:ext uri="{FF2B5EF4-FFF2-40B4-BE49-F238E27FC236}">
                <a16:creationId xmlns:a16="http://schemas.microsoft.com/office/drawing/2014/main" id="{D185F01E-2954-B145-9320-EE436AF16D7B}"/>
              </a:ext>
            </a:extLst>
          </p:cNvPr>
          <p:cNvGrpSpPr/>
          <p:nvPr/>
        </p:nvGrpSpPr>
        <p:grpSpPr>
          <a:xfrm>
            <a:off x="250535" y="3904174"/>
            <a:ext cx="8647805" cy="2194960"/>
            <a:chOff x="250535" y="1280419"/>
            <a:chExt cx="8647805" cy="2194960"/>
          </a:xfrm>
        </p:grpSpPr>
        <p:sp>
          <p:nvSpPr>
            <p:cNvPr id="27" name="Rounded Rectangle 26">
              <a:extLst>
                <a:ext uri="{FF2B5EF4-FFF2-40B4-BE49-F238E27FC236}">
                  <a16:creationId xmlns:a16="http://schemas.microsoft.com/office/drawing/2014/main" id="{5F670F42-28FF-354A-9442-4551E71C90E5}"/>
                </a:ext>
              </a:extLst>
            </p:cNvPr>
            <p:cNvSpPr/>
            <p:nvPr/>
          </p:nvSpPr>
          <p:spPr>
            <a:xfrm>
              <a:off x="250536" y="1777044"/>
              <a:ext cx="8647804" cy="1698335"/>
            </a:xfrm>
            <a:prstGeom prst="roundRect">
              <a:avLst>
                <a:gd name="adj" fmla="val 0"/>
              </a:avLst>
            </a:prstGeom>
            <a:solidFill>
              <a:srgbClr val="FFF3CC"/>
            </a:solid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Cambria" panose="02040503050406030204" pitchFamily="18" charset="0"/>
                </a:rPr>
                <a:t>The distribution of </a:t>
              </a:r>
              <a:r>
                <a:rPr lang="en-US" sz="2400" b="1">
                  <a:solidFill>
                    <a:schemeClr val="tx1"/>
                  </a:solidFill>
                  <a:latin typeface="Cambria" panose="02040503050406030204" pitchFamily="18" charset="0"/>
                </a:rPr>
                <a:t>the minimum activation count to observe bit flips</a:t>
              </a:r>
              <a:r>
                <a:rPr lang="en-US" sz="2400">
                  <a:solidFill>
                    <a:schemeClr val="tx1"/>
                  </a:solidFill>
                  <a:latin typeface="Cambria" panose="02040503050406030204" pitchFamily="18" charset="0"/>
                </a:rPr>
                <a:t> </a:t>
              </a:r>
              <a:r>
                <a:rPr lang="en-US" sz="2400" b="1">
                  <a:solidFill>
                    <a:schemeClr val="tx1"/>
                  </a:solidFill>
                  <a:latin typeface="Cambria" panose="02040503050406030204" pitchFamily="18" charset="0"/>
                </a:rPr>
                <a:t>(</a:t>
              </a:r>
              <a:r>
                <a:rPr lang="en-US" sz="2400" b="1" i="1" err="1">
                  <a:solidFill>
                    <a:schemeClr val="tx1"/>
                  </a:solidFill>
                  <a:latin typeface="Cambria" panose="02040503050406030204" pitchFamily="18" charset="0"/>
                </a:rPr>
                <a:t>HC</a:t>
              </a:r>
              <a:r>
                <a:rPr lang="en-US" sz="2400" b="1" i="1" baseline="-25000" err="1">
                  <a:solidFill>
                    <a:schemeClr val="tx1"/>
                  </a:solidFill>
                  <a:latin typeface="Cambria" panose="02040503050406030204" pitchFamily="18" charset="0"/>
                </a:rPr>
                <a:t>first</a:t>
              </a:r>
              <a:r>
                <a:rPr lang="en-US" sz="2400" b="1">
                  <a:solidFill>
                    <a:schemeClr val="tx1"/>
                  </a:solidFill>
                  <a:latin typeface="Cambria" panose="02040503050406030204" pitchFamily="18" charset="0"/>
                </a:rPr>
                <a:t>) </a:t>
              </a:r>
              <a:r>
                <a:rPr lang="en-US" sz="2400">
                  <a:solidFill>
                    <a:schemeClr val="tx1"/>
                  </a:solidFill>
                  <a:latin typeface="Cambria" panose="02040503050406030204" pitchFamily="18" charset="0"/>
                </a:rPr>
                <a:t>exhibits </a:t>
              </a:r>
              <a:r>
                <a:rPr lang="en-US" sz="2400" b="1">
                  <a:solidFill>
                    <a:srgbClr val="C00000"/>
                  </a:solidFill>
                  <a:latin typeface="Cambria" panose="02040503050406030204" pitchFamily="18" charset="0"/>
                </a:rPr>
                <a:t>a diverse set of values in a subarray</a:t>
              </a:r>
              <a:r>
                <a:rPr lang="en-US" sz="2400" b="1">
                  <a:solidFill>
                    <a:srgbClr val="0070C0"/>
                  </a:solidFill>
                  <a:latin typeface="Cambria" panose="02040503050406030204" pitchFamily="18" charset="0"/>
                </a:rPr>
                <a:t> </a:t>
              </a:r>
            </a:p>
            <a:p>
              <a:pPr algn="ctr"/>
              <a:r>
                <a:rPr lang="en-US" sz="2400">
                  <a:solidFill>
                    <a:schemeClr val="tx1"/>
                  </a:solidFill>
                  <a:latin typeface="Cambria" panose="02040503050406030204" pitchFamily="18" charset="0"/>
                </a:rPr>
                <a:t>but </a:t>
              </a:r>
              <a:r>
                <a:rPr lang="en-US" sz="2400" b="1">
                  <a:solidFill>
                    <a:srgbClr val="0070C0"/>
                  </a:solidFill>
                  <a:latin typeface="Cambria" panose="02040503050406030204" pitchFamily="18" charset="0"/>
                </a:rPr>
                <a:t>similar values across subarrays </a:t>
              </a:r>
              <a:r>
                <a:rPr lang="en-US" sz="2400">
                  <a:solidFill>
                    <a:schemeClr val="tx1"/>
                  </a:solidFill>
                  <a:latin typeface="Cambria" panose="02040503050406030204" pitchFamily="18" charset="0"/>
                </a:rPr>
                <a:t>in the same DRAM module </a:t>
              </a:r>
            </a:p>
          </p:txBody>
        </p:sp>
        <p:sp>
          <p:nvSpPr>
            <p:cNvPr id="28" name="TextBox 27">
              <a:extLst>
                <a:ext uri="{FF2B5EF4-FFF2-40B4-BE49-F238E27FC236}">
                  <a16:creationId xmlns:a16="http://schemas.microsoft.com/office/drawing/2014/main" id="{7BE38E7E-3E1C-D340-A950-CFC4F018A9C0}"/>
                </a:ext>
              </a:extLst>
            </p:cNvPr>
            <p:cNvSpPr txBox="1"/>
            <p:nvPr/>
          </p:nvSpPr>
          <p:spPr>
            <a:xfrm>
              <a:off x="250535" y="1280419"/>
              <a:ext cx="8647804" cy="461665"/>
            </a:xfrm>
            <a:prstGeom prst="rect">
              <a:avLst/>
            </a:prstGeom>
            <a:solidFill>
              <a:srgbClr val="5B9BD5"/>
            </a:solidFill>
            <a:ln w="76200">
              <a:solidFill>
                <a:srgbClr val="5B9BD5"/>
              </a:solidFill>
            </a:ln>
          </p:spPr>
          <p:txBody>
            <a:bodyPr wrap="square" rtlCol="0">
              <a:spAutoFit/>
            </a:bodyPr>
            <a:lstStyle/>
            <a:p>
              <a:pPr algn="ctr"/>
              <a:r>
                <a:rPr lang="en-US" sz="2400" b="1">
                  <a:solidFill>
                    <a:schemeClr val="bg1"/>
                  </a:solidFill>
                  <a:latin typeface="Cambria" panose="02040503050406030204" pitchFamily="18" charset="0"/>
                </a:rPr>
                <a:t>Key Takeaway 6</a:t>
              </a:r>
            </a:p>
          </p:txBody>
        </p:sp>
      </p:grpSp>
    </p:spTree>
    <p:extLst>
      <p:ext uri="{BB962C8B-B14F-4D97-AF65-F5344CB8AC3E}">
        <p14:creationId xmlns:p14="http://schemas.microsoft.com/office/powerpoint/2010/main" val="386256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0ADF-7A89-5948-B6D6-8D31BFF16268}"/>
              </a:ext>
            </a:extLst>
          </p:cNvPr>
          <p:cNvSpPr>
            <a:spLocks noGrp="1"/>
          </p:cNvSpPr>
          <p:nvPr>
            <p:ph type="title"/>
          </p:nvPr>
        </p:nvSpPr>
        <p:spPr/>
        <p:txBody>
          <a:bodyPr/>
          <a:lstStyle/>
          <a:p>
            <a:r>
              <a:rPr lang="en-US"/>
              <a:t>Spatial Variation across Rows</a:t>
            </a:r>
          </a:p>
        </p:txBody>
      </p:sp>
      <p:pic>
        <p:nvPicPr>
          <p:cNvPr id="9" name="Picture Placeholder 5">
            <a:extLst>
              <a:ext uri="{FF2B5EF4-FFF2-40B4-BE49-F238E27FC236}">
                <a16:creationId xmlns:a16="http://schemas.microsoft.com/office/drawing/2014/main" id="{6230F257-B11C-5F41-970D-BC0C404F840C}"/>
              </a:ext>
            </a:extLst>
          </p:cNvPr>
          <p:cNvPicPr>
            <a:picLocks noChangeAspect="1"/>
          </p:cNvPicPr>
          <p:nvPr/>
        </p:nvPicPr>
        <p:blipFill rotWithShape="1">
          <a:blip r:embed="rId3">
            <a:extLst>
              <a:ext uri="{28A0092B-C50C-407E-A947-70E740481C1C}">
                <a14:useLocalDpi xmlns:a14="http://schemas.microsoft.com/office/drawing/2010/main" val="0"/>
              </a:ext>
            </a:extLst>
          </a:blip>
          <a:srcRect l="3245" t="42131" r="49705" b="6270"/>
          <a:stretch/>
        </p:blipFill>
        <p:spPr>
          <a:xfrm>
            <a:off x="1923035" y="1584959"/>
            <a:ext cx="5011165" cy="2838747"/>
          </a:xfrm>
          <a:prstGeom prst="rect">
            <a:avLst/>
          </a:prstGeom>
        </p:spPr>
      </p:pic>
      <p:grpSp>
        <p:nvGrpSpPr>
          <p:cNvPr id="36" name="Group 35">
            <a:extLst>
              <a:ext uri="{FF2B5EF4-FFF2-40B4-BE49-F238E27FC236}">
                <a16:creationId xmlns:a16="http://schemas.microsoft.com/office/drawing/2014/main" id="{7091351D-5488-FE4D-B2D9-B931AC6A8082}"/>
              </a:ext>
            </a:extLst>
          </p:cNvPr>
          <p:cNvGrpSpPr/>
          <p:nvPr/>
        </p:nvGrpSpPr>
        <p:grpSpPr>
          <a:xfrm>
            <a:off x="2817601" y="2128749"/>
            <a:ext cx="3888000" cy="1439951"/>
            <a:chOff x="1974273" y="1700645"/>
            <a:chExt cx="2473036" cy="734291"/>
          </a:xfrm>
        </p:grpSpPr>
        <p:cxnSp>
          <p:nvCxnSpPr>
            <p:cNvPr id="37" name="Straight Connector 36">
              <a:extLst>
                <a:ext uri="{FF2B5EF4-FFF2-40B4-BE49-F238E27FC236}">
                  <a16:creationId xmlns:a16="http://schemas.microsoft.com/office/drawing/2014/main" id="{C26D88AE-5494-BA40-BF48-C829AE3C0707}"/>
                </a:ext>
              </a:extLst>
            </p:cNvPr>
            <p:cNvCxnSpPr/>
            <p:nvPr/>
          </p:nvCxnSpPr>
          <p:spPr>
            <a:xfrm flipH="1">
              <a:off x="1974273" y="2434936"/>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D230462-325F-5B4F-B715-E1C8836C95B8}"/>
                </a:ext>
              </a:extLst>
            </p:cNvPr>
            <p:cNvCxnSpPr/>
            <p:nvPr/>
          </p:nvCxnSpPr>
          <p:spPr>
            <a:xfrm flipH="1">
              <a:off x="1974273" y="1700645"/>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AE42CF7-EBA1-E547-A404-C60104E63D6C}"/>
                </a:ext>
              </a:extLst>
            </p:cNvPr>
            <p:cNvCxnSpPr/>
            <p:nvPr/>
          </p:nvCxnSpPr>
          <p:spPr>
            <a:xfrm>
              <a:off x="1974273" y="1700645"/>
              <a:ext cx="0" cy="734291"/>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271AB5E-A3F3-024D-9B9C-684F16F5B63E}"/>
              </a:ext>
            </a:extLst>
          </p:cNvPr>
          <p:cNvSpPr txBox="1"/>
          <p:nvPr/>
        </p:nvSpPr>
        <p:spPr>
          <a:xfrm>
            <a:off x="2163680" y="4328779"/>
            <a:ext cx="5277393" cy="400110"/>
          </a:xfrm>
          <a:prstGeom prst="rect">
            <a:avLst/>
          </a:prstGeom>
          <a:noFill/>
          <a:ln>
            <a:noFill/>
          </a:ln>
        </p:spPr>
        <p:txBody>
          <a:bodyPr wrap="square" rtlCol="0">
            <a:spAutoFit/>
          </a:bodyPr>
          <a:lstStyle/>
          <a:p>
            <a:pPr algn="ctr"/>
            <a:r>
              <a:rPr lang="en-US" sz="2000">
                <a:latin typeface="Cambria" panose="02040503050406030204" pitchFamily="18" charset="0"/>
              </a:rPr>
              <a:t>DRAM Rows (sorted by reducing</a:t>
            </a:r>
            <a:r>
              <a:rPr lang="en-US" sz="2000" i="1">
                <a:latin typeface="Cambria" panose="02040503050406030204" pitchFamily="18" charset="0"/>
              </a:rPr>
              <a:t> </a:t>
            </a:r>
            <a:r>
              <a:rPr lang="en-US" sz="2000" i="1" err="1">
                <a:latin typeface="Cambria" panose="02040503050406030204" pitchFamily="18" charset="0"/>
              </a:rPr>
              <a:t>HC</a:t>
            </a:r>
            <a:r>
              <a:rPr lang="en-US" sz="2000" i="1" baseline="-25000" err="1">
                <a:latin typeface="Cambria" panose="02040503050406030204" pitchFamily="18" charset="0"/>
              </a:rPr>
              <a:t>first</a:t>
            </a:r>
            <a:r>
              <a:rPr lang="en-US" sz="2000">
                <a:latin typeface="Cambria" panose="02040503050406030204" pitchFamily="18" charset="0"/>
              </a:rPr>
              <a:t>)</a:t>
            </a:r>
            <a:endParaRPr lang="en-US" sz="2800">
              <a:latin typeface="Cambria" panose="02040503050406030204" pitchFamily="18" charset="0"/>
            </a:endParaRPr>
          </a:p>
        </p:txBody>
      </p:sp>
      <p:sp>
        <p:nvSpPr>
          <p:cNvPr id="27" name="Rectangle 26">
            <a:extLst>
              <a:ext uri="{FF2B5EF4-FFF2-40B4-BE49-F238E27FC236}">
                <a16:creationId xmlns:a16="http://schemas.microsoft.com/office/drawing/2014/main" id="{E836FA85-5909-214B-97BF-16DC2277A93B}"/>
              </a:ext>
            </a:extLst>
          </p:cNvPr>
          <p:cNvSpPr/>
          <p:nvPr/>
        </p:nvSpPr>
        <p:spPr>
          <a:xfrm>
            <a:off x="117226" y="806558"/>
            <a:ext cx="8748479" cy="830997"/>
          </a:xfrm>
          <a:prstGeom prst="rect">
            <a:avLst/>
          </a:prstGeom>
        </p:spPr>
        <p:txBody>
          <a:bodyPr wrap="square" lIns="91440" tIns="45720" rIns="91440" bIns="45720" anchor="t">
            <a:spAutoFit/>
          </a:bodyPr>
          <a:lstStyle/>
          <a:p>
            <a:r>
              <a:rPr lang="en-US" sz="2400">
                <a:latin typeface="Cambria"/>
                <a:ea typeface="Cambria"/>
              </a:rPr>
              <a:t>The </a:t>
            </a:r>
            <a:r>
              <a:rPr lang="en-US" sz="2400" b="1">
                <a:latin typeface="Cambria"/>
                <a:ea typeface="Cambria"/>
              </a:rPr>
              <a:t>minimum activation count</a:t>
            </a:r>
            <a:r>
              <a:rPr lang="en-US" sz="2400">
                <a:latin typeface="Cambria"/>
                <a:ea typeface="Cambria"/>
              </a:rPr>
              <a:t> to observe bit flips </a:t>
            </a:r>
            <a:r>
              <a:rPr lang="en-US" sz="2400" b="1">
                <a:latin typeface="Cambria"/>
                <a:ea typeface="Cambria"/>
              </a:rPr>
              <a:t>(</a:t>
            </a:r>
            <a:r>
              <a:rPr lang="en-US" sz="2400" b="1" i="1" err="1">
                <a:latin typeface="Cambria"/>
                <a:ea typeface="Cambria"/>
              </a:rPr>
              <a:t>HC</a:t>
            </a:r>
            <a:r>
              <a:rPr lang="en-US" sz="2400" b="1" i="1" baseline="-25000" err="1">
                <a:latin typeface="Cambria"/>
                <a:ea typeface="Cambria"/>
              </a:rPr>
              <a:t>first</a:t>
            </a:r>
            <a:r>
              <a:rPr lang="en-US" sz="2400" b="1">
                <a:latin typeface="Cambria"/>
                <a:ea typeface="Cambria"/>
              </a:rPr>
              <a:t>) </a:t>
            </a:r>
            <a:r>
              <a:rPr lang="en-US" sz="2400">
                <a:latin typeface="Cambria"/>
                <a:ea typeface="Cambria"/>
              </a:rPr>
              <a:t>across </a:t>
            </a:r>
            <a:r>
              <a:rPr lang="en-US" sz="2400" b="1">
                <a:latin typeface="Cambria"/>
                <a:ea typeface="Cambria"/>
              </a:rPr>
              <a:t>DRAM rows:</a:t>
            </a:r>
            <a:endParaRPr lang="en-US" sz="1600" b="1"/>
          </a:p>
        </p:txBody>
      </p:sp>
      <p:sp>
        <p:nvSpPr>
          <p:cNvPr id="28" name="TextBox 27">
            <a:extLst>
              <a:ext uri="{FF2B5EF4-FFF2-40B4-BE49-F238E27FC236}">
                <a16:creationId xmlns:a16="http://schemas.microsoft.com/office/drawing/2014/main" id="{918DBCC4-2E26-C84F-B5E0-A8A06688DC98}"/>
              </a:ext>
            </a:extLst>
          </p:cNvPr>
          <p:cNvSpPr txBox="1"/>
          <p:nvPr/>
        </p:nvSpPr>
        <p:spPr>
          <a:xfrm rot="16200000">
            <a:off x="-100940" y="2768119"/>
            <a:ext cx="3291147" cy="707886"/>
          </a:xfrm>
          <a:prstGeom prst="rect">
            <a:avLst/>
          </a:prstGeom>
          <a:noFill/>
          <a:ln>
            <a:noFill/>
          </a:ln>
        </p:spPr>
        <p:txBody>
          <a:bodyPr wrap="square" rtlCol="0">
            <a:spAutoFit/>
          </a:bodyPr>
          <a:lstStyle/>
          <a:p>
            <a:pPr algn="ctr"/>
            <a:r>
              <a:rPr lang="en-US" sz="2000">
                <a:latin typeface="Cambria" panose="02040503050406030204" pitchFamily="18" charset="0"/>
              </a:rPr>
              <a:t>Minimum Activation Count</a:t>
            </a:r>
          </a:p>
          <a:p>
            <a:pPr algn="ctr"/>
            <a:r>
              <a:rPr lang="en-US" sz="2000">
                <a:latin typeface="Cambria" panose="02040503050406030204" pitchFamily="18" charset="0"/>
              </a:rPr>
              <a:t>to Observe a Bit Flip (</a:t>
            </a:r>
            <a:r>
              <a:rPr lang="en-US" sz="2000" i="1" err="1">
                <a:latin typeface="Cambria" panose="02040503050406030204" pitchFamily="18" charset="0"/>
              </a:rPr>
              <a:t>HC</a:t>
            </a:r>
            <a:r>
              <a:rPr lang="en-US" sz="2000" i="1" baseline="-25000" err="1">
                <a:latin typeface="Cambria" panose="02040503050406030204" pitchFamily="18" charset="0"/>
              </a:rPr>
              <a:t>first</a:t>
            </a:r>
            <a:r>
              <a:rPr lang="en-US" sz="2000">
                <a:latin typeface="Cambria" panose="02040503050406030204" pitchFamily="18" charset="0"/>
              </a:rPr>
              <a:t>)</a:t>
            </a:r>
            <a:endParaRPr lang="en-US" sz="2800">
              <a:latin typeface="Cambria" panose="02040503050406030204" pitchFamily="18" charset="0"/>
            </a:endParaRPr>
          </a:p>
        </p:txBody>
      </p:sp>
      <p:grpSp>
        <p:nvGrpSpPr>
          <p:cNvPr id="11" name="Group 10">
            <a:extLst>
              <a:ext uri="{FF2B5EF4-FFF2-40B4-BE49-F238E27FC236}">
                <a16:creationId xmlns:a16="http://schemas.microsoft.com/office/drawing/2014/main" id="{493503E8-0955-3B41-922E-EB39063B34F4}"/>
              </a:ext>
            </a:extLst>
          </p:cNvPr>
          <p:cNvGrpSpPr/>
          <p:nvPr/>
        </p:nvGrpSpPr>
        <p:grpSpPr>
          <a:xfrm>
            <a:off x="0" y="4914900"/>
            <a:ext cx="9144000" cy="1206500"/>
            <a:chOff x="0" y="4914900"/>
            <a:chExt cx="9144000" cy="1206500"/>
          </a:xfrm>
          <a:solidFill>
            <a:schemeClr val="accent1">
              <a:lumMod val="20000"/>
              <a:lumOff val="80000"/>
            </a:schemeClr>
          </a:solidFill>
        </p:grpSpPr>
        <p:sp>
          <p:nvSpPr>
            <p:cNvPr id="12" name="Rectangle 11">
              <a:extLst>
                <a:ext uri="{FF2B5EF4-FFF2-40B4-BE49-F238E27FC236}">
                  <a16:creationId xmlns:a16="http://schemas.microsoft.com/office/drawing/2014/main" id="{D6D1B2E8-A7B2-C14E-8535-92652E7370CB}"/>
                </a:ext>
              </a:extLst>
            </p:cNvPr>
            <p:cNvSpPr/>
            <p:nvPr/>
          </p:nvSpPr>
          <p:spPr>
            <a:xfrm>
              <a:off x="0" y="4914900"/>
              <a:ext cx="9144000" cy="1206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6259F82-B458-564C-9CBA-3C1A18C46D15}"/>
                </a:ext>
              </a:extLst>
            </p:cNvPr>
            <p:cNvSpPr txBox="1"/>
            <p:nvPr/>
          </p:nvSpPr>
          <p:spPr>
            <a:xfrm>
              <a:off x="117226" y="5020028"/>
              <a:ext cx="9026774" cy="954107"/>
            </a:xfrm>
            <a:prstGeom prst="rect">
              <a:avLst/>
            </a:prstGeom>
            <a:grpFill/>
          </p:spPr>
          <p:txBody>
            <a:bodyPr wrap="square" rtlCol="0">
              <a:spAutoFit/>
            </a:bodyPr>
            <a:lstStyle/>
            <a:p>
              <a:pPr algn="ctr"/>
              <a:r>
                <a:rPr lang="en-US" sz="2800">
                  <a:latin typeface="Cambria" panose="02040503050406030204" pitchFamily="18" charset="0"/>
                </a:rPr>
                <a:t>The RowHammer vulnerability </a:t>
              </a:r>
            </a:p>
            <a:p>
              <a:pPr algn="ctr"/>
              <a:r>
                <a:rPr lang="en-US" sz="2800" b="1">
                  <a:solidFill>
                    <a:srgbClr val="C00000"/>
                  </a:solidFill>
                  <a:latin typeface="Cambria" panose="02040503050406030204" pitchFamily="18" charset="0"/>
                </a:rPr>
                <a:t>significantly varies </a:t>
              </a:r>
              <a:r>
                <a:rPr lang="en-US" sz="2800">
                  <a:latin typeface="Cambria" panose="02040503050406030204" pitchFamily="18" charset="0"/>
                </a:rPr>
                <a:t>across DRAM rows</a:t>
              </a:r>
              <a:endParaRPr lang="en-US" sz="3600">
                <a:latin typeface="Cambria" panose="02040503050406030204" pitchFamily="18" charset="0"/>
              </a:endParaRPr>
            </a:p>
          </p:txBody>
        </p:sp>
      </p:grpSp>
    </p:spTree>
    <p:extLst>
      <p:ext uri="{BB962C8B-B14F-4D97-AF65-F5344CB8AC3E}">
        <p14:creationId xmlns:p14="http://schemas.microsoft.com/office/powerpoint/2010/main" val="313859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0ADF-7A89-5948-B6D6-8D31BFF16268}"/>
              </a:ext>
            </a:extLst>
          </p:cNvPr>
          <p:cNvSpPr>
            <a:spLocks noGrp="1"/>
          </p:cNvSpPr>
          <p:nvPr>
            <p:ph type="title"/>
          </p:nvPr>
        </p:nvSpPr>
        <p:spPr/>
        <p:txBody>
          <a:bodyPr/>
          <a:lstStyle/>
          <a:p>
            <a:r>
              <a:rPr lang="en-US"/>
              <a:t>Spatial Variation across Rows</a:t>
            </a:r>
          </a:p>
        </p:txBody>
      </p:sp>
      <p:pic>
        <p:nvPicPr>
          <p:cNvPr id="9" name="Picture Placeholder 5">
            <a:extLst>
              <a:ext uri="{FF2B5EF4-FFF2-40B4-BE49-F238E27FC236}">
                <a16:creationId xmlns:a16="http://schemas.microsoft.com/office/drawing/2014/main" id="{6230F257-B11C-5F41-970D-BC0C404F840C}"/>
              </a:ext>
            </a:extLst>
          </p:cNvPr>
          <p:cNvPicPr>
            <a:picLocks noChangeAspect="1"/>
          </p:cNvPicPr>
          <p:nvPr/>
        </p:nvPicPr>
        <p:blipFill>
          <a:blip r:embed="rId3">
            <a:extLst>
              <a:ext uri="{28A0092B-C50C-407E-A947-70E740481C1C}">
                <a14:useLocalDpi xmlns:a14="http://schemas.microsoft.com/office/drawing/2010/main" val="0"/>
              </a:ext>
            </a:extLst>
          </a:blip>
          <a:srcRect l="103" r="103"/>
          <a:stretch/>
        </p:blipFill>
        <p:spPr>
          <a:xfrm>
            <a:off x="1265058" y="1309345"/>
            <a:ext cx="6574972" cy="3403333"/>
          </a:xfrm>
          <a:prstGeom prst="rect">
            <a:avLst/>
          </a:prstGeom>
        </p:spPr>
      </p:pic>
      <p:grpSp>
        <p:nvGrpSpPr>
          <p:cNvPr id="7" name="Group 6">
            <a:extLst>
              <a:ext uri="{FF2B5EF4-FFF2-40B4-BE49-F238E27FC236}">
                <a16:creationId xmlns:a16="http://schemas.microsoft.com/office/drawing/2014/main" id="{BDF502D1-D592-2B4E-93D9-456EFF1EDA88}"/>
              </a:ext>
            </a:extLst>
          </p:cNvPr>
          <p:cNvGrpSpPr/>
          <p:nvPr/>
        </p:nvGrpSpPr>
        <p:grpSpPr>
          <a:xfrm>
            <a:off x="1967340" y="1700645"/>
            <a:ext cx="2479969" cy="734291"/>
            <a:chOff x="1967340" y="1700645"/>
            <a:chExt cx="2479969" cy="734291"/>
          </a:xfrm>
        </p:grpSpPr>
        <p:cxnSp>
          <p:nvCxnSpPr>
            <p:cNvPr id="4" name="Straight Connector 3">
              <a:extLst>
                <a:ext uri="{FF2B5EF4-FFF2-40B4-BE49-F238E27FC236}">
                  <a16:creationId xmlns:a16="http://schemas.microsoft.com/office/drawing/2014/main" id="{15DDC3B8-8315-F140-8BC5-A7AA7E1FDAAE}"/>
                </a:ext>
              </a:extLst>
            </p:cNvPr>
            <p:cNvCxnSpPr/>
            <p:nvPr/>
          </p:nvCxnSpPr>
          <p:spPr>
            <a:xfrm flipH="1">
              <a:off x="1974273" y="2434936"/>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C4FB41-0B70-3C4C-B2EB-387C3504C44B}"/>
                </a:ext>
              </a:extLst>
            </p:cNvPr>
            <p:cNvCxnSpPr/>
            <p:nvPr/>
          </p:nvCxnSpPr>
          <p:spPr>
            <a:xfrm flipH="1">
              <a:off x="1974273" y="1700645"/>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0B7BE48-0655-B541-A7D4-BDCD908B5742}"/>
                </a:ext>
              </a:extLst>
            </p:cNvPr>
            <p:cNvCxnSpPr/>
            <p:nvPr/>
          </p:nvCxnSpPr>
          <p:spPr>
            <a:xfrm>
              <a:off x="1967340" y="1700645"/>
              <a:ext cx="0" cy="734291"/>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7091351D-5488-FE4D-B2D9-B931AC6A8082}"/>
              </a:ext>
            </a:extLst>
          </p:cNvPr>
          <p:cNvGrpSpPr/>
          <p:nvPr/>
        </p:nvGrpSpPr>
        <p:grpSpPr>
          <a:xfrm>
            <a:off x="1963881" y="3082058"/>
            <a:ext cx="2479969" cy="879875"/>
            <a:chOff x="1967340" y="1700645"/>
            <a:chExt cx="2479969" cy="734291"/>
          </a:xfrm>
        </p:grpSpPr>
        <p:cxnSp>
          <p:nvCxnSpPr>
            <p:cNvPr id="37" name="Straight Connector 36">
              <a:extLst>
                <a:ext uri="{FF2B5EF4-FFF2-40B4-BE49-F238E27FC236}">
                  <a16:creationId xmlns:a16="http://schemas.microsoft.com/office/drawing/2014/main" id="{C26D88AE-5494-BA40-BF48-C829AE3C0707}"/>
                </a:ext>
              </a:extLst>
            </p:cNvPr>
            <p:cNvCxnSpPr/>
            <p:nvPr/>
          </p:nvCxnSpPr>
          <p:spPr>
            <a:xfrm flipH="1">
              <a:off x="1974273" y="2434936"/>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D230462-325F-5B4F-B715-E1C8836C95B8}"/>
                </a:ext>
              </a:extLst>
            </p:cNvPr>
            <p:cNvCxnSpPr/>
            <p:nvPr/>
          </p:nvCxnSpPr>
          <p:spPr>
            <a:xfrm flipH="1">
              <a:off x="1974273" y="1700645"/>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AE42CF7-EBA1-E547-A404-C60104E63D6C}"/>
                </a:ext>
              </a:extLst>
            </p:cNvPr>
            <p:cNvCxnSpPr/>
            <p:nvPr/>
          </p:nvCxnSpPr>
          <p:spPr>
            <a:xfrm>
              <a:off x="1967340" y="1700645"/>
              <a:ext cx="0" cy="734291"/>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BEDE372-B964-054D-8469-FE357152DE25}"/>
              </a:ext>
            </a:extLst>
          </p:cNvPr>
          <p:cNvGrpSpPr/>
          <p:nvPr/>
        </p:nvGrpSpPr>
        <p:grpSpPr>
          <a:xfrm>
            <a:off x="5191990" y="3116396"/>
            <a:ext cx="2486902" cy="762882"/>
            <a:chOff x="1967340" y="1542525"/>
            <a:chExt cx="2486902" cy="805172"/>
          </a:xfrm>
        </p:grpSpPr>
        <p:cxnSp>
          <p:nvCxnSpPr>
            <p:cNvPr id="42" name="Straight Connector 41">
              <a:extLst>
                <a:ext uri="{FF2B5EF4-FFF2-40B4-BE49-F238E27FC236}">
                  <a16:creationId xmlns:a16="http://schemas.microsoft.com/office/drawing/2014/main" id="{F5078ED8-FDEE-F24D-9804-2A419FDF3B77}"/>
                </a:ext>
              </a:extLst>
            </p:cNvPr>
            <p:cNvCxnSpPr/>
            <p:nvPr/>
          </p:nvCxnSpPr>
          <p:spPr>
            <a:xfrm flipH="1">
              <a:off x="1981206" y="2347697"/>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A044382-63F5-E64A-AB57-0B51C126FC80}"/>
                </a:ext>
              </a:extLst>
            </p:cNvPr>
            <p:cNvCxnSpPr/>
            <p:nvPr/>
          </p:nvCxnSpPr>
          <p:spPr>
            <a:xfrm flipH="1">
              <a:off x="1974273" y="1542525"/>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1C3E5D3-FADA-604C-A250-5A45FBD69575}"/>
                </a:ext>
              </a:extLst>
            </p:cNvPr>
            <p:cNvCxnSpPr>
              <a:cxnSpLocks/>
            </p:cNvCxnSpPr>
            <p:nvPr/>
          </p:nvCxnSpPr>
          <p:spPr>
            <a:xfrm>
              <a:off x="1967340" y="1542525"/>
              <a:ext cx="13866" cy="805172"/>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57F008D3-7AB1-034E-BE3D-6CA7D6DC5399}"/>
              </a:ext>
            </a:extLst>
          </p:cNvPr>
          <p:cNvGrpSpPr/>
          <p:nvPr/>
        </p:nvGrpSpPr>
        <p:grpSpPr>
          <a:xfrm>
            <a:off x="5198923" y="1581662"/>
            <a:ext cx="2479969" cy="960642"/>
            <a:chOff x="1967340" y="1700645"/>
            <a:chExt cx="2479969" cy="734291"/>
          </a:xfrm>
        </p:grpSpPr>
        <p:cxnSp>
          <p:nvCxnSpPr>
            <p:cNvPr id="46" name="Straight Connector 45">
              <a:extLst>
                <a:ext uri="{FF2B5EF4-FFF2-40B4-BE49-F238E27FC236}">
                  <a16:creationId xmlns:a16="http://schemas.microsoft.com/office/drawing/2014/main" id="{DCFECCA5-4352-624F-94E8-24C04CE8E8C9}"/>
                </a:ext>
              </a:extLst>
            </p:cNvPr>
            <p:cNvCxnSpPr/>
            <p:nvPr/>
          </p:nvCxnSpPr>
          <p:spPr>
            <a:xfrm flipH="1">
              <a:off x="1974273" y="2434936"/>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CFBD812-0254-1C4C-B8E0-66CB20B57B0F}"/>
                </a:ext>
              </a:extLst>
            </p:cNvPr>
            <p:cNvCxnSpPr/>
            <p:nvPr/>
          </p:nvCxnSpPr>
          <p:spPr>
            <a:xfrm flipH="1">
              <a:off x="1974273" y="1700645"/>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F6DD1F6-BB0E-AB44-8677-C90CAE4ECA18}"/>
                </a:ext>
              </a:extLst>
            </p:cNvPr>
            <p:cNvCxnSpPr/>
            <p:nvPr/>
          </p:nvCxnSpPr>
          <p:spPr>
            <a:xfrm>
              <a:off x="1967340" y="1700645"/>
              <a:ext cx="0" cy="734291"/>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62B3228B-D98A-C54B-98EA-26AC3ED12373}"/>
              </a:ext>
            </a:extLst>
          </p:cNvPr>
          <p:cNvSpPr txBox="1"/>
          <p:nvPr/>
        </p:nvSpPr>
        <p:spPr>
          <a:xfrm rot="16200000">
            <a:off x="-565960" y="2495396"/>
            <a:ext cx="3291147" cy="707886"/>
          </a:xfrm>
          <a:prstGeom prst="rect">
            <a:avLst/>
          </a:prstGeom>
          <a:solidFill>
            <a:schemeClr val="bg1"/>
          </a:solidFill>
          <a:ln>
            <a:noFill/>
          </a:ln>
        </p:spPr>
        <p:txBody>
          <a:bodyPr wrap="square" lIns="91440" tIns="45720" rIns="91440" bIns="45720" rtlCol="0" anchor="t">
            <a:spAutoFit/>
          </a:bodyPr>
          <a:lstStyle/>
          <a:p>
            <a:pPr algn="ctr"/>
            <a:r>
              <a:rPr lang="en-US" sz="2000">
                <a:latin typeface="Cambria"/>
                <a:ea typeface="Cambria"/>
              </a:rPr>
              <a:t>Min. Activation Count</a:t>
            </a:r>
          </a:p>
          <a:p>
            <a:pPr algn="ctr"/>
            <a:r>
              <a:rPr lang="en-US" sz="2000">
                <a:latin typeface="Cambria"/>
                <a:ea typeface="Cambria"/>
              </a:rPr>
              <a:t>to Observe a Bit Flip (</a:t>
            </a:r>
            <a:r>
              <a:rPr lang="en-US" sz="2000" i="1" err="1">
                <a:latin typeface="Cambria"/>
                <a:ea typeface="Cambria"/>
              </a:rPr>
              <a:t>HC</a:t>
            </a:r>
            <a:r>
              <a:rPr lang="en-US" sz="2000" i="1" baseline="-25000" err="1">
                <a:latin typeface="Cambria"/>
                <a:ea typeface="Cambria"/>
              </a:rPr>
              <a:t>first</a:t>
            </a:r>
            <a:r>
              <a:rPr lang="en-US" sz="2000">
                <a:latin typeface="Cambria"/>
                <a:ea typeface="Cambria"/>
              </a:rPr>
              <a:t>)</a:t>
            </a:r>
            <a:endParaRPr lang="en-US" sz="2800">
              <a:latin typeface="Cambria"/>
              <a:ea typeface="Cambria"/>
            </a:endParaRPr>
          </a:p>
        </p:txBody>
      </p:sp>
      <p:sp>
        <p:nvSpPr>
          <p:cNvPr id="27" name="TextBox 26">
            <a:extLst>
              <a:ext uri="{FF2B5EF4-FFF2-40B4-BE49-F238E27FC236}">
                <a16:creationId xmlns:a16="http://schemas.microsoft.com/office/drawing/2014/main" id="{532C03C3-39A4-8444-9D5E-4566EE0B169C}"/>
              </a:ext>
            </a:extLst>
          </p:cNvPr>
          <p:cNvSpPr txBox="1"/>
          <p:nvPr/>
        </p:nvSpPr>
        <p:spPr>
          <a:xfrm>
            <a:off x="2290680" y="4510308"/>
            <a:ext cx="5277393" cy="400110"/>
          </a:xfrm>
          <a:prstGeom prst="rect">
            <a:avLst/>
          </a:prstGeom>
          <a:solidFill>
            <a:schemeClr val="bg1"/>
          </a:solidFill>
          <a:ln>
            <a:noFill/>
          </a:ln>
        </p:spPr>
        <p:txBody>
          <a:bodyPr wrap="square" rtlCol="0">
            <a:spAutoFit/>
          </a:bodyPr>
          <a:lstStyle/>
          <a:p>
            <a:pPr algn="ctr"/>
            <a:r>
              <a:rPr lang="en-US" sz="2000">
                <a:latin typeface="Cambria" panose="02040503050406030204" pitchFamily="18" charset="0"/>
              </a:rPr>
              <a:t>DRAM Rows (sorted by reducing</a:t>
            </a:r>
            <a:r>
              <a:rPr lang="en-US" sz="2000" i="1">
                <a:latin typeface="Cambria" panose="02040503050406030204" pitchFamily="18" charset="0"/>
              </a:rPr>
              <a:t> </a:t>
            </a:r>
            <a:r>
              <a:rPr lang="en-US" sz="2000" i="1" err="1">
                <a:latin typeface="Cambria" panose="02040503050406030204" pitchFamily="18" charset="0"/>
              </a:rPr>
              <a:t>HC</a:t>
            </a:r>
            <a:r>
              <a:rPr lang="en-US" sz="2000" i="1" baseline="-25000" err="1">
                <a:latin typeface="Cambria" panose="02040503050406030204" pitchFamily="18" charset="0"/>
              </a:rPr>
              <a:t>first</a:t>
            </a:r>
            <a:r>
              <a:rPr lang="en-US" sz="2000">
                <a:latin typeface="Cambria" panose="02040503050406030204" pitchFamily="18" charset="0"/>
              </a:rPr>
              <a:t>)</a:t>
            </a:r>
            <a:endParaRPr lang="en-US" sz="2800">
              <a:latin typeface="Cambria" panose="02040503050406030204" pitchFamily="18" charset="0"/>
            </a:endParaRPr>
          </a:p>
        </p:txBody>
      </p:sp>
      <p:grpSp>
        <p:nvGrpSpPr>
          <p:cNvPr id="28" name="Group 27">
            <a:extLst>
              <a:ext uri="{FF2B5EF4-FFF2-40B4-BE49-F238E27FC236}">
                <a16:creationId xmlns:a16="http://schemas.microsoft.com/office/drawing/2014/main" id="{558A871D-B1F5-B44B-97F6-54F44D61DC14}"/>
              </a:ext>
            </a:extLst>
          </p:cNvPr>
          <p:cNvGrpSpPr/>
          <p:nvPr/>
        </p:nvGrpSpPr>
        <p:grpSpPr>
          <a:xfrm>
            <a:off x="0" y="4914900"/>
            <a:ext cx="9144000" cy="1206500"/>
            <a:chOff x="0" y="4914900"/>
            <a:chExt cx="9144000" cy="1206500"/>
          </a:xfrm>
          <a:solidFill>
            <a:schemeClr val="accent1">
              <a:lumMod val="20000"/>
              <a:lumOff val="80000"/>
            </a:schemeClr>
          </a:solidFill>
        </p:grpSpPr>
        <p:sp>
          <p:nvSpPr>
            <p:cNvPr id="29" name="Rectangle 28">
              <a:extLst>
                <a:ext uri="{FF2B5EF4-FFF2-40B4-BE49-F238E27FC236}">
                  <a16:creationId xmlns:a16="http://schemas.microsoft.com/office/drawing/2014/main" id="{299E89E1-387A-D145-8BCC-3FC24461A544}"/>
                </a:ext>
              </a:extLst>
            </p:cNvPr>
            <p:cNvSpPr/>
            <p:nvPr/>
          </p:nvSpPr>
          <p:spPr>
            <a:xfrm>
              <a:off x="0" y="4914900"/>
              <a:ext cx="9144000" cy="1206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BBDA3CC-8221-B745-BE63-6996504384EA}"/>
                </a:ext>
              </a:extLst>
            </p:cNvPr>
            <p:cNvSpPr txBox="1"/>
            <p:nvPr/>
          </p:nvSpPr>
          <p:spPr>
            <a:xfrm>
              <a:off x="117226" y="5020028"/>
              <a:ext cx="9026774" cy="954107"/>
            </a:xfrm>
            <a:prstGeom prst="rect">
              <a:avLst/>
            </a:prstGeom>
            <a:grpFill/>
          </p:spPr>
          <p:txBody>
            <a:bodyPr wrap="square" rtlCol="0">
              <a:spAutoFit/>
            </a:bodyPr>
            <a:lstStyle/>
            <a:p>
              <a:pPr algn="ctr"/>
              <a:r>
                <a:rPr lang="en-US" sz="2800">
                  <a:latin typeface="Cambria" panose="02040503050406030204" pitchFamily="18" charset="0"/>
                </a:rPr>
                <a:t>The RowHammer vulnerability </a:t>
              </a:r>
            </a:p>
            <a:p>
              <a:pPr algn="ctr"/>
              <a:r>
                <a:rPr lang="en-US" sz="2800" b="1">
                  <a:solidFill>
                    <a:srgbClr val="C00000"/>
                  </a:solidFill>
                  <a:latin typeface="Cambria" panose="02040503050406030204" pitchFamily="18" charset="0"/>
                </a:rPr>
                <a:t>significantly varies </a:t>
              </a:r>
              <a:r>
                <a:rPr lang="en-US" sz="2800">
                  <a:latin typeface="Cambria" panose="02040503050406030204" pitchFamily="18" charset="0"/>
                </a:rPr>
                <a:t>across DRAM rows</a:t>
              </a:r>
              <a:endParaRPr lang="en-US" sz="3600">
                <a:latin typeface="Cambria" panose="02040503050406030204" pitchFamily="18" charset="0"/>
              </a:endParaRPr>
            </a:p>
          </p:txBody>
        </p:sp>
      </p:grpSp>
    </p:spTree>
    <p:extLst>
      <p:ext uri="{BB962C8B-B14F-4D97-AF65-F5344CB8AC3E}">
        <p14:creationId xmlns:p14="http://schemas.microsoft.com/office/powerpoint/2010/main" val="337380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0ADF-7A89-5948-B6D6-8D31BFF16268}"/>
              </a:ext>
            </a:extLst>
          </p:cNvPr>
          <p:cNvSpPr>
            <a:spLocks noGrp="1"/>
          </p:cNvSpPr>
          <p:nvPr>
            <p:ph type="title"/>
          </p:nvPr>
        </p:nvSpPr>
        <p:spPr/>
        <p:txBody>
          <a:bodyPr/>
          <a:lstStyle/>
          <a:p>
            <a:r>
              <a:rPr lang="en-US"/>
              <a:t>Spatial Variation across Rows</a:t>
            </a:r>
          </a:p>
        </p:txBody>
      </p:sp>
      <p:pic>
        <p:nvPicPr>
          <p:cNvPr id="9" name="Picture Placeholder 5">
            <a:extLst>
              <a:ext uri="{FF2B5EF4-FFF2-40B4-BE49-F238E27FC236}">
                <a16:creationId xmlns:a16="http://schemas.microsoft.com/office/drawing/2014/main" id="{6230F257-B11C-5F41-970D-BC0C404F840C}"/>
              </a:ext>
            </a:extLst>
          </p:cNvPr>
          <p:cNvPicPr>
            <a:picLocks noChangeAspect="1"/>
          </p:cNvPicPr>
          <p:nvPr/>
        </p:nvPicPr>
        <p:blipFill rotWithShape="1">
          <a:blip r:embed="rId3">
            <a:extLst>
              <a:ext uri="{28A0092B-C50C-407E-A947-70E740481C1C}">
                <a14:useLocalDpi xmlns:a14="http://schemas.microsoft.com/office/drawing/2010/main" val="0"/>
              </a:ext>
            </a:extLst>
          </a:blip>
          <a:srcRect t="-27" b="-596"/>
          <a:stretch/>
        </p:blipFill>
        <p:spPr>
          <a:xfrm>
            <a:off x="1281466" y="726521"/>
            <a:ext cx="6574972" cy="3954336"/>
          </a:xfrm>
          <a:prstGeom prst="rect">
            <a:avLst/>
          </a:prstGeom>
        </p:spPr>
      </p:pic>
      <p:grpSp>
        <p:nvGrpSpPr>
          <p:cNvPr id="7" name="Group 6">
            <a:extLst>
              <a:ext uri="{FF2B5EF4-FFF2-40B4-BE49-F238E27FC236}">
                <a16:creationId xmlns:a16="http://schemas.microsoft.com/office/drawing/2014/main" id="{BDF502D1-D592-2B4E-93D9-456EFF1EDA88}"/>
              </a:ext>
            </a:extLst>
          </p:cNvPr>
          <p:cNvGrpSpPr/>
          <p:nvPr/>
        </p:nvGrpSpPr>
        <p:grpSpPr>
          <a:xfrm>
            <a:off x="1735406" y="1125640"/>
            <a:ext cx="2695058" cy="770468"/>
            <a:chOff x="1974273" y="1700645"/>
            <a:chExt cx="2473036" cy="734291"/>
          </a:xfrm>
        </p:grpSpPr>
        <p:cxnSp>
          <p:nvCxnSpPr>
            <p:cNvPr id="4" name="Straight Connector 3">
              <a:extLst>
                <a:ext uri="{FF2B5EF4-FFF2-40B4-BE49-F238E27FC236}">
                  <a16:creationId xmlns:a16="http://schemas.microsoft.com/office/drawing/2014/main" id="{15DDC3B8-8315-F140-8BC5-A7AA7E1FDAAE}"/>
                </a:ext>
              </a:extLst>
            </p:cNvPr>
            <p:cNvCxnSpPr/>
            <p:nvPr/>
          </p:nvCxnSpPr>
          <p:spPr>
            <a:xfrm flipH="1">
              <a:off x="1974273" y="2434936"/>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C4FB41-0B70-3C4C-B2EB-387C3504C44B}"/>
                </a:ext>
              </a:extLst>
            </p:cNvPr>
            <p:cNvCxnSpPr/>
            <p:nvPr/>
          </p:nvCxnSpPr>
          <p:spPr>
            <a:xfrm flipH="1">
              <a:off x="1974273" y="1700645"/>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0B7BE48-0655-B541-A7D4-BDCD908B5742}"/>
                </a:ext>
              </a:extLst>
            </p:cNvPr>
            <p:cNvCxnSpPr/>
            <p:nvPr/>
          </p:nvCxnSpPr>
          <p:spPr>
            <a:xfrm>
              <a:off x="2064146" y="1700645"/>
              <a:ext cx="0" cy="734291"/>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7091351D-5488-FE4D-B2D9-B931AC6A8082}"/>
              </a:ext>
            </a:extLst>
          </p:cNvPr>
          <p:cNvGrpSpPr/>
          <p:nvPr/>
        </p:nvGrpSpPr>
        <p:grpSpPr>
          <a:xfrm>
            <a:off x="1743229" y="2718662"/>
            <a:ext cx="2687236" cy="912989"/>
            <a:chOff x="1974273" y="1700645"/>
            <a:chExt cx="2473036" cy="734291"/>
          </a:xfrm>
        </p:grpSpPr>
        <p:cxnSp>
          <p:nvCxnSpPr>
            <p:cNvPr id="37" name="Straight Connector 36">
              <a:extLst>
                <a:ext uri="{FF2B5EF4-FFF2-40B4-BE49-F238E27FC236}">
                  <a16:creationId xmlns:a16="http://schemas.microsoft.com/office/drawing/2014/main" id="{C26D88AE-5494-BA40-BF48-C829AE3C0707}"/>
                </a:ext>
              </a:extLst>
            </p:cNvPr>
            <p:cNvCxnSpPr/>
            <p:nvPr/>
          </p:nvCxnSpPr>
          <p:spPr>
            <a:xfrm flipH="1">
              <a:off x="1974273" y="2434936"/>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D230462-325F-5B4F-B715-E1C8836C95B8}"/>
                </a:ext>
              </a:extLst>
            </p:cNvPr>
            <p:cNvCxnSpPr>
              <a:cxnSpLocks/>
            </p:cNvCxnSpPr>
            <p:nvPr/>
          </p:nvCxnSpPr>
          <p:spPr>
            <a:xfrm flipH="1">
              <a:off x="1974273" y="1700645"/>
              <a:ext cx="361137"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AE42CF7-EBA1-E547-A404-C60104E63D6C}"/>
                </a:ext>
              </a:extLst>
            </p:cNvPr>
            <p:cNvCxnSpPr/>
            <p:nvPr/>
          </p:nvCxnSpPr>
          <p:spPr>
            <a:xfrm>
              <a:off x="2057503" y="1700645"/>
              <a:ext cx="0" cy="734291"/>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BEDE372-B964-054D-8469-FE357152DE25}"/>
              </a:ext>
            </a:extLst>
          </p:cNvPr>
          <p:cNvGrpSpPr/>
          <p:nvPr/>
        </p:nvGrpSpPr>
        <p:grpSpPr>
          <a:xfrm>
            <a:off x="5158759" y="2961198"/>
            <a:ext cx="2627781" cy="670460"/>
            <a:chOff x="1974274" y="1542525"/>
            <a:chExt cx="2627781" cy="805172"/>
          </a:xfrm>
        </p:grpSpPr>
        <p:cxnSp>
          <p:nvCxnSpPr>
            <p:cNvPr id="42" name="Straight Connector 41">
              <a:extLst>
                <a:ext uri="{FF2B5EF4-FFF2-40B4-BE49-F238E27FC236}">
                  <a16:creationId xmlns:a16="http://schemas.microsoft.com/office/drawing/2014/main" id="{F5078ED8-FDEE-F24D-9804-2A419FDF3B77}"/>
                </a:ext>
              </a:extLst>
            </p:cNvPr>
            <p:cNvCxnSpPr>
              <a:cxnSpLocks/>
            </p:cNvCxnSpPr>
            <p:nvPr/>
          </p:nvCxnSpPr>
          <p:spPr>
            <a:xfrm flipH="1">
              <a:off x="1981206" y="2347697"/>
              <a:ext cx="2620849"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A044382-63F5-E64A-AB57-0B51C126FC80}"/>
                </a:ext>
              </a:extLst>
            </p:cNvPr>
            <p:cNvCxnSpPr>
              <a:cxnSpLocks/>
            </p:cNvCxnSpPr>
            <p:nvPr/>
          </p:nvCxnSpPr>
          <p:spPr>
            <a:xfrm flipH="1">
              <a:off x="1974274" y="1542525"/>
              <a:ext cx="2627781"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1C3E5D3-FADA-604C-A250-5A45FBD69575}"/>
                </a:ext>
              </a:extLst>
            </p:cNvPr>
            <p:cNvCxnSpPr>
              <a:cxnSpLocks/>
            </p:cNvCxnSpPr>
            <p:nvPr/>
          </p:nvCxnSpPr>
          <p:spPr>
            <a:xfrm>
              <a:off x="2033322" y="1542525"/>
              <a:ext cx="0" cy="805172"/>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57F008D3-7AB1-034E-BE3D-6CA7D6DC5399}"/>
              </a:ext>
            </a:extLst>
          </p:cNvPr>
          <p:cNvGrpSpPr/>
          <p:nvPr/>
        </p:nvGrpSpPr>
        <p:grpSpPr>
          <a:xfrm>
            <a:off x="5146095" y="1326741"/>
            <a:ext cx="2762140" cy="502059"/>
            <a:chOff x="1974273" y="1700645"/>
            <a:chExt cx="2473036" cy="734291"/>
          </a:xfrm>
        </p:grpSpPr>
        <p:cxnSp>
          <p:nvCxnSpPr>
            <p:cNvPr id="46" name="Straight Connector 45">
              <a:extLst>
                <a:ext uri="{FF2B5EF4-FFF2-40B4-BE49-F238E27FC236}">
                  <a16:creationId xmlns:a16="http://schemas.microsoft.com/office/drawing/2014/main" id="{DCFECCA5-4352-624F-94E8-24C04CE8E8C9}"/>
                </a:ext>
              </a:extLst>
            </p:cNvPr>
            <p:cNvCxnSpPr/>
            <p:nvPr/>
          </p:nvCxnSpPr>
          <p:spPr>
            <a:xfrm flipH="1">
              <a:off x="1974273" y="2434936"/>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CFBD812-0254-1C4C-B8E0-66CB20B57B0F}"/>
                </a:ext>
              </a:extLst>
            </p:cNvPr>
            <p:cNvCxnSpPr/>
            <p:nvPr/>
          </p:nvCxnSpPr>
          <p:spPr>
            <a:xfrm flipH="1">
              <a:off x="1974273" y="1700645"/>
              <a:ext cx="2473036"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F6DD1F6-BB0E-AB44-8677-C90CAE4ECA18}"/>
                </a:ext>
              </a:extLst>
            </p:cNvPr>
            <p:cNvCxnSpPr/>
            <p:nvPr/>
          </p:nvCxnSpPr>
          <p:spPr>
            <a:xfrm>
              <a:off x="2025820" y="1700645"/>
              <a:ext cx="0" cy="734291"/>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62B3228B-D98A-C54B-98EA-26AC3ED12373}"/>
              </a:ext>
            </a:extLst>
          </p:cNvPr>
          <p:cNvSpPr txBox="1"/>
          <p:nvPr/>
        </p:nvSpPr>
        <p:spPr>
          <a:xfrm rot="16200000">
            <a:off x="-718051" y="2510792"/>
            <a:ext cx="3291147" cy="707886"/>
          </a:xfrm>
          <a:prstGeom prst="rect">
            <a:avLst/>
          </a:prstGeom>
          <a:solidFill>
            <a:schemeClr val="bg1"/>
          </a:solidFill>
          <a:ln>
            <a:noFill/>
          </a:ln>
        </p:spPr>
        <p:txBody>
          <a:bodyPr wrap="square" rtlCol="0">
            <a:spAutoFit/>
          </a:bodyPr>
          <a:lstStyle/>
          <a:p>
            <a:pPr algn="ctr"/>
            <a:r>
              <a:rPr lang="en-US" sz="2000">
                <a:latin typeface="Cambria" panose="02040503050406030204" pitchFamily="18" charset="0"/>
              </a:rPr>
              <a:t>Minimum Activation Count</a:t>
            </a:r>
          </a:p>
          <a:p>
            <a:pPr algn="ctr"/>
            <a:r>
              <a:rPr lang="en-US" sz="2000">
                <a:latin typeface="Cambria" panose="02040503050406030204" pitchFamily="18" charset="0"/>
              </a:rPr>
              <a:t>to Observe a Bit Flip (</a:t>
            </a:r>
            <a:r>
              <a:rPr lang="en-US" sz="2000" i="1" err="1">
                <a:latin typeface="Cambria" panose="02040503050406030204" pitchFamily="18" charset="0"/>
              </a:rPr>
              <a:t>HC</a:t>
            </a:r>
            <a:r>
              <a:rPr lang="en-US" sz="2000" i="1" baseline="-25000" err="1">
                <a:latin typeface="Cambria" panose="02040503050406030204" pitchFamily="18" charset="0"/>
              </a:rPr>
              <a:t>first</a:t>
            </a:r>
            <a:r>
              <a:rPr lang="en-US" sz="2000">
                <a:latin typeface="Cambria" panose="02040503050406030204" pitchFamily="18" charset="0"/>
              </a:rPr>
              <a:t>)</a:t>
            </a:r>
            <a:endParaRPr lang="en-US" sz="2800">
              <a:latin typeface="Cambria" panose="02040503050406030204" pitchFamily="18" charset="0"/>
            </a:endParaRPr>
          </a:p>
        </p:txBody>
      </p:sp>
      <p:sp>
        <p:nvSpPr>
          <p:cNvPr id="27" name="TextBox 26">
            <a:extLst>
              <a:ext uri="{FF2B5EF4-FFF2-40B4-BE49-F238E27FC236}">
                <a16:creationId xmlns:a16="http://schemas.microsoft.com/office/drawing/2014/main" id="{532C03C3-39A4-8444-9D5E-4566EE0B169C}"/>
              </a:ext>
            </a:extLst>
          </p:cNvPr>
          <p:cNvSpPr txBox="1"/>
          <p:nvPr/>
        </p:nvSpPr>
        <p:spPr>
          <a:xfrm>
            <a:off x="2290680" y="4510308"/>
            <a:ext cx="5277393" cy="400110"/>
          </a:xfrm>
          <a:prstGeom prst="rect">
            <a:avLst/>
          </a:prstGeom>
          <a:noFill/>
          <a:ln>
            <a:noFill/>
          </a:ln>
        </p:spPr>
        <p:txBody>
          <a:bodyPr wrap="square" rtlCol="0">
            <a:spAutoFit/>
          </a:bodyPr>
          <a:lstStyle/>
          <a:p>
            <a:pPr algn="ctr"/>
            <a:r>
              <a:rPr lang="en-US" sz="2000">
                <a:latin typeface="Cambria" panose="02040503050406030204" pitchFamily="18" charset="0"/>
              </a:rPr>
              <a:t>DRAM Rows (sorted by reducing</a:t>
            </a:r>
            <a:r>
              <a:rPr lang="en-US" sz="2000" i="1">
                <a:latin typeface="Cambria" panose="02040503050406030204" pitchFamily="18" charset="0"/>
              </a:rPr>
              <a:t> </a:t>
            </a:r>
            <a:r>
              <a:rPr lang="en-US" sz="2000" i="1" err="1">
                <a:latin typeface="Cambria" panose="02040503050406030204" pitchFamily="18" charset="0"/>
              </a:rPr>
              <a:t>HC</a:t>
            </a:r>
            <a:r>
              <a:rPr lang="en-US" sz="2000" i="1" baseline="-25000" err="1">
                <a:latin typeface="Cambria" panose="02040503050406030204" pitchFamily="18" charset="0"/>
              </a:rPr>
              <a:t>first</a:t>
            </a:r>
            <a:r>
              <a:rPr lang="en-US" sz="2000">
                <a:latin typeface="Cambria" panose="02040503050406030204" pitchFamily="18" charset="0"/>
              </a:rPr>
              <a:t>)</a:t>
            </a:r>
            <a:endParaRPr lang="en-US" sz="2800">
              <a:latin typeface="Cambria" panose="02040503050406030204" pitchFamily="18" charset="0"/>
            </a:endParaRPr>
          </a:p>
        </p:txBody>
      </p:sp>
      <p:grpSp>
        <p:nvGrpSpPr>
          <p:cNvPr id="31" name="Group 30">
            <a:extLst>
              <a:ext uri="{FF2B5EF4-FFF2-40B4-BE49-F238E27FC236}">
                <a16:creationId xmlns:a16="http://schemas.microsoft.com/office/drawing/2014/main" id="{FC3B93F2-D2DB-A240-A065-065BE94006F1}"/>
              </a:ext>
            </a:extLst>
          </p:cNvPr>
          <p:cNvGrpSpPr/>
          <p:nvPr/>
        </p:nvGrpSpPr>
        <p:grpSpPr>
          <a:xfrm>
            <a:off x="309151" y="5036029"/>
            <a:ext cx="8556554" cy="1249937"/>
            <a:chOff x="1643281" y="4534175"/>
            <a:chExt cx="6864225" cy="1210764"/>
          </a:xfrm>
        </p:grpSpPr>
        <p:sp>
          <p:nvSpPr>
            <p:cNvPr id="32" name="Rounded Rectangle 31">
              <a:extLst>
                <a:ext uri="{FF2B5EF4-FFF2-40B4-BE49-F238E27FC236}">
                  <a16:creationId xmlns:a16="http://schemas.microsoft.com/office/drawing/2014/main" id="{078DA025-EF14-1442-A0AD-7AFDAB6A6F85}"/>
                </a:ext>
              </a:extLst>
            </p:cNvPr>
            <p:cNvSpPr/>
            <p:nvPr/>
          </p:nvSpPr>
          <p:spPr>
            <a:xfrm>
              <a:off x="1643281" y="4534175"/>
              <a:ext cx="6864225" cy="1210764"/>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33" name="Round Same Side Corner Rectangle 32">
              <a:extLst>
                <a:ext uri="{FF2B5EF4-FFF2-40B4-BE49-F238E27FC236}">
                  <a16:creationId xmlns:a16="http://schemas.microsoft.com/office/drawing/2014/main" id="{F6FDB40A-CBE8-1841-97A4-2F3EA6599B0D}"/>
                </a:ext>
              </a:extLst>
            </p:cNvPr>
            <p:cNvSpPr/>
            <p:nvPr/>
          </p:nvSpPr>
          <p:spPr>
            <a:xfrm>
              <a:off x="1643281" y="4541448"/>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12</a:t>
              </a:r>
            </a:p>
          </p:txBody>
        </p:sp>
        <p:sp>
          <p:nvSpPr>
            <p:cNvPr id="34" name="TextBox 33">
              <a:extLst>
                <a:ext uri="{FF2B5EF4-FFF2-40B4-BE49-F238E27FC236}">
                  <a16:creationId xmlns:a16="http://schemas.microsoft.com/office/drawing/2014/main" id="{BAAD627C-5EA6-9A46-AD5E-37BA1CCC32F7}"/>
                </a:ext>
              </a:extLst>
            </p:cNvPr>
            <p:cNvSpPr txBox="1"/>
            <p:nvPr/>
          </p:nvSpPr>
          <p:spPr>
            <a:xfrm>
              <a:off x="1643281" y="4905530"/>
              <a:ext cx="6864225" cy="804953"/>
            </a:xfrm>
            <a:prstGeom prst="rect">
              <a:avLst/>
            </a:prstGeom>
            <a:noFill/>
          </p:spPr>
          <p:txBody>
            <a:bodyPr wrap="square" lIns="180000" rtlCol="0">
              <a:spAutoFit/>
            </a:bodyPr>
            <a:lstStyle/>
            <a:p>
              <a:pPr algn="ctr"/>
              <a:r>
                <a:rPr lang="en-US" sz="2400" b="1">
                  <a:solidFill>
                    <a:srgbClr val="538233"/>
                  </a:solidFill>
                  <a:latin typeface="Cambria" panose="02040503050406030204" pitchFamily="18" charset="0"/>
                </a:rPr>
                <a:t>A small fraction</a:t>
              </a:r>
              <a:r>
                <a:rPr lang="en-US" sz="2400">
                  <a:solidFill>
                    <a:srgbClr val="538233"/>
                  </a:solidFill>
                  <a:latin typeface="Cambria" panose="02040503050406030204" pitchFamily="18" charset="0"/>
                </a:rPr>
                <a:t> </a:t>
              </a:r>
              <a:r>
                <a:rPr lang="en-US" sz="2400">
                  <a:latin typeface="Cambria" panose="02040503050406030204" pitchFamily="18" charset="0"/>
                </a:rPr>
                <a:t>of DRAM rows are </a:t>
              </a:r>
              <a:r>
                <a:rPr lang="en-US" sz="2400" b="1">
                  <a:solidFill>
                    <a:srgbClr val="C00000"/>
                  </a:solidFill>
                  <a:latin typeface="Cambria" panose="02040503050406030204" pitchFamily="18" charset="0"/>
                </a:rPr>
                <a:t>significantly more vulnerable </a:t>
              </a:r>
              <a:r>
                <a:rPr lang="en-US" sz="2400">
                  <a:latin typeface="Cambria" panose="02040503050406030204" pitchFamily="18" charset="0"/>
                </a:rPr>
                <a:t>to RowHammer than </a:t>
              </a:r>
              <a:r>
                <a:rPr lang="en-US" sz="2400" b="1">
                  <a:latin typeface="Cambria" panose="02040503050406030204" pitchFamily="18" charset="0"/>
                </a:rPr>
                <a:t>the vast majority </a:t>
              </a:r>
              <a:r>
                <a:rPr lang="en-US" sz="2400">
                  <a:latin typeface="Cambria" panose="02040503050406030204" pitchFamily="18" charset="0"/>
                </a:rPr>
                <a:t>of the rows</a:t>
              </a:r>
              <a:endParaRPr lang="en-US" sz="3200">
                <a:latin typeface="Cambria" panose="02040503050406030204" pitchFamily="18" charset="0"/>
              </a:endParaRPr>
            </a:p>
          </p:txBody>
        </p:sp>
      </p:grpSp>
    </p:spTree>
    <p:extLst>
      <p:ext uri="{BB962C8B-B14F-4D97-AF65-F5344CB8AC3E}">
        <p14:creationId xmlns:p14="http://schemas.microsoft.com/office/powerpoint/2010/main" val="366625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DF878-7256-DC48-BDD7-485C7E873D6F}"/>
              </a:ext>
            </a:extLst>
          </p:cNvPr>
          <p:cNvSpPr>
            <a:spLocks noGrp="1"/>
          </p:cNvSpPr>
          <p:nvPr>
            <p:ph type="title"/>
          </p:nvPr>
        </p:nvSpPr>
        <p:spPr/>
        <p:txBody>
          <a:bodyPr/>
          <a:lstStyle/>
          <a:p>
            <a:r>
              <a:rPr lang="en-US"/>
              <a:t>Spatial Variation across Columns</a:t>
            </a:r>
          </a:p>
        </p:txBody>
      </p:sp>
      <p:pic>
        <p:nvPicPr>
          <p:cNvPr id="6" name="Picture 5">
            <a:extLst>
              <a:ext uri="{FF2B5EF4-FFF2-40B4-BE49-F238E27FC236}">
                <a16:creationId xmlns:a16="http://schemas.microsoft.com/office/drawing/2014/main" id="{FA4E1482-A28F-7D44-BAC4-CD88208DA08D}"/>
              </a:ext>
            </a:extLst>
          </p:cNvPr>
          <p:cNvPicPr>
            <a:picLocks noChangeAspect="1"/>
          </p:cNvPicPr>
          <p:nvPr/>
        </p:nvPicPr>
        <p:blipFill rotWithShape="1">
          <a:blip r:embed="rId3">
            <a:extLst>
              <a:ext uri="{28A0092B-C50C-407E-A947-70E740481C1C}">
                <a14:useLocalDpi xmlns:a14="http://schemas.microsoft.com/office/drawing/2010/main" val="0"/>
              </a:ext>
            </a:extLst>
          </a:blip>
          <a:srcRect l="4025" t="51564" r="48479" b="8225"/>
          <a:stretch/>
        </p:blipFill>
        <p:spPr>
          <a:xfrm>
            <a:off x="964572" y="1410157"/>
            <a:ext cx="6392866" cy="1870044"/>
          </a:xfrm>
          <a:prstGeom prst="rect">
            <a:avLst/>
          </a:prstGeom>
        </p:spPr>
      </p:pic>
      <p:sp>
        <p:nvSpPr>
          <p:cNvPr id="4" name="TextBox 3">
            <a:extLst>
              <a:ext uri="{FF2B5EF4-FFF2-40B4-BE49-F238E27FC236}">
                <a16:creationId xmlns:a16="http://schemas.microsoft.com/office/drawing/2014/main" id="{149D0691-463E-A244-8EF2-4FB0DAEBE394}"/>
              </a:ext>
            </a:extLst>
          </p:cNvPr>
          <p:cNvSpPr txBox="1"/>
          <p:nvPr/>
        </p:nvSpPr>
        <p:spPr>
          <a:xfrm>
            <a:off x="1261688" y="3208736"/>
            <a:ext cx="5553307" cy="400110"/>
          </a:xfrm>
          <a:prstGeom prst="rect">
            <a:avLst/>
          </a:prstGeom>
          <a:noFill/>
        </p:spPr>
        <p:txBody>
          <a:bodyPr wrap="square" rtlCol="0">
            <a:spAutoFit/>
          </a:bodyPr>
          <a:lstStyle/>
          <a:p>
            <a:pPr algn="ctr"/>
            <a:r>
              <a:rPr lang="en-US" sz="2000">
                <a:latin typeface="Cambria" panose="02040503050406030204" pitchFamily="18" charset="0"/>
              </a:rPr>
              <a:t>Column Index</a:t>
            </a:r>
          </a:p>
        </p:txBody>
      </p:sp>
      <p:sp>
        <p:nvSpPr>
          <p:cNvPr id="11" name="TextBox 10">
            <a:extLst>
              <a:ext uri="{FF2B5EF4-FFF2-40B4-BE49-F238E27FC236}">
                <a16:creationId xmlns:a16="http://schemas.microsoft.com/office/drawing/2014/main" id="{A9941032-F3F9-2A48-BD76-4A07B772BFB1}"/>
              </a:ext>
            </a:extLst>
          </p:cNvPr>
          <p:cNvSpPr txBox="1"/>
          <p:nvPr/>
        </p:nvSpPr>
        <p:spPr>
          <a:xfrm rot="16200000">
            <a:off x="30249" y="1959762"/>
            <a:ext cx="1499316" cy="400110"/>
          </a:xfrm>
          <a:prstGeom prst="rect">
            <a:avLst/>
          </a:prstGeom>
          <a:noFill/>
        </p:spPr>
        <p:txBody>
          <a:bodyPr wrap="square" rtlCol="0">
            <a:spAutoFit/>
          </a:bodyPr>
          <a:lstStyle/>
          <a:p>
            <a:pPr algn="ctr"/>
            <a:r>
              <a:rPr lang="en-US" sz="2000">
                <a:latin typeface="Cambria" panose="02040503050406030204" pitchFamily="18" charset="0"/>
              </a:rPr>
              <a:t>Chip ID</a:t>
            </a:r>
          </a:p>
        </p:txBody>
      </p:sp>
      <p:sp>
        <p:nvSpPr>
          <p:cNvPr id="12" name="TextBox 11">
            <a:extLst>
              <a:ext uri="{FF2B5EF4-FFF2-40B4-BE49-F238E27FC236}">
                <a16:creationId xmlns:a16="http://schemas.microsoft.com/office/drawing/2014/main" id="{FAC97D7B-1AF1-B440-BF79-03788D25188A}"/>
              </a:ext>
            </a:extLst>
          </p:cNvPr>
          <p:cNvSpPr txBox="1"/>
          <p:nvPr/>
        </p:nvSpPr>
        <p:spPr>
          <a:xfrm>
            <a:off x="7280654" y="1715957"/>
            <a:ext cx="1475677" cy="1015663"/>
          </a:xfrm>
          <a:prstGeom prst="rect">
            <a:avLst/>
          </a:prstGeom>
          <a:noFill/>
        </p:spPr>
        <p:txBody>
          <a:bodyPr wrap="square" lIns="91440" tIns="45720" rIns="91440" bIns="45720" rtlCol="0" anchor="t">
            <a:spAutoFit/>
          </a:bodyPr>
          <a:lstStyle/>
          <a:p>
            <a:pPr algn="ctr"/>
            <a:r>
              <a:rPr lang="en-US" sz="2000">
                <a:latin typeface="Cambria"/>
                <a:ea typeface="Cambria"/>
              </a:rPr>
              <a:t>Number of Bit Flips in a Column</a:t>
            </a:r>
          </a:p>
        </p:txBody>
      </p:sp>
      <p:grpSp>
        <p:nvGrpSpPr>
          <p:cNvPr id="13" name="Group 12">
            <a:extLst>
              <a:ext uri="{FF2B5EF4-FFF2-40B4-BE49-F238E27FC236}">
                <a16:creationId xmlns:a16="http://schemas.microsoft.com/office/drawing/2014/main" id="{F404A755-82D6-664C-8456-267732B43924}"/>
              </a:ext>
            </a:extLst>
          </p:cNvPr>
          <p:cNvGrpSpPr/>
          <p:nvPr/>
        </p:nvGrpSpPr>
        <p:grpSpPr>
          <a:xfrm>
            <a:off x="293723" y="4395950"/>
            <a:ext cx="8556554" cy="1323439"/>
            <a:chOff x="1643281" y="4420664"/>
            <a:chExt cx="6864225" cy="1149839"/>
          </a:xfrm>
        </p:grpSpPr>
        <p:sp>
          <p:nvSpPr>
            <p:cNvPr id="14" name="Rounded Rectangle 13">
              <a:extLst>
                <a:ext uri="{FF2B5EF4-FFF2-40B4-BE49-F238E27FC236}">
                  <a16:creationId xmlns:a16="http://schemas.microsoft.com/office/drawing/2014/main" id="{B0C80F14-D0D3-E946-B0BB-968858F0EBBA}"/>
                </a:ext>
              </a:extLst>
            </p:cNvPr>
            <p:cNvSpPr/>
            <p:nvPr/>
          </p:nvSpPr>
          <p:spPr>
            <a:xfrm>
              <a:off x="1643281" y="4420664"/>
              <a:ext cx="6864225" cy="1149839"/>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5" name="Round Same Side Corner Rectangle 14">
              <a:extLst>
                <a:ext uri="{FF2B5EF4-FFF2-40B4-BE49-F238E27FC236}">
                  <a16:creationId xmlns:a16="http://schemas.microsoft.com/office/drawing/2014/main" id="{3907992A-5E87-604A-9283-988747F2DE29}"/>
                </a:ext>
              </a:extLst>
            </p:cNvPr>
            <p:cNvSpPr/>
            <p:nvPr/>
          </p:nvSpPr>
          <p:spPr>
            <a:xfrm>
              <a:off x="1643281" y="4420664"/>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13</a:t>
              </a:r>
            </a:p>
          </p:txBody>
        </p:sp>
        <p:sp>
          <p:nvSpPr>
            <p:cNvPr id="16" name="TextBox 15">
              <a:extLst>
                <a:ext uri="{FF2B5EF4-FFF2-40B4-BE49-F238E27FC236}">
                  <a16:creationId xmlns:a16="http://schemas.microsoft.com/office/drawing/2014/main" id="{B659EEB5-4017-594C-A1D8-C94D552F9D6A}"/>
                </a:ext>
              </a:extLst>
            </p:cNvPr>
            <p:cNvSpPr txBox="1"/>
            <p:nvPr/>
          </p:nvSpPr>
          <p:spPr>
            <a:xfrm>
              <a:off x="1643281" y="4819075"/>
              <a:ext cx="6864225" cy="721992"/>
            </a:xfrm>
            <a:prstGeom prst="rect">
              <a:avLst/>
            </a:prstGeom>
            <a:noFill/>
          </p:spPr>
          <p:txBody>
            <a:bodyPr wrap="square" lIns="180000" rtlCol="0">
              <a:spAutoFit/>
            </a:bodyPr>
            <a:lstStyle/>
            <a:p>
              <a:pPr algn="ctr"/>
              <a:r>
                <a:rPr lang="en-US" sz="2400">
                  <a:latin typeface="Cambria" panose="02040503050406030204" pitchFamily="18" charset="0"/>
                </a:rPr>
                <a:t>Certain columns are </a:t>
              </a:r>
              <a:r>
                <a:rPr lang="en-US" sz="2400" b="1">
                  <a:solidFill>
                    <a:srgbClr val="C00000"/>
                  </a:solidFill>
                  <a:latin typeface="Cambria" panose="02040503050406030204" pitchFamily="18" charset="0"/>
                </a:rPr>
                <a:t>significantly more vulnerable </a:t>
              </a:r>
            </a:p>
            <a:p>
              <a:pPr algn="ctr"/>
              <a:r>
                <a:rPr lang="en-US" sz="2400">
                  <a:latin typeface="Cambria" panose="02040503050406030204" pitchFamily="18" charset="0"/>
                </a:rPr>
                <a:t>to RowHammer than other columns</a:t>
              </a:r>
            </a:p>
          </p:txBody>
        </p:sp>
      </p:grpSp>
      <p:grpSp>
        <p:nvGrpSpPr>
          <p:cNvPr id="5" name="Group 4">
            <a:extLst>
              <a:ext uri="{FF2B5EF4-FFF2-40B4-BE49-F238E27FC236}">
                <a16:creationId xmlns:a16="http://schemas.microsoft.com/office/drawing/2014/main" id="{0F24A650-E857-1445-8B92-55F92131741C}"/>
              </a:ext>
            </a:extLst>
          </p:cNvPr>
          <p:cNvGrpSpPr/>
          <p:nvPr/>
        </p:nvGrpSpPr>
        <p:grpSpPr>
          <a:xfrm>
            <a:off x="1294595" y="1374109"/>
            <a:ext cx="5556608" cy="1615063"/>
            <a:chOff x="1294595" y="1374109"/>
            <a:chExt cx="5556608" cy="1615063"/>
          </a:xfrm>
        </p:grpSpPr>
        <p:sp>
          <p:nvSpPr>
            <p:cNvPr id="3" name="Oval 2">
              <a:extLst>
                <a:ext uri="{FF2B5EF4-FFF2-40B4-BE49-F238E27FC236}">
                  <a16:creationId xmlns:a16="http://schemas.microsoft.com/office/drawing/2014/main" id="{32D20D24-B5A2-3F43-9070-7C0F7F11FD94}"/>
                </a:ext>
              </a:extLst>
            </p:cNvPr>
            <p:cNvSpPr/>
            <p:nvPr/>
          </p:nvSpPr>
          <p:spPr>
            <a:xfrm>
              <a:off x="5012085" y="1557571"/>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4270" y="70936"/>
                    <a:pt x="41540" y="2075"/>
                    <a:pt x="105132" y="0"/>
                  </a:cubicBezTo>
                  <a:cubicBezTo>
                    <a:pt x="167719" y="952"/>
                    <a:pt x="197161" y="73987"/>
                    <a:pt x="210264" y="164323"/>
                  </a:cubicBezTo>
                  <a:cubicBezTo>
                    <a:pt x="202432" y="262724"/>
                    <a:pt x="162297" y="333611"/>
                    <a:pt x="105132" y="328646"/>
                  </a:cubicBezTo>
                  <a:cubicBezTo>
                    <a:pt x="34422" y="321726"/>
                    <a:pt x="9932" y="259821"/>
                    <a:pt x="0" y="164323"/>
                  </a:cubicBezTo>
                  <a:close/>
                </a:path>
              </a:pathLst>
            </a:custGeom>
            <a:noFill/>
            <a:ln w="57150">
              <a:solidFill>
                <a:srgbClr val="FF0000"/>
              </a:solidFill>
              <a:prstDash val="solid"/>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0CCE80C-7616-E847-A224-4011AA450FAC}"/>
                </a:ext>
              </a:extLst>
            </p:cNvPr>
            <p:cNvSpPr/>
            <p:nvPr/>
          </p:nvSpPr>
          <p:spPr>
            <a:xfrm>
              <a:off x="6640940" y="1384155"/>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2512" y="73677"/>
                    <a:pt x="52840" y="5674"/>
                    <a:pt x="105132" y="0"/>
                  </a:cubicBezTo>
                  <a:cubicBezTo>
                    <a:pt x="166546" y="6877"/>
                    <a:pt x="210407" y="77934"/>
                    <a:pt x="210264" y="164323"/>
                  </a:cubicBezTo>
                  <a:cubicBezTo>
                    <a:pt x="204523" y="246415"/>
                    <a:pt x="166060" y="332110"/>
                    <a:pt x="105132" y="328646"/>
                  </a:cubicBezTo>
                  <a:cubicBezTo>
                    <a:pt x="47960" y="325331"/>
                    <a:pt x="5311" y="264977"/>
                    <a:pt x="0" y="164323"/>
                  </a:cubicBezTo>
                  <a:close/>
                </a:path>
              </a:pathLst>
            </a:custGeom>
            <a:noFill/>
            <a:ln w="57150">
              <a:solidFill>
                <a:srgbClr val="FF0000"/>
              </a:solidFill>
              <a:prstDash val="solid"/>
              <a:extLst>
                <a:ext uri="{C807C97D-BFC1-408E-A445-0C87EB9F89A2}">
                  <ask:lineSketchStyleProps xmlns:ask="http://schemas.microsoft.com/office/drawing/2018/sketchyshapes" sd="2650216993">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38D66E5-7918-AC44-814F-4114B08411F3}"/>
                </a:ext>
              </a:extLst>
            </p:cNvPr>
            <p:cNvSpPr/>
            <p:nvPr/>
          </p:nvSpPr>
          <p:spPr>
            <a:xfrm>
              <a:off x="4364234" y="1749672"/>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1128" y="65084"/>
                    <a:pt x="48957" y="1521"/>
                    <a:pt x="105132" y="0"/>
                  </a:cubicBezTo>
                  <a:cubicBezTo>
                    <a:pt x="149010" y="-5363"/>
                    <a:pt x="213895" y="60837"/>
                    <a:pt x="210264" y="164323"/>
                  </a:cubicBezTo>
                  <a:cubicBezTo>
                    <a:pt x="214268" y="252429"/>
                    <a:pt x="159671" y="337626"/>
                    <a:pt x="105132" y="328646"/>
                  </a:cubicBezTo>
                  <a:cubicBezTo>
                    <a:pt x="44706" y="336408"/>
                    <a:pt x="3969" y="251585"/>
                    <a:pt x="0" y="164323"/>
                  </a:cubicBezTo>
                  <a:close/>
                </a:path>
              </a:pathLst>
            </a:custGeom>
            <a:noFill/>
            <a:ln w="57150">
              <a:solidFill>
                <a:srgbClr val="FF0000"/>
              </a:solidFill>
              <a:prstDash val="solid"/>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2F575FB-272A-3A4F-AC0D-30203B883D83}"/>
                </a:ext>
              </a:extLst>
            </p:cNvPr>
            <p:cNvSpPr/>
            <p:nvPr/>
          </p:nvSpPr>
          <p:spPr>
            <a:xfrm>
              <a:off x="3337539" y="2660527"/>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1128" y="65084"/>
                    <a:pt x="48957" y="1521"/>
                    <a:pt x="105132" y="0"/>
                  </a:cubicBezTo>
                  <a:cubicBezTo>
                    <a:pt x="149010" y="-5363"/>
                    <a:pt x="213895" y="60837"/>
                    <a:pt x="210264" y="164323"/>
                  </a:cubicBezTo>
                  <a:cubicBezTo>
                    <a:pt x="214268" y="252429"/>
                    <a:pt x="159671" y="337626"/>
                    <a:pt x="105132" y="328646"/>
                  </a:cubicBezTo>
                  <a:cubicBezTo>
                    <a:pt x="44706" y="336408"/>
                    <a:pt x="3969" y="251585"/>
                    <a:pt x="0" y="164323"/>
                  </a:cubicBezTo>
                  <a:close/>
                </a:path>
              </a:pathLst>
            </a:custGeom>
            <a:noFill/>
            <a:ln w="57150">
              <a:solidFill>
                <a:srgbClr val="FF0000"/>
              </a:solidFill>
              <a:prstDash val="solid"/>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85F53B0-9867-AB41-BCDF-8D55E75007E3}"/>
                </a:ext>
              </a:extLst>
            </p:cNvPr>
            <p:cNvSpPr/>
            <p:nvPr/>
          </p:nvSpPr>
          <p:spPr>
            <a:xfrm>
              <a:off x="1314741" y="1937757"/>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1128" y="65084"/>
                    <a:pt x="48957" y="1521"/>
                    <a:pt x="105132" y="0"/>
                  </a:cubicBezTo>
                  <a:cubicBezTo>
                    <a:pt x="149010" y="-5363"/>
                    <a:pt x="213895" y="60837"/>
                    <a:pt x="210264" y="164323"/>
                  </a:cubicBezTo>
                  <a:cubicBezTo>
                    <a:pt x="214268" y="252429"/>
                    <a:pt x="159671" y="337626"/>
                    <a:pt x="105132" y="328646"/>
                  </a:cubicBezTo>
                  <a:cubicBezTo>
                    <a:pt x="44706" y="336408"/>
                    <a:pt x="3969" y="251585"/>
                    <a:pt x="0" y="164323"/>
                  </a:cubicBezTo>
                  <a:close/>
                </a:path>
              </a:pathLst>
            </a:custGeom>
            <a:noFill/>
            <a:ln w="57150">
              <a:solidFill>
                <a:srgbClr val="FF0000"/>
              </a:solidFill>
              <a:prstDash val="solid"/>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9B4D11B-FE34-E240-961B-6B9028EF8717}"/>
                </a:ext>
              </a:extLst>
            </p:cNvPr>
            <p:cNvSpPr/>
            <p:nvPr/>
          </p:nvSpPr>
          <p:spPr>
            <a:xfrm>
              <a:off x="3241613" y="1548478"/>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1128" y="65084"/>
                    <a:pt x="48957" y="1521"/>
                    <a:pt x="105132" y="0"/>
                  </a:cubicBezTo>
                  <a:cubicBezTo>
                    <a:pt x="149010" y="-5363"/>
                    <a:pt x="213895" y="60837"/>
                    <a:pt x="210264" y="164323"/>
                  </a:cubicBezTo>
                  <a:cubicBezTo>
                    <a:pt x="214268" y="252429"/>
                    <a:pt x="159671" y="337626"/>
                    <a:pt x="105132" y="328646"/>
                  </a:cubicBezTo>
                  <a:cubicBezTo>
                    <a:pt x="44706" y="336408"/>
                    <a:pt x="3969" y="251585"/>
                    <a:pt x="0" y="164323"/>
                  </a:cubicBezTo>
                  <a:close/>
                </a:path>
              </a:pathLst>
            </a:custGeom>
            <a:noFill/>
            <a:ln w="57150">
              <a:solidFill>
                <a:srgbClr val="FF0000"/>
              </a:solidFill>
              <a:prstDash val="solid"/>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B5B4B56-1B20-9E49-ABF0-568BC5768CF6}"/>
                </a:ext>
              </a:extLst>
            </p:cNvPr>
            <p:cNvSpPr/>
            <p:nvPr/>
          </p:nvSpPr>
          <p:spPr>
            <a:xfrm>
              <a:off x="6134706" y="1374110"/>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1128" y="65084"/>
                    <a:pt x="48957" y="1521"/>
                    <a:pt x="105132" y="0"/>
                  </a:cubicBezTo>
                  <a:cubicBezTo>
                    <a:pt x="149010" y="-5363"/>
                    <a:pt x="213895" y="60837"/>
                    <a:pt x="210264" y="164323"/>
                  </a:cubicBezTo>
                  <a:cubicBezTo>
                    <a:pt x="214268" y="252429"/>
                    <a:pt x="159671" y="337626"/>
                    <a:pt x="105132" y="328646"/>
                  </a:cubicBezTo>
                  <a:cubicBezTo>
                    <a:pt x="44706" y="336408"/>
                    <a:pt x="3969" y="251585"/>
                    <a:pt x="0" y="164323"/>
                  </a:cubicBezTo>
                  <a:close/>
                </a:path>
              </a:pathLst>
            </a:custGeom>
            <a:noFill/>
            <a:ln w="57150">
              <a:solidFill>
                <a:srgbClr val="FF0000"/>
              </a:solidFill>
              <a:prstDash val="solid"/>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20B33A0-15F2-CB46-8B58-9C38260EE907}"/>
                </a:ext>
              </a:extLst>
            </p:cNvPr>
            <p:cNvSpPr/>
            <p:nvPr/>
          </p:nvSpPr>
          <p:spPr>
            <a:xfrm>
              <a:off x="4521622" y="2660526"/>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1128" y="65084"/>
                    <a:pt x="48957" y="1521"/>
                    <a:pt x="105132" y="0"/>
                  </a:cubicBezTo>
                  <a:cubicBezTo>
                    <a:pt x="149010" y="-5363"/>
                    <a:pt x="213895" y="60837"/>
                    <a:pt x="210264" y="164323"/>
                  </a:cubicBezTo>
                  <a:cubicBezTo>
                    <a:pt x="214268" y="252429"/>
                    <a:pt x="159671" y="337626"/>
                    <a:pt x="105132" y="328646"/>
                  </a:cubicBezTo>
                  <a:cubicBezTo>
                    <a:pt x="44706" y="336408"/>
                    <a:pt x="3969" y="251585"/>
                    <a:pt x="0" y="164323"/>
                  </a:cubicBezTo>
                  <a:close/>
                </a:path>
              </a:pathLst>
            </a:custGeom>
            <a:noFill/>
            <a:ln w="57150">
              <a:solidFill>
                <a:srgbClr val="FF0000"/>
              </a:solidFill>
              <a:prstDash val="solid"/>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60B2252-32B9-F145-8663-FEBC9FE5547A}"/>
                </a:ext>
              </a:extLst>
            </p:cNvPr>
            <p:cNvSpPr/>
            <p:nvPr/>
          </p:nvSpPr>
          <p:spPr>
            <a:xfrm>
              <a:off x="4066742" y="1749672"/>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4270" y="70936"/>
                    <a:pt x="41540" y="2075"/>
                    <a:pt x="105132" y="0"/>
                  </a:cubicBezTo>
                  <a:cubicBezTo>
                    <a:pt x="167719" y="952"/>
                    <a:pt x="197161" y="73987"/>
                    <a:pt x="210264" y="164323"/>
                  </a:cubicBezTo>
                  <a:cubicBezTo>
                    <a:pt x="202432" y="262724"/>
                    <a:pt x="162297" y="333611"/>
                    <a:pt x="105132" y="328646"/>
                  </a:cubicBezTo>
                  <a:cubicBezTo>
                    <a:pt x="34422" y="321726"/>
                    <a:pt x="9932" y="259821"/>
                    <a:pt x="0" y="164323"/>
                  </a:cubicBezTo>
                  <a:close/>
                </a:path>
              </a:pathLst>
            </a:custGeom>
            <a:noFill/>
            <a:ln w="57150">
              <a:solidFill>
                <a:srgbClr val="FF0000"/>
              </a:solidFill>
              <a:prstDash val="solid"/>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B96035A-BF88-1947-82FB-FF9EBF5C1CA3}"/>
                </a:ext>
              </a:extLst>
            </p:cNvPr>
            <p:cNvSpPr/>
            <p:nvPr/>
          </p:nvSpPr>
          <p:spPr>
            <a:xfrm>
              <a:off x="3889464" y="1567326"/>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4270" y="70936"/>
                    <a:pt x="41540" y="2075"/>
                    <a:pt x="105132" y="0"/>
                  </a:cubicBezTo>
                  <a:cubicBezTo>
                    <a:pt x="167719" y="952"/>
                    <a:pt x="197161" y="73987"/>
                    <a:pt x="210264" y="164323"/>
                  </a:cubicBezTo>
                  <a:cubicBezTo>
                    <a:pt x="202432" y="262724"/>
                    <a:pt x="162297" y="333611"/>
                    <a:pt x="105132" y="328646"/>
                  </a:cubicBezTo>
                  <a:cubicBezTo>
                    <a:pt x="34422" y="321726"/>
                    <a:pt x="9932" y="259821"/>
                    <a:pt x="0" y="164323"/>
                  </a:cubicBezTo>
                  <a:close/>
                </a:path>
              </a:pathLst>
            </a:custGeom>
            <a:noFill/>
            <a:ln w="57150">
              <a:solidFill>
                <a:srgbClr val="FF0000"/>
              </a:solidFill>
              <a:prstDash val="solid"/>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160B3EB-C7BD-AE4A-96F8-7350BBF4F7B7}"/>
                </a:ext>
              </a:extLst>
            </p:cNvPr>
            <p:cNvSpPr/>
            <p:nvPr/>
          </p:nvSpPr>
          <p:spPr>
            <a:xfrm>
              <a:off x="4549815" y="1542374"/>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4270" y="70936"/>
                    <a:pt x="41540" y="2075"/>
                    <a:pt x="105132" y="0"/>
                  </a:cubicBezTo>
                  <a:cubicBezTo>
                    <a:pt x="167719" y="952"/>
                    <a:pt x="197161" y="73987"/>
                    <a:pt x="210264" y="164323"/>
                  </a:cubicBezTo>
                  <a:cubicBezTo>
                    <a:pt x="202432" y="262724"/>
                    <a:pt x="162297" y="333611"/>
                    <a:pt x="105132" y="328646"/>
                  </a:cubicBezTo>
                  <a:cubicBezTo>
                    <a:pt x="34422" y="321726"/>
                    <a:pt x="9932" y="259821"/>
                    <a:pt x="0" y="164323"/>
                  </a:cubicBezTo>
                  <a:close/>
                </a:path>
              </a:pathLst>
            </a:custGeom>
            <a:noFill/>
            <a:ln w="57150">
              <a:solidFill>
                <a:srgbClr val="FF0000"/>
              </a:solidFill>
              <a:prstDash val="solid"/>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CEA7B05-1CA8-D049-BB5C-3D470C714D6A}"/>
                </a:ext>
              </a:extLst>
            </p:cNvPr>
            <p:cNvSpPr/>
            <p:nvPr/>
          </p:nvSpPr>
          <p:spPr>
            <a:xfrm>
              <a:off x="5237128" y="1548478"/>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4270" y="70936"/>
                    <a:pt x="41540" y="2075"/>
                    <a:pt x="105132" y="0"/>
                  </a:cubicBezTo>
                  <a:cubicBezTo>
                    <a:pt x="167719" y="952"/>
                    <a:pt x="197161" y="73987"/>
                    <a:pt x="210264" y="164323"/>
                  </a:cubicBezTo>
                  <a:cubicBezTo>
                    <a:pt x="202432" y="262724"/>
                    <a:pt x="162297" y="333611"/>
                    <a:pt x="105132" y="328646"/>
                  </a:cubicBezTo>
                  <a:cubicBezTo>
                    <a:pt x="34422" y="321726"/>
                    <a:pt x="9932" y="259821"/>
                    <a:pt x="0" y="164323"/>
                  </a:cubicBezTo>
                  <a:close/>
                </a:path>
              </a:pathLst>
            </a:custGeom>
            <a:noFill/>
            <a:ln w="57150">
              <a:solidFill>
                <a:srgbClr val="FF0000"/>
              </a:solidFill>
              <a:prstDash val="solid"/>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D4B1229-8A18-CB47-9025-CC38D34A114E}"/>
                </a:ext>
              </a:extLst>
            </p:cNvPr>
            <p:cNvSpPr/>
            <p:nvPr/>
          </p:nvSpPr>
          <p:spPr>
            <a:xfrm>
              <a:off x="2757278" y="1928664"/>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4270" y="70936"/>
                    <a:pt x="41540" y="2075"/>
                    <a:pt x="105132" y="0"/>
                  </a:cubicBezTo>
                  <a:cubicBezTo>
                    <a:pt x="167719" y="952"/>
                    <a:pt x="197161" y="73987"/>
                    <a:pt x="210264" y="164323"/>
                  </a:cubicBezTo>
                  <a:cubicBezTo>
                    <a:pt x="202432" y="262724"/>
                    <a:pt x="162297" y="333611"/>
                    <a:pt x="105132" y="328646"/>
                  </a:cubicBezTo>
                  <a:cubicBezTo>
                    <a:pt x="34422" y="321726"/>
                    <a:pt x="9932" y="259821"/>
                    <a:pt x="0" y="164323"/>
                  </a:cubicBezTo>
                  <a:close/>
                </a:path>
              </a:pathLst>
            </a:custGeom>
            <a:noFill/>
            <a:ln w="57150">
              <a:solidFill>
                <a:srgbClr val="FF0000"/>
              </a:solidFill>
              <a:prstDash val="solid"/>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5DBA5F7-7B02-7B41-9BFB-8B73B9987BA3}"/>
                </a:ext>
              </a:extLst>
            </p:cNvPr>
            <p:cNvSpPr/>
            <p:nvPr/>
          </p:nvSpPr>
          <p:spPr>
            <a:xfrm>
              <a:off x="1503481" y="1374109"/>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4270" y="70936"/>
                    <a:pt x="41540" y="2075"/>
                    <a:pt x="105132" y="0"/>
                  </a:cubicBezTo>
                  <a:cubicBezTo>
                    <a:pt x="167719" y="952"/>
                    <a:pt x="197161" y="73987"/>
                    <a:pt x="210264" y="164323"/>
                  </a:cubicBezTo>
                  <a:cubicBezTo>
                    <a:pt x="202432" y="262724"/>
                    <a:pt x="162297" y="333611"/>
                    <a:pt x="105132" y="328646"/>
                  </a:cubicBezTo>
                  <a:cubicBezTo>
                    <a:pt x="34422" y="321726"/>
                    <a:pt x="9932" y="259821"/>
                    <a:pt x="0" y="164323"/>
                  </a:cubicBezTo>
                  <a:close/>
                </a:path>
              </a:pathLst>
            </a:custGeom>
            <a:noFill/>
            <a:ln w="57150">
              <a:solidFill>
                <a:srgbClr val="FF0000"/>
              </a:solidFill>
              <a:prstDash val="solid"/>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31BFC81-8512-E64C-8A89-23087B59473F}"/>
                </a:ext>
              </a:extLst>
            </p:cNvPr>
            <p:cNvSpPr/>
            <p:nvPr/>
          </p:nvSpPr>
          <p:spPr>
            <a:xfrm>
              <a:off x="2361434" y="1937757"/>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4270" y="70936"/>
                    <a:pt x="41540" y="2075"/>
                    <a:pt x="105132" y="0"/>
                  </a:cubicBezTo>
                  <a:cubicBezTo>
                    <a:pt x="167719" y="952"/>
                    <a:pt x="197161" y="73987"/>
                    <a:pt x="210264" y="164323"/>
                  </a:cubicBezTo>
                  <a:cubicBezTo>
                    <a:pt x="202432" y="262724"/>
                    <a:pt x="162297" y="333611"/>
                    <a:pt x="105132" y="328646"/>
                  </a:cubicBezTo>
                  <a:cubicBezTo>
                    <a:pt x="34422" y="321726"/>
                    <a:pt x="9932" y="259821"/>
                    <a:pt x="0" y="164323"/>
                  </a:cubicBezTo>
                  <a:close/>
                </a:path>
              </a:pathLst>
            </a:custGeom>
            <a:noFill/>
            <a:ln w="57150">
              <a:solidFill>
                <a:srgbClr val="FF0000"/>
              </a:solidFill>
              <a:prstDash val="solid"/>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8AA03A0-6489-184C-8067-E77E89D6E03F}"/>
                </a:ext>
              </a:extLst>
            </p:cNvPr>
            <p:cNvSpPr/>
            <p:nvPr/>
          </p:nvSpPr>
          <p:spPr>
            <a:xfrm>
              <a:off x="2539707" y="1378552"/>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4270" y="70936"/>
                    <a:pt x="41540" y="2075"/>
                    <a:pt x="105132" y="0"/>
                  </a:cubicBezTo>
                  <a:cubicBezTo>
                    <a:pt x="167719" y="952"/>
                    <a:pt x="197161" y="73987"/>
                    <a:pt x="210264" y="164323"/>
                  </a:cubicBezTo>
                  <a:cubicBezTo>
                    <a:pt x="202432" y="262724"/>
                    <a:pt x="162297" y="333611"/>
                    <a:pt x="105132" y="328646"/>
                  </a:cubicBezTo>
                  <a:cubicBezTo>
                    <a:pt x="34422" y="321726"/>
                    <a:pt x="9932" y="259821"/>
                    <a:pt x="0" y="164323"/>
                  </a:cubicBezTo>
                  <a:close/>
                </a:path>
              </a:pathLst>
            </a:custGeom>
            <a:noFill/>
            <a:ln w="57150">
              <a:solidFill>
                <a:srgbClr val="FF0000"/>
              </a:solidFill>
              <a:prstDash val="solid"/>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5DF939D-4483-9645-AABF-7D9306EAA6BE}"/>
                </a:ext>
              </a:extLst>
            </p:cNvPr>
            <p:cNvSpPr/>
            <p:nvPr/>
          </p:nvSpPr>
          <p:spPr>
            <a:xfrm>
              <a:off x="5806737" y="1749672"/>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4270" y="70936"/>
                    <a:pt x="41540" y="2075"/>
                    <a:pt x="105132" y="0"/>
                  </a:cubicBezTo>
                  <a:cubicBezTo>
                    <a:pt x="167719" y="952"/>
                    <a:pt x="197161" y="73987"/>
                    <a:pt x="210264" y="164323"/>
                  </a:cubicBezTo>
                  <a:cubicBezTo>
                    <a:pt x="202432" y="262724"/>
                    <a:pt x="162297" y="333611"/>
                    <a:pt x="105132" y="328646"/>
                  </a:cubicBezTo>
                  <a:cubicBezTo>
                    <a:pt x="34422" y="321726"/>
                    <a:pt x="9932" y="259821"/>
                    <a:pt x="0" y="164323"/>
                  </a:cubicBezTo>
                  <a:close/>
                </a:path>
              </a:pathLst>
            </a:custGeom>
            <a:noFill/>
            <a:ln w="57150">
              <a:solidFill>
                <a:srgbClr val="FF0000"/>
              </a:solidFill>
              <a:prstDash val="solid"/>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4437007-5862-0C46-9A30-92F96FCFE3A6}"/>
                </a:ext>
              </a:extLst>
            </p:cNvPr>
            <p:cNvSpPr/>
            <p:nvPr/>
          </p:nvSpPr>
          <p:spPr>
            <a:xfrm>
              <a:off x="6164986" y="1571242"/>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1128" y="65084"/>
                    <a:pt x="48957" y="1521"/>
                    <a:pt x="105132" y="0"/>
                  </a:cubicBezTo>
                  <a:cubicBezTo>
                    <a:pt x="149010" y="-5363"/>
                    <a:pt x="213895" y="60837"/>
                    <a:pt x="210264" y="164323"/>
                  </a:cubicBezTo>
                  <a:cubicBezTo>
                    <a:pt x="214268" y="252429"/>
                    <a:pt x="159671" y="337626"/>
                    <a:pt x="105132" y="328646"/>
                  </a:cubicBezTo>
                  <a:cubicBezTo>
                    <a:pt x="44706" y="336408"/>
                    <a:pt x="3969" y="251585"/>
                    <a:pt x="0" y="164323"/>
                  </a:cubicBezTo>
                  <a:close/>
                </a:path>
              </a:pathLst>
            </a:custGeom>
            <a:noFill/>
            <a:ln w="57150">
              <a:solidFill>
                <a:srgbClr val="FF0000"/>
              </a:solidFill>
              <a:prstDash val="solid"/>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4E1F3A3-0DC4-A64A-8DA0-964EE0450766}"/>
                </a:ext>
              </a:extLst>
            </p:cNvPr>
            <p:cNvSpPr/>
            <p:nvPr/>
          </p:nvSpPr>
          <p:spPr>
            <a:xfrm>
              <a:off x="1294595" y="1773434"/>
              <a:ext cx="210263" cy="328645"/>
            </a:xfrm>
            <a:custGeom>
              <a:avLst/>
              <a:gdLst>
                <a:gd name="connsiteX0" fmla="*/ 0 w 210263"/>
                <a:gd name="connsiteY0" fmla="*/ 164323 h 328645"/>
                <a:gd name="connsiteX1" fmla="*/ 105132 w 210263"/>
                <a:gd name="connsiteY1" fmla="*/ 0 h 328645"/>
                <a:gd name="connsiteX2" fmla="*/ 210264 w 210263"/>
                <a:gd name="connsiteY2" fmla="*/ 164323 h 328645"/>
                <a:gd name="connsiteX3" fmla="*/ 105132 w 210263"/>
                <a:gd name="connsiteY3" fmla="*/ 328646 h 328645"/>
                <a:gd name="connsiteX4" fmla="*/ 0 w 210263"/>
                <a:gd name="connsiteY4" fmla="*/ 164323 h 32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63" h="328645" extrusionOk="0">
                  <a:moveTo>
                    <a:pt x="0" y="164323"/>
                  </a:moveTo>
                  <a:cubicBezTo>
                    <a:pt x="1128" y="65084"/>
                    <a:pt x="48957" y="1521"/>
                    <a:pt x="105132" y="0"/>
                  </a:cubicBezTo>
                  <a:cubicBezTo>
                    <a:pt x="149010" y="-5363"/>
                    <a:pt x="213895" y="60837"/>
                    <a:pt x="210264" y="164323"/>
                  </a:cubicBezTo>
                  <a:cubicBezTo>
                    <a:pt x="214268" y="252429"/>
                    <a:pt x="159671" y="337626"/>
                    <a:pt x="105132" y="328646"/>
                  </a:cubicBezTo>
                  <a:cubicBezTo>
                    <a:pt x="44706" y="336408"/>
                    <a:pt x="3969" y="251585"/>
                    <a:pt x="0" y="164323"/>
                  </a:cubicBezTo>
                  <a:close/>
                </a:path>
              </a:pathLst>
            </a:custGeom>
            <a:noFill/>
            <a:ln w="57150">
              <a:solidFill>
                <a:srgbClr val="FF0000"/>
              </a:solidFill>
              <a:prstDash val="solid"/>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2701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81CFB-0E60-6441-87E1-2850B03C77F2}"/>
              </a:ext>
            </a:extLst>
          </p:cNvPr>
          <p:cNvSpPr>
            <a:spLocks noGrp="1"/>
          </p:cNvSpPr>
          <p:nvPr>
            <p:ph type="title"/>
          </p:nvPr>
        </p:nvSpPr>
        <p:spPr/>
        <p:txBody>
          <a:bodyPr/>
          <a:lstStyle/>
          <a:p>
            <a:r>
              <a:rPr lang="en-US"/>
              <a:t>Spatial Variation across Columns</a:t>
            </a:r>
          </a:p>
        </p:txBody>
      </p:sp>
      <p:pic>
        <p:nvPicPr>
          <p:cNvPr id="6" name="Content Placeholder 5">
            <a:extLst>
              <a:ext uri="{FF2B5EF4-FFF2-40B4-BE49-F238E27FC236}">
                <a16:creationId xmlns:a16="http://schemas.microsoft.com/office/drawing/2014/main" id="{06C65BB6-009C-2741-B162-DE7A36DB92E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796" t="42924" r="45310" b="6233"/>
          <a:stretch/>
        </p:blipFill>
        <p:spPr>
          <a:xfrm>
            <a:off x="1118793" y="1424574"/>
            <a:ext cx="6482347" cy="3421005"/>
          </a:xfrm>
        </p:spPr>
      </p:pic>
      <p:grpSp>
        <p:nvGrpSpPr>
          <p:cNvPr id="24" name="Group 23">
            <a:extLst>
              <a:ext uri="{FF2B5EF4-FFF2-40B4-BE49-F238E27FC236}">
                <a16:creationId xmlns:a16="http://schemas.microsoft.com/office/drawing/2014/main" id="{3497E63C-8572-7B49-9434-F2012F9FEACF}"/>
              </a:ext>
            </a:extLst>
          </p:cNvPr>
          <p:cNvGrpSpPr/>
          <p:nvPr/>
        </p:nvGrpSpPr>
        <p:grpSpPr>
          <a:xfrm>
            <a:off x="334782" y="1439142"/>
            <a:ext cx="784011" cy="2843271"/>
            <a:chOff x="275727" y="901451"/>
            <a:chExt cx="608018" cy="4166976"/>
          </a:xfrm>
        </p:grpSpPr>
        <p:cxnSp>
          <p:nvCxnSpPr>
            <p:cNvPr id="8" name="Straight Arrow Connector 7">
              <a:extLst>
                <a:ext uri="{FF2B5EF4-FFF2-40B4-BE49-F238E27FC236}">
                  <a16:creationId xmlns:a16="http://schemas.microsoft.com/office/drawing/2014/main" id="{0801761E-3607-3246-A288-FCD5FC09716A}"/>
                </a:ext>
              </a:extLst>
            </p:cNvPr>
            <p:cNvCxnSpPr>
              <a:cxnSpLocks/>
            </p:cNvCxnSpPr>
            <p:nvPr/>
          </p:nvCxnSpPr>
          <p:spPr>
            <a:xfrm flipV="1">
              <a:off x="883745" y="1055475"/>
              <a:ext cx="0" cy="401295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8AAAFDE-2785-D044-BDC1-66103C318DDF}"/>
                </a:ext>
              </a:extLst>
            </p:cNvPr>
            <p:cNvSpPr txBox="1"/>
            <p:nvPr/>
          </p:nvSpPr>
          <p:spPr>
            <a:xfrm rot="16200000">
              <a:off x="-1533270" y="2710448"/>
              <a:ext cx="4166976" cy="548982"/>
            </a:xfrm>
            <a:prstGeom prst="rect">
              <a:avLst/>
            </a:prstGeom>
            <a:noFill/>
          </p:spPr>
          <p:txBody>
            <a:bodyPr wrap="square" rtlCol="0">
              <a:spAutoFit/>
            </a:bodyPr>
            <a:lstStyle/>
            <a:p>
              <a:pPr algn="ctr"/>
              <a:r>
                <a:rPr lang="en-US" sz="2000">
                  <a:latin typeface="Cambria" panose="02040503050406030204" pitchFamily="18" charset="0"/>
                </a:rPr>
                <a:t>Worse RowHammer Vulnerability</a:t>
              </a:r>
            </a:p>
          </p:txBody>
        </p:sp>
      </p:grpSp>
      <p:grpSp>
        <p:nvGrpSpPr>
          <p:cNvPr id="25" name="Group 24">
            <a:extLst>
              <a:ext uri="{FF2B5EF4-FFF2-40B4-BE49-F238E27FC236}">
                <a16:creationId xmlns:a16="http://schemas.microsoft.com/office/drawing/2014/main" id="{29791481-6A73-FE41-B513-008FC0EAEECF}"/>
              </a:ext>
            </a:extLst>
          </p:cNvPr>
          <p:cNvGrpSpPr/>
          <p:nvPr/>
        </p:nvGrpSpPr>
        <p:grpSpPr>
          <a:xfrm>
            <a:off x="1756467" y="4840889"/>
            <a:ext cx="5758766" cy="430889"/>
            <a:chOff x="1308100" y="4932124"/>
            <a:chExt cx="5758766" cy="430889"/>
          </a:xfrm>
        </p:grpSpPr>
        <p:cxnSp>
          <p:nvCxnSpPr>
            <p:cNvPr id="11" name="Straight Arrow Connector 10">
              <a:extLst>
                <a:ext uri="{FF2B5EF4-FFF2-40B4-BE49-F238E27FC236}">
                  <a16:creationId xmlns:a16="http://schemas.microsoft.com/office/drawing/2014/main" id="{287966EE-7A60-374C-9749-54CC816E9D91}"/>
                </a:ext>
              </a:extLst>
            </p:cNvPr>
            <p:cNvCxnSpPr>
              <a:cxnSpLocks/>
            </p:cNvCxnSpPr>
            <p:nvPr/>
          </p:nvCxnSpPr>
          <p:spPr>
            <a:xfrm>
              <a:off x="1308100" y="4932124"/>
              <a:ext cx="575876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EE99A1E-1B72-F54E-BE87-9E371C03BEF8}"/>
                </a:ext>
              </a:extLst>
            </p:cNvPr>
            <p:cNvSpPr txBox="1"/>
            <p:nvPr/>
          </p:nvSpPr>
          <p:spPr>
            <a:xfrm>
              <a:off x="1462100" y="4962903"/>
              <a:ext cx="5446497" cy="400110"/>
            </a:xfrm>
            <a:prstGeom prst="rect">
              <a:avLst/>
            </a:prstGeom>
            <a:noFill/>
          </p:spPr>
          <p:txBody>
            <a:bodyPr wrap="square" rtlCol="0">
              <a:spAutoFit/>
            </a:bodyPr>
            <a:lstStyle/>
            <a:p>
              <a:pPr algn="ctr"/>
              <a:r>
                <a:rPr lang="en-US" sz="2000">
                  <a:latin typeface="Cambria" panose="02040503050406030204" pitchFamily="18" charset="0"/>
                </a:rPr>
                <a:t>Larger Variation across DRAM Chips</a:t>
              </a:r>
            </a:p>
          </p:txBody>
        </p:sp>
      </p:grpSp>
      <p:grpSp>
        <p:nvGrpSpPr>
          <p:cNvPr id="36" name="Group 35">
            <a:extLst>
              <a:ext uri="{FF2B5EF4-FFF2-40B4-BE49-F238E27FC236}">
                <a16:creationId xmlns:a16="http://schemas.microsoft.com/office/drawing/2014/main" id="{5FAEE7F2-E30C-BE49-AD37-1E1EE088BCB8}"/>
              </a:ext>
            </a:extLst>
          </p:cNvPr>
          <p:cNvGrpSpPr/>
          <p:nvPr/>
        </p:nvGrpSpPr>
        <p:grpSpPr>
          <a:xfrm>
            <a:off x="1818266" y="1174905"/>
            <a:ext cx="764954" cy="2310410"/>
            <a:chOff x="4803649" y="772640"/>
            <a:chExt cx="764954" cy="2310410"/>
          </a:xfrm>
        </p:grpSpPr>
        <p:sp>
          <p:nvSpPr>
            <p:cNvPr id="18" name="Rectangle 17">
              <a:extLst>
                <a:ext uri="{FF2B5EF4-FFF2-40B4-BE49-F238E27FC236}">
                  <a16:creationId xmlns:a16="http://schemas.microsoft.com/office/drawing/2014/main" id="{583DFD6A-3BC0-CD4F-857C-DD73DE6C54AE}"/>
                </a:ext>
              </a:extLst>
            </p:cNvPr>
            <p:cNvSpPr/>
            <p:nvPr/>
          </p:nvSpPr>
          <p:spPr>
            <a:xfrm>
              <a:off x="4895850" y="1036877"/>
              <a:ext cx="580553" cy="2046173"/>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010EA43-EBF5-1848-AF59-741906EC185E}"/>
                </a:ext>
              </a:extLst>
            </p:cNvPr>
            <p:cNvSpPr txBox="1"/>
            <p:nvPr/>
          </p:nvSpPr>
          <p:spPr>
            <a:xfrm>
              <a:off x="4803649" y="772640"/>
              <a:ext cx="764954" cy="369332"/>
            </a:xfrm>
            <a:prstGeom prst="rect">
              <a:avLst/>
            </a:prstGeom>
            <a:solidFill>
              <a:srgbClr val="C00000"/>
            </a:solidFill>
            <a:ln>
              <a:solidFill>
                <a:srgbClr val="C00000"/>
              </a:solidFill>
            </a:ln>
          </p:spPr>
          <p:txBody>
            <a:bodyPr wrap="none" rtlCol="0">
              <a:spAutoFit/>
            </a:bodyPr>
            <a:lstStyle/>
            <a:p>
              <a:pPr algn="ctr"/>
              <a:r>
                <a:rPr lang="en-US" b="1">
                  <a:solidFill>
                    <a:schemeClr val="bg1"/>
                  </a:solidFill>
                </a:rPr>
                <a:t>16.7%</a:t>
              </a:r>
            </a:p>
          </p:txBody>
        </p:sp>
      </p:grpSp>
      <p:sp>
        <p:nvSpPr>
          <p:cNvPr id="28" name="Rectangle 27">
            <a:extLst>
              <a:ext uri="{FF2B5EF4-FFF2-40B4-BE49-F238E27FC236}">
                <a16:creationId xmlns:a16="http://schemas.microsoft.com/office/drawing/2014/main" id="{F8B47EDF-BB28-9340-98DB-CC8738E4853F}"/>
              </a:ext>
            </a:extLst>
          </p:cNvPr>
          <p:cNvSpPr/>
          <p:nvPr/>
        </p:nvSpPr>
        <p:spPr>
          <a:xfrm>
            <a:off x="6894087" y="2759144"/>
            <a:ext cx="462877" cy="1458459"/>
          </a:xfrm>
          <a:prstGeom prst="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5D60179-7665-4F45-9DF8-9893EDCBABAD}"/>
              </a:ext>
            </a:extLst>
          </p:cNvPr>
          <p:cNvSpPr txBox="1"/>
          <p:nvPr/>
        </p:nvSpPr>
        <p:spPr>
          <a:xfrm>
            <a:off x="6750279" y="2614509"/>
            <a:ext cx="764954" cy="369332"/>
          </a:xfrm>
          <a:prstGeom prst="rect">
            <a:avLst/>
          </a:prstGeom>
          <a:solidFill>
            <a:schemeClr val="accent2">
              <a:lumMod val="75000"/>
            </a:schemeClr>
          </a:solidFill>
          <a:ln>
            <a:solidFill>
              <a:schemeClr val="accent2">
                <a:lumMod val="75000"/>
              </a:schemeClr>
            </a:solidFill>
          </a:ln>
        </p:spPr>
        <p:txBody>
          <a:bodyPr wrap="none" rtlCol="0">
            <a:spAutoFit/>
          </a:bodyPr>
          <a:lstStyle/>
          <a:p>
            <a:pPr algn="ctr"/>
            <a:r>
              <a:rPr lang="en-US" b="1">
                <a:solidFill>
                  <a:schemeClr val="bg1"/>
                </a:solidFill>
              </a:rPr>
              <a:t>30.6%</a:t>
            </a:r>
          </a:p>
        </p:txBody>
      </p:sp>
      <p:sp>
        <p:nvSpPr>
          <p:cNvPr id="15" name="Rectangle 14">
            <a:extLst>
              <a:ext uri="{FF2B5EF4-FFF2-40B4-BE49-F238E27FC236}">
                <a16:creationId xmlns:a16="http://schemas.microsoft.com/office/drawing/2014/main" id="{64F9990E-DC8C-264B-A57B-20FAD37B2BBC}"/>
              </a:ext>
            </a:extLst>
          </p:cNvPr>
          <p:cNvSpPr/>
          <p:nvPr/>
        </p:nvSpPr>
        <p:spPr>
          <a:xfrm>
            <a:off x="2491019" y="676947"/>
            <a:ext cx="5024213" cy="343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C00000"/>
                </a:solidFill>
                <a:latin typeface="Cambria" panose="02040503050406030204" pitchFamily="18" charset="0"/>
              </a:rPr>
              <a:t>High RowHammer vulnerability </a:t>
            </a:r>
            <a:r>
              <a:rPr lang="en-US" b="1">
                <a:solidFill>
                  <a:srgbClr val="C00000"/>
                </a:solidFill>
                <a:latin typeface="Cambria" panose="02040503050406030204" pitchFamily="18" charset="0"/>
              </a:rPr>
              <a:t>across all chips</a:t>
            </a:r>
          </a:p>
        </p:txBody>
      </p:sp>
      <p:cxnSp>
        <p:nvCxnSpPr>
          <p:cNvPr id="35" name="Elbow Connector 34">
            <a:extLst>
              <a:ext uri="{FF2B5EF4-FFF2-40B4-BE49-F238E27FC236}">
                <a16:creationId xmlns:a16="http://schemas.microsoft.com/office/drawing/2014/main" id="{04E50E24-2C35-384B-AECA-DB3EF1864FBA}"/>
              </a:ext>
            </a:extLst>
          </p:cNvPr>
          <p:cNvCxnSpPr>
            <a:cxnSpLocks/>
            <a:stCxn id="31" idx="0"/>
            <a:endCxn id="15" idx="1"/>
          </p:cNvCxnSpPr>
          <p:nvPr/>
        </p:nvCxnSpPr>
        <p:spPr>
          <a:xfrm rot="5400000" flipH="1" flipV="1">
            <a:off x="2182700" y="866586"/>
            <a:ext cx="326363" cy="290276"/>
          </a:xfrm>
          <a:prstGeom prst="bentConnector2">
            <a:avLst/>
          </a:prstGeom>
          <a:ln w="38100">
            <a:solidFill>
              <a:srgbClr val="C00000"/>
            </a:solidFill>
            <a:tailEnd type="ova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5A0B87C8-779A-4A46-98AB-18B656C780B8}"/>
              </a:ext>
            </a:extLst>
          </p:cNvPr>
          <p:cNvSpPr/>
          <p:nvPr/>
        </p:nvSpPr>
        <p:spPr>
          <a:xfrm>
            <a:off x="2912013" y="5753686"/>
            <a:ext cx="5035015" cy="646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a:solidFill>
                  <a:srgbClr val="C55911"/>
                </a:solidFill>
                <a:latin typeface="Cambria" panose="02040503050406030204" pitchFamily="18" charset="0"/>
              </a:rPr>
              <a:t>High variation </a:t>
            </a:r>
            <a:r>
              <a:rPr lang="en-US">
                <a:solidFill>
                  <a:srgbClr val="C55911"/>
                </a:solidFill>
                <a:latin typeface="Cambria" panose="02040503050406030204" pitchFamily="18" charset="0"/>
              </a:rPr>
              <a:t>in vulnerability across chips</a:t>
            </a:r>
          </a:p>
          <a:p>
            <a:pPr algn="r"/>
            <a:r>
              <a:rPr lang="en-US">
                <a:solidFill>
                  <a:srgbClr val="C55911"/>
                </a:solidFill>
                <a:latin typeface="Cambria" panose="02040503050406030204" pitchFamily="18" charset="0"/>
                <a:sym typeface="Wingdings" pitchFamily="2" charset="2"/>
              </a:rPr>
              <a:t> manufacturing-process-induced variation</a:t>
            </a:r>
            <a:endParaRPr lang="en-US">
              <a:solidFill>
                <a:srgbClr val="C55911"/>
              </a:solidFill>
              <a:latin typeface="Cambria" panose="02040503050406030204" pitchFamily="18" charset="0"/>
            </a:endParaRPr>
          </a:p>
        </p:txBody>
      </p:sp>
      <p:cxnSp>
        <p:nvCxnSpPr>
          <p:cNvPr id="39" name="Elbow Connector 38">
            <a:extLst>
              <a:ext uri="{FF2B5EF4-FFF2-40B4-BE49-F238E27FC236}">
                <a16:creationId xmlns:a16="http://schemas.microsoft.com/office/drawing/2014/main" id="{8D658A43-47F8-E947-ACC1-E6296C99A6CF}"/>
              </a:ext>
            </a:extLst>
          </p:cNvPr>
          <p:cNvCxnSpPr>
            <a:cxnSpLocks/>
            <a:stCxn id="29" idx="3"/>
            <a:endCxn id="38" idx="3"/>
          </p:cNvCxnSpPr>
          <p:nvPr/>
        </p:nvCxnSpPr>
        <p:spPr>
          <a:xfrm>
            <a:off x="7515233" y="2799175"/>
            <a:ext cx="431795" cy="3277746"/>
          </a:xfrm>
          <a:prstGeom prst="bentConnector3">
            <a:avLst>
              <a:gd name="adj1" fmla="val 152942"/>
            </a:avLst>
          </a:prstGeom>
          <a:ln w="38100">
            <a:solidFill>
              <a:srgbClr val="C55911"/>
            </a:solidFill>
            <a:tailEnd type="ova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1CD2709-DAF4-F54B-A584-682D9DA783B3}"/>
              </a:ext>
            </a:extLst>
          </p:cNvPr>
          <p:cNvSpPr txBox="1"/>
          <p:nvPr/>
        </p:nvSpPr>
        <p:spPr>
          <a:xfrm>
            <a:off x="4754942" y="920138"/>
            <a:ext cx="2724720" cy="369332"/>
          </a:xfrm>
          <a:prstGeom prst="rect">
            <a:avLst/>
          </a:prstGeom>
          <a:noFill/>
        </p:spPr>
        <p:txBody>
          <a:bodyPr wrap="none" rtlCol="0">
            <a:spAutoFit/>
          </a:bodyPr>
          <a:lstStyle/>
          <a:p>
            <a:r>
              <a:rPr lang="en-US">
                <a:solidFill>
                  <a:srgbClr val="C00000"/>
                </a:solidFill>
                <a:sym typeface="Wingdings" pitchFamily="2" charset="2"/>
              </a:rPr>
              <a:t></a:t>
            </a:r>
            <a:r>
              <a:rPr lang="en-US" b="1">
                <a:solidFill>
                  <a:srgbClr val="C00000"/>
                </a:solidFill>
                <a:sym typeface="Wingdings" pitchFamily="2" charset="2"/>
              </a:rPr>
              <a:t>d</a:t>
            </a:r>
            <a:r>
              <a:rPr lang="en-US" b="1">
                <a:solidFill>
                  <a:srgbClr val="C00000"/>
                </a:solidFill>
              </a:rPr>
              <a:t>esign-induced</a:t>
            </a:r>
            <a:r>
              <a:rPr lang="en-US">
                <a:solidFill>
                  <a:srgbClr val="C00000"/>
                </a:solidFill>
              </a:rPr>
              <a:t> variation</a:t>
            </a:r>
          </a:p>
        </p:txBody>
      </p:sp>
      <p:sp>
        <p:nvSpPr>
          <p:cNvPr id="3" name="TextBox 2">
            <a:extLst>
              <a:ext uri="{FF2B5EF4-FFF2-40B4-BE49-F238E27FC236}">
                <a16:creationId xmlns:a16="http://schemas.microsoft.com/office/drawing/2014/main" id="{066D4E33-D6FF-F54E-A4D8-035F468FC1D5}"/>
              </a:ext>
            </a:extLst>
          </p:cNvPr>
          <p:cNvSpPr txBox="1"/>
          <p:nvPr/>
        </p:nvSpPr>
        <p:spPr>
          <a:xfrm>
            <a:off x="1910467" y="4286821"/>
            <a:ext cx="5569194" cy="461665"/>
          </a:xfrm>
          <a:prstGeom prst="rect">
            <a:avLst/>
          </a:prstGeom>
          <a:solidFill>
            <a:schemeClr val="bg1"/>
          </a:solidFill>
        </p:spPr>
        <p:txBody>
          <a:bodyPr wrap="square" rtlCol="0">
            <a:spAutoFit/>
          </a:bodyPr>
          <a:lstStyle/>
          <a:p>
            <a:r>
              <a:rPr lang="en-US" sz="2400"/>
              <a:t>0.0         0.2        0.4          0.6        0.8         1.0</a:t>
            </a:r>
          </a:p>
        </p:txBody>
      </p:sp>
      <p:sp>
        <p:nvSpPr>
          <p:cNvPr id="21" name="TextBox 20">
            <a:extLst>
              <a:ext uri="{FF2B5EF4-FFF2-40B4-BE49-F238E27FC236}">
                <a16:creationId xmlns:a16="http://schemas.microsoft.com/office/drawing/2014/main" id="{D3035F97-EA65-2A48-9E98-138F90BCACA0}"/>
              </a:ext>
            </a:extLst>
          </p:cNvPr>
          <p:cNvSpPr txBox="1"/>
          <p:nvPr/>
        </p:nvSpPr>
        <p:spPr>
          <a:xfrm>
            <a:off x="1186207" y="1460347"/>
            <a:ext cx="572655" cy="2862322"/>
          </a:xfrm>
          <a:prstGeom prst="rect">
            <a:avLst/>
          </a:prstGeom>
          <a:solidFill>
            <a:schemeClr val="bg1"/>
          </a:solidFill>
        </p:spPr>
        <p:txBody>
          <a:bodyPr wrap="square" rtlCol="0">
            <a:spAutoFit/>
          </a:bodyPr>
          <a:lstStyle/>
          <a:p>
            <a:r>
              <a:rPr lang="en-US" sz="2400"/>
              <a:t>1.0</a:t>
            </a:r>
          </a:p>
          <a:p>
            <a:endParaRPr lang="en-US" sz="2800"/>
          </a:p>
          <a:p>
            <a:endParaRPr lang="en-US" sz="2400"/>
          </a:p>
          <a:p>
            <a:r>
              <a:rPr lang="en-US" sz="2400"/>
              <a:t>0.5</a:t>
            </a:r>
          </a:p>
          <a:p>
            <a:endParaRPr lang="en-US" sz="3200"/>
          </a:p>
          <a:p>
            <a:endParaRPr lang="en-US" sz="2400"/>
          </a:p>
          <a:p>
            <a:r>
              <a:rPr lang="en-US" sz="2400"/>
              <a:t>0.0</a:t>
            </a:r>
          </a:p>
        </p:txBody>
      </p:sp>
    </p:spTree>
    <p:extLst>
      <p:ext uri="{BB962C8B-B14F-4D97-AF65-F5344CB8AC3E}">
        <p14:creationId xmlns:p14="http://schemas.microsoft.com/office/powerpoint/2010/main" val="133256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15" grpId="0"/>
      <p:bldP spid="38" grpId="0"/>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81CFB-0E60-6441-87E1-2850B03C77F2}"/>
              </a:ext>
            </a:extLst>
          </p:cNvPr>
          <p:cNvSpPr>
            <a:spLocks noGrp="1"/>
          </p:cNvSpPr>
          <p:nvPr>
            <p:ph type="title"/>
          </p:nvPr>
        </p:nvSpPr>
        <p:spPr/>
        <p:txBody>
          <a:bodyPr/>
          <a:lstStyle/>
          <a:p>
            <a:r>
              <a:rPr lang="en-US"/>
              <a:t>Spatial Variation across Columns</a:t>
            </a:r>
          </a:p>
        </p:txBody>
      </p:sp>
      <p:pic>
        <p:nvPicPr>
          <p:cNvPr id="6" name="Content Placeholder 5">
            <a:extLst>
              <a:ext uri="{FF2B5EF4-FFF2-40B4-BE49-F238E27FC236}">
                <a16:creationId xmlns:a16="http://schemas.microsoft.com/office/drawing/2014/main" id="{06C65BB6-009C-2741-B162-DE7A36DB92E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981" b="7301"/>
          <a:stretch/>
        </p:blipFill>
        <p:spPr>
          <a:xfrm>
            <a:off x="1325216" y="885534"/>
            <a:ext cx="6699425" cy="3447928"/>
          </a:xfrm>
        </p:spPr>
      </p:pic>
      <p:sp>
        <p:nvSpPr>
          <p:cNvPr id="30" name="TextBox 29">
            <a:extLst>
              <a:ext uri="{FF2B5EF4-FFF2-40B4-BE49-F238E27FC236}">
                <a16:creationId xmlns:a16="http://schemas.microsoft.com/office/drawing/2014/main" id="{C4091EB2-C695-5049-806B-E71FA5DA6596}"/>
              </a:ext>
            </a:extLst>
          </p:cNvPr>
          <p:cNvSpPr txBox="1"/>
          <p:nvPr/>
        </p:nvSpPr>
        <p:spPr>
          <a:xfrm>
            <a:off x="1525786" y="2177262"/>
            <a:ext cx="764954" cy="369332"/>
          </a:xfrm>
          <a:prstGeom prst="rect">
            <a:avLst/>
          </a:prstGeom>
          <a:solidFill>
            <a:srgbClr val="C00000"/>
          </a:solidFill>
          <a:ln>
            <a:solidFill>
              <a:srgbClr val="C00000"/>
            </a:solidFill>
          </a:ln>
        </p:spPr>
        <p:txBody>
          <a:bodyPr wrap="none" rtlCol="0">
            <a:spAutoFit/>
          </a:bodyPr>
          <a:lstStyle/>
          <a:p>
            <a:pPr algn="ctr"/>
            <a:r>
              <a:rPr lang="en-US" b="1">
                <a:solidFill>
                  <a:schemeClr val="bg1"/>
                </a:solidFill>
              </a:rPr>
              <a:t>16.7%</a:t>
            </a:r>
          </a:p>
        </p:txBody>
      </p:sp>
      <p:sp>
        <p:nvSpPr>
          <p:cNvPr id="31" name="TextBox 30">
            <a:extLst>
              <a:ext uri="{FF2B5EF4-FFF2-40B4-BE49-F238E27FC236}">
                <a16:creationId xmlns:a16="http://schemas.microsoft.com/office/drawing/2014/main" id="{E010EA43-EBF5-1848-AF59-741906EC185E}"/>
              </a:ext>
            </a:extLst>
          </p:cNvPr>
          <p:cNvSpPr txBox="1"/>
          <p:nvPr/>
        </p:nvSpPr>
        <p:spPr>
          <a:xfrm>
            <a:off x="4657460" y="576047"/>
            <a:ext cx="764954" cy="369332"/>
          </a:xfrm>
          <a:prstGeom prst="rect">
            <a:avLst/>
          </a:prstGeom>
          <a:solidFill>
            <a:srgbClr val="C00000"/>
          </a:solidFill>
          <a:ln>
            <a:solidFill>
              <a:srgbClr val="C00000"/>
            </a:solidFill>
          </a:ln>
        </p:spPr>
        <p:txBody>
          <a:bodyPr wrap="none" rtlCol="0">
            <a:spAutoFit/>
          </a:bodyPr>
          <a:lstStyle/>
          <a:p>
            <a:pPr algn="ctr"/>
            <a:r>
              <a:rPr lang="en-US" b="1">
                <a:solidFill>
                  <a:schemeClr val="bg1"/>
                </a:solidFill>
              </a:rPr>
              <a:t>50.8%</a:t>
            </a:r>
          </a:p>
        </p:txBody>
      </p:sp>
      <p:sp>
        <p:nvSpPr>
          <p:cNvPr id="17" name="Rectangle 16">
            <a:extLst>
              <a:ext uri="{FF2B5EF4-FFF2-40B4-BE49-F238E27FC236}">
                <a16:creationId xmlns:a16="http://schemas.microsoft.com/office/drawing/2014/main" id="{7453A9A3-51C4-294C-9421-FAD74879FB36}"/>
              </a:ext>
            </a:extLst>
          </p:cNvPr>
          <p:cNvSpPr/>
          <p:nvPr/>
        </p:nvSpPr>
        <p:spPr>
          <a:xfrm>
            <a:off x="1759130" y="2546594"/>
            <a:ext cx="303134" cy="109806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83DFD6A-3BC0-CD4F-857C-DD73DE6C54AE}"/>
              </a:ext>
            </a:extLst>
          </p:cNvPr>
          <p:cNvSpPr/>
          <p:nvPr/>
        </p:nvSpPr>
        <p:spPr>
          <a:xfrm>
            <a:off x="4895850" y="933098"/>
            <a:ext cx="331955" cy="100333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94170-659C-9F4B-AE23-A8BCCE2A0C7C}"/>
              </a:ext>
            </a:extLst>
          </p:cNvPr>
          <p:cNvSpPr/>
          <p:nvPr/>
        </p:nvSpPr>
        <p:spPr>
          <a:xfrm>
            <a:off x="4449630" y="1766197"/>
            <a:ext cx="393700" cy="686992"/>
          </a:xfrm>
          <a:prstGeom prst="rect">
            <a:avLst/>
          </a:prstGeom>
          <a:noFill/>
          <a:ln w="76200">
            <a:solidFill>
              <a:srgbClr val="C559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6362"/>
              </a:solidFill>
            </a:endParaRPr>
          </a:p>
        </p:txBody>
      </p:sp>
      <p:sp>
        <p:nvSpPr>
          <p:cNvPr id="20" name="Rectangle 19">
            <a:extLst>
              <a:ext uri="{FF2B5EF4-FFF2-40B4-BE49-F238E27FC236}">
                <a16:creationId xmlns:a16="http://schemas.microsoft.com/office/drawing/2014/main" id="{C21A1316-CEE5-C84F-9F0C-19DDD1DC5A08}"/>
              </a:ext>
            </a:extLst>
          </p:cNvPr>
          <p:cNvSpPr/>
          <p:nvPr/>
        </p:nvSpPr>
        <p:spPr>
          <a:xfrm>
            <a:off x="7630942" y="3418389"/>
            <a:ext cx="319984" cy="639238"/>
          </a:xfrm>
          <a:prstGeom prst="rect">
            <a:avLst/>
          </a:prstGeom>
          <a:noFill/>
          <a:ln w="76200">
            <a:solidFill>
              <a:srgbClr val="C559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6362"/>
              </a:solidFill>
            </a:endParaRPr>
          </a:p>
        </p:txBody>
      </p:sp>
      <p:sp>
        <p:nvSpPr>
          <p:cNvPr id="21" name="Rectangle 20">
            <a:extLst>
              <a:ext uri="{FF2B5EF4-FFF2-40B4-BE49-F238E27FC236}">
                <a16:creationId xmlns:a16="http://schemas.microsoft.com/office/drawing/2014/main" id="{F4ADF13D-AB3F-7F4D-91DA-52FBB71AE196}"/>
              </a:ext>
            </a:extLst>
          </p:cNvPr>
          <p:cNvSpPr/>
          <p:nvPr/>
        </p:nvSpPr>
        <p:spPr>
          <a:xfrm>
            <a:off x="4460610" y="3287152"/>
            <a:ext cx="393700" cy="820530"/>
          </a:xfrm>
          <a:prstGeom prst="rect">
            <a:avLst/>
          </a:prstGeom>
          <a:noFill/>
          <a:ln w="76200">
            <a:solidFill>
              <a:srgbClr val="C559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6362"/>
              </a:solidFill>
            </a:endParaRPr>
          </a:p>
        </p:txBody>
      </p:sp>
      <p:sp>
        <p:nvSpPr>
          <p:cNvPr id="32" name="TextBox 31">
            <a:extLst>
              <a:ext uri="{FF2B5EF4-FFF2-40B4-BE49-F238E27FC236}">
                <a16:creationId xmlns:a16="http://schemas.microsoft.com/office/drawing/2014/main" id="{9F20105A-845F-3449-B390-39264365FBD9}"/>
              </a:ext>
            </a:extLst>
          </p:cNvPr>
          <p:cNvSpPr txBox="1"/>
          <p:nvPr/>
        </p:nvSpPr>
        <p:spPr>
          <a:xfrm>
            <a:off x="4264003" y="2448614"/>
            <a:ext cx="764954" cy="369332"/>
          </a:xfrm>
          <a:prstGeom prst="rect">
            <a:avLst/>
          </a:prstGeom>
          <a:solidFill>
            <a:srgbClr val="C55911"/>
          </a:solidFill>
          <a:ln>
            <a:solidFill>
              <a:srgbClr val="C55911"/>
            </a:solidFill>
          </a:ln>
        </p:spPr>
        <p:txBody>
          <a:bodyPr wrap="none" rtlCol="0">
            <a:spAutoFit/>
          </a:bodyPr>
          <a:lstStyle/>
          <a:p>
            <a:pPr algn="ctr"/>
            <a:r>
              <a:rPr lang="en-US" b="1">
                <a:solidFill>
                  <a:schemeClr val="bg1"/>
                </a:solidFill>
              </a:rPr>
              <a:t>59.8%</a:t>
            </a:r>
          </a:p>
        </p:txBody>
      </p:sp>
      <p:sp>
        <p:nvSpPr>
          <p:cNvPr id="33" name="TextBox 32">
            <a:extLst>
              <a:ext uri="{FF2B5EF4-FFF2-40B4-BE49-F238E27FC236}">
                <a16:creationId xmlns:a16="http://schemas.microsoft.com/office/drawing/2014/main" id="{2917AD56-E512-1D46-8467-38916909CB8C}"/>
              </a:ext>
            </a:extLst>
          </p:cNvPr>
          <p:cNvSpPr txBox="1"/>
          <p:nvPr/>
        </p:nvSpPr>
        <p:spPr>
          <a:xfrm>
            <a:off x="3716471" y="3083900"/>
            <a:ext cx="764954" cy="369332"/>
          </a:xfrm>
          <a:prstGeom prst="rect">
            <a:avLst/>
          </a:prstGeom>
          <a:solidFill>
            <a:srgbClr val="C55911"/>
          </a:solidFill>
          <a:ln>
            <a:solidFill>
              <a:srgbClr val="C55911"/>
            </a:solidFill>
          </a:ln>
        </p:spPr>
        <p:txBody>
          <a:bodyPr wrap="none" rtlCol="0">
            <a:spAutoFit/>
          </a:bodyPr>
          <a:lstStyle/>
          <a:p>
            <a:pPr algn="ctr"/>
            <a:r>
              <a:rPr lang="en-US" b="1">
                <a:solidFill>
                  <a:schemeClr val="bg1"/>
                </a:solidFill>
              </a:rPr>
              <a:t>30.6%</a:t>
            </a:r>
          </a:p>
        </p:txBody>
      </p:sp>
      <p:sp>
        <p:nvSpPr>
          <p:cNvPr id="34" name="TextBox 33">
            <a:extLst>
              <a:ext uri="{FF2B5EF4-FFF2-40B4-BE49-F238E27FC236}">
                <a16:creationId xmlns:a16="http://schemas.microsoft.com/office/drawing/2014/main" id="{1E03D3E1-7928-9B4D-97BE-DC267C474AD5}"/>
              </a:ext>
            </a:extLst>
          </p:cNvPr>
          <p:cNvSpPr txBox="1"/>
          <p:nvPr/>
        </p:nvSpPr>
        <p:spPr>
          <a:xfrm>
            <a:off x="7994068" y="3557345"/>
            <a:ext cx="764954" cy="369332"/>
          </a:xfrm>
          <a:prstGeom prst="rect">
            <a:avLst/>
          </a:prstGeom>
          <a:solidFill>
            <a:srgbClr val="C55911"/>
          </a:solidFill>
          <a:ln>
            <a:solidFill>
              <a:srgbClr val="C55911"/>
            </a:solidFill>
          </a:ln>
        </p:spPr>
        <p:txBody>
          <a:bodyPr wrap="none" rtlCol="0">
            <a:spAutoFit/>
          </a:bodyPr>
          <a:lstStyle/>
          <a:p>
            <a:pPr algn="ctr"/>
            <a:r>
              <a:rPr lang="en-US" b="1">
                <a:solidFill>
                  <a:schemeClr val="bg1"/>
                </a:solidFill>
              </a:rPr>
              <a:t>29.1%</a:t>
            </a:r>
          </a:p>
        </p:txBody>
      </p:sp>
      <p:grpSp>
        <p:nvGrpSpPr>
          <p:cNvPr id="28" name="Group 27">
            <a:extLst>
              <a:ext uri="{FF2B5EF4-FFF2-40B4-BE49-F238E27FC236}">
                <a16:creationId xmlns:a16="http://schemas.microsoft.com/office/drawing/2014/main" id="{7DF02D80-63D1-6949-9CB8-F7A5369A14ED}"/>
              </a:ext>
            </a:extLst>
          </p:cNvPr>
          <p:cNvGrpSpPr/>
          <p:nvPr/>
        </p:nvGrpSpPr>
        <p:grpSpPr>
          <a:xfrm>
            <a:off x="171353" y="4963701"/>
            <a:ext cx="8556554" cy="1323439"/>
            <a:chOff x="1643281" y="4420664"/>
            <a:chExt cx="6864225" cy="1149839"/>
          </a:xfrm>
        </p:grpSpPr>
        <p:sp>
          <p:nvSpPr>
            <p:cNvPr id="29" name="Rounded Rectangle 28">
              <a:extLst>
                <a:ext uri="{FF2B5EF4-FFF2-40B4-BE49-F238E27FC236}">
                  <a16:creationId xmlns:a16="http://schemas.microsoft.com/office/drawing/2014/main" id="{9E141AD2-826B-D449-B32A-61A2F35FD46A}"/>
                </a:ext>
              </a:extLst>
            </p:cNvPr>
            <p:cNvSpPr/>
            <p:nvPr/>
          </p:nvSpPr>
          <p:spPr>
            <a:xfrm>
              <a:off x="1643281" y="4420664"/>
              <a:ext cx="6864225" cy="1149839"/>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35" name="Round Same Side Corner Rectangle 34">
              <a:extLst>
                <a:ext uri="{FF2B5EF4-FFF2-40B4-BE49-F238E27FC236}">
                  <a16:creationId xmlns:a16="http://schemas.microsoft.com/office/drawing/2014/main" id="{F7AEA32B-2786-C047-BBA0-9CBF221A24AA}"/>
                </a:ext>
              </a:extLst>
            </p:cNvPr>
            <p:cNvSpPr/>
            <p:nvPr/>
          </p:nvSpPr>
          <p:spPr>
            <a:xfrm>
              <a:off x="1643281" y="4420664"/>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14</a:t>
              </a:r>
            </a:p>
          </p:txBody>
        </p:sp>
        <p:sp>
          <p:nvSpPr>
            <p:cNvPr id="38" name="TextBox 37">
              <a:extLst>
                <a:ext uri="{FF2B5EF4-FFF2-40B4-BE49-F238E27FC236}">
                  <a16:creationId xmlns:a16="http://schemas.microsoft.com/office/drawing/2014/main" id="{4D3DFCBF-B774-C043-8E48-5A8B620D3F80}"/>
                </a:ext>
              </a:extLst>
            </p:cNvPr>
            <p:cNvSpPr txBox="1"/>
            <p:nvPr/>
          </p:nvSpPr>
          <p:spPr>
            <a:xfrm>
              <a:off x="1643281" y="4819075"/>
              <a:ext cx="6864225" cy="721992"/>
            </a:xfrm>
            <a:prstGeom prst="rect">
              <a:avLst/>
            </a:prstGeom>
            <a:noFill/>
          </p:spPr>
          <p:txBody>
            <a:bodyPr wrap="square" lIns="180000" rtlCol="0">
              <a:spAutoFit/>
            </a:bodyPr>
            <a:lstStyle/>
            <a:p>
              <a:pPr algn="ctr"/>
              <a:r>
                <a:rPr lang="en-US" sz="2400" dirty="0">
                  <a:latin typeface="Cambria" panose="02040503050406030204" pitchFamily="18" charset="0"/>
                </a:rPr>
                <a:t>Both </a:t>
              </a:r>
              <a:r>
                <a:rPr lang="en-US" sz="2400" b="1" dirty="0">
                  <a:solidFill>
                    <a:srgbClr val="C55911"/>
                  </a:solidFill>
                  <a:latin typeface="Cambria" panose="02040503050406030204" pitchFamily="18" charset="0"/>
                </a:rPr>
                <a:t>manufacturing process </a:t>
              </a:r>
              <a:r>
                <a:rPr lang="en-US" sz="2400" dirty="0">
                  <a:latin typeface="Cambria" panose="02040503050406030204" pitchFamily="18" charset="0"/>
                </a:rPr>
                <a:t>and </a:t>
              </a:r>
              <a:r>
                <a:rPr lang="en-US" sz="2400" b="1" dirty="0">
                  <a:solidFill>
                    <a:srgbClr val="C00000"/>
                  </a:solidFill>
                  <a:latin typeface="Cambria" panose="02040503050406030204" pitchFamily="18" charset="0"/>
                </a:rPr>
                <a:t>design</a:t>
              </a:r>
            </a:p>
            <a:p>
              <a:pPr algn="ctr"/>
              <a:r>
                <a:rPr lang="en-US" sz="2400" dirty="0">
                  <a:latin typeface="Cambria" panose="02040503050406030204" pitchFamily="18" charset="0"/>
                </a:rPr>
                <a:t>affect a </a:t>
              </a:r>
              <a:r>
                <a:rPr lang="en-US" sz="2400" b="1" dirty="0">
                  <a:latin typeface="Cambria" panose="02040503050406030204" pitchFamily="18" charset="0"/>
                </a:rPr>
                <a:t>DRAM column’s RowHammer vulnerability </a:t>
              </a:r>
            </a:p>
          </p:txBody>
        </p:sp>
      </p:grpSp>
      <p:grpSp>
        <p:nvGrpSpPr>
          <p:cNvPr id="39" name="Group 38">
            <a:extLst>
              <a:ext uri="{FF2B5EF4-FFF2-40B4-BE49-F238E27FC236}">
                <a16:creationId xmlns:a16="http://schemas.microsoft.com/office/drawing/2014/main" id="{2ECFEB01-1C12-6F4B-AEB7-85A820C8A05E}"/>
              </a:ext>
            </a:extLst>
          </p:cNvPr>
          <p:cNvGrpSpPr/>
          <p:nvPr/>
        </p:nvGrpSpPr>
        <p:grpSpPr>
          <a:xfrm>
            <a:off x="480701" y="981768"/>
            <a:ext cx="784011" cy="2843271"/>
            <a:chOff x="275727" y="901451"/>
            <a:chExt cx="608018" cy="4166976"/>
          </a:xfrm>
        </p:grpSpPr>
        <p:cxnSp>
          <p:nvCxnSpPr>
            <p:cNvPr id="40" name="Straight Arrow Connector 39">
              <a:extLst>
                <a:ext uri="{FF2B5EF4-FFF2-40B4-BE49-F238E27FC236}">
                  <a16:creationId xmlns:a16="http://schemas.microsoft.com/office/drawing/2014/main" id="{DA1E78D9-6A08-3948-B12D-445EC5727920}"/>
                </a:ext>
              </a:extLst>
            </p:cNvPr>
            <p:cNvCxnSpPr>
              <a:cxnSpLocks/>
            </p:cNvCxnSpPr>
            <p:nvPr/>
          </p:nvCxnSpPr>
          <p:spPr>
            <a:xfrm flipV="1">
              <a:off x="883745" y="1055475"/>
              <a:ext cx="0" cy="401295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D77A25D-CE35-8040-A3F3-61AE2CEB8279}"/>
                </a:ext>
              </a:extLst>
            </p:cNvPr>
            <p:cNvSpPr txBox="1"/>
            <p:nvPr/>
          </p:nvSpPr>
          <p:spPr>
            <a:xfrm rot="16200000">
              <a:off x="-1533270" y="2710448"/>
              <a:ext cx="4166976" cy="548982"/>
            </a:xfrm>
            <a:prstGeom prst="rect">
              <a:avLst/>
            </a:prstGeom>
            <a:noFill/>
          </p:spPr>
          <p:txBody>
            <a:bodyPr wrap="square" rtlCol="0">
              <a:spAutoFit/>
            </a:bodyPr>
            <a:lstStyle/>
            <a:p>
              <a:pPr algn="ctr"/>
              <a:r>
                <a:rPr lang="en-US" sz="2000">
                  <a:latin typeface="Cambria" panose="02040503050406030204" pitchFamily="18" charset="0"/>
                </a:rPr>
                <a:t>Worse RowHammer Vulnerability</a:t>
              </a:r>
            </a:p>
          </p:txBody>
        </p:sp>
      </p:grpSp>
      <p:grpSp>
        <p:nvGrpSpPr>
          <p:cNvPr id="42" name="Group 41">
            <a:extLst>
              <a:ext uri="{FF2B5EF4-FFF2-40B4-BE49-F238E27FC236}">
                <a16:creationId xmlns:a16="http://schemas.microsoft.com/office/drawing/2014/main" id="{AEC5F0CA-5B1A-1A4A-BC23-0C8B48789085}"/>
              </a:ext>
            </a:extLst>
          </p:cNvPr>
          <p:cNvGrpSpPr/>
          <p:nvPr/>
        </p:nvGrpSpPr>
        <p:grpSpPr>
          <a:xfrm>
            <a:off x="1908264" y="4363812"/>
            <a:ext cx="5758766" cy="430889"/>
            <a:chOff x="1308100" y="4932124"/>
            <a:chExt cx="5758766" cy="430889"/>
          </a:xfrm>
        </p:grpSpPr>
        <p:cxnSp>
          <p:nvCxnSpPr>
            <p:cNvPr id="43" name="Straight Arrow Connector 42">
              <a:extLst>
                <a:ext uri="{FF2B5EF4-FFF2-40B4-BE49-F238E27FC236}">
                  <a16:creationId xmlns:a16="http://schemas.microsoft.com/office/drawing/2014/main" id="{45C455A6-CDA8-054C-AAC8-5099865C33DA}"/>
                </a:ext>
              </a:extLst>
            </p:cNvPr>
            <p:cNvCxnSpPr>
              <a:cxnSpLocks/>
            </p:cNvCxnSpPr>
            <p:nvPr/>
          </p:nvCxnSpPr>
          <p:spPr>
            <a:xfrm>
              <a:off x="1308100" y="4932124"/>
              <a:ext cx="575876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6FC6F85C-AC41-EF44-819C-56B901E183D0}"/>
                </a:ext>
              </a:extLst>
            </p:cNvPr>
            <p:cNvSpPr txBox="1"/>
            <p:nvPr/>
          </p:nvSpPr>
          <p:spPr>
            <a:xfrm>
              <a:off x="1462100" y="4962903"/>
              <a:ext cx="5446497" cy="400110"/>
            </a:xfrm>
            <a:prstGeom prst="rect">
              <a:avLst/>
            </a:prstGeom>
            <a:noFill/>
          </p:spPr>
          <p:txBody>
            <a:bodyPr wrap="square" rtlCol="0">
              <a:spAutoFit/>
            </a:bodyPr>
            <a:lstStyle/>
            <a:p>
              <a:pPr algn="ctr"/>
              <a:r>
                <a:rPr lang="en-US" sz="2000">
                  <a:latin typeface="Cambria" panose="02040503050406030204" pitchFamily="18" charset="0"/>
                </a:rPr>
                <a:t>Larger Variation across DRAM Chips</a:t>
              </a:r>
            </a:p>
          </p:txBody>
        </p:sp>
      </p:grpSp>
    </p:spTree>
    <p:extLst>
      <p:ext uri="{BB962C8B-B14F-4D97-AF65-F5344CB8AC3E}">
        <p14:creationId xmlns:p14="http://schemas.microsoft.com/office/powerpoint/2010/main" val="311256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8" grpId="0" animBg="1"/>
      <p:bldP spid="19" grpId="0" animBg="1"/>
      <p:bldP spid="20" grpId="0" animBg="1"/>
      <p:bldP spid="32" grpId="0" animBg="1"/>
      <p:bldP spid="3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8751-980E-8B48-BBF4-A176728E567B}"/>
              </a:ext>
            </a:extLst>
          </p:cNvPr>
          <p:cNvSpPr>
            <a:spLocks noGrp="1"/>
          </p:cNvSpPr>
          <p:nvPr>
            <p:ph type="title"/>
          </p:nvPr>
        </p:nvSpPr>
        <p:spPr>
          <a:xfrm>
            <a:off x="117226" y="0"/>
            <a:ext cx="8514155" cy="639155"/>
          </a:xfrm>
        </p:spPr>
        <p:txBody>
          <a:bodyPr/>
          <a:lstStyle/>
          <a:p>
            <a:r>
              <a:rPr lang="en-US"/>
              <a:t>Also in the Paper</a:t>
            </a:r>
          </a:p>
        </p:txBody>
      </p:sp>
      <p:sp>
        <p:nvSpPr>
          <p:cNvPr id="16" name="Rectangle 15">
            <a:extLst>
              <a:ext uri="{FF2B5EF4-FFF2-40B4-BE49-F238E27FC236}">
                <a16:creationId xmlns:a16="http://schemas.microsoft.com/office/drawing/2014/main" id="{2706309A-9757-2A43-8E54-3B75863429DA}"/>
              </a:ext>
            </a:extLst>
          </p:cNvPr>
          <p:cNvSpPr/>
          <p:nvPr/>
        </p:nvSpPr>
        <p:spPr>
          <a:xfrm>
            <a:off x="5731615" y="5451176"/>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01E96C-E73D-C645-AA87-20EE11A32C83}"/>
              </a:ext>
            </a:extLst>
          </p:cNvPr>
          <p:cNvSpPr/>
          <p:nvPr/>
        </p:nvSpPr>
        <p:spPr>
          <a:xfrm>
            <a:off x="101798" y="625045"/>
            <a:ext cx="8748479" cy="1200329"/>
          </a:xfrm>
          <a:prstGeom prst="rect">
            <a:avLst/>
          </a:prstGeom>
        </p:spPr>
        <p:txBody>
          <a:bodyPr wrap="square" lIns="91440" tIns="45720" rIns="91440" bIns="45720" anchor="t">
            <a:spAutoFit/>
          </a:bodyPr>
          <a:lstStyle/>
          <a:p>
            <a:r>
              <a:rPr lang="en-US" sz="2400">
                <a:latin typeface="Cambria"/>
                <a:ea typeface="Cambria"/>
              </a:rPr>
              <a:t>The </a:t>
            </a:r>
            <a:r>
              <a:rPr lang="en-US" sz="2400" b="1">
                <a:latin typeface="Cambria"/>
                <a:ea typeface="Cambria"/>
              </a:rPr>
              <a:t>minimum activation count</a:t>
            </a:r>
            <a:r>
              <a:rPr lang="en-US" sz="2400">
                <a:latin typeface="Cambria"/>
                <a:ea typeface="Cambria"/>
              </a:rPr>
              <a:t> at which a victim row experiences a bit flip </a:t>
            </a:r>
            <a:r>
              <a:rPr lang="en-US" sz="2400" b="1">
                <a:latin typeface="Cambria"/>
                <a:ea typeface="Cambria"/>
              </a:rPr>
              <a:t>(</a:t>
            </a:r>
            <a:r>
              <a:rPr lang="en-US" sz="2400" b="1" i="1" err="1">
                <a:latin typeface="Cambria"/>
                <a:ea typeface="Cambria"/>
              </a:rPr>
              <a:t>HC</a:t>
            </a:r>
            <a:r>
              <a:rPr lang="en-US" sz="2400" b="1" i="1" baseline="-25000" err="1">
                <a:latin typeface="Cambria"/>
                <a:ea typeface="Cambria"/>
              </a:rPr>
              <a:t>first</a:t>
            </a:r>
            <a:r>
              <a:rPr lang="en-US" sz="2400" b="1">
                <a:latin typeface="Cambria"/>
                <a:ea typeface="Cambria"/>
              </a:rPr>
              <a:t>) </a:t>
            </a:r>
            <a:r>
              <a:rPr lang="en-US" sz="2400">
                <a:latin typeface="Cambria"/>
                <a:ea typeface="Cambria"/>
              </a:rPr>
              <a:t>across rows in a subarray and across subarrays in a DRAM module</a:t>
            </a:r>
            <a:r>
              <a:rPr lang="en-US" sz="2400" b="1">
                <a:latin typeface="Cambria"/>
                <a:ea typeface="Cambria"/>
              </a:rPr>
              <a:t>:</a:t>
            </a:r>
            <a:endParaRPr lang="en-US" sz="1600" b="1"/>
          </a:p>
        </p:txBody>
      </p:sp>
      <p:grpSp>
        <p:nvGrpSpPr>
          <p:cNvPr id="18" name="Group 17">
            <a:extLst>
              <a:ext uri="{FF2B5EF4-FFF2-40B4-BE49-F238E27FC236}">
                <a16:creationId xmlns:a16="http://schemas.microsoft.com/office/drawing/2014/main" id="{DB991B70-2356-2C45-9812-8D6A72B0B018}"/>
              </a:ext>
            </a:extLst>
          </p:cNvPr>
          <p:cNvGrpSpPr/>
          <p:nvPr/>
        </p:nvGrpSpPr>
        <p:grpSpPr>
          <a:xfrm>
            <a:off x="293723" y="2187564"/>
            <a:ext cx="8556554" cy="1607064"/>
            <a:chOff x="1643281" y="3949695"/>
            <a:chExt cx="6864225" cy="1795245"/>
          </a:xfrm>
        </p:grpSpPr>
        <p:sp>
          <p:nvSpPr>
            <p:cNvPr id="20" name="Rounded Rectangle 19">
              <a:extLst>
                <a:ext uri="{FF2B5EF4-FFF2-40B4-BE49-F238E27FC236}">
                  <a16:creationId xmlns:a16="http://schemas.microsoft.com/office/drawing/2014/main" id="{5A7B0639-C27E-A74B-8BE8-F5490F917DB2}"/>
                </a:ext>
              </a:extLst>
            </p:cNvPr>
            <p:cNvSpPr/>
            <p:nvPr/>
          </p:nvSpPr>
          <p:spPr>
            <a:xfrm>
              <a:off x="1643281" y="3949695"/>
              <a:ext cx="6864225" cy="1795245"/>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1" name="Round Same Side Corner Rectangle 20">
              <a:extLst>
                <a:ext uri="{FF2B5EF4-FFF2-40B4-BE49-F238E27FC236}">
                  <a16:creationId xmlns:a16="http://schemas.microsoft.com/office/drawing/2014/main" id="{E5C005EF-6AD5-0541-AD2B-48A25F8F3960}"/>
                </a:ext>
              </a:extLst>
            </p:cNvPr>
            <p:cNvSpPr/>
            <p:nvPr/>
          </p:nvSpPr>
          <p:spPr>
            <a:xfrm>
              <a:off x="1643281" y="3949695"/>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15</a:t>
              </a:r>
            </a:p>
          </p:txBody>
        </p:sp>
        <p:sp>
          <p:nvSpPr>
            <p:cNvPr id="22" name="TextBox 21">
              <a:extLst>
                <a:ext uri="{FF2B5EF4-FFF2-40B4-BE49-F238E27FC236}">
                  <a16:creationId xmlns:a16="http://schemas.microsoft.com/office/drawing/2014/main" id="{58E21910-1CC9-554D-8414-3ABA66A1A10B}"/>
                </a:ext>
              </a:extLst>
            </p:cNvPr>
            <p:cNvSpPr txBox="1"/>
            <p:nvPr/>
          </p:nvSpPr>
          <p:spPr>
            <a:xfrm>
              <a:off x="1643281" y="4361829"/>
              <a:ext cx="6864225" cy="1340883"/>
            </a:xfrm>
            <a:prstGeom prst="rect">
              <a:avLst/>
            </a:prstGeom>
            <a:noFill/>
          </p:spPr>
          <p:txBody>
            <a:bodyPr wrap="square" lIns="180000" rtlCol="0">
              <a:spAutoFit/>
            </a:bodyPr>
            <a:lstStyle/>
            <a:p>
              <a:pPr algn="ctr"/>
              <a:r>
                <a:rPr lang="en-US" sz="2400" b="1">
                  <a:latin typeface="Cambria" panose="02040503050406030204" pitchFamily="18" charset="0"/>
                </a:rPr>
                <a:t>The most vulnerable</a:t>
              </a:r>
              <a:r>
                <a:rPr lang="en-US" sz="2400" b="1">
                  <a:solidFill>
                    <a:srgbClr val="C00000"/>
                  </a:solidFill>
                  <a:latin typeface="Cambria" panose="02040503050406030204" pitchFamily="18" charset="0"/>
                </a:rPr>
                <a:t> </a:t>
              </a:r>
              <a:r>
                <a:rPr lang="en-US" sz="2400">
                  <a:latin typeface="Cambria" panose="02040503050406030204" pitchFamily="18" charset="0"/>
                </a:rPr>
                <a:t>DRAM row in a subarray </a:t>
              </a:r>
            </a:p>
            <a:p>
              <a:pPr algn="ctr"/>
              <a:r>
                <a:rPr lang="en-US" sz="2400">
                  <a:latin typeface="Cambria" panose="02040503050406030204" pitchFamily="18" charset="0"/>
                </a:rPr>
                <a:t>is </a:t>
              </a:r>
              <a:r>
                <a:rPr lang="en-US" sz="2400" b="1">
                  <a:solidFill>
                    <a:srgbClr val="C00000"/>
                  </a:solidFill>
                  <a:latin typeface="Cambria" panose="02040503050406030204" pitchFamily="18" charset="0"/>
                </a:rPr>
                <a:t>significantly more vulnerable </a:t>
              </a:r>
            </a:p>
            <a:p>
              <a:pPr algn="ctr"/>
              <a:r>
                <a:rPr lang="en-US" sz="2400">
                  <a:latin typeface="Cambria" panose="02040503050406030204" pitchFamily="18" charset="0"/>
                </a:rPr>
                <a:t>than the other rows </a:t>
              </a:r>
              <a:r>
                <a:rPr lang="en-US" sz="2400" b="1">
                  <a:latin typeface="Cambria" panose="02040503050406030204" pitchFamily="18" charset="0"/>
                </a:rPr>
                <a:t>in the subarray </a:t>
              </a:r>
            </a:p>
          </p:txBody>
        </p:sp>
      </p:grpSp>
      <p:grpSp>
        <p:nvGrpSpPr>
          <p:cNvPr id="23" name="Group 22">
            <a:extLst>
              <a:ext uri="{FF2B5EF4-FFF2-40B4-BE49-F238E27FC236}">
                <a16:creationId xmlns:a16="http://schemas.microsoft.com/office/drawing/2014/main" id="{D89E92F6-2837-8043-A052-219A8C1812F0}"/>
              </a:ext>
            </a:extLst>
          </p:cNvPr>
          <p:cNvGrpSpPr/>
          <p:nvPr/>
        </p:nvGrpSpPr>
        <p:grpSpPr>
          <a:xfrm>
            <a:off x="293723" y="4375694"/>
            <a:ext cx="8556554" cy="1817858"/>
            <a:chOff x="1643281" y="4277223"/>
            <a:chExt cx="6864225" cy="1467717"/>
          </a:xfrm>
        </p:grpSpPr>
        <p:sp>
          <p:nvSpPr>
            <p:cNvPr id="25" name="Rounded Rectangle 24">
              <a:extLst>
                <a:ext uri="{FF2B5EF4-FFF2-40B4-BE49-F238E27FC236}">
                  <a16:creationId xmlns:a16="http://schemas.microsoft.com/office/drawing/2014/main" id="{A6AA413B-AECC-D746-8628-0CDB3198DE70}"/>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6" name="Round Same Side Corner Rectangle 25">
              <a:extLst>
                <a:ext uri="{FF2B5EF4-FFF2-40B4-BE49-F238E27FC236}">
                  <a16:creationId xmlns:a16="http://schemas.microsoft.com/office/drawing/2014/main" id="{A4911DA3-5500-BE45-BD6D-61A3607DF88A}"/>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16</a:t>
              </a:r>
            </a:p>
          </p:txBody>
        </p:sp>
        <p:sp>
          <p:nvSpPr>
            <p:cNvPr id="27" name="TextBox 26">
              <a:extLst>
                <a:ext uri="{FF2B5EF4-FFF2-40B4-BE49-F238E27FC236}">
                  <a16:creationId xmlns:a16="http://schemas.microsoft.com/office/drawing/2014/main" id="{2119E63C-5BEA-EE4B-8782-CDF6400DA96F}"/>
                </a:ext>
              </a:extLst>
            </p:cNvPr>
            <p:cNvSpPr txBox="1"/>
            <p:nvPr/>
          </p:nvSpPr>
          <p:spPr>
            <a:xfrm>
              <a:off x="1643281" y="4731882"/>
              <a:ext cx="6864225" cy="969132"/>
            </a:xfrm>
            <a:prstGeom prst="rect">
              <a:avLst/>
            </a:prstGeom>
            <a:noFill/>
          </p:spPr>
          <p:txBody>
            <a:bodyPr wrap="square" lIns="180000" rtlCol="0">
              <a:spAutoFit/>
            </a:bodyPr>
            <a:lstStyle/>
            <a:p>
              <a:pPr algn="ctr"/>
              <a:r>
                <a:rPr lang="en-US" sz="2400" i="1" err="1">
                  <a:latin typeface="Cambria" panose="02040503050406030204" pitchFamily="18" charset="0"/>
                </a:rPr>
                <a:t>HC</a:t>
              </a:r>
              <a:r>
                <a:rPr lang="en-US" sz="2400" i="1" baseline="-25000" err="1">
                  <a:latin typeface="Cambria" panose="02040503050406030204" pitchFamily="18" charset="0"/>
                </a:rPr>
                <a:t>first</a:t>
              </a:r>
              <a:r>
                <a:rPr lang="en-US" sz="2400">
                  <a:latin typeface="Cambria" panose="02040503050406030204" pitchFamily="18" charset="0"/>
                </a:rPr>
                <a:t> distributions of subarrays </a:t>
              </a:r>
              <a:r>
                <a:rPr lang="en-US" sz="2400" b="1">
                  <a:latin typeface="Cambria" panose="02040503050406030204" pitchFamily="18" charset="0"/>
                </a:rPr>
                <a:t>within a DRAM module</a:t>
              </a:r>
              <a:r>
                <a:rPr lang="en-US" sz="2400">
                  <a:latin typeface="Cambria" panose="02040503050406030204" pitchFamily="18" charset="0"/>
                </a:rPr>
                <a:t> </a:t>
              </a:r>
            </a:p>
            <a:p>
              <a:pPr algn="ctr"/>
              <a:r>
                <a:rPr lang="en-US" sz="2400">
                  <a:latin typeface="Cambria" panose="02040503050406030204" pitchFamily="18" charset="0"/>
                </a:rPr>
                <a:t>are </a:t>
              </a:r>
              <a:r>
                <a:rPr lang="en-US" sz="2400" b="1">
                  <a:solidFill>
                    <a:srgbClr val="538233"/>
                  </a:solidFill>
                  <a:latin typeface="Cambria" panose="02040503050406030204" pitchFamily="18" charset="0"/>
                </a:rPr>
                <a:t>significantly more similar </a:t>
              </a:r>
              <a:r>
                <a:rPr lang="en-US" sz="2400">
                  <a:latin typeface="Cambria" panose="02040503050406030204" pitchFamily="18" charset="0"/>
                </a:rPr>
                <a:t>to each other </a:t>
              </a:r>
            </a:p>
            <a:p>
              <a:pPr algn="ctr"/>
              <a:r>
                <a:rPr lang="en-US" sz="2400">
                  <a:latin typeface="Cambria" panose="02040503050406030204" pitchFamily="18" charset="0"/>
                </a:rPr>
                <a:t>than those of subarrays </a:t>
              </a:r>
              <a:r>
                <a:rPr lang="en-US" sz="2400" b="1">
                  <a:latin typeface="Cambria" panose="02040503050406030204" pitchFamily="18" charset="0"/>
                </a:rPr>
                <a:t>from different modules </a:t>
              </a:r>
            </a:p>
          </p:txBody>
        </p:sp>
      </p:grpSp>
    </p:spTree>
    <p:extLst>
      <p:ext uri="{BB962C8B-B14F-4D97-AF65-F5344CB8AC3E}">
        <p14:creationId xmlns:p14="http://schemas.microsoft.com/office/powerpoint/2010/main" val="412068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8751-980E-8B48-BBF4-A176728E567B}"/>
              </a:ext>
            </a:extLst>
          </p:cNvPr>
          <p:cNvSpPr>
            <a:spLocks noGrp="1"/>
          </p:cNvSpPr>
          <p:nvPr>
            <p:ph type="title"/>
          </p:nvPr>
        </p:nvSpPr>
        <p:spPr>
          <a:xfrm>
            <a:off x="117226" y="0"/>
            <a:ext cx="8514155" cy="639155"/>
          </a:xfrm>
        </p:spPr>
        <p:txBody>
          <a:bodyPr/>
          <a:lstStyle/>
          <a:p>
            <a:r>
              <a:rPr lang="en-US"/>
              <a:t>Also in the Paper</a:t>
            </a:r>
          </a:p>
        </p:txBody>
      </p:sp>
      <p:sp>
        <p:nvSpPr>
          <p:cNvPr id="16" name="Rectangle 15">
            <a:extLst>
              <a:ext uri="{FF2B5EF4-FFF2-40B4-BE49-F238E27FC236}">
                <a16:creationId xmlns:a16="http://schemas.microsoft.com/office/drawing/2014/main" id="{2706309A-9757-2A43-8E54-3B75863429DA}"/>
              </a:ext>
            </a:extLst>
          </p:cNvPr>
          <p:cNvSpPr/>
          <p:nvPr/>
        </p:nvSpPr>
        <p:spPr>
          <a:xfrm>
            <a:off x="5731615" y="5451176"/>
            <a:ext cx="1368425" cy="96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01E96C-E73D-C645-AA87-20EE11A32C83}"/>
              </a:ext>
            </a:extLst>
          </p:cNvPr>
          <p:cNvSpPr/>
          <p:nvPr/>
        </p:nvSpPr>
        <p:spPr>
          <a:xfrm>
            <a:off x="101798" y="625045"/>
            <a:ext cx="8748479" cy="1200329"/>
          </a:xfrm>
          <a:prstGeom prst="rect">
            <a:avLst/>
          </a:prstGeom>
        </p:spPr>
        <p:txBody>
          <a:bodyPr wrap="square" lIns="91440" tIns="45720" rIns="91440" bIns="45720" anchor="t">
            <a:spAutoFit/>
          </a:bodyPr>
          <a:lstStyle/>
          <a:p>
            <a:r>
              <a:rPr lang="en-US" sz="2400">
                <a:latin typeface="Cambria"/>
                <a:ea typeface="Cambria"/>
              </a:rPr>
              <a:t>The </a:t>
            </a:r>
            <a:r>
              <a:rPr lang="en-US" sz="2400" b="1">
                <a:latin typeface="Cambria"/>
                <a:ea typeface="Cambria"/>
              </a:rPr>
              <a:t>minimum activation count</a:t>
            </a:r>
            <a:r>
              <a:rPr lang="en-US" sz="2400">
                <a:latin typeface="Cambria"/>
                <a:ea typeface="Cambria"/>
              </a:rPr>
              <a:t> at which a victim row experiences a bit flip </a:t>
            </a:r>
            <a:r>
              <a:rPr lang="en-US" sz="2400" b="1">
                <a:latin typeface="Cambria"/>
                <a:ea typeface="Cambria"/>
              </a:rPr>
              <a:t>(</a:t>
            </a:r>
            <a:r>
              <a:rPr lang="en-US" sz="2400" b="1" i="1" err="1">
                <a:latin typeface="Cambria"/>
                <a:ea typeface="Cambria"/>
              </a:rPr>
              <a:t>HC</a:t>
            </a:r>
            <a:r>
              <a:rPr lang="en-US" sz="2400" b="1" i="1" baseline="-25000" err="1">
                <a:latin typeface="Cambria"/>
                <a:ea typeface="Cambria"/>
              </a:rPr>
              <a:t>first</a:t>
            </a:r>
            <a:r>
              <a:rPr lang="en-US" sz="2400" b="1">
                <a:latin typeface="Cambria"/>
                <a:ea typeface="Cambria"/>
              </a:rPr>
              <a:t>) </a:t>
            </a:r>
            <a:r>
              <a:rPr lang="en-US" sz="2400">
                <a:latin typeface="Cambria"/>
                <a:ea typeface="Cambria"/>
              </a:rPr>
              <a:t>across rows in a subarray and across subarrays in a module</a:t>
            </a:r>
            <a:r>
              <a:rPr lang="en-US" sz="2400" b="1">
                <a:latin typeface="Cambria"/>
                <a:ea typeface="Cambria"/>
              </a:rPr>
              <a:t>:</a:t>
            </a:r>
            <a:endParaRPr lang="en-US" sz="1600" b="1"/>
          </a:p>
        </p:txBody>
      </p:sp>
      <p:grpSp>
        <p:nvGrpSpPr>
          <p:cNvPr id="18" name="Group 17">
            <a:extLst>
              <a:ext uri="{FF2B5EF4-FFF2-40B4-BE49-F238E27FC236}">
                <a16:creationId xmlns:a16="http://schemas.microsoft.com/office/drawing/2014/main" id="{DB991B70-2356-2C45-9812-8D6A72B0B018}"/>
              </a:ext>
            </a:extLst>
          </p:cNvPr>
          <p:cNvGrpSpPr/>
          <p:nvPr/>
        </p:nvGrpSpPr>
        <p:grpSpPr>
          <a:xfrm>
            <a:off x="293723" y="2187564"/>
            <a:ext cx="8556554" cy="1607064"/>
            <a:chOff x="1643281" y="3949695"/>
            <a:chExt cx="6864225" cy="1795245"/>
          </a:xfrm>
        </p:grpSpPr>
        <p:sp>
          <p:nvSpPr>
            <p:cNvPr id="20" name="Rounded Rectangle 19">
              <a:extLst>
                <a:ext uri="{FF2B5EF4-FFF2-40B4-BE49-F238E27FC236}">
                  <a16:creationId xmlns:a16="http://schemas.microsoft.com/office/drawing/2014/main" id="{5A7B0639-C27E-A74B-8BE8-F5490F917DB2}"/>
                </a:ext>
              </a:extLst>
            </p:cNvPr>
            <p:cNvSpPr/>
            <p:nvPr/>
          </p:nvSpPr>
          <p:spPr>
            <a:xfrm>
              <a:off x="1643281" y="3949695"/>
              <a:ext cx="6864225" cy="1795245"/>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1" name="Round Same Side Corner Rectangle 20">
              <a:extLst>
                <a:ext uri="{FF2B5EF4-FFF2-40B4-BE49-F238E27FC236}">
                  <a16:creationId xmlns:a16="http://schemas.microsoft.com/office/drawing/2014/main" id="{E5C005EF-6AD5-0541-AD2B-48A25F8F3960}"/>
                </a:ext>
              </a:extLst>
            </p:cNvPr>
            <p:cNvSpPr/>
            <p:nvPr/>
          </p:nvSpPr>
          <p:spPr>
            <a:xfrm>
              <a:off x="1643281" y="3949695"/>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KEY OBSERVATION 15</a:t>
              </a:r>
            </a:p>
          </p:txBody>
        </p:sp>
        <p:sp>
          <p:nvSpPr>
            <p:cNvPr id="22" name="TextBox 21">
              <a:extLst>
                <a:ext uri="{FF2B5EF4-FFF2-40B4-BE49-F238E27FC236}">
                  <a16:creationId xmlns:a16="http://schemas.microsoft.com/office/drawing/2014/main" id="{58E21910-1CC9-554D-8414-3ABA66A1A10B}"/>
                </a:ext>
              </a:extLst>
            </p:cNvPr>
            <p:cNvSpPr txBox="1"/>
            <p:nvPr/>
          </p:nvSpPr>
          <p:spPr>
            <a:xfrm>
              <a:off x="1643281" y="4361829"/>
              <a:ext cx="6864225" cy="1340883"/>
            </a:xfrm>
            <a:prstGeom prst="rect">
              <a:avLst/>
            </a:prstGeom>
            <a:noFill/>
          </p:spPr>
          <p:txBody>
            <a:bodyPr wrap="square" lIns="180000" rtlCol="0">
              <a:spAutoFit/>
            </a:bodyPr>
            <a:lstStyle/>
            <a:p>
              <a:pPr algn="ctr"/>
              <a:r>
                <a:rPr lang="en-US" sz="2400" b="1">
                  <a:latin typeface="Cambria" panose="02040503050406030204" pitchFamily="18" charset="0"/>
                </a:rPr>
                <a:t>The most vulnerable</a:t>
              </a:r>
              <a:r>
                <a:rPr lang="en-US" sz="2400" b="1">
                  <a:solidFill>
                    <a:srgbClr val="C00000"/>
                  </a:solidFill>
                  <a:latin typeface="Cambria" panose="02040503050406030204" pitchFamily="18" charset="0"/>
                </a:rPr>
                <a:t> </a:t>
              </a:r>
              <a:r>
                <a:rPr lang="en-US" sz="2400">
                  <a:latin typeface="Cambria" panose="02040503050406030204" pitchFamily="18" charset="0"/>
                </a:rPr>
                <a:t>DRAM row in a subarray </a:t>
              </a:r>
            </a:p>
            <a:p>
              <a:pPr algn="ctr"/>
              <a:r>
                <a:rPr lang="en-US" sz="2400">
                  <a:latin typeface="Cambria" panose="02040503050406030204" pitchFamily="18" charset="0"/>
                </a:rPr>
                <a:t>is </a:t>
              </a:r>
              <a:r>
                <a:rPr lang="en-US" sz="2400" b="1">
                  <a:solidFill>
                    <a:srgbClr val="C00000"/>
                  </a:solidFill>
                  <a:latin typeface="Cambria" panose="02040503050406030204" pitchFamily="18" charset="0"/>
                </a:rPr>
                <a:t>significantly more vulnerable </a:t>
              </a:r>
            </a:p>
            <a:p>
              <a:pPr algn="ctr"/>
              <a:r>
                <a:rPr lang="en-US" sz="2400">
                  <a:latin typeface="Cambria" panose="02040503050406030204" pitchFamily="18" charset="0"/>
                </a:rPr>
                <a:t>than the other rows </a:t>
              </a:r>
              <a:r>
                <a:rPr lang="en-US" sz="2400" b="1">
                  <a:latin typeface="Cambria" panose="02040503050406030204" pitchFamily="18" charset="0"/>
                </a:rPr>
                <a:t>in the subarray </a:t>
              </a:r>
            </a:p>
          </p:txBody>
        </p:sp>
      </p:grpSp>
      <p:grpSp>
        <p:nvGrpSpPr>
          <p:cNvPr id="23" name="Group 22">
            <a:extLst>
              <a:ext uri="{FF2B5EF4-FFF2-40B4-BE49-F238E27FC236}">
                <a16:creationId xmlns:a16="http://schemas.microsoft.com/office/drawing/2014/main" id="{D89E92F6-2837-8043-A052-219A8C1812F0}"/>
              </a:ext>
            </a:extLst>
          </p:cNvPr>
          <p:cNvGrpSpPr/>
          <p:nvPr/>
        </p:nvGrpSpPr>
        <p:grpSpPr>
          <a:xfrm>
            <a:off x="293723" y="4375694"/>
            <a:ext cx="8556554" cy="1817858"/>
            <a:chOff x="1643281" y="4277223"/>
            <a:chExt cx="6864225" cy="1467717"/>
          </a:xfrm>
        </p:grpSpPr>
        <p:sp>
          <p:nvSpPr>
            <p:cNvPr id="25" name="Rounded Rectangle 24">
              <a:extLst>
                <a:ext uri="{FF2B5EF4-FFF2-40B4-BE49-F238E27FC236}">
                  <a16:creationId xmlns:a16="http://schemas.microsoft.com/office/drawing/2014/main" id="{A6AA413B-AECC-D746-8628-0CDB3198DE70}"/>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6" name="Round Same Side Corner Rectangle 25">
              <a:extLst>
                <a:ext uri="{FF2B5EF4-FFF2-40B4-BE49-F238E27FC236}">
                  <a16:creationId xmlns:a16="http://schemas.microsoft.com/office/drawing/2014/main" id="{A4911DA3-5500-BE45-BD6D-61A3607DF88A}"/>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KEY OBSERVATION 16</a:t>
              </a:r>
            </a:p>
          </p:txBody>
        </p:sp>
        <p:sp>
          <p:nvSpPr>
            <p:cNvPr id="27" name="TextBox 26">
              <a:extLst>
                <a:ext uri="{FF2B5EF4-FFF2-40B4-BE49-F238E27FC236}">
                  <a16:creationId xmlns:a16="http://schemas.microsoft.com/office/drawing/2014/main" id="{2119E63C-5BEA-EE4B-8782-CDF6400DA96F}"/>
                </a:ext>
              </a:extLst>
            </p:cNvPr>
            <p:cNvSpPr txBox="1"/>
            <p:nvPr/>
          </p:nvSpPr>
          <p:spPr>
            <a:xfrm>
              <a:off x="1643281" y="4731882"/>
              <a:ext cx="6864225" cy="969132"/>
            </a:xfrm>
            <a:prstGeom prst="rect">
              <a:avLst/>
            </a:prstGeom>
            <a:noFill/>
          </p:spPr>
          <p:txBody>
            <a:bodyPr wrap="square" lIns="180000" rtlCol="0">
              <a:spAutoFit/>
            </a:bodyPr>
            <a:lstStyle/>
            <a:p>
              <a:pPr algn="ctr"/>
              <a:r>
                <a:rPr lang="en-US" sz="2400" i="1" err="1">
                  <a:latin typeface="Cambria" panose="02040503050406030204" pitchFamily="18" charset="0"/>
                </a:rPr>
                <a:t>HC</a:t>
              </a:r>
              <a:r>
                <a:rPr lang="en-US" sz="2400" i="1" baseline="-25000" err="1">
                  <a:latin typeface="Cambria" panose="02040503050406030204" pitchFamily="18" charset="0"/>
                </a:rPr>
                <a:t>first</a:t>
              </a:r>
              <a:r>
                <a:rPr lang="en-US" sz="2400">
                  <a:latin typeface="Cambria" panose="02040503050406030204" pitchFamily="18" charset="0"/>
                </a:rPr>
                <a:t> distributions of subarrays </a:t>
              </a:r>
              <a:r>
                <a:rPr lang="en-US" sz="2400" b="1">
                  <a:latin typeface="Cambria" panose="02040503050406030204" pitchFamily="18" charset="0"/>
                </a:rPr>
                <a:t>within a DRAM module</a:t>
              </a:r>
              <a:r>
                <a:rPr lang="en-US" sz="2400">
                  <a:latin typeface="Cambria" panose="02040503050406030204" pitchFamily="18" charset="0"/>
                </a:rPr>
                <a:t> </a:t>
              </a:r>
            </a:p>
            <a:p>
              <a:pPr algn="ctr"/>
              <a:r>
                <a:rPr lang="en-US" sz="2400">
                  <a:latin typeface="Cambria" panose="02040503050406030204" pitchFamily="18" charset="0"/>
                </a:rPr>
                <a:t>are </a:t>
              </a:r>
              <a:r>
                <a:rPr lang="en-US" sz="2400" b="1">
                  <a:solidFill>
                    <a:srgbClr val="538233"/>
                  </a:solidFill>
                  <a:latin typeface="Cambria" panose="02040503050406030204" pitchFamily="18" charset="0"/>
                </a:rPr>
                <a:t>significantly more similar </a:t>
              </a:r>
              <a:r>
                <a:rPr lang="en-US" sz="2400">
                  <a:latin typeface="Cambria" panose="02040503050406030204" pitchFamily="18" charset="0"/>
                </a:rPr>
                <a:t>to each other </a:t>
              </a:r>
            </a:p>
            <a:p>
              <a:pPr algn="ctr"/>
              <a:r>
                <a:rPr lang="en-US" sz="2400">
                  <a:latin typeface="Cambria" panose="02040503050406030204" pitchFamily="18" charset="0"/>
                </a:rPr>
                <a:t>than those of subarrays </a:t>
              </a:r>
              <a:r>
                <a:rPr lang="en-US" sz="2400" b="1">
                  <a:latin typeface="Cambria" panose="02040503050406030204" pitchFamily="18" charset="0"/>
                </a:rPr>
                <a:t>from different modules </a:t>
              </a:r>
            </a:p>
          </p:txBody>
        </p:sp>
      </p:grpSp>
      <p:sp>
        <p:nvSpPr>
          <p:cNvPr id="17" name="Rectangle 16">
            <a:extLst>
              <a:ext uri="{FF2B5EF4-FFF2-40B4-BE49-F238E27FC236}">
                <a16:creationId xmlns:a16="http://schemas.microsoft.com/office/drawing/2014/main" id="{2B1CFBA0-373C-7B4C-8008-F2F06E1FFF86}"/>
              </a:ext>
            </a:extLst>
          </p:cNvPr>
          <p:cNvSpPr/>
          <p:nvPr/>
        </p:nvSpPr>
        <p:spPr>
          <a:xfrm>
            <a:off x="0" y="664448"/>
            <a:ext cx="9144000" cy="575442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BB71D38-3B71-F649-B1A5-950653FAF850}"/>
              </a:ext>
            </a:extLst>
          </p:cNvPr>
          <p:cNvPicPr>
            <a:picLocks noChangeAspect="1"/>
          </p:cNvPicPr>
          <p:nvPr/>
        </p:nvPicPr>
        <p:blipFill>
          <a:blip r:embed="rId3"/>
          <a:stretch>
            <a:fillRect/>
          </a:stretch>
        </p:blipFill>
        <p:spPr>
          <a:xfrm>
            <a:off x="189854" y="1960241"/>
            <a:ext cx="8764291" cy="2696859"/>
          </a:xfrm>
          <a:prstGeom prst="rect">
            <a:avLst/>
          </a:prstGeom>
          <a:ln w="38100">
            <a:solidFill>
              <a:schemeClr val="tx1"/>
            </a:solidFill>
          </a:ln>
        </p:spPr>
      </p:pic>
    </p:spTree>
    <p:extLst>
      <p:ext uri="{BB962C8B-B14F-4D97-AF65-F5344CB8AC3E}">
        <p14:creationId xmlns:p14="http://schemas.microsoft.com/office/powerpoint/2010/main" val="4160561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7FF3-26B4-C24E-BB70-CE7D4657D1F9}"/>
              </a:ext>
            </a:extLst>
          </p:cNvPr>
          <p:cNvSpPr>
            <a:spLocks noGrp="1"/>
          </p:cNvSpPr>
          <p:nvPr>
            <p:ph type="title"/>
          </p:nvPr>
        </p:nvSpPr>
        <p:spPr/>
        <p:txBody>
          <a:bodyPr/>
          <a:lstStyle/>
          <a:p>
            <a:r>
              <a:rPr lang="en-US"/>
              <a:t>Impact of Temperature on DRAM Cells</a:t>
            </a:r>
          </a:p>
        </p:txBody>
      </p:sp>
      <p:grpSp>
        <p:nvGrpSpPr>
          <p:cNvPr id="26" name="Group 25">
            <a:extLst>
              <a:ext uri="{FF2B5EF4-FFF2-40B4-BE49-F238E27FC236}">
                <a16:creationId xmlns:a16="http://schemas.microsoft.com/office/drawing/2014/main" id="{16142ADA-5B36-814A-97CF-AFAD3742A0B0}"/>
              </a:ext>
            </a:extLst>
          </p:cNvPr>
          <p:cNvGrpSpPr/>
          <p:nvPr/>
        </p:nvGrpSpPr>
        <p:grpSpPr>
          <a:xfrm>
            <a:off x="293723" y="849549"/>
            <a:ext cx="8556554" cy="1151783"/>
            <a:chOff x="1643281" y="4277223"/>
            <a:chExt cx="6864225" cy="1467717"/>
          </a:xfrm>
        </p:grpSpPr>
        <p:sp>
          <p:nvSpPr>
            <p:cNvPr id="27" name="Rounded Rectangle 26">
              <a:extLst>
                <a:ext uri="{FF2B5EF4-FFF2-40B4-BE49-F238E27FC236}">
                  <a16:creationId xmlns:a16="http://schemas.microsoft.com/office/drawing/2014/main" id="{23C492E6-779C-BB4A-8013-D41075885A18}"/>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30" name="Round Same Side Corner Rectangle 29">
              <a:extLst>
                <a:ext uri="{FF2B5EF4-FFF2-40B4-BE49-F238E27FC236}">
                  <a16:creationId xmlns:a16="http://schemas.microsoft.com/office/drawing/2014/main" id="{D375E095-45E3-CE4B-91B6-F2B37CF18074}"/>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2</a:t>
              </a:r>
            </a:p>
          </p:txBody>
        </p:sp>
        <p:sp>
          <p:nvSpPr>
            <p:cNvPr id="35" name="TextBox 34">
              <a:extLst>
                <a:ext uri="{FF2B5EF4-FFF2-40B4-BE49-F238E27FC236}">
                  <a16:creationId xmlns:a16="http://schemas.microsoft.com/office/drawing/2014/main" id="{D0499063-2453-9A42-904B-0D6A097808B1}"/>
                </a:ext>
              </a:extLst>
            </p:cNvPr>
            <p:cNvSpPr txBox="1"/>
            <p:nvPr/>
          </p:nvSpPr>
          <p:spPr>
            <a:xfrm>
              <a:off x="1643281" y="4731882"/>
              <a:ext cx="6864225" cy="928304"/>
            </a:xfrm>
            <a:prstGeom prst="rect">
              <a:avLst/>
            </a:prstGeom>
            <a:noFill/>
          </p:spPr>
          <p:txBody>
            <a:bodyPr wrap="square" lIns="180000" rtlCol="0">
              <a:spAutoFit/>
            </a:bodyPr>
            <a:lstStyle/>
            <a:p>
              <a:pPr algn="ctr"/>
              <a:r>
                <a:rPr lang="en-US" sz="2400" dirty="0">
                  <a:latin typeface="Cambria"/>
                  <a:ea typeface="Cambria"/>
                </a:rPr>
                <a:t>A </a:t>
              </a:r>
              <a:r>
                <a:rPr lang="en-US" sz="2400" b="1" dirty="0">
                  <a:solidFill>
                    <a:srgbClr val="C00000"/>
                  </a:solidFill>
                  <a:latin typeface="Cambria"/>
                  <a:ea typeface="Cambria"/>
                </a:rPr>
                <a:t>significant fraction </a:t>
              </a:r>
              <a:r>
                <a:rPr lang="en-US" sz="2400" dirty="0">
                  <a:latin typeface="Cambria"/>
                  <a:ea typeface="Cambria"/>
                </a:rPr>
                <a:t>of vulnerable DRAM cells </a:t>
              </a:r>
              <a:br>
                <a:rPr lang="en-US" sz="2400" dirty="0">
                  <a:latin typeface="Cambria"/>
                  <a:ea typeface="Cambria"/>
                </a:rPr>
              </a:br>
              <a:r>
                <a:rPr lang="en-US" sz="2400" dirty="0">
                  <a:latin typeface="Cambria"/>
                  <a:ea typeface="Cambria"/>
                </a:rPr>
                <a:t>exhibit bit flips at </a:t>
              </a:r>
              <a:r>
                <a:rPr lang="en-US" sz="2400" b="1" dirty="0">
                  <a:solidFill>
                    <a:srgbClr val="C00000"/>
                  </a:solidFill>
                  <a:latin typeface="Cambria"/>
                  <a:ea typeface="Cambria"/>
                </a:rPr>
                <a:t>all tested temperatures</a:t>
              </a:r>
            </a:p>
          </p:txBody>
        </p:sp>
      </p:grpSp>
      <p:grpSp>
        <p:nvGrpSpPr>
          <p:cNvPr id="36" name="Group 35">
            <a:extLst>
              <a:ext uri="{FF2B5EF4-FFF2-40B4-BE49-F238E27FC236}">
                <a16:creationId xmlns:a16="http://schemas.microsoft.com/office/drawing/2014/main" id="{9C2EBEBF-B1EB-F144-B5E5-1A3414B97174}"/>
              </a:ext>
            </a:extLst>
          </p:cNvPr>
          <p:cNvGrpSpPr/>
          <p:nvPr/>
        </p:nvGrpSpPr>
        <p:grpSpPr>
          <a:xfrm>
            <a:off x="293723" y="3797142"/>
            <a:ext cx="8556554" cy="1187788"/>
            <a:chOff x="1643281" y="4277223"/>
            <a:chExt cx="6864225" cy="1513598"/>
          </a:xfrm>
        </p:grpSpPr>
        <p:sp>
          <p:nvSpPr>
            <p:cNvPr id="37" name="Rounded Rectangle 36">
              <a:extLst>
                <a:ext uri="{FF2B5EF4-FFF2-40B4-BE49-F238E27FC236}">
                  <a16:creationId xmlns:a16="http://schemas.microsoft.com/office/drawing/2014/main" id="{56BF4376-AF61-894A-ADD4-654D93A61280}"/>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38" name="Round Same Side Corner Rectangle 37">
              <a:extLst>
                <a:ext uri="{FF2B5EF4-FFF2-40B4-BE49-F238E27FC236}">
                  <a16:creationId xmlns:a16="http://schemas.microsoft.com/office/drawing/2014/main" id="{75A3C391-217C-334A-ABB0-2308D3775FE4}"/>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3</a:t>
              </a:r>
            </a:p>
          </p:txBody>
        </p:sp>
        <p:sp>
          <p:nvSpPr>
            <p:cNvPr id="39" name="TextBox 38">
              <a:extLst>
                <a:ext uri="{FF2B5EF4-FFF2-40B4-BE49-F238E27FC236}">
                  <a16:creationId xmlns:a16="http://schemas.microsoft.com/office/drawing/2014/main" id="{64CB38B3-664F-6942-A582-C6F3CD06B6CD}"/>
                </a:ext>
              </a:extLst>
            </p:cNvPr>
            <p:cNvSpPr txBox="1"/>
            <p:nvPr/>
          </p:nvSpPr>
          <p:spPr>
            <a:xfrm>
              <a:off x="1643281" y="4731882"/>
              <a:ext cx="6864225" cy="1058939"/>
            </a:xfrm>
            <a:prstGeom prst="rect">
              <a:avLst/>
            </a:prstGeom>
            <a:noFill/>
          </p:spPr>
          <p:txBody>
            <a:bodyPr wrap="square" lIns="180000" rtlCol="0">
              <a:spAutoFit/>
            </a:bodyPr>
            <a:lstStyle/>
            <a:p>
              <a:pPr algn="ctr"/>
              <a:r>
                <a:rPr lang="en-US" sz="2400" dirty="0">
                  <a:latin typeface="Cambria"/>
                  <a:ea typeface="Cambria"/>
                </a:rPr>
                <a:t>A </a:t>
              </a:r>
              <a:r>
                <a:rPr lang="en-US" sz="2400" b="1" dirty="0">
                  <a:latin typeface="Cambria"/>
                  <a:ea typeface="Cambria"/>
                </a:rPr>
                <a:t>small fraction </a:t>
              </a:r>
              <a:r>
                <a:rPr lang="en-US" sz="2400" dirty="0">
                  <a:latin typeface="Cambria"/>
                  <a:ea typeface="Cambria"/>
                </a:rPr>
                <a:t>of all vulnerable DRAM cells are vulnerable </a:t>
              </a:r>
              <a:br>
                <a:rPr lang="en-US" sz="2400" dirty="0">
                  <a:latin typeface="Cambria"/>
                  <a:ea typeface="Cambria"/>
                </a:rPr>
              </a:br>
              <a:r>
                <a:rPr lang="en-US" sz="2400" dirty="0">
                  <a:latin typeface="Cambria"/>
                  <a:ea typeface="Cambria"/>
                </a:rPr>
                <a:t>to </a:t>
              </a:r>
              <a:r>
                <a:rPr lang="en-US" sz="2400" dirty="0" err="1">
                  <a:latin typeface="Cambria"/>
                  <a:ea typeface="Cambria"/>
                </a:rPr>
                <a:t>RowHammer</a:t>
              </a:r>
              <a:r>
                <a:rPr lang="en-US" sz="2400" dirty="0">
                  <a:latin typeface="Cambria"/>
                  <a:ea typeface="Cambria"/>
                </a:rPr>
                <a:t> </a:t>
              </a:r>
              <a:r>
                <a:rPr lang="en-US" sz="2400" b="1" dirty="0">
                  <a:solidFill>
                    <a:srgbClr val="C55911"/>
                  </a:solidFill>
                  <a:latin typeface="Cambria"/>
                  <a:ea typeface="Cambria"/>
                </a:rPr>
                <a:t>only in a very narrow temperature range</a:t>
              </a:r>
            </a:p>
          </p:txBody>
        </p:sp>
      </p:grpSp>
      <p:grpSp>
        <p:nvGrpSpPr>
          <p:cNvPr id="76" name="Group 75">
            <a:extLst>
              <a:ext uri="{FF2B5EF4-FFF2-40B4-BE49-F238E27FC236}">
                <a16:creationId xmlns:a16="http://schemas.microsoft.com/office/drawing/2014/main" id="{43C77D53-4DA3-084E-ABFC-7F287C86D17B}"/>
              </a:ext>
            </a:extLst>
          </p:cNvPr>
          <p:cNvGrpSpPr/>
          <p:nvPr/>
        </p:nvGrpSpPr>
        <p:grpSpPr>
          <a:xfrm>
            <a:off x="52228" y="2153570"/>
            <a:ext cx="9091772" cy="1575148"/>
            <a:chOff x="52228" y="2153570"/>
            <a:chExt cx="9091772" cy="1575148"/>
          </a:xfrm>
        </p:grpSpPr>
        <p:grpSp>
          <p:nvGrpSpPr>
            <p:cNvPr id="40" name="Group 39">
              <a:extLst>
                <a:ext uri="{FF2B5EF4-FFF2-40B4-BE49-F238E27FC236}">
                  <a16:creationId xmlns:a16="http://schemas.microsoft.com/office/drawing/2014/main" id="{3FDFB5CF-2AC2-8245-B7CA-EF36F243FDF0}"/>
                </a:ext>
              </a:extLst>
            </p:cNvPr>
            <p:cNvGrpSpPr/>
            <p:nvPr/>
          </p:nvGrpSpPr>
          <p:grpSpPr>
            <a:xfrm>
              <a:off x="674992" y="2714585"/>
              <a:ext cx="8469008" cy="400110"/>
              <a:chOff x="387457" y="1241178"/>
              <a:chExt cx="8469008" cy="400110"/>
            </a:xfrm>
          </p:grpSpPr>
          <p:cxnSp>
            <p:nvCxnSpPr>
              <p:cNvPr id="41" name="Straight Arrow Connector 40">
                <a:extLst>
                  <a:ext uri="{FF2B5EF4-FFF2-40B4-BE49-F238E27FC236}">
                    <a16:creationId xmlns:a16="http://schemas.microsoft.com/office/drawing/2014/main" id="{743CF38D-B25C-2E43-874B-D9BE903ECBCA}"/>
                  </a:ext>
                </a:extLst>
              </p:cNvPr>
              <p:cNvCxnSpPr>
                <a:cxnSpLocks/>
              </p:cNvCxnSpPr>
              <p:nvPr/>
            </p:nvCxnSpPr>
            <p:spPr>
              <a:xfrm>
                <a:off x="387457" y="1432685"/>
                <a:ext cx="686574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546E132-A7F3-D94D-BF12-3B517D97F71C}"/>
                  </a:ext>
                </a:extLst>
              </p:cNvPr>
              <p:cNvSpPr txBox="1"/>
              <p:nvPr/>
            </p:nvSpPr>
            <p:spPr>
              <a:xfrm>
                <a:off x="7253206" y="1241178"/>
                <a:ext cx="1603259" cy="400110"/>
              </a:xfrm>
              <a:prstGeom prst="rect">
                <a:avLst/>
              </a:prstGeom>
              <a:noFill/>
            </p:spPr>
            <p:txBody>
              <a:bodyPr wrap="none" rtlCol="0">
                <a:spAutoFit/>
              </a:bodyPr>
              <a:lstStyle/>
              <a:p>
                <a:r>
                  <a:rPr lang="en-US" sz="2000" dirty="0">
                    <a:latin typeface="Cambria" panose="02040503050406030204" pitchFamily="18" charset="0"/>
                  </a:rPr>
                  <a:t>Temperature</a:t>
                </a:r>
              </a:p>
            </p:txBody>
          </p:sp>
        </p:grpSp>
        <p:sp>
          <p:nvSpPr>
            <p:cNvPr id="43" name="TextBox 42">
              <a:extLst>
                <a:ext uri="{FF2B5EF4-FFF2-40B4-BE49-F238E27FC236}">
                  <a16:creationId xmlns:a16="http://schemas.microsoft.com/office/drawing/2014/main" id="{1D489FF7-FCED-A14F-8890-DFD6CC183039}"/>
                </a:ext>
              </a:extLst>
            </p:cNvPr>
            <p:cNvSpPr txBox="1"/>
            <p:nvPr/>
          </p:nvSpPr>
          <p:spPr>
            <a:xfrm>
              <a:off x="3304373" y="2540229"/>
              <a:ext cx="990977" cy="369332"/>
            </a:xfrm>
            <a:prstGeom prst="rect">
              <a:avLst/>
            </a:prstGeom>
            <a:noFill/>
            <a:ln>
              <a:noFill/>
            </a:ln>
          </p:spPr>
          <p:txBody>
            <a:bodyPr wrap="none" rtlCol="0">
              <a:spAutoFit/>
            </a:bodyPr>
            <a:lstStyle/>
            <a:p>
              <a:r>
                <a:rPr lang="en-US" b="1">
                  <a:solidFill>
                    <a:srgbClr val="C00000"/>
                  </a:solidFill>
                  <a:latin typeface="Cambria" panose="02040503050406030204" pitchFamily="18" charset="0"/>
                </a:rPr>
                <a:t>bit flips</a:t>
              </a:r>
            </a:p>
          </p:txBody>
        </p:sp>
        <p:sp>
          <p:nvSpPr>
            <p:cNvPr id="44" name="Rectangle 43">
              <a:extLst>
                <a:ext uri="{FF2B5EF4-FFF2-40B4-BE49-F238E27FC236}">
                  <a16:creationId xmlns:a16="http://schemas.microsoft.com/office/drawing/2014/main" id="{934ED2A3-35B2-CB4D-A541-F39EAA4B5856}"/>
                </a:ext>
              </a:extLst>
            </p:cNvPr>
            <p:cNvSpPr/>
            <p:nvPr/>
          </p:nvSpPr>
          <p:spPr>
            <a:xfrm>
              <a:off x="695274" y="2596779"/>
              <a:ext cx="6523004" cy="618627"/>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3C3688D-7BAD-9543-A932-828CB5930E67}"/>
                </a:ext>
              </a:extLst>
            </p:cNvPr>
            <p:cNvSpPr/>
            <p:nvPr/>
          </p:nvSpPr>
          <p:spPr>
            <a:xfrm>
              <a:off x="1883858" y="2634159"/>
              <a:ext cx="3703544"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C00000"/>
                  </a:solidFill>
                  <a:latin typeface="Cambria" panose="02040503050406030204" pitchFamily="18" charset="0"/>
                </a:rPr>
                <a:t>Vulnerable Temperature Range</a:t>
              </a:r>
            </a:p>
          </p:txBody>
        </p:sp>
        <p:cxnSp>
          <p:nvCxnSpPr>
            <p:cNvPr id="46" name="Straight Connector 45">
              <a:extLst>
                <a:ext uri="{FF2B5EF4-FFF2-40B4-BE49-F238E27FC236}">
                  <a16:creationId xmlns:a16="http://schemas.microsoft.com/office/drawing/2014/main" id="{AC0E3BDB-23ED-7740-84B0-0351C5C674EF}"/>
                </a:ext>
              </a:extLst>
            </p:cNvPr>
            <p:cNvCxnSpPr>
              <a:cxnSpLocks/>
            </p:cNvCxnSpPr>
            <p:nvPr/>
          </p:nvCxnSpPr>
          <p:spPr>
            <a:xfrm>
              <a:off x="7218278" y="2596779"/>
              <a:ext cx="0" cy="62556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41FFDBB-F44A-654A-B95D-C5299A1AD5DF}"/>
                </a:ext>
              </a:extLst>
            </p:cNvPr>
            <p:cNvCxnSpPr>
              <a:cxnSpLocks/>
            </p:cNvCxnSpPr>
            <p:nvPr/>
          </p:nvCxnSpPr>
          <p:spPr>
            <a:xfrm flipH="1">
              <a:off x="674993" y="2596779"/>
              <a:ext cx="0" cy="62556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0AB9AE98-8027-6443-A354-30E87A4AD672}"/>
                </a:ext>
              </a:extLst>
            </p:cNvPr>
            <p:cNvSpPr txBox="1"/>
            <p:nvPr/>
          </p:nvSpPr>
          <p:spPr>
            <a:xfrm>
              <a:off x="253242" y="3267053"/>
              <a:ext cx="843501" cy="461665"/>
            </a:xfrm>
            <a:prstGeom prst="rect">
              <a:avLst/>
            </a:prstGeom>
            <a:noFill/>
          </p:spPr>
          <p:txBody>
            <a:bodyPr wrap="none" lIns="91440" tIns="45720" rIns="91440" bIns="45720" rtlCol="0" anchor="t">
              <a:spAutoFit/>
            </a:bodyPr>
            <a:lstStyle/>
            <a:p>
              <a:r>
                <a:rPr lang="en-US" sz="2400" b="1" dirty="0">
                  <a:latin typeface="Cambria"/>
                  <a:ea typeface="Cambria"/>
                </a:rPr>
                <a:t>50°C</a:t>
              </a:r>
            </a:p>
          </p:txBody>
        </p:sp>
        <p:sp>
          <p:nvSpPr>
            <p:cNvPr id="53" name="TextBox 52">
              <a:extLst>
                <a:ext uri="{FF2B5EF4-FFF2-40B4-BE49-F238E27FC236}">
                  <a16:creationId xmlns:a16="http://schemas.microsoft.com/office/drawing/2014/main" id="{5BF73DF4-115C-6148-B57A-DCDA10344C5D}"/>
                </a:ext>
              </a:extLst>
            </p:cNvPr>
            <p:cNvSpPr txBox="1"/>
            <p:nvPr/>
          </p:nvSpPr>
          <p:spPr>
            <a:xfrm>
              <a:off x="6776248" y="3267053"/>
              <a:ext cx="843501" cy="461665"/>
            </a:xfrm>
            <a:prstGeom prst="rect">
              <a:avLst/>
            </a:prstGeom>
            <a:noFill/>
          </p:spPr>
          <p:txBody>
            <a:bodyPr wrap="none" lIns="91440" tIns="45720" rIns="91440" bIns="45720" rtlCol="0" anchor="t">
              <a:spAutoFit/>
            </a:bodyPr>
            <a:lstStyle/>
            <a:p>
              <a:r>
                <a:rPr lang="en-US" sz="2400" b="1" dirty="0">
                  <a:latin typeface="Cambria"/>
                  <a:ea typeface="Cambria"/>
                </a:rPr>
                <a:t>90°C</a:t>
              </a:r>
            </a:p>
          </p:txBody>
        </p:sp>
        <p:sp>
          <p:nvSpPr>
            <p:cNvPr id="68" name="TextBox 67">
              <a:extLst>
                <a:ext uri="{FF2B5EF4-FFF2-40B4-BE49-F238E27FC236}">
                  <a16:creationId xmlns:a16="http://schemas.microsoft.com/office/drawing/2014/main" id="{AE3AC6D4-0ACC-C74B-8274-A84942F9AAB8}"/>
                </a:ext>
              </a:extLst>
            </p:cNvPr>
            <p:cNvSpPr txBox="1"/>
            <p:nvPr/>
          </p:nvSpPr>
          <p:spPr>
            <a:xfrm>
              <a:off x="52228" y="2153570"/>
              <a:ext cx="8798049" cy="400110"/>
            </a:xfrm>
            <a:prstGeom prst="rect">
              <a:avLst/>
            </a:prstGeom>
            <a:solidFill>
              <a:schemeClr val="bg1">
                <a:alpha val="0"/>
              </a:schemeClr>
            </a:solidFill>
            <a:ln>
              <a:noFill/>
            </a:ln>
          </p:spPr>
          <p:txBody>
            <a:bodyPr wrap="square" lIns="91440" tIns="45720" rIns="91440" bIns="45720" rtlCol="0" anchor="t">
              <a:spAutoFit/>
            </a:bodyPr>
            <a:lstStyle/>
            <a:p>
              <a:pPr algn="ctr"/>
              <a:r>
                <a:rPr lang="en-US" sz="2000" b="1" dirty="0">
                  <a:solidFill>
                    <a:srgbClr val="FF0000"/>
                  </a:solidFill>
                  <a:latin typeface="Cambria" panose="02040503050406030204" pitchFamily="18" charset="0"/>
                  <a:ea typeface="+mn-lt"/>
                  <a:cs typeface="+mn-lt"/>
                </a:rPr>
                <a:t>29.8%</a:t>
              </a:r>
              <a:r>
                <a:rPr lang="en-US" sz="2000" dirty="0">
                  <a:solidFill>
                    <a:srgbClr val="FF0000"/>
                  </a:solidFill>
                  <a:latin typeface="Cambria" panose="02040503050406030204" pitchFamily="18" charset="0"/>
                  <a:ea typeface="+mn-lt"/>
                  <a:cs typeface="+mn-lt"/>
                </a:rPr>
                <a:t> of the cells </a:t>
              </a:r>
              <a:r>
                <a:rPr lang="en-US" sz="2000" b="1" dirty="0">
                  <a:solidFill>
                    <a:srgbClr val="FF0000"/>
                  </a:solidFill>
                  <a:latin typeface="Cambria" panose="02040503050406030204" pitchFamily="18" charset="0"/>
                  <a:ea typeface="+mn-lt"/>
                  <a:cs typeface="+mn-lt"/>
                </a:rPr>
                <a:t> in Mfr. D  </a:t>
              </a:r>
              <a:r>
                <a:rPr lang="en-US" sz="2000" dirty="0">
                  <a:solidFill>
                    <a:srgbClr val="FF0000"/>
                  </a:solidFill>
                  <a:latin typeface="Cambria" panose="02040503050406030204" pitchFamily="18" charset="0"/>
                  <a:ea typeface="+mn-lt"/>
                  <a:cs typeface="+mn-lt"/>
                </a:rPr>
                <a:t>experience bit flips </a:t>
              </a:r>
              <a:r>
                <a:rPr lang="en-US" sz="2000" b="1" dirty="0">
                  <a:solidFill>
                    <a:srgbClr val="FF0000"/>
                  </a:solidFill>
                  <a:latin typeface="Cambria" panose="02040503050406030204" pitchFamily="18" charset="0"/>
                  <a:ea typeface="+mn-lt"/>
                  <a:cs typeface="+mn-lt"/>
                </a:rPr>
                <a:t>at all tested temperatures</a:t>
              </a:r>
            </a:p>
          </p:txBody>
        </p:sp>
      </p:grpSp>
      <p:grpSp>
        <p:nvGrpSpPr>
          <p:cNvPr id="77" name="Group 76">
            <a:extLst>
              <a:ext uri="{FF2B5EF4-FFF2-40B4-BE49-F238E27FC236}">
                <a16:creationId xmlns:a16="http://schemas.microsoft.com/office/drawing/2014/main" id="{F0CAA0A8-05A7-A543-BE75-4C5430F6C9E6}"/>
              </a:ext>
            </a:extLst>
          </p:cNvPr>
          <p:cNvGrpSpPr/>
          <p:nvPr/>
        </p:nvGrpSpPr>
        <p:grpSpPr>
          <a:xfrm>
            <a:off x="674992" y="5058813"/>
            <a:ext cx="8469007" cy="1828768"/>
            <a:chOff x="674992" y="5086153"/>
            <a:chExt cx="8469007" cy="1828768"/>
          </a:xfrm>
        </p:grpSpPr>
        <p:grpSp>
          <p:nvGrpSpPr>
            <p:cNvPr id="54" name="Group 53">
              <a:extLst>
                <a:ext uri="{FF2B5EF4-FFF2-40B4-BE49-F238E27FC236}">
                  <a16:creationId xmlns:a16="http://schemas.microsoft.com/office/drawing/2014/main" id="{B291BAF1-8CC3-724A-A186-D76DEAC8887A}"/>
                </a:ext>
              </a:extLst>
            </p:cNvPr>
            <p:cNvGrpSpPr/>
            <p:nvPr/>
          </p:nvGrpSpPr>
          <p:grpSpPr>
            <a:xfrm>
              <a:off x="674992" y="5668731"/>
              <a:ext cx="8469007" cy="400110"/>
              <a:chOff x="387458" y="1241178"/>
              <a:chExt cx="8469007" cy="400110"/>
            </a:xfrm>
          </p:grpSpPr>
          <p:cxnSp>
            <p:nvCxnSpPr>
              <p:cNvPr id="55" name="Straight Arrow Connector 54">
                <a:extLst>
                  <a:ext uri="{FF2B5EF4-FFF2-40B4-BE49-F238E27FC236}">
                    <a16:creationId xmlns:a16="http://schemas.microsoft.com/office/drawing/2014/main" id="{CB71D739-27B6-3D4E-8BA0-D5157E65DA61}"/>
                  </a:ext>
                </a:extLst>
              </p:cNvPr>
              <p:cNvCxnSpPr>
                <a:cxnSpLocks/>
              </p:cNvCxnSpPr>
              <p:nvPr/>
            </p:nvCxnSpPr>
            <p:spPr>
              <a:xfrm>
                <a:off x="387458" y="1425844"/>
                <a:ext cx="686574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7965B424-7EBD-4B46-8A77-C458F52CBAC5}"/>
                  </a:ext>
                </a:extLst>
              </p:cNvPr>
              <p:cNvSpPr txBox="1"/>
              <p:nvPr/>
            </p:nvSpPr>
            <p:spPr>
              <a:xfrm>
                <a:off x="7253206" y="1241178"/>
                <a:ext cx="1603259" cy="400110"/>
              </a:xfrm>
              <a:prstGeom prst="rect">
                <a:avLst/>
              </a:prstGeom>
              <a:noFill/>
            </p:spPr>
            <p:txBody>
              <a:bodyPr wrap="none" rtlCol="0">
                <a:spAutoFit/>
              </a:bodyPr>
              <a:lstStyle/>
              <a:p>
                <a:r>
                  <a:rPr lang="en-US" sz="2000" dirty="0">
                    <a:latin typeface="Cambria" panose="02040503050406030204" pitchFamily="18" charset="0"/>
                  </a:rPr>
                  <a:t>Temperature</a:t>
                </a:r>
              </a:p>
            </p:txBody>
          </p:sp>
        </p:grpSp>
        <p:sp>
          <p:nvSpPr>
            <p:cNvPr id="59" name="Rectangle 58">
              <a:extLst>
                <a:ext uri="{FF2B5EF4-FFF2-40B4-BE49-F238E27FC236}">
                  <a16:creationId xmlns:a16="http://schemas.microsoft.com/office/drawing/2014/main" id="{CC9F9374-C82C-5A4C-A172-B0410EC5FBC7}"/>
                </a:ext>
              </a:extLst>
            </p:cNvPr>
            <p:cNvSpPr/>
            <p:nvPr/>
          </p:nvSpPr>
          <p:spPr>
            <a:xfrm>
              <a:off x="1929578" y="6372925"/>
              <a:ext cx="3693112" cy="541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Cambria" panose="02040503050406030204" pitchFamily="18" charset="0"/>
                </a:rPr>
                <a:t>Vulnerable  Temperature  Range</a:t>
              </a:r>
            </a:p>
          </p:txBody>
        </p:sp>
        <p:sp>
          <p:nvSpPr>
            <p:cNvPr id="61" name="TextBox 60">
              <a:extLst>
                <a:ext uri="{FF2B5EF4-FFF2-40B4-BE49-F238E27FC236}">
                  <a16:creationId xmlns:a16="http://schemas.microsoft.com/office/drawing/2014/main" id="{D24DEB3D-B804-7242-BB8F-E74DD92499CE}"/>
                </a:ext>
              </a:extLst>
            </p:cNvPr>
            <p:cNvSpPr txBox="1"/>
            <p:nvPr/>
          </p:nvSpPr>
          <p:spPr>
            <a:xfrm>
              <a:off x="5837898" y="5484065"/>
              <a:ext cx="1313180" cy="369332"/>
            </a:xfrm>
            <a:prstGeom prst="rect">
              <a:avLst/>
            </a:prstGeom>
            <a:noFill/>
          </p:spPr>
          <p:txBody>
            <a:bodyPr wrap="none" rtlCol="0">
              <a:spAutoFit/>
            </a:bodyPr>
            <a:lstStyle/>
            <a:p>
              <a:r>
                <a:rPr lang="en-US" b="1">
                  <a:solidFill>
                    <a:srgbClr val="538232"/>
                  </a:solidFill>
                  <a:latin typeface="Cambria" panose="02040503050406030204" pitchFamily="18" charset="0"/>
                </a:rPr>
                <a:t>no bit flips</a:t>
              </a:r>
            </a:p>
          </p:txBody>
        </p:sp>
        <p:sp>
          <p:nvSpPr>
            <p:cNvPr id="63" name="TextBox 62">
              <a:extLst>
                <a:ext uri="{FF2B5EF4-FFF2-40B4-BE49-F238E27FC236}">
                  <a16:creationId xmlns:a16="http://schemas.microsoft.com/office/drawing/2014/main" id="{D0FC3964-EE6A-E946-BA99-14B785560B32}"/>
                </a:ext>
              </a:extLst>
            </p:cNvPr>
            <p:cNvSpPr txBox="1"/>
            <p:nvPr/>
          </p:nvSpPr>
          <p:spPr>
            <a:xfrm>
              <a:off x="1686874" y="5435561"/>
              <a:ext cx="1313180" cy="369332"/>
            </a:xfrm>
            <a:prstGeom prst="rect">
              <a:avLst/>
            </a:prstGeom>
            <a:noFill/>
          </p:spPr>
          <p:txBody>
            <a:bodyPr wrap="none" rtlCol="0">
              <a:spAutoFit/>
            </a:bodyPr>
            <a:lstStyle/>
            <a:p>
              <a:r>
                <a:rPr lang="en-US" b="1" dirty="0">
                  <a:solidFill>
                    <a:srgbClr val="538232"/>
                  </a:solidFill>
                  <a:latin typeface="Cambria" panose="02040503050406030204" pitchFamily="18" charset="0"/>
                </a:rPr>
                <a:t>no bit flips</a:t>
              </a:r>
            </a:p>
          </p:txBody>
        </p:sp>
        <p:sp>
          <p:nvSpPr>
            <p:cNvPr id="66" name="TextBox 65">
              <a:extLst>
                <a:ext uri="{FF2B5EF4-FFF2-40B4-BE49-F238E27FC236}">
                  <a16:creationId xmlns:a16="http://schemas.microsoft.com/office/drawing/2014/main" id="{7B1244D7-D522-C043-BF17-F1FA84D46871}"/>
                </a:ext>
              </a:extLst>
            </p:cNvPr>
            <p:cNvSpPr txBox="1"/>
            <p:nvPr/>
          </p:nvSpPr>
          <p:spPr>
            <a:xfrm>
              <a:off x="3782590" y="6086207"/>
              <a:ext cx="843501" cy="461665"/>
            </a:xfrm>
            <a:prstGeom prst="rect">
              <a:avLst/>
            </a:prstGeom>
            <a:noFill/>
          </p:spPr>
          <p:txBody>
            <a:bodyPr wrap="none" lIns="91440" tIns="45720" rIns="91440" bIns="45720" rtlCol="0" anchor="t">
              <a:spAutoFit/>
            </a:bodyPr>
            <a:lstStyle/>
            <a:p>
              <a:r>
                <a:rPr lang="en-US" sz="2400" b="1" dirty="0">
                  <a:latin typeface="Cambria"/>
                  <a:ea typeface="Cambria"/>
                </a:rPr>
                <a:t>70°C</a:t>
              </a:r>
            </a:p>
          </p:txBody>
        </p:sp>
        <p:sp>
          <p:nvSpPr>
            <p:cNvPr id="69" name="TextBox 68">
              <a:extLst>
                <a:ext uri="{FF2B5EF4-FFF2-40B4-BE49-F238E27FC236}">
                  <a16:creationId xmlns:a16="http://schemas.microsoft.com/office/drawing/2014/main" id="{6B120566-B5E1-D94D-8926-B74B80B8D298}"/>
                </a:ext>
              </a:extLst>
            </p:cNvPr>
            <p:cNvSpPr txBox="1"/>
            <p:nvPr/>
          </p:nvSpPr>
          <p:spPr>
            <a:xfrm>
              <a:off x="851671" y="5086153"/>
              <a:ext cx="6705337" cy="400110"/>
            </a:xfrm>
            <a:prstGeom prst="rect">
              <a:avLst/>
            </a:prstGeom>
            <a:solidFill>
              <a:schemeClr val="bg1">
                <a:alpha val="0"/>
              </a:schemeClr>
            </a:solidFill>
            <a:ln>
              <a:noFill/>
            </a:ln>
          </p:spPr>
          <p:txBody>
            <a:bodyPr wrap="square" lIns="91440" tIns="45720" rIns="91440" bIns="45720" rtlCol="0" anchor="t">
              <a:spAutoFit/>
            </a:bodyPr>
            <a:lstStyle/>
            <a:p>
              <a:pPr algn="ctr"/>
              <a:r>
                <a:rPr lang="en-US" sz="2000" b="1" dirty="0">
                  <a:solidFill>
                    <a:srgbClr val="FF0000"/>
                  </a:solidFill>
                  <a:latin typeface="Cambria" panose="02040503050406030204" pitchFamily="18" charset="0"/>
                  <a:ea typeface="+mn-lt"/>
                  <a:cs typeface="+mn-lt"/>
                </a:rPr>
                <a:t>0.2%</a:t>
              </a:r>
              <a:r>
                <a:rPr lang="en-US" sz="2000" dirty="0">
                  <a:solidFill>
                    <a:srgbClr val="FF0000"/>
                  </a:solidFill>
                  <a:latin typeface="Cambria" panose="02040503050406030204" pitchFamily="18" charset="0"/>
                  <a:ea typeface="+mn-lt"/>
                  <a:cs typeface="+mn-lt"/>
                </a:rPr>
                <a:t> of the cells in Mfr. D experience bit flips </a:t>
              </a:r>
              <a:r>
                <a:rPr lang="en-US" sz="2000" b="1" dirty="0">
                  <a:solidFill>
                    <a:srgbClr val="FF0000"/>
                  </a:solidFill>
                  <a:latin typeface="Cambria" panose="02040503050406030204" pitchFamily="18" charset="0"/>
                  <a:ea typeface="+mn-lt"/>
                  <a:cs typeface="+mn-lt"/>
                </a:rPr>
                <a:t>only</a:t>
              </a:r>
              <a:r>
                <a:rPr lang="en-US" sz="2000" dirty="0">
                  <a:solidFill>
                    <a:srgbClr val="FF0000"/>
                  </a:solidFill>
                  <a:latin typeface="Cambria" panose="02040503050406030204" pitchFamily="18" charset="0"/>
                  <a:ea typeface="+mn-lt"/>
                  <a:cs typeface="+mn-lt"/>
                </a:rPr>
                <a:t> </a:t>
              </a:r>
              <a:r>
                <a:rPr lang="en-US" sz="2000" b="1" dirty="0">
                  <a:solidFill>
                    <a:srgbClr val="FF0000"/>
                  </a:solidFill>
                  <a:latin typeface="Cambria" panose="02040503050406030204" pitchFamily="18" charset="0"/>
                  <a:ea typeface="+mn-lt"/>
                  <a:cs typeface="+mn-lt"/>
                </a:rPr>
                <a:t>at 70°C</a:t>
              </a:r>
            </a:p>
          </p:txBody>
        </p:sp>
        <p:cxnSp>
          <p:nvCxnSpPr>
            <p:cNvPr id="70" name="Straight Connector 69">
              <a:extLst>
                <a:ext uri="{FF2B5EF4-FFF2-40B4-BE49-F238E27FC236}">
                  <a16:creationId xmlns:a16="http://schemas.microsoft.com/office/drawing/2014/main" id="{EF527CE0-01C0-5C48-9DAF-47836717B5C2}"/>
                </a:ext>
              </a:extLst>
            </p:cNvPr>
            <p:cNvCxnSpPr>
              <a:cxnSpLocks/>
            </p:cNvCxnSpPr>
            <p:nvPr/>
          </p:nvCxnSpPr>
          <p:spPr>
            <a:xfrm flipH="1">
              <a:off x="4107866" y="5516363"/>
              <a:ext cx="0" cy="62556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E753FB9-77D0-B045-9B79-CC8C592C28D4}"/>
                </a:ext>
              </a:extLst>
            </p:cNvPr>
            <p:cNvCxnSpPr>
              <a:cxnSpLocks/>
            </p:cNvCxnSpPr>
            <p:nvPr/>
          </p:nvCxnSpPr>
          <p:spPr>
            <a:xfrm flipH="1">
              <a:off x="4295350" y="5516363"/>
              <a:ext cx="0" cy="62556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urved Connector 18">
              <a:extLst>
                <a:ext uri="{FF2B5EF4-FFF2-40B4-BE49-F238E27FC236}">
                  <a16:creationId xmlns:a16="http://schemas.microsoft.com/office/drawing/2014/main" id="{5C81965F-7442-6244-A780-9DE52A9EAD55}"/>
                </a:ext>
              </a:extLst>
            </p:cNvPr>
            <p:cNvCxnSpPr>
              <a:cxnSpLocks/>
              <a:endCxn id="66" idx="3"/>
            </p:cNvCxnSpPr>
            <p:nvPr/>
          </p:nvCxnSpPr>
          <p:spPr>
            <a:xfrm flipH="1" flipV="1">
              <a:off x="4626091" y="6317040"/>
              <a:ext cx="1522006" cy="299079"/>
            </a:xfrm>
            <a:prstGeom prst="curvedConnector3">
              <a:avLst>
                <a:gd name="adj1" fmla="val -15020"/>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C8A48A0D-03AB-A44F-A862-303808CEDDA1}"/>
                </a:ext>
              </a:extLst>
            </p:cNvPr>
            <p:cNvSpPr/>
            <p:nvPr/>
          </p:nvSpPr>
          <p:spPr>
            <a:xfrm flipH="1">
              <a:off x="4150490" y="5522555"/>
              <a:ext cx="107703" cy="614023"/>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1380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591AAD8-8B9E-F441-B3D7-A9A6729D3F61}"/>
              </a:ext>
            </a:extLst>
          </p:cNvPr>
          <p:cNvSpPr/>
          <p:nvPr/>
        </p:nvSpPr>
        <p:spPr>
          <a:xfrm>
            <a:off x="205424" y="5640155"/>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Conclusions</a:t>
            </a:r>
          </a:p>
        </p:txBody>
      </p:sp>
      <p:sp>
        <p:nvSpPr>
          <p:cNvPr id="16" name="Rectangle 15">
            <a:extLst>
              <a:ext uri="{FF2B5EF4-FFF2-40B4-BE49-F238E27FC236}">
                <a16:creationId xmlns:a16="http://schemas.microsoft.com/office/drawing/2014/main" id="{C4F7C2E8-FACF-A344-B41E-7283F0886952}"/>
              </a:ext>
            </a:extLst>
          </p:cNvPr>
          <p:cNvSpPr/>
          <p:nvPr/>
        </p:nvSpPr>
        <p:spPr>
          <a:xfrm>
            <a:off x="205424" y="87476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Motivation and Goal</a:t>
            </a:r>
          </a:p>
        </p:txBody>
      </p:sp>
      <p:sp>
        <p:nvSpPr>
          <p:cNvPr id="2" name="Title 1"/>
          <p:cNvSpPr>
            <a:spLocks noGrp="1"/>
          </p:cNvSpPr>
          <p:nvPr>
            <p:ph type="title"/>
          </p:nvPr>
        </p:nvSpPr>
        <p:spPr>
          <a:xfrm>
            <a:off x="107576" y="0"/>
            <a:ext cx="8880045" cy="770467"/>
          </a:xfrm>
        </p:spPr>
        <p:txBody>
          <a:bodyPr/>
          <a:lstStyle/>
          <a:p>
            <a:r>
              <a:rPr lang="en-US" sz="3600" b="1"/>
              <a:t>Outline</a:t>
            </a:r>
          </a:p>
        </p:txBody>
      </p:sp>
      <p:sp>
        <p:nvSpPr>
          <p:cNvPr id="6" name="Content Placeholder 5" hidden="1">
            <a:extLst>
              <a:ext uri="{FF2B5EF4-FFF2-40B4-BE49-F238E27FC236}">
                <a16:creationId xmlns:a16="http://schemas.microsoft.com/office/drawing/2014/main" id="{8E8EDEFF-E6DD-CC47-AE02-196B3AC1525F}"/>
              </a:ext>
            </a:extLst>
          </p:cNvPr>
          <p:cNvSpPr>
            <a:spLocks noGrp="1"/>
          </p:cNvSpPr>
          <p:nvPr>
            <p:ph idx="1"/>
          </p:nvPr>
        </p:nvSpPr>
        <p:spPr>
          <a:xfrm>
            <a:off x="216313" y="1038366"/>
            <a:ext cx="8592679" cy="5148882"/>
          </a:xfrm>
        </p:spPr>
        <p:txBody>
          <a:bodyPr>
            <a:normAutofit fontScale="92500" lnSpcReduction="10000"/>
          </a:bodyPr>
          <a:lstStyle/>
          <a:p>
            <a:pPr marL="0" indent="0">
              <a:lnSpc>
                <a:spcPct val="200000"/>
              </a:lnSpc>
              <a:spcBef>
                <a:spcPts val="700"/>
              </a:spcBef>
              <a:buNone/>
            </a:pPr>
            <a:r>
              <a:rPr lang="en-US">
                <a:solidFill>
                  <a:srgbClr val="BFBFBF"/>
                </a:solidFill>
              </a:rPr>
              <a:t>Motivation and Goal</a:t>
            </a:r>
          </a:p>
          <a:p>
            <a:pPr marL="0" indent="0">
              <a:lnSpc>
                <a:spcPct val="200000"/>
              </a:lnSpc>
              <a:spcBef>
                <a:spcPts val="700"/>
              </a:spcBef>
              <a:buNone/>
            </a:pPr>
            <a:r>
              <a:rPr lang="en-US">
                <a:solidFill>
                  <a:srgbClr val="BFBFBF"/>
                </a:solidFill>
              </a:rPr>
              <a:t>Experimental Methodology</a:t>
            </a:r>
          </a:p>
          <a:p>
            <a:pPr marL="0" indent="0">
              <a:lnSpc>
                <a:spcPct val="200000"/>
              </a:lnSpc>
              <a:spcBef>
                <a:spcPts val="700"/>
              </a:spcBef>
              <a:buNone/>
            </a:pPr>
            <a:r>
              <a:rPr lang="en-US">
                <a:solidFill>
                  <a:srgbClr val="BFBFBF"/>
                </a:solidFill>
              </a:rPr>
              <a:t>Temperature Analysis</a:t>
            </a:r>
          </a:p>
          <a:p>
            <a:pPr marL="0" indent="0">
              <a:lnSpc>
                <a:spcPct val="200000"/>
              </a:lnSpc>
              <a:spcBef>
                <a:spcPts val="700"/>
              </a:spcBef>
              <a:buNone/>
            </a:pPr>
            <a:r>
              <a:rPr lang="en-US">
                <a:solidFill>
                  <a:srgbClr val="BFBFBF"/>
                </a:solidFill>
              </a:rPr>
              <a:t>Aggressor Row Active Time Analysis</a:t>
            </a:r>
          </a:p>
          <a:p>
            <a:pPr marL="0" indent="0">
              <a:lnSpc>
                <a:spcPct val="200000"/>
              </a:lnSpc>
              <a:spcBef>
                <a:spcPts val="700"/>
              </a:spcBef>
              <a:buNone/>
            </a:pPr>
            <a:r>
              <a:rPr lang="en-US">
                <a:solidFill>
                  <a:srgbClr val="BFBFBF"/>
                </a:solidFill>
              </a:rPr>
              <a:t>Spatial Variation Analysis</a:t>
            </a:r>
          </a:p>
          <a:p>
            <a:pPr marL="0" indent="0">
              <a:lnSpc>
                <a:spcPct val="200000"/>
              </a:lnSpc>
              <a:spcBef>
                <a:spcPts val="700"/>
              </a:spcBef>
              <a:buNone/>
            </a:pPr>
            <a:r>
              <a:rPr lang="en-US">
                <a:solidFill>
                  <a:srgbClr val="BFBFBF"/>
                </a:solidFill>
              </a:rPr>
              <a:t>Implications on Attacks and Defenses</a:t>
            </a:r>
          </a:p>
          <a:p>
            <a:pPr marL="0" indent="0">
              <a:lnSpc>
                <a:spcPct val="200000"/>
              </a:lnSpc>
              <a:spcBef>
                <a:spcPts val="700"/>
              </a:spcBef>
              <a:buNone/>
            </a:pPr>
            <a:r>
              <a:rPr lang="en-US">
                <a:solidFill>
                  <a:srgbClr val="BFBFBF"/>
                </a:solidFill>
              </a:rPr>
              <a:t>Conclusions</a:t>
            </a:r>
          </a:p>
          <a:p>
            <a:pPr marL="0" indent="0">
              <a:lnSpc>
                <a:spcPct val="200000"/>
              </a:lnSpc>
              <a:buNone/>
            </a:pPr>
            <a:endParaRPr lang="en-US">
              <a:solidFill>
                <a:srgbClr val="BFBFBF"/>
              </a:solidFill>
            </a:endParaRPr>
          </a:p>
        </p:txBody>
      </p:sp>
      <p:sp>
        <p:nvSpPr>
          <p:cNvPr id="26" name="Rectangle 25">
            <a:extLst>
              <a:ext uri="{FF2B5EF4-FFF2-40B4-BE49-F238E27FC236}">
                <a16:creationId xmlns:a16="http://schemas.microsoft.com/office/drawing/2014/main" id="{B42F442F-3A35-1441-816F-E719C1E2BEDF}"/>
              </a:ext>
            </a:extLst>
          </p:cNvPr>
          <p:cNvSpPr/>
          <p:nvPr/>
        </p:nvSpPr>
        <p:spPr>
          <a:xfrm>
            <a:off x="205424" y="167279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Experimental Methodology</a:t>
            </a:r>
          </a:p>
        </p:txBody>
      </p:sp>
      <p:sp>
        <p:nvSpPr>
          <p:cNvPr id="28" name="Rectangle 27">
            <a:extLst>
              <a:ext uri="{FF2B5EF4-FFF2-40B4-BE49-F238E27FC236}">
                <a16:creationId xmlns:a16="http://schemas.microsoft.com/office/drawing/2014/main" id="{66163B4B-BB3A-4F49-B060-4F2F9E78B480}"/>
              </a:ext>
            </a:extLst>
          </p:cNvPr>
          <p:cNvSpPr/>
          <p:nvPr/>
        </p:nvSpPr>
        <p:spPr>
          <a:xfrm>
            <a:off x="205424" y="247183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Temperature Analysis</a:t>
            </a:r>
          </a:p>
        </p:txBody>
      </p:sp>
      <p:sp>
        <p:nvSpPr>
          <p:cNvPr id="30" name="Rectangle 29">
            <a:extLst>
              <a:ext uri="{FF2B5EF4-FFF2-40B4-BE49-F238E27FC236}">
                <a16:creationId xmlns:a16="http://schemas.microsoft.com/office/drawing/2014/main" id="{F323554B-6458-8143-80B2-CE61E54CE880}"/>
              </a:ext>
            </a:extLst>
          </p:cNvPr>
          <p:cNvSpPr/>
          <p:nvPr/>
        </p:nvSpPr>
        <p:spPr>
          <a:xfrm>
            <a:off x="205424" y="326986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Aggressor Row Active Time Analysis</a:t>
            </a:r>
          </a:p>
        </p:txBody>
      </p:sp>
      <p:sp>
        <p:nvSpPr>
          <p:cNvPr id="32" name="Rectangle 31">
            <a:extLst>
              <a:ext uri="{FF2B5EF4-FFF2-40B4-BE49-F238E27FC236}">
                <a16:creationId xmlns:a16="http://schemas.microsoft.com/office/drawing/2014/main" id="{84392DA8-FBAF-4343-9431-71F3649452A0}"/>
              </a:ext>
            </a:extLst>
          </p:cNvPr>
          <p:cNvSpPr/>
          <p:nvPr/>
        </p:nvSpPr>
        <p:spPr>
          <a:xfrm>
            <a:off x="205424" y="4044103"/>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Spatial Variation Analysis</a:t>
            </a:r>
          </a:p>
        </p:txBody>
      </p:sp>
      <p:sp>
        <p:nvSpPr>
          <p:cNvPr id="34" name="Rectangle 33">
            <a:extLst>
              <a:ext uri="{FF2B5EF4-FFF2-40B4-BE49-F238E27FC236}">
                <a16:creationId xmlns:a16="http://schemas.microsoft.com/office/drawing/2014/main" id="{8C4C16E8-8CAC-EE46-8433-92ACFE20B5B5}"/>
              </a:ext>
            </a:extLst>
          </p:cNvPr>
          <p:cNvSpPr/>
          <p:nvPr/>
        </p:nvSpPr>
        <p:spPr>
          <a:xfrm>
            <a:off x="205424" y="4842129"/>
            <a:ext cx="8672264" cy="64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Implications on Attacks and Defenses</a:t>
            </a:r>
          </a:p>
        </p:txBody>
      </p:sp>
    </p:spTree>
    <p:extLst>
      <p:ext uri="{BB962C8B-B14F-4D97-AF65-F5344CB8AC3E}">
        <p14:creationId xmlns:p14="http://schemas.microsoft.com/office/powerpoint/2010/main" val="1121505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BA029EB9-E35D-9F47-AD5A-43B4D19BC958}"/>
              </a:ext>
            </a:extLst>
          </p:cNvPr>
          <p:cNvGrpSpPr/>
          <p:nvPr/>
        </p:nvGrpSpPr>
        <p:grpSpPr>
          <a:xfrm>
            <a:off x="0" y="2035278"/>
            <a:ext cx="9144000" cy="1206500"/>
            <a:chOff x="0" y="4914900"/>
            <a:chExt cx="9144000" cy="1206500"/>
          </a:xfrm>
          <a:solidFill>
            <a:schemeClr val="accent1">
              <a:lumMod val="20000"/>
              <a:lumOff val="80000"/>
            </a:schemeClr>
          </a:solidFill>
        </p:grpSpPr>
        <p:sp>
          <p:nvSpPr>
            <p:cNvPr id="87" name="Rectangle 86">
              <a:extLst>
                <a:ext uri="{FF2B5EF4-FFF2-40B4-BE49-F238E27FC236}">
                  <a16:creationId xmlns:a16="http://schemas.microsoft.com/office/drawing/2014/main" id="{8CF66EA5-3D1D-A44E-92A8-03ADAD8225E4}"/>
                </a:ext>
              </a:extLst>
            </p:cNvPr>
            <p:cNvSpPr/>
            <p:nvPr/>
          </p:nvSpPr>
          <p:spPr>
            <a:xfrm>
              <a:off x="0" y="4914900"/>
              <a:ext cx="9144000" cy="1206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39FEC32B-467B-CA4F-B3C5-FD41844DAD3C}"/>
                </a:ext>
              </a:extLst>
            </p:cNvPr>
            <p:cNvSpPr txBox="1"/>
            <p:nvPr/>
          </p:nvSpPr>
          <p:spPr>
            <a:xfrm>
              <a:off x="117226" y="5020028"/>
              <a:ext cx="9026774" cy="954107"/>
            </a:xfrm>
            <a:prstGeom prst="rect">
              <a:avLst/>
            </a:prstGeom>
            <a:grpFill/>
          </p:spPr>
          <p:txBody>
            <a:bodyPr wrap="square" rtlCol="0">
              <a:spAutoFit/>
            </a:bodyPr>
            <a:lstStyle/>
            <a:p>
              <a:pPr algn="ctr"/>
              <a:r>
                <a:rPr lang="en-US" sz="2800">
                  <a:latin typeface="Cambria" panose="02040503050406030204" pitchFamily="18" charset="0"/>
                </a:rPr>
                <a:t>Our observations can be leveraged to craft</a:t>
              </a:r>
            </a:p>
            <a:p>
              <a:pPr algn="ctr"/>
              <a:r>
                <a:rPr lang="en-US" sz="2800" b="1">
                  <a:solidFill>
                    <a:srgbClr val="C00000"/>
                  </a:solidFill>
                  <a:latin typeface="Cambria" panose="02040503050406030204" pitchFamily="18" charset="0"/>
                </a:rPr>
                <a:t>more effective RowHammer attacks</a:t>
              </a:r>
            </a:p>
          </p:txBody>
        </p:sp>
      </p:grpSp>
      <p:grpSp>
        <p:nvGrpSpPr>
          <p:cNvPr id="6" name="Group 5">
            <a:extLst>
              <a:ext uri="{FF2B5EF4-FFF2-40B4-BE49-F238E27FC236}">
                <a16:creationId xmlns:a16="http://schemas.microsoft.com/office/drawing/2014/main" id="{7CA2C862-D1FF-49EC-B84D-C554342DEC3F}"/>
              </a:ext>
            </a:extLst>
          </p:cNvPr>
          <p:cNvGrpSpPr/>
          <p:nvPr/>
        </p:nvGrpSpPr>
        <p:grpSpPr>
          <a:xfrm>
            <a:off x="-2200" y="4086403"/>
            <a:ext cx="9144000" cy="1206500"/>
            <a:chOff x="0" y="4914900"/>
            <a:chExt cx="9144000" cy="1206500"/>
          </a:xfrm>
          <a:solidFill>
            <a:schemeClr val="accent1">
              <a:lumMod val="20000"/>
              <a:lumOff val="80000"/>
            </a:schemeClr>
          </a:solidFill>
        </p:grpSpPr>
        <p:sp>
          <p:nvSpPr>
            <p:cNvPr id="10" name="Rectangle 9">
              <a:extLst>
                <a:ext uri="{FF2B5EF4-FFF2-40B4-BE49-F238E27FC236}">
                  <a16:creationId xmlns:a16="http://schemas.microsoft.com/office/drawing/2014/main" id="{3517287E-7330-4B5D-BF0E-A5545020CA1E}"/>
                </a:ext>
              </a:extLst>
            </p:cNvPr>
            <p:cNvSpPr/>
            <p:nvPr/>
          </p:nvSpPr>
          <p:spPr>
            <a:xfrm>
              <a:off x="0" y="4914900"/>
              <a:ext cx="9144000" cy="1206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5780132-F5F1-4E82-9467-08D9CDD14701}"/>
                </a:ext>
              </a:extLst>
            </p:cNvPr>
            <p:cNvSpPr txBox="1"/>
            <p:nvPr/>
          </p:nvSpPr>
          <p:spPr>
            <a:xfrm>
              <a:off x="117226" y="5020028"/>
              <a:ext cx="9026774" cy="954107"/>
            </a:xfrm>
            <a:prstGeom prst="rect">
              <a:avLst/>
            </a:prstGeom>
            <a:grpFill/>
          </p:spPr>
          <p:txBody>
            <a:bodyPr wrap="square" rtlCol="0">
              <a:spAutoFit/>
            </a:bodyPr>
            <a:lstStyle/>
            <a:p>
              <a:pPr algn="ctr"/>
              <a:r>
                <a:rPr lang="en-US" sz="2800">
                  <a:latin typeface="Cambria" panose="02040503050406030204" pitchFamily="18" charset="0"/>
                </a:rPr>
                <a:t>Our observations</a:t>
              </a:r>
              <a:r>
                <a:rPr lang="en-US" sz="2800" b="1">
                  <a:solidFill>
                    <a:srgbClr val="8B278C"/>
                  </a:solidFill>
                  <a:latin typeface="Cambria" panose="02040503050406030204" pitchFamily="18" charset="0"/>
                </a:rPr>
                <a:t> </a:t>
              </a:r>
              <a:r>
                <a:rPr lang="en-US" sz="2800">
                  <a:latin typeface="Cambria" panose="02040503050406030204" pitchFamily="18" charset="0"/>
                </a:rPr>
                <a:t>can be leveraged to design </a:t>
              </a:r>
              <a:br>
                <a:rPr lang="en-US" sz="2800">
                  <a:latin typeface="Cambria" panose="02040503050406030204" pitchFamily="18" charset="0"/>
                </a:rPr>
              </a:br>
              <a:r>
                <a:rPr lang="en-US" sz="2800" b="1">
                  <a:solidFill>
                    <a:srgbClr val="0070C0"/>
                  </a:solidFill>
                  <a:latin typeface="Cambria" panose="02040503050406030204" pitchFamily="18" charset="0"/>
                </a:rPr>
                <a:t>more effective and efficient RowHammer defenses</a:t>
              </a:r>
            </a:p>
          </p:txBody>
        </p:sp>
      </p:grpSp>
      <p:sp>
        <p:nvSpPr>
          <p:cNvPr id="4" name="Title 1">
            <a:extLst>
              <a:ext uri="{FF2B5EF4-FFF2-40B4-BE49-F238E27FC236}">
                <a16:creationId xmlns:a16="http://schemas.microsoft.com/office/drawing/2014/main" id="{5301B480-FFFB-44F5-BB7A-01960AF54C2F}"/>
              </a:ext>
            </a:extLst>
          </p:cNvPr>
          <p:cNvSpPr txBox="1">
            <a:spLocks/>
          </p:cNvSpPr>
          <p:nvPr/>
        </p:nvSpPr>
        <p:spPr>
          <a:xfrm>
            <a:off x="209356" y="80614"/>
            <a:ext cx="8514155" cy="639155"/>
          </a:xfrm>
          <a:prstGeom prst="rect">
            <a:avLst/>
          </a:prstGeom>
        </p:spPr>
        <p:txBody>
          <a:bodyPr lIns="91440" tIns="45720" rIns="91440" bIns="45720" anchor="ctr"/>
          <a:lstStyle>
            <a:lvl1pPr algn="l" defTabSz="914400" rtl="0" eaLnBrk="1" latinLnBrk="0" hangingPunct="1">
              <a:lnSpc>
                <a:spcPct val="100000"/>
              </a:lnSpc>
              <a:spcBef>
                <a:spcPct val="0"/>
              </a:spcBef>
              <a:spcAft>
                <a:spcPts val="600"/>
              </a:spcAft>
              <a:buNone/>
              <a:defRPr sz="3200" b="1" kern="1200">
                <a:solidFill>
                  <a:schemeClr val="accent5">
                    <a:lumMod val="75000"/>
                  </a:schemeClr>
                </a:solidFill>
                <a:latin typeface="Cambria" panose="02040503050406030204" pitchFamily="18" charset="0"/>
                <a:ea typeface="+mj-ea"/>
                <a:cs typeface="+mj-cs"/>
              </a:defRPr>
            </a:lvl1pPr>
          </a:lstStyle>
          <a:p>
            <a:r>
              <a:rPr lang="en-US">
                <a:latin typeface="Cambria"/>
                <a:ea typeface="Cambria"/>
              </a:rPr>
              <a:t>Implications on Attacks and Defenses</a:t>
            </a:r>
            <a:endParaRPr lang="en-US"/>
          </a:p>
        </p:txBody>
      </p:sp>
    </p:spTree>
    <p:extLst>
      <p:ext uri="{BB962C8B-B14F-4D97-AF65-F5344CB8AC3E}">
        <p14:creationId xmlns:p14="http://schemas.microsoft.com/office/powerpoint/2010/main" val="122380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944D4-AB6E-3446-9595-832C470D98C2}"/>
              </a:ext>
            </a:extLst>
          </p:cNvPr>
          <p:cNvSpPr>
            <a:spLocks noGrp="1"/>
          </p:cNvSpPr>
          <p:nvPr>
            <p:ph type="title"/>
          </p:nvPr>
        </p:nvSpPr>
        <p:spPr>
          <a:xfrm>
            <a:off x="78349" y="222421"/>
            <a:ext cx="8798061" cy="770467"/>
          </a:xfrm>
        </p:spPr>
        <p:txBody>
          <a:bodyPr lIns="91440" tIns="45720" rIns="91440" bIns="45720" anchor="ctr"/>
          <a:lstStyle/>
          <a:p>
            <a:r>
              <a:rPr lang="en-US">
                <a:latin typeface="Cambria"/>
                <a:ea typeface="Cambria"/>
              </a:rPr>
              <a:t>Attack Improvement 1: </a:t>
            </a:r>
            <a:br>
              <a:rPr lang="en-US">
                <a:latin typeface="Cambria"/>
                <a:ea typeface="Cambria"/>
              </a:rPr>
            </a:br>
            <a:r>
              <a:rPr lang="en-US" sz="2800">
                <a:latin typeface="Cambria"/>
                <a:ea typeface="Cambria"/>
              </a:rPr>
              <a:t>Making DRAM Cells More Vulnerable</a:t>
            </a:r>
            <a:endParaRPr lang="en-US">
              <a:latin typeface="Cambria"/>
              <a:ea typeface="Cambria"/>
            </a:endParaRPr>
          </a:p>
        </p:txBody>
      </p:sp>
      <p:sp>
        <p:nvSpPr>
          <p:cNvPr id="32" name="Content Placeholder 31">
            <a:extLst>
              <a:ext uri="{FF2B5EF4-FFF2-40B4-BE49-F238E27FC236}">
                <a16:creationId xmlns:a16="http://schemas.microsoft.com/office/drawing/2014/main" id="{822A8C24-B4D1-A64E-A6CE-2B45144826A9}"/>
              </a:ext>
            </a:extLst>
          </p:cNvPr>
          <p:cNvSpPr>
            <a:spLocks noGrp="1"/>
          </p:cNvSpPr>
          <p:nvPr>
            <p:ph idx="1"/>
          </p:nvPr>
        </p:nvSpPr>
        <p:spPr>
          <a:xfrm>
            <a:off x="103471" y="1422943"/>
            <a:ext cx="8355549" cy="824854"/>
          </a:xfrm>
        </p:spPr>
        <p:txBody>
          <a:bodyPr lIns="91440" tIns="45720" rIns="91440" bIns="45720" anchor="t"/>
          <a:lstStyle/>
          <a:p>
            <a:pPr marL="0" indent="0">
              <a:buClr>
                <a:schemeClr val="tx1"/>
              </a:buClr>
              <a:buNone/>
            </a:pPr>
            <a:r>
              <a:rPr lang="en-US">
                <a:latin typeface="Cambria"/>
                <a:ea typeface="Cambria"/>
              </a:rPr>
              <a:t>An attacker can </a:t>
            </a:r>
            <a:r>
              <a:rPr lang="en-US" b="1">
                <a:latin typeface="Cambria"/>
                <a:ea typeface="Cambria"/>
              </a:rPr>
              <a:t>manipulate temperature </a:t>
            </a:r>
            <a:r>
              <a:rPr lang="en-US">
                <a:latin typeface="Cambria"/>
                <a:ea typeface="Cambria"/>
              </a:rPr>
              <a:t>to make the cells that store sensitive data </a:t>
            </a:r>
            <a:r>
              <a:rPr lang="en-US" b="1">
                <a:solidFill>
                  <a:srgbClr val="C00000"/>
                </a:solidFill>
                <a:latin typeface="Cambria"/>
                <a:ea typeface="Cambria"/>
              </a:rPr>
              <a:t>more vulnerable</a:t>
            </a:r>
          </a:p>
          <a:p>
            <a:pPr marL="177800" lvl="1" indent="0">
              <a:buClr>
                <a:schemeClr val="tx1"/>
              </a:buClr>
              <a:buNone/>
            </a:pPr>
            <a:endParaRPr lang="en-US" sz="2400">
              <a:latin typeface="Cambria"/>
              <a:ea typeface="Cambria"/>
            </a:endParaRPr>
          </a:p>
          <a:p>
            <a:pPr marL="177800" lvl="1" indent="0">
              <a:buNone/>
            </a:pPr>
            <a:endParaRPr lang="en-US" sz="2400">
              <a:ea typeface="Cambria"/>
            </a:endParaRPr>
          </a:p>
        </p:txBody>
      </p:sp>
      <p:pic>
        <p:nvPicPr>
          <p:cNvPr id="3" name="Picture 3" descr="Icon&#10;&#10;Description automatically generated" hidden="1">
            <a:extLst>
              <a:ext uri="{FF2B5EF4-FFF2-40B4-BE49-F238E27FC236}">
                <a16:creationId xmlns:a16="http://schemas.microsoft.com/office/drawing/2014/main" id="{6E0EBDDD-7D8C-41AF-9C22-F883CB1C3950}"/>
              </a:ext>
            </a:extLst>
          </p:cNvPr>
          <p:cNvPicPr>
            <a:picLocks noChangeAspect="1"/>
          </p:cNvPicPr>
          <p:nvPr/>
        </p:nvPicPr>
        <p:blipFill>
          <a:blip r:embed="rId3"/>
          <a:stretch>
            <a:fillRect/>
          </a:stretch>
        </p:blipFill>
        <p:spPr>
          <a:xfrm>
            <a:off x="1672888" y="3859123"/>
            <a:ext cx="5829826" cy="667267"/>
          </a:xfrm>
          <a:prstGeom prst="rect">
            <a:avLst/>
          </a:prstGeom>
        </p:spPr>
      </p:pic>
      <p:grpSp>
        <p:nvGrpSpPr>
          <p:cNvPr id="35" name="Group 34">
            <a:extLst>
              <a:ext uri="{FF2B5EF4-FFF2-40B4-BE49-F238E27FC236}">
                <a16:creationId xmlns:a16="http://schemas.microsoft.com/office/drawing/2014/main" id="{40693D33-8E0F-204F-8DC7-8197FBBA70F2}"/>
              </a:ext>
            </a:extLst>
          </p:cNvPr>
          <p:cNvGrpSpPr/>
          <p:nvPr/>
        </p:nvGrpSpPr>
        <p:grpSpPr>
          <a:xfrm>
            <a:off x="861125" y="2910598"/>
            <a:ext cx="7835517" cy="764212"/>
            <a:chOff x="567298" y="3693104"/>
            <a:chExt cx="7835517" cy="764212"/>
          </a:xfrm>
        </p:grpSpPr>
        <p:cxnSp>
          <p:nvCxnSpPr>
            <p:cNvPr id="36" name="Straight Arrow Connector 35">
              <a:extLst>
                <a:ext uri="{FF2B5EF4-FFF2-40B4-BE49-F238E27FC236}">
                  <a16:creationId xmlns:a16="http://schemas.microsoft.com/office/drawing/2014/main" id="{D4D9DB87-9A46-FE47-8D25-C9F7186F35F7}"/>
                </a:ext>
              </a:extLst>
            </p:cNvPr>
            <p:cNvCxnSpPr>
              <a:cxnSpLocks/>
            </p:cNvCxnSpPr>
            <p:nvPr/>
          </p:nvCxnSpPr>
          <p:spPr>
            <a:xfrm>
              <a:off x="646436" y="4052126"/>
              <a:ext cx="686574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74561E16-DC55-3B43-829A-A5F9885F088D}"/>
                </a:ext>
              </a:extLst>
            </p:cNvPr>
            <p:cNvSpPr/>
            <p:nvPr/>
          </p:nvSpPr>
          <p:spPr>
            <a:xfrm>
              <a:off x="1891136" y="3827945"/>
              <a:ext cx="4158559" cy="451351"/>
            </a:xfrm>
            <a:prstGeom prst="rect">
              <a:avLst/>
            </a:prstGeom>
            <a:solidFill>
              <a:srgbClr val="FCE5D6"/>
            </a:solidFill>
            <a:ln>
              <a:solidFill>
                <a:srgbClr val="C01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C00000"/>
                  </a:solidFill>
                  <a:latin typeface="Cambria" panose="02040503050406030204" pitchFamily="18" charset="0"/>
                </a:rPr>
                <a:t>Vulnerable Temperature Range</a:t>
              </a:r>
            </a:p>
          </p:txBody>
        </p:sp>
        <p:cxnSp>
          <p:nvCxnSpPr>
            <p:cNvPr id="47" name="Straight Connector 46">
              <a:extLst>
                <a:ext uri="{FF2B5EF4-FFF2-40B4-BE49-F238E27FC236}">
                  <a16:creationId xmlns:a16="http://schemas.microsoft.com/office/drawing/2014/main" id="{C3BF837E-8430-9A45-9BF3-D6947130DDCC}"/>
                </a:ext>
              </a:extLst>
            </p:cNvPr>
            <p:cNvCxnSpPr/>
            <p:nvPr/>
          </p:nvCxnSpPr>
          <p:spPr>
            <a:xfrm>
              <a:off x="6036350" y="3814328"/>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5E4FFD8-A741-5B4F-9A68-35CBC9A1DA65}"/>
                </a:ext>
              </a:extLst>
            </p:cNvPr>
            <p:cNvSpPr txBox="1"/>
            <p:nvPr/>
          </p:nvSpPr>
          <p:spPr>
            <a:xfrm>
              <a:off x="6939401" y="4087984"/>
              <a:ext cx="1463414" cy="369332"/>
            </a:xfrm>
            <a:prstGeom prst="rect">
              <a:avLst/>
            </a:prstGeom>
            <a:noFill/>
          </p:spPr>
          <p:txBody>
            <a:bodyPr wrap="none" rtlCol="0">
              <a:spAutoFit/>
            </a:bodyPr>
            <a:lstStyle/>
            <a:p>
              <a:r>
                <a:rPr lang="en-US">
                  <a:latin typeface="Cambria" panose="02040503050406030204" pitchFamily="18" charset="0"/>
                </a:rPr>
                <a:t>Temperature</a:t>
              </a:r>
            </a:p>
          </p:txBody>
        </p:sp>
        <p:sp>
          <p:nvSpPr>
            <p:cNvPr id="49" name="TextBox 48">
              <a:extLst>
                <a:ext uri="{FF2B5EF4-FFF2-40B4-BE49-F238E27FC236}">
                  <a16:creationId xmlns:a16="http://schemas.microsoft.com/office/drawing/2014/main" id="{C662CA2B-C15F-A644-A672-3E714E1A4179}"/>
                </a:ext>
              </a:extLst>
            </p:cNvPr>
            <p:cNvSpPr txBox="1"/>
            <p:nvPr/>
          </p:nvSpPr>
          <p:spPr>
            <a:xfrm>
              <a:off x="6115489" y="3694132"/>
              <a:ext cx="1231427" cy="369332"/>
            </a:xfrm>
            <a:prstGeom prst="rect">
              <a:avLst/>
            </a:prstGeom>
            <a:noFill/>
          </p:spPr>
          <p:txBody>
            <a:bodyPr wrap="none" rtlCol="0">
              <a:spAutoFit/>
            </a:bodyPr>
            <a:lstStyle/>
            <a:p>
              <a:r>
                <a:rPr lang="en-US">
                  <a:latin typeface="Cambria" panose="02040503050406030204" pitchFamily="18" charset="0"/>
                </a:rPr>
                <a:t>no bit flips</a:t>
              </a:r>
            </a:p>
          </p:txBody>
        </p:sp>
        <p:cxnSp>
          <p:nvCxnSpPr>
            <p:cNvPr id="50" name="Straight Connector 49">
              <a:extLst>
                <a:ext uri="{FF2B5EF4-FFF2-40B4-BE49-F238E27FC236}">
                  <a16:creationId xmlns:a16="http://schemas.microsoft.com/office/drawing/2014/main" id="{F1CB96BD-E7E0-0A4E-B941-B6CA9AA211A8}"/>
                </a:ext>
              </a:extLst>
            </p:cNvPr>
            <p:cNvCxnSpPr/>
            <p:nvPr/>
          </p:nvCxnSpPr>
          <p:spPr>
            <a:xfrm>
              <a:off x="1855303" y="3821293"/>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1598ED3-AE50-D74F-900A-BF27EA38A1C8}"/>
                </a:ext>
              </a:extLst>
            </p:cNvPr>
            <p:cNvSpPr txBox="1"/>
            <p:nvPr/>
          </p:nvSpPr>
          <p:spPr>
            <a:xfrm>
              <a:off x="567298" y="3693104"/>
              <a:ext cx="1231427" cy="369332"/>
            </a:xfrm>
            <a:prstGeom prst="rect">
              <a:avLst/>
            </a:prstGeom>
            <a:noFill/>
          </p:spPr>
          <p:txBody>
            <a:bodyPr wrap="none" rtlCol="0">
              <a:spAutoFit/>
            </a:bodyPr>
            <a:lstStyle/>
            <a:p>
              <a:r>
                <a:rPr lang="en-US">
                  <a:latin typeface="Cambria" panose="02040503050406030204" pitchFamily="18" charset="0"/>
                </a:rPr>
                <a:t>no bit flips</a:t>
              </a:r>
            </a:p>
          </p:txBody>
        </p:sp>
      </p:grpSp>
      <p:grpSp>
        <p:nvGrpSpPr>
          <p:cNvPr id="21" name="Group 20">
            <a:extLst>
              <a:ext uri="{FF2B5EF4-FFF2-40B4-BE49-F238E27FC236}">
                <a16:creationId xmlns:a16="http://schemas.microsoft.com/office/drawing/2014/main" id="{6B5649C3-578E-F84A-9968-3705C3600428}"/>
              </a:ext>
            </a:extLst>
          </p:cNvPr>
          <p:cNvGrpSpPr/>
          <p:nvPr/>
        </p:nvGrpSpPr>
        <p:grpSpPr>
          <a:xfrm>
            <a:off x="552663" y="4078584"/>
            <a:ext cx="3461194" cy="1725311"/>
            <a:chOff x="679790" y="3603886"/>
            <a:chExt cx="3461194" cy="1725311"/>
          </a:xfrm>
        </p:grpSpPr>
        <p:grpSp>
          <p:nvGrpSpPr>
            <p:cNvPr id="8" name="Group 7">
              <a:extLst>
                <a:ext uri="{FF2B5EF4-FFF2-40B4-BE49-F238E27FC236}">
                  <a16:creationId xmlns:a16="http://schemas.microsoft.com/office/drawing/2014/main" id="{CA9D7A39-EAE2-4C8C-83BC-DD507D02D50E}"/>
                </a:ext>
              </a:extLst>
            </p:cNvPr>
            <p:cNvGrpSpPr/>
            <p:nvPr/>
          </p:nvGrpSpPr>
          <p:grpSpPr>
            <a:xfrm>
              <a:off x="679790" y="3606031"/>
              <a:ext cx="1697560" cy="1723166"/>
              <a:chOff x="2523774" y="4409276"/>
              <a:chExt cx="1697560" cy="1723166"/>
            </a:xfrm>
          </p:grpSpPr>
          <p:sp>
            <p:nvSpPr>
              <p:cNvPr id="16" name="Rectangle 15">
                <a:extLst>
                  <a:ext uri="{FF2B5EF4-FFF2-40B4-BE49-F238E27FC236}">
                    <a16:creationId xmlns:a16="http://schemas.microsoft.com/office/drawing/2014/main" id="{ECEC13B7-B622-4E03-B7DF-062F5659DAF8}"/>
                  </a:ext>
                </a:extLst>
              </p:cNvPr>
              <p:cNvSpPr/>
              <p:nvPr/>
            </p:nvSpPr>
            <p:spPr>
              <a:xfrm>
                <a:off x="2992458" y="4409276"/>
                <a:ext cx="468000" cy="1440000"/>
              </a:xfrm>
              <a:prstGeom prst="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B25618D-A289-464F-AB08-7299887C7165}"/>
                  </a:ext>
                </a:extLst>
              </p:cNvPr>
              <p:cNvSpPr txBox="1"/>
              <p:nvPr/>
            </p:nvSpPr>
            <p:spPr>
              <a:xfrm>
                <a:off x="2523774" y="5793888"/>
                <a:ext cx="1459766" cy="338554"/>
              </a:xfrm>
              <a:prstGeom prst="rect">
                <a:avLst/>
              </a:prstGeom>
              <a:noFill/>
              <a:ln>
                <a:noFill/>
              </a:ln>
            </p:spPr>
            <p:txBody>
              <a:bodyPr wrap="square" lIns="91440" tIns="45720" rIns="91440" bIns="45720" rtlCol="0" anchor="t">
                <a:spAutoFit/>
              </a:bodyPr>
              <a:lstStyle/>
              <a:p>
                <a:pPr algn="ctr"/>
                <a:endParaRPr lang="en-US" sz="1600" b="1">
                  <a:latin typeface="Cambria" panose="02040503050406030204" pitchFamily="18" charset="0"/>
                  <a:ea typeface="Cambria"/>
                </a:endParaRPr>
              </a:p>
            </p:txBody>
          </p:sp>
          <p:sp>
            <p:nvSpPr>
              <p:cNvPr id="19" name="TextBox 18">
                <a:extLst>
                  <a:ext uri="{FF2B5EF4-FFF2-40B4-BE49-F238E27FC236}">
                    <a16:creationId xmlns:a16="http://schemas.microsoft.com/office/drawing/2014/main" id="{23A0F384-31CD-4A0A-9F58-307368820035}"/>
                  </a:ext>
                </a:extLst>
              </p:cNvPr>
              <p:cNvSpPr txBox="1"/>
              <p:nvPr/>
            </p:nvSpPr>
            <p:spPr>
              <a:xfrm>
                <a:off x="3377833" y="5170887"/>
                <a:ext cx="843501" cy="461665"/>
              </a:xfrm>
              <a:prstGeom prst="rect">
                <a:avLst/>
              </a:prstGeom>
              <a:noFill/>
            </p:spPr>
            <p:txBody>
              <a:bodyPr wrap="none" lIns="91440" tIns="45720" rIns="91440" bIns="45720" rtlCol="0" anchor="t">
                <a:spAutoFit/>
              </a:bodyPr>
              <a:lstStyle/>
              <a:p>
                <a:r>
                  <a:rPr lang="en-US" sz="2400" b="1">
                    <a:solidFill>
                      <a:srgbClr val="0070C0"/>
                    </a:solidFill>
                    <a:latin typeface="Cambria"/>
                    <a:ea typeface="Cambria"/>
                  </a:rPr>
                  <a:t>45°C</a:t>
                </a:r>
              </a:p>
            </p:txBody>
          </p:sp>
          <p:cxnSp>
            <p:nvCxnSpPr>
              <p:cNvPr id="17" name="Straight Arrow Connector 16">
                <a:extLst>
                  <a:ext uri="{FF2B5EF4-FFF2-40B4-BE49-F238E27FC236}">
                    <a16:creationId xmlns:a16="http://schemas.microsoft.com/office/drawing/2014/main" id="{145C0F2E-38E6-4D2B-BBF1-794E049F18F3}"/>
                  </a:ext>
                </a:extLst>
              </p:cNvPr>
              <p:cNvCxnSpPr>
                <a:cxnSpLocks/>
              </p:cNvCxnSpPr>
              <p:nvPr/>
            </p:nvCxnSpPr>
            <p:spPr>
              <a:xfrm flipH="1" flipV="1">
                <a:off x="3226256" y="4440569"/>
                <a:ext cx="0" cy="1247974"/>
              </a:xfrm>
              <a:prstGeom prst="straightConnector1">
                <a:avLst/>
              </a:prstGeom>
              <a:ln w="762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0554725-6A39-4268-96DC-A2C7F42299CE}"/>
                  </a:ext>
                </a:extLst>
              </p:cNvPr>
              <p:cNvCxnSpPr/>
              <p:nvPr/>
            </p:nvCxnSpPr>
            <p:spPr>
              <a:xfrm flipH="1">
                <a:off x="3118256" y="5399217"/>
                <a:ext cx="216000"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0" name="Straight Arrow Connector 9">
              <a:extLst>
                <a:ext uri="{FF2B5EF4-FFF2-40B4-BE49-F238E27FC236}">
                  <a16:creationId xmlns:a16="http://schemas.microsoft.com/office/drawing/2014/main" id="{70BA5E67-B051-49CB-9B95-727F2897CAE0}"/>
                </a:ext>
              </a:extLst>
            </p:cNvPr>
            <p:cNvCxnSpPr>
              <a:cxnSpLocks/>
              <a:stCxn id="16" idx="3"/>
              <a:endCxn id="73" idx="1"/>
            </p:cNvCxnSpPr>
            <p:nvPr/>
          </p:nvCxnSpPr>
          <p:spPr>
            <a:xfrm flipV="1">
              <a:off x="1616474" y="4323886"/>
              <a:ext cx="1295634" cy="2145"/>
            </a:xfrm>
            <a:prstGeom prst="straightConnector1">
              <a:avLst/>
            </a:prstGeom>
            <a:ln w="57150">
              <a:solidFill>
                <a:srgbClr val="C01900"/>
              </a:solidFill>
              <a:tailEnd type="triangle"/>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3985D1CD-297C-4E44-BD6E-5611FB1A1472}"/>
                </a:ext>
              </a:extLst>
            </p:cNvPr>
            <p:cNvGrpSpPr/>
            <p:nvPr/>
          </p:nvGrpSpPr>
          <p:grpSpPr>
            <a:xfrm>
              <a:off x="2443424" y="3603886"/>
              <a:ext cx="1697560" cy="1723166"/>
              <a:chOff x="2523774" y="4409276"/>
              <a:chExt cx="1697560" cy="1723166"/>
            </a:xfrm>
          </p:grpSpPr>
          <p:sp>
            <p:nvSpPr>
              <p:cNvPr id="73" name="Rectangle 72">
                <a:extLst>
                  <a:ext uri="{FF2B5EF4-FFF2-40B4-BE49-F238E27FC236}">
                    <a16:creationId xmlns:a16="http://schemas.microsoft.com/office/drawing/2014/main" id="{314AEF41-4617-E345-96BA-8FD3BCA04EE5}"/>
                  </a:ext>
                </a:extLst>
              </p:cNvPr>
              <p:cNvSpPr/>
              <p:nvPr/>
            </p:nvSpPr>
            <p:spPr>
              <a:xfrm>
                <a:off x="2992458" y="4409276"/>
                <a:ext cx="468000" cy="1440000"/>
              </a:xfrm>
              <a:prstGeom prst="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90DA1DD7-DCAD-BA4E-99BF-A235548603C9}"/>
                  </a:ext>
                </a:extLst>
              </p:cNvPr>
              <p:cNvSpPr txBox="1"/>
              <p:nvPr/>
            </p:nvSpPr>
            <p:spPr>
              <a:xfrm>
                <a:off x="2523774" y="5793888"/>
                <a:ext cx="1459766" cy="338554"/>
              </a:xfrm>
              <a:prstGeom prst="rect">
                <a:avLst/>
              </a:prstGeom>
              <a:noFill/>
              <a:ln>
                <a:noFill/>
              </a:ln>
            </p:spPr>
            <p:txBody>
              <a:bodyPr wrap="square" lIns="91440" tIns="45720" rIns="91440" bIns="45720" rtlCol="0" anchor="t">
                <a:spAutoFit/>
              </a:bodyPr>
              <a:lstStyle/>
              <a:p>
                <a:pPr algn="ctr"/>
                <a:endParaRPr lang="en-US" sz="1600" b="1">
                  <a:latin typeface="Cambria" panose="02040503050406030204" pitchFamily="18" charset="0"/>
                  <a:ea typeface="Cambria"/>
                </a:endParaRPr>
              </a:p>
            </p:txBody>
          </p:sp>
          <p:sp>
            <p:nvSpPr>
              <p:cNvPr id="75" name="TextBox 74">
                <a:extLst>
                  <a:ext uri="{FF2B5EF4-FFF2-40B4-BE49-F238E27FC236}">
                    <a16:creationId xmlns:a16="http://schemas.microsoft.com/office/drawing/2014/main" id="{AD0BB9A4-2C1A-6C4D-9660-C49B2345A3C3}"/>
                  </a:ext>
                </a:extLst>
              </p:cNvPr>
              <p:cNvSpPr txBox="1"/>
              <p:nvPr/>
            </p:nvSpPr>
            <p:spPr>
              <a:xfrm>
                <a:off x="3377833" y="5006772"/>
                <a:ext cx="843501" cy="461665"/>
              </a:xfrm>
              <a:prstGeom prst="rect">
                <a:avLst/>
              </a:prstGeom>
              <a:noFill/>
              <a:ln>
                <a:noFill/>
              </a:ln>
            </p:spPr>
            <p:txBody>
              <a:bodyPr wrap="none" lIns="91440" tIns="45720" rIns="91440" bIns="45720" rtlCol="0" anchor="t">
                <a:spAutoFit/>
              </a:bodyPr>
              <a:lstStyle/>
              <a:p>
                <a:r>
                  <a:rPr lang="en-US" sz="2400" b="1">
                    <a:solidFill>
                      <a:srgbClr val="C55910"/>
                    </a:solidFill>
                    <a:latin typeface="Cambria"/>
                    <a:ea typeface="Cambria"/>
                  </a:rPr>
                  <a:t>55°C</a:t>
                </a:r>
              </a:p>
            </p:txBody>
          </p:sp>
          <p:cxnSp>
            <p:nvCxnSpPr>
              <p:cNvPr id="76" name="Straight Arrow Connector 75">
                <a:extLst>
                  <a:ext uri="{FF2B5EF4-FFF2-40B4-BE49-F238E27FC236}">
                    <a16:creationId xmlns:a16="http://schemas.microsoft.com/office/drawing/2014/main" id="{4D91DCE0-6B32-FD46-A85B-54589EAC2A47}"/>
                  </a:ext>
                </a:extLst>
              </p:cNvPr>
              <p:cNvCxnSpPr>
                <a:cxnSpLocks/>
              </p:cNvCxnSpPr>
              <p:nvPr/>
            </p:nvCxnSpPr>
            <p:spPr>
              <a:xfrm flipH="1" flipV="1">
                <a:off x="3226256" y="4440569"/>
                <a:ext cx="0" cy="1247974"/>
              </a:xfrm>
              <a:prstGeom prst="straightConnector1">
                <a:avLst/>
              </a:prstGeom>
              <a:ln w="762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C870ABB-014F-F343-B4DF-5A4896F688FB}"/>
                  </a:ext>
                </a:extLst>
              </p:cNvPr>
              <p:cNvCxnSpPr/>
              <p:nvPr/>
            </p:nvCxnSpPr>
            <p:spPr>
              <a:xfrm flipH="1">
                <a:off x="3118256" y="5227278"/>
                <a:ext cx="216000" cy="0"/>
              </a:xfrm>
              <a:prstGeom prst="line">
                <a:avLst/>
              </a:prstGeom>
              <a:ln w="76200">
                <a:solidFill>
                  <a:srgbClr val="C55910"/>
                </a:solidFill>
              </a:ln>
            </p:spPr>
            <p:style>
              <a:lnRef idx="1">
                <a:schemeClr val="accent1"/>
              </a:lnRef>
              <a:fillRef idx="0">
                <a:schemeClr val="accent1"/>
              </a:fillRef>
              <a:effectRef idx="0">
                <a:schemeClr val="accent1"/>
              </a:effectRef>
              <a:fontRef idx="minor">
                <a:schemeClr val="tx1"/>
              </a:fontRef>
            </p:style>
          </p:cxnSp>
        </p:grpSp>
      </p:grpSp>
      <p:grpSp>
        <p:nvGrpSpPr>
          <p:cNvPr id="23" name="Group 22">
            <a:extLst>
              <a:ext uri="{FF2B5EF4-FFF2-40B4-BE49-F238E27FC236}">
                <a16:creationId xmlns:a16="http://schemas.microsoft.com/office/drawing/2014/main" id="{65EB6105-8C84-D940-85F3-45C52B6A42C4}"/>
              </a:ext>
            </a:extLst>
          </p:cNvPr>
          <p:cNvGrpSpPr/>
          <p:nvPr/>
        </p:nvGrpSpPr>
        <p:grpSpPr>
          <a:xfrm>
            <a:off x="4494417" y="4077185"/>
            <a:ext cx="3776641" cy="1725311"/>
            <a:chOff x="4245578" y="3602487"/>
            <a:chExt cx="3776641" cy="1725311"/>
          </a:xfrm>
        </p:grpSpPr>
        <p:grpSp>
          <p:nvGrpSpPr>
            <p:cNvPr id="78" name="Group 77">
              <a:extLst>
                <a:ext uri="{FF2B5EF4-FFF2-40B4-BE49-F238E27FC236}">
                  <a16:creationId xmlns:a16="http://schemas.microsoft.com/office/drawing/2014/main" id="{023D185B-16CB-C24D-873F-B20E0E9B0587}"/>
                </a:ext>
              </a:extLst>
            </p:cNvPr>
            <p:cNvGrpSpPr/>
            <p:nvPr/>
          </p:nvGrpSpPr>
          <p:grpSpPr>
            <a:xfrm>
              <a:off x="4245578" y="3604632"/>
              <a:ext cx="1775213" cy="1723166"/>
              <a:chOff x="2208327" y="4409276"/>
              <a:chExt cx="1775213" cy="1723166"/>
            </a:xfrm>
          </p:grpSpPr>
          <p:sp>
            <p:nvSpPr>
              <p:cNvPr id="79" name="Rectangle 78">
                <a:extLst>
                  <a:ext uri="{FF2B5EF4-FFF2-40B4-BE49-F238E27FC236}">
                    <a16:creationId xmlns:a16="http://schemas.microsoft.com/office/drawing/2014/main" id="{3A08D3D8-00DA-0C4F-8D4B-EE1993BA388A}"/>
                  </a:ext>
                </a:extLst>
              </p:cNvPr>
              <p:cNvSpPr/>
              <p:nvPr/>
            </p:nvSpPr>
            <p:spPr>
              <a:xfrm>
                <a:off x="2992458" y="4409276"/>
                <a:ext cx="468000" cy="1440000"/>
              </a:xfrm>
              <a:prstGeom prst="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22A6FB9D-B659-DC47-9E9B-A51398CECC49}"/>
                  </a:ext>
                </a:extLst>
              </p:cNvPr>
              <p:cNvSpPr txBox="1"/>
              <p:nvPr/>
            </p:nvSpPr>
            <p:spPr>
              <a:xfrm>
                <a:off x="2523774" y="5793888"/>
                <a:ext cx="1459766" cy="338554"/>
              </a:xfrm>
              <a:prstGeom prst="rect">
                <a:avLst/>
              </a:prstGeom>
              <a:noFill/>
              <a:ln>
                <a:noFill/>
              </a:ln>
            </p:spPr>
            <p:txBody>
              <a:bodyPr wrap="square" lIns="91440" tIns="45720" rIns="91440" bIns="45720" rtlCol="0" anchor="t">
                <a:spAutoFit/>
              </a:bodyPr>
              <a:lstStyle/>
              <a:p>
                <a:pPr algn="ctr"/>
                <a:endParaRPr lang="en-US" sz="1600" b="1">
                  <a:latin typeface="Cambria" panose="02040503050406030204" pitchFamily="18" charset="0"/>
                  <a:ea typeface="Cambria"/>
                </a:endParaRPr>
              </a:p>
            </p:txBody>
          </p:sp>
          <p:sp>
            <p:nvSpPr>
              <p:cNvPr id="81" name="TextBox 80">
                <a:extLst>
                  <a:ext uri="{FF2B5EF4-FFF2-40B4-BE49-F238E27FC236}">
                    <a16:creationId xmlns:a16="http://schemas.microsoft.com/office/drawing/2014/main" id="{E52E8468-819F-7045-A805-D950D43108DD}"/>
                  </a:ext>
                </a:extLst>
              </p:cNvPr>
              <p:cNvSpPr txBox="1"/>
              <p:nvPr/>
            </p:nvSpPr>
            <p:spPr>
              <a:xfrm>
                <a:off x="2208327" y="4808894"/>
                <a:ext cx="843501" cy="461665"/>
              </a:xfrm>
              <a:prstGeom prst="rect">
                <a:avLst/>
              </a:prstGeom>
              <a:noFill/>
            </p:spPr>
            <p:txBody>
              <a:bodyPr wrap="none" lIns="91440" tIns="45720" rIns="91440" bIns="45720" rtlCol="0" anchor="t">
                <a:spAutoFit/>
              </a:bodyPr>
              <a:lstStyle/>
              <a:p>
                <a:r>
                  <a:rPr lang="en-US" sz="2400" b="1">
                    <a:solidFill>
                      <a:srgbClr val="C55910"/>
                    </a:solidFill>
                    <a:latin typeface="Cambria"/>
                    <a:ea typeface="Cambria"/>
                  </a:rPr>
                  <a:t>65°C</a:t>
                </a:r>
              </a:p>
            </p:txBody>
          </p:sp>
          <p:cxnSp>
            <p:nvCxnSpPr>
              <p:cNvPr id="82" name="Straight Arrow Connector 81">
                <a:extLst>
                  <a:ext uri="{FF2B5EF4-FFF2-40B4-BE49-F238E27FC236}">
                    <a16:creationId xmlns:a16="http://schemas.microsoft.com/office/drawing/2014/main" id="{07EA4481-2B82-784B-AE29-8ED74A953E6F}"/>
                  </a:ext>
                </a:extLst>
              </p:cNvPr>
              <p:cNvCxnSpPr>
                <a:cxnSpLocks/>
              </p:cNvCxnSpPr>
              <p:nvPr/>
            </p:nvCxnSpPr>
            <p:spPr>
              <a:xfrm flipH="1" flipV="1">
                <a:off x="3226256" y="4440569"/>
                <a:ext cx="0" cy="1247974"/>
              </a:xfrm>
              <a:prstGeom prst="straightConnector1">
                <a:avLst/>
              </a:prstGeom>
              <a:ln w="762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922B585-8EC3-DA4D-A6C4-C849C2B6A19C}"/>
                  </a:ext>
                </a:extLst>
              </p:cNvPr>
              <p:cNvCxnSpPr/>
              <p:nvPr/>
            </p:nvCxnSpPr>
            <p:spPr>
              <a:xfrm flipH="1">
                <a:off x="3118256" y="5039727"/>
                <a:ext cx="216000" cy="0"/>
              </a:xfrm>
              <a:prstGeom prst="line">
                <a:avLst/>
              </a:prstGeom>
              <a:ln w="76200">
                <a:solidFill>
                  <a:srgbClr val="C55910"/>
                </a:solidFill>
              </a:ln>
            </p:spPr>
            <p:style>
              <a:lnRef idx="1">
                <a:schemeClr val="accent1"/>
              </a:lnRef>
              <a:fillRef idx="0">
                <a:schemeClr val="accent1"/>
              </a:fillRef>
              <a:effectRef idx="0">
                <a:schemeClr val="accent1"/>
              </a:effectRef>
              <a:fontRef idx="minor">
                <a:schemeClr val="tx1"/>
              </a:fontRef>
            </p:style>
          </p:cxnSp>
        </p:grpSp>
        <p:cxnSp>
          <p:nvCxnSpPr>
            <p:cNvPr id="84" name="Straight Arrow Connector 83">
              <a:extLst>
                <a:ext uri="{FF2B5EF4-FFF2-40B4-BE49-F238E27FC236}">
                  <a16:creationId xmlns:a16="http://schemas.microsoft.com/office/drawing/2014/main" id="{63EAA339-03C2-914A-A75A-AC242E038B17}"/>
                </a:ext>
              </a:extLst>
            </p:cNvPr>
            <p:cNvCxnSpPr>
              <a:cxnSpLocks/>
              <a:stCxn id="79" idx="3"/>
              <a:endCxn id="86" idx="1"/>
            </p:cNvCxnSpPr>
            <p:nvPr/>
          </p:nvCxnSpPr>
          <p:spPr>
            <a:xfrm flipV="1">
              <a:off x="5497709" y="4322487"/>
              <a:ext cx="1295634" cy="2145"/>
            </a:xfrm>
            <a:prstGeom prst="straightConnector1">
              <a:avLst/>
            </a:prstGeom>
            <a:ln w="5715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A48EE4BD-18F7-DE45-B0F7-1C771B48833F}"/>
                </a:ext>
              </a:extLst>
            </p:cNvPr>
            <p:cNvGrpSpPr/>
            <p:nvPr/>
          </p:nvGrpSpPr>
          <p:grpSpPr>
            <a:xfrm>
              <a:off x="6324659" y="3602487"/>
              <a:ext cx="1697560" cy="1723166"/>
              <a:chOff x="2523774" y="4409276"/>
              <a:chExt cx="1697560" cy="1723166"/>
            </a:xfrm>
          </p:grpSpPr>
          <p:sp>
            <p:nvSpPr>
              <p:cNvPr id="86" name="Rectangle 85">
                <a:extLst>
                  <a:ext uri="{FF2B5EF4-FFF2-40B4-BE49-F238E27FC236}">
                    <a16:creationId xmlns:a16="http://schemas.microsoft.com/office/drawing/2014/main" id="{6E71B9B1-1553-2640-BA75-75DCBA86031B}"/>
                  </a:ext>
                </a:extLst>
              </p:cNvPr>
              <p:cNvSpPr/>
              <p:nvPr/>
            </p:nvSpPr>
            <p:spPr>
              <a:xfrm>
                <a:off x="2992458" y="4409276"/>
                <a:ext cx="468000" cy="1440000"/>
              </a:xfrm>
              <a:prstGeom prst="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74E3FE97-9B81-CF45-A180-4C13717659B7}"/>
                  </a:ext>
                </a:extLst>
              </p:cNvPr>
              <p:cNvSpPr txBox="1"/>
              <p:nvPr/>
            </p:nvSpPr>
            <p:spPr>
              <a:xfrm>
                <a:off x="2523774" y="5793888"/>
                <a:ext cx="1459766" cy="338554"/>
              </a:xfrm>
              <a:prstGeom prst="rect">
                <a:avLst/>
              </a:prstGeom>
              <a:noFill/>
              <a:ln>
                <a:noFill/>
              </a:ln>
            </p:spPr>
            <p:txBody>
              <a:bodyPr wrap="square" lIns="91440" tIns="45720" rIns="91440" bIns="45720" rtlCol="0" anchor="t">
                <a:spAutoFit/>
              </a:bodyPr>
              <a:lstStyle/>
              <a:p>
                <a:pPr algn="ctr"/>
                <a:endParaRPr lang="en-US" sz="1600" b="1">
                  <a:latin typeface="Cambria" panose="02040503050406030204" pitchFamily="18" charset="0"/>
                  <a:ea typeface="Cambria"/>
                </a:endParaRPr>
              </a:p>
            </p:txBody>
          </p:sp>
          <p:sp>
            <p:nvSpPr>
              <p:cNvPr id="88" name="TextBox 87">
                <a:extLst>
                  <a:ext uri="{FF2B5EF4-FFF2-40B4-BE49-F238E27FC236}">
                    <a16:creationId xmlns:a16="http://schemas.microsoft.com/office/drawing/2014/main" id="{E1ED1F19-ED33-B047-A48F-E540D2D4D3DF}"/>
                  </a:ext>
                </a:extLst>
              </p:cNvPr>
              <p:cNvSpPr txBox="1"/>
              <p:nvPr/>
            </p:nvSpPr>
            <p:spPr>
              <a:xfrm>
                <a:off x="3377833" y="4639467"/>
                <a:ext cx="843501" cy="461665"/>
              </a:xfrm>
              <a:prstGeom prst="rect">
                <a:avLst/>
              </a:prstGeom>
              <a:noFill/>
              <a:ln>
                <a:noFill/>
              </a:ln>
            </p:spPr>
            <p:txBody>
              <a:bodyPr wrap="none" lIns="91440" tIns="45720" rIns="91440" bIns="45720" rtlCol="0" anchor="t">
                <a:spAutoFit/>
              </a:bodyPr>
              <a:lstStyle/>
              <a:p>
                <a:r>
                  <a:rPr lang="en-US" sz="2400" b="1">
                    <a:solidFill>
                      <a:srgbClr val="C00000"/>
                    </a:solidFill>
                    <a:latin typeface="Cambria"/>
                    <a:ea typeface="Cambria"/>
                  </a:rPr>
                  <a:t>75°C</a:t>
                </a:r>
              </a:p>
            </p:txBody>
          </p:sp>
          <p:cxnSp>
            <p:nvCxnSpPr>
              <p:cNvPr id="89" name="Straight Arrow Connector 88">
                <a:extLst>
                  <a:ext uri="{FF2B5EF4-FFF2-40B4-BE49-F238E27FC236}">
                    <a16:creationId xmlns:a16="http://schemas.microsoft.com/office/drawing/2014/main" id="{A0C18BE8-5062-CD4F-ADD2-2AB35DE2D669}"/>
                  </a:ext>
                </a:extLst>
              </p:cNvPr>
              <p:cNvCxnSpPr>
                <a:cxnSpLocks/>
              </p:cNvCxnSpPr>
              <p:nvPr/>
            </p:nvCxnSpPr>
            <p:spPr>
              <a:xfrm flipH="1" flipV="1">
                <a:off x="3226256" y="4440569"/>
                <a:ext cx="0" cy="1247974"/>
              </a:xfrm>
              <a:prstGeom prst="straightConnector1">
                <a:avLst/>
              </a:prstGeom>
              <a:ln w="762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35225A9-29E1-4A45-A24E-B0DCB35DD52A}"/>
                  </a:ext>
                </a:extLst>
              </p:cNvPr>
              <p:cNvCxnSpPr/>
              <p:nvPr/>
            </p:nvCxnSpPr>
            <p:spPr>
              <a:xfrm flipH="1">
                <a:off x="3118256" y="4859971"/>
                <a:ext cx="216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a:extLst>
              <a:ext uri="{FF2B5EF4-FFF2-40B4-BE49-F238E27FC236}">
                <a16:creationId xmlns:a16="http://schemas.microsoft.com/office/drawing/2014/main" id="{D86AC5F3-927D-B841-B412-4131D2D01BAF}"/>
              </a:ext>
            </a:extLst>
          </p:cNvPr>
          <p:cNvGrpSpPr/>
          <p:nvPr/>
        </p:nvGrpSpPr>
        <p:grpSpPr>
          <a:xfrm>
            <a:off x="1759249" y="3490144"/>
            <a:ext cx="5009985" cy="473717"/>
            <a:chOff x="1755287" y="3305603"/>
            <a:chExt cx="5009985" cy="473717"/>
          </a:xfrm>
        </p:grpSpPr>
        <p:sp>
          <p:nvSpPr>
            <p:cNvPr id="92" name="TextBox 91">
              <a:extLst>
                <a:ext uri="{FF2B5EF4-FFF2-40B4-BE49-F238E27FC236}">
                  <a16:creationId xmlns:a16="http://schemas.microsoft.com/office/drawing/2014/main" id="{93B9AA62-E15E-EF42-839E-C6DBEA845743}"/>
                </a:ext>
              </a:extLst>
            </p:cNvPr>
            <p:cNvSpPr txBox="1"/>
            <p:nvPr/>
          </p:nvSpPr>
          <p:spPr>
            <a:xfrm>
              <a:off x="1755287" y="3305603"/>
              <a:ext cx="843501" cy="461665"/>
            </a:xfrm>
            <a:prstGeom prst="rect">
              <a:avLst/>
            </a:prstGeom>
            <a:noFill/>
          </p:spPr>
          <p:txBody>
            <a:bodyPr wrap="none" lIns="91440" tIns="45720" rIns="91440" bIns="45720" rtlCol="0" anchor="t">
              <a:spAutoFit/>
            </a:bodyPr>
            <a:lstStyle/>
            <a:p>
              <a:r>
                <a:rPr lang="en-US" sz="2400" b="1">
                  <a:latin typeface="Cambria"/>
                  <a:ea typeface="Cambria"/>
                </a:rPr>
                <a:t>50°C</a:t>
              </a:r>
            </a:p>
          </p:txBody>
        </p:sp>
        <p:sp>
          <p:nvSpPr>
            <p:cNvPr id="93" name="TextBox 92">
              <a:extLst>
                <a:ext uri="{FF2B5EF4-FFF2-40B4-BE49-F238E27FC236}">
                  <a16:creationId xmlns:a16="http://schemas.microsoft.com/office/drawing/2014/main" id="{B2497704-C591-FF48-BE0F-69CEB6891CFE}"/>
                </a:ext>
              </a:extLst>
            </p:cNvPr>
            <p:cNvSpPr txBox="1"/>
            <p:nvPr/>
          </p:nvSpPr>
          <p:spPr>
            <a:xfrm>
              <a:off x="5921771" y="3317655"/>
              <a:ext cx="843501" cy="461665"/>
            </a:xfrm>
            <a:prstGeom prst="rect">
              <a:avLst/>
            </a:prstGeom>
            <a:noFill/>
          </p:spPr>
          <p:txBody>
            <a:bodyPr wrap="none" lIns="91440" tIns="45720" rIns="91440" bIns="45720" rtlCol="0" anchor="t">
              <a:spAutoFit/>
            </a:bodyPr>
            <a:lstStyle/>
            <a:p>
              <a:r>
                <a:rPr lang="en-US" sz="2400" b="1">
                  <a:latin typeface="Cambria"/>
                  <a:ea typeface="Cambria"/>
                </a:rPr>
                <a:t>70°C</a:t>
              </a:r>
            </a:p>
          </p:txBody>
        </p:sp>
      </p:grpSp>
      <p:sp>
        <p:nvSpPr>
          <p:cNvPr id="94" name="Content Placeholder 31">
            <a:extLst>
              <a:ext uri="{FF2B5EF4-FFF2-40B4-BE49-F238E27FC236}">
                <a16:creationId xmlns:a16="http://schemas.microsoft.com/office/drawing/2014/main" id="{66114D37-04AB-574E-ABF4-41866C6D1844}"/>
              </a:ext>
            </a:extLst>
          </p:cNvPr>
          <p:cNvSpPr txBox="1">
            <a:spLocks/>
          </p:cNvSpPr>
          <p:nvPr/>
        </p:nvSpPr>
        <p:spPr>
          <a:xfrm>
            <a:off x="126583" y="2477635"/>
            <a:ext cx="8798061" cy="424069"/>
          </a:xfrm>
          <a:prstGeom prst="rect">
            <a:avLst/>
          </a:prstGeom>
        </p:spPr>
        <p:txBody>
          <a:bodyPr lIns="91440" tIns="45720" rIns="91440" bIns="45720" anchor="t"/>
          <a:lstStyle>
            <a:lvl1pPr marL="133350" indent="-133350"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Cambria" panose="02040503050406030204" pitchFamily="18" charset="0"/>
                <a:ea typeface="+mn-ea"/>
                <a:cs typeface="+mn-cs"/>
              </a:defRPr>
            </a:lvl1pPr>
            <a:lvl2pPr marL="311150" indent="-133350" algn="l" defTabSz="914400" rtl="0" eaLnBrk="1" latinLnBrk="0" hangingPunct="1">
              <a:lnSpc>
                <a:spcPct val="90000"/>
              </a:lnSpc>
              <a:spcBef>
                <a:spcPts val="500"/>
              </a:spcBef>
              <a:buFont typeface="Cambria" panose="02040503050406030204" pitchFamily="18" charset="0"/>
              <a:buChar char="-"/>
              <a:tabLst/>
              <a:defRPr sz="2000" kern="1200">
                <a:solidFill>
                  <a:schemeClr val="tx1"/>
                </a:solidFill>
                <a:latin typeface="Cambria" panose="02040503050406030204" pitchFamily="18" charset="0"/>
                <a:ea typeface="+mn-ea"/>
                <a:cs typeface="+mn-cs"/>
              </a:defRPr>
            </a:lvl2pPr>
            <a:lvl3pPr marL="533400" indent="-17780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buClr>
              <a:buFont typeface="Arial" panose="020B0604020202020204" pitchFamily="34" charset="0"/>
              <a:buNone/>
            </a:pPr>
            <a:r>
              <a:rPr lang="en-US">
                <a:latin typeface="Cambria"/>
                <a:ea typeface="Cambria"/>
              </a:rPr>
              <a:t>DRAM cells are vulnerable in a </a:t>
            </a:r>
            <a:r>
              <a:rPr lang="en-US" b="1">
                <a:solidFill>
                  <a:srgbClr val="C55910"/>
                </a:solidFill>
                <a:latin typeface="Cambria"/>
                <a:ea typeface="Cambria"/>
              </a:rPr>
              <a:t>bounded temperature range</a:t>
            </a:r>
            <a:endParaRPr lang="en-US" b="1">
              <a:solidFill>
                <a:srgbClr val="C55910"/>
              </a:solidFill>
              <a:ea typeface="Cambria"/>
            </a:endParaRPr>
          </a:p>
        </p:txBody>
      </p:sp>
      <p:sp>
        <p:nvSpPr>
          <p:cNvPr id="28" name="TextBox 27">
            <a:extLst>
              <a:ext uri="{FF2B5EF4-FFF2-40B4-BE49-F238E27FC236}">
                <a16:creationId xmlns:a16="http://schemas.microsoft.com/office/drawing/2014/main" id="{CB801146-80E1-CB4C-A027-22405D20F194}"/>
              </a:ext>
            </a:extLst>
          </p:cNvPr>
          <p:cNvSpPr txBox="1"/>
          <p:nvPr/>
        </p:nvSpPr>
        <p:spPr>
          <a:xfrm>
            <a:off x="1021348" y="5544627"/>
            <a:ext cx="2240870" cy="707886"/>
          </a:xfrm>
          <a:prstGeom prst="rect">
            <a:avLst/>
          </a:prstGeom>
          <a:noFill/>
        </p:spPr>
        <p:txBody>
          <a:bodyPr wrap="square" rtlCol="0">
            <a:spAutoFit/>
          </a:bodyPr>
          <a:lstStyle/>
          <a:p>
            <a:pPr algn="ctr"/>
            <a:r>
              <a:rPr lang="en-US" sz="2000" b="1">
                <a:solidFill>
                  <a:srgbClr val="C00000"/>
                </a:solidFill>
                <a:latin typeface="Cambria" panose="02040503050406030204" pitchFamily="18" charset="0"/>
              </a:rPr>
              <a:t>Heating up</a:t>
            </a:r>
            <a:br>
              <a:rPr lang="en-US" sz="2000" b="1">
                <a:latin typeface="Cambria" panose="02040503050406030204" pitchFamily="18" charset="0"/>
              </a:rPr>
            </a:br>
            <a:r>
              <a:rPr lang="en-US" sz="2000" b="1">
                <a:latin typeface="Cambria" panose="02040503050406030204" pitchFamily="18" charset="0"/>
              </a:rPr>
              <a:t>chip temperature</a:t>
            </a:r>
          </a:p>
        </p:txBody>
      </p:sp>
      <p:sp>
        <p:nvSpPr>
          <p:cNvPr id="95" name="TextBox 94">
            <a:extLst>
              <a:ext uri="{FF2B5EF4-FFF2-40B4-BE49-F238E27FC236}">
                <a16:creationId xmlns:a16="http://schemas.microsoft.com/office/drawing/2014/main" id="{FBE93D71-0F58-7647-988F-5090F92E56F9}"/>
              </a:ext>
            </a:extLst>
          </p:cNvPr>
          <p:cNvSpPr txBox="1"/>
          <p:nvPr/>
        </p:nvSpPr>
        <p:spPr>
          <a:xfrm>
            <a:off x="5299853" y="5544627"/>
            <a:ext cx="2240870" cy="707886"/>
          </a:xfrm>
          <a:prstGeom prst="rect">
            <a:avLst/>
          </a:prstGeom>
          <a:noFill/>
        </p:spPr>
        <p:txBody>
          <a:bodyPr wrap="none" rtlCol="0">
            <a:spAutoFit/>
          </a:bodyPr>
          <a:lstStyle/>
          <a:p>
            <a:pPr algn="ctr"/>
            <a:r>
              <a:rPr lang="en-US" sz="2000" b="1">
                <a:solidFill>
                  <a:srgbClr val="0070C0"/>
                </a:solidFill>
                <a:latin typeface="Cambria" panose="02040503050406030204" pitchFamily="18" charset="0"/>
              </a:rPr>
              <a:t>Cooling down</a:t>
            </a:r>
            <a:br>
              <a:rPr lang="en-US" sz="2000" b="1">
                <a:latin typeface="Cambria" panose="02040503050406030204" pitchFamily="18" charset="0"/>
              </a:rPr>
            </a:br>
            <a:r>
              <a:rPr lang="en-US" sz="2000" b="1">
                <a:latin typeface="Cambria" panose="02040503050406030204" pitchFamily="18" charset="0"/>
              </a:rPr>
              <a:t>chip temperature</a:t>
            </a:r>
          </a:p>
        </p:txBody>
      </p:sp>
    </p:spTree>
    <p:extLst>
      <p:ext uri="{BB962C8B-B14F-4D97-AF65-F5344CB8AC3E}">
        <p14:creationId xmlns:p14="http://schemas.microsoft.com/office/powerpoint/2010/main" val="109637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28" grpId="0"/>
      <p:bldP spid="9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31">
            <a:extLst>
              <a:ext uri="{FF2B5EF4-FFF2-40B4-BE49-F238E27FC236}">
                <a16:creationId xmlns:a16="http://schemas.microsoft.com/office/drawing/2014/main" id="{822A8C24-B4D1-A64E-A6CE-2B45144826A9}"/>
              </a:ext>
            </a:extLst>
          </p:cNvPr>
          <p:cNvSpPr>
            <a:spLocks noGrp="1"/>
          </p:cNvSpPr>
          <p:nvPr>
            <p:ph idx="1"/>
          </p:nvPr>
        </p:nvSpPr>
        <p:spPr>
          <a:xfrm>
            <a:off x="552774" y="1244123"/>
            <a:ext cx="6419188" cy="5309642"/>
          </a:xfrm>
        </p:spPr>
        <p:txBody>
          <a:bodyPr lIns="91440" tIns="45720" rIns="91440" bIns="45720" anchor="t"/>
          <a:lstStyle/>
          <a:p>
            <a:pPr marL="0" indent="0">
              <a:buNone/>
            </a:pPr>
            <a:endParaRPr lang="en-US" sz="3200" b="1">
              <a:latin typeface="Cambria"/>
              <a:ea typeface="Cambria"/>
            </a:endParaRPr>
          </a:p>
          <a:p>
            <a:pPr marL="269240" lvl="1" indent="0">
              <a:buClr>
                <a:schemeClr val="tx1"/>
              </a:buClr>
              <a:buNone/>
            </a:pPr>
            <a:r>
              <a:rPr lang="en-US" sz="2800">
                <a:latin typeface="Cambria"/>
                <a:ea typeface="Cambria"/>
              </a:rPr>
              <a:t>Identify </a:t>
            </a:r>
            <a:r>
              <a:rPr lang="en-US" sz="2800" b="1">
                <a:solidFill>
                  <a:srgbClr val="C00000"/>
                </a:solidFill>
                <a:latin typeface="Cambria"/>
                <a:ea typeface="Cambria"/>
              </a:rPr>
              <a:t>abnormal increase </a:t>
            </a:r>
            <a:br>
              <a:rPr lang="en-US" sz="2800" b="1">
                <a:solidFill>
                  <a:srgbClr val="C00000"/>
                </a:solidFill>
                <a:latin typeface="Cambria"/>
                <a:ea typeface="Cambria"/>
              </a:rPr>
            </a:br>
            <a:r>
              <a:rPr lang="en-US" sz="2800">
                <a:latin typeface="Cambria"/>
                <a:ea typeface="Cambria"/>
              </a:rPr>
              <a:t>in temperature to attack a data center </a:t>
            </a:r>
            <a:r>
              <a:rPr lang="en-US" sz="2800" b="1">
                <a:solidFill>
                  <a:srgbClr val="C00000"/>
                </a:solidFill>
                <a:latin typeface="Cambria"/>
                <a:ea typeface="Cambria"/>
              </a:rPr>
              <a:t>during its peak hours</a:t>
            </a:r>
          </a:p>
          <a:p>
            <a:pPr marL="355600" lvl="2" indent="0">
              <a:buClr>
                <a:srgbClr val="000000"/>
              </a:buClr>
              <a:buNone/>
            </a:pPr>
            <a:endParaRPr lang="en-US" sz="2800" b="1">
              <a:solidFill>
                <a:srgbClr val="C00000"/>
              </a:solidFill>
              <a:latin typeface="Cambria"/>
              <a:ea typeface="Cambria"/>
            </a:endParaRPr>
          </a:p>
          <a:p>
            <a:pPr marL="355600" lvl="2" indent="0">
              <a:buNone/>
            </a:pPr>
            <a:endParaRPr lang="en-US" sz="2800" b="1">
              <a:solidFill>
                <a:srgbClr val="C00000"/>
              </a:solidFill>
              <a:latin typeface="Cambria"/>
              <a:ea typeface="Cambria"/>
            </a:endParaRPr>
          </a:p>
          <a:p>
            <a:pPr marL="269240" lvl="1" indent="0">
              <a:buClr>
                <a:srgbClr val="000000"/>
              </a:buClr>
              <a:buNone/>
            </a:pPr>
            <a:r>
              <a:rPr lang="en-US" sz="2800" b="1">
                <a:solidFill>
                  <a:srgbClr val="0070C0"/>
                </a:solidFill>
                <a:latin typeface="Cambria"/>
                <a:ea typeface="Cambria"/>
              </a:rPr>
              <a:t>Precisely measure </a:t>
            </a:r>
            <a:r>
              <a:rPr lang="en-US" sz="2800">
                <a:latin typeface="Cambria"/>
                <a:ea typeface="Cambria"/>
              </a:rPr>
              <a:t>the temperature </a:t>
            </a:r>
            <a:br>
              <a:rPr lang="en-US" sz="2800">
                <a:latin typeface="Cambria"/>
                <a:ea typeface="Cambria"/>
              </a:rPr>
            </a:br>
            <a:r>
              <a:rPr lang="en-US" sz="2800" b="1">
                <a:solidFill>
                  <a:srgbClr val="0070C0"/>
                </a:solidFill>
                <a:latin typeface="Cambria"/>
                <a:ea typeface="Cambria"/>
              </a:rPr>
              <a:t>to trigger an attack </a:t>
            </a:r>
            <a:r>
              <a:rPr lang="en-US" sz="2800">
                <a:latin typeface="Cambria"/>
                <a:ea typeface="Cambria"/>
              </a:rPr>
              <a:t>exactly at the desired temperature</a:t>
            </a:r>
          </a:p>
        </p:txBody>
      </p:sp>
      <p:grpSp>
        <p:nvGrpSpPr>
          <p:cNvPr id="4" name="Group 3">
            <a:extLst>
              <a:ext uri="{FF2B5EF4-FFF2-40B4-BE49-F238E27FC236}">
                <a16:creationId xmlns:a16="http://schemas.microsoft.com/office/drawing/2014/main" id="{2B199822-F6C5-1D4D-BECC-89FFCA38EB73}"/>
              </a:ext>
            </a:extLst>
          </p:cNvPr>
          <p:cNvGrpSpPr/>
          <p:nvPr/>
        </p:nvGrpSpPr>
        <p:grpSpPr>
          <a:xfrm>
            <a:off x="6463176" y="1531425"/>
            <a:ext cx="2589430" cy="1813638"/>
            <a:chOff x="6463176" y="1531425"/>
            <a:chExt cx="2589430" cy="1813638"/>
          </a:xfrm>
        </p:grpSpPr>
        <p:sp>
          <p:nvSpPr>
            <p:cNvPr id="43" name="Rectangle 42">
              <a:extLst>
                <a:ext uri="{FF2B5EF4-FFF2-40B4-BE49-F238E27FC236}">
                  <a16:creationId xmlns:a16="http://schemas.microsoft.com/office/drawing/2014/main" id="{4557C6FA-A469-0B4B-B379-2C4D16C867F4}"/>
                </a:ext>
              </a:extLst>
            </p:cNvPr>
            <p:cNvSpPr/>
            <p:nvPr/>
          </p:nvSpPr>
          <p:spPr>
            <a:xfrm>
              <a:off x="6939321" y="1792080"/>
              <a:ext cx="526183" cy="122242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4E0CED3-69CE-BE41-8E62-44DC56137170}"/>
                </a:ext>
              </a:extLst>
            </p:cNvPr>
            <p:cNvCxnSpPr>
              <a:cxnSpLocks/>
            </p:cNvCxnSpPr>
            <p:nvPr/>
          </p:nvCxnSpPr>
          <p:spPr>
            <a:xfrm flipV="1">
              <a:off x="7202013" y="1835149"/>
              <a:ext cx="0" cy="955126"/>
            </a:xfrm>
            <a:prstGeom prst="straightConnector1">
              <a:avLst/>
            </a:prstGeom>
            <a:ln w="762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881F4E8-6D1E-2345-A26F-58A6479A9CB9}"/>
                </a:ext>
              </a:extLst>
            </p:cNvPr>
            <p:cNvSpPr txBox="1"/>
            <p:nvPr/>
          </p:nvSpPr>
          <p:spPr>
            <a:xfrm>
              <a:off x="6463176" y="2929565"/>
              <a:ext cx="1511114" cy="415498"/>
            </a:xfrm>
            <a:prstGeom prst="rect">
              <a:avLst/>
            </a:prstGeom>
            <a:noFill/>
            <a:ln>
              <a:noFill/>
            </a:ln>
          </p:spPr>
          <p:txBody>
            <a:bodyPr wrap="square" lIns="91440" tIns="45720" rIns="91440" bIns="45720" rtlCol="0" anchor="t">
              <a:spAutoFit/>
            </a:bodyPr>
            <a:lstStyle/>
            <a:p>
              <a:pPr algn="ctr"/>
              <a:endParaRPr lang="en-US" sz="500" b="1">
                <a:latin typeface="Cambria" panose="02040503050406030204" pitchFamily="18" charset="0"/>
              </a:endParaRPr>
            </a:p>
            <a:p>
              <a:pPr algn="ctr"/>
              <a:r>
                <a:rPr lang="en-US" sz="1600">
                  <a:latin typeface="Cambria"/>
                  <a:ea typeface="Cambria"/>
                </a:rPr>
                <a:t>Temperature</a:t>
              </a:r>
            </a:p>
          </p:txBody>
        </p:sp>
        <p:sp>
          <p:nvSpPr>
            <p:cNvPr id="31" name="TextBox 30">
              <a:extLst>
                <a:ext uri="{FF2B5EF4-FFF2-40B4-BE49-F238E27FC236}">
                  <a16:creationId xmlns:a16="http://schemas.microsoft.com/office/drawing/2014/main" id="{D119E801-DCF9-6E42-ACBB-900E5805D829}"/>
                </a:ext>
              </a:extLst>
            </p:cNvPr>
            <p:cNvSpPr txBox="1"/>
            <p:nvPr/>
          </p:nvSpPr>
          <p:spPr>
            <a:xfrm>
              <a:off x="7432064" y="2238474"/>
              <a:ext cx="679056" cy="338554"/>
            </a:xfrm>
            <a:prstGeom prst="rect">
              <a:avLst/>
            </a:prstGeom>
            <a:noFill/>
          </p:spPr>
          <p:txBody>
            <a:bodyPr wrap="square" rtlCol="0">
              <a:spAutoFit/>
            </a:bodyPr>
            <a:lstStyle/>
            <a:p>
              <a:r>
                <a:rPr lang="en-US" sz="1600" b="1">
                  <a:latin typeface="Cambria" panose="02040503050406030204" pitchFamily="18" charset="0"/>
                </a:rPr>
                <a:t>70 °C</a:t>
              </a:r>
            </a:p>
          </p:txBody>
        </p:sp>
        <p:sp>
          <p:nvSpPr>
            <p:cNvPr id="27" name="TextBox 26">
              <a:extLst>
                <a:ext uri="{FF2B5EF4-FFF2-40B4-BE49-F238E27FC236}">
                  <a16:creationId xmlns:a16="http://schemas.microsoft.com/office/drawing/2014/main" id="{FBECDCF5-A5AE-004A-BAF7-9A66F8C631DE}"/>
                </a:ext>
              </a:extLst>
            </p:cNvPr>
            <p:cNvSpPr txBox="1"/>
            <p:nvPr/>
          </p:nvSpPr>
          <p:spPr>
            <a:xfrm>
              <a:off x="7659020" y="1531425"/>
              <a:ext cx="1393586" cy="646331"/>
            </a:xfrm>
            <a:prstGeom prst="rect">
              <a:avLst/>
            </a:prstGeom>
            <a:noFill/>
            <a:ln>
              <a:noFill/>
            </a:ln>
          </p:spPr>
          <p:txBody>
            <a:bodyPr wrap="square" lIns="91440" tIns="45720" rIns="91440" bIns="45720" rtlCol="0" anchor="t">
              <a:spAutoFit/>
            </a:bodyPr>
            <a:lstStyle/>
            <a:p>
              <a:pPr algn="ctr"/>
              <a:r>
                <a:rPr lang="en-US" b="1">
                  <a:solidFill>
                    <a:srgbClr val="C00000"/>
                  </a:solidFill>
                  <a:latin typeface="Cambria"/>
                  <a:ea typeface="Cambria"/>
                </a:rPr>
                <a:t>76.6% </a:t>
              </a:r>
              <a:endParaRPr lang="en-US">
                <a:latin typeface="Cambria"/>
                <a:ea typeface="Cambria"/>
              </a:endParaRPr>
            </a:p>
            <a:p>
              <a:pPr algn="ctr"/>
              <a:r>
                <a:rPr lang="en-US" b="1">
                  <a:solidFill>
                    <a:srgbClr val="C00000"/>
                  </a:solidFill>
                  <a:latin typeface="Cambria"/>
                  <a:ea typeface="Cambria"/>
                </a:rPr>
                <a:t>of the cells</a:t>
              </a:r>
              <a:r>
                <a:rPr lang="en-US" b="1" baseline="30000">
                  <a:solidFill>
                    <a:srgbClr val="C00000"/>
                  </a:solidFill>
                  <a:latin typeface="Cambria"/>
                  <a:ea typeface="Cambria"/>
                </a:rPr>
                <a:t>*</a:t>
              </a:r>
              <a:endParaRPr lang="en-US" baseline="30000">
                <a:latin typeface="Cambria"/>
                <a:ea typeface="Cambria"/>
              </a:endParaRPr>
            </a:p>
          </p:txBody>
        </p:sp>
        <p:cxnSp>
          <p:nvCxnSpPr>
            <p:cNvPr id="30" name="Straight Arrow Connector 29">
              <a:extLst>
                <a:ext uri="{FF2B5EF4-FFF2-40B4-BE49-F238E27FC236}">
                  <a16:creationId xmlns:a16="http://schemas.microsoft.com/office/drawing/2014/main" id="{504E7EF4-E52C-6D45-AACF-B99EC1B5EC7B}"/>
                </a:ext>
              </a:extLst>
            </p:cNvPr>
            <p:cNvCxnSpPr>
              <a:cxnSpLocks/>
            </p:cNvCxnSpPr>
            <p:nvPr/>
          </p:nvCxnSpPr>
          <p:spPr>
            <a:xfrm flipV="1">
              <a:off x="7202013" y="1834354"/>
              <a:ext cx="0" cy="536337"/>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a:extLst>
                <a:ext uri="{FF2B5EF4-FFF2-40B4-BE49-F238E27FC236}">
                  <a16:creationId xmlns:a16="http://schemas.microsoft.com/office/drawing/2014/main" id="{1DECACE8-FE27-144B-82B6-C2701E12F588}"/>
                </a:ext>
              </a:extLst>
            </p:cNvPr>
            <p:cNvCxnSpPr>
              <a:cxnSpLocks/>
              <a:endCxn id="27" idx="1"/>
            </p:cNvCxnSpPr>
            <p:nvPr/>
          </p:nvCxnSpPr>
          <p:spPr>
            <a:xfrm flipV="1">
              <a:off x="7201613" y="1854591"/>
              <a:ext cx="457407" cy="383883"/>
            </a:xfrm>
            <a:prstGeom prst="bentConnector3">
              <a:avLst>
                <a:gd name="adj1" fmla="val 72390"/>
              </a:avLst>
            </a:prstGeom>
            <a:ln w="3810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B58696C-B8CE-3749-B32D-A56711BD4D64}"/>
                </a:ext>
              </a:extLst>
            </p:cNvPr>
            <p:cNvCxnSpPr>
              <a:cxnSpLocks/>
            </p:cNvCxnSpPr>
            <p:nvPr/>
          </p:nvCxnSpPr>
          <p:spPr>
            <a:xfrm flipH="1">
              <a:off x="7022013" y="2377764"/>
              <a:ext cx="360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50AE881A-E165-484C-AA7C-4C455861ECC4}"/>
              </a:ext>
            </a:extLst>
          </p:cNvPr>
          <p:cNvSpPr txBox="1"/>
          <p:nvPr/>
        </p:nvSpPr>
        <p:spPr>
          <a:xfrm>
            <a:off x="3251250" y="6422960"/>
            <a:ext cx="2452257" cy="261610"/>
          </a:xfrm>
          <a:prstGeom prst="rect">
            <a:avLst/>
          </a:prstGeom>
          <a:noFill/>
        </p:spPr>
        <p:txBody>
          <a:bodyPr wrap="square" lIns="91440" tIns="45720" rIns="91440" bIns="45720" rtlCol="0" anchor="t">
            <a:spAutoFit/>
          </a:bodyPr>
          <a:lstStyle/>
          <a:p>
            <a:r>
              <a:rPr lang="en-US" sz="1100">
                <a:latin typeface="Cambria"/>
                <a:ea typeface="Cambria"/>
              </a:rPr>
              <a:t>*Example fraction values from Mfr. C </a:t>
            </a:r>
            <a:endParaRPr lang="en-US" sz="1100">
              <a:latin typeface="Cambria"/>
              <a:ea typeface="Cambria"/>
              <a:cs typeface="Calibri"/>
            </a:endParaRPr>
          </a:p>
        </p:txBody>
      </p:sp>
      <p:grpSp>
        <p:nvGrpSpPr>
          <p:cNvPr id="3" name="Group 2">
            <a:extLst>
              <a:ext uri="{FF2B5EF4-FFF2-40B4-BE49-F238E27FC236}">
                <a16:creationId xmlns:a16="http://schemas.microsoft.com/office/drawing/2014/main" id="{622F03A7-383E-4C55-BA5C-65EB035D15B5}"/>
              </a:ext>
            </a:extLst>
          </p:cNvPr>
          <p:cNvGrpSpPr/>
          <p:nvPr/>
        </p:nvGrpSpPr>
        <p:grpSpPr>
          <a:xfrm>
            <a:off x="9144000" y="3898944"/>
            <a:ext cx="2421798" cy="1943385"/>
            <a:chOff x="6825901" y="3870952"/>
            <a:chExt cx="2421798" cy="1943385"/>
          </a:xfrm>
        </p:grpSpPr>
        <p:sp>
          <p:nvSpPr>
            <p:cNvPr id="29" name="TextBox 28">
              <a:extLst>
                <a:ext uri="{FF2B5EF4-FFF2-40B4-BE49-F238E27FC236}">
                  <a16:creationId xmlns:a16="http://schemas.microsoft.com/office/drawing/2014/main" id="{FBEFB4DB-F183-4029-8E57-FE5E14CB6DE3}"/>
                </a:ext>
              </a:extLst>
            </p:cNvPr>
            <p:cNvSpPr txBox="1"/>
            <p:nvPr/>
          </p:nvSpPr>
          <p:spPr>
            <a:xfrm>
              <a:off x="7762483" y="3870952"/>
              <a:ext cx="1485216" cy="646331"/>
            </a:xfrm>
            <a:prstGeom prst="rect">
              <a:avLst/>
            </a:prstGeom>
            <a:noFill/>
            <a:ln>
              <a:noFill/>
            </a:ln>
          </p:spPr>
          <p:txBody>
            <a:bodyPr wrap="square" lIns="91440" tIns="45720" rIns="91440" bIns="45720" rtlCol="0" anchor="t">
              <a:spAutoFit/>
            </a:bodyPr>
            <a:lstStyle/>
            <a:p>
              <a:pPr algn="ctr"/>
              <a:r>
                <a:rPr lang="en-US" b="1">
                  <a:solidFill>
                    <a:srgbClr val="0070C0"/>
                  </a:solidFill>
                  <a:latin typeface="Cambria"/>
                  <a:ea typeface="Cambria"/>
                </a:rPr>
                <a:t>0.4% </a:t>
              </a:r>
              <a:endParaRPr lang="en-US">
                <a:latin typeface="Cambria"/>
                <a:ea typeface="Cambria"/>
              </a:endParaRPr>
            </a:p>
            <a:p>
              <a:pPr algn="ctr"/>
              <a:r>
                <a:rPr lang="en-US" b="1">
                  <a:solidFill>
                    <a:srgbClr val="0070C0"/>
                  </a:solidFill>
                  <a:latin typeface="Cambria"/>
                  <a:ea typeface="Cambria"/>
                </a:rPr>
                <a:t>of the cells</a:t>
              </a:r>
              <a:r>
                <a:rPr lang="en-US" b="1" baseline="30000">
                  <a:solidFill>
                    <a:srgbClr val="0070C0"/>
                  </a:solidFill>
                  <a:latin typeface="Cambria"/>
                  <a:ea typeface="Cambria"/>
                </a:rPr>
                <a:t>*</a:t>
              </a:r>
              <a:endParaRPr lang="en-US" baseline="30000">
                <a:latin typeface="Cambria"/>
                <a:ea typeface="Cambria"/>
              </a:endParaRPr>
            </a:p>
          </p:txBody>
        </p:sp>
        <p:cxnSp>
          <p:nvCxnSpPr>
            <p:cNvPr id="35" name="Elbow Connector 39">
              <a:extLst>
                <a:ext uri="{FF2B5EF4-FFF2-40B4-BE49-F238E27FC236}">
                  <a16:creationId xmlns:a16="http://schemas.microsoft.com/office/drawing/2014/main" id="{CBC53BEB-B960-4B93-8E14-924BA41085DE}"/>
                </a:ext>
              </a:extLst>
            </p:cNvPr>
            <p:cNvCxnSpPr>
              <a:cxnSpLocks/>
            </p:cNvCxnSpPr>
            <p:nvPr/>
          </p:nvCxnSpPr>
          <p:spPr>
            <a:xfrm flipV="1">
              <a:off x="8348445" y="4635924"/>
              <a:ext cx="160766" cy="158459"/>
            </a:xfrm>
            <a:prstGeom prst="bentConnector2">
              <a:avLst/>
            </a:prstGeom>
            <a:ln w="38100">
              <a:solidFill>
                <a:srgbClr val="4472C4"/>
              </a:solidFill>
              <a:tailEnd type="ova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3B922A69-D219-4BC1-82AC-207932C3C144}"/>
                </a:ext>
              </a:extLst>
            </p:cNvPr>
            <p:cNvSpPr/>
            <p:nvPr/>
          </p:nvSpPr>
          <p:spPr>
            <a:xfrm>
              <a:off x="7372758" y="4119573"/>
              <a:ext cx="448892" cy="1350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a:extLst>
                <a:ext uri="{FF2B5EF4-FFF2-40B4-BE49-F238E27FC236}">
                  <a16:creationId xmlns:a16="http://schemas.microsoft.com/office/drawing/2014/main" id="{52436609-2955-4E3B-8954-B1A5B177C3DD}"/>
                </a:ext>
              </a:extLst>
            </p:cNvPr>
            <p:cNvCxnSpPr>
              <a:cxnSpLocks/>
            </p:cNvCxnSpPr>
            <p:nvPr/>
          </p:nvCxnSpPr>
          <p:spPr>
            <a:xfrm flipH="1" flipV="1">
              <a:off x="7581384" y="4150866"/>
              <a:ext cx="457" cy="1132094"/>
            </a:xfrm>
            <a:prstGeom prst="straightConnector1">
              <a:avLst/>
            </a:prstGeom>
            <a:ln w="762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2D4270C-EBAC-4E18-A944-0D02A89A2F26}"/>
                </a:ext>
              </a:extLst>
            </p:cNvPr>
            <p:cNvSpPr txBox="1"/>
            <p:nvPr/>
          </p:nvSpPr>
          <p:spPr>
            <a:xfrm>
              <a:off x="6825901" y="5398839"/>
              <a:ext cx="1511878" cy="415498"/>
            </a:xfrm>
            <a:prstGeom prst="rect">
              <a:avLst/>
            </a:prstGeom>
            <a:noFill/>
            <a:ln>
              <a:noFill/>
            </a:ln>
          </p:spPr>
          <p:txBody>
            <a:bodyPr wrap="square" lIns="91440" tIns="45720" rIns="91440" bIns="45720" rtlCol="0" anchor="t">
              <a:spAutoFit/>
            </a:bodyPr>
            <a:lstStyle/>
            <a:p>
              <a:pPr algn="ctr"/>
              <a:endParaRPr lang="en-US" sz="500" b="1">
                <a:latin typeface="Cambria" panose="02040503050406030204" pitchFamily="18" charset="0"/>
              </a:endParaRPr>
            </a:p>
            <a:p>
              <a:pPr algn="ctr"/>
              <a:r>
                <a:rPr lang="en-US" sz="1600">
                  <a:latin typeface="Cambria"/>
                  <a:ea typeface="Cambria"/>
                </a:rPr>
                <a:t>Temperature</a:t>
              </a:r>
            </a:p>
          </p:txBody>
        </p:sp>
        <p:sp>
          <p:nvSpPr>
            <p:cNvPr id="39" name="TextBox 38">
              <a:extLst>
                <a:ext uri="{FF2B5EF4-FFF2-40B4-BE49-F238E27FC236}">
                  <a16:creationId xmlns:a16="http://schemas.microsoft.com/office/drawing/2014/main" id="{FFD48FE1-3C8B-486B-9D2C-F236DC5CC942}"/>
                </a:ext>
              </a:extLst>
            </p:cNvPr>
            <p:cNvSpPr txBox="1"/>
            <p:nvPr/>
          </p:nvSpPr>
          <p:spPr>
            <a:xfrm>
              <a:off x="7751996" y="4636226"/>
              <a:ext cx="576114" cy="237058"/>
            </a:xfrm>
            <a:prstGeom prst="rect">
              <a:avLst/>
            </a:prstGeom>
            <a:noFill/>
          </p:spPr>
          <p:txBody>
            <a:bodyPr wrap="none" rtlCol="0">
              <a:spAutoFit/>
            </a:bodyPr>
            <a:lstStyle/>
            <a:p>
              <a:r>
                <a:rPr lang="en-US" sz="1600" b="1">
                  <a:latin typeface="Cambria" panose="02040503050406030204" pitchFamily="18" charset="0"/>
                </a:rPr>
                <a:t>70 °C</a:t>
              </a:r>
            </a:p>
          </p:txBody>
        </p:sp>
        <p:cxnSp>
          <p:nvCxnSpPr>
            <p:cNvPr id="45" name="Straight Connector 44">
              <a:extLst>
                <a:ext uri="{FF2B5EF4-FFF2-40B4-BE49-F238E27FC236}">
                  <a16:creationId xmlns:a16="http://schemas.microsoft.com/office/drawing/2014/main" id="{68242B6C-992C-4A3C-A330-5FE0D5733C92}"/>
                </a:ext>
              </a:extLst>
            </p:cNvPr>
            <p:cNvCxnSpPr>
              <a:cxnSpLocks/>
            </p:cNvCxnSpPr>
            <p:nvPr/>
          </p:nvCxnSpPr>
          <p:spPr>
            <a:xfrm flipH="1">
              <a:off x="7440297" y="4821322"/>
              <a:ext cx="31247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C75F9A3-F855-409D-BB40-CE3C71D46497}"/>
                </a:ext>
              </a:extLst>
            </p:cNvPr>
            <p:cNvCxnSpPr>
              <a:cxnSpLocks/>
            </p:cNvCxnSpPr>
            <p:nvPr/>
          </p:nvCxnSpPr>
          <p:spPr>
            <a:xfrm flipH="1">
              <a:off x="7440054" y="4816057"/>
              <a:ext cx="31951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8A89E23D-416E-E843-AA1E-2A13F2DFFD80}"/>
              </a:ext>
            </a:extLst>
          </p:cNvPr>
          <p:cNvGrpSpPr/>
          <p:nvPr/>
        </p:nvGrpSpPr>
        <p:grpSpPr>
          <a:xfrm>
            <a:off x="6462131" y="3663261"/>
            <a:ext cx="2589430" cy="1813638"/>
            <a:chOff x="6462131" y="3663261"/>
            <a:chExt cx="2589430" cy="1813638"/>
          </a:xfrm>
        </p:grpSpPr>
        <p:sp>
          <p:nvSpPr>
            <p:cNvPr id="54" name="Rectangle 53">
              <a:extLst>
                <a:ext uri="{FF2B5EF4-FFF2-40B4-BE49-F238E27FC236}">
                  <a16:creationId xmlns:a16="http://schemas.microsoft.com/office/drawing/2014/main" id="{150BFDC7-F1EB-7641-9836-A29FCF96941E}"/>
                </a:ext>
              </a:extLst>
            </p:cNvPr>
            <p:cNvSpPr/>
            <p:nvPr/>
          </p:nvSpPr>
          <p:spPr>
            <a:xfrm>
              <a:off x="6938276" y="3923916"/>
              <a:ext cx="526183" cy="122242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a:extLst>
                <a:ext uri="{FF2B5EF4-FFF2-40B4-BE49-F238E27FC236}">
                  <a16:creationId xmlns:a16="http://schemas.microsoft.com/office/drawing/2014/main" id="{C8F2CB27-7218-914E-95C0-067BA51BBE0C}"/>
                </a:ext>
              </a:extLst>
            </p:cNvPr>
            <p:cNvCxnSpPr>
              <a:cxnSpLocks/>
            </p:cNvCxnSpPr>
            <p:nvPr/>
          </p:nvCxnSpPr>
          <p:spPr>
            <a:xfrm flipV="1">
              <a:off x="7200968" y="3966985"/>
              <a:ext cx="0" cy="955126"/>
            </a:xfrm>
            <a:prstGeom prst="straightConnector1">
              <a:avLst/>
            </a:prstGeom>
            <a:ln w="762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A24A7B6-01B2-DB4E-9B6E-A9B1E994ACB1}"/>
                </a:ext>
              </a:extLst>
            </p:cNvPr>
            <p:cNvSpPr txBox="1"/>
            <p:nvPr/>
          </p:nvSpPr>
          <p:spPr>
            <a:xfrm>
              <a:off x="6462131" y="5061401"/>
              <a:ext cx="1511114" cy="415498"/>
            </a:xfrm>
            <a:prstGeom prst="rect">
              <a:avLst/>
            </a:prstGeom>
            <a:noFill/>
            <a:ln>
              <a:noFill/>
            </a:ln>
          </p:spPr>
          <p:txBody>
            <a:bodyPr wrap="square" lIns="91440" tIns="45720" rIns="91440" bIns="45720" rtlCol="0" anchor="t">
              <a:spAutoFit/>
            </a:bodyPr>
            <a:lstStyle/>
            <a:p>
              <a:pPr algn="ctr"/>
              <a:endParaRPr lang="en-US" sz="500" b="1">
                <a:latin typeface="Cambria" panose="02040503050406030204" pitchFamily="18" charset="0"/>
              </a:endParaRPr>
            </a:p>
            <a:p>
              <a:pPr algn="ctr"/>
              <a:r>
                <a:rPr lang="en-US" sz="1600">
                  <a:latin typeface="Cambria"/>
                  <a:ea typeface="Cambria"/>
                </a:rPr>
                <a:t>Temperature</a:t>
              </a:r>
            </a:p>
          </p:txBody>
        </p:sp>
        <p:sp>
          <p:nvSpPr>
            <p:cNvPr id="58" name="TextBox 57">
              <a:extLst>
                <a:ext uri="{FF2B5EF4-FFF2-40B4-BE49-F238E27FC236}">
                  <a16:creationId xmlns:a16="http://schemas.microsoft.com/office/drawing/2014/main" id="{065D398B-031B-D944-AAB5-EC50D74FDA70}"/>
                </a:ext>
              </a:extLst>
            </p:cNvPr>
            <p:cNvSpPr txBox="1"/>
            <p:nvPr/>
          </p:nvSpPr>
          <p:spPr>
            <a:xfrm>
              <a:off x="7431019" y="4370310"/>
              <a:ext cx="679056" cy="338554"/>
            </a:xfrm>
            <a:prstGeom prst="rect">
              <a:avLst/>
            </a:prstGeom>
            <a:noFill/>
          </p:spPr>
          <p:txBody>
            <a:bodyPr wrap="square" rtlCol="0">
              <a:spAutoFit/>
            </a:bodyPr>
            <a:lstStyle/>
            <a:p>
              <a:r>
                <a:rPr lang="en-US" sz="1600" b="1">
                  <a:latin typeface="Cambria" panose="02040503050406030204" pitchFamily="18" charset="0"/>
                </a:rPr>
                <a:t>70 °C</a:t>
              </a:r>
            </a:p>
          </p:txBody>
        </p:sp>
        <p:sp>
          <p:nvSpPr>
            <p:cNvPr id="59" name="TextBox 58">
              <a:extLst>
                <a:ext uri="{FF2B5EF4-FFF2-40B4-BE49-F238E27FC236}">
                  <a16:creationId xmlns:a16="http://schemas.microsoft.com/office/drawing/2014/main" id="{D00082B1-620D-CA41-9045-0B4F21E2CE10}"/>
                </a:ext>
              </a:extLst>
            </p:cNvPr>
            <p:cNvSpPr txBox="1"/>
            <p:nvPr/>
          </p:nvSpPr>
          <p:spPr>
            <a:xfrm>
              <a:off x="7657975" y="3663261"/>
              <a:ext cx="1393586" cy="646331"/>
            </a:xfrm>
            <a:prstGeom prst="rect">
              <a:avLst/>
            </a:prstGeom>
            <a:noFill/>
            <a:ln>
              <a:noFill/>
            </a:ln>
          </p:spPr>
          <p:txBody>
            <a:bodyPr wrap="square" lIns="91440" tIns="45720" rIns="91440" bIns="45720" rtlCol="0" anchor="t">
              <a:spAutoFit/>
            </a:bodyPr>
            <a:lstStyle/>
            <a:p>
              <a:pPr algn="ctr"/>
              <a:r>
                <a:rPr lang="en-US" b="1">
                  <a:solidFill>
                    <a:srgbClr val="0070C0"/>
                  </a:solidFill>
                  <a:latin typeface="Cambria"/>
                  <a:ea typeface="Cambria"/>
                </a:rPr>
                <a:t>0.4% </a:t>
              </a:r>
              <a:endParaRPr lang="en-US">
                <a:solidFill>
                  <a:srgbClr val="0070C0"/>
                </a:solidFill>
                <a:latin typeface="Cambria"/>
                <a:ea typeface="Cambria"/>
              </a:endParaRPr>
            </a:p>
            <a:p>
              <a:pPr algn="ctr"/>
              <a:r>
                <a:rPr lang="en-US" b="1">
                  <a:solidFill>
                    <a:srgbClr val="0070C0"/>
                  </a:solidFill>
                  <a:latin typeface="Cambria"/>
                  <a:ea typeface="Cambria"/>
                </a:rPr>
                <a:t>of the cells</a:t>
              </a:r>
              <a:r>
                <a:rPr lang="en-US" b="1" baseline="30000">
                  <a:solidFill>
                    <a:srgbClr val="0070C0"/>
                  </a:solidFill>
                  <a:latin typeface="Cambria"/>
                  <a:ea typeface="Cambria"/>
                </a:rPr>
                <a:t>*</a:t>
              </a:r>
              <a:endParaRPr lang="en-US" baseline="30000">
                <a:solidFill>
                  <a:srgbClr val="0070C0"/>
                </a:solidFill>
                <a:latin typeface="Cambria"/>
                <a:ea typeface="Cambria"/>
              </a:endParaRPr>
            </a:p>
          </p:txBody>
        </p:sp>
        <p:cxnSp>
          <p:nvCxnSpPr>
            <p:cNvPr id="61" name="Elbow Connector 60">
              <a:extLst>
                <a:ext uri="{FF2B5EF4-FFF2-40B4-BE49-F238E27FC236}">
                  <a16:creationId xmlns:a16="http://schemas.microsoft.com/office/drawing/2014/main" id="{F4E5FB91-F538-0045-B414-BCEEEF2800D5}"/>
                </a:ext>
              </a:extLst>
            </p:cNvPr>
            <p:cNvCxnSpPr>
              <a:cxnSpLocks/>
              <a:endCxn id="59" idx="1"/>
            </p:cNvCxnSpPr>
            <p:nvPr/>
          </p:nvCxnSpPr>
          <p:spPr>
            <a:xfrm rot="5400000" flipH="1" flipV="1">
              <a:off x="7249237" y="4098880"/>
              <a:ext cx="521191" cy="296286"/>
            </a:xfrm>
            <a:prstGeom prst="bentConnector2">
              <a:avLst/>
            </a:prstGeom>
            <a:ln w="38100">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E314903-D7C3-134B-B7AA-6C26A6DF23FA}"/>
                </a:ext>
              </a:extLst>
            </p:cNvPr>
            <p:cNvCxnSpPr>
              <a:cxnSpLocks/>
            </p:cNvCxnSpPr>
            <p:nvPr/>
          </p:nvCxnSpPr>
          <p:spPr>
            <a:xfrm flipH="1">
              <a:off x="7020968" y="4509600"/>
              <a:ext cx="360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87ED74F-8C3D-724C-9936-A59C51D3F251}"/>
                </a:ext>
              </a:extLst>
            </p:cNvPr>
            <p:cNvCxnSpPr>
              <a:cxnSpLocks/>
            </p:cNvCxnSpPr>
            <p:nvPr/>
          </p:nvCxnSpPr>
          <p:spPr>
            <a:xfrm flipH="1">
              <a:off x="7020968" y="4507618"/>
              <a:ext cx="360000"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7FFD19D3-D761-E042-9BA6-0B6C513865C9}"/>
              </a:ext>
            </a:extLst>
          </p:cNvPr>
          <p:cNvSpPr txBox="1"/>
          <p:nvPr/>
        </p:nvSpPr>
        <p:spPr>
          <a:xfrm>
            <a:off x="356736" y="1711890"/>
            <a:ext cx="481222" cy="523220"/>
          </a:xfrm>
          <a:prstGeom prst="rect">
            <a:avLst/>
          </a:prstGeom>
          <a:noFill/>
        </p:spPr>
        <p:txBody>
          <a:bodyPr wrap="none" rtlCol="0">
            <a:spAutoFit/>
          </a:bodyPr>
          <a:lstStyle/>
          <a:p>
            <a:r>
              <a:rPr lang="en-US" sz="2800" b="1">
                <a:latin typeface="Cambria" panose="02040503050406030204" pitchFamily="18" charset="0"/>
              </a:rPr>
              <a:t>1.</a:t>
            </a:r>
          </a:p>
        </p:txBody>
      </p:sp>
      <p:sp>
        <p:nvSpPr>
          <p:cNvPr id="33" name="TextBox 32">
            <a:extLst>
              <a:ext uri="{FF2B5EF4-FFF2-40B4-BE49-F238E27FC236}">
                <a16:creationId xmlns:a16="http://schemas.microsoft.com/office/drawing/2014/main" id="{48887FAB-8C85-944C-990C-6B3CEA7AAB88}"/>
              </a:ext>
            </a:extLst>
          </p:cNvPr>
          <p:cNvSpPr txBox="1"/>
          <p:nvPr/>
        </p:nvSpPr>
        <p:spPr>
          <a:xfrm>
            <a:off x="356736" y="3815056"/>
            <a:ext cx="481222" cy="523220"/>
          </a:xfrm>
          <a:prstGeom prst="rect">
            <a:avLst/>
          </a:prstGeom>
          <a:noFill/>
        </p:spPr>
        <p:txBody>
          <a:bodyPr wrap="none" rtlCol="0">
            <a:spAutoFit/>
          </a:bodyPr>
          <a:lstStyle/>
          <a:p>
            <a:r>
              <a:rPr lang="en-US" sz="2800" b="1">
                <a:latin typeface="Cambria" panose="02040503050406030204" pitchFamily="18" charset="0"/>
              </a:rPr>
              <a:t>2.</a:t>
            </a:r>
          </a:p>
        </p:txBody>
      </p:sp>
      <p:sp>
        <p:nvSpPr>
          <p:cNvPr id="34" name="Title 1">
            <a:extLst>
              <a:ext uri="{FF2B5EF4-FFF2-40B4-BE49-F238E27FC236}">
                <a16:creationId xmlns:a16="http://schemas.microsoft.com/office/drawing/2014/main" id="{D8D62F32-1158-174F-BD21-5CFFA69D7EC8}"/>
              </a:ext>
            </a:extLst>
          </p:cNvPr>
          <p:cNvSpPr txBox="1">
            <a:spLocks/>
          </p:cNvSpPr>
          <p:nvPr/>
        </p:nvSpPr>
        <p:spPr>
          <a:xfrm>
            <a:off x="78349" y="222421"/>
            <a:ext cx="8798061" cy="770467"/>
          </a:xfrm>
          <a:prstGeom prst="rect">
            <a:avLst/>
          </a:prstGeom>
        </p:spPr>
        <p:txBody>
          <a:bodyPr lIns="91440" tIns="45720" rIns="91440" bIns="45720" anchor="ctr"/>
          <a:lstStyle>
            <a:lvl1pPr algn="l" defTabSz="914400" rtl="0" eaLnBrk="1" latinLnBrk="0" hangingPunct="1">
              <a:lnSpc>
                <a:spcPct val="100000"/>
              </a:lnSpc>
              <a:spcBef>
                <a:spcPct val="0"/>
              </a:spcBef>
              <a:spcAft>
                <a:spcPts val="600"/>
              </a:spcAft>
              <a:buNone/>
              <a:defRPr sz="3200" b="1" kern="1200">
                <a:solidFill>
                  <a:schemeClr val="accent5">
                    <a:lumMod val="75000"/>
                  </a:schemeClr>
                </a:solidFill>
                <a:latin typeface="Cambria" panose="02040503050406030204" pitchFamily="18" charset="0"/>
                <a:ea typeface="+mj-ea"/>
                <a:cs typeface="+mj-cs"/>
              </a:defRPr>
            </a:lvl1pPr>
          </a:lstStyle>
          <a:p>
            <a:r>
              <a:rPr lang="en-US">
                <a:latin typeface="Cambria"/>
                <a:ea typeface="Cambria"/>
              </a:rPr>
              <a:t>Attack Improvement 2: </a:t>
            </a:r>
            <a:br>
              <a:rPr lang="en-US">
                <a:latin typeface="Cambria"/>
                <a:ea typeface="Cambria"/>
              </a:rPr>
            </a:br>
            <a:r>
              <a:rPr lang="en-US" sz="2800">
                <a:latin typeface="Cambria"/>
                <a:ea typeface="Cambria"/>
              </a:rPr>
              <a:t>Temperature-Dependent Trigger</a:t>
            </a:r>
          </a:p>
        </p:txBody>
      </p:sp>
    </p:spTree>
    <p:extLst>
      <p:ext uri="{BB962C8B-B14F-4D97-AF65-F5344CB8AC3E}">
        <p14:creationId xmlns:p14="http://schemas.microsoft.com/office/powerpoint/2010/main" val="208871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p:bldP spid="57" grpId="0"/>
      <p:bldP spid="6" grpId="0"/>
      <p:bldP spid="3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5DD3DB3-CC52-3C42-A1CC-D1B12E819F9B}"/>
              </a:ext>
            </a:extLst>
          </p:cNvPr>
          <p:cNvSpPr txBox="1"/>
          <p:nvPr/>
        </p:nvSpPr>
        <p:spPr>
          <a:xfrm>
            <a:off x="191469" y="4426129"/>
            <a:ext cx="8872139" cy="1200329"/>
          </a:xfrm>
          <a:prstGeom prst="rect">
            <a:avLst/>
          </a:prstGeom>
          <a:noFill/>
          <a:ln>
            <a:noFill/>
          </a:ln>
        </p:spPr>
        <p:txBody>
          <a:bodyPr wrap="square" rtlCol="0">
            <a:spAutoFit/>
          </a:bodyPr>
          <a:lstStyle/>
          <a:p>
            <a:r>
              <a:rPr lang="en-US" sz="2400" b="1">
                <a:solidFill>
                  <a:srgbClr val="C00000"/>
                </a:solidFill>
                <a:latin typeface="Cambria" panose="02040503050406030204" pitchFamily="18" charset="0"/>
              </a:rPr>
              <a:t>Reduces</a:t>
            </a:r>
            <a:r>
              <a:rPr lang="en-US" sz="2400">
                <a:latin typeface="Cambria" panose="02040503050406030204" pitchFamily="18" charset="0"/>
              </a:rPr>
              <a:t> the minimum activation count to induce a bit flip</a:t>
            </a:r>
            <a:r>
              <a:rPr lang="en-US" sz="2400" b="1">
                <a:solidFill>
                  <a:srgbClr val="8B278C"/>
                </a:solidFill>
                <a:latin typeface="Cambria" panose="02040503050406030204" pitchFamily="18" charset="0"/>
              </a:rPr>
              <a:t> </a:t>
            </a:r>
            <a:r>
              <a:rPr lang="en-US" sz="2400" b="1">
                <a:latin typeface="Cambria" panose="02040503050406030204" pitchFamily="18" charset="0"/>
              </a:rPr>
              <a:t>by 36% </a:t>
            </a:r>
          </a:p>
          <a:p>
            <a:endParaRPr lang="en-US" sz="2400" b="1">
              <a:solidFill>
                <a:srgbClr val="C00000"/>
              </a:solidFill>
              <a:latin typeface="Cambria" panose="02040503050406030204" pitchFamily="18" charset="0"/>
            </a:endParaRPr>
          </a:p>
          <a:p>
            <a:r>
              <a:rPr lang="en-US" sz="2400" b="1">
                <a:solidFill>
                  <a:srgbClr val="C00000"/>
                </a:solidFill>
                <a:latin typeface="Cambria" panose="02040503050406030204" pitchFamily="18" charset="0"/>
              </a:rPr>
              <a:t>Bypasses defenses</a:t>
            </a:r>
            <a:r>
              <a:rPr lang="en-US" sz="2400" b="1">
                <a:latin typeface="Cambria" panose="02040503050406030204" pitchFamily="18" charset="0"/>
              </a:rPr>
              <a:t> </a:t>
            </a:r>
            <a:r>
              <a:rPr lang="en-US" sz="2400">
                <a:latin typeface="Cambria" panose="02040503050406030204" pitchFamily="18" charset="0"/>
              </a:rPr>
              <a:t>that do not account for this reduction</a:t>
            </a:r>
          </a:p>
        </p:txBody>
      </p:sp>
      <p:grpSp>
        <p:nvGrpSpPr>
          <p:cNvPr id="89" name="Group 88">
            <a:extLst>
              <a:ext uri="{FF2B5EF4-FFF2-40B4-BE49-F238E27FC236}">
                <a16:creationId xmlns:a16="http://schemas.microsoft.com/office/drawing/2014/main" id="{76A40A5B-DFE2-5346-97E2-1F1707A37A03}"/>
              </a:ext>
            </a:extLst>
          </p:cNvPr>
          <p:cNvGrpSpPr/>
          <p:nvPr/>
        </p:nvGrpSpPr>
        <p:grpSpPr>
          <a:xfrm>
            <a:off x="191470" y="1463317"/>
            <a:ext cx="6948954" cy="1038595"/>
            <a:chOff x="191470" y="984656"/>
            <a:chExt cx="6948954" cy="1038595"/>
          </a:xfrm>
        </p:grpSpPr>
        <p:grpSp>
          <p:nvGrpSpPr>
            <p:cNvPr id="16" name="Group 15">
              <a:extLst>
                <a:ext uri="{FF2B5EF4-FFF2-40B4-BE49-F238E27FC236}">
                  <a16:creationId xmlns:a16="http://schemas.microsoft.com/office/drawing/2014/main" id="{1630FB44-E6A7-DF4D-8FC9-9A0F3F810B0F}"/>
                </a:ext>
              </a:extLst>
            </p:cNvPr>
            <p:cNvGrpSpPr/>
            <p:nvPr/>
          </p:nvGrpSpPr>
          <p:grpSpPr>
            <a:xfrm>
              <a:off x="294709" y="1607753"/>
              <a:ext cx="5726736" cy="369332"/>
              <a:chOff x="387458" y="1330013"/>
              <a:chExt cx="5726736" cy="369332"/>
            </a:xfrm>
          </p:grpSpPr>
          <p:cxnSp>
            <p:nvCxnSpPr>
              <p:cNvPr id="18" name="Straight Arrow Connector 17">
                <a:extLst>
                  <a:ext uri="{FF2B5EF4-FFF2-40B4-BE49-F238E27FC236}">
                    <a16:creationId xmlns:a16="http://schemas.microsoft.com/office/drawing/2014/main" id="{5ED2F32C-72B9-B14F-A1BC-33687A2EBB9A}"/>
                  </a:ext>
                </a:extLst>
              </p:cNvPr>
              <p:cNvCxnSpPr>
                <a:cxnSpLocks/>
              </p:cNvCxnSpPr>
              <p:nvPr/>
            </p:nvCxnSpPr>
            <p:spPr>
              <a:xfrm>
                <a:off x="387458" y="1514679"/>
                <a:ext cx="503712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F76EF23-60AA-1B4B-AD15-CCB1AC83A7D6}"/>
                  </a:ext>
                </a:extLst>
              </p:cNvPr>
              <p:cNvSpPr txBox="1"/>
              <p:nvPr/>
            </p:nvSpPr>
            <p:spPr>
              <a:xfrm>
                <a:off x="5424582" y="1330013"/>
                <a:ext cx="689612" cy="369332"/>
              </a:xfrm>
              <a:prstGeom prst="rect">
                <a:avLst/>
              </a:prstGeom>
              <a:noFill/>
            </p:spPr>
            <p:txBody>
              <a:bodyPr wrap="none" rtlCol="0">
                <a:spAutoFit/>
              </a:bodyPr>
              <a:lstStyle/>
              <a:p>
                <a:r>
                  <a:rPr lang="en-US">
                    <a:latin typeface="Cambria" panose="02040503050406030204" pitchFamily="18" charset="0"/>
                  </a:rPr>
                  <a:t>Time</a:t>
                </a:r>
              </a:p>
            </p:txBody>
          </p:sp>
        </p:grpSp>
        <p:grpSp>
          <p:nvGrpSpPr>
            <p:cNvPr id="26" name="Group 25">
              <a:extLst>
                <a:ext uri="{FF2B5EF4-FFF2-40B4-BE49-F238E27FC236}">
                  <a16:creationId xmlns:a16="http://schemas.microsoft.com/office/drawing/2014/main" id="{04E2904A-43C9-CA4F-BF8B-1F6F096C15A0}"/>
                </a:ext>
              </a:extLst>
            </p:cNvPr>
            <p:cNvGrpSpPr/>
            <p:nvPr/>
          </p:nvGrpSpPr>
          <p:grpSpPr>
            <a:xfrm>
              <a:off x="327745" y="1561586"/>
              <a:ext cx="1165592" cy="461665"/>
              <a:chOff x="420494" y="1508934"/>
              <a:chExt cx="1165592" cy="461665"/>
            </a:xfrm>
          </p:grpSpPr>
          <p:sp>
            <p:nvSpPr>
              <p:cNvPr id="27" name="Rectangle 26">
                <a:extLst>
                  <a:ext uri="{FF2B5EF4-FFF2-40B4-BE49-F238E27FC236}">
                    <a16:creationId xmlns:a16="http://schemas.microsoft.com/office/drawing/2014/main" id="{6298EAAE-3FE0-384C-AFB7-3165C359EF28}"/>
                  </a:ext>
                </a:extLst>
              </p:cNvPr>
              <p:cNvSpPr/>
              <p:nvPr/>
            </p:nvSpPr>
            <p:spPr>
              <a:xfrm>
                <a:off x="453532" y="1508934"/>
                <a:ext cx="1111956"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A is active</a:t>
                </a:r>
              </a:p>
            </p:txBody>
          </p:sp>
          <p:cxnSp>
            <p:nvCxnSpPr>
              <p:cNvPr id="32" name="Straight Connector 31">
                <a:extLst>
                  <a:ext uri="{FF2B5EF4-FFF2-40B4-BE49-F238E27FC236}">
                    <a16:creationId xmlns:a16="http://schemas.microsoft.com/office/drawing/2014/main" id="{7AB9452D-CC82-064C-B52A-C3D888297101}"/>
                  </a:ext>
                </a:extLst>
              </p:cNvPr>
              <p:cNvCxnSpPr/>
              <p:nvPr/>
            </p:nvCxnSpPr>
            <p:spPr>
              <a:xfrm>
                <a:off x="1586086" y="1508934"/>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C7ABAFF-CEBE-544B-A382-FE117A875B7B}"/>
                  </a:ext>
                </a:extLst>
              </p:cNvPr>
              <p:cNvCxnSpPr/>
              <p:nvPr/>
            </p:nvCxnSpPr>
            <p:spPr>
              <a:xfrm>
                <a:off x="420494" y="1508934"/>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8867E6DB-14C0-9048-944A-67038BEE2D24}"/>
                </a:ext>
              </a:extLst>
            </p:cNvPr>
            <p:cNvGrpSpPr/>
            <p:nvPr/>
          </p:nvGrpSpPr>
          <p:grpSpPr>
            <a:xfrm>
              <a:off x="2040119" y="1561586"/>
              <a:ext cx="1168887" cy="461665"/>
              <a:chOff x="417199" y="1508934"/>
              <a:chExt cx="1168887" cy="461665"/>
            </a:xfrm>
          </p:grpSpPr>
          <p:sp>
            <p:nvSpPr>
              <p:cNvPr id="35" name="Rectangle 34">
                <a:extLst>
                  <a:ext uri="{FF2B5EF4-FFF2-40B4-BE49-F238E27FC236}">
                    <a16:creationId xmlns:a16="http://schemas.microsoft.com/office/drawing/2014/main" id="{51C64BF4-6967-244B-9F8A-DD59CFA34DE8}"/>
                  </a:ext>
                </a:extLst>
              </p:cNvPr>
              <p:cNvSpPr/>
              <p:nvPr/>
            </p:nvSpPr>
            <p:spPr>
              <a:xfrm>
                <a:off x="417199" y="1508934"/>
                <a:ext cx="1148289"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B is active</a:t>
                </a:r>
              </a:p>
            </p:txBody>
          </p:sp>
          <p:cxnSp>
            <p:nvCxnSpPr>
              <p:cNvPr id="40" name="Straight Connector 39">
                <a:extLst>
                  <a:ext uri="{FF2B5EF4-FFF2-40B4-BE49-F238E27FC236}">
                    <a16:creationId xmlns:a16="http://schemas.microsoft.com/office/drawing/2014/main" id="{F50AE6EC-FB98-A34A-BBCD-2FF495A1E3F2}"/>
                  </a:ext>
                </a:extLst>
              </p:cNvPr>
              <p:cNvCxnSpPr/>
              <p:nvPr/>
            </p:nvCxnSpPr>
            <p:spPr>
              <a:xfrm>
                <a:off x="1586086" y="1508934"/>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5F790FF-D365-AF49-85BC-E2BDC1D060D8}"/>
                  </a:ext>
                </a:extLst>
              </p:cNvPr>
              <p:cNvCxnSpPr/>
              <p:nvPr/>
            </p:nvCxnSpPr>
            <p:spPr>
              <a:xfrm>
                <a:off x="420494" y="1508934"/>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C2B2586B-20C0-CF4C-B14B-EA5024A261A5}"/>
                </a:ext>
              </a:extLst>
            </p:cNvPr>
            <p:cNvGrpSpPr/>
            <p:nvPr/>
          </p:nvGrpSpPr>
          <p:grpSpPr>
            <a:xfrm>
              <a:off x="3764595" y="1561586"/>
              <a:ext cx="1165592" cy="461665"/>
              <a:chOff x="420494" y="1508934"/>
              <a:chExt cx="1165592" cy="461665"/>
            </a:xfrm>
          </p:grpSpPr>
          <p:sp>
            <p:nvSpPr>
              <p:cNvPr id="43" name="Rectangle 42">
                <a:extLst>
                  <a:ext uri="{FF2B5EF4-FFF2-40B4-BE49-F238E27FC236}">
                    <a16:creationId xmlns:a16="http://schemas.microsoft.com/office/drawing/2014/main" id="{82548832-DA9D-204E-AF75-C0769EFE2680}"/>
                  </a:ext>
                </a:extLst>
              </p:cNvPr>
              <p:cNvSpPr/>
              <p:nvPr/>
            </p:nvSpPr>
            <p:spPr>
              <a:xfrm>
                <a:off x="453532" y="1508934"/>
                <a:ext cx="1111956"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A is active</a:t>
                </a:r>
              </a:p>
            </p:txBody>
          </p:sp>
          <p:cxnSp>
            <p:nvCxnSpPr>
              <p:cNvPr id="48" name="Straight Connector 47">
                <a:extLst>
                  <a:ext uri="{FF2B5EF4-FFF2-40B4-BE49-F238E27FC236}">
                    <a16:creationId xmlns:a16="http://schemas.microsoft.com/office/drawing/2014/main" id="{4819845B-F97E-B649-BB71-AC8D1F48C2BA}"/>
                  </a:ext>
                </a:extLst>
              </p:cNvPr>
              <p:cNvCxnSpPr/>
              <p:nvPr/>
            </p:nvCxnSpPr>
            <p:spPr>
              <a:xfrm>
                <a:off x="1586086" y="1508934"/>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158FC14-BF96-F547-A780-7EA93E3C3646}"/>
                  </a:ext>
                </a:extLst>
              </p:cNvPr>
              <p:cNvCxnSpPr/>
              <p:nvPr/>
            </p:nvCxnSpPr>
            <p:spPr>
              <a:xfrm>
                <a:off x="420494" y="1508934"/>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902763C5-4CE0-6E4C-9F08-5330B9AD7E9A}"/>
                </a:ext>
              </a:extLst>
            </p:cNvPr>
            <p:cNvSpPr txBox="1"/>
            <p:nvPr/>
          </p:nvSpPr>
          <p:spPr>
            <a:xfrm>
              <a:off x="191470" y="984656"/>
              <a:ext cx="6948954" cy="461665"/>
            </a:xfrm>
            <a:prstGeom prst="rect">
              <a:avLst/>
            </a:prstGeom>
            <a:noFill/>
          </p:spPr>
          <p:txBody>
            <a:bodyPr wrap="none" rtlCol="0">
              <a:spAutoFit/>
            </a:bodyPr>
            <a:lstStyle/>
            <a:p>
              <a:r>
                <a:rPr lang="en-US" sz="2400">
                  <a:latin typeface="Cambria" panose="02040503050406030204" pitchFamily="18" charset="0"/>
                </a:rPr>
                <a:t>Activating aggressor rows as frequently as possible:</a:t>
              </a:r>
            </a:p>
          </p:txBody>
        </p:sp>
      </p:grpSp>
      <p:grpSp>
        <p:nvGrpSpPr>
          <p:cNvPr id="90" name="Group 89">
            <a:extLst>
              <a:ext uri="{FF2B5EF4-FFF2-40B4-BE49-F238E27FC236}">
                <a16:creationId xmlns:a16="http://schemas.microsoft.com/office/drawing/2014/main" id="{C1AD3194-D23E-AD42-B247-EF402F8EFA1C}"/>
              </a:ext>
            </a:extLst>
          </p:cNvPr>
          <p:cNvGrpSpPr/>
          <p:nvPr/>
        </p:nvGrpSpPr>
        <p:grpSpPr>
          <a:xfrm>
            <a:off x="159226" y="2806374"/>
            <a:ext cx="6980950" cy="1079699"/>
            <a:chOff x="159226" y="2734934"/>
            <a:chExt cx="6980950" cy="1079699"/>
          </a:xfrm>
        </p:grpSpPr>
        <p:grpSp>
          <p:nvGrpSpPr>
            <p:cNvPr id="58" name="Group 57">
              <a:extLst>
                <a:ext uri="{FF2B5EF4-FFF2-40B4-BE49-F238E27FC236}">
                  <a16:creationId xmlns:a16="http://schemas.microsoft.com/office/drawing/2014/main" id="{7C596CC0-DFEB-994F-8C6A-72EE0E337746}"/>
                </a:ext>
              </a:extLst>
            </p:cNvPr>
            <p:cNvGrpSpPr/>
            <p:nvPr/>
          </p:nvGrpSpPr>
          <p:grpSpPr>
            <a:xfrm>
              <a:off x="285934" y="3397802"/>
              <a:ext cx="5707408" cy="369332"/>
              <a:chOff x="387458" y="1394646"/>
              <a:chExt cx="5707408" cy="369332"/>
            </a:xfrm>
          </p:grpSpPr>
          <p:cxnSp>
            <p:nvCxnSpPr>
              <p:cNvPr id="59" name="Straight Arrow Connector 58">
                <a:extLst>
                  <a:ext uri="{FF2B5EF4-FFF2-40B4-BE49-F238E27FC236}">
                    <a16:creationId xmlns:a16="http://schemas.microsoft.com/office/drawing/2014/main" id="{370EACF9-73AF-D546-B806-332012FBFFAC}"/>
                  </a:ext>
                </a:extLst>
              </p:cNvPr>
              <p:cNvCxnSpPr>
                <a:cxnSpLocks/>
              </p:cNvCxnSpPr>
              <p:nvPr/>
            </p:nvCxnSpPr>
            <p:spPr>
              <a:xfrm>
                <a:off x="387458" y="1579312"/>
                <a:ext cx="504589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C4980911-F51E-5143-B3C1-F936B5BF09C3}"/>
                  </a:ext>
                </a:extLst>
              </p:cNvPr>
              <p:cNvSpPr txBox="1"/>
              <p:nvPr/>
            </p:nvSpPr>
            <p:spPr>
              <a:xfrm>
                <a:off x="5405254" y="1394646"/>
                <a:ext cx="689612" cy="369332"/>
              </a:xfrm>
              <a:prstGeom prst="rect">
                <a:avLst/>
              </a:prstGeom>
              <a:noFill/>
            </p:spPr>
            <p:txBody>
              <a:bodyPr wrap="none" rtlCol="0">
                <a:spAutoFit/>
              </a:bodyPr>
              <a:lstStyle/>
              <a:p>
                <a:r>
                  <a:rPr lang="en-US">
                    <a:latin typeface="Cambria" panose="02040503050406030204" pitchFamily="18" charset="0"/>
                  </a:rPr>
                  <a:t>Time</a:t>
                </a:r>
              </a:p>
            </p:txBody>
          </p:sp>
        </p:grpSp>
        <p:grpSp>
          <p:nvGrpSpPr>
            <p:cNvPr id="61" name="Group 60">
              <a:extLst>
                <a:ext uri="{FF2B5EF4-FFF2-40B4-BE49-F238E27FC236}">
                  <a16:creationId xmlns:a16="http://schemas.microsoft.com/office/drawing/2014/main" id="{8D81BDEF-43A4-5C48-8966-466719A25D55}"/>
                </a:ext>
              </a:extLst>
            </p:cNvPr>
            <p:cNvGrpSpPr/>
            <p:nvPr/>
          </p:nvGrpSpPr>
          <p:grpSpPr>
            <a:xfrm>
              <a:off x="318970" y="3351635"/>
              <a:ext cx="2151551" cy="461665"/>
              <a:chOff x="420494" y="1573567"/>
              <a:chExt cx="2151551" cy="461665"/>
            </a:xfrm>
          </p:grpSpPr>
          <p:sp>
            <p:nvSpPr>
              <p:cNvPr id="62" name="Rectangle 61">
                <a:extLst>
                  <a:ext uri="{FF2B5EF4-FFF2-40B4-BE49-F238E27FC236}">
                    <a16:creationId xmlns:a16="http://schemas.microsoft.com/office/drawing/2014/main" id="{641FA51E-E272-574A-B4CA-5FAA9475D710}"/>
                  </a:ext>
                </a:extLst>
              </p:cNvPr>
              <p:cNvSpPr/>
              <p:nvPr/>
            </p:nvSpPr>
            <p:spPr>
              <a:xfrm>
                <a:off x="453531" y="1573567"/>
                <a:ext cx="2098835" cy="461665"/>
              </a:xfrm>
              <a:prstGeom prst="rect">
                <a:avLst/>
              </a:prstGeom>
              <a:solidFill>
                <a:srgbClr val="E56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A is active</a:t>
                </a:r>
              </a:p>
            </p:txBody>
          </p:sp>
          <p:cxnSp>
            <p:nvCxnSpPr>
              <p:cNvPr id="67" name="Straight Connector 66">
                <a:extLst>
                  <a:ext uri="{FF2B5EF4-FFF2-40B4-BE49-F238E27FC236}">
                    <a16:creationId xmlns:a16="http://schemas.microsoft.com/office/drawing/2014/main" id="{11444FEC-591E-F74C-8CC5-9DDB955E9A3D}"/>
                  </a:ext>
                </a:extLst>
              </p:cNvPr>
              <p:cNvCxnSpPr/>
              <p:nvPr/>
            </p:nvCxnSpPr>
            <p:spPr>
              <a:xfrm>
                <a:off x="2572045" y="1573567"/>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7FF6383-9E54-3B40-9688-F93CCA184897}"/>
                  </a:ext>
                </a:extLst>
              </p:cNvPr>
              <p:cNvCxnSpPr/>
              <p:nvPr/>
            </p:nvCxnSpPr>
            <p:spPr>
              <a:xfrm>
                <a:off x="420494" y="1573567"/>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8E517D8D-372C-BA48-9BA0-2E34BDE8351B}"/>
                </a:ext>
              </a:extLst>
            </p:cNvPr>
            <p:cNvGrpSpPr/>
            <p:nvPr/>
          </p:nvGrpSpPr>
          <p:grpSpPr>
            <a:xfrm>
              <a:off x="2924249" y="3352968"/>
              <a:ext cx="2135438" cy="461665"/>
              <a:chOff x="420494" y="1573567"/>
              <a:chExt cx="2135438" cy="461665"/>
            </a:xfrm>
          </p:grpSpPr>
          <p:sp>
            <p:nvSpPr>
              <p:cNvPr id="70" name="Rectangle 69">
                <a:extLst>
                  <a:ext uri="{FF2B5EF4-FFF2-40B4-BE49-F238E27FC236}">
                    <a16:creationId xmlns:a16="http://schemas.microsoft.com/office/drawing/2014/main" id="{18B32123-9026-E647-B50C-FAA9410E1DF9}"/>
                  </a:ext>
                </a:extLst>
              </p:cNvPr>
              <p:cNvSpPr/>
              <p:nvPr/>
            </p:nvSpPr>
            <p:spPr>
              <a:xfrm>
                <a:off x="453532" y="1573567"/>
                <a:ext cx="2102400" cy="461665"/>
              </a:xfrm>
              <a:prstGeom prst="rect">
                <a:avLst/>
              </a:prstGeom>
              <a:solidFill>
                <a:srgbClr val="E56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B is active</a:t>
                </a:r>
              </a:p>
            </p:txBody>
          </p:sp>
          <p:cxnSp>
            <p:nvCxnSpPr>
              <p:cNvPr id="75" name="Straight Connector 74">
                <a:extLst>
                  <a:ext uri="{FF2B5EF4-FFF2-40B4-BE49-F238E27FC236}">
                    <a16:creationId xmlns:a16="http://schemas.microsoft.com/office/drawing/2014/main" id="{1823359A-7247-864B-9B93-9C07E53B11E9}"/>
                  </a:ext>
                </a:extLst>
              </p:cNvPr>
              <p:cNvCxnSpPr/>
              <p:nvPr/>
            </p:nvCxnSpPr>
            <p:spPr>
              <a:xfrm>
                <a:off x="2555932" y="1573567"/>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71F67E3-2501-6C42-BBA5-57C867ECD9B8}"/>
                  </a:ext>
                </a:extLst>
              </p:cNvPr>
              <p:cNvCxnSpPr/>
              <p:nvPr/>
            </p:nvCxnSpPr>
            <p:spPr>
              <a:xfrm>
                <a:off x="420494" y="1573567"/>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5" name="TextBox 84">
              <a:extLst>
                <a:ext uri="{FF2B5EF4-FFF2-40B4-BE49-F238E27FC236}">
                  <a16:creationId xmlns:a16="http://schemas.microsoft.com/office/drawing/2014/main" id="{5DB1C606-4074-EF4F-90CA-033DC8B3187F}"/>
                </a:ext>
              </a:extLst>
            </p:cNvPr>
            <p:cNvSpPr txBox="1"/>
            <p:nvPr/>
          </p:nvSpPr>
          <p:spPr>
            <a:xfrm>
              <a:off x="159226" y="2734934"/>
              <a:ext cx="6980950" cy="461665"/>
            </a:xfrm>
            <a:prstGeom prst="rect">
              <a:avLst/>
            </a:prstGeom>
            <a:noFill/>
          </p:spPr>
          <p:txBody>
            <a:bodyPr wrap="none" rtlCol="0">
              <a:spAutoFit/>
            </a:bodyPr>
            <a:lstStyle/>
            <a:p>
              <a:r>
                <a:rPr lang="en-US" sz="2400">
                  <a:latin typeface="Cambria" panose="02040503050406030204" pitchFamily="18" charset="0"/>
                </a:rPr>
                <a:t>Keeping the aggressor rows active for a longer time:</a:t>
              </a:r>
            </a:p>
          </p:txBody>
        </p:sp>
      </p:grpSp>
      <p:grpSp>
        <p:nvGrpSpPr>
          <p:cNvPr id="91" name="Group 90">
            <a:extLst>
              <a:ext uri="{FF2B5EF4-FFF2-40B4-BE49-F238E27FC236}">
                <a16:creationId xmlns:a16="http://schemas.microsoft.com/office/drawing/2014/main" id="{4C519D36-01A9-9C47-AD6E-7CF13462661C}"/>
              </a:ext>
            </a:extLst>
          </p:cNvPr>
          <p:cNvGrpSpPr/>
          <p:nvPr/>
        </p:nvGrpSpPr>
        <p:grpSpPr>
          <a:xfrm>
            <a:off x="6397985" y="3301832"/>
            <a:ext cx="2072495" cy="753785"/>
            <a:chOff x="6403658" y="1497096"/>
            <a:chExt cx="1786343" cy="753785"/>
          </a:xfrm>
        </p:grpSpPr>
        <p:cxnSp>
          <p:nvCxnSpPr>
            <p:cNvPr id="7" name="Straight Arrow Connector 6">
              <a:extLst>
                <a:ext uri="{FF2B5EF4-FFF2-40B4-BE49-F238E27FC236}">
                  <a16:creationId xmlns:a16="http://schemas.microsoft.com/office/drawing/2014/main" id="{EFA5EFD4-E488-3D40-93BF-CAF376DF792D}"/>
                </a:ext>
              </a:extLst>
            </p:cNvPr>
            <p:cNvCxnSpPr>
              <a:cxnSpLocks/>
            </p:cNvCxnSpPr>
            <p:nvPr/>
          </p:nvCxnSpPr>
          <p:spPr>
            <a:xfrm>
              <a:off x="6403658" y="1541281"/>
              <a:ext cx="0" cy="7096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C18EE87-74EE-A348-B2E3-24CA5DC7792B}"/>
                </a:ext>
              </a:extLst>
            </p:cNvPr>
            <p:cNvSpPr txBox="1"/>
            <p:nvPr/>
          </p:nvSpPr>
          <p:spPr>
            <a:xfrm>
              <a:off x="6512649" y="1497096"/>
              <a:ext cx="1677352" cy="707886"/>
            </a:xfrm>
            <a:prstGeom prst="rect">
              <a:avLst/>
            </a:prstGeom>
            <a:noFill/>
          </p:spPr>
          <p:txBody>
            <a:bodyPr wrap="square" rtlCol="0">
              <a:spAutoFit/>
            </a:bodyPr>
            <a:lstStyle/>
            <a:p>
              <a:r>
                <a:rPr lang="en-US" sz="2000" b="1">
                  <a:solidFill>
                    <a:srgbClr val="C00000"/>
                  </a:solidFill>
                  <a:latin typeface="Cambria" panose="02040503050406030204" pitchFamily="18" charset="0"/>
                </a:rPr>
                <a:t>36% reduction </a:t>
              </a:r>
              <a:br>
                <a:rPr lang="en-US" sz="2000" b="1">
                  <a:solidFill>
                    <a:srgbClr val="C00000"/>
                  </a:solidFill>
                  <a:latin typeface="Cambria" panose="02040503050406030204" pitchFamily="18" charset="0"/>
                </a:rPr>
              </a:br>
              <a:r>
                <a:rPr lang="en-US" sz="2000" b="1">
                  <a:solidFill>
                    <a:srgbClr val="C00000"/>
                  </a:solidFill>
                  <a:latin typeface="Cambria" panose="02040503050406030204" pitchFamily="18" charset="0"/>
                </a:rPr>
                <a:t>in </a:t>
              </a:r>
              <a:r>
                <a:rPr lang="en-US" sz="2000" b="1" i="1" err="1">
                  <a:solidFill>
                    <a:srgbClr val="C00000"/>
                  </a:solidFill>
                  <a:latin typeface="Cambria" panose="02040503050406030204" pitchFamily="18" charset="0"/>
                </a:rPr>
                <a:t>HC</a:t>
              </a:r>
              <a:r>
                <a:rPr lang="en-US" sz="2000" b="1" i="1" baseline="-25000" err="1">
                  <a:solidFill>
                    <a:srgbClr val="C00000"/>
                  </a:solidFill>
                  <a:latin typeface="Cambria" panose="02040503050406030204" pitchFamily="18" charset="0"/>
                </a:rPr>
                <a:t>first</a:t>
              </a:r>
              <a:endParaRPr lang="en-US" sz="2000" b="1" i="1" baseline="-25000">
                <a:solidFill>
                  <a:srgbClr val="C00000"/>
                </a:solidFill>
                <a:latin typeface="Cambria" panose="02040503050406030204" pitchFamily="18" charset="0"/>
              </a:endParaRPr>
            </a:p>
          </p:txBody>
        </p:sp>
      </p:grpSp>
      <p:sp>
        <p:nvSpPr>
          <p:cNvPr id="50" name="Title 1">
            <a:extLst>
              <a:ext uri="{FF2B5EF4-FFF2-40B4-BE49-F238E27FC236}">
                <a16:creationId xmlns:a16="http://schemas.microsoft.com/office/drawing/2014/main" id="{0A79D61F-6296-D64C-A607-CA5D2F134D3A}"/>
              </a:ext>
            </a:extLst>
          </p:cNvPr>
          <p:cNvSpPr txBox="1">
            <a:spLocks/>
          </p:cNvSpPr>
          <p:nvPr/>
        </p:nvSpPr>
        <p:spPr>
          <a:xfrm>
            <a:off x="78349" y="222421"/>
            <a:ext cx="8798061" cy="770467"/>
          </a:xfrm>
          <a:prstGeom prst="rect">
            <a:avLst/>
          </a:prstGeom>
        </p:spPr>
        <p:txBody>
          <a:bodyPr lIns="91440" tIns="45720" rIns="91440" bIns="45720" anchor="ctr"/>
          <a:lstStyle>
            <a:lvl1pPr algn="l" defTabSz="914400" rtl="0" eaLnBrk="1" latinLnBrk="0" hangingPunct="1">
              <a:lnSpc>
                <a:spcPct val="100000"/>
              </a:lnSpc>
              <a:spcBef>
                <a:spcPct val="0"/>
              </a:spcBef>
              <a:spcAft>
                <a:spcPts val="600"/>
              </a:spcAft>
              <a:buNone/>
              <a:defRPr sz="3200" b="1" kern="1200">
                <a:solidFill>
                  <a:schemeClr val="accent5">
                    <a:lumMod val="75000"/>
                  </a:schemeClr>
                </a:solidFill>
                <a:latin typeface="Cambria" panose="02040503050406030204" pitchFamily="18" charset="0"/>
                <a:ea typeface="+mj-ea"/>
                <a:cs typeface="+mj-cs"/>
              </a:defRPr>
            </a:lvl1pPr>
          </a:lstStyle>
          <a:p>
            <a:r>
              <a:rPr lang="en-US">
                <a:solidFill>
                  <a:srgbClr val="4472C4">
                    <a:lumMod val="75000"/>
                  </a:srgbClr>
                </a:solidFill>
                <a:latin typeface="Cambria"/>
                <a:ea typeface="Cambria"/>
              </a:rPr>
              <a:t>Attack Improvement 3: </a:t>
            </a:r>
            <a:br>
              <a:rPr lang="en-US">
                <a:solidFill>
                  <a:srgbClr val="4472C4">
                    <a:lumMod val="75000"/>
                  </a:srgbClr>
                </a:solidFill>
                <a:latin typeface="Cambria"/>
                <a:ea typeface="Cambria"/>
              </a:rPr>
            </a:br>
            <a:r>
              <a:rPr lang="en-US" sz="2800">
                <a:solidFill>
                  <a:srgbClr val="4472C4">
                    <a:lumMod val="75000"/>
                  </a:srgbClr>
                </a:solidFill>
                <a:latin typeface="Cambria"/>
                <a:ea typeface="Cambria"/>
              </a:rPr>
              <a:t>Bypassing Defenses with Aggressor Row Active Time</a:t>
            </a:r>
            <a:endParaRPr lang="en-US">
              <a:latin typeface="Cambria"/>
              <a:ea typeface="Cambria"/>
            </a:endParaRPr>
          </a:p>
        </p:txBody>
      </p:sp>
    </p:spTree>
    <p:extLst>
      <p:ext uri="{BB962C8B-B14F-4D97-AF65-F5344CB8AC3E}">
        <p14:creationId xmlns:p14="http://schemas.microsoft.com/office/powerpoint/2010/main" val="162339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allAtOnce"/>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944D4-AB6E-3446-9595-832C470D98C2}"/>
              </a:ext>
            </a:extLst>
          </p:cNvPr>
          <p:cNvSpPr>
            <a:spLocks noGrp="1"/>
          </p:cNvSpPr>
          <p:nvPr>
            <p:ph type="title"/>
          </p:nvPr>
        </p:nvSpPr>
        <p:spPr>
          <a:xfrm>
            <a:off x="75991" y="50573"/>
            <a:ext cx="6915118" cy="762709"/>
          </a:xfrm>
        </p:spPr>
        <p:txBody>
          <a:bodyPr/>
          <a:lstStyle/>
          <a:p>
            <a:r>
              <a:rPr lang="en-US"/>
              <a:t>Defense Improvements</a:t>
            </a:r>
          </a:p>
        </p:txBody>
      </p:sp>
      <p:sp>
        <p:nvSpPr>
          <p:cNvPr id="3" name="TextBox 2">
            <a:extLst>
              <a:ext uri="{FF2B5EF4-FFF2-40B4-BE49-F238E27FC236}">
                <a16:creationId xmlns:a16="http://schemas.microsoft.com/office/drawing/2014/main" id="{B2CF9EFC-23EE-AF47-B911-0A2529040D94}"/>
              </a:ext>
            </a:extLst>
          </p:cNvPr>
          <p:cNvSpPr txBox="1"/>
          <p:nvPr/>
        </p:nvSpPr>
        <p:spPr>
          <a:xfrm>
            <a:off x="168402" y="772555"/>
            <a:ext cx="8975598" cy="5663089"/>
          </a:xfrm>
          <a:prstGeom prst="rect">
            <a:avLst/>
          </a:prstGeom>
          <a:noFill/>
        </p:spPr>
        <p:txBody>
          <a:bodyPr wrap="square" rtlCol="0">
            <a:spAutoFit/>
          </a:bodyPr>
          <a:lstStyle/>
          <a:p>
            <a:pPr marL="179388" indent="-179388">
              <a:buClr>
                <a:schemeClr val="tx1"/>
              </a:buClr>
              <a:buFont typeface="Arial" panose="020B0604020202020204" pitchFamily="34" charset="0"/>
              <a:buChar char="•"/>
            </a:pPr>
            <a:r>
              <a:rPr lang="en-US" sz="2000" b="1">
                <a:latin typeface="Cambria" panose="02040503050406030204" pitchFamily="18" charset="0"/>
              </a:rPr>
              <a:t>Example 1: Leveraging the variation across DRAM rows</a:t>
            </a:r>
          </a:p>
          <a:p>
            <a:pPr marL="636588" lvl="1" indent="-179388">
              <a:buClr>
                <a:schemeClr val="tx1"/>
              </a:buClr>
              <a:buFont typeface="Arial" panose="020B0604020202020204" pitchFamily="34" charset="0"/>
              <a:buChar char="•"/>
            </a:pPr>
            <a:endParaRPr lang="en-US" sz="2000" b="1">
              <a:solidFill>
                <a:srgbClr val="538233"/>
              </a:solidFill>
              <a:latin typeface="Cambria" panose="02040503050406030204" pitchFamily="18" charset="0"/>
            </a:endParaRPr>
          </a:p>
          <a:p>
            <a:pPr marL="636588" lvl="1" indent="-179388">
              <a:buClr>
                <a:schemeClr val="tx1"/>
              </a:buClr>
              <a:buFont typeface="Arial" panose="020B0604020202020204" pitchFamily="34" charset="0"/>
              <a:buChar char="•"/>
            </a:pPr>
            <a:endParaRPr lang="en-US" sz="2000" b="1">
              <a:solidFill>
                <a:srgbClr val="538233"/>
              </a:solidFill>
              <a:latin typeface="Cambria" panose="02040503050406030204" pitchFamily="18" charset="0"/>
            </a:endParaRPr>
          </a:p>
          <a:p>
            <a:pPr marL="636588" lvl="1" indent="-179388">
              <a:buClr>
                <a:schemeClr val="tx1"/>
              </a:buClr>
              <a:buFont typeface="Arial" panose="020B0604020202020204" pitchFamily="34" charset="0"/>
              <a:buChar char="•"/>
            </a:pPr>
            <a:endParaRPr lang="en-US" sz="2000" b="1">
              <a:solidFill>
                <a:srgbClr val="538233"/>
              </a:solidFill>
              <a:latin typeface="Cambria" panose="02040503050406030204" pitchFamily="18" charset="0"/>
            </a:endParaRPr>
          </a:p>
          <a:p>
            <a:pPr marL="636588" lvl="1" indent="-179388">
              <a:buClr>
                <a:schemeClr val="tx1"/>
              </a:buClr>
              <a:buFont typeface="Arial" panose="020B0604020202020204" pitchFamily="34" charset="0"/>
              <a:buChar char="•"/>
            </a:pPr>
            <a:endParaRPr lang="en-US" sz="2000" b="1">
              <a:solidFill>
                <a:srgbClr val="538233"/>
              </a:solidFill>
              <a:latin typeface="Cambria" panose="02040503050406030204" pitchFamily="18" charset="0"/>
            </a:endParaRPr>
          </a:p>
          <a:p>
            <a:pPr marL="636588" lvl="1" indent="-179388">
              <a:buClr>
                <a:schemeClr val="tx1"/>
              </a:buClr>
              <a:buFont typeface="Arial" panose="020B0604020202020204" pitchFamily="34" charset="0"/>
              <a:buChar char="•"/>
            </a:pPr>
            <a:endParaRPr lang="en-US" sz="2000" b="1">
              <a:solidFill>
                <a:srgbClr val="538233"/>
              </a:solidFill>
              <a:latin typeface="Cambria" panose="02040503050406030204" pitchFamily="18" charset="0"/>
            </a:endParaRPr>
          </a:p>
          <a:p>
            <a:pPr marL="636588" lvl="1" indent="-179388">
              <a:buClr>
                <a:schemeClr val="tx1"/>
              </a:buClr>
              <a:buFont typeface="Arial" panose="020B0604020202020204" pitchFamily="34" charset="0"/>
              <a:buChar char="•"/>
            </a:pPr>
            <a:endParaRPr lang="en-US" sz="2000" b="1">
              <a:solidFill>
                <a:srgbClr val="538233"/>
              </a:solidFill>
              <a:latin typeface="Cambria" panose="02040503050406030204" pitchFamily="18" charset="0"/>
            </a:endParaRPr>
          </a:p>
          <a:p>
            <a:pPr lvl="2">
              <a:spcAft>
                <a:spcPts val="600"/>
              </a:spcAft>
              <a:buClr>
                <a:schemeClr val="tx1"/>
              </a:buClr>
            </a:pPr>
            <a:endParaRPr lang="en-US" sz="1100" b="1">
              <a:solidFill>
                <a:schemeClr val="accent2">
                  <a:lumMod val="75000"/>
                </a:schemeClr>
              </a:solidFill>
              <a:latin typeface="Cambria" panose="02040503050406030204" pitchFamily="18" charset="0"/>
            </a:endParaRPr>
          </a:p>
          <a:p>
            <a:pPr lvl="2">
              <a:spcAft>
                <a:spcPts val="600"/>
              </a:spcAft>
              <a:buClr>
                <a:schemeClr val="tx1"/>
              </a:buClr>
            </a:pPr>
            <a:endParaRPr lang="en-US" sz="2800" b="1">
              <a:solidFill>
                <a:schemeClr val="accent2">
                  <a:lumMod val="75000"/>
                </a:schemeClr>
              </a:solidFill>
              <a:latin typeface="Cambria" panose="02040503050406030204" pitchFamily="18" charset="0"/>
            </a:endParaRPr>
          </a:p>
          <a:p>
            <a:pPr marL="179388" indent="-179388">
              <a:spcAft>
                <a:spcPts val="600"/>
              </a:spcAft>
              <a:buClr>
                <a:schemeClr val="tx1"/>
              </a:buClr>
              <a:buFont typeface="Arial" panose="020B0604020202020204" pitchFamily="34" charset="0"/>
              <a:buChar char="•"/>
            </a:pPr>
            <a:r>
              <a:rPr lang="en-US" sz="2000" b="1">
                <a:latin typeface="Cambria" panose="02040503050406030204" pitchFamily="18" charset="0"/>
              </a:rPr>
              <a:t>Example 2: Leveraging the variation with temperature</a:t>
            </a:r>
          </a:p>
          <a:p>
            <a:pPr marL="636588" lvl="1" indent="-179388">
              <a:spcAft>
                <a:spcPts val="600"/>
              </a:spcAft>
              <a:buClr>
                <a:schemeClr val="tx1"/>
              </a:buClr>
              <a:buFont typeface="Arial" panose="020B0604020202020204" pitchFamily="34" charset="0"/>
              <a:buChar char="•"/>
            </a:pPr>
            <a:r>
              <a:rPr lang="en-US">
                <a:latin typeface="Cambria" panose="02040503050406030204" pitchFamily="18" charset="0"/>
              </a:rPr>
              <a:t>A DRAM cell experiences </a:t>
            </a:r>
            <a:r>
              <a:rPr lang="en-US" b="1">
                <a:solidFill>
                  <a:srgbClr val="C00000"/>
                </a:solidFill>
                <a:latin typeface="Cambria" panose="02040503050406030204" pitchFamily="18" charset="0"/>
              </a:rPr>
              <a:t>bit flips </a:t>
            </a:r>
            <a:r>
              <a:rPr lang="en-US">
                <a:latin typeface="Cambria" panose="02040503050406030204" pitchFamily="18" charset="0"/>
              </a:rPr>
              <a:t>within </a:t>
            </a:r>
            <a:r>
              <a:rPr lang="en-US" b="1">
                <a:latin typeface="Cambria" panose="02040503050406030204" pitchFamily="18" charset="0"/>
              </a:rPr>
              <a:t>a bounded temperature range</a:t>
            </a:r>
          </a:p>
          <a:p>
            <a:pPr marL="636588" lvl="1" indent="-179388">
              <a:spcAft>
                <a:spcPts val="600"/>
              </a:spcAft>
              <a:buClr>
                <a:schemeClr val="tx1"/>
              </a:buClr>
              <a:buFont typeface="Arial" panose="020B0604020202020204" pitchFamily="34" charset="0"/>
              <a:buChar char="•"/>
            </a:pPr>
            <a:endParaRPr lang="en-US" sz="2000">
              <a:latin typeface="Cambria" panose="02040503050406030204" pitchFamily="18" charset="0"/>
            </a:endParaRPr>
          </a:p>
          <a:p>
            <a:pPr marL="636588" lvl="1" indent="-179388">
              <a:spcAft>
                <a:spcPts val="600"/>
              </a:spcAft>
              <a:buClr>
                <a:schemeClr val="tx1"/>
              </a:buClr>
              <a:buFont typeface="Arial" panose="020B0604020202020204" pitchFamily="34" charset="0"/>
              <a:buChar char="•"/>
            </a:pPr>
            <a:endParaRPr lang="en-US" sz="1100">
              <a:latin typeface="Cambria" panose="02040503050406030204" pitchFamily="18" charset="0"/>
            </a:endParaRPr>
          </a:p>
          <a:p>
            <a:pPr marL="636588" lvl="1" indent="-179388">
              <a:spcAft>
                <a:spcPts val="600"/>
              </a:spcAft>
              <a:buClr>
                <a:schemeClr val="tx1"/>
              </a:buClr>
              <a:buFont typeface="Arial" panose="020B0604020202020204" pitchFamily="34" charset="0"/>
              <a:buChar char="•"/>
            </a:pPr>
            <a:endParaRPr lang="en-US" sz="1100">
              <a:latin typeface="Cambria" panose="02040503050406030204" pitchFamily="18" charset="0"/>
            </a:endParaRPr>
          </a:p>
          <a:p>
            <a:pPr marL="636588" lvl="1" indent="-179388">
              <a:spcAft>
                <a:spcPts val="600"/>
              </a:spcAft>
              <a:buClr>
                <a:schemeClr val="tx1"/>
              </a:buClr>
              <a:buFont typeface="Arial" panose="020B0604020202020204" pitchFamily="34" charset="0"/>
              <a:buChar char="•"/>
            </a:pPr>
            <a:r>
              <a:rPr lang="en-US">
                <a:latin typeface="Cambria" panose="02040503050406030204" pitchFamily="18" charset="0"/>
              </a:rPr>
              <a:t>A row can be</a:t>
            </a:r>
            <a:r>
              <a:rPr lang="en-US" b="1">
                <a:latin typeface="Cambria" panose="02040503050406030204" pitchFamily="18" charset="0"/>
              </a:rPr>
              <a:t> </a:t>
            </a:r>
            <a:r>
              <a:rPr lang="en-US" b="1">
                <a:solidFill>
                  <a:srgbClr val="0070C0"/>
                </a:solidFill>
                <a:latin typeface="Cambria" panose="02040503050406030204" pitchFamily="18" charset="0"/>
              </a:rPr>
              <a:t>disabled</a:t>
            </a:r>
            <a:r>
              <a:rPr lang="en-US" b="1">
                <a:latin typeface="Cambria" panose="02040503050406030204" pitchFamily="18" charset="0"/>
              </a:rPr>
              <a:t> </a:t>
            </a:r>
            <a:r>
              <a:rPr lang="en-US">
                <a:latin typeface="Cambria" panose="02040503050406030204" pitchFamily="18" charset="0"/>
              </a:rPr>
              <a:t>within</a:t>
            </a:r>
            <a:r>
              <a:rPr lang="en-US" b="1">
                <a:solidFill>
                  <a:srgbClr val="C00000"/>
                </a:solidFill>
                <a:latin typeface="Cambria" panose="02040503050406030204" pitchFamily="18" charset="0"/>
              </a:rPr>
              <a:t> </a:t>
            </a:r>
            <a:r>
              <a:rPr lang="en-US">
                <a:latin typeface="Cambria" panose="02040503050406030204" pitchFamily="18" charset="0"/>
              </a:rPr>
              <a:t>the</a:t>
            </a:r>
            <a:r>
              <a:rPr lang="en-US" b="1">
                <a:solidFill>
                  <a:srgbClr val="C00000"/>
                </a:solidFill>
                <a:latin typeface="Cambria" panose="02040503050406030204" pitchFamily="18" charset="0"/>
              </a:rPr>
              <a:t> </a:t>
            </a:r>
            <a:r>
              <a:rPr lang="en-US">
                <a:latin typeface="Cambria" panose="02040503050406030204" pitchFamily="18" charset="0"/>
              </a:rPr>
              <a:t>row’s</a:t>
            </a:r>
            <a:r>
              <a:rPr lang="en-US" b="1">
                <a:solidFill>
                  <a:srgbClr val="C00000"/>
                </a:solidFill>
                <a:latin typeface="Cambria" panose="02040503050406030204" pitchFamily="18" charset="0"/>
              </a:rPr>
              <a:t> </a:t>
            </a:r>
            <a:r>
              <a:rPr lang="en-US" b="1">
                <a:latin typeface="Cambria" panose="02040503050406030204" pitchFamily="18" charset="0"/>
              </a:rPr>
              <a:t>vulnerable temperature range</a:t>
            </a:r>
          </a:p>
          <a:p>
            <a:pPr lvl="1">
              <a:spcAft>
                <a:spcPts val="600"/>
              </a:spcAft>
              <a:buClr>
                <a:schemeClr val="tx1"/>
              </a:buClr>
            </a:pPr>
            <a:endParaRPr lang="en-US" sz="2000" b="1">
              <a:latin typeface="Cambria" panose="02040503050406030204" pitchFamily="18" charset="0"/>
            </a:endParaRPr>
          </a:p>
          <a:p>
            <a:pPr marL="636588" lvl="1" indent="-179388">
              <a:spcAft>
                <a:spcPts val="600"/>
              </a:spcAft>
              <a:buClr>
                <a:schemeClr val="tx1"/>
              </a:buClr>
              <a:buFont typeface="Arial" panose="020B0604020202020204" pitchFamily="34" charset="0"/>
              <a:buChar char="•"/>
            </a:pPr>
            <a:endParaRPr lang="en-US" sz="2000" b="1">
              <a:latin typeface="Cambria" panose="02040503050406030204" pitchFamily="18" charset="0"/>
            </a:endParaRPr>
          </a:p>
        </p:txBody>
      </p:sp>
      <p:grpSp>
        <p:nvGrpSpPr>
          <p:cNvPr id="12" name="Group 11">
            <a:extLst>
              <a:ext uri="{FF2B5EF4-FFF2-40B4-BE49-F238E27FC236}">
                <a16:creationId xmlns:a16="http://schemas.microsoft.com/office/drawing/2014/main" id="{9558ACE4-39FE-B94D-9B68-69CBE050FDAA}"/>
              </a:ext>
            </a:extLst>
          </p:cNvPr>
          <p:cNvGrpSpPr/>
          <p:nvPr/>
        </p:nvGrpSpPr>
        <p:grpSpPr>
          <a:xfrm>
            <a:off x="828111" y="4342984"/>
            <a:ext cx="7835517" cy="764212"/>
            <a:chOff x="567298" y="3693104"/>
            <a:chExt cx="7835517" cy="764212"/>
          </a:xfrm>
        </p:grpSpPr>
        <p:cxnSp>
          <p:nvCxnSpPr>
            <p:cNvPr id="16" name="Straight Arrow Connector 15">
              <a:extLst>
                <a:ext uri="{FF2B5EF4-FFF2-40B4-BE49-F238E27FC236}">
                  <a16:creationId xmlns:a16="http://schemas.microsoft.com/office/drawing/2014/main" id="{5ECF2CCB-BA55-2949-95E0-6979C0090355}"/>
                </a:ext>
              </a:extLst>
            </p:cNvPr>
            <p:cNvCxnSpPr>
              <a:cxnSpLocks/>
            </p:cNvCxnSpPr>
            <p:nvPr/>
          </p:nvCxnSpPr>
          <p:spPr>
            <a:xfrm>
              <a:off x="646436" y="4052126"/>
              <a:ext cx="686574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4A27439-DDBD-3C41-AC39-AF73A51C66FD}"/>
                </a:ext>
              </a:extLst>
            </p:cNvPr>
            <p:cNvSpPr/>
            <p:nvPr/>
          </p:nvSpPr>
          <p:spPr>
            <a:xfrm>
              <a:off x="1891136" y="3827945"/>
              <a:ext cx="4158559" cy="451351"/>
            </a:xfrm>
            <a:prstGeom prst="rect">
              <a:avLst/>
            </a:prstGeom>
            <a:solidFill>
              <a:srgbClr val="FCE5D6"/>
            </a:solidFill>
            <a:ln>
              <a:solidFill>
                <a:srgbClr val="C01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C00000"/>
                  </a:solidFill>
                  <a:latin typeface="Cambria" panose="02040503050406030204" pitchFamily="18" charset="0"/>
                </a:rPr>
                <a:t>Vulnerable Temperature Range</a:t>
              </a:r>
            </a:p>
          </p:txBody>
        </p:sp>
        <p:cxnSp>
          <p:nvCxnSpPr>
            <p:cNvPr id="21" name="Straight Connector 20">
              <a:extLst>
                <a:ext uri="{FF2B5EF4-FFF2-40B4-BE49-F238E27FC236}">
                  <a16:creationId xmlns:a16="http://schemas.microsoft.com/office/drawing/2014/main" id="{086B6804-DE30-A343-B05F-5B319CBB451B}"/>
                </a:ext>
              </a:extLst>
            </p:cNvPr>
            <p:cNvCxnSpPr/>
            <p:nvPr/>
          </p:nvCxnSpPr>
          <p:spPr>
            <a:xfrm>
              <a:off x="6036350" y="3831603"/>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145D031-0666-D345-8792-FA97934134F3}"/>
                </a:ext>
              </a:extLst>
            </p:cNvPr>
            <p:cNvSpPr txBox="1"/>
            <p:nvPr/>
          </p:nvSpPr>
          <p:spPr>
            <a:xfrm>
              <a:off x="6939401" y="4087984"/>
              <a:ext cx="1463414" cy="369332"/>
            </a:xfrm>
            <a:prstGeom prst="rect">
              <a:avLst/>
            </a:prstGeom>
            <a:noFill/>
          </p:spPr>
          <p:txBody>
            <a:bodyPr wrap="none" rtlCol="0">
              <a:spAutoFit/>
            </a:bodyPr>
            <a:lstStyle/>
            <a:p>
              <a:r>
                <a:rPr lang="en-US">
                  <a:latin typeface="Cambria" panose="02040503050406030204" pitchFamily="18" charset="0"/>
                </a:rPr>
                <a:t>Temperature</a:t>
              </a:r>
            </a:p>
          </p:txBody>
        </p:sp>
        <p:sp>
          <p:nvSpPr>
            <p:cNvPr id="23" name="TextBox 22">
              <a:extLst>
                <a:ext uri="{FF2B5EF4-FFF2-40B4-BE49-F238E27FC236}">
                  <a16:creationId xmlns:a16="http://schemas.microsoft.com/office/drawing/2014/main" id="{877FB08B-ECF7-484B-B2E1-BEB4DF6FA147}"/>
                </a:ext>
              </a:extLst>
            </p:cNvPr>
            <p:cNvSpPr txBox="1"/>
            <p:nvPr/>
          </p:nvSpPr>
          <p:spPr>
            <a:xfrm>
              <a:off x="6115489" y="3694132"/>
              <a:ext cx="1231427" cy="369332"/>
            </a:xfrm>
            <a:prstGeom prst="rect">
              <a:avLst/>
            </a:prstGeom>
            <a:noFill/>
          </p:spPr>
          <p:txBody>
            <a:bodyPr wrap="none" rtlCol="0">
              <a:spAutoFit/>
            </a:bodyPr>
            <a:lstStyle/>
            <a:p>
              <a:r>
                <a:rPr lang="en-US">
                  <a:latin typeface="Cambria" panose="02040503050406030204" pitchFamily="18" charset="0"/>
                </a:rPr>
                <a:t>no bit flips</a:t>
              </a:r>
            </a:p>
          </p:txBody>
        </p:sp>
        <p:cxnSp>
          <p:nvCxnSpPr>
            <p:cNvPr id="26" name="Straight Connector 25">
              <a:extLst>
                <a:ext uri="{FF2B5EF4-FFF2-40B4-BE49-F238E27FC236}">
                  <a16:creationId xmlns:a16="http://schemas.microsoft.com/office/drawing/2014/main" id="{BA278E1F-68C4-A14E-B2A8-A1D0BD6E17D8}"/>
                </a:ext>
              </a:extLst>
            </p:cNvPr>
            <p:cNvCxnSpPr/>
            <p:nvPr/>
          </p:nvCxnSpPr>
          <p:spPr>
            <a:xfrm>
              <a:off x="1855303" y="3821293"/>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143FDED-64EC-CA4E-8E4B-38A90266D45A}"/>
                </a:ext>
              </a:extLst>
            </p:cNvPr>
            <p:cNvSpPr txBox="1"/>
            <p:nvPr/>
          </p:nvSpPr>
          <p:spPr>
            <a:xfrm>
              <a:off x="567298" y="3693104"/>
              <a:ext cx="1231427" cy="369332"/>
            </a:xfrm>
            <a:prstGeom prst="rect">
              <a:avLst/>
            </a:prstGeom>
            <a:noFill/>
          </p:spPr>
          <p:txBody>
            <a:bodyPr wrap="none" rtlCol="0">
              <a:spAutoFit/>
            </a:bodyPr>
            <a:lstStyle/>
            <a:p>
              <a:r>
                <a:rPr lang="en-US">
                  <a:latin typeface="Cambria" panose="02040503050406030204" pitchFamily="18" charset="0"/>
                </a:rPr>
                <a:t>no bit flips</a:t>
              </a:r>
            </a:p>
          </p:txBody>
        </p:sp>
      </p:grpSp>
      <p:grpSp>
        <p:nvGrpSpPr>
          <p:cNvPr id="13" name="Group 12">
            <a:extLst>
              <a:ext uri="{FF2B5EF4-FFF2-40B4-BE49-F238E27FC236}">
                <a16:creationId xmlns:a16="http://schemas.microsoft.com/office/drawing/2014/main" id="{79E7B9F0-5431-9247-BC93-60FD6BC99AFB}"/>
              </a:ext>
            </a:extLst>
          </p:cNvPr>
          <p:cNvGrpSpPr/>
          <p:nvPr/>
        </p:nvGrpSpPr>
        <p:grpSpPr>
          <a:xfrm>
            <a:off x="920851" y="5636803"/>
            <a:ext cx="7756379" cy="636022"/>
            <a:chOff x="646436" y="4434606"/>
            <a:chExt cx="7756379" cy="636022"/>
          </a:xfrm>
        </p:grpSpPr>
        <p:cxnSp>
          <p:nvCxnSpPr>
            <p:cNvPr id="40" name="Straight Arrow Connector 39">
              <a:extLst>
                <a:ext uri="{FF2B5EF4-FFF2-40B4-BE49-F238E27FC236}">
                  <a16:creationId xmlns:a16="http://schemas.microsoft.com/office/drawing/2014/main" id="{B3F866D0-2D15-DC49-B342-C71E4D9E091C}"/>
                </a:ext>
              </a:extLst>
            </p:cNvPr>
            <p:cNvCxnSpPr>
              <a:cxnSpLocks/>
            </p:cNvCxnSpPr>
            <p:nvPr/>
          </p:nvCxnSpPr>
          <p:spPr>
            <a:xfrm>
              <a:off x="646436" y="4665439"/>
              <a:ext cx="686574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4A9303DA-B048-9A44-87EC-6C300959161A}"/>
                </a:ext>
              </a:extLst>
            </p:cNvPr>
            <p:cNvSpPr/>
            <p:nvPr/>
          </p:nvSpPr>
          <p:spPr>
            <a:xfrm>
              <a:off x="1224243" y="4438570"/>
              <a:ext cx="2268985" cy="451351"/>
            </a:xfrm>
            <a:prstGeom prst="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60"/>
                </a:lnSpc>
              </a:pPr>
              <a:r>
                <a:rPr lang="en-US" sz="1600" b="1">
                  <a:solidFill>
                    <a:srgbClr val="0070C0"/>
                  </a:solidFill>
                  <a:latin typeface="Cambria" panose="02040503050406030204" pitchFamily="18" charset="0"/>
                </a:rPr>
                <a:t>Disable </a:t>
              </a:r>
              <a:r>
                <a:rPr lang="en-US" sz="1600" b="1" err="1">
                  <a:solidFill>
                    <a:srgbClr val="0070C0"/>
                  </a:solidFill>
                  <a:latin typeface="Cambria" panose="02040503050406030204" pitchFamily="18" charset="0"/>
                </a:rPr>
                <a:t>RowA</a:t>
              </a:r>
              <a:endParaRPr lang="en-US" sz="1600" b="1">
                <a:solidFill>
                  <a:srgbClr val="0070C0"/>
                </a:solidFill>
                <a:latin typeface="Cambria" panose="02040503050406030204" pitchFamily="18" charset="0"/>
              </a:endParaRPr>
            </a:p>
          </p:txBody>
        </p:sp>
        <p:sp>
          <p:nvSpPr>
            <p:cNvPr id="43" name="TextBox 42">
              <a:extLst>
                <a:ext uri="{FF2B5EF4-FFF2-40B4-BE49-F238E27FC236}">
                  <a16:creationId xmlns:a16="http://schemas.microsoft.com/office/drawing/2014/main" id="{97C148C7-8F26-DC49-81D1-EFF5DC954BEB}"/>
                </a:ext>
              </a:extLst>
            </p:cNvPr>
            <p:cNvSpPr txBox="1"/>
            <p:nvPr/>
          </p:nvSpPr>
          <p:spPr>
            <a:xfrm>
              <a:off x="6939401" y="4701296"/>
              <a:ext cx="1463414" cy="369332"/>
            </a:xfrm>
            <a:prstGeom prst="rect">
              <a:avLst/>
            </a:prstGeom>
            <a:noFill/>
          </p:spPr>
          <p:txBody>
            <a:bodyPr wrap="none" rtlCol="0">
              <a:spAutoFit/>
            </a:bodyPr>
            <a:lstStyle/>
            <a:p>
              <a:r>
                <a:rPr lang="en-US">
                  <a:latin typeface="Cambria" panose="02040503050406030204" pitchFamily="18" charset="0"/>
                </a:rPr>
                <a:t>Temperature</a:t>
              </a:r>
            </a:p>
          </p:txBody>
        </p:sp>
        <p:cxnSp>
          <p:nvCxnSpPr>
            <p:cNvPr id="46" name="Straight Connector 45">
              <a:extLst>
                <a:ext uri="{FF2B5EF4-FFF2-40B4-BE49-F238E27FC236}">
                  <a16:creationId xmlns:a16="http://schemas.microsoft.com/office/drawing/2014/main" id="{39633B92-56B5-A749-B680-445E5544E43D}"/>
                </a:ext>
              </a:extLst>
            </p:cNvPr>
            <p:cNvCxnSpPr/>
            <p:nvPr/>
          </p:nvCxnSpPr>
          <p:spPr>
            <a:xfrm>
              <a:off x="1189346" y="4434606"/>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0A47263-2BDF-804C-A625-995205A4AB9E}"/>
                </a:ext>
              </a:extLst>
            </p:cNvPr>
            <p:cNvCxnSpPr/>
            <p:nvPr/>
          </p:nvCxnSpPr>
          <p:spPr>
            <a:xfrm>
              <a:off x="3510530" y="4434606"/>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269EB0D3-B74B-6B4A-8B18-CD5FEB57D206}"/>
                </a:ext>
              </a:extLst>
            </p:cNvPr>
            <p:cNvSpPr/>
            <p:nvPr/>
          </p:nvSpPr>
          <p:spPr>
            <a:xfrm>
              <a:off x="4229695" y="4438570"/>
              <a:ext cx="2274536" cy="451351"/>
            </a:xfrm>
            <a:prstGeom prst="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60"/>
                </a:lnSpc>
              </a:pPr>
              <a:r>
                <a:rPr lang="en-US" sz="1600" b="1">
                  <a:solidFill>
                    <a:srgbClr val="0070C0"/>
                  </a:solidFill>
                  <a:latin typeface="Cambria" panose="02040503050406030204" pitchFamily="18" charset="0"/>
                </a:rPr>
                <a:t>Disable </a:t>
              </a:r>
              <a:r>
                <a:rPr lang="en-US" sz="1600" b="1" err="1">
                  <a:solidFill>
                    <a:srgbClr val="0070C0"/>
                  </a:solidFill>
                  <a:latin typeface="Cambria" panose="02040503050406030204" pitchFamily="18" charset="0"/>
                </a:rPr>
                <a:t>RowB</a:t>
              </a:r>
              <a:endParaRPr lang="en-US" sz="1600" b="1">
                <a:solidFill>
                  <a:srgbClr val="0070C0"/>
                </a:solidFill>
                <a:latin typeface="Cambria" panose="02040503050406030204" pitchFamily="18" charset="0"/>
              </a:endParaRPr>
            </a:p>
          </p:txBody>
        </p:sp>
        <p:cxnSp>
          <p:nvCxnSpPr>
            <p:cNvPr id="54" name="Straight Connector 53">
              <a:extLst>
                <a:ext uri="{FF2B5EF4-FFF2-40B4-BE49-F238E27FC236}">
                  <a16:creationId xmlns:a16="http://schemas.microsoft.com/office/drawing/2014/main" id="{9800F4C1-30A1-A44E-9DFB-E23AA5D6972A}"/>
                </a:ext>
              </a:extLst>
            </p:cNvPr>
            <p:cNvCxnSpPr/>
            <p:nvPr/>
          </p:nvCxnSpPr>
          <p:spPr>
            <a:xfrm>
              <a:off x="4194798" y="4434606"/>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D520329-AA79-A54A-BEF8-1A6879343FD3}"/>
                </a:ext>
              </a:extLst>
            </p:cNvPr>
            <p:cNvCxnSpPr/>
            <p:nvPr/>
          </p:nvCxnSpPr>
          <p:spPr>
            <a:xfrm>
              <a:off x="6530273" y="4434606"/>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94F95287-A256-CD4E-952B-771C576A090A}"/>
              </a:ext>
            </a:extLst>
          </p:cNvPr>
          <p:cNvSpPr txBox="1"/>
          <p:nvPr/>
        </p:nvSpPr>
        <p:spPr>
          <a:xfrm>
            <a:off x="4527588" y="2247826"/>
            <a:ext cx="3358996" cy="646331"/>
          </a:xfrm>
          <a:prstGeom prst="rect">
            <a:avLst/>
          </a:prstGeom>
          <a:noFill/>
        </p:spPr>
        <p:txBody>
          <a:bodyPr wrap="none" rtlCol="0">
            <a:spAutoFit/>
          </a:bodyPr>
          <a:lstStyle/>
          <a:p>
            <a:r>
              <a:rPr lang="en-US" b="1">
                <a:solidFill>
                  <a:schemeClr val="accent2">
                    <a:lumMod val="75000"/>
                  </a:schemeClr>
                </a:solidFill>
                <a:latin typeface="Cambria" panose="02040503050406030204" pitchFamily="18" charset="0"/>
              </a:rPr>
              <a:t>80% area reduction</a:t>
            </a:r>
            <a:br>
              <a:rPr lang="en-US" b="1">
                <a:solidFill>
                  <a:schemeClr val="accent2">
                    <a:lumMod val="75000"/>
                  </a:schemeClr>
                </a:solidFill>
                <a:latin typeface="Cambria" panose="02040503050406030204" pitchFamily="18" charset="0"/>
              </a:rPr>
            </a:br>
            <a:r>
              <a:rPr lang="en-US">
                <a:solidFill>
                  <a:schemeClr val="accent2">
                    <a:lumMod val="75000"/>
                  </a:schemeClr>
                </a:solidFill>
                <a:latin typeface="Cambria" panose="02040503050406030204" pitchFamily="18" charset="0"/>
              </a:rPr>
              <a:t>for Graphene </a:t>
            </a:r>
            <a:r>
              <a:rPr lang="en-US">
                <a:solidFill>
                  <a:schemeClr val="accent2">
                    <a:lumMod val="75000"/>
                  </a:schemeClr>
                </a:solidFill>
                <a:latin typeface="Cambria" panose="02040503050406030204" pitchFamily="18" charset="0"/>
                <a:ea typeface="Cambria"/>
                <a:cs typeface="Calibri"/>
              </a:rPr>
              <a:t>[Park+, MICRO'20]</a:t>
            </a:r>
            <a:endParaRPr lang="en-US" b="1">
              <a:solidFill>
                <a:schemeClr val="accent2">
                  <a:lumMod val="75000"/>
                </a:schemeClr>
              </a:solidFill>
              <a:latin typeface="Cambria" panose="02040503050406030204" pitchFamily="18" charset="0"/>
            </a:endParaRPr>
          </a:p>
        </p:txBody>
      </p:sp>
      <p:sp>
        <p:nvSpPr>
          <p:cNvPr id="10" name="TextBox 9">
            <a:extLst>
              <a:ext uri="{FF2B5EF4-FFF2-40B4-BE49-F238E27FC236}">
                <a16:creationId xmlns:a16="http://schemas.microsoft.com/office/drawing/2014/main" id="{26447BAB-1E9A-F744-A973-990CCD38DD9E}"/>
              </a:ext>
            </a:extLst>
          </p:cNvPr>
          <p:cNvSpPr txBox="1"/>
          <p:nvPr/>
        </p:nvSpPr>
        <p:spPr>
          <a:xfrm>
            <a:off x="4523186" y="1662314"/>
            <a:ext cx="4022255" cy="646331"/>
          </a:xfrm>
          <a:prstGeom prst="rect">
            <a:avLst/>
          </a:prstGeom>
          <a:noFill/>
        </p:spPr>
        <p:txBody>
          <a:bodyPr wrap="none" rtlCol="0">
            <a:spAutoFit/>
          </a:bodyPr>
          <a:lstStyle/>
          <a:p>
            <a:r>
              <a:rPr lang="en-US" b="1">
                <a:solidFill>
                  <a:srgbClr val="0070C0"/>
                </a:solidFill>
                <a:latin typeface="Cambria" panose="02040503050406030204" pitchFamily="18" charset="0"/>
              </a:rPr>
              <a:t>33% area reduction </a:t>
            </a:r>
            <a:br>
              <a:rPr lang="en-US" b="1">
                <a:solidFill>
                  <a:srgbClr val="0070C0"/>
                </a:solidFill>
                <a:latin typeface="Cambria" panose="02040503050406030204" pitchFamily="18" charset="0"/>
              </a:rPr>
            </a:br>
            <a:r>
              <a:rPr lang="en-US">
                <a:solidFill>
                  <a:srgbClr val="0070C0"/>
                </a:solidFill>
                <a:latin typeface="Cambria" panose="02040503050406030204" pitchFamily="18" charset="0"/>
              </a:rPr>
              <a:t>for BlockHammer </a:t>
            </a:r>
            <a:r>
              <a:rPr lang="en-US">
                <a:solidFill>
                  <a:srgbClr val="0070C0"/>
                </a:solidFill>
                <a:latin typeface="Cambria" panose="02040503050406030204" pitchFamily="18" charset="0"/>
                <a:ea typeface="Cambria"/>
                <a:cs typeface="Calibri"/>
              </a:rPr>
              <a:t>[</a:t>
            </a:r>
            <a:r>
              <a:rPr lang="en-US" err="1">
                <a:solidFill>
                  <a:srgbClr val="0070C0"/>
                </a:solidFill>
                <a:latin typeface="Cambria" panose="02040503050406030204" pitchFamily="18" charset="0"/>
                <a:ea typeface="Cambria"/>
                <a:cs typeface="+mn-lt"/>
              </a:rPr>
              <a:t>Y</a:t>
            </a:r>
            <a:r>
              <a:rPr lang="en-US" err="1">
                <a:solidFill>
                  <a:srgbClr val="0070C0"/>
                </a:solidFill>
                <a:latin typeface="Cambria" panose="02040503050406030204" pitchFamily="18" charset="0"/>
                <a:ea typeface="+mn-lt"/>
                <a:cs typeface="+mn-lt"/>
              </a:rPr>
              <a:t>ağlıkçı</a:t>
            </a:r>
            <a:r>
              <a:rPr lang="en-US">
                <a:solidFill>
                  <a:srgbClr val="0070C0"/>
                </a:solidFill>
                <a:latin typeface="Cambria" panose="02040503050406030204" pitchFamily="18" charset="0"/>
                <a:ea typeface="+mn-lt"/>
                <a:cs typeface="+mn-lt"/>
              </a:rPr>
              <a:t>+, HPCA'21</a:t>
            </a:r>
            <a:r>
              <a:rPr lang="en-US">
                <a:solidFill>
                  <a:srgbClr val="0070C0"/>
                </a:solidFill>
                <a:latin typeface="Cambria" panose="02040503050406030204" pitchFamily="18" charset="0"/>
                <a:ea typeface="Cambria"/>
                <a:cs typeface="Calibri"/>
              </a:rPr>
              <a:t>]</a:t>
            </a:r>
            <a:endParaRPr lang="en-US">
              <a:solidFill>
                <a:srgbClr val="0070C0"/>
              </a:solidFill>
              <a:latin typeface="Cambria" panose="02040503050406030204" pitchFamily="18" charset="0"/>
            </a:endParaRPr>
          </a:p>
        </p:txBody>
      </p:sp>
      <p:grpSp>
        <p:nvGrpSpPr>
          <p:cNvPr id="60" name="Group 59">
            <a:extLst>
              <a:ext uri="{FF2B5EF4-FFF2-40B4-BE49-F238E27FC236}">
                <a16:creationId xmlns:a16="http://schemas.microsoft.com/office/drawing/2014/main" id="{AABEEE81-5FB3-BE43-AAD6-7388E6A0FE1D}"/>
              </a:ext>
            </a:extLst>
          </p:cNvPr>
          <p:cNvGrpSpPr/>
          <p:nvPr/>
        </p:nvGrpSpPr>
        <p:grpSpPr>
          <a:xfrm>
            <a:off x="435935" y="1237759"/>
            <a:ext cx="1541721" cy="2154204"/>
            <a:chOff x="435935" y="1352059"/>
            <a:chExt cx="1541721" cy="2154204"/>
          </a:xfrm>
        </p:grpSpPr>
        <p:sp>
          <p:nvSpPr>
            <p:cNvPr id="4" name="Rectangle 3">
              <a:extLst>
                <a:ext uri="{FF2B5EF4-FFF2-40B4-BE49-F238E27FC236}">
                  <a16:creationId xmlns:a16="http://schemas.microsoft.com/office/drawing/2014/main" id="{A972425D-27D0-ED43-86D7-38EDBBC12C2F}"/>
                </a:ext>
              </a:extLst>
            </p:cNvPr>
            <p:cNvSpPr/>
            <p:nvPr/>
          </p:nvSpPr>
          <p:spPr>
            <a:xfrm>
              <a:off x="488613" y="1352059"/>
              <a:ext cx="1440000" cy="1620000"/>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2F5597"/>
                  </a:solidFill>
                  <a:latin typeface="Cambria" panose="02040503050406030204" pitchFamily="18" charset="0"/>
                </a:rPr>
                <a:t>90%</a:t>
              </a:r>
            </a:p>
          </p:txBody>
        </p:sp>
        <p:sp>
          <p:nvSpPr>
            <p:cNvPr id="39" name="Rectangle 38">
              <a:extLst>
                <a:ext uri="{FF2B5EF4-FFF2-40B4-BE49-F238E27FC236}">
                  <a16:creationId xmlns:a16="http://schemas.microsoft.com/office/drawing/2014/main" id="{95DA514C-BA19-F14E-9D92-38B2F2EC5194}"/>
                </a:ext>
              </a:extLst>
            </p:cNvPr>
            <p:cNvSpPr/>
            <p:nvPr/>
          </p:nvSpPr>
          <p:spPr>
            <a:xfrm>
              <a:off x="1280613" y="1352059"/>
              <a:ext cx="648000" cy="360000"/>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C00000"/>
                  </a:solidFill>
                  <a:latin typeface="Cambria" panose="02040503050406030204" pitchFamily="18" charset="0"/>
                </a:rPr>
                <a:t>10%</a:t>
              </a:r>
            </a:p>
          </p:txBody>
        </p:sp>
        <p:sp>
          <p:nvSpPr>
            <p:cNvPr id="45" name="TextBox 44">
              <a:extLst>
                <a:ext uri="{FF2B5EF4-FFF2-40B4-BE49-F238E27FC236}">
                  <a16:creationId xmlns:a16="http://schemas.microsoft.com/office/drawing/2014/main" id="{44C49A3F-EF65-EB49-B709-D62C78AFB312}"/>
                </a:ext>
              </a:extLst>
            </p:cNvPr>
            <p:cNvSpPr txBox="1"/>
            <p:nvPr/>
          </p:nvSpPr>
          <p:spPr>
            <a:xfrm>
              <a:off x="435935" y="2921488"/>
              <a:ext cx="1541721" cy="584775"/>
            </a:xfrm>
            <a:prstGeom prst="rect">
              <a:avLst/>
            </a:prstGeom>
            <a:noFill/>
          </p:spPr>
          <p:txBody>
            <a:bodyPr wrap="square" rtlCol="0">
              <a:spAutoFit/>
            </a:bodyPr>
            <a:lstStyle/>
            <a:p>
              <a:pPr algn="ctr"/>
              <a:r>
                <a:rPr lang="en-US" sz="1600">
                  <a:latin typeface="Cambria" panose="02040503050406030204" pitchFamily="18" charset="0"/>
                </a:rPr>
                <a:t>Breakdown </a:t>
              </a:r>
              <a:br>
                <a:rPr lang="en-US" sz="1600">
                  <a:latin typeface="Cambria" panose="02040503050406030204" pitchFamily="18" charset="0"/>
                </a:rPr>
              </a:br>
              <a:r>
                <a:rPr lang="en-US" sz="1600">
                  <a:latin typeface="Cambria" panose="02040503050406030204" pitchFamily="18" charset="0"/>
                </a:rPr>
                <a:t>of DRAM Rows</a:t>
              </a:r>
            </a:p>
          </p:txBody>
        </p:sp>
      </p:grpSp>
      <p:grpSp>
        <p:nvGrpSpPr>
          <p:cNvPr id="61" name="Group 60">
            <a:extLst>
              <a:ext uri="{FF2B5EF4-FFF2-40B4-BE49-F238E27FC236}">
                <a16:creationId xmlns:a16="http://schemas.microsoft.com/office/drawing/2014/main" id="{1570AB9D-3440-3940-ACE0-D04CF962F56E}"/>
              </a:ext>
            </a:extLst>
          </p:cNvPr>
          <p:cNvGrpSpPr/>
          <p:nvPr/>
        </p:nvGrpSpPr>
        <p:grpSpPr>
          <a:xfrm>
            <a:off x="1584251" y="1213392"/>
            <a:ext cx="2200694" cy="1034422"/>
            <a:chOff x="1584251" y="1327692"/>
            <a:chExt cx="2200694" cy="1034422"/>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73C3851-29E3-EB41-92D2-1EC7DE90D2E5}"/>
                    </a:ext>
                  </a:extLst>
                </p:cNvPr>
                <p:cNvSpPr txBox="1"/>
                <p:nvPr/>
              </p:nvSpPr>
              <p:spPr>
                <a:xfrm>
                  <a:off x="2565444" y="1962004"/>
                  <a:ext cx="1219501" cy="400110"/>
                </a:xfrm>
                <a:prstGeom prst="rect">
                  <a:avLst/>
                </a:prstGeom>
                <a:noFill/>
              </p:spPr>
              <p:txBody>
                <a:bodyPr wrap="none" rtlCol="0">
                  <a:spAutoFit/>
                </a:bodyPr>
                <a:lstStyle/>
                <a:p>
                  <a14:m>
                    <m:oMath xmlns:m="http://schemas.openxmlformats.org/officeDocument/2006/math">
                      <m:r>
                        <a:rPr lang="en-US" sz="2000" b="1" i="1" smtClean="0">
                          <a:solidFill>
                            <a:srgbClr val="2F5597"/>
                          </a:solidFill>
                          <a:latin typeface="Cambria Math" panose="02040503050406030204" pitchFamily="18" charset="0"/>
                        </a:rPr>
                        <m:t>𝟐</m:t>
                      </m:r>
                      <m:r>
                        <a:rPr lang="en-US" sz="2000" b="1" i="1" smtClean="0">
                          <a:solidFill>
                            <a:srgbClr val="2F5597"/>
                          </a:solidFill>
                          <a:latin typeface="Cambria Math" panose="02040503050406030204" pitchFamily="18" charset="0"/>
                          <a:ea typeface="Cambria Math" panose="02040503050406030204" pitchFamily="18" charset="0"/>
                        </a:rPr>
                        <m:t>×</m:t>
                      </m:r>
                    </m:oMath>
                  </a14:m>
                  <a:r>
                    <a:rPr lang="en-US" sz="2000" b="1" i="1" err="1">
                      <a:solidFill>
                        <a:srgbClr val="2F5597"/>
                      </a:solidFill>
                      <a:latin typeface="Cambria" panose="02040503050406030204" pitchFamily="18" charset="0"/>
                    </a:rPr>
                    <a:t>HC</a:t>
                  </a:r>
                  <a:r>
                    <a:rPr lang="en-US" sz="2000" b="1" i="1" baseline="-25000" err="1">
                      <a:solidFill>
                        <a:srgbClr val="2F5597"/>
                      </a:solidFill>
                      <a:latin typeface="Cambria" panose="02040503050406030204" pitchFamily="18" charset="0"/>
                    </a:rPr>
                    <a:t>first</a:t>
                  </a:r>
                  <a:endParaRPr lang="en-US" sz="2000" b="1" i="1" baseline="-25000">
                    <a:solidFill>
                      <a:srgbClr val="2F5597"/>
                    </a:solidFill>
                    <a:latin typeface="Cambria" panose="02040503050406030204" pitchFamily="18" charset="0"/>
                  </a:endParaRPr>
                </a:p>
              </p:txBody>
            </p:sp>
          </mc:Choice>
          <mc:Fallback xmlns="">
            <p:sp>
              <p:nvSpPr>
                <p:cNvPr id="5" name="TextBox 4">
                  <a:extLst>
                    <a:ext uri="{FF2B5EF4-FFF2-40B4-BE49-F238E27FC236}">
                      <a16:creationId xmlns:a16="http://schemas.microsoft.com/office/drawing/2014/main" id="{673C3851-29E3-EB41-92D2-1EC7DE90D2E5}"/>
                    </a:ext>
                  </a:extLst>
                </p:cNvPr>
                <p:cNvSpPr txBox="1">
                  <a:spLocks noRot="1" noChangeAspect="1" noMove="1" noResize="1" noEditPoints="1" noAdjustHandles="1" noChangeArrowheads="1" noChangeShapeType="1" noTextEdit="1"/>
                </p:cNvSpPr>
                <p:nvPr/>
              </p:nvSpPr>
              <p:spPr>
                <a:xfrm>
                  <a:off x="2565444" y="1962004"/>
                  <a:ext cx="1219501" cy="400110"/>
                </a:xfrm>
                <a:prstGeom prst="rect">
                  <a:avLst/>
                </a:prstGeom>
                <a:blipFill>
                  <a:blip r:embed="rId3"/>
                  <a:stretch>
                    <a:fillRect t="-7576" b="-25758"/>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35CDF2F9-0106-8A47-B739-A9C7700ACD38}"/>
                </a:ext>
              </a:extLst>
            </p:cNvPr>
            <p:cNvCxnSpPr>
              <a:cxnSpLocks/>
              <a:endCxn id="5" idx="1"/>
            </p:cNvCxnSpPr>
            <p:nvPr/>
          </p:nvCxnSpPr>
          <p:spPr>
            <a:xfrm>
              <a:off x="1584251" y="2162059"/>
              <a:ext cx="981193" cy="0"/>
            </a:xfrm>
            <a:prstGeom prst="straightConnector1">
              <a:avLst/>
            </a:prstGeom>
            <a:ln w="38100">
              <a:solidFill>
                <a:schemeClr val="accent5">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87F590C-E6C9-2848-AC19-F9EC525774B8}"/>
                </a:ext>
              </a:extLst>
            </p:cNvPr>
            <p:cNvSpPr txBox="1"/>
            <p:nvPr/>
          </p:nvSpPr>
          <p:spPr>
            <a:xfrm>
              <a:off x="2565443" y="1327692"/>
              <a:ext cx="825867" cy="400110"/>
            </a:xfrm>
            <a:prstGeom prst="rect">
              <a:avLst/>
            </a:prstGeom>
            <a:noFill/>
          </p:spPr>
          <p:txBody>
            <a:bodyPr wrap="none" rtlCol="0">
              <a:spAutoFit/>
            </a:bodyPr>
            <a:lstStyle/>
            <a:p>
              <a:r>
                <a:rPr lang="en-US" sz="2000" b="1" i="1" err="1">
                  <a:solidFill>
                    <a:srgbClr val="C00000"/>
                  </a:solidFill>
                  <a:latin typeface="Cambria" panose="02040503050406030204" pitchFamily="18" charset="0"/>
                </a:rPr>
                <a:t>HC</a:t>
              </a:r>
              <a:r>
                <a:rPr lang="en-US" sz="2000" b="1" i="1" baseline="-25000" err="1">
                  <a:solidFill>
                    <a:srgbClr val="C00000"/>
                  </a:solidFill>
                  <a:latin typeface="Cambria" panose="02040503050406030204" pitchFamily="18" charset="0"/>
                </a:rPr>
                <a:t>first</a:t>
              </a:r>
              <a:endParaRPr lang="en-US" sz="2000" b="1" i="1" baseline="-25000">
                <a:solidFill>
                  <a:srgbClr val="2F5597"/>
                </a:solidFill>
                <a:latin typeface="Cambria" panose="02040503050406030204" pitchFamily="18" charset="0"/>
              </a:endParaRPr>
            </a:p>
          </p:txBody>
        </p:sp>
        <p:cxnSp>
          <p:nvCxnSpPr>
            <p:cNvPr id="9" name="Straight Arrow Connector 8">
              <a:extLst>
                <a:ext uri="{FF2B5EF4-FFF2-40B4-BE49-F238E27FC236}">
                  <a16:creationId xmlns:a16="http://schemas.microsoft.com/office/drawing/2014/main" id="{B4367A31-76DE-904D-8926-2FBDCB3D102D}"/>
                </a:ext>
              </a:extLst>
            </p:cNvPr>
            <p:cNvCxnSpPr>
              <a:cxnSpLocks/>
              <a:endCxn id="34" idx="1"/>
            </p:cNvCxnSpPr>
            <p:nvPr/>
          </p:nvCxnSpPr>
          <p:spPr>
            <a:xfrm flipV="1">
              <a:off x="1928613" y="1527747"/>
              <a:ext cx="636830" cy="431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61FD7F90-5D92-1346-B1B5-FEF9A4BB704A}"/>
              </a:ext>
            </a:extLst>
          </p:cNvPr>
          <p:cNvSpPr txBox="1"/>
          <p:nvPr/>
        </p:nvSpPr>
        <p:spPr>
          <a:xfrm>
            <a:off x="4523186" y="1288946"/>
            <a:ext cx="3877280" cy="400110"/>
          </a:xfrm>
          <a:prstGeom prst="rect">
            <a:avLst/>
          </a:prstGeom>
          <a:noFill/>
        </p:spPr>
        <p:txBody>
          <a:bodyPr wrap="none" rtlCol="0">
            <a:spAutoFit/>
          </a:bodyPr>
          <a:lstStyle/>
          <a:p>
            <a:r>
              <a:rPr lang="en-US" sz="2000" b="1">
                <a:solidFill>
                  <a:srgbClr val="2F5597"/>
                </a:solidFill>
                <a:latin typeface="Cambria" panose="02040503050406030204" pitchFamily="18" charset="0"/>
              </a:rPr>
              <a:t>Aggressiveness can be reduced:</a:t>
            </a:r>
          </a:p>
        </p:txBody>
      </p:sp>
      <p:cxnSp>
        <p:nvCxnSpPr>
          <p:cNvPr id="17" name="Elbow Connector 16">
            <a:extLst>
              <a:ext uri="{FF2B5EF4-FFF2-40B4-BE49-F238E27FC236}">
                <a16:creationId xmlns:a16="http://schemas.microsoft.com/office/drawing/2014/main" id="{9B02A33F-6427-FC43-94FE-18E049F7450B}"/>
              </a:ext>
            </a:extLst>
          </p:cNvPr>
          <p:cNvCxnSpPr>
            <a:stCxn id="5" idx="3"/>
            <a:endCxn id="6" idx="1"/>
          </p:cNvCxnSpPr>
          <p:nvPr/>
        </p:nvCxnSpPr>
        <p:spPr>
          <a:xfrm flipV="1">
            <a:off x="3784945" y="1489001"/>
            <a:ext cx="738241" cy="558758"/>
          </a:xfrm>
          <a:prstGeom prst="bentConnector3">
            <a:avLst/>
          </a:prstGeom>
          <a:ln w="57150">
            <a:solidFill>
              <a:srgbClr val="2F559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73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1" grpId="0"/>
      <p:bldP spid="10" grpId="0"/>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287B0-4FD4-C84D-8829-3606480425E6}"/>
              </a:ext>
            </a:extLst>
          </p:cNvPr>
          <p:cNvSpPr>
            <a:spLocks noGrp="1"/>
          </p:cNvSpPr>
          <p:nvPr>
            <p:ph type="title"/>
          </p:nvPr>
        </p:nvSpPr>
        <p:spPr>
          <a:xfrm>
            <a:off x="75990" y="50573"/>
            <a:ext cx="8987621" cy="762709"/>
          </a:xfrm>
        </p:spPr>
        <p:txBody>
          <a:bodyPr/>
          <a:lstStyle/>
          <a:p>
            <a:r>
              <a:rPr lang="en-US"/>
              <a:t>More Defense Implications in the Paper</a:t>
            </a:r>
          </a:p>
        </p:txBody>
      </p:sp>
      <p:sp>
        <p:nvSpPr>
          <p:cNvPr id="3" name="Content Placeholder 2">
            <a:extLst>
              <a:ext uri="{FF2B5EF4-FFF2-40B4-BE49-F238E27FC236}">
                <a16:creationId xmlns:a16="http://schemas.microsoft.com/office/drawing/2014/main" id="{1C758772-DE52-934B-AF54-35C4A7001E43}"/>
              </a:ext>
            </a:extLst>
          </p:cNvPr>
          <p:cNvSpPr>
            <a:spLocks noGrp="1"/>
          </p:cNvSpPr>
          <p:nvPr>
            <p:ph idx="1"/>
          </p:nvPr>
        </p:nvSpPr>
        <p:spPr>
          <a:xfrm>
            <a:off x="139331" y="1009863"/>
            <a:ext cx="8987622" cy="5290925"/>
          </a:xfrm>
        </p:spPr>
        <p:txBody>
          <a:bodyPr lIns="91440" tIns="45720" rIns="91440" bIns="45720" anchor="t">
            <a:noAutofit/>
          </a:bodyPr>
          <a:lstStyle/>
          <a:p>
            <a:pPr>
              <a:spcAft>
                <a:spcPts val="600"/>
              </a:spcAft>
              <a:buClr>
                <a:schemeClr val="tx1"/>
              </a:buClr>
            </a:pPr>
            <a:r>
              <a:rPr lang="en-US">
                <a:latin typeface="Cambria"/>
                <a:ea typeface="Cambria"/>
              </a:rPr>
              <a:t>Leveraging </a:t>
            </a:r>
            <a:r>
              <a:rPr lang="en-US" b="1" dirty="0">
                <a:solidFill>
                  <a:srgbClr val="C55910"/>
                </a:solidFill>
                <a:latin typeface="Cambria"/>
                <a:ea typeface="Cambria"/>
              </a:rPr>
              <a:t>the similarity across subarrays </a:t>
            </a:r>
            <a:r>
              <a:rPr lang="en-US">
                <a:latin typeface="Cambria"/>
                <a:ea typeface="Cambria"/>
              </a:rPr>
              <a:t>in a DRAM module </a:t>
            </a:r>
            <a:br>
              <a:rPr lang="en-US">
                <a:latin typeface="Cambria"/>
                <a:ea typeface="Cambria"/>
              </a:rPr>
            </a:br>
            <a:r>
              <a:rPr lang="en-US" dirty="0">
                <a:latin typeface="Cambria"/>
                <a:ea typeface="Cambria"/>
              </a:rPr>
              <a:t>can </a:t>
            </a:r>
            <a:r>
              <a:rPr lang="en-US" b="1" dirty="0">
                <a:solidFill>
                  <a:srgbClr val="C55910"/>
                </a:solidFill>
                <a:latin typeface="Cambria"/>
                <a:ea typeface="Cambria"/>
              </a:rPr>
              <a:t>reduce the module’s profiling time </a:t>
            </a:r>
            <a:r>
              <a:rPr lang="en-US">
                <a:latin typeface="Cambria"/>
                <a:ea typeface="Cambria"/>
              </a:rPr>
              <a:t>for </a:t>
            </a:r>
            <a:r>
              <a:rPr lang="en-US" dirty="0">
                <a:latin typeface="Cambria"/>
                <a:ea typeface="Cambria"/>
              </a:rPr>
              <a:t>RowHammer</a:t>
            </a:r>
            <a:r>
              <a:rPr lang="en-US">
                <a:latin typeface="Cambria"/>
                <a:ea typeface="Cambria"/>
              </a:rPr>
              <a:t> errors</a:t>
            </a:r>
            <a:endParaRPr lang="en-US" dirty="0">
              <a:latin typeface="Cambria"/>
              <a:ea typeface="Cambria"/>
            </a:endParaRPr>
          </a:p>
          <a:p>
            <a:pPr>
              <a:spcAft>
                <a:spcPts val="600"/>
              </a:spcAft>
              <a:buClr>
                <a:schemeClr val="tx1"/>
              </a:buClr>
            </a:pPr>
            <a:endParaRPr lang="en-US" dirty="0">
              <a:ea typeface="Cambria"/>
            </a:endParaRPr>
          </a:p>
          <a:p>
            <a:pPr>
              <a:spcAft>
                <a:spcPts val="600"/>
              </a:spcAft>
              <a:buClr>
                <a:schemeClr val="tx1"/>
              </a:buClr>
            </a:pPr>
            <a:r>
              <a:rPr lang="en-US">
                <a:latin typeface="Cambria"/>
                <a:ea typeface="Cambria"/>
              </a:rPr>
              <a:t>Monitoring and limiting the </a:t>
            </a:r>
            <a:r>
              <a:rPr lang="en-US" b="1">
                <a:solidFill>
                  <a:srgbClr val="C00000"/>
                </a:solidFill>
                <a:latin typeface="Cambria"/>
                <a:ea typeface="Cambria"/>
              </a:rPr>
              <a:t>aggressor row active time </a:t>
            </a:r>
            <a:r>
              <a:rPr lang="en-US">
                <a:latin typeface="Cambria"/>
                <a:ea typeface="Cambria"/>
              </a:rPr>
              <a:t>from the memory controller can</a:t>
            </a:r>
            <a:r>
              <a:rPr lang="en-US" b="1">
                <a:solidFill>
                  <a:srgbClr val="421B60"/>
                </a:solidFill>
                <a:latin typeface="Cambria"/>
                <a:ea typeface="Cambria"/>
              </a:rPr>
              <a:t> </a:t>
            </a:r>
            <a:r>
              <a:rPr lang="en-US" b="1">
                <a:solidFill>
                  <a:srgbClr val="C00000"/>
                </a:solidFill>
                <a:latin typeface="Cambria"/>
                <a:ea typeface="Cambria"/>
              </a:rPr>
              <a:t>reduce the </a:t>
            </a:r>
            <a:r>
              <a:rPr lang="en-US" b="1" dirty="0">
                <a:solidFill>
                  <a:srgbClr val="C00000"/>
                </a:solidFill>
                <a:latin typeface="Cambria"/>
                <a:ea typeface="Cambria"/>
              </a:rPr>
              <a:t>RowHammer</a:t>
            </a:r>
            <a:r>
              <a:rPr lang="en-US" b="1">
                <a:solidFill>
                  <a:srgbClr val="C00000"/>
                </a:solidFill>
                <a:latin typeface="Cambria"/>
                <a:ea typeface="Cambria"/>
              </a:rPr>
              <a:t> vulnerability </a:t>
            </a:r>
            <a:r>
              <a:rPr lang="en-US">
                <a:latin typeface="Cambria"/>
                <a:ea typeface="Cambria"/>
              </a:rPr>
              <a:t>and </a:t>
            </a:r>
            <a:r>
              <a:rPr lang="en-US" b="1" dirty="0">
                <a:solidFill>
                  <a:srgbClr val="C00000"/>
                </a:solidFill>
                <a:latin typeface="Cambria"/>
                <a:ea typeface="Cambria"/>
              </a:rPr>
              <a:t>make defenses more efficient </a:t>
            </a:r>
            <a:endParaRPr lang="en-US" b="1" i="1" baseline="-25000" dirty="0">
              <a:solidFill>
                <a:srgbClr val="C00000"/>
              </a:solidFill>
              <a:latin typeface="Cambria"/>
              <a:ea typeface="Cambria"/>
            </a:endParaRPr>
          </a:p>
          <a:p>
            <a:pPr>
              <a:spcAft>
                <a:spcPts val="600"/>
              </a:spcAft>
              <a:buClr>
                <a:schemeClr val="tx1"/>
              </a:buClr>
            </a:pPr>
            <a:endParaRPr lang="en-US" dirty="0">
              <a:ea typeface="Cambria"/>
            </a:endParaRPr>
          </a:p>
          <a:p>
            <a:pPr>
              <a:spcAft>
                <a:spcPts val="600"/>
              </a:spcAft>
              <a:buClr>
                <a:schemeClr val="tx1"/>
              </a:buClr>
            </a:pPr>
            <a:r>
              <a:rPr lang="en-US" b="1" dirty="0">
                <a:solidFill>
                  <a:srgbClr val="538233"/>
                </a:solidFill>
                <a:latin typeface="Cambria"/>
                <a:ea typeface="Cambria"/>
              </a:rPr>
              <a:t>ECC schemes </a:t>
            </a:r>
            <a:r>
              <a:rPr lang="en-US">
                <a:latin typeface="Cambria"/>
                <a:ea typeface="Cambria"/>
              </a:rPr>
              <a:t>can target the </a:t>
            </a:r>
            <a:r>
              <a:rPr lang="en-US" b="1" dirty="0">
                <a:solidFill>
                  <a:srgbClr val="538233"/>
                </a:solidFill>
                <a:latin typeface="Cambria"/>
                <a:ea typeface="Cambria"/>
              </a:rPr>
              <a:t>non-uniform bit error distribution </a:t>
            </a:r>
            <a:r>
              <a:rPr lang="en-US">
                <a:latin typeface="Cambria"/>
                <a:ea typeface="Cambria"/>
              </a:rPr>
              <a:t>caused by </a:t>
            </a:r>
            <a:r>
              <a:rPr lang="en-US" b="1" dirty="0">
                <a:solidFill>
                  <a:srgbClr val="538233"/>
                </a:solidFill>
                <a:latin typeface="Cambria"/>
                <a:ea typeface="Cambria"/>
              </a:rPr>
              <a:t>design-induced variation </a:t>
            </a:r>
            <a:r>
              <a:rPr lang="en-US">
                <a:latin typeface="Cambria"/>
                <a:ea typeface="Cambria"/>
              </a:rPr>
              <a:t>across DRAM columns</a:t>
            </a:r>
            <a:endParaRPr lang="en-US" dirty="0">
              <a:latin typeface="Cambria"/>
              <a:ea typeface="Cambria"/>
            </a:endParaRPr>
          </a:p>
          <a:p>
            <a:pPr marL="0" indent="0">
              <a:spcAft>
                <a:spcPts val="600"/>
              </a:spcAft>
              <a:buClr>
                <a:schemeClr val="tx1"/>
              </a:buClr>
              <a:buNone/>
            </a:pPr>
            <a:endParaRPr lang="en-US" b="1" i="1" baseline="-25000" dirty="0">
              <a:solidFill>
                <a:srgbClr val="421B60"/>
              </a:solidFill>
              <a:latin typeface="Cambria"/>
              <a:ea typeface="Cambria"/>
            </a:endParaRPr>
          </a:p>
          <a:p>
            <a:pPr>
              <a:spcAft>
                <a:spcPts val="600"/>
              </a:spcAft>
              <a:buClr>
                <a:schemeClr val="tx1"/>
              </a:buClr>
            </a:pPr>
            <a:r>
              <a:rPr lang="en-US" b="1">
                <a:solidFill>
                  <a:srgbClr val="0070C0"/>
                </a:solidFill>
                <a:latin typeface="Cambria"/>
                <a:ea typeface="Cambria"/>
              </a:rPr>
              <a:t>Cooling</a:t>
            </a:r>
            <a:r>
              <a:rPr lang="en-US">
                <a:latin typeface="Cambria"/>
                <a:ea typeface="Cambria"/>
              </a:rPr>
              <a:t> DRAM chips </a:t>
            </a:r>
            <a:r>
              <a:rPr lang="en-US" dirty="0">
                <a:latin typeface="Cambria"/>
                <a:ea typeface="Cambria"/>
              </a:rPr>
              <a:t>can</a:t>
            </a:r>
            <a:r>
              <a:rPr lang="en-US">
                <a:latin typeface="Cambria"/>
                <a:ea typeface="Cambria"/>
              </a:rPr>
              <a:t> </a:t>
            </a:r>
            <a:r>
              <a:rPr lang="en-US" b="1">
                <a:solidFill>
                  <a:srgbClr val="0070C0"/>
                </a:solidFill>
                <a:latin typeface="Cambria"/>
                <a:ea typeface="Cambria"/>
              </a:rPr>
              <a:t>reduce overall bit error rate</a:t>
            </a:r>
            <a:endParaRPr lang="en-US" b="1" dirty="0">
              <a:solidFill>
                <a:srgbClr val="0070C0"/>
              </a:solidFill>
              <a:latin typeface="Cambria"/>
              <a:ea typeface="Cambria"/>
            </a:endParaRPr>
          </a:p>
        </p:txBody>
      </p:sp>
    </p:spTree>
    <p:extLst>
      <p:ext uri="{BB962C8B-B14F-4D97-AF65-F5344CB8AC3E}">
        <p14:creationId xmlns:p14="http://schemas.microsoft.com/office/powerpoint/2010/main" val="386840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287B0-4FD4-C84D-8829-3606480425E6}"/>
              </a:ext>
            </a:extLst>
          </p:cNvPr>
          <p:cNvSpPr>
            <a:spLocks noGrp="1"/>
          </p:cNvSpPr>
          <p:nvPr>
            <p:ph type="title"/>
          </p:nvPr>
        </p:nvSpPr>
        <p:spPr>
          <a:xfrm>
            <a:off x="75990" y="50573"/>
            <a:ext cx="8987621" cy="762709"/>
          </a:xfrm>
        </p:spPr>
        <p:txBody>
          <a:bodyPr/>
          <a:lstStyle/>
          <a:p>
            <a:r>
              <a:rPr lang="en-US"/>
              <a:t>More Defense Implications in the Paper</a:t>
            </a:r>
          </a:p>
        </p:txBody>
      </p:sp>
      <p:sp>
        <p:nvSpPr>
          <p:cNvPr id="3" name="Content Placeholder 2">
            <a:extLst>
              <a:ext uri="{FF2B5EF4-FFF2-40B4-BE49-F238E27FC236}">
                <a16:creationId xmlns:a16="http://schemas.microsoft.com/office/drawing/2014/main" id="{1C758772-DE52-934B-AF54-35C4A7001E43}"/>
              </a:ext>
            </a:extLst>
          </p:cNvPr>
          <p:cNvSpPr>
            <a:spLocks noGrp="1"/>
          </p:cNvSpPr>
          <p:nvPr>
            <p:ph idx="1"/>
          </p:nvPr>
        </p:nvSpPr>
        <p:spPr>
          <a:xfrm>
            <a:off x="139331" y="1009863"/>
            <a:ext cx="8987622" cy="3635671"/>
          </a:xfrm>
        </p:spPr>
        <p:txBody>
          <a:bodyPr lIns="91440" tIns="45720" rIns="91440" bIns="45720" anchor="t">
            <a:noAutofit/>
          </a:bodyPr>
          <a:lstStyle/>
          <a:p>
            <a:pPr>
              <a:buClr>
                <a:schemeClr val="tx1"/>
              </a:buClr>
            </a:pPr>
            <a:r>
              <a:rPr lang="en-US">
                <a:latin typeface="Cambria"/>
                <a:ea typeface="Cambria"/>
              </a:rPr>
              <a:t>Leveraging </a:t>
            </a:r>
            <a:r>
              <a:rPr lang="en-US" b="1">
                <a:solidFill>
                  <a:srgbClr val="538233"/>
                </a:solidFill>
                <a:latin typeface="Cambria"/>
                <a:ea typeface="Cambria"/>
              </a:rPr>
              <a:t>the similarity across subarrays </a:t>
            </a:r>
            <a:r>
              <a:rPr lang="en-US">
                <a:latin typeface="Cambria"/>
                <a:ea typeface="Cambria"/>
              </a:rPr>
              <a:t>in a DRAM module </a:t>
            </a:r>
            <a:br>
              <a:rPr lang="en-US">
                <a:latin typeface="Cambria"/>
                <a:ea typeface="Cambria"/>
              </a:rPr>
            </a:br>
            <a:r>
              <a:rPr lang="en-US">
                <a:latin typeface="Cambria"/>
                <a:ea typeface="Cambria"/>
              </a:rPr>
              <a:t>to </a:t>
            </a:r>
            <a:r>
              <a:rPr lang="en-US" b="1">
                <a:solidFill>
                  <a:srgbClr val="538233"/>
                </a:solidFill>
                <a:latin typeface="Cambria"/>
                <a:ea typeface="Cambria"/>
              </a:rPr>
              <a:t>speed up profiling </a:t>
            </a:r>
            <a:r>
              <a:rPr lang="en-US">
                <a:latin typeface="Cambria"/>
                <a:ea typeface="Cambria"/>
              </a:rPr>
              <a:t>the module for </a:t>
            </a:r>
            <a:r>
              <a:rPr lang="en-US" dirty="0">
                <a:latin typeface="Cambria"/>
                <a:ea typeface="Cambria"/>
              </a:rPr>
              <a:t>RowHammer</a:t>
            </a:r>
            <a:r>
              <a:rPr lang="en-US">
                <a:latin typeface="Cambria"/>
                <a:ea typeface="Cambria"/>
              </a:rPr>
              <a:t> errors</a:t>
            </a:r>
          </a:p>
          <a:p>
            <a:pPr>
              <a:buClr>
                <a:schemeClr val="tx1"/>
              </a:buClr>
            </a:pPr>
            <a:endParaRPr lang="en-US">
              <a:ea typeface="Cambria"/>
            </a:endParaRPr>
          </a:p>
          <a:p>
            <a:pPr>
              <a:buClr>
                <a:schemeClr val="tx1"/>
              </a:buClr>
            </a:pPr>
            <a:r>
              <a:rPr lang="en-US">
                <a:latin typeface="Cambria"/>
                <a:ea typeface="Cambria"/>
              </a:rPr>
              <a:t>Monitoring and limiting the </a:t>
            </a:r>
            <a:r>
              <a:rPr lang="en-US" b="1">
                <a:solidFill>
                  <a:srgbClr val="C00000"/>
                </a:solidFill>
                <a:latin typeface="Cambria"/>
                <a:ea typeface="Cambria"/>
              </a:rPr>
              <a:t>aggressor row active time </a:t>
            </a:r>
            <a:r>
              <a:rPr lang="en-US">
                <a:latin typeface="Cambria"/>
                <a:ea typeface="Cambria"/>
              </a:rPr>
              <a:t>from the memory controller can</a:t>
            </a:r>
            <a:r>
              <a:rPr lang="en-US" b="1">
                <a:solidFill>
                  <a:srgbClr val="421B60"/>
                </a:solidFill>
                <a:latin typeface="Cambria"/>
                <a:ea typeface="Cambria"/>
              </a:rPr>
              <a:t> </a:t>
            </a:r>
            <a:r>
              <a:rPr lang="en-US" b="1">
                <a:solidFill>
                  <a:srgbClr val="C00000"/>
                </a:solidFill>
                <a:latin typeface="Cambria"/>
                <a:ea typeface="Cambria"/>
              </a:rPr>
              <a:t>reduce the </a:t>
            </a:r>
            <a:r>
              <a:rPr lang="en-US" b="1" dirty="0">
                <a:solidFill>
                  <a:srgbClr val="C00000"/>
                </a:solidFill>
                <a:latin typeface="Cambria"/>
                <a:ea typeface="Cambria"/>
              </a:rPr>
              <a:t>RowHammer</a:t>
            </a:r>
            <a:r>
              <a:rPr lang="en-US" b="1">
                <a:solidFill>
                  <a:srgbClr val="C00000"/>
                </a:solidFill>
                <a:latin typeface="Cambria"/>
                <a:ea typeface="Cambria"/>
              </a:rPr>
              <a:t> vulnerability </a:t>
            </a:r>
            <a:r>
              <a:rPr lang="en-US">
                <a:latin typeface="Cambria"/>
                <a:ea typeface="Cambria"/>
              </a:rPr>
              <a:t>and the defense cost</a:t>
            </a:r>
            <a:endParaRPr lang="en-US" b="1" i="1" baseline="-25000">
              <a:solidFill>
                <a:srgbClr val="421B60"/>
              </a:solidFill>
              <a:latin typeface="Cambria"/>
              <a:ea typeface="Cambria"/>
            </a:endParaRPr>
          </a:p>
          <a:p>
            <a:pPr>
              <a:buClr>
                <a:schemeClr val="tx1"/>
              </a:buClr>
            </a:pPr>
            <a:endParaRPr lang="en-US">
              <a:ea typeface="Cambria"/>
            </a:endParaRPr>
          </a:p>
          <a:p>
            <a:r>
              <a:rPr lang="en-US">
                <a:latin typeface="Cambria"/>
                <a:ea typeface="Cambria"/>
              </a:rPr>
              <a:t>An </a:t>
            </a:r>
            <a:r>
              <a:rPr lang="en-US" b="1">
                <a:latin typeface="Cambria"/>
                <a:ea typeface="Cambria"/>
              </a:rPr>
              <a:t>ECC scheme </a:t>
            </a:r>
            <a:r>
              <a:rPr lang="en-US">
                <a:latin typeface="Cambria"/>
                <a:ea typeface="Cambria"/>
              </a:rPr>
              <a:t>can target the </a:t>
            </a:r>
            <a:r>
              <a:rPr lang="en-US" b="1">
                <a:solidFill>
                  <a:srgbClr val="0070C0"/>
                </a:solidFill>
                <a:latin typeface="Cambria"/>
                <a:ea typeface="Cambria"/>
              </a:rPr>
              <a:t>non-uniform bit error distribution </a:t>
            </a:r>
            <a:r>
              <a:rPr lang="en-US">
                <a:latin typeface="Cambria"/>
                <a:ea typeface="Cambria"/>
              </a:rPr>
              <a:t>caused by design-induced variation across DRAM columns</a:t>
            </a:r>
          </a:p>
          <a:p>
            <a:pPr marL="0" indent="0">
              <a:buClr>
                <a:schemeClr val="tx1"/>
              </a:buClr>
              <a:buNone/>
            </a:pPr>
            <a:endParaRPr lang="en-US" b="1" i="1" baseline="-25000">
              <a:solidFill>
                <a:srgbClr val="421B60"/>
              </a:solidFill>
              <a:latin typeface="Cambria"/>
              <a:ea typeface="Cambria"/>
            </a:endParaRPr>
          </a:p>
          <a:p>
            <a:pPr>
              <a:buClr>
                <a:schemeClr val="tx1"/>
              </a:buClr>
            </a:pPr>
            <a:r>
              <a:rPr lang="en-US" b="1">
                <a:solidFill>
                  <a:srgbClr val="0070C0"/>
                </a:solidFill>
                <a:latin typeface="Cambria"/>
                <a:ea typeface="Cambria"/>
              </a:rPr>
              <a:t>Cooling</a:t>
            </a:r>
            <a:r>
              <a:rPr lang="en-US">
                <a:latin typeface="Cambria"/>
                <a:ea typeface="Cambria"/>
              </a:rPr>
              <a:t> DRAM chips </a:t>
            </a:r>
            <a:r>
              <a:rPr lang="en-US" dirty="0">
                <a:latin typeface="Cambria"/>
                <a:ea typeface="Cambria"/>
              </a:rPr>
              <a:t>can</a:t>
            </a:r>
            <a:r>
              <a:rPr lang="en-US">
                <a:latin typeface="Cambria"/>
                <a:ea typeface="Cambria"/>
              </a:rPr>
              <a:t> </a:t>
            </a:r>
            <a:r>
              <a:rPr lang="en-US" b="1">
                <a:solidFill>
                  <a:srgbClr val="0070C0"/>
                </a:solidFill>
                <a:latin typeface="Cambria"/>
                <a:ea typeface="Cambria"/>
              </a:rPr>
              <a:t>reduce overall bit error rate</a:t>
            </a:r>
          </a:p>
        </p:txBody>
      </p:sp>
      <p:sp>
        <p:nvSpPr>
          <p:cNvPr id="5" name="Rectangle 4">
            <a:extLst>
              <a:ext uri="{FF2B5EF4-FFF2-40B4-BE49-F238E27FC236}">
                <a16:creationId xmlns:a16="http://schemas.microsoft.com/office/drawing/2014/main" id="{80FC3BBF-45FC-4721-B9C5-02CD8DEFC43A}"/>
              </a:ext>
            </a:extLst>
          </p:cNvPr>
          <p:cNvSpPr/>
          <p:nvPr/>
        </p:nvSpPr>
        <p:spPr>
          <a:xfrm>
            <a:off x="0" y="733544"/>
            <a:ext cx="9144000" cy="557016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479A801B-7068-401E-A203-B16529C02348}"/>
              </a:ext>
            </a:extLst>
          </p:cNvPr>
          <p:cNvPicPr>
            <a:picLocks noChangeAspect="1"/>
          </p:cNvPicPr>
          <p:nvPr/>
        </p:nvPicPr>
        <p:blipFill>
          <a:blip r:embed="rId3"/>
          <a:stretch>
            <a:fillRect/>
          </a:stretch>
        </p:blipFill>
        <p:spPr>
          <a:xfrm>
            <a:off x="184095" y="2095968"/>
            <a:ext cx="8764291" cy="2601439"/>
          </a:xfrm>
          <a:prstGeom prst="rect">
            <a:avLst/>
          </a:prstGeom>
          <a:ln w="38100">
            <a:solidFill>
              <a:schemeClr val="tx1"/>
            </a:solidFill>
          </a:ln>
        </p:spPr>
      </p:pic>
    </p:spTree>
    <p:extLst>
      <p:ext uri="{BB962C8B-B14F-4D97-AF65-F5344CB8AC3E}">
        <p14:creationId xmlns:p14="http://schemas.microsoft.com/office/powerpoint/2010/main" val="5186930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591AAD8-8B9E-F441-B3D7-A9A6729D3F61}"/>
              </a:ext>
            </a:extLst>
          </p:cNvPr>
          <p:cNvSpPr/>
          <p:nvPr/>
        </p:nvSpPr>
        <p:spPr>
          <a:xfrm>
            <a:off x="205424" y="5640155"/>
            <a:ext cx="8672264" cy="64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Conclusions</a:t>
            </a:r>
          </a:p>
        </p:txBody>
      </p:sp>
      <p:sp>
        <p:nvSpPr>
          <p:cNvPr id="16" name="Rectangle 15">
            <a:extLst>
              <a:ext uri="{FF2B5EF4-FFF2-40B4-BE49-F238E27FC236}">
                <a16:creationId xmlns:a16="http://schemas.microsoft.com/office/drawing/2014/main" id="{C4F7C2E8-FACF-A344-B41E-7283F0886952}"/>
              </a:ext>
            </a:extLst>
          </p:cNvPr>
          <p:cNvSpPr/>
          <p:nvPr/>
        </p:nvSpPr>
        <p:spPr>
          <a:xfrm>
            <a:off x="205424" y="87476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Motivation and Goal</a:t>
            </a:r>
          </a:p>
        </p:txBody>
      </p:sp>
      <p:sp>
        <p:nvSpPr>
          <p:cNvPr id="2" name="Title 1"/>
          <p:cNvSpPr>
            <a:spLocks noGrp="1"/>
          </p:cNvSpPr>
          <p:nvPr>
            <p:ph type="title"/>
          </p:nvPr>
        </p:nvSpPr>
        <p:spPr>
          <a:xfrm>
            <a:off x="107576" y="0"/>
            <a:ext cx="8880045" cy="770467"/>
          </a:xfrm>
        </p:spPr>
        <p:txBody>
          <a:bodyPr/>
          <a:lstStyle/>
          <a:p>
            <a:r>
              <a:rPr lang="en-US" sz="3600" b="1"/>
              <a:t>Outline</a:t>
            </a:r>
          </a:p>
        </p:txBody>
      </p:sp>
      <p:sp>
        <p:nvSpPr>
          <p:cNvPr id="6" name="Content Placeholder 5" hidden="1">
            <a:extLst>
              <a:ext uri="{FF2B5EF4-FFF2-40B4-BE49-F238E27FC236}">
                <a16:creationId xmlns:a16="http://schemas.microsoft.com/office/drawing/2014/main" id="{8E8EDEFF-E6DD-CC47-AE02-196B3AC1525F}"/>
              </a:ext>
            </a:extLst>
          </p:cNvPr>
          <p:cNvSpPr>
            <a:spLocks noGrp="1"/>
          </p:cNvSpPr>
          <p:nvPr>
            <p:ph idx="1"/>
          </p:nvPr>
        </p:nvSpPr>
        <p:spPr>
          <a:xfrm>
            <a:off x="216313" y="1038366"/>
            <a:ext cx="8592679" cy="5148882"/>
          </a:xfrm>
        </p:spPr>
        <p:txBody>
          <a:bodyPr>
            <a:normAutofit fontScale="92500" lnSpcReduction="10000"/>
          </a:bodyPr>
          <a:lstStyle/>
          <a:p>
            <a:pPr marL="0" indent="0">
              <a:lnSpc>
                <a:spcPct val="200000"/>
              </a:lnSpc>
              <a:spcBef>
                <a:spcPts val="700"/>
              </a:spcBef>
              <a:buNone/>
            </a:pPr>
            <a:r>
              <a:rPr lang="en-US">
                <a:solidFill>
                  <a:srgbClr val="BFBFBF"/>
                </a:solidFill>
              </a:rPr>
              <a:t>Motivation and Goal</a:t>
            </a:r>
          </a:p>
          <a:p>
            <a:pPr marL="0" indent="0">
              <a:lnSpc>
                <a:spcPct val="200000"/>
              </a:lnSpc>
              <a:spcBef>
                <a:spcPts val="700"/>
              </a:spcBef>
              <a:buNone/>
            </a:pPr>
            <a:r>
              <a:rPr lang="en-US">
                <a:solidFill>
                  <a:srgbClr val="BFBFBF"/>
                </a:solidFill>
              </a:rPr>
              <a:t>Experimental Methodology</a:t>
            </a:r>
          </a:p>
          <a:p>
            <a:pPr marL="0" indent="0">
              <a:lnSpc>
                <a:spcPct val="200000"/>
              </a:lnSpc>
              <a:spcBef>
                <a:spcPts val="700"/>
              </a:spcBef>
              <a:buNone/>
            </a:pPr>
            <a:r>
              <a:rPr lang="en-US">
                <a:solidFill>
                  <a:srgbClr val="BFBFBF"/>
                </a:solidFill>
              </a:rPr>
              <a:t>Temperature Analysis</a:t>
            </a:r>
          </a:p>
          <a:p>
            <a:pPr marL="0" indent="0">
              <a:lnSpc>
                <a:spcPct val="200000"/>
              </a:lnSpc>
              <a:spcBef>
                <a:spcPts val="700"/>
              </a:spcBef>
              <a:buNone/>
            </a:pPr>
            <a:r>
              <a:rPr lang="en-US">
                <a:solidFill>
                  <a:srgbClr val="BFBFBF"/>
                </a:solidFill>
              </a:rPr>
              <a:t>Aggressor Row Active Time Analysis</a:t>
            </a:r>
          </a:p>
          <a:p>
            <a:pPr marL="0" indent="0">
              <a:lnSpc>
                <a:spcPct val="200000"/>
              </a:lnSpc>
              <a:spcBef>
                <a:spcPts val="700"/>
              </a:spcBef>
              <a:buNone/>
            </a:pPr>
            <a:r>
              <a:rPr lang="en-US">
                <a:solidFill>
                  <a:srgbClr val="BFBFBF"/>
                </a:solidFill>
              </a:rPr>
              <a:t>Spatial Variation Analysis</a:t>
            </a:r>
          </a:p>
          <a:p>
            <a:pPr marL="0" indent="0">
              <a:lnSpc>
                <a:spcPct val="200000"/>
              </a:lnSpc>
              <a:spcBef>
                <a:spcPts val="700"/>
              </a:spcBef>
              <a:buNone/>
            </a:pPr>
            <a:r>
              <a:rPr lang="en-US">
                <a:solidFill>
                  <a:srgbClr val="BFBFBF"/>
                </a:solidFill>
              </a:rPr>
              <a:t>Implications on Attacks and Defenses</a:t>
            </a:r>
          </a:p>
          <a:p>
            <a:pPr marL="0" indent="0">
              <a:lnSpc>
                <a:spcPct val="200000"/>
              </a:lnSpc>
              <a:spcBef>
                <a:spcPts val="700"/>
              </a:spcBef>
              <a:buNone/>
            </a:pPr>
            <a:r>
              <a:rPr lang="en-US">
                <a:solidFill>
                  <a:srgbClr val="BFBFBF"/>
                </a:solidFill>
              </a:rPr>
              <a:t>Conclusions</a:t>
            </a:r>
          </a:p>
          <a:p>
            <a:pPr marL="0" indent="0">
              <a:lnSpc>
                <a:spcPct val="200000"/>
              </a:lnSpc>
              <a:buNone/>
            </a:pPr>
            <a:endParaRPr lang="en-US">
              <a:solidFill>
                <a:srgbClr val="BFBFBF"/>
              </a:solidFill>
            </a:endParaRPr>
          </a:p>
        </p:txBody>
      </p:sp>
      <p:sp>
        <p:nvSpPr>
          <p:cNvPr id="26" name="Rectangle 25">
            <a:extLst>
              <a:ext uri="{FF2B5EF4-FFF2-40B4-BE49-F238E27FC236}">
                <a16:creationId xmlns:a16="http://schemas.microsoft.com/office/drawing/2014/main" id="{B42F442F-3A35-1441-816F-E719C1E2BEDF}"/>
              </a:ext>
            </a:extLst>
          </p:cNvPr>
          <p:cNvSpPr/>
          <p:nvPr/>
        </p:nvSpPr>
        <p:spPr>
          <a:xfrm>
            <a:off x="205424" y="167279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Experimental Methodology</a:t>
            </a:r>
          </a:p>
        </p:txBody>
      </p:sp>
      <p:sp>
        <p:nvSpPr>
          <p:cNvPr id="28" name="Rectangle 27">
            <a:extLst>
              <a:ext uri="{FF2B5EF4-FFF2-40B4-BE49-F238E27FC236}">
                <a16:creationId xmlns:a16="http://schemas.microsoft.com/office/drawing/2014/main" id="{66163B4B-BB3A-4F49-B060-4F2F9E78B480}"/>
              </a:ext>
            </a:extLst>
          </p:cNvPr>
          <p:cNvSpPr/>
          <p:nvPr/>
        </p:nvSpPr>
        <p:spPr>
          <a:xfrm>
            <a:off x="205424" y="2471838"/>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Temperature Analysis</a:t>
            </a:r>
          </a:p>
        </p:txBody>
      </p:sp>
      <p:sp>
        <p:nvSpPr>
          <p:cNvPr id="30" name="Rectangle 29">
            <a:extLst>
              <a:ext uri="{FF2B5EF4-FFF2-40B4-BE49-F238E27FC236}">
                <a16:creationId xmlns:a16="http://schemas.microsoft.com/office/drawing/2014/main" id="{F323554B-6458-8143-80B2-CE61E54CE880}"/>
              </a:ext>
            </a:extLst>
          </p:cNvPr>
          <p:cNvSpPr/>
          <p:nvPr/>
        </p:nvSpPr>
        <p:spPr>
          <a:xfrm>
            <a:off x="205424" y="3269864"/>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Aggressor Row Active Time Analysis</a:t>
            </a:r>
          </a:p>
        </p:txBody>
      </p:sp>
      <p:sp>
        <p:nvSpPr>
          <p:cNvPr id="32" name="Rectangle 31">
            <a:extLst>
              <a:ext uri="{FF2B5EF4-FFF2-40B4-BE49-F238E27FC236}">
                <a16:creationId xmlns:a16="http://schemas.microsoft.com/office/drawing/2014/main" id="{84392DA8-FBAF-4343-9431-71F3649452A0}"/>
              </a:ext>
            </a:extLst>
          </p:cNvPr>
          <p:cNvSpPr/>
          <p:nvPr/>
        </p:nvSpPr>
        <p:spPr>
          <a:xfrm>
            <a:off x="205424" y="4044103"/>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Spatial Variation Analysis</a:t>
            </a:r>
          </a:p>
        </p:txBody>
      </p:sp>
      <p:sp>
        <p:nvSpPr>
          <p:cNvPr id="34" name="Rectangle 33">
            <a:extLst>
              <a:ext uri="{FF2B5EF4-FFF2-40B4-BE49-F238E27FC236}">
                <a16:creationId xmlns:a16="http://schemas.microsoft.com/office/drawing/2014/main" id="{8C4C16E8-8CAC-EE46-8433-92ACFE20B5B5}"/>
              </a:ext>
            </a:extLst>
          </p:cNvPr>
          <p:cNvSpPr/>
          <p:nvPr/>
        </p:nvSpPr>
        <p:spPr>
          <a:xfrm>
            <a:off x="205424" y="4842129"/>
            <a:ext cx="8672264" cy="64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mbria" panose="02040503050406030204" pitchFamily="18" charset="0"/>
              </a:rPr>
              <a:t>Implications on Attacks and Defenses</a:t>
            </a:r>
          </a:p>
        </p:txBody>
      </p:sp>
    </p:spTree>
    <p:extLst>
      <p:ext uri="{BB962C8B-B14F-4D97-AF65-F5344CB8AC3E}">
        <p14:creationId xmlns:p14="http://schemas.microsoft.com/office/powerpoint/2010/main" val="2393088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endParaRPr lang="en-US" b="1"/>
          </a:p>
        </p:txBody>
      </p:sp>
      <p:sp>
        <p:nvSpPr>
          <p:cNvPr id="3" name="Content Placeholder 2"/>
          <p:cNvSpPr>
            <a:spLocks noGrp="1"/>
          </p:cNvSpPr>
          <p:nvPr>
            <p:ph idx="1"/>
          </p:nvPr>
        </p:nvSpPr>
        <p:spPr/>
        <p:txBody>
          <a:bodyPr lIns="91440" tIns="45720" rIns="91440" bIns="45720" anchor="t">
            <a:noAutofit/>
          </a:bodyPr>
          <a:lstStyle/>
          <a:p>
            <a:pPr marL="185738" indent="-185738">
              <a:lnSpc>
                <a:spcPct val="100000"/>
              </a:lnSpc>
              <a:spcBef>
                <a:spcPts val="0"/>
              </a:spcBef>
            </a:pPr>
            <a:r>
              <a:rPr lang="en-US" sz="1800" b="1" u="sng">
                <a:solidFill>
                  <a:srgbClr val="C55911"/>
                </a:solidFill>
              </a:rPr>
              <a:t>Motivation</a:t>
            </a:r>
            <a:r>
              <a:rPr lang="en-US" sz="1800">
                <a:solidFill>
                  <a:srgbClr val="BD5511"/>
                </a:solidFill>
              </a:rPr>
              <a:t>: </a:t>
            </a:r>
          </a:p>
          <a:p>
            <a:pPr marL="446088" lvl="1" indent="-223838">
              <a:lnSpc>
                <a:spcPct val="100000"/>
              </a:lnSpc>
              <a:spcBef>
                <a:spcPts val="0"/>
              </a:spcBef>
            </a:pPr>
            <a:r>
              <a:rPr lang="en-US" sz="1800">
                <a:solidFill>
                  <a:srgbClr val="BD5511"/>
                </a:solidFill>
              </a:rPr>
              <a:t>Denser DRAM chips are </a:t>
            </a:r>
            <a:r>
              <a:rPr lang="en-US" sz="1800" b="1">
                <a:solidFill>
                  <a:srgbClr val="BD5511"/>
                </a:solidFill>
              </a:rPr>
              <a:t>more vulnerable </a:t>
            </a:r>
            <a:r>
              <a:rPr lang="en-US" sz="1800">
                <a:solidFill>
                  <a:srgbClr val="BD5511"/>
                </a:solidFill>
              </a:rPr>
              <a:t>to RowHammer</a:t>
            </a:r>
          </a:p>
          <a:p>
            <a:pPr marL="446088" lvl="1" indent="-223838">
              <a:lnSpc>
                <a:spcPct val="100000"/>
              </a:lnSpc>
              <a:spcBef>
                <a:spcPts val="0"/>
              </a:spcBef>
              <a:spcAft>
                <a:spcPts val="800"/>
              </a:spcAft>
            </a:pPr>
            <a:r>
              <a:rPr lang="en-US" sz="1800">
                <a:solidFill>
                  <a:srgbClr val="BD5511"/>
                </a:solidFill>
              </a:rPr>
              <a:t>Understanding RowHammer enables designing </a:t>
            </a:r>
            <a:r>
              <a:rPr lang="en-US" sz="1800" b="1">
                <a:solidFill>
                  <a:srgbClr val="BD5511"/>
                </a:solidFill>
              </a:rPr>
              <a:t>effective and efficient solutions</a:t>
            </a:r>
            <a:r>
              <a:rPr lang="en-US" sz="1800">
                <a:solidFill>
                  <a:srgbClr val="BD5511"/>
                </a:solidFill>
              </a:rPr>
              <a:t>, but </a:t>
            </a:r>
            <a:r>
              <a:rPr lang="en-US" sz="1800" b="1">
                <a:solidFill>
                  <a:srgbClr val="BD5511"/>
                </a:solidFill>
              </a:rPr>
              <a:t>no rigorous study</a:t>
            </a:r>
            <a:r>
              <a:rPr lang="en-US" sz="1800">
                <a:solidFill>
                  <a:srgbClr val="BD5511"/>
                </a:solidFill>
              </a:rPr>
              <a:t> demonstrates how vulnerability varies under different conditions</a:t>
            </a:r>
          </a:p>
          <a:p>
            <a:pPr marL="185738" indent="-185738">
              <a:lnSpc>
                <a:spcPct val="100000"/>
              </a:lnSpc>
              <a:spcBef>
                <a:spcPts val="0"/>
              </a:spcBef>
            </a:pPr>
            <a:r>
              <a:rPr lang="en-US" sz="1800" b="1" u="sng">
                <a:solidFill>
                  <a:schemeClr val="accent1">
                    <a:lumMod val="75000"/>
                  </a:schemeClr>
                </a:solidFill>
              </a:rPr>
              <a:t>Goal</a:t>
            </a:r>
            <a:r>
              <a:rPr lang="en-US" sz="1800">
                <a:solidFill>
                  <a:schemeClr val="accent1">
                    <a:lumMod val="75000"/>
                  </a:schemeClr>
                </a:solidFill>
              </a:rPr>
              <a:t>: </a:t>
            </a:r>
            <a:r>
              <a:rPr lang="en-US" sz="1800">
                <a:solidFill>
                  <a:srgbClr val="2E75B6"/>
                </a:solidFill>
              </a:rPr>
              <a:t>Provide insights into </a:t>
            </a:r>
            <a:r>
              <a:rPr lang="en-US" sz="1800" b="1">
                <a:solidFill>
                  <a:srgbClr val="2E75B6"/>
                </a:solidFill>
              </a:rPr>
              <a:t>three fundamental properties </a:t>
            </a:r>
            <a:r>
              <a:rPr lang="en-US" sz="1800">
                <a:solidFill>
                  <a:srgbClr val="2E75B6"/>
                </a:solidFill>
              </a:rPr>
              <a:t>of RowHammer that can be leveraged to design </a:t>
            </a:r>
            <a:r>
              <a:rPr lang="en-US" sz="1800" b="1">
                <a:solidFill>
                  <a:srgbClr val="2E75B6"/>
                </a:solidFill>
              </a:rPr>
              <a:t>more effective and efficient attacks and defenses</a:t>
            </a:r>
          </a:p>
          <a:p>
            <a:pPr marL="447675" lvl="1" indent="-261938">
              <a:lnSpc>
                <a:spcPct val="100000"/>
              </a:lnSpc>
              <a:spcBef>
                <a:spcPts val="0"/>
              </a:spcBef>
              <a:buFont typeface="+mj-lt"/>
              <a:buAutoNum type="arabicParenR"/>
            </a:pPr>
            <a:r>
              <a:rPr lang="en-US" sz="1800">
                <a:solidFill>
                  <a:srgbClr val="2E75B6"/>
                </a:solidFill>
              </a:rPr>
              <a:t>DRAM chip </a:t>
            </a:r>
            <a:r>
              <a:rPr lang="en-US" sz="1800" b="1">
                <a:solidFill>
                  <a:srgbClr val="2E75B6"/>
                </a:solidFill>
              </a:rPr>
              <a:t>temperature</a:t>
            </a:r>
          </a:p>
          <a:p>
            <a:pPr marL="447675" lvl="1" indent="-261938">
              <a:lnSpc>
                <a:spcPct val="100000"/>
              </a:lnSpc>
              <a:spcBef>
                <a:spcPts val="0"/>
              </a:spcBef>
              <a:buFont typeface="+mj-lt"/>
              <a:buAutoNum type="arabicParenR"/>
            </a:pPr>
            <a:r>
              <a:rPr lang="en-US" sz="1800">
                <a:solidFill>
                  <a:srgbClr val="2E75B6"/>
                </a:solidFill>
              </a:rPr>
              <a:t>The time that an </a:t>
            </a:r>
            <a:r>
              <a:rPr lang="en-US" sz="1800" b="1">
                <a:solidFill>
                  <a:srgbClr val="2E75B6"/>
                </a:solidFill>
              </a:rPr>
              <a:t>aggressor row stays active</a:t>
            </a:r>
          </a:p>
          <a:p>
            <a:pPr marL="447675" lvl="1" indent="-261938">
              <a:lnSpc>
                <a:spcPct val="100000"/>
              </a:lnSpc>
              <a:spcBef>
                <a:spcPts val="0"/>
              </a:spcBef>
              <a:spcAft>
                <a:spcPts val="800"/>
              </a:spcAft>
              <a:buFont typeface="+mj-lt"/>
              <a:buAutoNum type="arabicParenR"/>
            </a:pPr>
            <a:r>
              <a:rPr lang="en-US" sz="1800">
                <a:solidFill>
                  <a:srgbClr val="2E75B6"/>
                </a:solidFill>
              </a:rPr>
              <a:t>Victim DRAM cell’s </a:t>
            </a:r>
            <a:r>
              <a:rPr lang="en-US" sz="1800" b="1">
                <a:solidFill>
                  <a:srgbClr val="2E75B6"/>
                </a:solidFill>
              </a:rPr>
              <a:t>physical location</a:t>
            </a:r>
          </a:p>
          <a:p>
            <a:pPr marL="185738" indent="-185738">
              <a:lnSpc>
                <a:spcPct val="100000"/>
              </a:lnSpc>
              <a:spcBef>
                <a:spcPts val="600"/>
              </a:spcBef>
              <a:spcAft>
                <a:spcPts val="800"/>
              </a:spcAft>
            </a:pPr>
            <a:r>
              <a:rPr lang="en-US" sz="1800" b="1" u="sng">
                <a:solidFill>
                  <a:schemeClr val="accent6">
                    <a:lumMod val="75000"/>
                  </a:schemeClr>
                </a:solidFill>
                <a:latin typeface="Cambria"/>
                <a:ea typeface="Cambria"/>
              </a:rPr>
              <a:t>Experimental study</a:t>
            </a:r>
            <a:r>
              <a:rPr lang="en-US" sz="1800">
                <a:solidFill>
                  <a:schemeClr val="accent6">
                    <a:lumMod val="75000"/>
                  </a:schemeClr>
                </a:solidFill>
                <a:latin typeface="Cambria"/>
                <a:ea typeface="Cambria"/>
              </a:rPr>
              <a:t>:</a:t>
            </a:r>
            <a:r>
              <a:rPr lang="en-US" sz="1800">
                <a:solidFill>
                  <a:schemeClr val="accent6">
                    <a:lumMod val="75000"/>
                  </a:schemeClr>
                </a:solidFill>
                <a:ea typeface="Cambria"/>
              </a:rPr>
              <a:t> </a:t>
            </a:r>
            <a:r>
              <a:rPr lang="en-US" sz="1800" b="1">
                <a:solidFill>
                  <a:schemeClr val="accent6">
                    <a:lumMod val="75000"/>
                  </a:schemeClr>
                </a:solidFill>
              </a:rPr>
              <a:t>272 DRAM chips </a:t>
            </a:r>
            <a:r>
              <a:rPr lang="en-US" sz="1800">
                <a:solidFill>
                  <a:schemeClr val="accent6">
                    <a:lumMod val="75000"/>
                  </a:schemeClr>
                </a:solidFill>
              </a:rPr>
              <a:t>from </a:t>
            </a:r>
            <a:r>
              <a:rPr lang="en-US" sz="1800" b="1">
                <a:solidFill>
                  <a:schemeClr val="accent6">
                    <a:lumMod val="75000"/>
                  </a:schemeClr>
                </a:solidFill>
              </a:rPr>
              <a:t>four major manufacturers</a:t>
            </a:r>
          </a:p>
          <a:p>
            <a:pPr marL="185738" indent="-185738">
              <a:lnSpc>
                <a:spcPct val="100000"/>
              </a:lnSpc>
              <a:spcBef>
                <a:spcPts val="600"/>
              </a:spcBef>
            </a:pPr>
            <a:r>
              <a:rPr lang="en-US" sz="1800" b="1" u="sng">
                <a:solidFill>
                  <a:srgbClr val="7030A0"/>
                </a:solidFill>
              </a:rPr>
              <a:t>Key Results</a:t>
            </a:r>
            <a:r>
              <a:rPr lang="en-US" sz="1800" b="1">
                <a:solidFill>
                  <a:srgbClr val="7030A0"/>
                </a:solidFill>
              </a:rPr>
              <a:t>:</a:t>
            </a:r>
            <a:r>
              <a:rPr lang="en-US" sz="1800">
                <a:solidFill>
                  <a:srgbClr val="7030A0"/>
                </a:solidFill>
              </a:rPr>
              <a:t> We provide </a:t>
            </a:r>
            <a:r>
              <a:rPr lang="en-US" sz="1800" b="1">
                <a:solidFill>
                  <a:srgbClr val="7030A0"/>
                </a:solidFill>
              </a:rPr>
              <a:t>6 takeaways </a:t>
            </a:r>
            <a:r>
              <a:rPr lang="en-US" sz="1800">
                <a:solidFill>
                  <a:srgbClr val="7030A0"/>
                </a:solidFill>
              </a:rPr>
              <a:t>from </a:t>
            </a:r>
            <a:r>
              <a:rPr lang="en-US" sz="1800" b="1">
                <a:solidFill>
                  <a:srgbClr val="7030A0"/>
                </a:solidFill>
              </a:rPr>
              <a:t>16 novel observations</a:t>
            </a:r>
            <a:endParaRPr lang="en-US" sz="1800">
              <a:solidFill>
                <a:srgbClr val="7030A0"/>
              </a:solidFill>
            </a:endParaRPr>
          </a:p>
          <a:p>
            <a:pPr marL="184150" indent="0">
              <a:lnSpc>
                <a:spcPct val="100000"/>
              </a:lnSpc>
              <a:spcBef>
                <a:spcPts val="0"/>
              </a:spcBef>
              <a:buNone/>
            </a:pPr>
            <a:r>
              <a:rPr lang="en-US" sz="1800">
                <a:solidFill>
                  <a:srgbClr val="7030A0"/>
                </a:solidFill>
              </a:rPr>
              <a:t>A RowHammer bit flip is </a:t>
            </a:r>
            <a:r>
              <a:rPr lang="en-US" sz="1800" b="1">
                <a:solidFill>
                  <a:srgbClr val="7030A0"/>
                </a:solidFill>
              </a:rPr>
              <a:t>more likely to occur </a:t>
            </a:r>
            <a:endParaRPr lang="en-US" sz="1800">
              <a:solidFill>
                <a:srgbClr val="7030A0"/>
              </a:solidFill>
            </a:endParaRPr>
          </a:p>
          <a:p>
            <a:pPr marL="446088" lvl="1" indent="-260350">
              <a:lnSpc>
                <a:spcPct val="100000"/>
              </a:lnSpc>
              <a:spcBef>
                <a:spcPts val="0"/>
              </a:spcBef>
              <a:buFont typeface="+mj-lt"/>
              <a:buAutoNum type="arabicParenR"/>
            </a:pPr>
            <a:r>
              <a:rPr lang="en-US" sz="1800">
                <a:solidFill>
                  <a:srgbClr val="7030A0"/>
                </a:solidFill>
              </a:rPr>
              <a:t>in </a:t>
            </a:r>
            <a:r>
              <a:rPr lang="en-US" sz="1800" b="1">
                <a:solidFill>
                  <a:srgbClr val="7030A0"/>
                </a:solidFill>
              </a:rPr>
              <a:t>a bounded range of temperature</a:t>
            </a:r>
          </a:p>
          <a:p>
            <a:pPr marL="446088" lvl="1" indent="-260350">
              <a:lnSpc>
                <a:spcPct val="100000"/>
              </a:lnSpc>
              <a:spcBef>
                <a:spcPts val="0"/>
              </a:spcBef>
              <a:buFont typeface="+mj-lt"/>
              <a:buAutoNum type="arabicParenR"/>
            </a:pPr>
            <a:r>
              <a:rPr lang="en-US" sz="1800">
                <a:solidFill>
                  <a:srgbClr val="7030A0"/>
                </a:solidFill>
              </a:rPr>
              <a:t>if the aggressor row is </a:t>
            </a:r>
            <a:r>
              <a:rPr lang="en-US" sz="1800" b="1">
                <a:solidFill>
                  <a:srgbClr val="7030A0"/>
                </a:solidFill>
              </a:rPr>
              <a:t>active for</a:t>
            </a:r>
            <a:r>
              <a:rPr lang="en-US" sz="1800">
                <a:solidFill>
                  <a:srgbClr val="7030A0"/>
                </a:solidFill>
              </a:rPr>
              <a:t> </a:t>
            </a:r>
            <a:r>
              <a:rPr lang="en-US" sz="1800" b="1">
                <a:solidFill>
                  <a:srgbClr val="7030A0"/>
                </a:solidFill>
              </a:rPr>
              <a:t>longer time </a:t>
            </a:r>
          </a:p>
          <a:p>
            <a:pPr marL="446088" lvl="1" indent="-260350">
              <a:lnSpc>
                <a:spcPct val="100000"/>
              </a:lnSpc>
              <a:spcBef>
                <a:spcPts val="0"/>
              </a:spcBef>
              <a:spcAft>
                <a:spcPts val="800"/>
              </a:spcAft>
              <a:buFont typeface="+mj-lt"/>
              <a:buAutoNum type="arabicParenR"/>
            </a:pPr>
            <a:r>
              <a:rPr lang="en-US" sz="1800">
                <a:solidFill>
                  <a:srgbClr val="7030A0"/>
                </a:solidFill>
              </a:rPr>
              <a:t>in </a:t>
            </a:r>
            <a:r>
              <a:rPr lang="en-US" sz="1800" b="1">
                <a:solidFill>
                  <a:srgbClr val="7030A0"/>
                </a:solidFill>
              </a:rPr>
              <a:t>certain physical regions </a:t>
            </a:r>
            <a:r>
              <a:rPr lang="en-US" sz="1800">
                <a:solidFill>
                  <a:srgbClr val="7030A0"/>
                </a:solidFill>
              </a:rPr>
              <a:t>of the DRAM module under attack</a:t>
            </a:r>
          </a:p>
          <a:p>
            <a:pPr marL="185738" indent="-185738">
              <a:lnSpc>
                <a:spcPct val="100000"/>
              </a:lnSpc>
              <a:spcBef>
                <a:spcPts val="600"/>
              </a:spcBef>
            </a:pPr>
            <a:r>
              <a:rPr lang="en-US" sz="1800" b="1" u="sng">
                <a:solidFill>
                  <a:srgbClr val="C00000"/>
                </a:solidFill>
              </a:rPr>
              <a:t>Conclusion</a:t>
            </a:r>
            <a:r>
              <a:rPr lang="en-US" sz="1800" b="1">
                <a:solidFill>
                  <a:srgbClr val="C00000"/>
                </a:solidFill>
              </a:rPr>
              <a:t>: </a:t>
            </a:r>
            <a:r>
              <a:rPr lang="en-US" sz="1800">
                <a:solidFill>
                  <a:srgbClr val="C00000"/>
                </a:solidFill>
              </a:rPr>
              <a:t>Our novel observations can inspire and aid future work</a:t>
            </a:r>
          </a:p>
          <a:p>
            <a:pPr marL="446088" lvl="1" indent="-179388">
              <a:lnSpc>
                <a:spcPct val="100000"/>
              </a:lnSpc>
              <a:spcBef>
                <a:spcPts val="0"/>
              </a:spcBef>
            </a:pPr>
            <a:r>
              <a:rPr lang="en-US" sz="1800">
                <a:solidFill>
                  <a:srgbClr val="C00000"/>
                </a:solidFill>
              </a:rPr>
              <a:t>Craft </a:t>
            </a:r>
            <a:r>
              <a:rPr lang="en-US" sz="1800" b="1">
                <a:solidFill>
                  <a:srgbClr val="C00000"/>
                </a:solidFill>
              </a:rPr>
              <a:t>more effective attacks</a:t>
            </a:r>
          </a:p>
          <a:p>
            <a:pPr marL="446088" lvl="1" indent="-179388">
              <a:lnSpc>
                <a:spcPct val="100000"/>
              </a:lnSpc>
              <a:spcBef>
                <a:spcPts val="0"/>
              </a:spcBef>
              <a:spcAft>
                <a:spcPts val="500"/>
              </a:spcAft>
            </a:pPr>
            <a:r>
              <a:rPr lang="en-US" sz="1800">
                <a:solidFill>
                  <a:srgbClr val="C00000"/>
                </a:solidFill>
              </a:rPr>
              <a:t>Design </a:t>
            </a:r>
            <a:r>
              <a:rPr lang="en-US" sz="1800" b="1">
                <a:solidFill>
                  <a:srgbClr val="C00000"/>
                </a:solidFill>
              </a:rPr>
              <a:t>more effective and efficient defenses</a:t>
            </a:r>
            <a:endParaRPr lang="en-US" sz="1800">
              <a:solidFill>
                <a:srgbClr val="C00000"/>
              </a:solidFill>
            </a:endParaRPr>
          </a:p>
        </p:txBody>
      </p:sp>
    </p:spTree>
    <p:extLst>
      <p:ext uri="{BB962C8B-B14F-4D97-AF65-F5344CB8AC3E}">
        <p14:creationId xmlns:p14="http://schemas.microsoft.com/office/powerpoint/2010/main" val="218951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Tn>
                        </p:par>
                      </p:childTnLst>
                    </p:cTn>
                  </p:par>
                  <p:par>
                    <p:cTn id="63" fill="hold">
                      <p:stCondLst>
                        <p:cond delay="indefinite"/>
                      </p:stCondLst>
                      <p:childTnLst>
                        <p:par>
                          <p:cTn id="64" fill="hold">
                            <p:stCondLst>
                              <p:cond delay="0"/>
                            </p:stCondLst>
                          </p:cTn>
                        </p:par>
                      </p:childTnLst>
                    </p:cTn>
                  </p:par>
                  <p:par>
                    <p:cTn id="65" fill="hold">
                      <p:stCondLst>
                        <p:cond delay="indefinite"/>
                      </p:stCondLst>
                      <p:childTnLst>
                        <p:par>
                          <p:cTn id="66" fill="hold">
                            <p:stCondLst>
                              <p:cond delay="0"/>
                            </p:stCond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54D03F7-E46E-C041-8A11-517092A81743}"/>
              </a:ext>
            </a:extLst>
          </p:cNvPr>
          <p:cNvGrpSpPr/>
          <p:nvPr/>
        </p:nvGrpSpPr>
        <p:grpSpPr>
          <a:xfrm>
            <a:off x="250535" y="1280419"/>
            <a:ext cx="8647805" cy="2194960"/>
            <a:chOff x="250535" y="1280419"/>
            <a:chExt cx="8647805" cy="2194960"/>
          </a:xfrm>
        </p:grpSpPr>
        <p:sp>
          <p:nvSpPr>
            <p:cNvPr id="3" name="Rounded Rectangle 2">
              <a:extLst>
                <a:ext uri="{FF2B5EF4-FFF2-40B4-BE49-F238E27FC236}">
                  <a16:creationId xmlns:a16="http://schemas.microsoft.com/office/drawing/2014/main" id="{EEB1A720-6D95-4B41-B450-5D1BBA033D18}"/>
                </a:ext>
              </a:extLst>
            </p:cNvPr>
            <p:cNvSpPr/>
            <p:nvPr/>
          </p:nvSpPr>
          <p:spPr>
            <a:xfrm>
              <a:off x="250536" y="1777044"/>
              <a:ext cx="8647804" cy="1698335"/>
            </a:xfrm>
            <a:prstGeom prst="roundRect">
              <a:avLst>
                <a:gd name="adj" fmla="val 0"/>
              </a:avLst>
            </a:prstGeom>
            <a:solidFill>
              <a:srgbClr val="FFF3CC"/>
            </a:solid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Cambria" panose="02040503050406030204" pitchFamily="18" charset="0"/>
                </a:rPr>
                <a:t>As an aggressor row stays </a:t>
              </a:r>
              <a:r>
                <a:rPr lang="en-US" sz="2400" b="1">
                  <a:solidFill>
                    <a:srgbClr val="0070C0"/>
                  </a:solidFill>
                  <a:latin typeface="Cambria" panose="02040503050406030204" pitchFamily="18" charset="0"/>
                </a:rPr>
                <a:t>active</a:t>
              </a:r>
              <a:r>
                <a:rPr lang="en-US" sz="2400">
                  <a:solidFill>
                    <a:srgbClr val="0070C0"/>
                  </a:solidFill>
                  <a:latin typeface="Cambria" panose="02040503050406030204" pitchFamily="18" charset="0"/>
                </a:rPr>
                <a:t> </a:t>
              </a:r>
              <a:r>
                <a:rPr lang="en-US" sz="2400" b="1">
                  <a:solidFill>
                    <a:srgbClr val="0070C0"/>
                  </a:solidFill>
                  <a:latin typeface="Cambria" panose="02040503050406030204" pitchFamily="18" charset="0"/>
                </a:rPr>
                <a:t>longer</a:t>
              </a:r>
              <a:r>
                <a:rPr lang="en-US" sz="2400">
                  <a:solidFill>
                    <a:schemeClr val="tx1"/>
                  </a:solidFill>
                  <a:latin typeface="Cambria" panose="02040503050406030204" pitchFamily="18" charset="0"/>
                </a:rPr>
                <a:t>, </a:t>
              </a:r>
            </a:p>
            <a:p>
              <a:pPr algn="ctr"/>
              <a:r>
                <a:rPr lang="en-US" sz="2400">
                  <a:solidFill>
                    <a:schemeClr val="tx1"/>
                  </a:solidFill>
                  <a:latin typeface="Cambria" panose="02040503050406030204" pitchFamily="18" charset="0"/>
                </a:rPr>
                <a:t>victim DRAM cells become</a:t>
              </a:r>
              <a:r>
                <a:rPr lang="en-US" sz="2400" b="1">
                  <a:solidFill>
                    <a:schemeClr val="tx1"/>
                  </a:solidFill>
                  <a:latin typeface="Cambria" panose="02040503050406030204" pitchFamily="18" charset="0"/>
                </a:rPr>
                <a:t> </a:t>
              </a:r>
              <a:r>
                <a:rPr lang="en-US" sz="2400" b="1">
                  <a:solidFill>
                    <a:srgbClr val="C00000"/>
                  </a:solidFill>
                  <a:latin typeface="Cambria" panose="02040503050406030204" pitchFamily="18" charset="0"/>
                </a:rPr>
                <a:t>more vulnerable</a:t>
              </a:r>
              <a:r>
                <a:rPr lang="en-US" sz="2400" b="1">
                  <a:solidFill>
                    <a:schemeClr val="tx1"/>
                  </a:solidFill>
                  <a:latin typeface="Cambria" panose="02040503050406030204" pitchFamily="18" charset="0"/>
                </a:rPr>
                <a:t> </a:t>
              </a:r>
              <a:r>
                <a:rPr lang="en-US" sz="2400">
                  <a:solidFill>
                    <a:schemeClr val="tx1"/>
                  </a:solidFill>
                  <a:latin typeface="Cambria" panose="02040503050406030204" pitchFamily="18" charset="0"/>
                </a:rPr>
                <a:t>to RowHammer</a:t>
              </a:r>
            </a:p>
          </p:txBody>
        </p:sp>
        <p:sp>
          <p:nvSpPr>
            <p:cNvPr id="5" name="TextBox 4">
              <a:extLst>
                <a:ext uri="{FF2B5EF4-FFF2-40B4-BE49-F238E27FC236}">
                  <a16:creationId xmlns:a16="http://schemas.microsoft.com/office/drawing/2014/main" id="{86ACE14A-3CD2-ED47-8E4D-A153C40FA212}"/>
                </a:ext>
              </a:extLst>
            </p:cNvPr>
            <p:cNvSpPr txBox="1"/>
            <p:nvPr/>
          </p:nvSpPr>
          <p:spPr>
            <a:xfrm>
              <a:off x="250535" y="1280419"/>
              <a:ext cx="8647804" cy="461665"/>
            </a:xfrm>
            <a:prstGeom prst="rect">
              <a:avLst/>
            </a:prstGeom>
            <a:solidFill>
              <a:srgbClr val="5B9BD5"/>
            </a:solidFill>
            <a:ln w="76200">
              <a:solidFill>
                <a:srgbClr val="5B9BD5"/>
              </a:solidFill>
            </a:ln>
          </p:spPr>
          <p:txBody>
            <a:bodyPr wrap="square" rtlCol="0">
              <a:spAutoFit/>
            </a:bodyPr>
            <a:lstStyle/>
            <a:p>
              <a:pPr algn="ctr"/>
              <a:r>
                <a:rPr lang="en-US" sz="2400" b="1">
                  <a:solidFill>
                    <a:schemeClr val="bg1"/>
                  </a:solidFill>
                  <a:latin typeface="Cambria" panose="02040503050406030204" pitchFamily="18" charset="0"/>
                </a:rPr>
                <a:t>Key Takeaway 3</a:t>
              </a:r>
            </a:p>
          </p:txBody>
        </p:sp>
      </p:grpSp>
      <p:grpSp>
        <p:nvGrpSpPr>
          <p:cNvPr id="2" name="Group 1">
            <a:extLst>
              <a:ext uri="{FF2B5EF4-FFF2-40B4-BE49-F238E27FC236}">
                <a16:creationId xmlns:a16="http://schemas.microsoft.com/office/drawing/2014/main" id="{6ECC3908-0432-B542-981F-B2C2BD58FC60}"/>
              </a:ext>
            </a:extLst>
          </p:cNvPr>
          <p:cNvGrpSpPr/>
          <p:nvPr/>
        </p:nvGrpSpPr>
        <p:grpSpPr>
          <a:xfrm>
            <a:off x="245661" y="3817969"/>
            <a:ext cx="8647804" cy="2342535"/>
            <a:chOff x="245661" y="3817969"/>
            <a:chExt cx="8647804" cy="2342535"/>
          </a:xfrm>
        </p:grpSpPr>
        <p:sp>
          <p:nvSpPr>
            <p:cNvPr id="22" name="Rounded Rectangle 21">
              <a:extLst>
                <a:ext uri="{FF2B5EF4-FFF2-40B4-BE49-F238E27FC236}">
                  <a16:creationId xmlns:a16="http://schemas.microsoft.com/office/drawing/2014/main" id="{472AC0FB-7497-624A-9658-ED2BEE08449E}"/>
                </a:ext>
              </a:extLst>
            </p:cNvPr>
            <p:cNvSpPr/>
            <p:nvPr/>
          </p:nvSpPr>
          <p:spPr>
            <a:xfrm>
              <a:off x="245661" y="4279634"/>
              <a:ext cx="8647804" cy="1880870"/>
            </a:xfrm>
            <a:prstGeom prst="roundRect">
              <a:avLst>
                <a:gd name="adj" fmla="val 0"/>
              </a:avLst>
            </a:prstGeom>
            <a:solidFill>
              <a:srgbClr val="FFF3CC"/>
            </a:solid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Cambria" panose="02040503050406030204" pitchFamily="18" charset="0"/>
                </a:rPr>
                <a:t>RowHammer vulnerability of victim cells </a:t>
              </a:r>
              <a:r>
                <a:rPr lang="en-US" sz="2400" b="1">
                  <a:solidFill>
                    <a:srgbClr val="538233"/>
                  </a:solidFill>
                  <a:latin typeface="Cambria" panose="02040503050406030204" pitchFamily="18" charset="0"/>
                </a:rPr>
                <a:t>decreases</a:t>
              </a:r>
              <a:r>
                <a:rPr lang="en-US" sz="2400">
                  <a:latin typeface="Cambria" panose="02040503050406030204" pitchFamily="18" charset="0"/>
                </a:rPr>
                <a:t> </a:t>
              </a:r>
            </a:p>
            <a:p>
              <a:pPr algn="ctr"/>
              <a:r>
                <a:rPr lang="en-US" sz="2400">
                  <a:solidFill>
                    <a:schemeClr val="tx1"/>
                  </a:solidFill>
                  <a:latin typeface="Cambria" panose="02040503050406030204" pitchFamily="18" charset="0"/>
                </a:rPr>
                <a:t>when the bank is</a:t>
              </a:r>
              <a:r>
                <a:rPr lang="en-US" sz="2400">
                  <a:latin typeface="Cambria" panose="02040503050406030204" pitchFamily="18" charset="0"/>
                </a:rPr>
                <a:t> </a:t>
              </a:r>
              <a:r>
                <a:rPr lang="en-US" sz="2400" b="1" err="1">
                  <a:solidFill>
                    <a:srgbClr val="0070C0"/>
                  </a:solidFill>
                  <a:latin typeface="Cambria" panose="02040503050406030204" pitchFamily="18" charset="0"/>
                </a:rPr>
                <a:t>precharged</a:t>
              </a:r>
              <a:r>
                <a:rPr lang="en-US" sz="2400" b="1">
                  <a:solidFill>
                    <a:srgbClr val="0070C0"/>
                  </a:solidFill>
                  <a:latin typeface="Cambria" panose="02040503050406030204" pitchFamily="18" charset="0"/>
                </a:rPr>
                <a:t> for a longer time</a:t>
              </a:r>
              <a:r>
                <a:rPr lang="en-US" sz="2400">
                  <a:solidFill>
                    <a:srgbClr val="E7620A"/>
                  </a:solidFill>
                  <a:latin typeface="Cambria" panose="02040503050406030204" pitchFamily="18" charset="0"/>
                </a:rPr>
                <a:t> </a:t>
              </a:r>
              <a:r>
                <a:rPr lang="en-US" sz="2400" b="1">
                  <a:solidFill>
                    <a:srgbClr val="5B9BD5"/>
                  </a:solidFill>
                  <a:latin typeface="Cambria"/>
                  <a:ea typeface="Cambria"/>
                </a:rPr>
                <a:t> </a:t>
              </a:r>
            </a:p>
          </p:txBody>
        </p:sp>
        <p:sp>
          <p:nvSpPr>
            <p:cNvPr id="9" name="TextBox 8">
              <a:extLst>
                <a:ext uri="{FF2B5EF4-FFF2-40B4-BE49-F238E27FC236}">
                  <a16:creationId xmlns:a16="http://schemas.microsoft.com/office/drawing/2014/main" id="{50AEFE62-EE59-0341-8823-872E6DC89846}"/>
                </a:ext>
              </a:extLst>
            </p:cNvPr>
            <p:cNvSpPr txBox="1"/>
            <p:nvPr/>
          </p:nvSpPr>
          <p:spPr>
            <a:xfrm>
              <a:off x="245661" y="3817969"/>
              <a:ext cx="8647804" cy="461665"/>
            </a:xfrm>
            <a:prstGeom prst="rect">
              <a:avLst/>
            </a:prstGeom>
            <a:solidFill>
              <a:srgbClr val="5B9BD5"/>
            </a:solidFill>
            <a:ln w="76200">
              <a:solidFill>
                <a:srgbClr val="5B9BD5"/>
              </a:solidFill>
            </a:ln>
          </p:spPr>
          <p:txBody>
            <a:bodyPr wrap="square" rtlCol="0">
              <a:spAutoFit/>
            </a:bodyPr>
            <a:lstStyle/>
            <a:p>
              <a:pPr algn="ctr"/>
              <a:r>
                <a:rPr lang="en-US" sz="2400" b="1">
                  <a:solidFill>
                    <a:schemeClr val="bg1"/>
                  </a:solidFill>
                  <a:latin typeface="Cambria" panose="02040503050406030204" pitchFamily="18" charset="0"/>
                </a:rPr>
                <a:t>Key Takeaway 4</a:t>
              </a:r>
            </a:p>
          </p:txBody>
        </p:sp>
      </p:grpSp>
      <p:sp>
        <p:nvSpPr>
          <p:cNvPr id="10" name="Title 1">
            <a:extLst>
              <a:ext uri="{FF2B5EF4-FFF2-40B4-BE49-F238E27FC236}">
                <a16:creationId xmlns:a16="http://schemas.microsoft.com/office/drawing/2014/main" id="{89D842BA-3E30-FD48-A8F5-916BE591C6B2}"/>
              </a:ext>
            </a:extLst>
          </p:cNvPr>
          <p:cNvSpPr txBox="1">
            <a:spLocks/>
          </p:cNvSpPr>
          <p:nvPr/>
        </p:nvSpPr>
        <p:spPr>
          <a:xfrm>
            <a:off x="107577" y="0"/>
            <a:ext cx="9036424" cy="997527"/>
          </a:xfrm>
          <a:prstGeom prst="rect">
            <a:avLst/>
          </a:prstGeom>
        </p:spPr>
        <p:txBody>
          <a:bodyPr anchor="ctr"/>
          <a:lstStyle>
            <a:lvl1pPr algn="l" defTabSz="914400" rtl="0" eaLnBrk="1" latinLnBrk="0" hangingPunct="1">
              <a:lnSpc>
                <a:spcPct val="100000"/>
              </a:lnSpc>
              <a:spcBef>
                <a:spcPct val="0"/>
              </a:spcBef>
              <a:spcAft>
                <a:spcPts val="600"/>
              </a:spcAft>
              <a:buNone/>
              <a:defRPr sz="3200" b="1" kern="1200">
                <a:solidFill>
                  <a:schemeClr val="accent5">
                    <a:lumMod val="75000"/>
                  </a:schemeClr>
                </a:solidFill>
                <a:latin typeface="Cambria" panose="02040503050406030204" pitchFamily="18" charset="0"/>
                <a:ea typeface="+mj-ea"/>
                <a:cs typeface="+mj-cs"/>
              </a:defRPr>
            </a:lvl1pPr>
          </a:lstStyle>
          <a:p>
            <a:r>
              <a:rPr lang="en-US"/>
              <a:t>Key Takeaways</a:t>
            </a:r>
            <a:br>
              <a:rPr lang="en-US"/>
            </a:br>
            <a:r>
              <a:rPr lang="en-US"/>
              <a:t>from Aggressor Row Active Time Analysis </a:t>
            </a:r>
          </a:p>
        </p:txBody>
      </p:sp>
    </p:spTree>
    <p:extLst>
      <p:ext uri="{BB962C8B-B14F-4D97-AF65-F5344CB8AC3E}">
        <p14:creationId xmlns:p14="http://schemas.microsoft.com/office/powerpoint/2010/main" val="109653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p:cNvSpPr>
          <p:nvPr/>
        </p:nvSpPr>
        <p:spPr>
          <a:xfrm>
            <a:off x="0" y="927"/>
            <a:ext cx="9144000" cy="2962508"/>
          </a:xfrm>
          <a:prstGeom prst="rect">
            <a:avLst/>
          </a:prstGeom>
          <a:solidFill>
            <a:schemeClr val="accent5">
              <a:lumMod val="75000"/>
            </a:schemeClr>
          </a:solid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a:solidFill>
                <a:srgbClr val="70AD47"/>
              </a:solidFill>
            </a:endParaRPr>
          </a:p>
        </p:txBody>
      </p:sp>
      <p:sp>
        <p:nvSpPr>
          <p:cNvPr id="102" name="Title 1"/>
          <p:cNvSpPr>
            <a:spLocks noGrp="1"/>
          </p:cNvSpPr>
          <p:nvPr>
            <p:ph type="ctrTitle" idx="4294967295"/>
          </p:nvPr>
        </p:nvSpPr>
        <p:spPr>
          <a:xfrm>
            <a:off x="0" y="314015"/>
            <a:ext cx="9144000" cy="2473836"/>
          </a:xfrm>
          <a:prstGeom prst="rect">
            <a:avLst/>
          </a:prstGeom>
          <a:noFill/>
        </p:spPr>
        <p:txBody>
          <a:bodyPr anchor="ctr">
            <a:noAutofit/>
          </a:bodyPr>
          <a:lstStyle/>
          <a:p>
            <a:pPr algn="ctr">
              <a:lnSpc>
                <a:spcPct val="100000"/>
              </a:lnSpc>
            </a:pPr>
            <a:r>
              <a:rPr lang="en-US" sz="3200" b="1" i="1">
                <a:solidFill>
                  <a:schemeClr val="bg1"/>
                </a:solidFill>
                <a:latin typeface="Cambria"/>
                <a:cs typeface="Cambria"/>
              </a:rPr>
              <a:t>A Deeper Look into </a:t>
            </a:r>
            <a:r>
              <a:rPr lang="en-US" sz="3200" b="1" i="1" err="1">
                <a:solidFill>
                  <a:schemeClr val="bg1"/>
                </a:solidFill>
                <a:latin typeface="Cambria"/>
                <a:cs typeface="Cambria"/>
              </a:rPr>
              <a:t>RowHammer’s</a:t>
            </a:r>
            <a:r>
              <a:rPr lang="en-US" sz="3200" b="1" i="1">
                <a:solidFill>
                  <a:schemeClr val="bg1"/>
                </a:solidFill>
                <a:latin typeface="Cambria"/>
                <a:cs typeface="Cambria"/>
              </a:rPr>
              <a:t> Sensitivities</a:t>
            </a:r>
            <a:br>
              <a:rPr lang="en-US" sz="3200" b="1" i="1">
                <a:solidFill>
                  <a:schemeClr val="bg1"/>
                </a:solidFill>
                <a:latin typeface="Cambria"/>
                <a:cs typeface="Cambria"/>
              </a:rPr>
            </a:br>
            <a:r>
              <a:rPr lang="en-US" sz="1200" b="1" i="1">
                <a:solidFill>
                  <a:schemeClr val="bg1"/>
                </a:solidFill>
                <a:latin typeface="Cambria"/>
                <a:cs typeface="Cambria"/>
              </a:rPr>
              <a:t> </a:t>
            </a:r>
            <a:br>
              <a:rPr lang="en-US" sz="2400" b="1" i="1">
                <a:solidFill>
                  <a:schemeClr val="bg1"/>
                </a:solidFill>
                <a:latin typeface="Cambria"/>
                <a:cs typeface="Cambria"/>
              </a:rPr>
            </a:br>
            <a:r>
              <a:rPr lang="en-US" sz="2400" i="1">
                <a:solidFill>
                  <a:schemeClr val="accent4">
                    <a:lumMod val="20000"/>
                    <a:lumOff val="80000"/>
                  </a:schemeClr>
                </a:solidFill>
                <a:latin typeface="Cambria"/>
                <a:cs typeface="Cambria"/>
              </a:rPr>
              <a:t>Experimental Analysis of Real DRAM Chips</a:t>
            </a:r>
            <a:br>
              <a:rPr lang="en-US" sz="2400" i="1">
                <a:solidFill>
                  <a:schemeClr val="accent4">
                    <a:lumMod val="20000"/>
                    <a:lumOff val="80000"/>
                  </a:schemeClr>
                </a:solidFill>
                <a:latin typeface="Cambria"/>
                <a:cs typeface="Cambria"/>
              </a:rPr>
            </a:br>
            <a:r>
              <a:rPr lang="en-US" sz="2400" i="1">
                <a:solidFill>
                  <a:schemeClr val="accent4">
                    <a:lumMod val="20000"/>
                    <a:lumOff val="80000"/>
                  </a:schemeClr>
                </a:solidFill>
                <a:latin typeface="Cambria"/>
                <a:cs typeface="Cambria"/>
              </a:rPr>
              <a:t>and Implications on Future Attacks and Defenses</a:t>
            </a:r>
            <a:endParaRPr lang="en-US" sz="2400">
              <a:solidFill>
                <a:schemeClr val="accent4">
                  <a:lumMod val="20000"/>
                  <a:lumOff val="80000"/>
                </a:schemeClr>
              </a:solidFill>
              <a:latin typeface="Cambria"/>
              <a:cs typeface="Cambria"/>
            </a:endParaRPr>
          </a:p>
        </p:txBody>
      </p:sp>
      <p:sp>
        <p:nvSpPr>
          <p:cNvPr id="103" name="Subtitle 2"/>
          <p:cNvSpPr>
            <a:spLocks noGrp="1"/>
          </p:cNvSpPr>
          <p:nvPr>
            <p:ph type="subTitle" idx="4294967295"/>
          </p:nvPr>
        </p:nvSpPr>
        <p:spPr>
          <a:xfrm>
            <a:off x="228600" y="3276523"/>
            <a:ext cx="8686800" cy="1530288"/>
          </a:xfrm>
          <a:prstGeom prst="rect">
            <a:avLst/>
          </a:prstGeom>
        </p:spPr>
        <p:txBody>
          <a:bodyPr anchor="ctr">
            <a:noAutofit/>
          </a:bodyPr>
          <a:lstStyle/>
          <a:p>
            <a:pPr marL="0" indent="0" algn="ctr">
              <a:buNone/>
            </a:pPr>
            <a:r>
              <a:rPr lang="en-US" sz="2400" b="1">
                <a:latin typeface="Cambria"/>
                <a:cs typeface="Cambria"/>
              </a:rPr>
              <a:t>Lois </a:t>
            </a:r>
            <a:r>
              <a:rPr lang="en-US" sz="2400" b="1" err="1">
                <a:latin typeface="Cambria"/>
                <a:cs typeface="Cambria"/>
              </a:rPr>
              <a:t>Orosa</a:t>
            </a:r>
            <a:r>
              <a:rPr lang="en-US" sz="2400" b="1">
                <a:latin typeface="Cambria"/>
                <a:cs typeface="Cambria"/>
              </a:rPr>
              <a:t>      Abdullah </a:t>
            </a:r>
            <a:r>
              <a:rPr lang="en-US" sz="2400" b="1" err="1">
                <a:latin typeface="Cambria"/>
                <a:cs typeface="Cambria"/>
              </a:rPr>
              <a:t>Giray</a:t>
            </a:r>
            <a:r>
              <a:rPr lang="en-US" sz="2400" b="1">
                <a:latin typeface="Cambria"/>
                <a:cs typeface="Cambria"/>
              </a:rPr>
              <a:t> </a:t>
            </a:r>
            <a:r>
              <a:rPr lang="en-US" sz="2400" b="1" err="1">
                <a:latin typeface="Cambria" panose="02040503050406030204" pitchFamily="18" charset="0"/>
              </a:rPr>
              <a:t>Yağlıkçı</a:t>
            </a:r>
            <a:r>
              <a:rPr lang="en-US" sz="2400" b="1">
                <a:latin typeface="Cambria" panose="02040503050406030204" pitchFamily="18" charset="0"/>
              </a:rPr>
              <a:t> </a:t>
            </a:r>
            <a:r>
              <a:rPr lang="en-US" sz="2400">
                <a:latin typeface="Cambria" panose="02040503050406030204" pitchFamily="18" charset="0"/>
              </a:rPr>
              <a:t> </a:t>
            </a:r>
          </a:p>
          <a:p>
            <a:pPr marL="0" indent="0" algn="ctr">
              <a:buNone/>
            </a:pPr>
            <a:r>
              <a:rPr lang="en-US" sz="2400" err="1">
                <a:latin typeface="Cambria"/>
                <a:cs typeface="Cambria"/>
              </a:rPr>
              <a:t>Haocong</a:t>
            </a:r>
            <a:r>
              <a:rPr lang="en-US" sz="2400">
                <a:latin typeface="Cambria"/>
                <a:cs typeface="Cambria"/>
              </a:rPr>
              <a:t> Luo    </a:t>
            </a:r>
            <a:r>
              <a:rPr lang="en-US" sz="2400" err="1">
                <a:latin typeface="Cambria"/>
                <a:cs typeface="Cambria"/>
              </a:rPr>
              <a:t>Ataberk</a:t>
            </a:r>
            <a:r>
              <a:rPr lang="en-US" sz="2400">
                <a:latin typeface="Cambria"/>
                <a:cs typeface="Cambria"/>
              </a:rPr>
              <a:t> </a:t>
            </a:r>
            <a:r>
              <a:rPr lang="en-US" sz="2400" err="1">
                <a:latin typeface="Cambria"/>
                <a:cs typeface="Cambria"/>
              </a:rPr>
              <a:t>Olgun</a:t>
            </a:r>
            <a:r>
              <a:rPr lang="en-US" sz="2400">
                <a:latin typeface="Cambria"/>
                <a:cs typeface="Cambria"/>
              </a:rPr>
              <a:t>    </a:t>
            </a:r>
            <a:r>
              <a:rPr lang="en-US" sz="2400" err="1">
                <a:latin typeface="Cambria"/>
                <a:cs typeface="Cambria"/>
              </a:rPr>
              <a:t>Jisung</a:t>
            </a:r>
            <a:r>
              <a:rPr lang="en-US" sz="2400">
                <a:latin typeface="Cambria"/>
                <a:cs typeface="Cambria"/>
              </a:rPr>
              <a:t> Park</a:t>
            </a:r>
          </a:p>
          <a:p>
            <a:pPr marL="0" indent="0" algn="ctr">
              <a:buNone/>
            </a:pPr>
            <a:r>
              <a:rPr lang="en-US" sz="2400">
                <a:latin typeface="Cambria"/>
                <a:cs typeface="Cambria"/>
              </a:rPr>
              <a:t>Hasan Hassan    </a:t>
            </a:r>
            <a:r>
              <a:rPr lang="en-US" sz="2400" err="1">
                <a:latin typeface="Cambria"/>
                <a:cs typeface="Cambria"/>
              </a:rPr>
              <a:t>Minesh</a:t>
            </a:r>
            <a:r>
              <a:rPr lang="en-US" sz="2400">
                <a:latin typeface="Cambria"/>
                <a:cs typeface="Cambria"/>
              </a:rPr>
              <a:t> Patel     </a:t>
            </a:r>
            <a:r>
              <a:rPr lang="en-US" sz="2400" err="1">
                <a:latin typeface="Cambria"/>
                <a:cs typeface="Cambria"/>
              </a:rPr>
              <a:t>Jeremie</a:t>
            </a:r>
            <a:r>
              <a:rPr lang="en-US" sz="2400">
                <a:latin typeface="Cambria"/>
                <a:cs typeface="Cambria"/>
              </a:rPr>
              <a:t> S. Kim    </a:t>
            </a:r>
            <a:r>
              <a:rPr lang="en-US" sz="2400" err="1">
                <a:latin typeface="Cambria"/>
                <a:cs typeface="Cambria"/>
              </a:rPr>
              <a:t>Onur</a:t>
            </a:r>
            <a:r>
              <a:rPr lang="en-US" sz="2400">
                <a:latin typeface="Cambria"/>
                <a:cs typeface="Cambria"/>
              </a:rPr>
              <a:t> </a:t>
            </a:r>
            <a:r>
              <a:rPr lang="en-US" sz="2400" err="1">
                <a:latin typeface="Cambria"/>
                <a:cs typeface="Cambria"/>
              </a:rPr>
              <a:t>Mutlu</a:t>
            </a:r>
            <a:endParaRPr lang="en-US" sz="2400">
              <a:latin typeface="Cambria"/>
              <a:cs typeface="Cambria"/>
            </a:endParaRPr>
          </a:p>
        </p:txBody>
      </p:sp>
      <p:pic>
        <p:nvPicPr>
          <p:cNvPr id="3" name="Graphic 2">
            <a:extLst>
              <a:ext uri="{FF2B5EF4-FFF2-40B4-BE49-F238E27FC236}">
                <a16:creationId xmlns:a16="http://schemas.microsoft.com/office/drawing/2014/main" id="{B7C26073-8D20-48E5-9751-3761552F8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34153" y="5258744"/>
            <a:ext cx="2875694" cy="553229"/>
          </a:xfrm>
          <a:prstGeom prst="rect">
            <a:avLst/>
          </a:prstGeom>
        </p:spPr>
      </p:pic>
      <p:pic>
        <p:nvPicPr>
          <p:cNvPr id="10" name="Picture 9">
            <a:extLst>
              <a:ext uri="{FF2B5EF4-FFF2-40B4-BE49-F238E27FC236}">
                <a16:creationId xmlns:a16="http://schemas.microsoft.com/office/drawing/2014/main" id="{3F493808-1C51-9F45-A6ED-874599368E75}"/>
              </a:ext>
            </a:extLst>
          </p:cNvPr>
          <p:cNvPicPr>
            <a:picLocks noChangeAspect="1"/>
          </p:cNvPicPr>
          <p:nvPr userDrawn="1"/>
        </p:nvPicPr>
        <p:blipFill rotWithShape="1">
          <a:blip r:embed="rId5"/>
          <a:srcRect l="11820" t="33599" r="12247" b="30996"/>
          <a:stretch/>
        </p:blipFill>
        <p:spPr>
          <a:xfrm>
            <a:off x="105638" y="6256631"/>
            <a:ext cx="2423611" cy="416967"/>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4E908F2B-A0DA-A641-9B27-1D0D406E74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1788" y="6142156"/>
            <a:ext cx="2423612" cy="645915"/>
          </a:xfrm>
          <a:prstGeom prst="rect">
            <a:avLst/>
          </a:prstGeom>
        </p:spPr>
      </p:pic>
      <p:cxnSp>
        <p:nvCxnSpPr>
          <p:cNvPr id="6" name="Straight Connector 5">
            <a:extLst>
              <a:ext uri="{FF2B5EF4-FFF2-40B4-BE49-F238E27FC236}">
                <a16:creationId xmlns:a16="http://schemas.microsoft.com/office/drawing/2014/main" id="{FBA37A77-509F-314F-90FC-A8DD4911E2EB}"/>
              </a:ext>
            </a:extLst>
          </p:cNvPr>
          <p:cNvCxnSpPr/>
          <p:nvPr/>
        </p:nvCxnSpPr>
        <p:spPr>
          <a:xfrm>
            <a:off x="3879273" y="3754580"/>
            <a:ext cx="32973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91F5017-E106-8342-97C8-337D57AD1401}"/>
              </a:ext>
            </a:extLst>
          </p:cNvPr>
          <p:cNvSpPr txBox="1"/>
          <p:nvPr/>
        </p:nvSpPr>
        <p:spPr>
          <a:xfrm>
            <a:off x="0" y="2555102"/>
            <a:ext cx="9144000" cy="646331"/>
          </a:xfrm>
          <a:prstGeom prst="rect">
            <a:avLst/>
          </a:prstGeom>
          <a:solidFill>
            <a:srgbClr val="002060"/>
          </a:solidFill>
        </p:spPr>
        <p:txBody>
          <a:bodyPr wrap="square" rtlCol="0">
            <a:spAutoFit/>
          </a:bodyPr>
          <a:lstStyle/>
          <a:p>
            <a:pPr algn="ctr"/>
            <a:r>
              <a:rPr lang="en-US" sz="3600" b="1" i="1">
                <a:solidFill>
                  <a:srgbClr val="FFFFFF"/>
                </a:solidFill>
                <a:latin typeface="Cambria" panose="02040503050406030204" pitchFamily="18" charset="0"/>
              </a:rPr>
              <a:t>BACKUP SLIDES</a:t>
            </a:r>
          </a:p>
        </p:txBody>
      </p:sp>
    </p:spTree>
    <p:extLst>
      <p:ext uri="{BB962C8B-B14F-4D97-AF65-F5344CB8AC3E}">
        <p14:creationId xmlns:p14="http://schemas.microsoft.com/office/powerpoint/2010/main" val="26010856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DAF10B2-6571-5A4E-B3FB-A38CB7194DF3}"/>
              </a:ext>
            </a:extLst>
          </p:cNvPr>
          <p:cNvSpPr>
            <a:spLocks noGrp="1"/>
          </p:cNvSpPr>
          <p:nvPr>
            <p:ph type="title"/>
          </p:nvPr>
        </p:nvSpPr>
        <p:spPr>
          <a:xfrm>
            <a:off x="189560" y="0"/>
            <a:ext cx="8987683" cy="770467"/>
          </a:xfrm>
        </p:spPr>
        <p:txBody>
          <a:bodyPr lIns="91440" tIns="45720" rIns="91440" bIns="45720" anchor="ctr"/>
          <a:lstStyle/>
          <a:p>
            <a:r>
              <a:rPr lang="en-US">
                <a:latin typeface="Cambria"/>
                <a:ea typeface="Cambria"/>
              </a:rPr>
              <a:t>Distribution of the Change in</a:t>
            </a:r>
            <a:r>
              <a:rPr lang="en-US" i="1">
                <a:latin typeface="Cambria"/>
                <a:ea typeface="Cambria"/>
              </a:rPr>
              <a:t> HC</a:t>
            </a:r>
            <a:r>
              <a:rPr lang="en-US" i="1" baseline="-25000">
                <a:latin typeface="Cambria"/>
                <a:ea typeface="Cambria"/>
              </a:rPr>
              <a:t>first</a:t>
            </a:r>
            <a:endParaRPr lang="en-US">
              <a:ea typeface="Cambria"/>
            </a:endParaRPr>
          </a:p>
        </p:txBody>
      </p:sp>
      <p:sp>
        <p:nvSpPr>
          <p:cNvPr id="8" name="TextBox 7">
            <a:extLst>
              <a:ext uri="{FF2B5EF4-FFF2-40B4-BE49-F238E27FC236}">
                <a16:creationId xmlns:a16="http://schemas.microsoft.com/office/drawing/2014/main" id="{C58F0D61-8013-4125-B036-138EE590356A}"/>
              </a:ext>
            </a:extLst>
          </p:cNvPr>
          <p:cNvSpPr txBox="1"/>
          <p:nvPr/>
        </p:nvSpPr>
        <p:spPr>
          <a:xfrm rot="16200000">
            <a:off x="-1193693" y="2981870"/>
            <a:ext cx="3565262" cy="1015663"/>
          </a:xfrm>
          <a:prstGeom prst="rect">
            <a:avLst/>
          </a:prstGeom>
          <a:noFill/>
        </p:spPr>
        <p:txBody>
          <a:bodyPr wrap="square" lIns="91440" tIns="45720" rIns="91440" bIns="45720" rtlCol="0" anchor="t">
            <a:spAutoFit/>
          </a:bodyPr>
          <a:lstStyle/>
          <a:p>
            <a:pPr algn="ctr"/>
            <a:r>
              <a:rPr lang="en-US" sz="2000">
                <a:latin typeface="Cambria"/>
                <a:ea typeface="Cambria"/>
              </a:rPr>
              <a:t>Percentage Change in </a:t>
            </a:r>
            <a:endParaRPr lang="en-US" sz="2000">
              <a:latin typeface="Cambria" panose="02040503050406030204" pitchFamily="18" charset="0"/>
              <a:ea typeface="Cambria" panose="02040503050406030204" pitchFamily="18" charset="0"/>
            </a:endParaRPr>
          </a:p>
          <a:p>
            <a:pPr algn="ctr"/>
            <a:r>
              <a:rPr lang="en-US" sz="2000">
                <a:latin typeface="Cambria"/>
                <a:ea typeface="Cambria"/>
              </a:rPr>
              <a:t>Minimum Activation Count </a:t>
            </a:r>
            <a:endParaRPr lang="en-US" sz="2000">
              <a:latin typeface="Cambria" panose="02040503050406030204" pitchFamily="18" charset="0"/>
              <a:ea typeface="Cambria"/>
            </a:endParaRPr>
          </a:p>
          <a:p>
            <a:pPr algn="ctr"/>
            <a:r>
              <a:rPr lang="en-US" sz="2000">
                <a:latin typeface="Cambria"/>
                <a:ea typeface="Cambria"/>
              </a:rPr>
              <a:t>to Observe a Bit Flip (</a:t>
            </a:r>
            <a:r>
              <a:rPr lang="en-US" sz="2000" i="1" err="1">
                <a:latin typeface="Cambria"/>
                <a:ea typeface="Cambria"/>
              </a:rPr>
              <a:t>HC</a:t>
            </a:r>
            <a:r>
              <a:rPr lang="en-US" sz="2000" i="1" baseline="-25000" err="1">
                <a:latin typeface="Cambria"/>
                <a:ea typeface="Cambria"/>
              </a:rPr>
              <a:t>first</a:t>
            </a:r>
            <a:r>
              <a:rPr lang="en-US" sz="2000">
                <a:latin typeface="Cambria"/>
                <a:ea typeface="Cambria"/>
              </a:rPr>
              <a:t>)</a:t>
            </a:r>
          </a:p>
        </p:txBody>
      </p:sp>
      <p:pic>
        <p:nvPicPr>
          <p:cNvPr id="9" name="Picture 9" descr="Chart, line chart&#10;&#10;Description automatically generated">
            <a:extLst>
              <a:ext uri="{FF2B5EF4-FFF2-40B4-BE49-F238E27FC236}">
                <a16:creationId xmlns:a16="http://schemas.microsoft.com/office/drawing/2014/main" id="{D52C2443-29BC-40E9-BF21-5F247CE22B3F}"/>
              </a:ext>
            </a:extLst>
          </p:cNvPr>
          <p:cNvPicPr>
            <a:picLocks noChangeAspect="1"/>
          </p:cNvPicPr>
          <p:nvPr/>
        </p:nvPicPr>
        <p:blipFill>
          <a:blip r:embed="rId3"/>
          <a:stretch>
            <a:fillRect/>
          </a:stretch>
        </p:blipFill>
        <p:spPr>
          <a:xfrm>
            <a:off x="1149957" y="2094012"/>
            <a:ext cx="5924637" cy="3364647"/>
          </a:xfrm>
          <a:prstGeom prst="rect">
            <a:avLst/>
          </a:prstGeom>
        </p:spPr>
      </p:pic>
      <p:pic>
        <p:nvPicPr>
          <p:cNvPr id="17" name="Picture 17" descr="Graphical user interface, text, application, chat or text message&#10;&#10;Description automatically generated">
            <a:extLst>
              <a:ext uri="{FF2B5EF4-FFF2-40B4-BE49-F238E27FC236}">
                <a16:creationId xmlns:a16="http://schemas.microsoft.com/office/drawing/2014/main" id="{319610B6-C628-4BA9-BDE5-9D88F0C1406E}"/>
              </a:ext>
            </a:extLst>
          </p:cNvPr>
          <p:cNvPicPr>
            <a:picLocks noChangeAspect="1"/>
          </p:cNvPicPr>
          <p:nvPr/>
        </p:nvPicPr>
        <p:blipFill>
          <a:blip r:embed="rId4"/>
          <a:stretch>
            <a:fillRect/>
          </a:stretch>
        </p:blipFill>
        <p:spPr>
          <a:xfrm>
            <a:off x="3211528" y="1074124"/>
            <a:ext cx="2895950" cy="1084545"/>
          </a:xfrm>
          <a:prstGeom prst="rect">
            <a:avLst/>
          </a:prstGeom>
        </p:spPr>
      </p:pic>
      <p:sp>
        <p:nvSpPr>
          <p:cNvPr id="4" name="TextBox 3">
            <a:extLst>
              <a:ext uri="{FF2B5EF4-FFF2-40B4-BE49-F238E27FC236}">
                <a16:creationId xmlns:a16="http://schemas.microsoft.com/office/drawing/2014/main" id="{4A76A306-E903-4B49-AC8F-E533F69AA13B}"/>
              </a:ext>
            </a:extLst>
          </p:cNvPr>
          <p:cNvSpPr txBox="1"/>
          <p:nvPr/>
        </p:nvSpPr>
        <p:spPr>
          <a:xfrm>
            <a:off x="7073001" y="5418274"/>
            <a:ext cx="1989931" cy="707886"/>
          </a:xfrm>
          <a:prstGeom prst="rect">
            <a:avLst/>
          </a:prstGeom>
          <a:solidFill>
            <a:schemeClr val="bg1"/>
          </a:solidFill>
        </p:spPr>
        <p:txBody>
          <a:bodyPr wrap="square" lIns="91440" tIns="45720" rIns="91440" bIns="45720" rtlCol="0" anchor="t">
            <a:spAutoFit/>
          </a:bodyPr>
          <a:lstStyle/>
          <a:p>
            <a:r>
              <a:rPr lang="en-US" sz="2000">
                <a:latin typeface="Cambria"/>
                <a:ea typeface="Cambria"/>
              </a:rPr>
              <a:t>Rows Ordered by </a:t>
            </a:r>
            <a:r>
              <a:rPr lang="en-US" sz="2000" i="1">
                <a:latin typeface="Cambria"/>
                <a:ea typeface="Cambria"/>
              </a:rPr>
              <a:t>HC</a:t>
            </a:r>
            <a:r>
              <a:rPr lang="en-US" sz="2000" i="1" baseline="-25000">
                <a:latin typeface="Cambria"/>
                <a:ea typeface="Cambria"/>
              </a:rPr>
              <a:t>First</a:t>
            </a:r>
            <a:r>
              <a:rPr lang="en-US" sz="2000">
                <a:latin typeface="Cambria"/>
                <a:ea typeface="Cambria"/>
              </a:rPr>
              <a:t> change</a:t>
            </a:r>
          </a:p>
        </p:txBody>
      </p:sp>
      <p:cxnSp>
        <p:nvCxnSpPr>
          <p:cNvPr id="6" name="Elbow Connector 34">
            <a:extLst>
              <a:ext uri="{FF2B5EF4-FFF2-40B4-BE49-F238E27FC236}">
                <a16:creationId xmlns:a16="http://schemas.microsoft.com/office/drawing/2014/main" id="{AC9F82C0-A56D-4938-8094-AC4BC7DF7D5D}"/>
              </a:ext>
            </a:extLst>
          </p:cNvPr>
          <p:cNvCxnSpPr>
            <a:cxnSpLocks/>
          </p:cNvCxnSpPr>
          <p:nvPr/>
        </p:nvCxnSpPr>
        <p:spPr>
          <a:xfrm>
            <a:off x="7222557" y="4989042"/>
            <a:ext cx="774866" cy="384720"/>
          </a:xfrm>
          <a:prstGeom prst="bentConnector2">
            <a:avLst/>
          </a:prstGeom>
          <a:ln w="38100">
            <a:solidFill>
              <a:schemeClr val="tx1"/>
            </a:solidFill>
            <a:tailEnd type="ova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299CD14-DEC9-49F7-B284-5B80CFFA1BBA}"/>
              </a:ext>
            </a:extLst>
          </p:cNvPr>
          <p:cNvGrpSpPr/>
          <p:nvPr/>
        </p:nvGrpSpPr>
        <p:grpSpPr>
          <a:xfrm>
            <a:off x="2374563" y="4137376"/>
            <a:ext cx="2984542" cy="262078"/>
            <a:chOff x="2360231" y="4108711"/>
            <a:chExt cx="2984542" cy="262078"/>
          </a:xfrm>
        </p:grpSpPr>
        <p:cxnSp>
          <p:nvCxnSpPr>
            <p:cNvPr id="11" name="Straight Arrow Connector 10">
              <a:extLst>
                <a:ext uri="{FF2B5EF4-FFF2-40B4-BE49-F238E27FC236}">
                  <a16:creationId xmlns:a16="http://schemas.microsoft.com/office/drawing/2014/main" id="{45364C04-66D1-4A88-B021-6424FEF97C5E}"/>
                </a:ext>
              </a:extLst>
            </p:cNvPr>
            <p:cNvCxnSpPr/>
            <p:nvPr/>
          </p:nvCxnSpPr>
          <p:spPr>
            <a:xfrm flipH="1">
              <a:off x="2360232" y="4108711"/>
              <a:ext cx="2984541" cy="7769"/>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5D845C5-1803-42E4-ADBD-8FBFD4FA8426}"/>
                </a:ext>
              </a:extLst>
            </p:cNvPr>
            <p:cNvCxnSpPr>
              <a:cxnSpLocks/>
            </p:cNvCxnSpPr>
            <p:nvPr/>
          </p:nvCxnSpPr>
          <p:spPr>
            <a:xfrm flipH="1">
              <a:off x="2360231" y="4362361"/>
              <a:ext cx="2039000" cy="8428"/>
            </a:xfrm>
            <a:prstGeom prst="straightConnector1">
              <a:avLst/>
            </a:prstGeom>
            <a:ln w="57150">
              <a:solidFill>
                <a:srgbClr val="ED7A5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810CF622-2F77-4683-B1E5-90F9847373A6}"/>
              </a:ext>
            </a:extLst>
          </p:cNvPr>
          <p:cNvGrpSpPr/>
          <p:nvPr/>
        </p:nvGrpSpPr>
        <p:grpSpPr>
          <a:xfrm>
            <a:off x="7048092" y="2204157"/>
            <a:ext cx="2152711" cy="2342366"/>
            <a:chOff x="7055259" y="2182658"/>
            <a:chExt cx="2152711" cy="2342366"/>
          </a:xfrm>
        </p:grpSpPr>
        <p:sp>
          <p:nvSpPr>
            <p:cNvPr id="12" name="TextBox 11">
              <a:extLst>
                <a:ext uri="{FF2B5EF4-FFF2-40B4-BE49-F238E27FC236}">
                  <a16:creationId xmlns:a16="http://schemas.microsoft.com/office/drawing/2014/main" id="{638B4971-D01D-495B-9180-8DBC46AB0B88}"/>
                </a:ext>
              </a:extLst>
            </p:cNvPr>
            <p:cNvSpPr txBox="1"/>
            <p:nvPr/>
          </p:nvSpPr>
          <p:spPr>
            <a:xfrm>
              <a:off x="7218039" y="3673828"/>
              <a:ext cx="1989931" cy="400110"/>
            </a:xfrm>
            <a:prstGeom prst="rect">
              <a:avLst/>
            </a:prstGeom>
            <a:noFill/>
          </p:spPr>
          <p:txBody>
            <a:bodyPr wrap="square" lIns="91440" tIns="45720" rIns="91440" bIns="45720" rtlCol="0" anchor="t">
              <a:spAutoFit/>
            </a:bodyPr>
            <a:lstStyle/>
            <a:p>
              <a:r>
                <a:rPr lang="en-US" sz="2000">
                  <a:solidFill>
                    <a:srgbClr val="FF0000"/>
                  </a:solidFill>
                  <a:latin typeface="Cambria"/>
                  <a:ea typeface="Cambria"/>
                </a:rPr>
                <a:t>More Vulnerable</a:t>
              </a:r>
            </a:p>
          </p:txBody>
        </p:sp>
        <p:sp>
          <p:nvSpPr>
            <p:cNvPr id="14" name="TextBox 13">
              <a:extLst>
                <a:ext uri="{FF2B5EF4-FFF2-40B4-BE49-F238E27FC236}">
                  <a16:creationId xmlns:a16="http://schemas.microsoft.com/office/drawing/2014/main" id="{81021691-177C-47D1-B46B-6FD4FD3FF4D8}"/>
                </a:ext>
              </a:extLst>
            </p:cNvPr>
            <p:cNvSpPr txBox="1"/>
            <p:nvPr/>
          </p:nvSpPr>
          <p:spPr>
            <a:xfrm>
              <a:off x="7217687" y="3215221"/>
              <a:ext cx="1926724" cy="400110"/>
            </a:xfrm>
            <a:prstGeom prst="rect">
              <a:avLst/>
            </a:prstGeom>
            <a:noFill/>
          </p:spPr>
          <p:txBody>
            <a:bodyPr wrap="square" lIns="91440" tIns="45720" rIns="91440" bIns="45720" rtlCol="0" anchor="t">
              <a:spAutoFit/>
            </a:bodyPr>
            <a:lstStyle/>
            <a:p>
              <a:r>
                <a:rPr lang="en-US" sz="2000">
                  <a:solidFill>
                    <a:srgbClr val="538233"/>
                  </a:solidFill>
                  <a:latin typeface="Cambria"/>
                  <a:ea typeface="Cambria"/>
                </a:rPr>
                <a:t>Less Vulnerable</a:t>
              </a:r>
            </a:p>
          </p:txBody>
        </p:sp>
        <p:cxnSp>
          <p:nvCxnSpPr>
            <p:cNvPr id="16" name="Straight Arrow Connector 15">
              <a:extLst>
                <a:ext uri="{FF2B5EF4-FFF2-40B4-BE49-F238E27FC236}">
                  <a16:creationId xmlns:a16="http://schemas.microsoft.com/office/drawing/2014/main" id="{F9A64003-433E-408C-AE20-ADC4923ACF06}"/>
                </a:ext>
              </a:extLst>
            </p:cNvPr>
            <p:cNvCxnSpPr/>
            <p:nvPr/>
          </p:nvCxnSpPr>
          <p:spPr>
            <a:xfrm>
              <a:off x="7244222" y="2187634"/>
              <a:ext cx="8429" cy="2336565"/>
            </a:xfrm>
            <a:prstGeom prst="straightConnector1">
              <a:avLst/>
            </a:prstGeom>
            <a:ln w="5715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D64C206-2C2A-4D8D-9091-FAB353AECA69}"/>
                </a:ext>
              </a:extLst>
            </p:cNvPr>
            <p:cNvCxnSpPr/>
            <p:nvPr/>
          </p:nvCxnSpPr>
          <p:spPr>
            <a:xfrm flipV="1">
              <a:off x="7055259" y="3642062"/>
              <a:ext cx="373979" cy="5267"/>
            </a:xfrm>
            <a:prstGeom prst="straightConnector1">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6F6E2E1C-AC67-44AE-8563-400041764F0A}"/>
                </a:ext>
              </a:extLst>
            </p:cNvPr>
            <p:cNvCxnSpPr/>
            <p:nvPr/>
          </p:nvCxnSpPr>
          <p:spPr>
            <a:xfrm flipH="1" flipV="1">
              <a:off x="7246306" y="2182658"/>
              <a:ext cx="6264" cy="1434231"/>
            </a:xfrm>
            <a:prstGeom prst="straightConnector1">
              <a:avLst/>
            </a:prstGeom>
            <a:ln w="57150">
              <a:solidFill>
                <a:srgbClr val="5382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081DB4A-7C59-42B5-A477-4613581F4427}"/>
                </a:ext>
              </a:extLst>
            </p:cNvPr>
            <p:cNvCxnSpPr>
              <a:cxnSpLocks/>
            </p:cNvCxnSpPr>
            <p:nvPr/>
          </p:nvCxnSpPr>
          <p:spPr>
            <a:xfrm flipH="1">
              <a:off x="7246306" y="3673256"/>
              <a:ext cx="6264" cy="8517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223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DAF10B2-6571-5A4E-B3FB-A38CB7194DF3}"/>
              </a:ext>
            </a:extLst>
          </p:cNvPr>
          <p:cNvSpPr>
            <a:spLocks noGrp="1"/>
          </p:cNvSpPr>
          <p:nvPr>
            <p:ph type="title"/>
          </p:nvPr>
        </p:nvSpPr>
        <p:spPr>
          <a:xfrm>
            <a:off x="189560" y="0"/>
            <a:ext cx="8987683" cy="770467"/>
          </a:xfrm>
        </p:spPr>
        <p:txBody>
          <a:bodyPr lIns="91440" tIns="45720" rIns="91440" bIns="45720" anchor="ctr"/>
          <a:lstStyle/>
          <a:p>
            <a:r>
              <a:rPr lang="en-US">
                <a:latin typeface="Cambria"/>
                <a:ea typeface="Cambria"/>
              </a:rPr>
              <a:t>Distribution of the Change in</a:t>
            </a:r>
            <a:r>
              <a:rPr lang="en-US" i="1">
                <a:latin typeface="Cambria"/>
                <a:ea typeface="Cambria"/>
              </a:rPr>
              <a:t> HC</a:t>
            </a:r>
            <a:r>
              <a:rPr lang="en-US" i="1" baseline="-25000">
                <a:latin typeface="Cambria"/>
                <a:ea typeface="Cambria"/>
              </a:rPr>
              <a:t>first</a:t>
            </a:r>
            <a:endParaRPr lang="en-US">
              <a:ea typeface="Cambria"/>
            </a:endParaRPr>
          </a:p>
        </p:txBody>
      </p:sp>
      <p:pic>
        <p:nvPicPr>
          <p:cNvPr id="2" name="Picture 2" descr="Chart, line chart&#10;&#10;Description automatically generated">
            <a:extLst>
              <a:ext uri="{FF2B5EF4-FFF2-40B4-BE49-F238E27FC236}">
                <a16:creationId xmlns:a16="http://schemas.microsoft.com/office/drawing/2014/main" id="{D9B18F77-E437-4249-B28D-39CAB41A2765}"/>
              </a:ext>
            </a:extLst>
          </p:cNvPr>
          <p:cNvPicPr>
            <a:picLocks noChangeAspect="1"/>
          </p:cNvPicPr>
          <p:nvPr/>
        </p:nvPicPr>
        <p:blipFill>
          <a:blip r:embed="rId3"/>
          <a:stretch>
            <a:fillRect/>
          </a:stretch>
        </p:blipFill>
        <p:spPr>
          <a:xfrm>
            <a:off x="1019746" y="800104"/>
            <a:ext cx="6614651" cy="3983109"/>
          </a:xfrm>
          <a:prstGeom prst="rect">
            <a:avLst/>
          </a:prstGeom>
        </p:spPr>
      </p:pic>
      <p:grpSp>
        <p:nvGrpSpPr>
          <p:cNvPr id="3" name="Group 2">
            <a:extLst>
              <a:ext uri="{FF2B5EF4-FFF2-40B4-BE49-F238E27FC236}">
                <a16:creationId xmlns:a16="http://schemas.microsoft.com/office/drawing/2014/main" id="{7A87316D-56E8-4CF4-9DB7-AA80DEDB4E99}"/>
              </a:ext>
            </a:extLst>
          </p:cNvPr>
          <p:cNvGrpSpPr/>
          <p:nvPr/>
        </p:nvGrpSpPr>
        <p:grpSpPr>
          <a:xfrm>
            <a:off x="293723" y="4973080"/>
            <a:ext cx="8556554" cy="1313868"/>
            <a:chOff x="1643281" y="4277223"/>
            <a:chExt cx="6864225" cy="1467717"/>
          </a:xfrm>
        </p:grpSpPr>
        <p:sp>
          <p:nvSpPr>
            <p:cNvPr id="18" name="Rounded Rectangle 12">
              <a:extLst>
                <a:ext uri="{FF2B5EF4-FFF2-40B4-BE49-F238E27FC236}">
                  <a16:creationId xmlns:a16="http://schemas.microsoft.com/office/drawing/2014/main" id="{FE9995BE-48A9-4290-8B19-9A3345E2237A}"/>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0" name="Round Same Side Corner Rectangle 14">
              <a:extLst>
                <a:ext uri="{FF2B5EF4-FFF2-40B4-BE49-F238E27FC236}">
                  <a16:creationId xmlns:a16="http://schemas.microsoft.com/office/drawing/2014/main" id="{B5EDA6A7-0823-4B97-AA87-7BD8795EA5C8}"/>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5</a:t>
              </a:r>
            </a:p>
          </p:txBody>
        </p:sp>
        <p:sp>
          <p:nvSpPr>
            <p:cNvPr id="21" name="TextBox 20">
              <a:extLst>
                <a:ext uri="{FF2B5EF4-FFF2-40B4-BE49-F238E27FC236}">
                  <a16:creationId xmlns:a16="http://schemas.microsoft.com/office/drawing/2014/main" id="{9B70D27C-2EAE-4E51-B8F0-E0A15A0BB439}"/>
                </a:ext>
              </a:extLst>
            </p:cNvPr>
            <p:cNvSpPr txBox="1"/>
            <p:nvPr/>
          </p:nvSpPr>
          <p:spPr>
            <a:xfrm>
              <a:off x="1643281" y="4731882"/>
              <a:ext cx="6864225" cy="928304"/>
            </a:xfrm>
            <a:prstGeom prst="rect">
              <a:avLst/>
            </a:prstGeom>
            <a:noFill/>
          </p:spPr>
          <p:txBody>
            <a:bodyPr wrap="square" lIns="180000" rtlCol="0">
              <a:spAutoFit/>
            </a:bodyPr>
            <a:lstStyle/>
            <a:p>
              <a:pPr algn="ctr"/>
              <a:r>
                <a:rPr lang="en-US" sz="2400">
                  <a:latin typeface="Cambria"/>
                  <a:ea typeface="Cambria"/>
                </a:rPr>
                <a:t>DRAM rows can show </a:t>
              </a:r>
              <a:r>
                <a:rPr lang="en-US" sz="2400" b="1">
                  <a:latin typeface="Cambria"/>
                  <a:ea typeface="Cambria"/>
                </a:rPr>
                <a:t>either </a:t>
              </a:r>
              <a:r>
                <a:rPr lang="en-US" sz="2400" b="1">
                  <a:solidFill>
                    <a:srgbClr val="538233"/>
                  </a:solidFill>
                  <a:latin typeface="Cambria"/>
                  <a:ea typeface="Cambria"/>
                </a:rPr>
                <a:t>higher</a:t>
              </a:r>
              <a:r>
                <a:rPr lang="en-US" sz="2400" b="1">
                  <a:latin typeface="Cambria"/>
                  <a:ea typeface="Cambria"/>
                </a:rPr>
                <a:t> or </a:t>
              </a:r>
              <a:r>
                <a:rPr lang="en-US" sz="2400" b="1">
                  <a:solidFill>
                    <a:srgbClr val="C00000"/>
                  </a:solidFill>
                  <a:latin typeface="Cambria"/>
                  <a:ea typeface="Cambria"/>
                </a:rPr>
                <a:t>lower</a:t>
              </a:r>
              <a:r>
                <a:rPr lang="en-US" sz="2400" b="1">
                  <a:latin typeface="Cambria"/>
                  <a:ea typeface="Cambria"/>
                </a:rPr>
                <a:t> </a:t>
              </a:r>
              <a:r>
                <a:rPr lang="en-US" sz="2400" b="1" i="1" err="1">
                  <a:latin typeface="Cambria"/>
                  <a:ea typeface="Cambria"/>
                </a:rPr>
                <a:t>HC</a:t>
              </a:r>
              <a:r>
                <a:rPr lang="en-US" sz="2400" b="1" i="1" baseline="-25000" err="1">
                  <a:latin typeface="Cambria"/>
                  <a:ea typeface="Cambria"/>
                </a:rPr>
                <a:t>first</a:t>
              </a:r>
              <a:r>
                <a:rPr lang="en-US" sz="2400" b="1">
                  <a:solidFill>
                    <a:srgbClr val="8B278C"/>
                  </a:solidFill>
                  <a:latin typeface="Cambria"/>
                  <a:ea typeface="Cambria"/>
                </a:rPr>
                <a:t> </a:t>
              </a:r>
            </a:p>
            <a:p>
              <a:pPr algn="ctr"/>
              <a:r>
                <a:rPr lang="en-US" sz="2400">
                  <a:latin typeface="Cambria"/>
                  <a:ea typeface="Cambria"/>
                </a:rPr>
                <a:t>when</a:t>
              </a:r>
              <a:r>
                <a:rPr lang="en-US" sz="2400" b="1">
                  <a:solidFill>
                    <a:srgbClr val="8B278C"/>
                  </a:solidFill>
                  <a:latin typeface="Cambria"/>
                  <a:ea typeface="Cambria"/>
                </a:rPr>
                <a:t> </a:t>
              </a:r>
              <a:r>
                <a:rPr lang="en-US" sz="2400" b="1">
                  <a:latin typeface="Cambria"/>
                  <a:ea typeface="Cambria"/>
                </a:rPr>
                <a:t>temperature increases </a:t>
              </a:r>
            </a:p>
          </p:txBody>
        </p:sp>
      </p:grpSp>
      <p:grpSp>
        <p:nvGrpSpPr>
          <p:cNvPr id="4" name="Group 3">
            <a:extLst>
              <a:ext uri="{FF2B5EF4-FFF2-40B4-BE49-F238E27FC236}">
                <a16:creationId xmlns:a16="http://schemas.microsoft.com/office/drawing/2014/main" id="{933E37E1-D21E-4803-897C-21BAF819211E}"/>
              </a:ext>
            </a:extLst>
          </p:cNvPr>
          <p:cNvGrpSpPr/>
          <p:nvPr/>
        </p:nvGrpSpPr>
        <p:grpSpPr>
          <a:xfrm>
            <a:off x="1934147" y="2855921"/>
            <a:ext cx="2696845" cy="1469569"/>
            <a:chOff x="1934147" y="2855921"/>
            <a:chExt cx="2696845" cy="1469569"/>
          </a:xfrm>
        </p:grpSpPr>
        <p:sp>
          <p:nvSpPr>
            <p:cNvPr id="7" name="Rectangle: Rounded Corners 6">
              <a:extLst>
                <a:ext uri="{FF2B5EF4-FFF2-40B4-BE49-F238E27FC236}">
                  <a16:creationId xmlns:a16="http://schemas.microsoft.com/office/drawing/2014/main" id="{6870723E-0DDE-4F36-9617-3CBE3799C665}"/>
                </a:ext>
              </a:extLst>
            </p:cNvPr>
            <p:cNvSpPr/>
            <p:nvPr/>
          </p:nvSpPr>
          <p:spPr>
            <a:xfrm>
              <a:off x="1934147" y="2855921"/>
              <a:ext cx="1348422" cy="979712"/>
            </a:xfrm>
            <a:prstGeom prst="roundRect">
              <a:avLst/>
            </a:prstGeom>
            <a:noFill/>
            <a:ln w="57150">
              <a:solidFill>
                <a:srgbClr val="538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6516E17D-3837-4314-A2DB-D381BB5DF0A5}"/>
                </a:ext>
              </a:extLst>
            </p:cNvPr>
            <p:cNvSpPr/>
            <p:nvPr/>
          </p:nvSpPr>
          <p:spPr>
            <a:xfrm>
              <a:off x="3282570" y="3345778"/>
              <a:ext cx="1348422" cy="979712"/>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3593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DAF10B2-6571-5A4E-B3FB-A38CB7194DF3}"/>
              </a:ext>
            </a:extLst>
          </p:cNvPr>
          <p:cNvSpPr>
            <a:spLocks noGrp="1"/>
          </p:cNvSpPr>
          <p:nvPr>
            <p:ph type="title"/>
          </p:nvPr>
        </p:nvSpPr>
        <p:spPr>
          <a:xfrm>
            <a:off x="189560" y="0"/>
            <a:ext cx="8987683" cy="770467"/>
          </a:xfrm>
        </p:spPr>
        <p:txBody>
          <a:bodyPr lIns="91440" tIns="45720" rIns="91440" bIns="45720" anchor="ctr"/>
          <a:lstStyle/>
          <a:p>
            <a:r>
              <a:rPr lang="en-US">
                <a:latin typeface="Cambria"/>
                <a:ea typeface="Cambria"/>
              </a:rPr>
              <a:t>Distribution of the Change in</a:t>
            </a:r>
            <a:r>
              <a:rPr lang="en-US" i="1">
                <a:latin typeface="Cambria"/>
                <a:ea typeface="Cambria"/>
              </a:rPr>
              <a:t> HC</a:t>
            </a:r>
            <a:r>
              <a:rPr lang="en-US" i="1" baseline="-25000">
                <a:latin typeface="Cambria"/>
                <a:ea typeface="Cambria"/>
              </a:rPr>
              <a:t>first</a:t>
            </a:r>
            <a:endParaRPr lang="en-US">
              <a:ea typeface="Cambria"/>
            </a:endParaRPr>
          </a:p>
        </p:txBody>
      </p:sp>
      <p:pic>
        <p:nvPicPr>
          <p:cNvPr id="2" name="Picture 2" descr="Chart, line chart&#10;&#10;Description automatically generated">
            <a:extLst>
              <a:ext uri="{FF2B5EF4-FFF2-40B4-BE49-F238E27FC236}">
                <a16:creationId xmlns:a16="http://schemas.microsoft.com/office/drawing/2014/main" id="{D9B18F77-E437-4249-B28D-39CAB41A2765}"/>
              </a:ext>
            </a:extLst>
          </p:cNvPr>
          <p:cNvPicPr>
            <a:picLocks noChangeAspect="1"/>
          </p:cNvPicPr>
          <p:nvPr/>
        </p:nvPicPr>
        <p:blipFill>
          <a:blip r:embed="rId3"/>
          <a:stretch>
            <a:fillRect/>
          </a:stretch>
        </p:blipFill>
        <p:spPr>
          <a:xfrm>
            <a:off x="1019746" y="800104"/>
            <a:ext cx="6614651" cy="3983109"/>
          </a:xfrm>
          <a:prstGeom prst="rect">
            <a:avLst/>
          </a:prstGeom>
        </p:spPr>
      </p:pic>
      <p:grpSp>
        <p:nvGrpSpPr>
          <p:cNvPr id="4" name="Group 3">
            <a:extLst>
              <a:ext uri="{FF2B5EF4-FFF2-40B4-BE49-F238E27FC236}">
                <a16:creationId xmlns:a16="http://schemas.microsoft.com/office/drawing/2014/main" id="{57C4B562-1AA6-492F-B105-BD88B54109E3}"/>
              </a:ext>
            </a:extLst>
          </p:cNvPr>
          <p:cNvGrpSpPr/>
          <p:nvPr/>
        </p:nvGrpSpPr>
        <p:grpSpPr>
          <a:xfrm>
            <a:off x="293723" y="4965945"/>
            <a:ext cx="8556554" cy="1313868"/>
            <a:chOff x="1643281" y="4277223"/>
            <a:chExt cx="6864225" cy="1467717"/>
          </a:xfrm>
        </p:grpSpPr>
        <p:sp>
          <p:nvSpPr>
            <p:cNvPr id="11" name="Rounded Rectangle 19">
              <a:extLst>
                <a:ext uri="{FF2B5EF4-FFF2-40B4-BE49-F238E27FC236}">
                  <a16:creationId xmlns:a16="http://schemas.microsoft.com/office/drawing/2014/main" id="{C6F6A4A3-DD4B-4565-8F5A-0DEEB9517B13}"/>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2" name="Round Same Side Corner Rectangle 20">
              <a:extLst>
                <a:ext uri="{FF2B5EF4-FFF2-40B4-BE49-F238E27FC236}">
                  <a16:creationId xmlns:a16="http://schemas.microsoft.com/office/drawing/2014/main" id="{0887AE10-C9DF-404F-85C1-8ED59CE35D2B}"/>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6</a:t>
              </a:r>
            </a:p>
          </p:txBody>
        </p:sp>
        <p:sp>
          <p:nvSpPr>
            <p:cNvPr id="13" name="TextBox 12">
              <a:extLst>
                <a:ext uri="{FF2B5EF4-FFF2-40B4-BE49-F238E27FC236}">
                  <a16:creationId xmlns:a16="http://schemas.microsoft.com/office/drawing/2014/main" id="{1C3B1EEF-F9A2-45CC-B4B0-4A93CB5C405D}"/>
                </a:ext>
              </a:extLst>
            </p:cNvPr>
            <p:cNvSpPr txBox="1"/>
            <p:nvPr/>
          </p:nvSpPr>
          <p:spPr>
            <a:xfrm>
              <a:off x="1643281" y="4731882"/>
              <a:ext cx="6864225" cy="928304"/>
            </a:xfrm>
            <a:prstGeom prst="rect">
              <a:avLst/>
            </a:prstGeom>
            <a:noFill/>
          </p:spPr>
          <p:txBody>
            <a:bodyPr wrap="square" lIns="180000" rtlCol="0">
              <a:spAutoFit/>
            </a:bodyPr>
            <a:lstStyle/>
            <a:p>
              <a:pPr algn="ctr"/>
              <a:r>
                <a:rPr lang="en-US" sz="2400" b="1" i="1" err="1">
                  <a:latin typeface="Cambria"/>
                  <a:ea typeface="Cambria"/>
                </a:rPr>
                <a:t>HC</a:t>
              </a:r>
              <a:r>
                <a:rPr lang="en-US" sz="2400" b="1" i="1" baseline="-25000" err="1">
                  <a:latin typeface="Cambria"/>
                  <a:ea typeface="Cambria"/>
                </a:rPr>
                <a:t>first</a:t>
              </a:r>
              <a:r>
                <a:rPr lang="en-US" sz="2400">
                  <a:latin typeface="Cambria"/>
                  <a:ea typeface="Cambria"/>
                </a:rPr>
                <a:t> tends to generally </a:t>
              </a:r>
              <a:r>
                <a:rPr lang="en-US" sz="2400" b="1">
                  <a:solidFill>
                    <a:srgbClr val="C00000"/>
                  </a:solidFill>
                  <a:latin typeface="Cambria"/>
                  <a:ea typeface="Cambria"/>
                </a:rPr>
                <a:t>decrease</a:t>
              </a:r>
              <a:r>
                <a:rPr lang="en-US" sz="2400">
                  <a:solidFill>
                    <a:srgbClr val="C00000"/>
                  </a:solidFill>
                  <a:latin typeface="Cambria"/>
                  <a:ea typeface="Cambria"/>
                </a:rPr>
                <a:t> </a:t>
              </a:r>
            </a:p>
            <a:p>
              <a:pPr algn="ctr"/>
              <a:r>
                <a:rPr lang="en-US" sz="2400">
                  <a:latin typeface="Cambria"/>
                  <a:ea typeface="Cambria"/>
                </a:rPr>
                <a:t>as </a:t>
              </a:r>
              <a:r>
                <a:rPr lang="en-US" sz="2400" b="1">
                  <a:latin typeface="Cambria"/>
                  <a:ea typeface="Cambria"/>
                </a:rPr>
                <a:t>temperature change (</a:t>
              </a:r>
              <a:r>
                <a:rPr lang="en-US" sz="2400" b="1">
                  <a:ea typeface="+mn-lt"/>
                  <a:cs typeface="+mn-lt"/>
                </a:rPr>
                <a:t>Δ</a:t>
              </a:r>
              <a:r>
                <a:rPr lang="en-US" sz="2400" b="1" i="1">
                  <a:latin typeface="Cambria"/>
                  <a:ea typeface="Cambria"/>
                </a:rPr>
                <a:t>T</a:t>
              </a:r>
              <a:r>
                <a:rPr lang="en-US" sz="2400" b="1">
                  <a:latin typeface="Cambria"/>
                  <a:ea typeface="Cambria"/>
                </a:rPr>
                <a:t>) increases</a:t>
              </a:r>
              <a:r>
                <a:rPr lang="en-US" sz="2400" b="1">
                  <a:solidFill>
                    <a:srgbClr val="8B278C"/>
                  </a:solidFill>
                  <a:latin typeface="Cambria"/>
                  <a:ea typeface="Cambria"/>
                </a:rPr>
                <a:t> </a:t>
              </a:r>
              <a:endParaRPr lang="en-US" sz="2400" b="1">
                <a:solidFill>
                  <a:srgbClr val="8B278C"/>
                </a:solidFill>
                <a:cs typeface="Calibri"/>
              </a:endParaRPr>
            </a:p>
          </p:txBody>
        </p:sp>
      </p:grpSp>
      <p:grpSp>
        <p:nvGrpSpPr>
          <p:cNvPr id="3" name="Group 2">
            <a:extLst>
              <a:ext uri="{FF2B5EF4-FFF2-40B4-BE49-F238E27FC236}">
                <a16:creationId xmlns:a16="http://schemas.microsoft.com/office/drawing/2014/main" id="{6473F7B6-105B-4515-867B-A61B871F5301}"/>
              </a:ext>
            </a:extLst>
          </p:cNvPr>
          <p:cNvGrpSpPr/>
          <p:nvPr/>
        </p:nvGrpSpPr>
        <p:grpSpPr>
          <a:xfrm>
            <a:off x="3154049" y="2790606"/>
            <a:ext cx="3683935" cy="2027903"/>
            <a:chOff x="3154049" y="2790606"/>
            <a:chExt cx="3683935" cy="2027903"/>
          </a:xfrm>
        </p:grpSpPr>
        <p:cxnSp>
          <p:nvCxnSpPr>
            <p:cNvPr id="5" name="Straight Arrow Connector 4">
              <a:extLst>
                <a:ext uri="{FF2B5EF4-FFF2-40B4-BE49-F238E27FC236}">
                  <a16:creationId xmlns:a16="http://schemas.microsoft.com/office/drawing/2014/main" id="{6AB80A2A-40C3-4129-9C2E-515614601151}"/>
                </a:ext>
              </a:extLst>
            </p:cNvPr>
            <p:cNvCxnSpPr/>
            <p:nvPr/>
          </p:nvCxnSpPr>
          <p:spPr>
            <a:xfrm flipH="1" flipV="1">
              <a:off x="3196187" y="2790606"/>
              <a:ext cx="528834" cy="210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2921E19-F1BE-4998-9A3E-FA32485940C7}"/>
                </a:ext>
              </a:extLst>
            </p:cNvPr>
            <p:cNvCxnSpPr>
              <a:cxnSpLocks/>
            </p:cNvCxnSpPr>
            <p:nvPr/>
          </p:nvCxnSpPr>
          <p:spPr>
            <a:xfrm flipH="1" flipV="1">
              <a:off x="6540910" y="2827476"/>
              <a:ext cx="297074" cy="210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3842395-E681-4360-A9F5-1F462A0B4BC0}"/>
                </a:ext>
              </a:extLst>
            </p:cNvPr>
            <p:cNvCxnSpPr>
              <a:cxnSpLocks/>
            </p:cNvCxnSpPr>
            <p:nvPr/>
          </p:nvCxnSpPr>
          <p:spPr>
            <a:xfrm flipH="1">
              <a:off x="3154049" y="4810083"/>
              <a:ext cx="623645" cy="842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F1974E5-3C2C-426F-9FDA-234AE994CCB0}"/>
                </a:ext>
              </a:extLst>
            </p:cNvPr>
            <p:cNvCxnSpPr>
              <a:cxnSpLocks/>
            </p:cNvCxnSpPr>
            <p:nvPr/>
          </p:nvCxnSpPr>
          <p:spPr>
            <a:xfrm flipH="1">
              <a:off x="5950975" y="4810082"/>
              <a:ext cx="655248" cy="842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952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DAF10B2-6571-5A4E-B3FB-A38CB7194DF3}"/>
              </a:ext>
            </a:extLst>
          </p:cNvPr>
          <p:cNvSpPr>
            <a:spLocks noGrp="1"/>
          </p:cNvSpPr>
          <p:nvPr>
            <p:ph type="title"/>
          </p:nvPr>
        </p:nvSpPr>
        <p:spPr>
          <a:xfrm>
            <a:off x="189560" y="0"/>
            <a:ext cx="8987683" cy="770467"/>
          </a:xfrm>
        </p:spPr>
        <p:txBody>
          <a:bodyPr lIns="91440" tIns="45720" rIns="91440" bIns="45720" anchor="ctr"/>
          <a:lstStyle/>
          <a:p>
            <a:r>
              <a:rPr lang="en-US">
                <a:latin typeface="Cambria"/>
                <a:ea typeface="Cambria"/>
              </a:rPr>
              <a:t>Distribution of the Change in</a:t>
            </a:r>
            <a:r>
              <a:rPr lang="en-US" i="1">
                <a:latin typeface="Cambria"/>
                <a:ea typeface="Cambria"/>
              </a:rPr>
              <a:t> HC</a:t>
            </a:r>
            <a:r>
              <a:rPr lang="en-US" i="1" baseline="-25000">
                <a:latin typeface="Cambria"/>
                <a:ea typeface="Cambria"/>
              </a:rPr>
              <a:t>first</a:t>
            </a:r>
            <a:endParaRPr lang="en-US">
              <a:ea typeface="Cambria"/>
            </a:endParaRPr>
          </a:p>
        </p:txBody>
      </p:sp>
      <p:pic>
        <p:nvPicPr>
          <p:cNvPr id="2" name="Picture 2" descr="Chart, line chart&#10;&#10;Description automatically generated">
            <a:extLst>
              <a:ext uri="{FF2B5EF4-FFF2-40B4-BE49-F238E27FC236}">
                <a16:creationId xmlns:a16="http://schemas.microsoft.com/office/drawing/2014/main" id="{D9B18F77-E437-4249-B28D-39CAB41A2765}"/>
              </a:ext>
            </a:extLst>
          </p:cNvPr>
          <p:cNvPicPr>
            <a:picLocks noChangeAspect="1"/>
          </p:cNvPicPr>
          <p:nvPr/>
        </p:nvPicPr>
        <p:blipFill>
          <a:blip r:embed="rId3"/>
          <a:stretch>
            <a:fillRect/>
          </a:stretch>
        </p:blipFill>
        <p:spPr>
          <a:xfrm>
            <a:off x="1009211" y="810639"/>
            <a:ext cx="6614651" cy="3983109"/>
          </a:xfrm>
          <a:prstGeom prst="rect">
            <a:avLst/>
          </a:prstGeom>
        </p:spPr>
      </p:pic>
      <p:grpSp>
        <p:nvGrpSpPr>
          <p:cNvPr id="3" name="Group 2">
            <a:extLst>
              <a:ext uri="{FF2B5EF4-FFF2-40B4-BE49-F238E27FC236}">
                <a16:creationId xmlns:a16="http://schemas.microsoft.com/office/drawing/2014/main" id="{182C8AE6-A8B8-43A8-BBC1-240E640BE73D}"/>
              </a:ext>
            </a:extLst>
          </p:cNvPr>
          <p:cNvGrpSpPr/>
          <p:nvPr/>
        </p:nvGrpSpPr>
        <p:grpSpPr>
          <a:xfrm>
            <a:off x="351289" y="5012451"/>
            <a:ext cx="8556554" cy="1313868"/>
            <a:chOff x="1643281" y="4277223"/>
            <a:chExt cx="6864225" cy="1467717"/>
          </a:xfrm>
        </p:grpSpPr>
        <p:sp>
          <p:nvSpPr>
            <p:cNvPr id="15" name="Rounded Rectangle 24">
              <a:extLst>
                <a:ext uri="{FF2B5EF4-FFF2-40B4-BE49-F238E27FC236}">
                  <a16:creationId xmlns:a16="http://schemas.microsoft.com/office/drawing/2014/main" id="{0071BCFC-1BC8-4982-8B0B-013CCDEA5C1F}"/>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8" name="Round Same Side Corner Rectangle 25">
              <a:extLst>
                <a:ext uri="{FF2B5EF4-FFF2-40B4-BE49-F238E27FC236}">
                  <a16:creationId xmlns:a16="http://schemas.microsoft.com/office/drawing/2014/main" id="{5269BEF3-CEE1-4A23-90DA-36A266360898}"/>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7</a:t>
              </a:r>
            </a:p>
          </p:txBody>
        </p:sp>
        <p:sp>
          <p:nvSpPr>
            <p:cNvPr id="20" name="TextBox 19">
              <a:extLst>
                <a:ext uri="{FF2B5EF4-FFF2-40B4-BE49-F238E27FC236}">
                  <a16:creationId xmlns:a16="http://schemas.microsoft.com/office/drawing/2014/main" id="{E5CB08EE-C680-48EF-A80D-9BD08C39FEEE}"/>
                </a:ext>
              </a:extLst>
            </p:cNvPr>
            <p:cNvSpPr txBox="1"/>
            <p:nvPr/>
          </p:nvSpPr>
          <p:spPr>
            <a:xfrm>
              <a:off x="1643281" y="4731882"/>
              <a:ext cx="6864225" cy="928304"/>
            </a:xfrm>
            <a:prstGeom prst="rect">
              <a:avLst/>
            </a:prstGeom>
            <a:noFill/>
          </p:spPr>
          <p:txBody>
            <a:bodyPr wrap="square" lIns="180000" rtlCol="0">
              <a:spAutoFit/>
            </a:bodyPr>
            <a:lstStyle/>
            <a:p>
              <a:pPr algn="ctr"/>
              <a:r>
                <a:rPr lang="en-US" sz="2400">
                  <a:latin typeface="Cambria"/>
                  <a:ea typeface="Cambria"/>
                </a:rPr>
                <a:t>The</a:t>
              </a:r>
              <a:r>
                <a:rPr lang="en-US" sz="2400" b="1">
                  <a:solidFill>
                    <a:srgbClr val="8B278C"/>
                  </a:solidFill>
                  <a:latin typeface="Cambria"/>
                  <a:ea typeface="Cambria"/>
                </a:rPr>
                <a:t> </a:t>
              </a:r>
              <a:r>
                <a:rPr lang="en-US" sz="2400" b="1" i="1" err="1">
                  <a:latin typeface="Cambria"/>
                  <a:ea typeface="Cambria"/>
                </a:rPr>
                <a:t>HC</a:t>
              </a:r>
              <a:r>
                <a:rPr lang="en-US" sz="2400" b="1" i="1" baseline="-25000" err="1">
                  <a:latin typeface="Cambria"/>
                  <a:ea typeface="Cambria"/>
                </a:rPr>
                <a:t>first</a:t>
              </a:r>
              <a:r>
                <a:rPr lang="en-US" sz="2400">
                  <a:latin typeface="Cambria"/>
                  <a:ea typeface="Cambria"/>
                </a:rPr>
                <a:t> </a:t>
              </a:r>
              <a:r>
                <a:rPr lang="en-US" sz="2400" b="1">
                  <a:latin typeface="Cambria"/>
                  <a:ea typeface="Cambria"/>
                </a:rPr>
                <a:t>change (</a:t>
              </a:r>
              <a:r>
                <a:rPr lang="en-US" sz="2400" b="1" err="1">
                  <a:ea typeface="Cambria"/>
                  <a:cs typeface="Calibri"/>
                </a:rPr>
                <a:t>Δ</a:t>
              </a:r>
              <a:r>
                <a:rPr lang="en-US" sz="2400" b="1" i="1" err="1">
                  <a:latin typeface="Cambria"/>
                  <a:ea typeface="Cambria"/>
                </a:rPr>
                <a:t>HC</a:t>
              </a:r>
              <a:r>
                <a:rPr lang="en-US" sz="2400" b="1" i="1" baseline="-25000" err="1">
                  <a:latin typeface="Cambria"/>
                  <a:ea typeface="Cambria"/>
                </a:rPr>
                <a:t>first</a:t>
              </a:r>
              <a:r>
                <a:rPr lang="en-US" sz="2400" b="1">
                  <a:latin typeface="Cambria"/>
                  <a:ea typeface="Cambria"/>
                </a:rPr>
                <a:t>)</a:t>
              </a:r>
              <a:r>
                <a:rPr lang="en-US" sz="2400">
                  <a:latin typeface="Cambria"/>
                  <a:ea typeface="Cambria"/>
                </a:rPr>
                <a:t> tends to be </a:t>
              </a:r>
              <a:r>
                <a:rPr lang="en-US" sz="2400" b="1">
                  <a:solidFill>
                    <a:srgbClr val="C55911"/>
                  </a:solidFill>
                  <a:latin typeface="Cambria"/>
                  <a:ea typeface="Cambria"/>
                </a:rPr>
                <a:t>larger</a:t>
              </a:r>
              <a:r>
                <a:rPr lang="en-US" sz="2400">
                  <a:latin typeface="Cambria"/>
                  <a:ea typeface="Cambria"/>
                </a:rPr>
                <a:t> </a:t>
              </a:r>
            </a:p>
            <a:p>
              <a:pPr algn="ctr"/>
              <a:r>
                <a:rPr lang="en-US" sz="2400">
                  <a:latin typeface="Cambria"/>
                  <a:ea typeface="Cambria"/>
                </a:rPr>
                <a:t>as </a:t>
              </a:r>
              <a:r>
                <a:rPr lang="en-US" sz="2400" b="1">
                  <a:latin typeface="Cambria"/>
                  <a:ea typeface="Cambria"/>
                </a:rPr>
                <a:t>temperature change (</a:t>
              </a:r>
              <a:r>
                <a:rPr lang="en-US" sz="2400" b="1">
                  <a:ea typeface="Cambria"/>
                  <a:cs typeface="Calibri"/>
                </a:rPr>
                <a:t>Δ</a:t>
              </a:r>
              <a:r>
                <a:rPr lang="en-US" sz="2400" b="1" i="1">
                  <a:latin typeface="Cambria"/>
                  <a:ea typeface="Cambria"/>
                  <a:cs typeface="Calibri"/>
                </a:rPr>
                <a:t>T</a:t>
              </a:r>
              <a:r>
                <a:rPr lang="en-US" sz="2400" b="1">
                  <a:latin typeface="Cambria"/>
                  <a:ea typeface="Cambria"/>
                </a:rPr>
                <a:t>)</a:t>
              </a:r>
              <a:r>
                <a:rPr lang="en-US" sz="2400">
                  <a:latin typeface="Cambria"/>
                  <a:ea typeface="Cambria"/>
                </a:rPr>
                <a:t> </a:t>
              </a:r>
              <a:r>
                <a:rPr lang="en-US" sz="2400" b="1">
                  <a:latin typeface="Cambria"/>
                  <a:ea typeface="Cambria"/>
                </a:rPr>
                <a:t>increases</a:t>
              </a:r>
              <a:endParaRPr lang="en-US" sz="2400" b="1"/>
            </a:p>
          </p:txBody>
        </p:sp>
      </p:grpSp>
      <p:grpSp>
        <p:nvGrpSpPr>
          <p:cNvPr id="4" name="Group 3">
            <a:extLst>
              <a:ext uri="{FF2B5EF4-FFF2-40B4-BE49-F238E27FC236}">
                <a16:creationId xmlns:a16="http://schemas.microsoft.com/office/drawing/2014/main" id="{40700B88-6632-46C3-A717-C7849BD646A2}"/>
              </a:ext>
            </a:extLst>
          </p:cNvPr>
          <p:cNvGrpSpPr/>
          <p:nvPr/>
        </p:nvGrpSpPr>
        <p:grpSpPr>
          <a:xfrm>
            <a:off x="2166517" y="1306455"/>
            <a:ext cx="5156056" cy="2879799"/>
            <a:chOff x="2166517" y="1306455"/>
            <a:chExt cx="5156056" cy="2879799"/>
          </a:xfrm>
        </p:grpSpPr>
        <p:cxnSp>
          <p:nvCxnSpPr>
            <p:cNvPr id="5" name="Straight Arrow Connector 4">
              <a:extLst>
                <a:ext uri="{FF2B5EF4-FFF2-40B4-BE49-F238E27FC236}">
                  <a16:creationId xmlns:a16="http://schemas.microsoft.com/office/drawing/2014/main" id="{6AB80A2A-40C3-4129-9C2E-515614601151}"/>
                </a:ext>
              </a:extLst>
            </p:cNvPr>
            <p:cNvCxnSpPr/>
            <p:nvPr/>
          </p:nvCxnSpPr>
          <p:spPr>
            <a:xfrm flipV="1">
              <a:off x="2166517" y="1306455"/>
              <a:ext cx="1691" cy="36744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3C33B07-1670-47C8-A378-4B7EB1E09E3B}"/>
                </a:ext>
              </a:extLst>
            </p:cNvPr>
            <p:cNvCxnSpPr>
              <a:cxnSpLocks/>
            </p:cNvCxnSpPr>
            <p:nvPr/>
          </p:nvCxnSpPr>
          <p:spPr>
            <a:xfrm flipH="1">
              <a:off x="4449798" y="1712921"/>
              <a:ext cx="2107" cy="35606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451AE55-8736-401F-98CA-EA84E1758AC6}"/>
                </a:ext>
              </a:extLst>
            </p:cNvPr>
            <p:cNvCxnSpPr>
              <a:cxnSpLocks/>
            </p:cNvCxnSpPr>
            <p:nvPr/>
          </p:nvCxnSpPr>
          <p:spPr>
            <a:xfrm flipV="1">
              <a:off x="5098923" y="1314908"/>
              <a:ext cx="1691" cy="35311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41EF654-0B98-47D5-B380-59FDB8D7B5ED}"/>
                </a:ext>
              </a:extLst>
            </p:cNvPr>
            <p:cNvCxnSpPr>
              <a:cxnSpLocks/>
            </p:cNvCxnSpPr>
            <p:nvPr/>
          </p:nvCxnSpPr>
          <p:spPr>
            <a:xfrm flipH="1">
              <a:off x="7320466" y="1825680"/>
              <a:ext cx="2107" cy="35606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4864E35-DBA9-4903-B361-F1B803E7EA86}"/>
                </a:ext>
              </a:extLst>
            </p:cNvPr>
            <p:cNvCxnSpPr>
              <a:cxnSpLocks/>
            </p:cNvCxnSpPr>
            <p:nvPr/>
          </p:nvCxnSpPr>
          <p:spPr>
            <a:xfrm flipV="1">
              <a:off x="2176622" y="3306122"/>
              <a:ext cx="1691" cy="38894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1C893E9-91F1-4214-AD6D-5B2823D5AF18}"/>
                </a:ext>
              </a:extLst>
            </p:cNvPr>
            <p:cNvCxnSpPr>
              <a:cxnSpLocks/>
            </p:cNvCxnSpPr>
            <p:nvPr/>
          </p:nvCxnSpPr>
          <p:spPr>
            <a:xfrm flipH="1">
              <a:off x="4423461" y="3751358"/>
              <a:ext cx="2107" cy="35606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EBF30AD-9AE7-403E-A5B1-7FDE4EBED2BA}"/>
                </a:ext>
              </a:extLst>
            </p:cNvPr>
            <p:cNvCxnSpPr>
              <a:cxnSpLocks/>
            </p:cNvCxnSpPr>
            <p:nvPr/>
          </p:nvCxnSpPr>
          <p:spPr>
            <a:xfrm flipH="1">
              <a:off x="7284635" y="3830187"/>
              <a:ext cx="2107" cy="35606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DFF5005-8664-4A4F-B96C-397E25744253}"/>
                </a:ext>
              </a:extLst>
            </p:cNvPr>
            <p:cNvCxnSpPr>
              <a:cxnSpLocks/>
            </p:cNvCxnSpPr>
            <p:nvPr/>
          </p:nvCxnSpPr>
          <p:spPr>
            <a:xfrm flipH="1" flipV="1">
              <a:off x="5086281" y="3334786"/>
              <a:ext cx="12641" cy="36028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275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DAF10B2-6571-5A4E-B3FB-A38CB7194DF3}"/>
              </a:ext>
            </a:extLst>
          </p:cNvPr>
          <p:cNvSpPr>
            <a:spLocks noGrp="1"/>
          </p:cNvSpPr>
          <p:nvPr>
            <p:ph type="title"/>
          </p:nvPr>
        </p:nvSpPr>
        <p:spPr>
          <a:xfrm>
            <a:off x="158668" y="135924"/>
            <a:ext cx="8987683" cy="770467"/>
          </a:xfrm>
        </p:spPr>
        <p:txBody>
          <a:bodyPr lIns="91440" tIns="45720" rIns="91440" bIns="45720" anchor="ctr"/>
          <a:lstStyle/>
          <a:p>
            <a:r>
              <a:rPr lang="en-US" dirty="0">
                <a:latin typeface="Cambria"/>
                <a:ea typeface="Cambria"/>
              </a:rPr>
              <a:t>Circuit-Level Justification </a:t>
            </a:r>
            <a:br>
              <a:rPr lang="en-US" dirty="0">
                <a:latin typeface="Cambria"/>
                <a:ea typeface="Cambria"/>
              </a:rPr>
            </a:br>
            <a:r>
              <a:rPr lang="en-US" sz="2800">
                <a:latin typeface="Cambria"/>
                <a:ea typeface="Cambria"/>
              </a:rPr>
              <a:t>Temperature Analysis</a:t>
            </a:r>
            <a:endParaRPr lang="en-US" sz="2800">
              <a:ea typeface="Cambria"/>
            </a:endParaRPr>
          </a:p>
        </p:txBody>
      </p:sp>
      <p:sp>
        <p:nvSpPr>
          <p:cNvPr id="6" name="Content Placeholder 2">
            <a:extLst>
              <a:ext uri="{FF2B5EF4-FFF2-40B4-BE49-F238E27FC236}">
                <a16:creationId xmlns:a16="http://schemas.microsoft.com/office/drawing/2014/main" id="{E68A40EE-73C4-4C53-A6D7-0C2F255D455F}"/>
              </a:ext>
            </a:extLst>
          </p:cNvPr>
          <p:cNvSpPr>
            <a:spLocks noGrp="1"/>
          </p:cNvSpPr>
          <p:nvPr>
            <p:ph idx="1"/>
          </p:nvPr>
        </p:nvSpPr>
        <p:spPr>
          <a:xfrm>
            <a:off x="454429" y="1009863"/>
            <a:ext cx="8240038" cy="607715"/>
          </a:xfrm>
        </p:spPr>
        <p:txBody>
          <a:bodyPr lIns="91440" tIns="45720" rIns="91440" bIns="45720" anchor="t">
            <a:noAutofit/>
          </a:bodyPr>
          <a:lstStyle/>
          <a:p>
            <a:pPr marL="0" indent="0">
              <a:spcAft>
                <a:spcPts val="600"/>
              </a:spcAft>
              <a:buNone/>
            </a:pPr>
            <a:r>
              <a:rPr lang="en-US" sz="2000" dirty="0">
                <a:latin typeface="Cambria"/>
                <a:ea typeface="Cambria"/>
              </a:rPr>
              <a:t>We hypothesize that our observations are caused by the </a:t>
            </a:r>
            <a:r>
              <a:rPr lang="en-US" sz="2000" b="1" dirty="0">
                <a:solidFill>
                  <a:srgbClr val="C00000"/>
                </a:solidFill>
                <a:latin typeface="Cambria"/>
                <a:ea typeface="Cambria"/>
              </a:rPr>
              <a:t>non-monotonic behavior of charge trapping</a:t>
            </a:r>
            <a:r>
              <a:rPr lang="en-US" sz="2000" dirty="0">
                <a:latin typeface="Cambria"/>
                <a:ea typeface="Cambria"/>
              </a:rPr>
              <a:t> characteristics of DRAM </a:t>
            </a:r>
            <a:r>
              <a:rPr lang="en-US" sz="2000">
                <a:latin typeface="Cambria"/>
                <a:ea typeface="Cambria"/>
              </a:rPr>
              <a:t>cells</a:t>
            </a:r>
            <a:endParaRPr lang="en-US" sz="2000"/>
          </a:p>
        </p:txBody>
      </p:sp>
      <p:pic>
        <p:nvPicPr>
          <p:cNvPr id="2" name="Picture 2" descr="Chart, line chart&#10;&#10;Description automatically generated">
            <a:extLst>
              <a:ext uri="{FF2B5EF4-FFF2-40B4-BE49-F238E27FC236}">
                <a16:creationId xmlns:a16="http://schemas.microsoft.com/office/drawing/2014/main" id="{92532588-010F-4E46-9124-883A46327B94}"/>
              </a:ext>
            </a:extLst>
          </p:cNvPr>
          <p:cNvPicPr>
            <a:picLocks noChangeAspect="1"/>
          </p:cNvPicPr>
          <p:nvPr/>
        </p:nvPicPr>
        <p:blipFill>
          <a:blip r:embed="rId3"/>
          <a:stretch>
            <a:fillRect/>
          </a:stretch>
        </p:blipFill>
        <p:spPr>
          <a:xfrm>
            <a:off x="1890584" y="1922032"/>
            <a:ext cx="5622324" cy="2581450"/>
          </a:xfrm>
          <a:prstGeom prst="rect">
            <a:avLst/>
          </a:prstGeom>
        </p:spPr>
      </p:pic>
      <p:sp>
        <p:nvSpPr>
          <p:cNvPr id="3" name="TextBox 2">
            <a:extLst>
              <a:ext uri="{FF2B5EF4-FFF2-40B4-BE49-F238E27FC236}">
                <a16:creationId xmlns:a16="http://schemas.microsoft.com/office/drawing/2014/main" id="{A06720E8-18BE-4C42-87ED-746FDFC7A264}"/>
              </a:ext>
            </a:extLst>
          </p:cNvPr>
          <p:cNvSpPr txBox="1"/>
          <p:nvPr/>
        </p:nvSpPr>
        <p:spPr>
          <a:xfrm>
            <a:off x="1686697" y="1569308"/>
            <a:ext cx="57706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538233"/>
                </a:solidFill>
                <a:latin typeface="Cambria"/>
              </a:rPr>
              <a:t>3D TCAD model [Yang+, EDL'19]</a:t>
            </a:r>
            <a:endParaRPr lang="en-US" sz="2800">
              <a:solidFill>
                <a:srgbClr val="538233"/>
              </a:solidFill>
              <a:cs typeface="Calibri"/>
            </a:endParaRPr>
          </a:p>
        </p:txBody>
      </p:sp>
      <p:sp>
        <p:nvSpPr>
          <p:cNvPr id="5" name="TextBox 4">
            <a:extLst>
              <a:ext uri="{FF2B5EF4-FFF2-40B4-BE49-F238E27FC236}">
                <a16:creationId xmlns:a16="http://schemas.microsoft.com/office/drawing/2014/main" id="{8E673324-BFB1-45F7-A641-6CC9E1105E91}"/>
              </a:ext>
            </a:extLst>
          </p:cNvPr>
          <p:cNvSpPr txBox="1"/>
          <p:nvPr/>
        </p:nvSpPr>
        <p:spPr>
          <a:xfrm>
            <a:off x="0" y="4701725"/>
            <a:ext cx="9144000" cy="707886"/>
          </a:xfrm>
          <a:prstGeom prst="rect">
            <a:avLst/>
          </a:prstGeom>
          <a:solidFill>
            <a:schemeClr val="accent1">
              <a:lumMod val="20000"/>
              <a:lumOff val="80000"/>
              <a:alpha val="58431"/>
            </a:schemeClr>
          </a:solidFill>
          <a:ln>
            <a:noFill/>
          </a:ln>
        </p:spPr>
        <p:txBody>
          <a:bodyPr wrap="square" lIns="91440" tIns="45720" rIns="91440" bIns="45720" rtlCol="0" anchor="t">
            <a:spAutoFit/>
          </a:bodyPr>
          <a:lstStyle/>
          <a:p>
            <a:pPr algn="ctr"/>
            <a:r>
              <a:rPr lang="en-US" sz="2000" dirty="0">
                <a:latin typeface="Arial"/>
                <a:cs typeface="Arial"/>
              </a:rPr>
              <a:t> </a:t>
            </a:r>
            <a:r>
              <a:rPr lang="en-US" sz="2000" b="1" i="1" dirty="0">
                <a:solidFill>
                  <a:srgbClr val="C00000"/>
                </a:solidFill>
                <a:latin typeface="Cambria"/>
                <a:ea typeface="Cambria"/>
                <a:cs typeface="Arial"/>
              </a:rPr>
              <a:t>HC</a:t>
            </a:r>
            <a:r>
              <a:rPr lang="en-US" sz="2000" b="1" i="1" baseline="-25000" dirty="0">
                <a:solidFill>
                  <a:srgbClr val="C00000"/>
                </a:solidFill>
                <a:latin typeface="Cambria"/>
                <a:ea typeface="Cambria"/>
                <a:cs typeface="Arial"/>
              </a:rPr>
              <a:t>first</a:t>
            </a:r>
            <a:r>
              <a:rPr lang="en-US" sz="2000" b="1" dirty="0">
                <a:solidFill>
                  <a:srgbClr val="C00000"/>
                </a:solidFill>
                <a:latin typeface="Cambria"/>
                <a:ea typeface="Cambria"/>
                <a:cs typeface="Arial"/>
              </a:rPr>
              <a:t> decreases as temperature increases</a:t>
            </a:r>
            <a:r>
              <a:rPr lang="en-US" sz="2000" dirty="0">
                <a:latin typeface="Cambria"/>
                <a:ea typeface="Cambria"/>
                <a:cs typeface="Arial"/>
              </a:rPr>
              <a:t>, until a temperature inflection point where </a:t>
            </a:r>
            <a:r>
              <a:rPr lang="en-US" sz="2000" b="1" i="1" dirty="0">
                <a:solidFill>
                  <a:srgbClr val="538233"/>
                </a:solidFill>
                <a:latin typeface="Cambria"/>
                <a:ea typeface="Cambria"/>
                <a:cs typeface="Arial"/>
              </a:rPr>
              <a:t>HC</a:t>
            </a:r>
            <a:r>
              <a:rPr lang="en-US" sz="2000" b="1" i="1" baseline="-25000" dirty="0">
                <a:solidFill>
                  <a:srgbClr val="538233"/>
                </a:solidFill>
                <a:latin typeface="Cambria"/>
                <a:ea typeface="Cambria"/>
                <a:cs typeface="Arial"/>
              </a:rPr>
              <a:t>first</a:t>
            </a:r>
            <a:r>
              <a:rPr lang="en-US" sz="2000" b="1" dirty="0">
                <a:solidFill>
                  <a:srgbClr val="538233"/>
                </a:solidFill>
                <a:latin typeface="Cambria"/>
                <a:ea typeface="Cambria"/>
                <a:cs typeface="Arial"/>
              </a:rPr>
              <a:t> starts to increase as temperature increases</a:t>
            </a:r>
            <a:endParaRPr lang="en-US" sz="2000">
              <a:solidFill>
                <a:srgbClr val="538233"/>
              </a:solidFill>
              <a:latin typeface="Cambria"/>
              <a:ea typeface="Cambria"/>
              <a:cs typeface="Calibri" panose="020F0502020204030204"/>
            </a:endParaRPr>
          </a:p>
        </p:txBody>
      </p:sp>
      <p:sp>
        <p:nvSpPr>
          <p:cNvPr id="8" name="TextBox 7">
            <a:extLst>
              <a:ext uri="{FF2B5EF4-FFF2-40B4-BE49-F238E27FC236}">
                <a16:creationId xmlns:a16="http://schemas.microsoft.com/office/drawing/2014/main" id="{8697FA39-39B8-4AEF-A1B5-6E8092D9E449}"/>
              </a:ext>
            </a:extLst>
          </p:cNvPr>
          <p:cNvSpPr txBox="1"/>
          <p:nvPr/>
        </p:nvSpPr>
        <p:spPr>
          <a:xfrm>
            <a:off x="-2059" y="5669671"/>
            <a:ext cx="9144000" cy="707886"/>
          </a:xfrm>
          <a:prstGeom prst="rect">
            <a:avLst/>
          </a:prstGeom>
          <a:solidFill>
            <a:schemeClr val="accent1">
              <a:lumMod val="20000"/>
              <a:lumOff val="80000"/>
              <a:alpha val="58431"/>
            </a:schemeClr>
          </a:solidFill>
          <a:ln>
            <a:noFill/>
          </a:ln>
        </p:spPr>
        <p:txBody>
          <a:bodyPr wrap="square" lIns="91440" tIns="45720" rIns="91440" bIns="45720" rtlCol="0" anchor="t">
            <a:spAutoFit/>
          </a:bodyPr>
          <a:lstStyle/>
          <a:p>
            <a:pPr algn="ctr"/>
            <a:r>
              <a:rPr lang="en-US" sz="2000" dirty="0">
                <a:latin typeface="Cambria"/>
                <a:ea typeface="+mn-lt"/>
                <a:cs typeface="+mn-lt"/>
              </a:rPr>
              <a:t>A </a:t>
            </a:r>
            <a:r>
              <a:rPr lang="en-US" sz="2000" b="1" dirty="0">
                <a:solidFill>
                  <a:srgbClr val="C00000"/>
                </a:solidFill>
                <a:latin typeface="Cambria"/>
                <a:ea typeface="+mn-lt"/>
                <a:cs typeface="+mn-lt"/>
              </a:rPr>
              <a:t>cell is more vulnerable</a:t>
            </a:r>
            <a:r>
              <a:rPr lang="en-US" sz="2000" dirty="0">
                <a:latin typeface="Cambria"/>
                <a:ea typeface="+mn-lt"/>
                <a:cs typeface="+mn-lt"/>
              </a:rPr>
              <a:t> to RowHammer at </a:t>
            </a:r>
            <a:r>
              <a:rPr lang="en-US" sz="2000" b="1" dirty="0">
                <a:solidFill>
                  <a:srgbClr val="C00000"/>
                </a:solidFill>
                <a:latin typeface="Cambria"/>
                <a:ea typeface="+mn-lt"/>
                <a:cs typeface="+mn-lt"/>
              </a:rPr>
              <a:t>temperatures close to its temperature </a:t>
            </a:r>
            <a:r>
              <a:rPr lang="en-US" sz="2000" b="1">
                <a:solidFill>
                  <a:srgbClr val="C00000"/>
                </a:solidFill>
                <a:latin typeface="Cambria"/>
                <a:ea typeface="+mn-lt"/>
                <a:cs typeface="+mn-lt"/>
              </a:rPr>
              <a:t>inflection point</a:t>
            </a:r>
            <a:endParaRPr lang="en-US" b="1">
              <a:solidFill>
                <a:srgbClr val="C00000"/>
              </a:solidFill>
              <a:latin typeface="Cambria"/>
              <a:ea typeface="Cambria"/>
            </a:endParaRPr>
          </a:p>
        </p:txBody>
      </p:sp>
    </p:spTree>
    <p:extLst>
      <p:ext uri="{BB962C8B-B14F-4D97-AF65-F5344CB8AC3E}">
        <p14:creationId xmlns:p14="http://schemas.microsoft.com/office/powerpoint/2010/main" val="195472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animBg="1"/>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1D02-FA05-EB47-9907-EC4AD6153EB0}"/>
              </a:ext>
            </a:extLst>
          </p:cNvPr>
          <p:cNvSpPr>
            <a:spLocks noGrp="1"/>
          </p:cNvSpPr>
          <p:nvPr>
            <p:ph type="title"/>
          </p:nvPr>
        </p:nvSpPr>
        <p:spPr>
          <a:xfrm>
            <a:off x="75990" y="50574"/>
            <a:ext cx="8987621" cy="524120"/>
          </a:xfrm>
        </p:spPr>
        <p:txBody>
          <a:bodyPr/>
          <a:lstStyle/>
          <a:p>
            <a:r>
              <a:rPr lang="en-US"/>
              <a:t>Increasing Aggressor Row Active Time (</a:t>
            </a:r>
            <a:r>
              <a:rPr lang="en-US" err="1"/>
              <a:t>t</a:t>
            </a:r>
            <a:r>
              <a:rPr lang="en-US" baseline="-25000" err="1"/>
              <a:t>AggOn</a:t>
            </a:r>
            <a:r>
              <a:rPr lang="en-US"/>
              <a:t>)</a:t>
            </a:r>
          </a:p>
        </p:txBody>
      </p:sp>
      <p:pic>
        <p:nvPicPr>
          <p:cNvPr id="12" name="Picture 11">
            <a:extLst>
              <a:ext uri="{FF2B5EF4-FFF2-40B4-BE49-F238E27FC236}">
                <a16:creationId xmlns:a16="http://schemas.microsoft.com/office/drawing/2014/main" id="{8468F4C4-405F-774B-B6BF-DB3BCB562F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1813" y="1252275"/>
            <a:ext cx="4430137" cy="2178018"/>
          </a:xfrm>
          <a:prstGeom prst="rect">
            <a:avLst/>
          </a:prstGeom>
        </p:spPr>
      </p:pic>
      <p:pic>
        <p:nvPicPr>
          <p:cNvPr id="17" name="Picture Placeholder 10">
            <a:extLst>
              <a:ext uri="{FF2B5EF4-FFF2-40B4-BE49-F238E27FC236}">
                <a16:creationId xmlns:a16="http://schemas.microsoft.com/office/drawing/2014/main" id="{EA83AE9B-439F-244A-BF56-BFCF047C30DE}"/>
              </a:ext>
            </a:extLst>
          </p:cNvPr>
          <p:cNvPicPr>
            <a:picLocks noChangeAspect="1"/>
          </p:cNvPicPr>
          <p:nvPr/>
        </p:nvPicPr>
        <p:blipFill rotWithShape="1">
          <a:blip r:embed="rId4">
            <a:extLst>
              <a:ext uri="{28A0092B-C50C-407E-A947-70E740481C1C}">
                <a14:useLocalDpi xmlns:a14="http://schemas.microsoft.com/office/drawing/2010/main" val="0"/>
              </a:ext>
            </a:extLst>
          </a:blip>
          <a:srcRect l="11893" t="28847" r="-1076" b="43365"/>
          <a:stretch/>
        </p:blipFill>
        <p:spPr>
          <a:xfrm>
            <a:off x="225310" y="570609"/>
            <a:ext cx="7937104" cy="425145"/>
          </a:xfrm>
          <a:prstGeom prst="rect">
            <a:avLst/>
          </a:prstGeom>
        </p:spPr>
      </p:pic>
      <p:sp>
        <p:nvSpPr>
          <p:cNvPr id="3" name="TextBox 2">
            <a:extLst>
              <a:ext uri="{FF2B5EF4-FFF2-40B4-BE49-F238E27FC236}">
                <a16:creationId xmlns:a16="http://schemas.microsoft.com/office/drawing/2014/main" id="{FFE71821-AAEC-314A-B067-C991360353D9}"/>
              </a:ext>
            </a:extLst>
          </p:cNvPr>
          <p:cNvSpPr txBox="1"/>
          <p:nvPr/>
        </p:nvSpPr>
        <p:spPr>
          <a:xfrm>
            <a:off x="525516" y="945624"/>
            <a:ext cx="4066433" cy="369332"/>
          </a:xfrm>
          <a:prstGeom prst="rect">
            <a:avLst/>
          </a:prstGeom>
          <a:noFill/>
        </p:spPr>
        <p:txBody>
          <a:bodyPr wrap="square" rtlCol="0">
            <a:spAutoFit/>
          </a:bodyPr>
          <a:lstStyle/>
          <a:p>
            <a:pPr algn="ctr"/>
            <a:r>
              <a:rPr lang="en-US">
                <a:latin typeface="Cambria" panose="02040503050406030204" pitchFamily="18" charset="0"/>
              </a:rPr>
              <a:t>Bit Error Rate</a:t>
            </a:r>
          </a:p>
        </p:txBody>
      </p:sp>
      <p:sp>
        <p:nvSpPr>
          <p:cNvPr id="9" name="TextBox 8">
            <a:extLst>
              <a:ext uri="{FF2B5EF4-FFF2-40B4-BE49-F238E27FC236}">
                <a16:creationId xmlns:a16="http://schemas.microsoft.com/office/drawing/2014/main" id="{6FEA75FA-3E70-D74A-A449-ECB326268D61}"/>
              </a:ext>
            </a:extLst>
          </p:cNvPr>
          <p:cNvSpPr txBox="1"/>
          <p:nvPr/>
        </p:nvSpPr>
        <p:spPr>
          <a:xfrm>
            <a:off x="5139535" y="880996"/>
            <a:ext cx="3887107" cy="369332"/>
          </a:xfrm>
          <a:prstGeom prst="rect">
            <a:avLst/>
          </a:prstGeom>
          <a:noFill/>
        </p:spPr>
        <p:txBody>
          <a:bodyPr wrap="square" rtlCol="0">
            <a:spAutoFit/>
          </a:bodyPr>
          <a:lstStyle/>
          <a:p>
            <a:pPr algn="ctr"/>
            <a:r>
              <a:rPr lang="en-US" i="1" err="1">
                <a:latin typeface="Cambria" panose="02040503050406030204" pitchFamily="18" charset="0"/>
              </a:rPr>
              <a:t>HC</a:t>
            </a:r>
            <a:r>
              <a:rPr lang="en-US" i="1" baseline="-25000" err="1">
                <a:latin typeface="Cambria" panose="02040503050406030204" pitchFamily="18" charset="0"/>
              </a:rPr>
              <a:t>first</a:t>
            </a:r>
            <a:endParaRPr lang="en-US" i="1" baseline="-25000">
              <a:latin typeface="Cambria" panose="02040503050406030204" pitchFamily="18" charset="0"/>
            </a:endParaRPr>
          </a:p>
        </p:txBody>
      </p:sp>
      <p:pic>
        <p:nvPicPr>
          <p:cNvPr id="11" name="Picture 10">
            <a:extLst>
              <a:ext uri="{FF2B5EF4-FFF2-40B4-BE49-F238E27FC236}">
                <a16:creationId xmlns:a16="http://schemas.microsoft.com/office/drawing/2014/main" id="{CD1D2E98-3A62-2448-B1F3-51C307FC398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63235" y="1233751"/>
            <a:ext cx="4360727" cy="2193578"/>
          </a:xfrm>
          <a:prstGeom prst="rect">
            <a:avLst/>
          </a:prstGeom>
        </p:spPr>
      </p:pic>
      <p:grpSp>
        <p:nvGrpSpPr>
          <p:cNvPr id="25" name="Group 24">
            <a:extLst>
              <a:ext uri="{FF2B5EF4-FFF2-40B4-BE49-F238E27FC236}">
                <a16:creationId xmlns:a16="http://schemas.microsoft.com/office/drawing/2014/main" id="{AD78A7D6-A487-9947-91FE-1AF6B95C5EAD}"/>
              </a:ext>
            </a:extLst>
          </p:cNvPr>
          <p:cNvGrpSpPr/>
          <p:nvPr/>
        </p:nvGrpSpPr>
        <p:grpSpPr>
          <a:xfrm>
            <a:off x="702619" y="1388945"/>
            <a:ext cx="3713747" cy="1472303"/>
            <a:chOff x="665748" y="2294021"/>
            <a:chExt cx="3713747" cy="1472303"/>
          </a:xfrm>
        </p:grpSpPr>
        <p:cxnSp>
          <p:nvCxnSpPr>
            <p:cNvPr id="6" name="Straight Arrow Connector 5">
              <a:extLst>
                <a:ext uri="{FF2B5EF4-FFF2-40B4-BE49-F238E27FC236}">
                  <a16:creationId xmlns:a16="http://schemas.microsoft.com/office/drawing/2014/main" id="{DA0C5D9C-C5C9-854B-96F6-C151B1236A47}"/>
                </a:ext>
              </a:extLst>
            </p:cNvPr>
            <p:cNvCxnSpPr/>
            <p:nvPr/>
          </p:nvCxnSpPr>
          <p:spPr>
            <a:xfrm flipV="1">
              <a:off x="745958" y="2294021"/>
              <a:ext cx="1331495" cy="481263"/>
            </a:xfrm>
            <a:prstGeom prst="straightConnector1">
              <a:avLst/>
            </a:prstGeom>
            <a:ln w="38100">
              <a:solidFill>
                <a:srgbClr val="8E0DA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93384C8-4163-8940-A338-82961A011DA0}"/>
                </a:ext>
              </a:extLst>
            </p:cNvPr>
            <p:cNvCxnSpPr/>
            <p:nvPr/>
          </p:nvCxnSpPr>
          <p:spPr>
            <a:xfrm flipV="1">
              <a:off x="665748" y="3235585"/>
              <a:ext cx="1331495" cy="481263"/>
            </a:xfrm>
            <a:prstGeom prst="straightConnector1">
              <a:avLst/>
            </a:prstGeom>
            <a:ln w="38100">
              <a:solidFill>
                <a:srgbClr val="8E0DA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BD5E86B-BECB-4D43-B065-6B4C6D785680}"/>
                </a:ext>
              </a:extLst>
            </p:cNvPr>
            <p:cNvCxnSpPr/>
            <p:nvPr/>
          </p:nvCxnSpPr>
          <p:spPr>
            <a:xfrm flipV="1">
              <a:off x="3048000" y="2458086"/>
              <a:ext cx="1331495" cy="481263"/>
            </a:xfrm>
            <a:prstGeom prst="straightConnector1">
              <a:avLst/>
            </a:prstGeom>
            <a:ln w="38100">
              <a:solidFill>
                <a:srgbClr val="8E0DA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51FAE0A-9603-914B-89EC-9B2C85355827}"/>
                </a:ext>
              </a:extLst>
            </p:cNvPr>
            <p:cNvCxnSpPr/>
            <p:nvPr/>
          </p:nvCxnSpPr>
          <p:spPr>
            <a:xfrm flipV="1">
              <a:off x="2824185" y="3285061"/>
              <a:ext cx="1331495" cy="481263"/>
            </a:xfrm>
            <a:prstGeom prst="straightConnector1">
              <a:avLst/>
            </a:prstGeom>
            <a:ln w="38100">
              <a:solidFill>
                <a:srgbClr val="8E0DA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938BD8A7-5C45-9847-B0A6-A3B9837C2F2F}"/>
              </a:ext>
            </a:extLst>
          </p:cNvPr>
          <p:cNvGrpSpPr/>
          <p:nvPr/>
        </p:nvGrpSpPr>
        <p:grpSpPr>
          <a:xfrm>
            <a:off x="5280416" y="1313592"/>
            <a:ext cx="3701771" cy="1246331"/>
            <a:chOff x="5280416" y="2279361"/>
            <a:chExt cx="3701771" cy="1246331"/>
          </a:xfrm>
        </p:grpSpPr>
        <p:cxnSp>
          <p:nvCxnSpPr>
            <p:cNvPr id="16" name="Straight Arrow Connector 15">
              <a:extLst>
                <a:ext uri="{FF2B5EF4-FFF2-40B4-BE49-F238E27FC236}">
                  <a16:creationId xmlns:a16="http://schemas.microsoft.com/office/drawing/2014/main" id="{E13009C9-8060-C94C-938B-B380D73B8A28}"/>
                </a:ext>
              </a:extLst>
            </p:cNvPr>
            <p:cNvCxnSpPr>
              <a:cxnSpLocks/>
            </p:cNvCxnSpPr>
            <p:nvPr/>
          </p:nvCxnSpPr>
          <p:spPr>
            <a:xfrm>
              <a:off x="5280416" y="2279361"/>
              <a:ext cx="1563182" cy="26923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ED72AAF-D52E-354C-AC1A-FFE14142F262}"/>
                </a:ext>
              </a:extLst>
            </p:cNvPr>
            <p:cNvCxnSpPr>
              <a:cxnSpLocks/>
            </p:cNvCxnSpPr>
            <p:nvPr/>
          </p:nvCxnSpPr>
          <p:spPr>
            <a:xfrm>
              <a:off x="5280416" y="3285061"/>
              <a:ext cx="1563182" cy="2406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BD97E18-81AF-8148-AF74-42DD8AFF4E52}"/>
                </a:ext>
              </a:extLst>
            </p:cNvPr>
            <p:cNvCxnSpPr>
              <a:cxnSpLocks/>
            </p:cNvCxnSpPr>
            <p:nvPr/>
          </p:nvCxnSpPr>
          <p:spPr>
            <a:xfrm>
              <a:off x="7342641" y="2323468"/>
              <a:ext cx="1639546" cy="17391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541A74C-F9CF-3A42-AC3E-0D007065E2EA}"/>
                </a:ext>
              </a:extLst>
            </p:cNvPr>
            <p:cNvCxnSpPr>
              <a:cxnSpLocks/>
            </p:cNvCxnSpPr>
            <p:nvPr/>
          </p:nvCxnSpPr>
          <p:spPr>
            <a:xfrm>
              <a:off x="7342641" y="3226050"/>
              <a:ext cx="1563182" cy="26923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D3FD5CE0-DCB5-3645-84C2-E1A51D81C9E3}"/>
              </a:ext>
            </a:extLst>
          </p:cNvPr>
          <p:cNvSpPr txBox="1"/>
          <p:nvPr/>
        </p:nvSpPr>
        <p:spPr>
          <a:xfrm>
            <a:off x="-2201" y="6584252"/>
            <a:ext cx="9144000" cy="276999"/>
          </a:xfrm>
          <a:prstGeom prst="rect">
            <a:avLst/>
          </a:prstGeom>
          <a:noFill/>
        </p:spPr>
        <p:txBody>
          <a:bodyPr wrap="square" rtlCol="0">
            <a:spAutoFit/>
          </a:bodyPr>
          <a:lstStyle/>
          <a:p>
            <a:pPr algn="ctr"/>
            <a:r>
              <a:rPr lang="en-US" sz="1200"/>
              <a:t>** Please refer to the full paper for coefficient of variation-based (CV) analysis</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514D6BE-C5C0-3748-877E-1272DBB58C59}"/>
                  </a:ext>
                </a:extLst>
              </p:cNvPr>
              <p:cNvSpPr txBox="1"/>
              <p:nvPr/>
            </p:nvSpPr>
            <p:spPr>
              <a:xfrm>
                <a:off x="2075604" y="6389528"/>
                <a:ext cx="4592668" cy="276999"/>
              </a:xfrm>
              <a:prstGeom prst="rect">
                <a:avLst/>
              </a:prstGeom>
              <a:noFill/>
            </p:spPr>
            <p:txBody>
              <a:bodyPr wrap="none" rtlCol="0">
                <a:spAutoFit/>
              </a:bodyPr>
              <a:lstStyle/>
              <a:p>
                <a:r>
                  <a:rPr lang="en-US" sz="1200" b="0"/>
                  <a:t>*</a:t>
                </a:r>
                <a14:m>
                  <m:oMath xmlns:m="http://schemas.openxmlformats.org/officeDocument/2006/math">
                    <m:r>
                      <a:rPr lang="en-US" sz="1200" b="0" i="1" smtClean="0">
                        <a:latin typeface="Cambria Math" panose="02040503050406030204" pitchFamily="18" charset="0"/>
                      </a:rPr>
                      <m:t>𝐶𝑜𝑒𝑓𝑓𝑖𝑐𝑖𝑒𝑛𝑡</m:t>
                    </m:r>
                    <m:r>
                      <a:rPr lang="en-US" sz="1200" b="0" i="1" smtClean="0">
                        <a:latin typeface="Cambria Math" panose="02040503050406030204" pitchFamily="18" charset="0"/>
                      </a:rPr>
                      <m:t> </m:t>
                    </m:r>
                    <m:r>
                      <a:rPr lang="en-US" sz="1200" b="0" i="1" smtClean="0">
                        <a:latin typeface="Cambria Math" panose="02040503050406030204" pitchFamily="18" charset="0"/>
                      </a:rPr>
                      <m:t>𝑜𝑓</m:t>
                    </m:r>
                    <m:r>
                      <a:rPr lang="en-US" sz="1200" b="0" i="1" smtClean="0">
                        <a:latin typeface="Cambria Math" panose="02040503050406030204" pitchFamily="18" charset="0"/>
                      </a:rPr>
                      <m:t> </m:t>
                    </m:r>
                    <m:r>
                      <a:rPr lang="en-US" sz="1200" b="0" i="1" smtClean="0">
                        <a:latin typeface="Cambria Math" panose="02040503050406030204" pitchFamily="18" charset="0"/>
                      </a:rPr>
                      <m:t>𝑉𝑎𝑟𝑖𝑎𝑡𝑖𝑜𝑛</m:t>
                    </m:r>
                    <m:r>
                      <a:rPr lang="en-US" sz="1200" b="0" i="1" smtClean="0">
                        <a:latin typeface="Cambria Math" panose="02040503050406030204" pitchFamily="18" charset="0"/>
                      </a:rPr>
                      <m:t> </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𝐶𝑉</m:t>
                        </m:r>
                      </m:e>
                    </m:d>
                    <m:r>
                      <a:rPr lang="en-US" sz="1200" b="0" i="1" smtClean="0">
                        <a:latin typeface="Cambria Math" panose="02040503050406030204" pitchFamily="18" charset="0"/>
                      </a:rPr>
                      <m:t>=</m:t>
                    </m:r>
                    <m:f>
                      <m:fPr>
                        <m:type m:val="lin"/>
                        <m:ctrlPr>
                          <a:rPr lang="en-US" sz="1200" b="0" i="1" smtClean="0">
                            <a:latin typeface="Cambria Math" panose="02040503050406030204" pitchFamily="18" charset="0"/>
                          </a:rPr>
                        </m:ctrlPr>
                      </m:fPr>
                      <m:num>
                        <m:r>
                          <a:rPr lang="en-US" sz="1200" i="1">
                            <a:latin typeface="Cambria Math" panose="02040503050406030204" pitchFamily="18" charset="0"/>
                          </a:rPr>
                          <m:t>𝑆𝑡𝑎𝑛𝑑𝑎𝑟𝑑</m:t>
                        </m:r>
                        <m:r>
                          <a:rPr lang="en-US" sz="1200" i="1">
                            <a:latin typeface="Cambria Math" panose="02040503050406030204" pitchFamily="18" charset="0"/>
                          </a:rPr>
                          <m:t> </m:t>
                        </m:r>
                        <m:r>
                          <a:rPr lang="en-US" sz="1200" i="1">
                            <a:latin typeface="Cambria Math" panose="02040503050406030204" pitchFamily="18" charset="0"/>
                          </a:rPr>
                          <m:t>𝐷𝑒𝑣𝑖𝑎𝑡𝑖𝑜𝑛</m:t>
                        </m:r>
                      </m:num>
                      <m:den>
                        <m:r>
                          <a:rPr lang="en-US" sz="1200" i="1">
                            <a:latin typeface="Cambria Math" panose="02040503050406030204" pitchFamily="18" charset="0"/>
                          </a:rPr>
                          <m:t>𝐴𝑣𝑒𝑟𝑎𝑔𝑒</m:t>
                        </m:r>
                      </m:den>
                    </m:f>
                  </m:oMath>
                </a14:m>
                <a:endParaRPr lang="en-US" sz="1200"/>
              </a:p>
            </p:txBody>
          </p:sp>
        </mc:Choice>
        <mc:Fallback xmlns="">
          <p:sp>
            <p:nvSpPr>
              <p:cNvPr id="50" name="TextBox 49">
                <a:extLst>
                  <a:ext uri="{FF2B5EF4-FFF2-40B4-BE49-F238E27FC236}">
                    <a16:creationId xmlns:a16="http://schemas.microsoft.com/office/drawing/2014/main" id="{5514D6BE-C5C0-3748-877E-1272DBB58C59}"/>
                  </a:ext>
                </a:extLst>
              </p:cNvPr>
              <p:cNvSpPr txBox="1">
                <a:spLocks noRot="1" noChangeAspect="1" noMove="1" noResize="1" noEditPoints="1" noAdjustHandles="1" noChangeArrowheads="1" noChangeShapeType="1" noTextEdit="1"/>
              </p:cNvSpPr>
              <p:nvPr/>
            </p:nvSpPr>
            <p:spPr>
              <a:xfrm>
                <a:off x="2075604" y="6389528"/>
                <a:ext cx="4592668" cy="276999"/>
              </a:xfrm>
              <a:prstGeom prst="rect">
                <a:avLst/>
              </a:prstGeom>
              <a:blipFill>
                <a:blip r:embed="rId6"/>
                <a:stretch>
                  <a:fillRect t="-93478" b="-143478"/>
                </a:stretch>
              </a:blipFill>
            </p:spPr>
            <p:txBody>
              <a:bodyPr/>
              <a:lstStyle/>
              <a:p>
                <a:r>
                  <a:rPr lang="en-US">
                    <a:noFill/>
                  </a:rPr>
                  <a:t> </a:t>
                </a:r>
              </a:p>
            </p:txBody>
          </p:sp>
        </mc:Fallback>
      </mc:AlternateContent>
      <p:sp>
        <p:nvSpPr>
          <p:cNvPr id="51" name="TextBox 50">
            <a:extLst>
              <a:ext uri="{FF2B5EF4-FFF2-40B4-BE49-F238E27FC236}">
                <a16:creationId xmlns:a16="http://schemas.microsoft.com/office/drawing/2014/main" id="{5D831B82-379B-0C47-830F-0CAEEF5A2468}"/>
              </a:ext>
            </a:extLst>
          </p:cNvPr>
          <p:cNvSpPr txBox="1"/>
          <p:nvPr/>
        </p:nvSpPr>
        <p:spPr>
          <a:xfrm>
            <a:off x="314854" y="4748688"/>
            <a:ext cx="7935186" cy="646331"/>
          </a:xfrm>
          <a:prstGeom prst="rect">
            <a:avLst/>
          </a:prstGeom>
          <a:noFill/>
        </p:spPr>
        <p:txBody>
          <a:bodyPr wrap="none" lIns="91440" tIns="45720" rIns="91440" bIns="45720" rtlCol="0" anchor="t">
            <a:spAutoFit/>
          </a:bodyPr>
          <a:lstStyle/>
          <a:p>
            <a:r>
              <a:rPr lang="en-US" dirty="0">
                <a:latin typeface="Cambria"/>
                <a:ea typeface="Cambria"/>
              </a:rPr>
              <a:t>We analyze how the </a:t>
            </a:r>
            <a:r>
              <a:rPr lang="en-US" b="1" i="1" dirty="0">
                <a:solidFill>
                  <a:srgbClr val="8B288D"/>
                </a:solidFill>
                <a:latin typeface="Cambria"/>
                <a:ea typeface="Cambria"/>
              </a:rPr>
              <a:t>coefficient of variation</a:t>
            </a:r>
            <a:r>
              <a:rPr lang="en-US" dirty="0">
                <a:latin typeface="Cambria"/>
                <a:ea typeface="Cambria"/>
              </a:rPr>
              <a:t>* values for </a:t>
            </a:r>
            <a:r>
              <a:rPr lang="en-US" b="1" i="1" dirty="0">
                <a:solidFill>
                  <a:srgbClr val="8B288D"/>
                </a:solidFill>
                <a:latin typeface="Cambria"/>
                <a:ea typeface="Cambria"/>
              </a:rPr>
              <a:t>BER</a:t>
            </a:r>
            <a:r>
              <a:rPr lang="en-US" dirty="0">
                <a:latin typeface="Cambria"/>
                <a:ea typeface="Cambria"/>
              </a:rPr>
              <a:t> and </a:t>
            </a:r>
            <a:r>
              <a:rPr lang="en-US" b="1" i="1" dirty="0" err="1">
                <a:solidFill>
                  <a:srgbClr val="8B288D"/>
                </a:solidFill>
                <a:latin typeface="Cambria"/>
                <a:ea typeface="Cambria"/>
              </a:rPr>
              <a:t>HC</a:t>
            </a:r>
            <a:r>
              <a:rPr lang="en-US" b="1" i="1" baseline="-25000" dirty="0" err="1">
                <a:solidFill>
                  <a:srgbClr val="8B288D"/>
                </a:solidFill>
                <a:latin typeface="Cambria"/>
                <a:ea typeface="Cambria"/>
              </a:rPr>
              <a:t>first</a:t>
            </a:r>
            <a:r>
              <a:rPr lang="en-US" dirty="0">
                <a:latin typeface="Cambria"/>
                <a:ea typeface="Cambria"/>
              </a:rPr>
              <a:t> change</a:t>
            </a:r>
            <a:br>
              <a:rPr lang="en-US" dirty="0">
                <a:latin typeface="Cambria" panose="02040503050406030204" pitchFamily="18" charset="0"/>
              </a:rPr>
            </a:br>
            <a:r>
              <a:rPr lang="en-US" dirty="0">
                <a:latin typeface="Cambria"/>
                <a:ea typeface="Cambria"/>
              </a:rPr>
              <a:t>across rows when the </a:t>
            </a:r>
            <a:r>
              <a:rPr lang="en-US" b="1" dirty="0">
                <a:solidFill>
                  <a:srgbClr val="8B288D"/>
                </a:solidFill>
                <a:latin typeface="Cambria"/>
                <a:ea typeface="Cambria"/>
              </a:rPr>
              <a:t>aggressor row stays active longer</a:t>
            </a:r>
            <a:endParaRPr lang="en-US" b="1" baseline="-25000" dirty="0">
              <a:solidFill>
                <a:srgbClr val="8B288D"/>
              </a:solidFill>
              <a:latin typeface="Cambria"/>
              <a:ea typeface="Cambria"/>
            </a:endParaRPr>
          </a:p>
        </p:txBody>
      </p:sp>
      <p:grpSp>
        <p:nvGrpSpPr>
          <p:cNvPr id="5" name="Group 4">
            <a:extLst>
              <a:ext uri="{FF2B5EF4-FFF2-40B4-BE49-F238E27FC236}">
                <a16:creationId xmlns:a16="http://schemas.microsoft.com/office/drawing/2014/main" id="{5113FC49-F538-4D54-91B1-4FE6A23B6F52}"/>
              </a:ext>
            </a:extLst>
          </p:cNvPr>
          <p:cNvGrpSpPr/>
          <p:nvPr/>
        </p:nvGrpSpPr>
        <p:grpSpPr>
          <a:xfrm>
            <a:off x="314419" y="3461175"/>
            <a:ext cx="8556554" cy="1321878"/>
            <a:chOff x="1643281" y="4420664"/>
            <a:chExt cx="6864225" cy="1343477"/>
          </a:xfrm>
        </p:grpSpPr>
        <p:sp>
          <p:nvSpPr>
            <p:cNvPr id="28" name="Rounded Rectangle 33">
              <a:extLst>
                <a:ext uri="{FF2B5EF4-FFF2-40B4-BE49-F238E27FC236}">
                  <a16:creationId xmlns:a16="http://schemas.microsoft.com/office/drawing/2014/main" id="{9529876C-7C06-4014-B8F0-A437206F4D48}"/>
                </a:ext>
              </a:extLst>
            </p:cNvPr>
            <p:cNvSpPr/>
            <p:nvPr/>
          </p:nvSpPr>
          <p:spPr>
            <a:xfrm>
              <a:off x="1643281" y="4420664"/>
              <a:ext cx="6864225" cy="1324276"/>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9" name="Round Same Side Corner Rectangle 34">
              <a:extLst>
                <a:ext uri="{FF2B5EF4-FFF2-40B4-BE49-F238E27FC236}">
                  <a16:creationId xmlns:a16="http://schemas.microsoft.com/office/drawing/2014/main" id="{97909137-FCA8-4992-A5E7-1BD3D0BF4D01}"/>
                </a:ext>
              </a:extLst>
            </p:cNvPr>
            <p:cNvSpPr/>
            <p:nvPr/>
          </p:nvSpPr>
          <p:spPr>
            <a:xfrm>
              <a:off x="1643281" y="4420664"/>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dirty="0">
                  <a:latin typeface="Cambria"/>
                  <a:ea typeface="Cambria"/>
                </a:rPr>
                <a:t>OBSERVATION 8</a:t>
              </a:r>
              <a:endParaRPr lang="en-US" sz="1400" b="1" dirty="0">
                <a:latin typeface="Cambria" panose="02040503050406030204" pitchFamily="18" charset="0"/>
              </a:endParaRPr>
            </a:p>
          </p:txBody>
        </p:sp>
        <p:sp>
          <p:nvSpPr>
            <p:cNvPr id="30" name="TextBox 29">
              <a:extLst>
                <a:ext uri="{FF2B5EF4-FFF2-40B4-BE49-F238E27FC236}">
                  <a16:creationId xmlns:a16="http://schemas.microsoft.com/office/drawing/2014/main" id="{5AA81457-56F4-4FAC-8AB7-CCF99A22C7F0}"/>
                </a:ext>
              </a:extLst>
            </p:cNvPr>
            <p:cNvSpPr txBox="1"/>
            <p:nvPr/>
          </p:nvSpPr>
          <p:spPr>
            <a:xfrm>
              <a:off x="1643281" y="4731882"/>
              <a:ext cx="6864225" cy="1032259"/>
            </a:xfrm>
            <a:prstGeom prst="rect">
              <a:avLst/>
            </a:prstGeom>
            <a:noFill/>
          </p:spPr>
          <p:txBody>
            <a:bodyPr wrap="square" lIns="180000" tIns="45720" rIns="91440" bIns="45720" rtlCol="0" anchor="t">
              <a:spAutoFit/>
            </a:bodyPr>
            <a:lstStyle/>
            <a:p>
              <a:pPr algn="ctr"/>
              <a:r>
                <a:rPr lang="en-US" sz="2000" dirty="0">
                  <a:latin typeface="Cambria"/>
                  <a:ea typeface="Cambria"/>
                </a:rPr>
                <a:t>As the </a:t>
              </a:r>
              <a:r>
                <a:rPr lang="en-US" sz="2000" b="1" dirty="0">
                  <a:solidFill>
                    <a:srgbClr val="C00000"/>
                  </a:solidFill>
                  <a:latin typeface="Cambria"/>
                  <a:ea typeface="Cambria"/>
                </a:rPr>
                <a:t>aggressor row stays active longer</a:t>
              </a:r>
              <a:r>
                <a:rPr lang="en-US" sz="2000" dirty="0">
                  <a:latin typeface="Cambria"/>
                  <a:ea typeface="Cambria"/>
                </a:rPr>
                <a:t>, </a:t>
              </a:r>
              <a:endParaRPr lang="en-US" sz="2000" b="1">
                <a:solidFill>
                  <a:srgbClr val="C00000"/>
                </a:solidFill>
                <a:latin typeface="Cambria" panose="02040503050406030204" pitchFamily="18" charset="0"/>
                <a:ea typeface="Cambria"/>
              </a:endParaRPr>
            </a:p>
            <a:p>
              <a:pPr algn="ctr"/>
              <a:r>
                <a:rPr lang="en-US" sz="2000" b="1" dirty="0">
                  <a:solidFill>
                    <a:srgbClr val="C00000"/>
                  </a:solidFill>
                  <a:latin typeface="Cambria"/>
                  <a:ea typeface="Cambria"/>
                </a:rPr>
                <a:t>more DRAM cells</a:t>
              </a:r>
              <a:r>
                <a:rPr lang="en-US" sz="2000" dirty="0">
                  <a:latin typeface="Cambria"/>
                  <a:ea typeface="Cambria"/>
                </a:rPr>
                <a:t> experience </a:t>
              </a:r>
              <a:r>
                <a:rPr lang="en-US" sz="2000" dirty="0" err="1">
                  <a:latin typeface="Cambria"/>
                  <a:ea typeface="Cambria"/>
                </a:rPr>
                <a:t>RowHammer</a:t>
              </a:r>
              <a:r>
                <a:rPr lang="en-US" sz="2000" dirty="0">
                  <a:latin typeface="Cambria"/>
                  <a:ea typeface="Cambria"/>
                </a:rPr>
                <a:t> bit flips and </a:t>
              </a:r>
              <a:endParaRPr lang="en-US" sz="2000" b="1" dirty="0">
                <a:solidFill>
                  <a:srgbClr val="C00000"/>
                </a:solidFill>
                <a:latin typeface="Cambria" panose="02040503050406030204" pitchFamily="18" charset="0"/>
                <a:ea typeface="Cambria"/>
              </a:endParaRPr>
            </a:p>
            <a:p>
              <a:pPr algn="ctr"/>
              <a:r>
                <a:rPr lang="en-US" sz="2000" dirty="0">
                  <a:latin typeface="Cambria"/>
                  <a:ea typeface="Cambria"/>
                </a:rPr>
                <a:t>they experience  </a:t>
              </a:r>
              <a:r>
                <a:rPr lang="en-US" sz="2000" dirty="0" err="1">
                  <a:latin typeface="Cambria"/>
                  <a:ea typeface="Cambria"/>
                </a:rPr>
                <a:t>RowHammer</a:t>
              </a:r>
              <a:r>
                <a:rPr lang="en-US" sz="2000" dirty="0">
                  <a:latin typeface="Cambria"/>
                  <a:ea typeface="Cambria"/>
                </a:rPr>
                <a:t> bit flips </a:t>
              </a:r>
              <a:r>
                <a:rPr lang="en-US" sz="2000" b="1" dirty="0">
                  <a:solidFill>
                    <a:srgbClr val="C00000"/>
                  </a:solidFill>
                  <a:latin typeface="Cambria"/>
                  <a:ea typeface="Cambria"/>
                </a:rPr>
                <a:t>at lower hammer counts</a:t>
              </a:r>
              <a:endParaRPr lang="en-US" sz="2000" b="1">
                <a:solidFill>
                  <a:srgbClr val="C00000"/>
                </a:solidFill>
                <a:latin typeface="Cambria" panose="02040503050406030204" pitchFamily="18" charset="0"/>
                <a:ea typeface="Cambria"/>
              </a:endParaRPr>
            </a:p>
          </p:txBody>
        </p:sp>
      </p:grpSp>
      <p:grpSp>
        <p:nvGrpSpPr>
          <p:cNvPr id="7" name="Group 6">
            <a:extLst>
              <a:ext uri="{FF2B5EF4-FFF2-40B4-BE49-F238E27FC236}">
                <a16:creationId xmlns:a16="http://schemas.microsoft.com/office/drawing/2014/main" id="{84383B54-9078-4ABE-BE69-5AC6AE820EF1}"/>
              </a:ext>
            </a:extLst>
          </p:cNvPr>
          <p:cNvGrpSpPr/>
          <p:nvPr/>
        </p:nvGrpSpPr>
        <p:grpSpPr>
          <a:xfrm>
            <a:off x="314067" y="5393917"/>
            <a:ext cx="8556554" cy="997484"/>
            <a:chOff x="1643281" y="4420664"/>
            <a:chExt cx="6864225" cy="1324276"/>
          </a:xfrm>
        </p:grpSpPr>
        <p:sp>
          <p:nvSpPr>
            <p:cNvPr id="32" name="Rounded Rectangle 33">
              <a:extLst>
                <a:ext uri="{FF2B5EF4-FFF2-40B4-BE49-F238E27FC236}">
                  <a16:creationId xmlns:a16="http://schemas.microsoft.com/office/drawing/2014/main" id="{7B708006-2044-46A9-A58B-121D389595F3}"/>
                </a:ext>
              </a:extLst>
            </p:cNvPr>
            <p:cNvSpPr/>
            <p:nvPr/>
          </p:nvSpPr>
          <p:spPr>
            <a:xfrm>
              <a:off x="1643281" y="4420664"/>
              <a:ext cx="6864225" cy="1324276"/>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33" name="Round Same Side Corner Rectangle 34">
              <a:extLst>
                <a:ext uri="{FF2B5EF4-FFF2-40B4-BE49-F238E27FC236}">
                  <a16:creationId xmlns:a16="http://schemas.microsoft.com/office/drawing/2014/main" id="{81719B19-347B-4407-AC75-89C1356ED024}"/>
                </a:ext>
              </a:extLst>
            </p:cNvPr>
            <p:cNvSpPr/>
            <p:nvPr/>
          </p:nvSpPr>
          <p:spPr>
            <a:xfrm>
              <a:off x="1643281" y="4420664"/>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dirty="0">
                  <a:latin typeface="Cambria"/>
                  <a:ea typeface="Cambria"/>
                </a:rPr>
                <a:t>OBSERVATION 9</a:t>
              </a:r>
              <a:endParaRPr lang="en-US" sz="1400" b="1" dirty="0">
                <a:latin typeface="Cambria" panose="02040503050406030204" pitchFamily="18" charset="0"/>
              </a:endParaRPr>
            </a:p>
          </p:txBody>
        </p:sp>
        <p:sp>
          <p:nvSpPr>
            <p:cNvPr id="34" name="TextBox 33">
              <a:extLst>
                <a:ext uri="{FF2B5EF4-FFF2-40B4-BE49-F238E27FC236}">
                  <a16:creationId xmlns:a16="http://schemas.microsoft.com/office/drawing/2014/main" id="{9563D5FA-FC14-4761-A0A9-1877BC6BC5BE}"/>
                </a:ext>
              </a:extLst>
            </p:cNvPr>
            <p:cNvSpPr txBox="1"/>
            <p:nvPr/>
          </p:nvSpPr>
          <p:spPr>
            <a:xfrm>
              <a:off x="1643281" y="4731882"/>
              <a:ext cx="6864225" cy="939801"/>
            </a:xfrm>
            <a:prstGeom prst="rect">
              <a:avLst/>
            </a:prstGeom>
            <a:noFill/>
          </p:spPr>
          <p:txBody>
            <a:bodyPr wrap="square" lIns="180000" tIns="45720" rIns="91440" bIns="45720" rtlCol="0" anchor="t">
              <a:spAutoFit/>
            </a:bodyPr>
            <a:lstStyle/>
            <a:p>
              <a:pPr algn="ctr"/>
              <a:r>
                <a:rPr lang="en-US" sz="2000" dirty="0" err="1">
                  <a:latin typeface="Cambria"/>
                  <a:ea typeface="Cambria"/>
                </a:rPr>
                <a:t>RowHammer</a:t>
              </a:r>
              <a:r>
                <a:rPr lang="en-US" sz="2000" dirty="0">
                  <a:latin typeface="Cambria"/>
                  <a:ea typeface="Cambria"/>
                </a:rPr>
                <a:t> vulnerability </a:t>
              </a:r>
              <a:r>
                <a:rPr lang="en-US" sz="2000" b="1" dirty="0">
                  <a:solidFill>
                    <a:srgbClr val="C01900"/>
                  </a:solidFill>
                  <a:latin typeface="Cambria"/>
                  <a:ea typeface="Cambria"/>
                </a:rPr>
                <a:t>consistently worsens</a:t>
              </a:r>
              <a:endParaRPr lang="en-US" b="1">
                <a:solidFill>
                  <a:srgbClr val="C01900"/>
                </a:solidFill>
                <a:latin typeface="Calibri" panose="020F0502020204030204"/>
                <a:ea typeface="Cambria"/>
                <a:cs typeface="Calibri" panose="020F0502020204030204"/>
              </a:endParaRPr>
            </a:p>
            <a:p>
              <a:pPr algn="ctr"/>
              <a:r>
                <a:rPr lang="en-US" sz="2000" b="1" dirty="0">
                  <a:solidFill>
                    <a:srgbClr val="C01900"/>
                  </a:solidFill>
                  <a:latin typeface="Cambria"/>
                  <a:ea typeface="Cambria"/>
                </a:rPr>
                <a:t>as </a:t>
              </a:r>
              <a:r>
                <a:rPr lang="en-US" sz="2000" b="1" dirty="0" err="1">
                  <a:solidFill>
                    <a:srgbClr val="C01900"/>
                  </a:solidFill>
                  <a:latin typeface="Cambria"/>
                  <a:ea typeface="Cambria"/>
                </a:rPr>
                <a:t>t</a:t>
              </a:r>
              <a:r>
                <a:rPr lang="en-US" sz="2000" b="1" baseline="-25000" dirty="0" err="1">
                  <a:solidFill>
                    <a:srgbClr val="C01900"/>
                  </a:solidFill>
                  <a:latin typeface="Cambria"/>
                  <a:ea typeface="Cambria"/>
                </a:rPr>
                <a:t>AggOn</a:t>
              </a:r>
              <a:r>
                <a:rPr lang="en-US" sz="2000" b="1" dirty="0">
                  <a:solidFill>
                    <a:srgbClr val="C01900"/>
                  </a:solidFill>
                  <a:latin typeface="Cambria"/>
                  <a:ea typeface="Cambria"/>
                </a:rPr>
                <a:t> increases</a:t>
              </a:r>
              <a:r>
                <a:rPr lang="en-US" sz="2000" dirty="0">
                  <a:latin typeface="Cambria"/>
                  <a:ea typeface="Cambria"/>
                </a:rPr>
                <a:t> across all tested DRAM rows**</a:t>
              </a:r>
              <a:endParaRPr lang="en-US" dirty="0">
                <a:cs typeface="Calibri"/>
              </a:endParaRPr>
            </a:p>
          </p:txBody>
        </p:sp>
      </p:grpSp>
    </p:spTree>
    <p:extLst>
      <p:ext uri="{BB962C8B-B14F-4D97-AF65-F5344CB8AC3E}">
        <p14:creationId xmlns:p14="http://schemas.microsoft.com/office/powerpoint/2010/main" val="199661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p:bldP spid="50" grpId="0"/>
      <p:bldP spid="5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0">
            <a:extLst>
              <a:ext uri="{FF2B5EF4-FFF2-40B4-BE49-F238E27FC236}">
                <a16:creationId xmlns:a16="http://schemas.microsoft.com/office/drawing/2014/main" id="{EA83AE9B-439F-244A-BF56-BFCF047C30DE}"/>
              </a:ext>
            </a:extLst>
          </p:cNvPr>
          <p:cNvPicPr>
            <a:picLocks noChangeAspect="1"/>
          </p:cNvPicPr>
          <p:nvPr/>
        </p:nvPicPr>
        <p:blipFill rotWithShape="1">
          <a:blip r:embed="rId3">
            <a:extLst>
              <a:ext uri="{28A0092B-C50C-407E-A947-70E740481C1C}">
                <a14:useLocalDpi xmlns:a14="http://schemas.microsoft.com/office/drawing/2010/main" val="0"/>
              </a:ext>
            </a:extLst>
          </a:blip>
          <a:srcRect l="11885" t="59776" r="-1076" b="14263"/>
          <a:stretch/>
        </p:blipFill>
        <p:spPr>
          <a:xfrm>
            <a:off x="185656" y="599859"/>
            <a:ext cx="7937775" cy="397181"/>
          </a:xfrm>
          <a:prstGeom prst="rect">
            <a:avLst/>
          </a:prstGeom>
        </p:spPr>
      </p:pic>
      <p:pic>
        <p:nvPicPr>
          <p:cNvPr id="9" name="Picture Placeholder 7">
            <a:extLst>
              <a:ext uri="{FF2B5EF4-FFF2-40B4-BE49-F238E27FC236}">
                <a16:creationId xmlns:a16="http://schemas.microsoft.com/office/drawing/2014/main" id="{7D07301E-85C3-DC4C-921F-7E0EA26BBBD4}"/>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2972" r="-982" b="-463"/>
          <a:stretch/>
        </p:blipFill>
        <p:spPr>
          <a:xfrm>
            <a:off x="185656" y="1151134"/>
            <a:ext cx="4431240" cy="2253099"/>
          </a:xfrm>
        </p:spPr>
      </p:pic>
      <p:pic>
        <p:nvPicPr>
          <p:cNvPr id="11" name="Content Placeholder 5">
            <a:extLst>
              <a:ext uri="{FF2B5EF4-FFF2-40B4-BE49-F238E27FC236}">
                <a16:creationId xmlns:a16="http://schemas.microsoft.com/office/drawing/2014/main" id="{0E7D060D-CDB2-7A49-A2B9-7B806A04BD5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49390" y="1267359"/>
            <a:ext cx="4308954" cy="2166250"/>
          </a:xfrm>
          <a:prstGeom prst="rect">
            <a:avLst/>
          </a:prstGeom>
        </p:spPr>
      </p:pic>
      <p:sp>
        <p:nvSpPr>
          <p:cNvPr id="8" name="TextBox 7">
            <a:extLst>
              <a:ext uri="{FF2B5EF4-FFF2-40B4-BE49-F238E27FC236}">
                <a16:creationId xmlns:a16="http://schemas.microsoft.com/office/drawing/2014/main" id="{AD6E3AE1-5D4E-FF45-AB40-C3EEC210BCC6}"/>
              </a:ext>
            </a:extLst>
          </p:cNvPr>
          <p:cNvSpPr txBox="1"/>
          <p:nvPr/>
        </p:nvSpPr>
        <p:spPr>
          <a:xfrm>
            <a:off x="536051" y="933770"/>
            <a:ext cx="4066433" cy="369332"/>
          </a:xfrm>
          <a:prstGeom prst="rect">
            <a:avLst/>
          </a:prstGeom>
          <a:noFill/>
        </p:spPr>
        <p:txBody>
          <a:bodyPr wrap="square" rtlCol="0">
            <a:spAutoFit/>
          </a:bodyPr>
          <a:lstStyle/>
          <a:p>
            <a:pPr algn="ctr"/>
            <a:r>
              <a:rPr lang="en-US">
                <a:latin typeface="Cambria" panose="02040503050406030204" pitchFamily="18" charset="0"/>
              </a:rPr>
              <a:t>Bit Error Rate</a:t>
            </a:r>
          </a:p>
        </p:txBody>
      </p:sp>
      <p:sp>
        <p:nvSpPr>
          <p:cNvPr id="10" name="TextBox 9">
            <a:extLst>
              <a:ext uri="{FF2B5EF4-FFF2-40B4-BE49-F238E27FC236}">
                <a16:creationId xmlns:a16="http://schemas.microsoft.com/office/drawing/2014/main" id="{3605BB06-21D3-5643-851F-13EF17E9233E}"/>
              </a:ext>
            </a:extLst>
          </p:cNvPr>
          <p:cNvSpPr txBox="1"/>
          <p:nvPr/>
        </p:nvSpPr>
        <p:spPr>
          <a:xfrm>
            <a:off x="5165872" y="900746"/>
            <a:ext cx="3887107" cy="369332"/>
          </a:xfrm>
          <a:prstGeom prst="rect">
            <a:avLst/>
          </a:prstGeom>
          <a:noFill/>
        </p:spPr>
        <p:txBody>
          <a:bodyPr wrap="square" rtlCol="0">
            <a:spAutoFit/>
          </a:bodyPr>
          <a:lstStyle/>
          <a:p>
            <a:pPr algn="ctr"/>
            <a:r>
              <a:rPr lang="en-US" i="1" err="1">
                <a:latin typeface="Cambria" panose="02040503050406030204" pitchFamily="18" charset="0"/>
              </a:rPr>
              <a:t>HC</a:t>
            </a:r>
            <a:r>
              <a:rPr lang="en-US" i="1" baseline="-25000" err="1">
                <a:latin typeface="Cambria" panose="02040503050406030204" pitchFamily="18" charset="0"/>
              </a:rPr>
              <a:t>first</a:t>
            </a:r>
            <a:endParaRPr lang="en-US" i="1" baseline="-25000">
              <a:latin typeface="Cambria" panose="02040503050406030204" pitchFamily="18" charset="0"/>
            </a:endParaRPr>
          </a:p>
        </p:txBody>
      </p:sp>
      <p:grpSp>
        <p:nvGrpSpPr>
          <p:cNvPr id="13" name="Group 12">
            <a:extLst>
              <a:ext uri="{FF2B5EF4-FFF2-40B4-BE49-F238E27FC236}">
                <a16:creationId xmlns:a16="http://schemas.microsoft.com/office/drawing/2014/main" id="{3376DA9D-1F1B-1C4A-ACBB-69F5C9BF82D5}"/>
              </a:ext>
            </a:extLst>
          </p:cNvPr>
          <p:cNvGrpSpPr/>
          <p:nvPr/>
        </p:nvGrpSpPr>
        <p:grpSpPr>
          <a:xfrm>
            <a:off x="5261313" y="1634172"/>
            <a:ext cx="3697031" cy="1351497"/>
            <a:chOff x="839915" y="2559459"/>
            <a:chExt cx="3697031" cy="1351497"/>
          </a:xfrm>
        </p:grpSpPr>
        <p:cxnSp>
          <p:nvCxnSpPr>
            <p:cNvPr id="15" name="Straight Arrow Connector 14">
              <a:extLst>
                <a:ext uri="{FF2B5EF4-FFF2-40B4-BE49-F238E27FC236}">
                  <a16:creationId xmlns:a16="http://schemas.microsoft.com/office/drawing/2014/main" id="{68DAD18A-7F80-1C4E-B32D-C48620F64F9B}"/>
                </a:ext>
              </a:extLst>
            </p:cNvPr>
            <p:cNvCxnSpPr>
              <a:cxnSpLocks/>
            </p:cNvCxnSpPr>
            <p:nvPr/>
          </p:nvCxnSpPr>
          <p:spPr>
            <a:xfrm flipV="1">
              <a:off x="839915" y="2559459"/>
              <a:ext cx="1596687" cy="145638"/>
            </a:xfrm>
            <a:prstGeom prst="straightConnector1">
              <a:avLst/>
            </a:prstGeom>
            <a:ln w="38100">
              <a:solidFill>
                <a:srgbClr val="8E0DA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07AFF23-0A36-4D43-86D0-5A1C8543BED1}"/>
                </a:ext>
              </a:extLst>
            </p:cNvPr>
            <p:cNvCxnSpPr>
              <a:cxnSpLocks/>
            </p:cNvCxnSpPr>
            <p:nvPr/>
          </p:nvCxnSpPr>
          <p:spPr>
            <a:xfrm flipV="1">
              <a:off x="839915" y="3425142"/>
              <a:ext cx="1542554" cy="183399"/>
            </a:xfrm>
            <a:prstGeom prst="straightConnector1">
              <a:avLst/>
            </a:prstGeom>
            <a:ln w="38100">
              <a:solidFill>
                <a:srgbClr val="8E0DA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0D799DC-505A-4042-9FA1-15722A411CC5}"/>
                </a:ext>
              </a:extLst>
            </p:cNvPr>
            <p:cNvCxnSpPr>
              <a:cxnSpLocks/>
            </p:cNvCxnSpPr>
            <p:nvPr/>
          </p:nvCxnSpPr>
          <p:spPr>
            <a:xfrm flipV="1">
              <a:off x="2991238" y="3024183"/>
              <a:ext cx="1519611" cy="121162"/>
            </a:xfrm>
            <a:prstGeom prst="straightConnector1">
              <a:avLst/>
            </a:prstGeom>
            <a:ln w="38100">
              <a:solidFill>
                <a:srgbClr val="8E0DA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B076B79-14A6-A243-9CFA-63BCE02E8974}"/>
                </a:ext>
              </a:extLst>
            </p:cNvPr>
            <p:cNvCxnSpPr>
              <a:cxnSpLocks/>
            </p:cNvCxnSpPr>
            <p:nvPr/>
          </p:nvCxnSpPr>
          <p:spPr>
            <a:xfrm flipV="1">
              <a:off x="2923782" y="3818390"/>
              <a:ext cx="1613164" cy="92566"/>
            </a:xfrm>
            <a:prstGeom prst="straightConnector1">
              <a:avLst/>
            </a:prstGeom>
            <a:ln w="38100">
              <a:solidFill>
                <a:srgbClr val="8E0DA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94110710-28F8-4F48-B50F-72FFA7DAF56B}"/>
              </a:ext>
            </a:extLst>
          </p:cNvPr>
          <p:cNvGrpSpPr/>
          <p:nvPr/>
        </p:nvGrpSpPr>
        <p:grpSpPr>
          <a:xfrm>
            <a:off x="666685" y="1507249"/>
            <a:ext cx="3806999" cy="1442937"/>
            <a:chOff x="5280416" y="2279361"/>
            <a:chExt cx="3806999" cy="1442937"/>
          </a:xfrm>
        </p:grpSpPr>
        <p:cxnSp>
          <p:nvCxnSpPr>
            <p:cNvPr id="22" name="Straight Arrow Connector 21">
              <a:extLst>
                <a:ext uri="{FF2B5EF4-FFF2-40B4-BE49-F238E27FC236}">
                  <a16:creationId xmlns:a16="http://schemas.microsoft.com/office/drawing/2014/main" id="{26D972EB-A6B7-EA46-A27D-2D45E008A48B}"/>
                </a:ext>
              </a:extLst>
            </p:cNvPr>
            <p:cNvCxnSpPr>
              <a:cxnSpLocks/>
            </p:cNvCxnSpPr>
            <p:nvPr/>
          </p:nvCxnSpPr>
          <p:spPr>
            <a:xfrm>
              <a:off x="5280416" y="2279361"/>
              <a:ext cx="1686771" cy="45107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DAC6A31-A544-4644-8EEB-76CD4E2A9B13}"/>
                </a:ext>
              </a:extLst>
            </p:cNvPr>
            <p:cNvCxnSpPr>
              <a:cxnSpLocks/>
            </p:cNvCxnSpPr>
            <p:nvPr/>
          </p:nvCxnSpPr>
          <p:spPr>
            <a:xfrm>
              <a:off x="5543121" y="3167494"/>
              <a:ext cx="1424066" cy="49772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810AC3C-03A6-AD4E-9861-01757B5F67B5}"/>
                </a:ext>
              </a:extLst>
            </p:cNvPr>
            <p:cNvCxnSpPr>
              <a:cxnSpLocks/>
            </p:cNvCxnSpPr>
            <p:nvPr/>
          </p:nvCxnSpPr>
          <p:spPr>
            <a:xfrm>
              <a:off x="7514328" y="2374555"/>
              <a:ext cx="1353014" cy="3558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C1CC934-15A5-9545-AD0A-9E52533F94AD}"/>
                </a:ext>
              </a:extLst>
            </p:cNvPr>
            <p:cNvCxnSpPr>
              <a:cxnSpLocks/>
            </p:cNvCxnSpPr>
            <p:nvPr/>
          </p:nvCxnSpPr>
          <p:spPr>
            <a:xfrm>
              <a:off x="7611604" y="3188432"/>
              <a:ext cx="1475811" cy="53386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4F33690A-8CB1-1E4F-BA33-AD014615B60E}"/>
              </a:ext>
            </a:extLst>
          </p:cNvPr>
          <p:cNvSpPr txBox="1"/>
          <p:nvPr/>
        </p:nvSpPr>
        <p:spPr>
          <a:xfrm>
            <a:off x="-2201" y="6584252"/>
            <a:ext cx="9144000" cy="276999"/>
          </a:xfrm>
          <a:prstGeom prst="rect">
            <a:avLst/>
          </a:prstGeom>
          <a:noFill/>
        </p:spPr>
        <p:txBody>
          <a:bodyPr wrap="square" rtlCol="0">
            <a:spAutoFit/>
          </a:bodyPr>
          <a:lstStyle/>
          <a:p>
            <a:pPr algn="ctr"/>
            <a:r>
              <a:rPr lang="en-US" sz="1200">
                <a:latin typeface="Cambria" panose="02040503050406030204" pitchFamily="18" charset="0"/>
              </a:rPr>
              <a:t>** Please refer to the full paper for coefficient of variation-based (CV) analysis</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D63E7A1-DA54-2244-811C-5BBE58945F27}"/>
                  </a:ext>
                </a:extLst>
              </p:cNvPr>
              <p:cNvSpPr txBox="1"/>
              <p:nvPr/>
            </p:nvSpPr>
            <p:spPr>
              <a:xfrm>
                <a:off x="2075604" y="6389528"/>
                <a:ext cx="4206536" cy="297838"/>
              </a:xfrm>
              <a:prstGeom prst="rect">
                <a:avLst/>
              </a:prstGeom>
              <a:noFill/>
            </p:spPr>
            <p:txBody>
              <a:bodyPr wrap="none" rtlCol="0">
                <a:spAutoFit/>
              </a:bodyPr>
              <a:lstStyle/>
              <a:p>
                <a:r>
                  <a:rPr lang="en-US" sz="1200" b="0"/>
                  <a:t>*</a:t>
                </a:r>
                <a14:m>
                  <m:oMath xmlns:m="http://schemas.openxmlformats.org/officeDocument/2006/math">
                    <m:r>
                      <a:rPr lang="en-US" sz="1200" b="0" i="1" smtClean="0">
                        <a:latin typeface="Cambria Math" panose="02040503050406030204" pitchFamily="18" charset="0"/>
                      </a:rPr>
                      <m:t>𝐶𝑜𝑒𝑓𝑓𝑖𝑐𝑖𝑒𝑛𝑡</m:t>
                    </m:r>
                    <m:r>
                      <a:rPr lang="en-US" sz="1200" b="0" i="1" smtClean="0">
                        <a:latin typeface="Cambria Math" panose="02040503050406030204" pitchFamily="18" charset="0"/>
                      </a:rPr>
                      <m:t> </m:t>
                    </m:r>
                    <m:r>
                      <a:rPr lang="en-US" sz="1200" b="0" i="1" smtClean="0">
                        <a:latin typeface="Cambria Math" panose="02040503050406030204" pitchFamily="18" charset="0"/>
                      </a:rPr>
                      <m:t>𝑜𝑓</m:t>
                    </m:r>
                    <m:r>
                      <a:rPr lang="en-US" sz="1200" b="0" i="1" smtClean="0">
                        <a:latin typeface="Cambria Math" panose="02040503050406030204" pitchFamily="18" charset="0"/>
                      </a:rPr>
                      <m:t> </m:t>
                    </m:r>
                    <m:r>
                      <a:rPr lang="en-US" sz="1200" b="0" i="1" smtClean="0">
                        <a:latin typeface="Cambria Math" panose="02040503050406030204" pitchFamily="18" charset="0"/>
                      </a:rPr>
                      <m:t>𝑉𝑎𝑟𝑖𝑎𝑡𝑖𝑜𝑛</m:t>
                    </m:r>
                    <m:r>
                      <a:rPr lang="en-US" sz="1200" b="0" i="1" smtClean="0">
                        <a:latin typeface="Cambria Math" panose="02040503050406030204" pitchFamily="18" charset="0"/>
                      </a:rPr>
                      <m:t> </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𝐶𝑉</m:t>
                        </m:r>
                      </m:e>
                    </m:d>
                    <m:r>
                      <a:rPr lang="en-US" sz="1200" b="0" i="1" smtClean="0">
                        <a:latin typeface="Cambria Math" panose="02040503050406030204" pitchFamily="18" charset="0"/>
                      </a:rPr>
                      <m:t>= </m:t>
                    </m:r>
                    <m:f>
                      <m:fPr>
                        <m:type m:val="skw"/>
                        <m:ctrlPr>
                          <a:rPr lang="en-US" sz="1200" b="0" i="1" smtClean="0">
                            <a:latin typeface="Cambria Math" panose="02040503050406030204" pitchFamily="18" charset="0"/>
                          </a:rPr>
                        </m:ctrlPr>
                      </m:fPr>
                      <m:num>
                        <m:r>
                          <a:rPr lang="en-US" sz="1200" b="0" i="1" smtClean="0">
                            <a:latin typeface="Cambria Math" panose="02040503050406030204" pitchFamily="18" charset="0"/>
                          </a:rPr>
                          <m:t>𝑆𝑡𝑎𝑛𝑑𝑎𝑟𝑑</m:t>
                        </m:r>
                        <m:r>
                          <a:rPr lang="en-US" sz="1200" b="0" i="1" smtClean="0">
                            <a:latin typeface="Cambria Math" panose="02040503050406030204" pitchFamily="18" charset="0"/>
                          </a:rPr>
                          <m:t> </m:t>
                        </m:r>
                        <m:r>
                          <a:rPr lang="en-US" sz="1200" b="0" i="1" smtClean="0">
                            <a:latin typeface="Cambria Math" panose="02040503050406030204" pitchFamily="18" charset="0"/>
                          </a:rPr>
                          <m:t>𝐷𝑒𝑣𝑖𝑎𝑡𝑖𝑜𝑛</m:t>
                        </m:r>
                      </m:num>
                      <m:den>
                        <m:r>
                          <a:rPr lang="en-US" sz="1200" b="0" i="1" smtClean="0">
                            <a:latin typeface="Cambria Math" panose="02040503050406030204" pitchFamily="18" charset="0"/>
                          </a:rPr>
                          <m:t>𝐴𝑣𝑒𝑟𝑎𝑔𝑒</m:t>
                        </m:r>
                      </m:den>
                    </m:f>
                  </m:oMath>
                </a14:m>
                <a:endParaRPr lang="en-US" sz="1200"/>
              </a:p>
            </p:txBody>
          </p:sp>
        </mc:Choice>
        <mc:Fallback xmlns="">
          <p:sp>
            <p:nvSpPr>
              <p:cNvPr id="27" name="TextBox 26">
                <a:extLst>
                  <a:ext uri="{FF2B5EF4-FFF2-40B4-BE49-F238E27FC236}">
                    <a16:creationId xmlns:a16="http://schemas.microsoft.com/office/drawing/2014/main" id="{BD63E7A1-DA54-2244-811C-5BBE58945F27}"/>
                  </a:ext>
                </a:extLst>
              </p:cNvPr>
              <p:cNvSpPr txBox="1">
                <a:spLocks noRot="1" noChangeAspect="1" noMove="1" noResize="1" noEditPoints="1" noAdjustHandles="1" noChangeArrowheads="1" noChangeShapeType="1" noTextEdit="1"/>
              </p:cNvSpPr>
              <p:nvPr/>
            </p:nvSpPr>
            <p:spPr>
              <a:xfrm>
                <a:off x="2075604" y="6389528"/>
                <a:ext cx="4206536" cy="297838"/>
              </a:xfrm>
              <a:prstGeom prst="rect">
                <a:avLst/>
              </a:prstGeom>
              <a:blipFill>
                <a:blip r:embed="rId6"/>
                <a:stretch>
                  <a:fillRect t="-118367" r="-289" b="-183673"/>
                </a:stretch>
              </a:blipFill>
            </p:spPr>
            <p:txBody>
              <a:bodyPr/>
              <a:lstStyle/>
              <a:p>
                <a:r>
                  <a:rPr lang="en-US">
                    <a:noFill/>
                  </a:rPr>
                  <a:t> </a:t>
                </a:r>
              </a:p>
            </p:txBody>
          </p:sp>
        </mc:Fallback>
      </mc:AlternateContent>
      <p:sp>
        <p:nvSpPr>
          <p:cNvPr id="29" name="Title 1">
            <a:extLst>
              <a:ext uri="{FF2B5EF4-FFF2-40B4-BE49-F238E27FC236}">
                <a16:creationId xmlns:a16="http://schemas.microsoft.com/office/drawing/2014/main" id="{85437D9F-5AE0-9A49-A912-B80B55A60DB5}"/>
              </a:ext>
            </a:extLst>
          </p:cNvPr>
          <p:cNvSpPr txBox="1">
            <a:spLocks/>
          </p:cNvSpPr>
          <p:nvPr/>
        </p:nvSpPr>
        <p:spPr>
          <a:xfrm>
            <a:off x="75990" y="50574"/>
            <a:ext cx="8987621" cy="524120"/>
          </a:xfrm>
          <a:prstGeom prst="rect">
            <a:avLst/>
          </a:prstGeom>
        </p:spPr>
        <p:txBody>
          <a:bodyPr anchor="ctr"/>
          <a:lstStyle>
            <a:lvl1pPr algn="l" defTabSz="914400" rtl="0" eaLnBrk="1" latinLnBrk="0" hangingPunct="1">
              <a:lnSpc>
                <a:spcPct val="100000"/>
              </a:lnSpc>
              <a:spcBef>
                <a:spcPct val="0"/>
              </a:spcBef>
              <a:spcAft>
                <a:spcPts val="600"/>
              </a:spcAft>
              <a:buNone/>
              <a:defRPr sz="3200" b="1" kern="1200">
                <a:solidFill>
                  <a:schemeClr val="tx2">
                    <a:lumMod val="75000"/>
                  </a:schemeClr>
                </a:solidFill>
                <a:latin typeface="Cambria" panose="02040503050406030204" pitchFamily="18" charset="0"/>
                <a:ea typeface="+mj-ea"/>
                <a:cs typeface="+mj-cs"/>
              </a:defRPr>
            </a:lvl1pPr>
          </a:lstStyle>
          <a:p>
            <a:r>
              <a:rPr lang="en-US"/>
              <a:t>Increasing Bank </a:t>
            </a:r>
            <a:r>
              <a:rPr lang="en-US" err="1"/>
              <a:t>Precharged</a:t>
            </a:r>
            <a:r>
              <a:rPr lang="en-US"/>
              <a:t> Time (</a:t>
            </a:r>
            <a:r>
              <a:rPr lang="en-US" err="1"/>
              <a:t>t</a:t>
            </a:r>
            <a:r>
              <a:rPr lang="en-US" baseline="-25000" err="1"/>
              <a:t>AggOff</a:t>
            </a:r>
            <a:r>
              <a:rPr lang="en-US"/>
              <a:t>)</a:t>
            </a:r>
          </a:p>
        </p:txBody>
      </p:sp>
      <p:sp>
        <p:nvSpPr>
          <p:cNvPr id="30" name="TextBox 29">
            <a:extLst>
              <a:ext uri="{FF2B5EF4-FFF2-40B4-BE49-F238E27FC236}">
                <a16:creationId xmlns:a16="http://schemas.microsoft.com/office/drawing/2014/main" id="{4586B1FD-8020-2844-9930-22B5F137989A}"/>
              </a:ext>
            </a:extLst>
          </p:cNvPr>
          <p:cNvSpPr txBox="1"/>
          <p:nvPr/>
        </p:nvSpPr>
        <p:spPr>
          <a:xfrm>
            <a:off x="293785" y="4759223"/>
            <a:ext cx="7561685" cy="646331"/>
          </a:xfrm>
          <a:prstGeom prst="rect">
            <a:avLst/>
          </a:prstGeom>
          <a:noFill/>
        </p:spPr>
        <p:txBody>
          <a:bodyPr wrap="none" lIns="91440" tIns="45720" rIns="91440" bIns="45720" rtlCol="0" anchor="t">
            <a:spAutoFit/>
          </a:bodyPr>
          <a:lstStyle/>
          <a:p>
            <a:r>
              <a:rPr lang="en-US" dirty="0">
                <a:latin typeface="Cambria"/>
                <a:ea typeface="Cambria"/>
              </a:rPr>
              <a:t>We repeat the </a:t>
            </a:r>
            <a:r>
              <a:rPr lang="en-US" b="1" i="1" dirty="0">
                <a:solidFill>
                  <a:srgbClr val="8B288D"/>
                </a:solidFill>
                <a:latin typeface="Cambria"/>
                <a:ea typeface="Cambria"/>
              </a:rPr>
              <a:t>coefficient of variation</a:t>
            </a:r>
            <a:r>
              <a:rPr lang="en-US" dirty="0">
                <a:latin typeface="Cambria"/>
                <a:ea typeface="Cambria"/>
              </a:rPr>
              <a:t>* analysis  for </a:t>
            </a:r>
            <a:r>
              <a:rPr lang="en-US" b="1" i="1" dirty="0">
                <a:solidFill>
                  <a:srgbClr val="8B288D"/>
                </a:solidFill>
                <a:latin typeface="Cambria"/>
                <a:ea typeface="Cambria"/>
              </a:rPr>
              <a:t>BER</a:t>
            </a:r>
            <a:r>
              <a:rPr lang="en-US" dirty="0">
                <a:latin typeface="Cambria"/>
                <a:ea typeface="Cambria"/>
              </a:rPr>
              <a:t> and </a:t>
            </a:r>
            <a:r>
              <a:rPr lang="en-US" b="1" i="1" dirty="0" err="1">
                <a:solidFill>
                  <a:srgbClr val="8B288D"/>
                </a:solidFill>
                <a:latin typeface="Cambria"/>
                <a:ea typeface="Cambria"/>
              </a:rPr>
              <a:t>HC</a:t>
            </a:r>
            <a:r>
              <a:rPr lang="en-US" b="1" i="1" baseline="-25000" dirty="0" err="1">
                <a:solidFill>
                  <a:srgbClr val="8B288D"/>
                </a:solidFill>
                <a:latin typeface="Cambria"/>
                <a:ea typeface="Cambria"/>
              </a:rPr>
              <a:t>first</a:t>
            </a:r>
            <a:r>
              <a:rPr lang="en-US" dirty="0">
                <a:latin typeface="Cambria"/>
                <a:ea typeface="Cambria"/>
              </a:rPr>
              <a:t> change</a:t>
            </a:r>
            <a:br>
              <a:rPr lang="en-US" dirty="0">
                <a:latin typeface="Cambria" panose="02040503050406030204" pitchFamily="18" charset="0"/>
              </a:rPr>
            </a:br>
            <a:r>
              <a:rPr lang="en-US" dirty="0">
                <a:latin typeface="Cambria"/>
                <a:ea typeface="Cambria"/>
              </a:rPr>
              <a:t>across rows when the </a:t>
            </a:r>
            <a:r>
              <a:rPr lang="en-US" b="1" dirty="0">
                <a:solidFill>
                  <a:srgbClr val="8B288D"/>
                </a:solidFill>
                <a:latin typeface="Cambria"/>
                <a:ea typeface="Cambria"/>
              </a:rPr>
              <a:t>bank stays </a:t>
            </a:r>
            <a:r>
              <a:rPr lang="en-US" b="1" dirty="0" err="1">
                <a:solidFill>
                  <a:srgbClr val="8B288D"/>
                </a:solidFill>
                <a:latin typeface="Cambria"/>
                <a:ea typeface="Cambria"/>
              </a:rPr>
              <a:t>precharged</a:t>
            </a:r>
            <a:r>
              <a:rPr lang="en-US" b="1" dirty="0">
                <a:solidFill>
                  <a:srgbClr val="8B288D"/>
                </a:solidFill>
                <a:latin typeface="Cambria"/>
                <a:ea typeface="Cambria"/>
              </a:rPr>
              <a:t> longer</a:t>
            </a:r>
            <a:endParaRPr lang="en-US" b="1" baseline="-25000" dirty="0">
              <a:solidFill>
                <a:srgbClr val="8B288D"/>
              </a:solidFill>
              <a:latin typeface="Cambria"/>
              <a:ea typeface="Cambria"/>
            </a:endParaRPr>
          </a:p>
        </p:txBody>
      </p:sp>
      <p:grpSp>
        <p:nvGrpSpPr>
          <p:cNvPr id="2" name="Group 1">
            <a:extLst>
              <a:ext uri="{FF2B5EF4-FFF2-40B4-BE49-F238E27FC236}">
                <a16:creationId xmlns:a16="http://schemas.microsoft.com/office/drawing/2014/main" id="{78026A6E-0A36-4BB6-AD6D-480573B44555}"/>
              </a:ext>
            </a:extLst>
          </p:cNvPr>
          <p:cNvGrpSpPr/>
          <p:nvPr/>
        </p:nvGrpSpPr>
        <p:grpSpPr>
          <a:xfrm>
            <a:off x="293350" y="3434839"/>
            <a:ext cx="8556554" cy="1321877"/>
            <a:chOff x="1643281" y="4420664"/>
            <a:chExt cx="6864225" cy="1343476"/>
          </a:xfrm>
        </p:grpSpPr>
        <p:sp>
          <p:nvSpPr>
            <p:cNvPr id="31" name="Rounded Rectangle 33">
              <a:extLst>
                <a:ext uri="{FF2B5EF4-FFF2-40B4-BE49-F238E27FC236}">
                  <a16:creationId xmlns:a16="http://schemas.microsoft.com/office/drawing/2014/main" id="{F633C091-44DB-462C-8E5A-ED88BECF14FC}"/>
                </a:ext>
              </a:extLst>
            </p:cNvPr>
            <p:cNvSpPr/>
            <p:nvPr/>
          </p:nvSpPr>
          <p:spPr>
            <a:xfrm>
              <a:off x="1643281" y="4420664"/>
              <a:ext cx="6864225" cy="1324276"/>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32" name="Round Same Side Corner Rectangle 34">
              <a:extLst>
                <a:ext uri="{FF2B5EF4-FFF2-40B4-BE49-F238E27FC236}">
                  <a16:creationId xmlns:a16="http://schemas.microsoft.com/office/drawing/2014/main" id="{67D8262C-A470-47A9-93CA-E6E892218FBD}"/>
                </a:ext>
              </a:extLst>
            </p:cNvPr>
            <p:cNvSpPr/>
            <p:nvPr/>
          </p:nvSpPr>
          <p:spPr>
            <a:xfrm>
              <a:off x="1643281" y="4420664"/>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dirty="0">
                  <a:latin typeface="Cambria"/>
                  <a:ea typeface="Cambria"/>
                </a:rPr>
                <a:t>OBSERVATION 10</a:t>
              </a:r>
              <a:endParaRPr lang="en-US" sz="1400" b="1" dirty="0">
                <a:latin typeface="Cambria" panose="02040503050406030204" pitchFamily="18" charset="0"/>
              </a:endParaRPr>
            </a:p>
          </p:txBody>
        </p:sp>
        <p:sp>
          <p:nvSpPr>
            <p:cNvPr id="33" name="TextBox 32">
              <a:extLst>
                <a:ext uri="{FF2B5EF4-FFF2-40B4-BE49-F238E27FC236}">
                  <a16:creationId xmlns:a16="http://schemas.microsoft.com/office/drawing/2014/main" id="{7530FD18-B8B1-439F-B8E3-D9D37C0945F2}"/>
                </a:ext>
              </a:extLst>
            </p:cNvPr>
            <p:cNvSpPr txBox="1"/>
            <p:nvPr/>
          </p:nvSpPr>
          <p:spPr>
            <a:xfrm>
              <a:off x="1643281" y="4731882"/>
              <a:ext cx="6864225" cy="1032258"/>
            </a:xfrm>
            <a:prstGeom prst="rect">
              <a:avLst/>
            </a:prstGeom>
            <a:noFill/>
          </p:spPr>
          <p:txBody>
            <a:bodyPr wrap="square" lIns="180000" tIns="45720" rIns="91440" bIns="45720" rtlCol="0" anchor="t">
              <a:spAutoFit/>
            </a:bodyPr>
            <a:lstStyle/>
            <a:p>
              <a:pPr algn="ctr"/>
              <a:r>
                <a:rPr lang="en-US" sz="2000" dirty="0">
                  <a:latin typeface="Cambria"/>
                  <a:ea typeface="Cambria"/>
                </a:rPr>
                <a:t>As the </a:t>
              </a:r>
              <a:r>
                <a:rPr lang="en-US" sz="2000" b="1" dirty="0">
                  <a:solidFill>
                    <a:srgbClr val="C00000"/>
                  </a:solidFill>
                  <a:latin typeface="Cambria"/>
                  <a:ea typeface="Cambria"/>
                </a:rPr>
                <a:t>bank stays </a:t>
              </a:r>
              <a:r>
                <a:rPr lang="en-US" sz="2000" b="1" dirty="0" err="1">
                  <a:solidFill>
                    <a:srgbClr val="C00000"/>
                  </a:solidFill>
                  <a:latin typeface="Cambria"/>
                  <a:ea typeface="Cambria"/>
                </a:rPr>
                <a:t>precharged</a:t>
              </a:r>
              <a:r>
                <a:rPr lang="en-US" sz="2000" b="1" dirty="0">
                  <a:solidFill>
                    <a:srgbClr val="C00000"/>
                  </a:solidFill>
                  <a:latin typeface="Cambria"/>
                  <a:ea typeface="Cambria"/>
                </a:rPr>
                <a:t> longer, fewer DRAM cells</a:t>
              </a:r>
              <a:r>
                <a:rPr lang="en-US" sz="2000" dirty="0">
                  <a:latin typeface="Cambria"/>
                  <a:ea typeface="Cambria"/>
                </a:rPr>
                <a:t> </a:t>
              </a:r>
              <a:endParaRPr lang="en-US" sz="2000" b="1">
                <a:solidFill>
                  <a:srgbClr val="C00000"/>
                </a:solidFill>
                <a:latin typeface="Cambria" panose="02040503050406030204" pitchFamily="18" charset="0"/>
                <a:ea typeface="Cambria"/>
              </a:endParaRPr>
            </a:p>
            <a:p>
              <a:pPr algn="ctr"/>
              <a:r>
                <a:rPr lang="en-US" sz="2000" dirty="0">
                  <a:latin typeface="Cambria"/>
                  <a:ea typeface="Cambria"/>
                </a:rPr>
                <a:t>experience </a:t>
              </a:r>
              <a:r>
                <a:rPr lang="en-US" sz="2000" dirty="0" err="1">
                  <a:latin typeface="Cambria"/>
                  <a:ea typeface="Cambria"/>
                </a:rPr>
                <a:t>RowHammer</a:t>
              </a:r>
              <a:r>
                <a:rPr lang="en-US" sz="2000" dirty="0">
                  <a:latin typeface="Cambria"/>
                  <a:ea typeface="Cambria"/>
                </a:rPr>
                <a:t> bit flips and  they experience </a:t>
              </a:r>
              <a:r>
                <a:rPr lang="en-US" sz="2000" dirty="0" err="1">
                  <a:latin typeface="Cambria"/>
                  <a:ea typeface="Cambria"/>
                </a:rPr>
                <a:t>RowHammer</a:t>
              </a:r>
              <a:r>
                <a:rPr lang="en-US" sz="2000" dirty="0">
                  <a:latin typeface="Cambria"/>
                  <a:ea typeface="Cambria"/>
                </a:rPr>
                <a:t> </a:t>
              </a:r>
              <a:endParaRPr lang="en-US" sz="2000" b="1">
                <a:solidFill>
                  <a:srgbClr val="C00000"/>
                </a:solidFill>
                <a:latin typeface="Cambria" panose="02040503050406030204" pitchFamily="18" charset="0"/>
                <a:ea typeface="Cambria"/>
              </a:endParaRPr>
            </a:p>
            <a:p>
              <a:pPr algn="ctr"/>
              <a:r>
                <a:rPr lang="en-US" sz="2000" dirty="0">
                  <a:latin typeface="Cambria"/>
                  <a:ea typeface="Cambria"/>
                </a:rPr>
                <a:t>bit flips </a:t>
              </a:r>
              <a:r>
                <a:rPr lang="en-US" sz="2000" b="1" dirty="0">
                  <a:solidFill>
                    <a:srgbClr val="C00000"/>
                  </a:solidFill>
                  <a:latin typeface="Cambria"/>
                  <a:ea typeface="Cambria"/>
                </a:rPr>
                <a:t>at higher hammer counts</a:t>
              </a:r>
              <a:endParaRPr lang="en-US" sz="2000" b="1">
                <a:solidFill>
                  <a:srgbClr val="C00000"/>
                </a:solidFill>
                <a:latin typeface="Cambria" panose="02040503050406030204" pitchFamily="18" charset="0"/>
                <a:ea typeface="Cambria"/>
              </a:endParaRPr>
            </a:p>
          </p:txBody>
        </p:sp>
      </p:grpSp>
      <p:grpSp>
        <p:nvGrpSpPr>
          <p:cNvPr id="3" name="Group 2">
            <a:extLst>
              <a:ext uri="{FF2B5EF4-FFF2-40B4-BE49-F238E27FC236}">
                <a16:creationId xmlns:a16="http://schemas.microsoft.com/office/drawing/2014/main" id="{345A1C64-F372-4351-A612-D9249BFBC31E}"/>
              </a:ext>
            </a:extLst>
          </p:cNvPr>
          <p:cNvGrpSpPr/>
          <p:nvPr/>
        </p:nvGrpSpPr>
        <p:grpSpPr>
          <a:xfrm>
            <a:off x="292999" y="5446590"/>
            <a:ext cx="8556554" cy="976415"/>
            <a:chOff x="1643281" y="4420664"/>
            <a:chExt cx="6864225" cy="1324276"/>
          </a:xfrm>
        </p:grpSpPr>
        <p:sp>
          <p:nvSpPr>
            <p:cNvPr id="35" name="Rounded Rectangle 33">
              <a:extLst>
                <a:ext uri="{FF2B5EF4-FFF2-40B4-BE49-F238E27FC236}">
                  <a16:creationId xmlns:a16="http://schemas.microsoft.com/office/drawing/2014/main" id="{9AD40DBE-6C13-4E35-9F67-6B73B7F43DED}"/>
                </a:ext>
              </a:extLst>
            </p:cNvPr>
            <p:cNvSpPr/>
            <p:nvPr/>
          </p:nvSpPr>
          <p:spPr>
            <a:xfrm>
              <a:off x="1643281" y="4420664"/>
              <a:ext cx="6864225" cy="1324276"/>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36" name="Round Same Side Corner Rectangle 34">
              <a:extLst>
                <a:ext uri="{FF2B5EF4-FFF2-40B4-BE49-F238E27FC236}">
                  <a16:creationId xmlns:a16="http://schemas.microsoft.com/office/drawing/2014/main" id="{C3F6ABB1-6470-4BD0-8376-F53CF4719841}"/>
                </a:ext>
              </a:extLst>
            </p:cNvPr>
            <p:cNvSpPr/>
            <p:nvPr/>
          </p:nvSpPr>
          <p:spPr>
            <a:xfrm>
              <a:off x="1643281" y="4420664"/>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dirty="0">
                  <a:latin typeface="Cambria"/>
                  <a:ea typeface="Cambria"/>
                </a:rPr>
                <a:t>OBSERVATION 11</a:t>
              </a:r>
              <a:endParaRPr lang="en-US" sz="1400" b="1" dirty="0">
                <a:latin typeface="Cambria" panose="02040503050406030204" pitchFamily="18" charset="0"/>
              </a:endParaRPr>
            </a:p>
          </p:txBody>
        </p:sp>
        <p:sp>
          <p:nvSpPr>
            <p:cNvPr id="37" name="TextBox 36">
              <a:extLst>
                <a:ext uri="{FF2B5EF4-FFF2-40B4-BE49-F238E27FC236}">
                  <a16:creationId xmlns:a16="http://schemas.microsoft.com/office/drawing/2014/main" id="{D937FEC2-EEA9-49CA-8427-489F8789452D}"/>
                </a:ext>
              </a:extLst>
            </p:cNvPr>
            <p:cNvSpPr txBox="1"/>
            <p:nvPr/>
          </p:nvSpPr>
          <p:spPr>
            <a:xfrm>
              <a:off x="1643281" y="4731882"/>
              <a:ext cx="6864225" cy="960080"/>
            </a:xfrm>
            <a:prstGeom prst="rect">
              <a:avLst/>
            </a:prstGeom>
            <a:noFill/>
          </p:spPr>
          <p:txBody>
            <a:bodyPr wrap="square" lIns="180000" tIns="45720" rIns="91440" bIns="45720" rtlCol="0" anchor="t">
              <a:spAutoFit/>
            </a:bodyPr>
            <a:lstStyle/>
            <a:p>
              <a:pPr algn="ctr"/>
              <a:r>
                <a:rPr lang="en-US" sz="2000" dirty="0" err="1">
                  <a:latin typeface="Cambria"/>
                  <a:ea typeface="Cambria"/>
                </a:rPr>
                <a:t>RowHammer</a:t>
              </a:r>
              <a:r>
                <a:rPr lang="en-US" sz="2000" dirty="0">
                  <a:latin typeface="Cambria"/>
                  <a:ea typeface="Cambria"/>
                </a:rPr>
                <a:t> vulnerability </a:t>
              </a:r>
              <a:r>
                <a:rPr lang="en-US" sz="2000" b="1" dirty="0">
                  <a:solidFill>
                    <a:srgbClr val="C00000"/>
                  </a:solidFill>
                  <a:latin typeface="Cambria"/>
                  <a:ea typeface="Cambria"/>
                </a:rPr>
                <a:t>consistently reduces </a:t>
              </a:r>
              <a:endParaRPr lang="en-US" b="1">
                <a:solidFill>
                  <a:srgbClr val="C00000"/>
                </a:solidFill>
                <a:latin typeface="Calibri" panose="020F0502020204030204"/>
                <a:ea typeface="Cambria"/>
                <a:cs typeface="Calibri" panose="020F0502020204030204"/>
              </a:endParaRPr>
            </a:p>
            <a:p>
              <a:pPr algn="ctr"/>
              <a:r>
                <a:rPr lang="en-US" sz="2000" b="1" dirty="0">
                  <a:solidFill>
                    <a:srgbClr val="C00000"/>
                  </a:solidFill>
                  <a:latin typeface="Cambria"/>
                  <a:ea typeface="Cambria"/>
                </a:rPr>
                <a:t>as </a:t>
              </a:r>
              <a:r>
                <a:rPr lang="en-US" sz="2000" b="1" dirty="0" err="1">
                  <a:solidFill>
                    <a:srgbClr val="C00000"/>
                  </a:solidFill>
                  <a:latin typeface="Cambria"/>
                  <a:ea typeface="Cambria"/>
                </a:rPr>
                <a:t>t</a:t>
              </a:r>
              <a:r>
                <a:rPr lang="en-US" sz="2000" b="1" baseline="-25000" dirty="0" err="1">
                  <a:solidFill>
                    <a:srgbClr val="C00000"/>
                  </a:solidFill>
                  <a:latin typeface="Cambria"/>
                  <a:ea typeface="Cambria"/>
                </a:rPr>
                <a:t>AggOff</a:t>
              </a:r>
              <a:r>
                <a:rPr lang="en-US" sz="2000" b="1" dirty="0">
                  <a:solidFill>
                    <a:srgbClr val="C00000"/>
                  </a:solidFill>
                  <a:latin typeface="Cambria"/>
                  <a:ea typeface="Cambria"/>
                </a:rPr>
                <a:t> increases</a:t>
              </a:r>
              <a:r>
                <a:rPr lang="en-US" sz="2000" dirty="0">
                  <a:latin typeface="Cambria"/>
                  <a:ea typeface="Cambria"/>
                </a:rPr>
                <a:t> across all tested DRAM rows**</a:t>
              </a:r>
              <a:endParaRPr lang="en-US">
                <a:cs typeface="Calibri"/>
              </a:endParaRPr>
            </a:p>
          </p:txBody>
        </p:sp>
      </p:grpSp>
    </p:spTree>
    <p:extLst>
      <p:ext uri="{BB962C8B-B14F-4D97-AF65-F5344CB8AC3E}">
        <p14:creationId xmlns:p14="http://schemas.microsoft.com/office/powerpoint/2010/main" val="277791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p:bldP spid="27" grpId="0"/>
      <p:bldP spid="3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DAF10B2-6571-5A4E-B3FB-A38CB7194DF3}"/>
              </a:ext>
            </a:extLst>
          </p:cNvPr>
          <p:cNvSpPr>
            <a:spLocks noGrp="1"/>
          </p:cNvSpPr>
          <p:nvPr>
            <p:ph type="title"/>
          </p:nvPr>
        </p:nvSpPr>
        <p:spPr>
          <a:xfrm>
            <a:off x="158668" y="135924"/>
            <a:ext cx="8987683" cy="770467"/>
          </a:xfrm>
        </p:spPr>
        <p:txBody>
          <a:bodyPr lIns="91440" tIns="45720" rIns="91440" bIns="45720" anchor="ctr"/>
          <a:lstStyle/>
          <a:p>
            <a:r>
              <a:rPr lang="en-US" dirty="0">
                <a:latin typeface="Cambria"/>
                <a:ea typeface="Cambria"/>
              </a:rPr>
              <a:t>Circuit-Level Justification </a:t>
            </a:r>
            <a:br>
              <a:rPr lang="en-US" dirty="0">
                <a:latin typeface="Cambria"/>
                <a:ea typeface="Cambria"/>
              </a:rPr>
            </a:br>
            <a:r>
              <a:rPr lang="en-US" sz="2800">
                <a:latin typeface="Cambria"/>
                <a:ea typeface="Cambria"/>
              </a:rPr>
              <a:t>Aggressor Row Active Time Analysis</a:t>
            </a:r>
            <a:endParaRPr lang="en-US" sz="2800">
              <a:ea typeface="Cambria"/>
            </a:endParaRPr>
          </a:p>
        </p:txBody>
      </p:sp>
      <p:sp>
        <p:nvSpPr>
          <p:cNvPr id="6" name="Content Placeholder 2">
            <a:extLst>
              <a:ext uri="{FF2B5EF4-FFF2-40B4-BE49-F238E27FC236}">
                <a16:creationId xmlns:a16="http://schemas.microsoft.com/office/drawing/2014/main" id="{E68A40EE-73C4-4C53-A6D7-0C2F255D455F}"/>
              </a:ext>
            </a:extLst>
          </p:cNvPr>
          <p:cNvSpPr>
            <a:spLocks noGrp="1"/>
          </p:cNvSpPr>
          <p:nvPr>
            <p:ph idx="1"/>
          </p:nvPr>
        </p:nvSpPr>
        <p:spPr>
          <a:xfrm>
            <a:off x="77547" y="1145787"/>
            <a:ext cx="8987622" cy="2498298"/>
          </a:xfrm>
        </p:spPr>
        <p:txBody>
          <a:bodyPr lIns="91440" tIns="45720" rIns="91440" bIns="45720" anchor="t">
            <a:noAutofit/>
          </a:bodyPr>
          <a:lstStyle/>
          <a:p>
            <a:pPr marL="0" indent="0">
              <a:spcAft>
                <a:spcPts val="600"/>
              </a:spcAft>
              <a:buClr>
                <a:schemeClr val="tx1"/>
              </a:buClr>
              <a:buNone/>
            </a:pPr>
            <a:r>
              <a:rPr lang="en-US">
                <a:latin typeface="Cambria"/>
                <a:ea typeface="Cambria"/>
              </a:rPr>
              <a:t>Two possible circuit level justifications for RowHammer bit flips:</a:t>
            </a:r>
          </a:p>
          <a:p>
            <a:pPr marL="457200" indent="-457200">
              <a:spcAft>
                <a:spcPts val="600"/>
              </a:spcAft>
              <a:buAutoNum type="arabicPeriod"/>
            </a:pPr>
            <a:r>
              <a:rPr lang="en-US" dirty="0">
                <a:latin typeface="Cambria"/>
                <a:ea typeface="Cambria"/>
              </a:rPr>
              <a:t>Electron injection in the victim cell </a:t>
            </a:r>
            <a:r>
              <a:rPr lang="en-US" sz="2000" b="1" dirty="0">
                <a:solidFill>
                  <a:srgbClr val="538233"/>
                </a:solidFill>
                <a:latin typeface="Cambria"/>
                <a:ea typeface="Cambria"/>
              </a:rPr>
              <a:t>[Walker+, TED'21][Yang+, TDMR'16]</a:t>
            </a:r>
            <a:endParaRPr lang="en-US" sz="2000" b="1">
              <a:solidFill>
                <a:srgbClr val="538233"/>
              </a:solidFill>
              <a:ea typeface="Cambria" panose="02040503050406030204" pitchFamily="18" charset="0"/>
            </a:endParaRPr>
          </a:p>
          <a:p>
            <a:pPr marL="457200" indent="-457200">
              <a:spcAft>
                <a:spcPts val="600"/>
              </a:spcAft>
              <a:buAutoNum type="arabicPeriod"/>
            </a:pPr>
            <a:r>
              <a:rPr lang="en-US">
                <a:latin typeface="Cambria"/>
                <a:ea typeface="Cambria"/>
              </a:rPr>
              <a:t>Wordline-to-wordline cross-talk noise between aggressor and victim rows that occurs when the aggressor row is being activated </a:t>
            </a:r>
            <a:r>
              <a:rPr lang="en-US" sz="2000" b="1">
                <a:solidFill>
                  <a:srgbClr val="538233"/>
                </a:solidFill>
                <a:latin typeface="Cambria"/>
                <a:ea typeface="Cambria"/>
              </a:rPr>
              <a:t>[Ryu+, IEDM'17][Walker+, TED'21]</a:t>
            </a:r>
          </a:p>
        </p:txBody>
      </p:sp>
      <p:sp>
        <p:nvSpPr>
          <p:cNvPr id="2" name="TextBox 1">
            <a:extLst>
              <a:ext uri="{FF2B5EF4-FFF2-40B4-BE49-F238E27FC236}">
                <a16:creationId xmlns:a16="http://schemas.microsoft.com/office/drawing/2014/main" id="{7162D710-7C08-4890-ADF1-00D62827E4F8}"/>
              </a:ext>
            </a:extLst>
          </p:cNvPr>
          <p:cNvSpPr txBox="1"/>
          <p:nvPr/>
        </p:nvSpPr>
        <p:spPr>
          <a:xfrm>
            <a:off x="0" y="3645222"/>
            <a:ext cx="9144000" cy="1323439"/>
          </a:xfrm>
          <a:prstGeom prst="rect">
            <a:avLst/>
          </a:prstGeom>
          <a:solidFill>
            <a:schemeClr val="accent1">
              <a:lumMod val="20000"/>
              <a:lumOff val="80000"/>
              <a:alpha val="58431"/>
            </a:schemeClr>
          </a:solidFill>
          <a:ln>
            <a:noFill/>
          </a:ln>
        </p:spPr>
        <p:txBody>
          <a:bodyPr wrap="square" lIns="91440" tIns="45720" rIns="91440" bIns="45720" rtlCol="0" anchor="t">
            <a:spAutoFit/>
          </a:bodyPr>
          <a:lstStyle/>
          <a:p>
            <a:pPr algn="ctr"/>
            <a:r>
              <a:rPr lang="en-US" sz="2000">
                <a:latin typeface="Cambria"/>
                <a:ea typeface="+mn-lt"/>
                <a:cs typeface="+mn-lt"/>
              </a:rPr>
              <a:t>We hypothesize that </a:t>
            </a:r>
            <a:r>
              <a:rPr lang="en-US" sz="2000" b="1">
                <a:solidFill>
                  <a:srgbClr val="C00000"/>
                </a:solidFill>
                <a:latin typeface="Cambria"/>
                <a:ea typeface="+mn-lt"/>
                <a:cs typeface="+mn-lt"/>
              </a:rPr>
              <a:t>increasing the aggressor row’s active time</a:t>
            </a:r>
            <a:r>
              <a:rPr lang="en-US" sz="2000">
                <a:latin typeface="Cambria"/>
                <a:ea typeface="+mn-lt"/>
                <a:cs typeface="+mn-lt"/>
              </a:rPr>
              <a:t> (𝑡</a:t>
            </a:r>
            <a:r>
              <a:rPr lang="en-US" sz="2000" baseline="-25000">
                <a:latin typeface="Cambria"/>
                <a:ea typeface="+mn-lt"/>
                <a:cs typeface="+mn-lt"/>
              </a:rPr>
              <a:t>𝐴𝑔𝑔𝑂𝑛</a:t>
            </a:r>
            <a:r>
              <a:rPr lang="en-US" sz="2000">
                <a:latin typeface="Cambria"/>
                <a:ea typeface="+mn-lt"/>
                <a:cs typeface="+mn-lt"/>
              </a:rPr>
              <a:t>) </a:t>
            </a:r>
            <a:r>
              <a:rPr lang="en-US" sz="2000" b="1">
                <a:solidFill>
                  <a:srgbClr val="C00000"/>
                </a:solidFill>
                <a:latin typeface="Cambria"/>
                <a:ea typeface="+mn-lt"/>
                <a:cs typeface="+mn-lt"/>
              </a:rPr>
              <a:t>has a larger impact on exacerbating electron injection to the victim cell</a:t>
            </a:r>
            <a:r>
              <a:rPr lang="en-US" sz="2000">
                <a:latin typeface="Cambria"/>
                <a:ea typeface="+mn-lt"/>
                <a:cs typeface="+mn-lt"/>
              </a:rPr>
              <a:t>, compared to the reduction in cross-talk noise due to lower activation frequency. Thus, RowHammer vulnerability worsens when 𝑡</a:t>
            </a:r>
            <a:r>
              <a:rPr lang="en-US" sz="2000" baseline="-25000">
                <a:latin typeface="Cambria"/>
                <a:ea typeface="+mn-lt"/>
                <a:cs typeface="+mn-lt"/>
              </a:rPr>
              <a:t>𝐴𝑔𝑔𝑂𝑛</a:t>
            </a:r>
            <a:r>
              <a:rPr lang="en-US" sz="2000">
                <a:latin typeface="Cambria"/>
                <a:ea typeface="+mn-lt"/>
                <a:cs typeface="+mn-lt"/>
              </a:rPr>
              <a:t> increases</a:t>
            </a:r>
            <a:endParaRPr lang="en-US">
              <a:latin typeface="Cambria"/>
              <a:ea typeface="+mn-lt"/>
              <a:cs typeface="+mn-lt"/>
            </a:endParaRPr>
          </a:p>
        </p:txBody>
      </p:sp>
      <p:sp>
        <p:nvSpPr>
          <p:cNvPr id="3" name="TextBox 2">
            <a:extLst>
              <a:ext uri="{FF2B5EF4-FFF2-40B4-BE49-F238E27FC236}">
                <a16:creationId xmlns:a16="http://schemas.microsoft.com/office/drawing/2014/main" id="{98EB815C-C48D-4F5C-A667-02255DCB83C8}"/>
              </a:ext>
            </a:extLst>
          </p:cNvPr>
          <p:cNvSpPr txBox="1"/>
          <p:nvPr/>
        </p:nvSpPr>
        <p:spPr>
          <a:xfrm>
            <a:off x="78259" y="5163044"/>
            <a:ext cx="9144000" cy="1015663"/>
          </a:xfrm>
          <a:prstGeom prst="rect">
            <a:avLst/>
          </a:prstGeom>
          <a:solidFill>
            <a:schemeClr val="accent1">
              <a:lumMod val="20000"/>
              <a:lumOff val="80000"/>
              <a:alpha val="58431"/>
            </a:schemeClr>
          </a:solidFill>
          <a:ln>
            <a:noFill/>
          </a:ln>
        </p:spPr>
        <p:txBody>
          <a:bodyPr wrap="square" lIns="91440" tIns="45720" rIns="91440" bIns="45720" rtlCol="0" anchor="t">
            <a:spAutoFit/>
          </a:bodyPr>
          <a:lstStyle/>
          <a:p>
            <a:pPr algn="ctr"/>
            <a:r>
              <a:rPr lang="en-US" sz="2000" dirty="0">
                <a:latin typeface="Cambria"/>
                <a:ea typeface="+mn-lt"/>
                <a:cs typeface="+mn-lt"/>
              </a:rPr>
              <a:t>Increasing a bank’s precharged time (𝑡</a:t>
            </a:r>
            <a:r>
              <a:rPr lang="en-US" sz="2000" baseline="-25000" dirty="0">
                <a:latin typeface="Cambria"/>
                <a:ea typeface="+mn-lt"/>
                <a:cs typeface="+mn-lt"/>
              </a:rPr>
              <a:t>𝐴𝑔𝑔𝑂ff</a:t>
            </a:r>
            <a:r>
              <a:rPr lang="en-US" sz="2000" dirty="0">
                <a:latin typeface="Cambria"/>
                <a:ea typeface="+mn-lt"/>
                <a:cs typeface="+mn-lt"/>
              </a:rPr>
              <a:t>) decreases RowHammer vulnerability  because </a:t>
            </a:r>
            <a:r>
              <a:rPr lang="en-US" sz="2000" b="1" dirty="0">
                <a:solidFill>
                  <a:srgbClr val="C00000"/>
                </a:solidFill>
                <a:latin typeface="Cambria"/>
                <a:ea typeface="+mn-lt"/>
                <a:cs typeface="+mn-lt"/>
              </a:rPr>
              <a:t>longer </a:t>
            </a:r>
            <a:r>
              <a:rPr lang="en-US" sz="2000" b="1" dirty="0">
                <a:solidFill>
                  <a:srgbClr val="C00000"/>
                </a:solidFill>
                <a:latin typeface="Cambria"/>
                <a:ea typeface="Cambria"/>
                <a:cs typeface="+mn-lt"/>
              </a:rPr>
              <a:t>𝑡</a:t>
            </a:r>
            <a:r>
              <a:rPr lang="en-US" sz="2000" b="1" baseline="-25000" dirty="0">
                <a:solidFill>
                  <a:srgbClr val="C00000"/>
                </a:solidFill>
                <a:latin typeface="Cambria"/>
                <a:ea typeface="Cambria"/>
                <a:cs typeface="+mn-lt"/>
              </a:rPr>
              <a:t>𝐴𝑔𝑔𝑂ff</a:t>
            </a:r>
            <a:r>
              <a:rPr lang="en-US" sz="2000" b="1" dirty="0">
                <a:solidFill>
                  <a:srgbClr val="C00000"/>
                </a:solidFill>
                <a:latin typeface="Cambria"/>
                <a:ea typeface="+mn-lt"/>
                <a:cs typeface="+mn-lt"/>
              </a:rPr>
              <a:t> reduces the effect of cross-talk noise without </a:t>
            </a:r>
            <a:r>
              <a:rPr lang="en-US" sz="2000" b="1">
                <a:solidFill>
                  <a:srgbClr val="C00000"/>
                </a:solidFill>
                <a:latin typeface="Cambria"/>
                <a:ea typeface="+mn-lt"/>
                <a:cs typeface="+mn-lt"/>
              </a:rPr>
              <a:t>affecting electron injection</a:t>
            </a:r>
            <a:r>
              <a:rPr lang="en-US" sz="2000">
                <a:latin typeface="Cambria"/>
                <a:ea typeface="+mn-lt"/>
                <a:cs typeface="+mn-lt"/>
              </a:rPr>
              <a:t> (since </a:t>
            </a:r>
            <a:r>
              <a:rPr lang="en-US" sz="2000" dirty="0">
                <a:latin typeface="Cambria"/>
                <a:ea typeface="Cambria"/>
                <a:cs typeface="+mn-lt"/>
              </a:rPr>
              <a:t>𝑡</a:t>
            </a:r>
            <a:r>
              <a:rPr lang="en-US" sz="2000" baseline="-25000" dirty="0">
                <a:latin typeface="Cambria"/>
                <a:ea typeface="Cambria"/>
                <a:cs typeface="+mn-lt"/>
              </a:rPr>
              <a:t>𝐴𝑔𝑔𝑂n</a:t>
            </a:r>
            <a:r>
              <a:rPr lang="en-US" sz="2000" dirty="0">
                <a:latin typeface="Cambria"/>
                <a:ea typeface="+mn-lt"/>
                <a:cs typeface="+mn-lt"/>
              </a:rPr>
              <a:t> is unchanged). </a:t>
            </a:r>
            <a:endParaRPr lang="en-US" dirty="0">
              <a:latin typeface="Cambria"/>
              <a:cs typeface="Calibri"/>
            </a:endParaRPr>
          </a:p>
        </p:txBody>
      </p:sp>
    </p:spTree>
    <p:extLst>
      <p:ext uri="{BB962C8B-B14F-4D97-AF65-F5344CB8AC3E}">
        <p14:creationId xmlns:p14="http://schemas.microsoft.com/office/powerpoint/2010/main" val="396926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animBg="1"/>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38ECCC7-3DFD-A144-BE89-B09A00100852}"/>
              </a:ext>
            </a:extLst>
          </p:cNvPr>
          <p:cNvPicPr>
            <a:picLocks noChangeAspect="1"/>
          </p:cNvPicPr>
          <p:nvPr/>
        </p:nvPicPr>
        <p:blipFill rotWithShape="1">
          <a:blip r:embed="rId3">
            <a:extLst>
              <a:ext uri="{28A0092B-C50C-407E-A947-70E740481C1C}">
                <a14:useLocalDpi xmlns:a14="http://schemas.microsoft.com/office/drawing/2010/main" val="0"/>
              </a:ext>
            </a:extLst>
          </a:blip>
          <a:srcRect l="4704" t="41538" r="48954" b="9104"/>
          <a:stretch/>
        </p:blipFill>
        <p:spPr>
          <a:xfrm>
            <a:off x="693684" y="1044747"/>
            <a:ext cx="4689396" cy="3167611"/>
          </a:xfrm>
          <a:prstGeom prst="rect">
            <a:avLst/>
          </a:prstGeom>
        </p:spPr>
      </p:pic>
      <p:sp>
        <p:nvSpPr>
          <p:cNvPr id="2" name="Title 1">
            <a:extLst>
              <a:ext uri="{FF2B5EF4-FFF2-40B4-BE49-F238E27FC236}">
                <a16:creationId xmlns:a16="http://schemas.microsoft.com/office/drawing/2014/main" id="{EF580ADF-7A89-5948-B6D6-8D31BFF16268}"/>
              </a:ext>
            </a:extLst>
          </p:cNvPr>
          <p:cNvSpPr>
            <a:spLocks noGrp="1"/>
          </p:cNvSpPr>
          <p:nvPr>
            <p:ph type="title"/>
          </p:nvPr>
        </p:nvSpPr>
        <p:spPr/>
        <p:txBody>
          <a:bodyPr/>
          <a:lstStyle/>
          <a:p>
            <a:r>
              <a:rPr lang="en-US"/>
              <a:t>Spatial Variation across Rows</a:t>
            </a:r>
          </a:p>
        </p:txBody>
      </p:sp>
      <p:pic>
        <p:nvPicPr>
          <p:cNvPr id="20" name="Picture 19">
            <a:extLst>
              <a:ext uri="{FF2B5EF4-FFF2-40B4-BE49-F238E27FC236}">
                <a16:creationId xmlns:a16="http://schemas.microsoft.com/office/drawing/2014/main" id="{53A2ECE8-4CFA-B642-B362-DE8F1C407F9A}"/>
              </a:ext>
            </a:extLst>
          </p:cNvPr>
          <p:cNvPicPr>
            <a:picLocks noChangeAspect="1"/>
          </p:cNvPicPr>
          <p:nvPr/>
        </p:nvPicPr>
        <p:blipFill rotWithShape="1">
          <a:blip r:embed="rId4">
            <a:extLst>
              <a:ext uri="{28A0092B-C50C-407E-A947-70E740481C1C}">
                <a14:useLocalDpi xmlns:a14="http://schemas.microsoft.com/office/drawing/2010/main" val="0"/>
              </a:ext>
            </a:extLst>
          </a:blip>
          <a:srcRect l="19914" b="7873"/>
          <a:stretch/>
        </p:blipFill>
        <p:spPr>
          <a:xfrm>
            <a:off x="6883220" y="965996"/>
            <a:ext cx="1976996" cy="3351503"/>
          </a:xfrm>
          <a:prstGeom prst="rect">
            <a:avLst/>
          </a:prstGeom>
        </p:spPr>
      </p:pic>
      <p:grpSp>
        <p:nvGrpSpPr>
          <p:cNvPr id="3" name="Group 2">
            <a:extLst>
              <a:ext uri="{FF2B5EF4-FFF2-40B4-BE49-F238E27FC236}">
                <a16:creationId xmlns:a16="http://schemas.microsoft.com/office/drawing/2014/main" id="{AD915664-BAA5-E547-B595-B7FA707C55C4}"/>
              </a:ext>
            </a:extLst>
          </p:cNvPr>
          <p:cNvGrpSpPr/>
          <p:nvPr/>
        </p:nvGrpSpPr>
        <p:grpSpPr>
          <a:xfrm>
            <a:off x="4708525" y="789959"/>
            <a:ext cx="625419" cy="1969477"/>
            <a:chOff x="5508681" y="211415"/>
            <a:chExt cx="625419" cy="1969477"/>
          </a:xfrm>
        </p:grpSpPr>
        <p:sp>
          <p:nvSpPr>
            <p:cNvPr id="26" name="Rounded Rectangle 25">
              <a:extLst>
                <a:ext uri="{FF2B5EF4-FFF2-40B4-BE49-F238E27FC236}">
                  <a16:creationId xmlns:a16="http://schemas.microsoft.com/office/drawing/2014/main" id="{2F15DFC9-29C7-9340-9148-F6394D33327F}"/>
                </a:ext>
              </a:extLst>
            </p:cNvPr>
            <p:cNvSpPr/>
            <p:nvPr/>
          </p:nvSpPr>
          <p:spPr>
            <a:xfrm>
              <a:off x="5508681" y="211415"/>
              <a:ext cx="542925" cy="25478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6CC7DD5-82B8-6042-A6AB-006419C3783C}"/>
                </a:ext>
              </a:extLst>
            </p:cNvPr>
            <p:cNvSpPr/>
            <p:nvPr/>
          </p:nvSpPr>
          <p:spPr>
            <a:xfrm>
              <a:off x="5812221" y="1874157"/>
              <a:ext cx="321879" cy="30673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Curved Connector 27">
              <a:extLst>
                <a:ext uri="{FF2B5EF4-FFF2-40B4-BE49-F238E27FC236}">
                  <a16:creationId xmlns:a16="http://schemas.microsoft.com/office/drawing/2014/main" id="{6B9E59CF-01B7-1B42-9591-4DB8302DB2D5}"/>
                </a:ext>
              </a:extLst>
            </p:cNvPr>
            <p:cNvCxnSpPr>
              <a:cxnSpLocks/>
              <a:stCxn id="13" idx="6"/>
              <a:endCxn id="26" idx="0"/>
            </p:cNvCxnSpPr>
            <p:nvPr/>
          </p:nvCxnSpPr>
          <p:spPr>
            <a:xfrm flipH="1" flipV="1">
              <a:off x="5780144" y="211415"/>
              <a:ext cx="353956" cy="1816110"/>
            </a:xfrm>
            <a:prstGeom prst="curvedConnector4">
              <a:avLst>
                <a:gd name="adj1" fmla="val -217075"/>
                <a:gd name="adj2" fmla="val 110664"/>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1DCE8F43-5854-E643-8327-AE991E93A9B7}"/>
              </a:ext>
            </a:extLst>
          </p:cNvPr>
          <p:cNvGrpSpPr/>
          <p:nvPr/>
        </p:nvGrpSpPr>
        <p:grpSpPr>
          <a:xfrm>
            <a:off x="1437818" y="789959"/>
            <a:ext cx="4318456" cy="783326"/>
            <a:chOff x="3620814" y="907178"/>
            <a:chExt cx="4318456" cy="783326"/>
          </a:xfrm>
        </p:grpSpPr>
        <p:sp>
          <p:nvSpPr>
            <p:cNvPr id="30" name="Rounded Rectangle 29">
              <a:extLst>
                <a:ext uri="{FF2B5EF4-FFF2-40B4-BE49-F238E27FC236}">
                  <a16:creationId xmlns:a16="http://schemas.microsoft.com/office/drawing/2014/main" id="{45C31149-735E-614B-A07E-7BB9CDD89659}"/>
                </a:ext>
              </a:extLst>
            </p:cNvPr>
            <p:cNvSpPr/>
            <p:nvPr/>
          </p:nvSpPr>
          <p:spPr>
            <a:xfrm>
              <a:off x="7516939" y="907178"/>
              <a:ext cx="422331" cy="25478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B0C86D2-F518-D644-8417-F6C15ED9EEFC}"/>
                </a:ext>
              </a:extLst>
            </p:cNvPr>
            <p:cNvSpPr/>
            <p:nvPr/>
          </p:nvSpPr>
          <p:spPr>
            <a:xfrm>
              <a:off x="3620814" y="1375845"/>
              <a:ext cx="321879" cy="31465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Curved Connector 31">
              <a:extLst>
                <a:ext uri="{FF2B5EF4-FFF2-40B4-BE49-F238E27FC236}">
                  <a16:creationId xmlns:a16="http://schemas.microsoft.com/office/drawing/2014/main" id="{92F3E1C6-A75A-D14C-857F-8D53E14D27A2}"/>
                </a:ext>
              </a:extLst>
            </p:cNvPr>
            <p:cNvCxnSpPr>
              <a:cxnSpLocks/>
              <a:stCxn id="16" idx="4"/>
              <a:endCxn id="30" idx="2"/>
            </p:cNvCxnSpPr>
            <p:nvPr/>
          </p:nvCxnSpPr>
          <p:spPr>
            <a:xfrm rot="5400000" flipH="1" flipV="1">
              <a:off x="5490660" y="-546941"/>
              <a:ext cx="528538" cy="3946351"/>
            </a:xfrm>
            <a:prstGeom prst="curvedConnector3">
              <a:avLst>
                <a:gd name="adj1" fmla="val -4325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A0D48CCA-CFE8-394A-8886-3A98A9825D74}"/>
              </a:ext>
            </a:extLst>
          </p:cNvPr>
          <p:cNvSpPr txBox="1"/>
          <p:nvPr/>
        </p:nvSpPr>
        <p:spPr>
          <a:xfrm rot="16200000">
            <a:off x="-1300280" y="2199238"/>
            <a:ext cx="3300693" cy="707886"/>
          </a:xfrm>
          <a:prstGeom prst="rect">
            <a:avLst/>
          </a:prstGeom>
          <a:solidFill>
            <a:schemeClr val="bg1"/>
          </a:solidFill>
          <a:ln>
            <a:noFill/>
          </a:ln>
        </p:spPr>
        <p:txBody>
          <a:bodyPr wrap="square" rtlCol="0">
            <a:spAutoFit/>
          </a:bodyPr>
          <a:lstStyle/>
          <a:p>
            <a:pPr algn="ctr"/>
            <a:r>
              <a:rPr lang="en-US" sz="2000">
                <a:latin typeface="Cambria" panose="02040503050406030204" pitchFamily="18" charset="0"/>
              </a:rPr>
              <a:t>Minimum Activation Count</a:t>
            </a:r>
          </a:p>
          <a:p>
            <a:pPr algn="ctr"/>
            <a:r>
              <a:rPr lang="en-US" sz="2000">
                <a:latin typeface="Cambria" panose="02040503050406030204" pitchFamily="18" charset="0"/>
              </a:rPr>
              <a:t>to Observe a Bit Flip (</a:t>
            </a:r>
            <a:r>
              <a:rPr lang="en-US" sz="2000" i="1" err="1">
                <a:latin typeface="Cambria" panose="02040503050406030204" pitchFamily="18" charset="0"/>
              </a:rPr>
              <a:t>HC</a:t>
            </a:r>
            <a:r>
              <a:rPr lang="en-US" sz="2000" i="1" baseline="-25000" err="1">
                <a:latin typeface="Cambria" panose="02040503050406030204" pitchFamily="18" charset="0"/>
              </a:rPr>
              <a:t>first</a:t>
            </a:r>
            <a:r>
              <a:rPr lang="en-US" sz="2000">
                <a:latin typeface="Cambria" panose="02040503050406030204" pitchFamily="18" charset="0"/>
              </a:rPr>
              <a:t>)</a:t>
            </a:r>
            <a:endParaRPr lang="en-US" sz="2800">
              <a:latin typeface="Cambria" panose="02040503050406030204" pitchFamily="18" charset="0"/>
            </a:endParaRPr>
          </a:p>
        </p:txBody>
      </p:sp>
      <p:sp>
        <p:nvSpPr>
          <p:cNvPr id="19" name="TextBox 18">
            <a:extLst>
              <a:ext uri="{FF2B5EF4-FFF2-40B4-BE49-F238E27FC236}">
                <a16:creationId xmlns:a16="http://schemas.microsoft.com/office/drawing/2014/main" id="{1AC0EFF0-201E-564C-B12C-407331AB6A8B}"/>
              </a:ext>
            </a:extLst>
          </p:cNvPr>
          <p:cNvSpPr txBox="1"/>
          <p:nvPr/>
        </p:nvSpPr>
        <p:spPr>
          <a:xfrm>
            <a:off x="1246415" y="4146592"/>
            <a:ext cx="4509859" cy="400110"/>
          </a:xfrm>
          <a:prstGeom prst="rect">
            <a:avLst/>
          </a:prstGeom>
          <a:solidFill>
            <a:schemeClr val="bg1"/>
          </a:solidFill>
          <a:ln>
            <a:noFill/>
          </a:ln>
        </p:spPr>
        <p:txBody>
          <a:bodyPr wrap="square" rtlCol="0">
            <a:spAutoFit/>
          </a:bodyPr>
          <a:lstStyle/>
          <a:p>
            <a:pPr algn="ctr"/>
            <a:r>
              <a:rPr lang="en-US" sz="2000">
                <a:latin typeface="Cambria" panose="02040503050406030204" pitchFamily="18" charset="0"/>
              </a:rPr>
              <a:t>DRAM Rows (sorted by reducing</a:t>
            </a:r>
            <a:r>
              <a:rPr lang="en-US" sz="2000" i="1">
                <a:latin typeface="Cambria" panose="02040503050406030204" pitchFamily="18" charset="0"/>
              </a:rPr>
              <a:t> </a:t>
            </a:r>
            <a:r>
              <a:rPr lang="en-US" sz="2000" i="1" err="1">
                <a:latin typeface="Cambria" panose="02040503050406030204" pitchFamily="18" charset="0"/>
              </a:rPr>
              <a:t>HC</a:t>
            </a:r>
            <a:r>
              <a:rPr lang="en-US" sz="2000" i="1" baseline="-25000" err="1">
                <a:latin typeface="Cambria" panose="02040503050406030204" pitchFamily="18" charset="0"/>
              </a:rPr>
              <a:t>first</a:t>
            </a:r>
            <a:r>
              <a:rPr lang="en-US" sz="2000">
                <a:latin typeface="Cambria" panose="02040503050406030204" pitchFamily="18" charset="0"/>
              </a:rPr>
              <a:t>)</a:t>
            </a:r>
            <a:endParaRPr lang="en-US" sz="2800">
              <a:latin typeface="Cambria" panose="02040503050406030204" pitchFamily="18" charset="0"/>
            </a:endParaRPr>
          </a:p>
        </p:txBody>
      </p:sp>
      <p:sp>
        <p:nvSpPr>
          <p:cNvPr id="7" name="TextBox 6">
            <a:extLst>
              <a:ext uri="{FF2B5EF4-FFF2-40B4-BE49-F238E27FC236}">
                <a16:creationId xmlns:a16="http://schemas.microsoft.com/office/drawing/2014/main" id="{78F23C58-BB2C-F040-9FFA-3AA8CB3C62DA}"/>
              </a:ext>
            </a:extLst>
          </p:cNvPr>
          <p:cNvSpPr txBox="1"/>
          <p:nvPr/>
        </p:nvSpPr>
        <p:spPr>
          <a:xfrm>
            <a:off x="873221" y="718168"/>
            <a:ext cx="5041637" cy="369332"/>
          </a:xfrm>
          <a:prstGeom prst="rect">
            <a:avLst/>
          </a:prstGeom>
          <a:noFill/>
        </p:spPr>
        <p:txBody>
          <a:bodyPr wrap="none" rtlCol="0">
            <a:spAutoFit/>
          </a:bodyPr>
          <a:lstStyle/>
          <a:p>
            <a:r>
              <a:rPr lang="en-US" i="1" err="1">
                <a:latin typeface="Cambria" panose="02040503050406030204" pitchFamily="18" charset="0"/>
              </a:rPr>
              <a:t>HC</a:t>
            </a:r>
            <a:r>
              <a:rPr lang="en-US" i="1" baseline="-25000" err="1">
                <a:latin typeface="Cambria" panose="02040503050406030204" pitchFamily="18" charset="0"/>
              </a:rPr>
              <a:t>first</a:t>
            </a:r>
            <a:r>
              <a:rPr lang="en-US">
                <a:latin typeface="Cambria" panose="02040503050406030204" pitchFamily="18" charset="0"/>
              </a:rPr>
              <a:t> worst-to-best ratio in this range: P100/P90</a:t>
            </a:r>
          </a:p>
        </p:txBody>
      </p:sp>
      <p:grpSp>
        <p:nvGrpSpPr>
          <p:cNvPr id="33" name="Group 32">
            <a:extLst>
              <a:ext uri="{FF2B5EF4-FFF2-40B4-BE49-F238E27FC236}">
                <a16:creationId xmlns:a16="http://schemas.microsoft.com/office/drawing/2014/main" id="{930A636F-655A-1A41-885F-CE62E72887A2}"/>
              </a:ext>
            </a:extLst>
          </p:cNvPr>
          <p:cNvGrpSpPr/>
          <p:nvPr/>
        </p:nvGrpSpPr>
        <p:grpSpPr>
          <a:xfrm>
            <a:off x="309151" y="4851739"/>
            <a:ext cx="8556554" cy="1558533"/>
            <a:chOff x="1643281" y="4420664"/>
            <a:chExt cx="6864225" cy="1354095"/>
          </a:xfrm>
        </p:grpSpPr>
        <p:sp>
          <p:nvSpPr>
            <p:cNvPr id="34" name="Rounded Rectangle 33">
              <a:extLst>
                <a:ext uri="{FF2B5EF4-FFF2-40B4-BE49-F238E27FC236}">
                  <a16:creationId xmlns:a16="http://schemas.microsoft.com/office/drawing/2014/main" id="{B05503C3-8F84-194B-A420-2E134A65F7A6}"/>
                </a:ext>
              </a:extLst>
            </p:cNvPr>
            <p:cNvSpPr/>
            <p:nvPr/>
          </p:nvSpPr>
          <p:spPr>
            <a:xfrm>
              <a:off x="1643281" y="4420664"/>
              <a:ext cx="6864225" cy="1324276"/>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35" name="Round Same Side Corner Rectangle 34">
              <a:extLst>
                <a:ext uri="{FF2B5EF4-FFF2-40B4-BE49-F238E27FC236}">
                  <a16:creationId xmlns:a16="http://schemas.microsoft.com/office/drawing/2014/main" id="{D1E032B2-3AD1-8842-BA8C-4730496DD71F}"/>
                </a:ext>
              </a:extLst>
            </p:cNvPr>
            <p:cNvSpPr/>
            <p:nvPr/>
          </p:nvSpPr>
          <p:spPr>
            <a:xfrm>
              <a:off x="1643281" y="4420664"/>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12</a:t>
              </a:r>
            </a:p>
          </p:txBody>
        </p:sp>
        <p:sp>
          <p:nvSpPr>
            <p:cNvPr id="36" name="TextBox 35">
              <a:extLst>
                <a:ext uri="{FF2B5EF4-FFF2-40B4-BE49-F238E27FC236}">
                  <a16:creationId xmlns:a16="http://schemas.microsoft.com/office/drawing/2014/main" id="{2E3C2B8D-C02A-D046-8436-17D9BEA0CD53}"/>
                </a:ext>
              </a:extLst>
            </p:cNvPr>
            <p:cNvSpPr txBox="1"/>
            <p:nvPr/>
          </p:nvSpPr>
          <p:spPr>
            <a:xfrm>
              <a:off x="1643281" y="4731882"/>
              <a:ext cx="6864225" cy="1042877"/>
            </a:xfrm>
            <a:prstGeom prst="rect">
              <a:avLst/>
            </a:prstGeom>
            <a:noFill/>
          </p:spPr>
          <p:txBody>
            <a:bodyPr wrap="square" lIns="180000" rtlCol="0">
              <a:spAutoFit/>
            </a:bodyPr>
            <a:lstStyle/>
            <a:p>
              <a:pPr algn="ctr"/>
              <a:r>
                <a:rPr lang="en-US" sz="2400" b="1">
                  <a:solidFill>
                    <a:srgbClr val="538233"/>
                  </a:solidFill>
                  <a:latin typeface="Cambria" panose="02040503050406030204" pitchFamily="18" charset="0"/>
                </a:rPr>
                <a:t>A small fraction</a:t>
              </a:r>
              <a:r>
                <a:rPr lang="en-US" sz="2400">
                  <a:solidFill>
                    <a:srgbClr val="538233"/>
                  </a:solidFill>
                  <a:latin typeface="Cambria" panose="02040503050406030204" pitchFamily="18" charset="0"/>
                </a:rPr>
                <a:t> </a:t>
              </a:r>
              <a:r>
                <a:rPr lang="en-US" sz="2400">
                  <a:latin typeface="Cambria" panose="02040503050406030204" pitchFamily="18" charset="0"/>
                </a:rPr>
                <a:t>of DRAM rows</a:t>
              </a:r>
            </a:p>
            <a:p>
              <a:pPr algn="ctr"/>
              <a:r>
                <a:rPr lang="en-US" sz="2400">
                  <a:latin typeface="Cambria" panose="02040503050406030204" pitchFamily="18" charset="0"/>
                </a:rPr>
                <a:t>are </a:t>
              </a:r>
              <a:r>
                <a:rPr lang="en-US" sz="2400" b="1">
                  <a:solidFill>
                    <a:srgbClr val="C00000"/>
                  </a:solidFill>
                  <a:latin typeface="Cambria" panose="02040503050406030204" pitchFamily="18" charset="0"/>
                </a:rPr>
                <a:t>significantly more vulnerable </a:t>
              </a:r>
              <a:r>
                <a:rPr lang="en-US" sz="2400">
                  <a:latin typeface="Cambria" panose="02040503050406030204" pitchFamily="18" charset="0"/>
                </a:rPr>
                <a:t>to RowHammer </a:t>
              </a:r>
            </a:p>
            <a:p>
              <a:pPr algn="ctr"/>
              <a:r>
                <a:rPr lang="en-US" sz="2400">
                  <a:latin typeface="Cambria" panose="02040503050406030204" pitchFamily="18" charset="0"/>
                </a:rPr>
                <a:t>than </a:t>
              </a:r>
              <a:r>
                <a:rPr lang="en-US" sz="2400" b="1">
                  <a:latin typeface="Cambria" panose="02040503050406030204" pitchFamily="18" charset="0"/>
                </a:rPr>
                <a:t>the vast majority </a:t>
              </a:r>
              <a:r>
                <a:rPr lang="en-US" sz="2400">
                  <a:latin typeface="Cambria" panose="02040503050406030204" pitchFamily="18" charset="0"/>
                </a:rPr>
                <a:t>of the rows</a:t>
              </a:r>
              <a:endParaRPr lang="en-US" sz="3200">
                <a:latin typeface="Cambria" panose="02040503050406030204" pitchFamily="18" charset="0"/>
              </a:endParaRPr>
            </a:p>
          </p:txBody>
        </p:sp>
      </p:grpSp>
      <p:sp>
        <p:nvSpPr>
          <p:cNvPr id="50" name="TextBox 49">
            <a:extLst>
              <a:ext uri="{FF2B5EF4-FFF2-40B4-BE49-F238E27FC236}">
                <a16:creationId xmlns:a16="http://schemas.microsoft.com/office/drawing/2014/main" id="{C2FE147F-45B8-1340-A692-49DD100F39C8}"/>
              </a:ext>
            </a:extLst>
          </p:cNvPr>
          <p:cNvSpPr txBox="1"/>
          <p:nvPr/>
        </p:nvSpPr>
        <p:spPr>
          <a:xfrm rot="16200000">
            <a:off x="4836977" y="2338398"/>
            <a:ext cx="3746209" cy="400110"/>
          </a:xfrm>
          <a:prstGeom prst="rect">
            <a:avLst/>
          </a:prstGeom>
          <a:solidFill>
            <a:schemeClr val="bg1"/>
          </a:solidFill>
          <a:ln>
            <a:noFill/>
          </a:ln>
        </p:spPr>
        <p:txBody>
          <a:bodyPr wrap="square" rtlCol="0">
            <a:spAutoFit/>
          </a:bodyPr>
          <a:lstStyle/>
          <a:p>
            <a:pPr algn="ctr"/>
            <a:r>
              <a:rPr lang="en-US" sz="2000" i="1" err="1">
                <a:latin typeface="Cambria" panose="02040503050406030204" pitchFamily="18" charset="0"/>
              </a:rPr>
              <a:t>Hc</a:t>
            </a:r>
            <a:r>
              <a:rPr lang="en-US" sz="2000" i="1" baseline="-25000" err="1">
                <a:latin typeface="Cambria" panose="02040503050406030204" pitchFamily="18" charset="0"/>
              </a:rPr>
              <a:t>first</a:t>
            </a:r>
            <a:r>
              <a:rPr lang="en-US" sz="2000">
                <a:latin typeface="Cambria" panose="02040503050406030204" pitchFamily="18" charset="0"/>
              </a:rPr>
              <a:t> Worst-to-Best Ratio</a:t>
            </a:r>
          </a:p>
        </p:txBody>
      </p:sp>
      <p:sp>
        <p:nvSpPr>
          <p:cNvPr id="51" name="TextBox 50">
            <a:extLst>
              <a:ext uri="{FF2B5EF4-FFF2-40B4-BE49-F238E27FC236}">
                <a16:creationId xmlns:a16="http://schemas.microsoft.com/office/drawing/2014/main" id="{1B129278-F4F9-C346-B80F-D835C2C8F929}"/>
              </a:ext>
            </a:extLst>
          </p:cNvPr>
          <p:cNvSpPr txBox="1"/>
          <p:nvPr/>
        </p:nvSpPr>
        <p:spPr>
          <a:xfrm>
            <a:off x="7111681" y="4275224"/>
            <a:ext cx="1809291" cy="400110"/>
          </a:xfrm>
          <a:prstGeom prst="rect">
            <a:avLst/>
          </a:prstGeom>
          <a:solidFill>
            <a:schemeClr val="bg1"/>
          </a:solidFill>
          <a:ln>
            <a:noFill/>
          </a:ln>
        </p:spPr>
        <p:txBody>
          <a:bodyPr wrap="square" rtlCol="0">
            <a:spAutoFit/>
          </a:bodyPr>
          <a:lstStyle/>
          <a:p>
            <a:pPr algn="ctr"/>
            <a:r>
              <a:rPr lang="en-US" sz="2000">
                <a:latin typeface="Cambria" panose="02040503050406030204" pitchFamily="18" charset="0"/>
              </a:rPr>
              <a:t>Manufacturers</a:t>
            </a:r>
            <a:endParaRPr lang="en-US" sz="2800">
              <a:latin typeface="Cambria" panose="02040503050406030204" pitchFamily="18" charset="0"/>
            </a:endParaRPr>
          </a:p>
        </p:txBody>
      </p:sp>
    </p:spTree>
    <p:extLst>
      <p:ext uri="{BB962C8B-B14F-4D97-AF65-F5344CB8AC3E}">
        <p14:creationId xmlns:p14="http://schemas.microsoft.com/office/powerpoint/2010/main" val="325165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F0BD3-D574-314A-9E3D-3786E27068F0}"/>
              </a:ext>
            </a:extLst>
          </p:cNvPr>
          <p:cNvSpPr>
            <a:spLocks noGrp="1"/>
          </p:cNvSpPr>
          <p:nvPr>
            <p:ph type="title"/>
          </p:nvPr>
        </p:nvSpPr>
        <p:spPr>
          <a:xfrm>
            <a:off x="189560" y="0"/>
            <a:ext cx="8798061" cy="942535"/>
          </a:xfrm>
        </p:spPr>
        <p:txBody>
          <a:bodyPr/>
          <a:lstStyle/>
          <a:p>
            <a:r>
              <a:rPr lang="en-US"/>
              <a:t>Memory Access Patterns</a:t>
            </a:r>
            <a:br>
              <a:rPr lang="en-US"/>
            </a:br>
            <a:r>
              <a:rPr lang="en-US"/>
              <a:t>in Aggressor Row Active Time Analysis</a:t>
            </a:r>
          </a:p>
        </p:txBody>
      </p:sp>
      <p:sp>
        <p:nvSpPr>
          <p:cNvPr id="3" name="Content Placeholder 2">
            <a:extLst>
              <a:ext uri="{FF2B5EF4-FFF2-40B4-BE49-F238E27FC236}">
                <a16:creationId xmlns:a16="http://schemas.microsoft.com/office/drawing/2014/main" id="{7B4630B2-8F55-2146-BC7E-2B67F804C6BA}"/>
              </a:ext>
            </a:extLst>
          </p:cNvPr>
          <p:cNvSpPr>
            <a:spLocks noGrp="1"/>
          </p:cNvSpPr>
          <p:nvPr>
            <p:ph idx="1"/>
          </p:nvPr>
        </p:nvSpPr>
        <p:spPr>
          <a:xfrm>
            <a:off x="75991" y="1101030"/>
            <a:ext cx="8987622" cy="5413181"/>
          </a:xfrm>
        </p:spPr>
        <p:txBody>
          <a:bodyPr/>
          <a:lstStyle/>
          <a:p>
            <a:pPr marL="439737" indent="-342900"/>
            <a:r>
              <a:rPr lang="en-US"/>
              <a:t>Baseline access pattern:</a:t>
            </a:r>
          </a:p>
          <a:p>
            <a:pPr marL="439737" indent="-342900"/>
            <a:endParaRPr lang="en-US"/>
          </a:p>
          <a:p>
            <a:pPr marL="96837" indent="0">
              <a:buNone/>
            </a:pPr>
            <a:endParaRPr lang="en-US" sz="1100"/>
          </a:p>
          <a:p>
            <a:pPr marL="96837" indent="0">
              <a:buNone/>
            </a:pPr>
            <a:endParaRPr lang="en-US" sz="1100"/>
          </a:p>
          <a:p>
            <a:pPr marL="439737" indent="-342900"/>
            <a:r>
              <a:rPr lang="en-US"/>
              <a:t>Increasing </a:t>
            </a:r>
            <a:r>
              <a:rPr lang="en-US" b="1">
                <a:solidFill>
                  <a:srgbClr val="C00000"/>
                </a:solidFill>
              </a:rPr>
              <a:t>aggressor row active time</a:t>
            </a:r>
            <a:r>
              <a:rPr lang="en-US"/>
              <a:t>:</a:t>
            </a:r>
          </a:p>
          <a:p>
            <a:pPr marL="439737" indent="-342900"/>
            <a:endParaRPr lang="en-US"/>
          </a:p>
          <a:p>
            <a:pPr marL="96837" indent="0">
              <a:buNone/>
            </a:pPr>
            <a:endParaRPr lang="en-US" sz="1100"/>
          </a:p>
          <a:p>
            <a:pPr marL="96837" indent="0">
              <a:buNone/>
            </a:pPr>
            <a:endParaRPr lang="en-US" sz="1100"/>
          </a:p>
          <a:p>
            <a:pPr marL="439737" indent="-342900"/>
            <a:endParaRPr lang="en-US"/>
          </a:p>
          <a:p>
            <a:pPr marL="439737" indent="-342900"/>
            <a:r>
              <a:rPr lang="en-US"/>
              <a:t>Increasing </a:t>
            </a:r>
            <a:r>
              <a:rPr lang="en-US" b="1">
                <a:solidFill>
                  <a:srgbClr val="0070C0"/>
                </a:solidFill>
              </a:rPr>
              <a:t>bank </a:t>
            </a:r>
            <a:r>
              <a:rPr lang="en-US" b="1" err="1">
                <a:solidFill>
                  <a:srgbClr val="0070C0"/>
                </a:solidFill>
              </a:rPr>
              <a:t>precharged</a:t>
            </a:r>
            <a:r>
              <a:rPr lang="en-US" b="1">
                <a:solidFill>
                  <a:srgbClr val="0070C0"/>
                </a:solidFill>
              </a:rPr>
              <a:t> time</a:t>
            </a:r>
            <a:r>
              <a:rPr lang="en-US"/>
              <a:t>:</a:t>
            </a:r>
          </a:p>
        </p:txBody>
      </p:sp>
      <p:grpSp>
        <p:nvGrpSpPr>
          <p:cNvPr id="4" name="Group 3">
            <a:extLst>
              <a:ext uri="{FF2B5EF4-FFF2-40B4-BE49-F238E27FC236}">
                <a16:creationId xmlns:a16="http://schemas.microsoft.com/office/drawing/2014/main" id="{6DF50234-B33B-F44C-89CC-B4FC88D0D806}"/>
              </a:ext>
            </a:extLst>
          </p:cNvPr>
          <p:cNvGrpSpPr/>
          <p:nvPr/>
        </p:nvGrpSpPr>
        <p:grpSpPr>
          <a:xfrm>
            <a:off x="683549" y="1688364"/>
            <a:ext cx="7445970" cy="369332"/>
            <a:chOff x="387458" y="1246760"/>
            <a:chExt cx="7445970" cy="369332"/>
          </a:xfrm>
        </p:grpSpPr>
        <p:cxnSp>
          <p:nvCxnSpPr>
            <p:cNvPr id="5" name="Straight Arrow Connector 4">
              <a:extLst>
                <a:ext uri="{FF2B5EF4-FFF2-40B4-BE49-F238E27FC236}">
                  <a16:creationId xmlns:a16="http://schemas.microsoft.com/office/drawing/2014/main" id="{61946385-1406-594D-AD38-5738AA535FF9}"/>
                </a:ext>
              </a:extLst>
            </p:cNvPr>
            <p:cNvCxnSpPr>
              <a:cxnSpLocks/>
            </p:cNvCxnSpPr>
            <p:nvPr/>
          </p:nvCxnSpPr>
          <p:spPr>
            <a:xfrm>
              <a:off x="387458" y="1425844"/>
              <a:ext cx="680042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B96A1AA-E13E-A047-AD08-26438C468C2C}"/>
                </a:ext>
              </a:extLst>
            </p:cNvPr>
            <p:cNvSpPr txBox="1"/>
            <p:nvPr/>
          </p:nvSpPr>
          <p:spPr>
            <a:xfrm>
              <a:off x="7143816" y="1246760"/>
              <a:ext cx="689612" cy="369332"/>
            </a:xfrm>
            <a:prstGeom prst="rect">
              <a:avLst/>
            </a:prstGeom>
            <a:noFill/>
          </p:spPr>
          <p:txBody>
            <a:bodyPr wrap="none" rtlCol="0">
              <a:spAutoFit/>
            </a:bodyPr>
            <a:lstStyle/>
            <a:p>
              <a:r>
                <a:rPr lang="en-US">
                  <a:latin typeface="Cambria" panose="02040503050406030204" pitchFamily="18" charset="0"/>
                </a:rPr>
                <a:t>Time</a:t>
              </a:r>
            </a:p>
          </p:txBody>
        </p:sp>
      </p:grpSp>
      <p:grpSp>
        <p:nvGrpSpPr>
          <p:cNvPr id="24" name="Group 23">
            <a:extLst>
              <a:ext uri="{FF2B5EF4-FFF2-40B4-BE49-F238E27FC236}">
                <a16:creationId xmlns:a16="http://schemas.microsoft.com/office/drawing/2014/main" id="{3D0558A3-AD72-9041-ADDE-E0D8FAEB2DA8}"/>
              </a:ext>
            </a:extLst>
          </p:cNvPr>
          <p:cNvGrpSpPr/>
          <p:nvPr/>
        </p:nvGrpSpPr>
        <p:grpSpPr>
          <a:xfrm>
            <a:off x="716585" y="1636615"/>
            <a:ext cx="1165592" cy="461665"/>
            <a:chOff x="420494" y="1420099"/>
            <a:chExt cx="1165592" cy="461665"/>
          </a:xfrm>
        </p:grpSpPr>
        <p:sp>
          <p:nvSpPr>
            <p:cNvPr id="7" name="Rectangle 6">
              <a:extLst>
                <a:ext uri="{FF2B5EF4-FFF2-40B4-BE49-F238E27FC236}">
                  <a16:creationId xmlns:a16="http://schemas.microsoft.com/office/drawing/2014/main" id="{388DD5B1-2BCA-E24C-902E-C4AE872BF8B5}"/>
                </a:ext>
              </a:extLst>
            </p:cNvPr>
            <p:cNvSpPr/>
            <p:nvPr/>
          </p:nvSpPr>
          <p:spPr>
            <a:xfrm>
              <a:off x="453532" y="1420099"/>
              <a:ext cx="1111956"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A is active</a:t>
              </a:r>
            </a:p>
          </p:txBody>
        </p:sp>
        <p:cxnSp>
          <p:nvCxnSpPr>
            <p:cNvPr id="9" name="Straight Connector 8">
              <a:extLst>
                <a:ext uri="{FF2B5EF4-FFF2-40B4-BE49-F238E27FC236}">
                  <a16:creationId xmlns:a16="http://schemas.microsoft.com/office/drawing/2014/main" id="{72B7BABD-392B-5A40-8DDB-2B0961BDE5C4}"/>
                </a:ext>
              </a:extLst>
            </p:cNvPr>
            <p:cNvCxnSpPr/>
            <p:nvPr/>
          </p:nvCxnSpPr>
          <p:spPr>
            <a:xfrm>
              <a:off x="1586086"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599AE0-AA2E-EE42-B443-A3FD2CDF8200}"/>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803740B-CFC7-7842-A3D2-89D12B72CB12}"/>
              </a:ext>
            </a:extLst>
          </p:cNvPr>
          <p:cNvGrpSpPr/>
          <p:nvPr/>
        </p:nvGrpSpPr>
        <p:grpSpPr>
          <a:xfrm>
            <a:off x="2432254" y="1636615"/>
            <a:ext cx="1165592" cy="461665"/>
            <a:chOff x="420494" y="1420099"/>
            <a:chExt cx="1165592" cy="461665"/>
          </a:xfrm>
        </p:grpSpPr>
        <p:sp>
          <p:nvSpPr>
            <p:cNvPr id="26" name="Rectangle 25">
              <a:extLst>
                <a:ext uri="{FF2B5EF4-FFF2-40B4-BE49-F238E27FC236}">
                  <a16:creationId xmlns:a16="http://schemas.microsoft.com/office/drawing/2014/main" id="{613C5EFD-437C-A84F-8BB8-172528F48FE7}"/>
                </a:ext>
              </a:extLst>
            </p:cNvPr>
            <p:cNvSpPr/>
            <p:nvPr/>
          </p:nvSpPr>
          <p:spPr>
            <a:xfrm>
              <a:off x="453532" y="1420099"/>
              <a:ext cx="1111956"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B is active</a:t>
              </a:r>
            </a:p>
          </p:txBody>
        </p:sp>
        <p:cxnSp>
          <p:nvCxnSpPr>
            <p:cNvPr id="31" name="Straight Connector 30">
              <a:extLst>
                <a:ext uri="{FF2B5EF4-FFF2-40B4-BE49-F238E27FC236}">
                  <a16:creationId xmlns:a16="http://schemas.microsoft.com/office/drawing/2014/main" id="{BAC441D1-9C5E-1F4E-888B-59F7449F11AB}"/>
                </a:ext>
              </a:extLst>
            </p:cNvPr>
            <p:cNvCxnSpPr/>
            <p:nvPr/>
          </p:nvCxnSpPr>
          <p:spPr>
            <a:xfrm>
              <a:off x="1586086"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6767455-E15C-FD42-9673-82638B33DA0C}"/>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A5D85CEE-C328-0D48-B06E-AB1D1850BE32}"/>
              </a:ext>
            </a:extLst>
          </p:cNvPr>
          <p:cNvGrpSpPr/>
          <p:nvPr/>
        </p:nvGrpSpPr>
        <p:grpSpPr>
          <a:xfrm>
            <a:off x="4153435" y="1636615"/>
            <a:ext cx="1165592" cy="461665"/>
            <a:chOff x="420494" y="1420099"/>
            <a:chExt cx="1165592" cy="461665"/>
          </a:xfrm>
        </p:grpSpPr>
        <p:sp>
          <p:nvSpPr>
            <p:cNvPr id="34" name="Rectangle 33">
              <a:extLst>
                <a:ext uri="{FF2B5EF4-FFF2-40B4-BE49-F238E27FC236}">
                  <a16:creationId xmlns:a16="http://schemas.microsoft.com/office/drawing/2014/main" id="{B835F51B-EFDF-C44B-80D4-13F10E8977A7}"/>
                </a:ext>
              </a:extLst>
            </p:cNvPr>
            <p:cNvSpPr/>
            <p:nvPr/>
          </p:nvSpPr>
          <p:spPr>
            <a:xfrm>
              <a:off x="453532" y="1420099"/>
              <a:ext cx="1111956"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A is active</a:t>
              </a:r>
            </a:p>
          </p:txBody>
        </p:sp>
        <p:cxnSp>
          <p:nvCxnSpPr>
            <p:cNvPr id="39" name="Straight Connector 38">
              <a:extLst>
                <a:ext uri="{FF2B5EF4-FFF2-40B4-BE49-F238E27FC236}">
                  <a16:creationId xmlns:a16="http://schemas.microsoft.com/office/drawing/2014/main" id="{0A95DE7F-4455-C448-A831-1A08D8B651E2}"/>
                </a:ext>
              </a:extLst>
            </p:cNvPr>
            <p:cNvCxnSpPr/>
            <p:nvPr/>
          </p:nvCxnSpPr>
          <p:spPr>
            <a:xfrm>
              <a:off x="1586086"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3497ABC-CFB9-B140-AD93-DFF6956E0B79}"/>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E31EEC2B-FBFD-924D-A71D-4657DD6607CF}"/>
              </a:ext>
            </a:extLst>
          </p:cNvPr>
          <p:cNvGrpSpPr/>
          <p:nvPr/>
        </p:nvGrpSpPr>
        <p:grpSpPr>
          <a:xfrm>
            <a:off x="5865809" y="1636615"/>
            <a:ext cx="1165592" cy="461665"/>
            <a:chOff x="420494" y="1420099"/>
            <a:chExt cx="1165592" cy="461665"/>
          </a:xfrm>
        </p:grpSpPr>
        <p:sp>
          <p:nvSpPr>
            <p:cNvPr id="52" name="Rectangle 51">
              <a:extLst>
                <a:ext uri="{FF2B5EF4-FFF2-40B4-BE49-F238E27FC236}">
                  <a16:creationId xmlns:a16="http://schemas.microsoft.com/office/drawing/2014/main" id="{EB8C8A95-CC07-EA46-8734-E2670A4C3DA2}"/>
                </a:ext>
              </a:extLst>
            </p:cNvPr>
            <p:cNvSpPr/>
            <p:nvPr/>
          </p:nvSpPr>
          <p:spPr>
            <a:xfrm>
              <a:off x="453532" y="1420099"/>
              <a:ext cx="1111956"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B is active</a:t>
              </a:r>
            </a:p>
          </p:txBody>
        </p:sp>
        <p:cxnSp>
          <p:nvCxnSpPr>
            <p:cNvPr id="57" name="Straight Connector 56">
              <a:extLst>
                <a:ext uri="{FF2B5EF4-FFF2-40B4-BE49-F238E27FC236}">
                  <a16:creationId xmlns:a16="http://schemas.microsoft.com/office/drawing/2014/main" id="{34A9862E-3AC9-DE43-BD23-B5C58D8EF0AB}"/>
                </a:ext>
              </a:extLst>
            </p:cNvPr>
            <p:cNvCxnSpPr/>
            <p:nvPr/>
          </p:nvCxnSpPr>
          <p:spPr>
            <a:xfrm>
              <a:off x="1586086"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1CB6A33-3741-8040-9F8E-75709C6C3B6B}"/>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107AF070-8C1B-9842-8682-0ED860D079A3}"/>
              </a:ext>
            </a:extLst>
          </p:cNvPr>
          <p:cNvGrpSpPr/>
          <p:nvPr/>
        </p:nvGrpSpPr>
        <p:grpSpPr>
          <a:xfrm>
            <a:off x="685007" y="3244301"/>
            <a:ext cx="8435791" cy="400109"/>
            <a:chOff x="387458" y="1425844"/>
            <a:chExt cx="8435791" cy="400109"/>
          </a:xfrm>
        </p:grpSpPr>
        <p:cxnSp>
          <p:nvCxnSpPr>
            <p:cNvPr id="68" name="Straight Arrow Connector 67">
              <a:extLst>
                <a:ext uri="{FF2B5EF4-FFF2-40B4-BE49-F238E27FC236}">
                  <a16:creationId xmlns:a16="http://schemas.microsoft.com/office/drawing/2014/main" id="{6B65870D-5D2C-294B-8D18-E4AA9BEFF1DB}"/>
                </a:ext>
              </a:extLst>
            </p:cNvPr>
            <p:cNvCxnSpPr>
              <a:cxnSpLocks/>
            </p:cNvCxnSpPr>
            <p:nvPr/>
          </p:nvCxnSpPr>
          <p:spPr>
            <a:xfrm>
              <a:off x="387458" y="1425844"/>
              <a:ext cx="810039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ED2075EA-0200-2742-B702-90506018187A}"/>
                </a:ext>
              </a:extLst>
            </p:cNvPr>
            <p:cNvSpPr txBox="1"/>
            <p:nvPr/>
          </p:nvSpPr>
          <p:spPr>
            <a:xfrm>
              <a:off x="8133637" y="1456621"/>
              <a:ext cx="689612" cy="369332"/>
            </a:xfrm>
            <a:prstGeom prst="rect">
              <a:avLst/>
            </a:prstGeom>
            <a:noFill/>
          </p:spPr>
          <p:txBody>
            <a:bodyPr wrap="none" rtlCol="0">
              <a:spAutoFit/>
            </a:bodyPr>
            <a:lstStyle/>
            <a:p>
              <a:r>
                <a:rPr lang="en-US">
                  <a:latin typeface="Cambria" panose="02040503050406030204" pitchFamily="18" charset="0"/>
                </a:rPr>
                <a:t>Time</a:t>
              </a:r>
            </a:p>
          </p:txBody>
        </p:sp>
      </p:grpSp>
      <p:grpSp>
        <p:nvGrpSpPr>
          <p:cNvPr id="70" name="Group 69">
            <a:extLst>
              <a:ext uri="{FF2B5EF4-FFF2-40B4-BE49-F238E27FC236}">
                <a16:creationId xmlns:a16="http://schemas.microsoft.com/office/drawing/2014/main" id="{740C3000-C877-2147-8B27-33F82EE62A7B}"/>
              </a:ext>
            </a:extLst>
          </p:cNvPr>
          <p:cNvGrpSpPr/>
          <p:nvPr/>
        </p:nvGrpSpPr>
        <p:grpSpPr>
          <a:xfrm>
            <a:off x="718043" y="3013468"/>
            <a:ext cx="2151551" cy="461665"/>
            <a:chOff x="420494" y="1420099"/>
            <a:chExt cx="2151551" cy="461665"/>
          </a:xfrm>
        </p:grpSpPr>
        <p:sp>
          <p:nvSpPr>
            <p:cNvPr id="71" name="Rectangle 70">
              <a:extLst>
                <a:ext uri="{FF2B5EF4-FFF2-40B4-BE49-F238E27FC236}">
                  <a16:creationId xmlns:a16="http://schemas.microsoft.com/office/drawing/2014/main" id="{4E907428-9957-F14F-A24B-45244BC18C68}"/>
                </a:ext>
              </a:extLst>
            </p:cNvPr>
            <p:cNvSpPr/>
            <p:nvPr/>
          </p:nvSpPr>
          <p:spPr>
            <a:xfrm>
              <a:off x="453531" y="1420099"/>
              <a:ext cx="2098835" cy="461665"/>
            </a:xfrm>
            <a:prstGeom prst="rect">
              <a:avLst/>
            </a:prstGeom>
            <a:solidFill>
              <a:srgbClr val="E56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A is active</a:t>
              </a:r>
            </a:p>
          </p:txBody>
        </p:sp>
        <p:cxnSp>
          <p:nvCxnSpPr>
            <p:cNvPr id="76" name="Straight Connector 75">
              <a:extLst>
                <a:ext uri="{FF2B5EF4-FFF2-40B4-BE49-F238E27FC236}">
                  <a16:creationId xmlns:a16="http://schemas.microsoft.com/office/drawing/2014/main" id="{69796304-382F-754A-9AC1-FEE57756D27C}"/>
                </a:ext>
              </a:extLst>
            </p:cNvPr>
            <p:cNvCxnSpPr/>
            <p:nvPr/>
          </p:nvCxnSpPr>
          <p:spPr>
            <a:xfrm>
              <a:off x="2572045"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C7CE2CB-4BF0-D842-B4AC-C7A5D017A38B}"/>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E2C01B81-20D0-874D-A09E-5178B7BA5602}"/>
              </a:ext>
            </a:extLst>
          </p:cNvPr>
          <p:cNvGrpSpPr/>
          <p:nvPr/>
        </p:nvGrpSpPr>
        <p:grpSpPr>
          <a:xfrm>
            <a:off x="683549" y="5026380"/>
            <a:ext cx="8448222" cy="369332"/>
            <a:chOff x="387458" y="1241178"/>
            <a:chExt cx="8448222" cy="369332"/>
          </a:xfrm>
        </p:grpSpPr>
        <p:cxnSp>
          <p:nvCxnSpPr>
            <p:cNvPr id="103" name="Straight Arrow Connector 102">
              <a:extLst>
                <a:ext uri="{FF2B5EF4-FFF2-40B4-BE49-F238E27FC236}">
                  <a16:creationId xmlns:a16="http://schemas.microsoft.com/office/drawing/2014/main" id="{E80AD564-84E2-D049-AD91-572770DD517F}"/>
                </a:ext>
              </a:extLst>
            </p:cNvPr>
            <p:cNvCxnSpPr>
              <a:cxnSpLocks/>
            </p:cNvCxnSpPr>
            <p:nvPr/>
          </p:nvCxnSpPr>
          <p:spPr>
            <a:xfrm>
              <a:off x="387458" y="1425844"/>
              <a:ext cx="7843954"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77786370-A746-C947-9B88-2D59F813E276}"/>
                </a:ext>
              </a:extLst>
            </p:cNvPr>
            <p:cNvSpPr txBox="1"/>
            <p:nvPr/>
          </p:nvSpPr>
          <p:spPr>
            <a:xfrm>
              <a:off x="8146068" y="1241178"/>
              <a:ext cx="689612" cy="369332"/>
            </a:xfrm>
            <a:prstGeom prst="rect">
              <a:avLst/>
            </a:prstGeom>
            <a:noFill/>
          </p:spPr>
          <p:txBody>
            <a:bodyPr wrap="none" rtlCol="0">
              <a:spAutoFit/>
            </a:bodyPr>
            <a:lstStyle/>
            <a:p>
              <a:r>
                <a:rPr lang="en-US">
                  <a:latin typeface="Cambria" panose="02040503050406030204" pitchFamily="18" charset="0"/>
                </a:rPr>
                <a:t>Time</a:t>
              </a:r>
            </a:p>
          </p:txBody>
        </p:sp>
      </p:grpSp>
      <p:grpSp>
        <p:nvGrpSpPr>
          <p:cNvPr id="105" name="Group 104">
            <a:extLst>
              <a:ext uri="{FF2B5EF4-FFF2-40B4-BE49-F238E27FC236}">
                <a16:creationId xmlns:a16="http://schemas.microsoft.com/office/drawing/2014/main" id="{504E6D0D-348E-2D4E-A5CF-7E5248DBC004}"/>
              </a:ext>
            </a:extLst>
          </p:cNvPr>
          <p:cNvGrpSpPr/>
          <p:nvPr/>
        </p:nvGrpSpPr>
        <p:grpSpPr>
          <a:xfrm>
            <a:off x="716585" y="4980213"/>
            <a:ext cx="1165592" cy="461665"/>
            <a:chOff x="420494" y="1420099"/>
            <a:chExt cx="1165592" cy="461665"/>
          </a:xfrm>
        </p:grpSpPr>
        <p:sp>
          <p:nvSpPr>
            <p:cNvPr id="106" name="Rectangle 105">
              <a:extLst>
                <a:ext uri="{FF2B5EF4-FFF2-40B4-BE49-F238E27FC236}">
                  <a16:creationId xmlns:a16="http://schemas.microsoft.com/office/drawing/2014/main" id="{5E2BAE72-9C94-0E46-865E-4BD8DB49D9C6}"/>
                </a:ext>
              </a:extLst>
            </p:cNvPr>
            <p:cNvSpPr/>
            <p:nvPr/>
          </p:nvSpPr>
          <p:spPr>
            <a:xfrm>
              <a:off x="453532" y="1420099"/>
              <a:ext cx="1111956"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A is active</a:t>
              </a:r>
            </a:p>
          </p:txBody>
        </p:sp>
        <p:cxnSp>
          <p:nvCxnSpPr>
            <p:cNvPr id="111" name="Straight Connector 110">
              <a:extLst>
                <a:ext uri="{FF2B5EF4-FFF2-40B4-BE49-F238E27FC236}">
                  <a16:creationId xmlns:a16="http://schemas.microsoft.com/office/drawing/2014/main" id="{F09F55EC-B0C4-A547-8FF2-6276F9971022}"/>
                </a:ext>
              </a:extLst>
            </p:cNvPr>
            <p:cNvCxnSpPr/>
            <p:nvPr/>
          </p:nvCxnSpPr>
          <p:spPr>
            <a:xfrm>
              <a:off x="1586086"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E10C5E6-2BDC-7A4C-8F83-40A83121B853}"/>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D85DF91C-3FF4-4D40-911D-CECA0A16636C}"/>
              </a:ext>
            </a:extLst>
          </p:cNvPr>
          <p:cNvGrpSpPr/>
          <p:nvPr/>
        </p:nvGrpSpPr>
        <p:grpSpPr>
          <a:xfrm>
            <a:off x="3143427" y="4980213"/>
            <a:ext cx="1165592" cy="461665"/>
            <a:chOff x="420494" y="1420099"/>
            <a:chExt cx="1165592" cy="461665"/>
          </a:xfrm>
        </p:grpSpPr>
        <p:sp>
          <p:nvSpPr>
            <p:cNvPr id="114" name="Rectangle 113">
              <a:extLst>
                <a:ext uri="{FF2B5EF4-FFF2-40B4-BE49-F238E27FC236}">
                  <a16:creationId xmlns:a16="http://schemas.microsoft.com/office/drawing/2014/main" id="{CF7C4A96-3CCD-7D42-B749-BA973F5415BC}"/>
                </a:ext>
              </a:extLst>
            </p:cNvPr>
            <p:cNvSpPr/>
            <p:nvPr/>
          </p:nvSpPr>
          <p:spPr>
            <a:xfrm>
              <a:off x="453532" y="1420099"/>
              <a:ext cx="1111956"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B is active</a:t>
              </a:r>
            </a:p>
          </p:txBody>
        </p:sp>
        <p:cxnSp>
          <p:nvCxnSpPr>
            <p:cNvPr id="119" name="Straight Connector 118">
              <a:extLst>
                <a:ext uri="{FF2B5EF4-FFF2-40B4-BE49-F238E27FC236}">
                  <a16:creationId xmlns:a16="http://schemas.microsoft.com/office/drawing/2014/main" id="{65286E38-37A0-134B-B775-D863A5282F2B}"/>
                </a:ext>
              </a:extLst>
            </p:cNvPr>
            <p:cNvCxnSpPr/>
            <p:nvPr/>
          </p:nvCxnSpPr>
          <p:spPr>
            <a:xfrm>
              <a:off x="1586086"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B97079C-CDBA-094D-B810-C4FFACF855D8}"/>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2" name="Straight Arrow Connector 161">
            <a:extLst>
              <a:ext uri="{FF2B5EF4-FFF2-40B4-BE49-F238E27FC236}">
                <a16:creationId xmlns:a16="http://schemas.microsoft.com/office/drawing/2014/main" id="{4E4254DD-2CC0-8A40-A119-4D6AE0F9993E}"/>
              </a:ext>
            </a:extLst>
          </p:cNvPr>
          <p:cNvCxnSpPr>
            <a:cxnSpLocks/>
            <a:stCxn id="130" idx="1"/>
          </p:cNvCxnSpPr>
          <p:nvPr/>
        </p:nvCxnSpPr>
        <p:spPr>
          <a:xfrm>
            <a:off x="7983728" y="5211046"/>
            <a:ext cx="555967" cy="23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1" name="Group 120">
            <a:extLst>
              <a:ext uri="{FF2B5EF4-FFF2-40B4-BE49-F238E27FC236}">
                <a16:creationId xmlns:a16="http://schemas.microsoft.com/office/drawing/2014/main" id="{43A32B89-0589-ED43-B0F4-FAD97D7D75D3}"/>
              </a:ext>
            </a:extLst>
          </p:cNvPr>
          <p:cNvGrpSpPr/>
          <p:nvPr/>
        </p:nvGrpSpPr>
        <p:grpSpPr>
          <a:xfrm>
            <a:off x="5546356" y="4980213"/>
            <a:ext cx="1165592" cy="461665"/>
            <a:chOff x="420494" y="1420099"/>
            <a:chExt cx="1165592" cy="461665"/>
          </a:xfrm>
        </p:grpSpPr>
        <p:sp>
          <p:nvSpPr>
            <p:cNvPr id="122" name="Rectangle 121">
              <a:extLst>
                <a:ext uri="{FF2B5EF4-FFF2-40B4-BE49-F238E27FC236}">
                  <a16:creationId xmlns:a16="http://schemas.microsoft.com/office/drawing/2014/main" id="{EE8B0DFB-7E16-1543-9A11-296900F70CFF}"/>
                </a:ext>
              </a:extLst>
            </p:cNvPr>
            <p:cNvSpPr/>
            <p:nvPr/>
          </p:nvSpPr>
          <p:spPr>
            <a:xfrm>
              <a:off x="453532" y="1420099"/>
              <a:ext cx="1111956"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A is active</a:t>
              </a:r>
            </a:p>
          </p:txBody>
        </p:sp>
        <p:cxnSp>
          <p:nvCxnSpPr>
            <p:cNvPr id="127" name="Straight Connector 126">
              <a:extLst>
                <a:ext uri="{FF2B5EF4-FFF2-40B4-BE49-F238E27FC236}">
                  <a16:creationId xmlns:a16="http://schemas.microsoft.com/office/drawing/2014/main" id="{9EB5A14D-D471-204A-A157-212F0486C682}"/>
                </a:ext>
              </a:extLst>
            </p:cNvPr>
            <p:cNvCxnSpPr/>
            <p:nvPr/>
          </p:nvCxnSpPr>
          <p:spPr>
            <a:xfrm>
              <a:off x="1586086"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F364F37-22B9-024A-BB00-BFCC26747EFE}"/>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DCC2B1CC-B865-5F49-AC22-7645EA972B59}"/>
              </a:ext>
            </a:extLst>
          </p:cNvPr>
          <p:cNvGrpSpPr/>
          <p:nvPr/>
        </p:nvGrpSpPr>
        <p:grpSpPr>
          <a:xfrm>
            <a:off x="7962882" y="4980213"/>
            <a:ext cx="345858" cy="461665"/>
            <a:chOff x="444878" y="1420099"/>
            <a:chExt cx="345858" cy="461665"/>
          </a:xfrm>
        </p:grpSpPr>
        <p:sp>
          <p:nvSpPr>
            <p:cNvPr id="130" name="Rectangle 129">
              <a:extLst>
                <a:ext uri="{FF2B5EF4-FFF2-40B4-BE49-F238E27FC236}">
                  <a16:creationId xmlns:a16="http://schemas.microsoft.com/office/drawing/2014/main" id="{A1097D77-1342-E04B-8AB6-52A634C54C48}"/>
                </a:ext>
              </a:extLst>
            </p:cNvPr>
            <p:cNvSpPr/>
            <p:nvPr/>
          </p:nvSpPr>
          <p:spPr>
            <a:xfrm>
              <a:off x="465724" y="1420099"/>
              <a:ext cx="325012" cy="461665"/>
            </a:xfrm>
            <a:prstGeom prst="rect">
              <a:avLst/>
            </a:prstGeom>
            <a:solidFill>
              <a:srgbClr val="FF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Cambria" panose="02040503050406030204" pitchFamily="18" charset="0"/>
              </a:endParaRPr>
            </a:p>
          </p:txBody>
        </p:sp>
        <p:cxnSp>
          <p:nvCxnSpPr>
            <p:cNvPr id="133" name="Straight Connector 132">
              <a:extLst>
                <a:ext uri="{FF2B5EF4-FFF2-40B4-BE49-F238E27FC236}">
                  <a16:creationId xmlns:a16="http://schemas.microsoft.com/office/drawing/2014/main" id="{2C90A912-BE78-2846-9A60-AF50E93EF502}"/>
                </a:ext>
              </a:extLst>
            </p:cNvPr>
            <p:cNvCxnSpPr/>
            <p:nvPr/>
          </p:nvCxnSpPr>
          <p:spPr>
            <a:xfrm>
              <a:off x="444878"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FAC4712F-54AA-DD4E-AAB0-5E3938AFC110}"/>
              </a:ext>
            </a:extLst>
          </p:cNvPr>
          <p:cNvGrpSpPr/>
          <p:nvPr/>
        </p:nvGrpSpPr>
        <p:grpSpPr>
          <a:xfrm>
            <a:off x="3413940" y="3014801"/>
            <a:ext cx="2135438" cy="461665"/>
            <a:chOff x="420494" y="1420099"/>
            <a:chExt cx="2135438" cy="461665"/>
          </a:xfrm>
        </p:grpSpPr>
        <p:sp>
          <p:nvSpPr>
            <p:cNvPr id="146" name="Rectangle 145">
              <a:extLst>
                <a:ext uri="{FF2B5EF4-FFF2-40B4-BE49-F238E27FC236}">
                  <a16:creationId xmlns:a16="http://schemas.microsoft.com/office/drawing/2014/main" id="{A89B2D6B-E734-B846-BB5C-F66DB089C968}"/>
                </a:ext>
              </a:extLst>
            </p:cNvPr>
            <p:cNvSpPr/>
            <p:nvPr/>
          </p:nvSpPr>
          <p:spPr>
            <a:xfrm>
              <a:off x="453532" y="1420099"/>
              <a:ext cx="2102400" cy="461665"/>
            </a:xfrm>
            <a:prstGeom prst="rect">
              <a:avLst/>
            </a:prstGeom>
            <a:solidFill>
              <a:srgbClr val="E56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B is active</a:t>
              </a:r>
            </a:p>
          </p:txBody>
        </p:sp>
        <p:cxnSp>
          <p:nvCxnSpPr>
            <p:cNvPr id="151" name="Straight Connector 150">
              <a:extLst>
                <a:ext uri="{FF2B5EF4-FFF2-40B4-BE49-F238E27FC236}">
                  <a16:creationId xmlns:a16="http://schemas.microsoft.com/office/drawing/2014/main" id="{B0D0EDD7-2F60-1542-8417-006C658BF9A0}"/>
                </a:ext>
              </a:extLst>
            </p:cNvPr>
            <p:cNvCxnSpPr/>
            <p:nvPr/>
          </p:nvCxnSpPr>
          <p:spPr>
            <a:xfrm>
              <a:off x="2555932"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79FC76BD-31B6-1A47-8AD8-7877417CECC4}"/>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 name="Group 153">
            <a:extLst>
              <a:ext uri="{FF2B5EF4-FFF2-40B4-BE49-F238E27FC236}">
                <a16:creationId xmlns:a16="http://schemas.microsoft.com/office/drawing/2014/main" id="{4953D146-49BC-E245-844E-F9F42616B516}"/>
              </a:ext>
            </a:extLst>
          </p:cNvPr>
          <p:cNvGrpSpPr/>
          <p:nvPr/>
        </p:nvGrpSpPr>
        <p:grpSpPr>
          <a:xfrm>
            <a:off x="6096209" y="3013468"/>
            <a:ext cx="2151551" cy="461665"/>
            <a:chOff x="420494" y="1420099"/>
            <a:chExt cx="2151551" cy="461665"/>
          </a:xfrm>
        </p:grpSpPr>
        <p:sp>
          <p:nvSpPr>
            <p:cNvPr id="155" name="Rectangle 154">
              <a:extLst>
                <a:ext uri="{FF2B5EF4-FFF2-40B4-BE49-F238E27FC236}">
                  <a16:creationId xmlns:a16="http://schemas.microsoft.com/office/drawing/2014/main" id="{20FF76FA-C454-6A49-8A11-BE13F770865C}"/>
                </a:ext>
              </a:extLst>
            </p:cNvPr>
            <p:cNvSpPr/>
            <p:nvPr/>
          </p:nvSpPr>
          <p:spPr>
            <a:xfrm>
              <a:off x="453531" y="1420099"/>
              <a:ext cx="2098835" cy="461665"/>
            </a:xfrm>
            <a:prstGeom prst="rect">
              <a:avLst/>
            </a:prstGeom>
            <a:solidFill>
              <a:srgbClr val="E56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Cambria" panose="02040503050406030204" pitchFamily="18" charset="0"/>
                </a:rPr>
                <a:t>Row A is active</a:t>
              </a:r>
            </a:p>
          </p:txBody>
        </p:sp>
        <p:cxnSp>
          <p:nvCxnSpPr>
            <p:cNvPr id="160" name="Straight Connector 159">
              <a:extLst>
                <a:ext uri="{FF2B5EF4-FFF2-40B4-BE49-F238E27FC236}">
                  <a16:creationId xmlns:a16="http://schemas.microsoft.com/office/drawing/2014/main" id="{8A0BF4D7-3ADC-8E41-A351-89CB27368659}"/>
                </a:ext>
              </a:extLst>
            </p:cNvPr>
            <p:cNvCxnSpPr/>
            <p:nvPr/>
          </p:nvCxnSpPr>
          <p:spPr>
            <a:xfrm>
              <a:off x="2572045"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60BA2AF-070D-C94B-90A3-C2FEADD30D81}"/>
                </a:ext>
              </a:extLst>
            </p:cNvPr>
            <p:cNvCxnSpPr/>
            <p:nvPr/>
          </p:nvCxnSpPr>
          <p:spPr>
            <a:xfrm>
              <a:off x="420494" y="1420099"/>
              <a:ext cx="0" cy="4616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3" name="Group 192">
            <a:extLst>
              <a:ext uri="{FF2B5EF4-FFF2-40B4-BE49-F238E27FC236}">
                <a16:creationId xmlns:a16="http://schemas.microsoft.com/office/drawing/2014/main" id="{4F405653-C8D2-4244-A971-AD3066E9324D}"/>
              </a:ext>
            </a:extLst>
          </p:cNvPr>
          <p:cNvGrpSpPr/>
          <p:nvPr/>
        </p:nvGrpSpPr>
        <p:grpSpPr>
          <a:xfrm>
            <a:off x="3301755" y="3495800"/>
            <a:ext cx="2231336" cy="781925"/>
            <a:chOff x="3019320" y="3879402"/>
            <a:chExt cx="2231336" cy="781925"/>
          </a:xfrm>
        </p:grpSpPr>
        <p:cxnSp>
          <p:nvCxnSpPr>
            <p:cNvPr id="166" name="Straight Arrow Connector 165">
              <a:extLst>
                <a:ext uri="{FF2B5EF4-FFF2-40B4-BE49-F238E27FC236}">
                  <a16:creationId xmlns:a16="http://schemas.microsoft.com/office/drawing/2014/main" id="{02324844-1071-5142-BB07-3AE792074486}"/>
                </a:ext>
              </a:extLst>
            </p:cNvPr>
            <p:cNvCxnSpPr>
              <a:cxnSpLocks/>
            </p:cNvCxnSpPr>
            <p:nvPr/>
          </p:nvCxnSpPr>
          <p:spPr>
            <a:xfrm>
              <a:off x="3131505" y="4064337"/>
              <a:ext cx="2118057" cy="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EBB7662-758C-364E-8147-3EA829AA455C}"/>
                </a:ext>
              </a:extLst>
            </p:cNvPr>
            <p:cNvCxnSpPr>
              <a:cxnSpLocks/>
            </p:cNvCxnSpPr>
            <p:nvPr/>
          </p:nvCxnSpPr>
          <p:spPr>
            <a:xfrm flipH="1">
              <a:off x="5249562" y="3894379"/>
              <a:ext cx="1094" cy="324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E844F7A6-DD54-DE42-929B-3A6C06A92126}"/>
                </a:ext>
              </a:extLst>
            </p:cNvPr>
            <p:cNvCxnSpPr>
              <a:cxnSpLocks/>
            </p:cNvCxnSpPr>
            <p:nvPr/>
          </p:nvCxnSpPr>
          <p:spPr>
            <a:xfrm flipH="1">
              <a:off x="3122317" y="3879402"/>
              <a:ext cx="3021" cy="324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26C33BB6-6133-A442-B714-B6090F890D6A}"/>
                </a:ext>
              </a:extLst>
            </p:cNvPr>
            <p:cNvSpPr txBox="1"/>
            <p:nvPr/>
          </p:nvSpPr>
          <p:spPr>
            <a:xfrm>
              <a:off x="3019320" y="4014996"/>
              <a:ext cx="2119173" cy="646331"/>
            </a:xfrm>
            <a:prstGeom prst="rect">
              <a:avLst/>
            </a:prstGeom>
            <a:noFill/>
          </p:spPr>
          <p:txBody>
            <a:bodyPr wrap="square" rtlCol="0">
              <a:spAutoFit/>
            </a:bodyPr>
            <a:lstStyle/>
            <a:p>
              <a:pPr algn="ctr"/>
              <a:r>
                <a:rPr lang="en-US">
                  <a:solidFill>
                    <a:srgbClr val="C00000"/>
                  </a:solidFill>
                  <a:latin typeface="Cambria" panose="02040503050406030204" pitchFamily="18" charset="0"/>
                </a:rPr>
                <a:t>Aggressor row active time</a:t>
              </a:r>
            </a:p>
          </p:txBody>
        </p:sp>
      </p:grpSp>
      <p:grpSp>
        <p:nvGrpSpPr>
          <p:cNvPr id="204" name="Group 203">
            <a:extLst>
              <a:ext uri="{FF2B5EF4-FFF2-40B4-BE49-F238E27FC236}">
                <a16:creationId xmlns:a16="http://schemas.microsoft.com/office/drawing/2014/main" id="{CDA0041E-24A4-CA49-98FE-AA3DA07A2153}"/>
              </a:ext>
            </a:extLst>
          </p:cNvPr>
          <p:cNvGrpSpPr/>
          <p:nvPr/>
        </p:nvGrpSpPr>
        <p:grpSpPr>
          <a:xfrm>
            <a:off x="1617738" y="5494167"/>
            <a:ext cx="1809723" cy="775585"/>
            <a:chOff x="1318626" y="5869444"/>
            <a:chExt cx="1809723" cy="775585"/>
          </a:xfrm>
        </p:grpSpPr>
        <p:cxnSp>
          <p:nvCxnSpPr>
            <p:cNvPr id="178" name="Straight Arrow Connector 177">
              <a:extLst>
                <a:ext uri="{FF2B5EF4-FFF2-40B4-BE49-F238E27FC236}">
                  <a16:creationId xmlns:a16="http://schemas.microsoft.com/office/drawing/2014/main" id="{16830BE2-8317-5845-8821-A67B1C4AE6B7}"/>
                </a:ext>
              </a:extLst>
            </p:cNvPr>
            <p:cNvCxnSpPr>
              <a:cxnSpLocks/>
            </p:cNvCxnSpPr>
            <p:nvPr/>
          </p:nvCxnSpPr>
          <p:spPr>
            <a:xfrm>
              <a:off x="1608348" y="6045614"/>
              <a:ext cx="1218293" cy="0"/>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0A3C80B8-B87B-D343-A617-074B654E20C5}"/>
                </a:ext>
              </a:extLst>
            </p:cNvPr>
            <p:cNvCxnSpPr>
              <a:cxnSpLocks/>
            </p:cNvCxnSpPr>
            <p:nvPr/>
          </p:nvCxnSpPr>
          <p:spPr>
            <a:xfrm flipH="1">
              <a:off x="2826641" y="5869444"/>
              <a:ext cx="1094" cy="3240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D4BDBC1E-B899-9544-8D2C-F86C72121CAD}"/>
                </a:ext>
              </a:extLst>
            </p:cNvPr>
            <p:cNvCxnSpPr>
              <a:cxnSpLocks/>
            </p:cNvCxnSpPr>
            <p:nvPr/>
          </p:nvCxnSpPr>
          <p:spPr>
            <a:xfrm flipH="1">
              <a:off x="1587749" y="5869444"/>
              <a:ext cx="3021" cy="3240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83AB47D5-5AE1-8248-A841-71428467842E}"/>
                </a:ext>
              </a:extLst>
            </p:cNvPr>
            <p:cNvSpPr txBox="1"/>
            <p:nvPr/>
          </p:nvSpPr>
          <p:spPr>
            <a:xfrm>
              <a:off x="1318626" y="5998698"/>
              <a:ext cx="1809723" cy="646331"/>
            </a:xfrm>
            <a:prstGeom prst="rect">
              <a:avLst/>
            </a:prstGeom>
            <a:noFill/>
            <a:ln>
              <a:noFill/>
            </a:ln>
          </p:spPr>
          <p:txBody>
            <a:bodyPr wrap="square" rtlCol="0">
              <a:spAutoFit/>
            </a:bodyPr>
            <a:lstStyle/>
            <a:p>
              <a:pPr algn="ctr"/>
              <a:r>
                <a:rPr lang="en-US">
                  <a:solidFill>
                    <a:srgbClr val="0070C0"/>
                  </a:solidFill>
                  <a:latin typeface="Cambria" panose="02040503050406030204" pitchFamily="18" charset="0"/>
                </a:rPr>
                <a:t>Bank</a:t>
              </a:r>
              <a:br>
                <a:rPr lang="en-US">
                  <a:solidFill>
                    <a:srgbClr val="0070C0"/>
                  </a:solidFill>
                  <a:latin typeface="Cambria" panose="02040503050406030204" pitchFamily="18" charset="0"/>
                </a:rPr>
              </a:br>
              <a:r>
                <a:rPr lang="en-US" err="1">
                  <a:solidFill>
                    <a:srgbClr val="0070C0"/>
                  </a:solidFill>
                  <a:latin typeface="Cambria" panose="02040503050406030204" pitchFamily="18" charset="0"/>
                </a:rPr>
                <a:t>precharged</a:t>
              </a:r>
              <a:r>
                <a:rPr lang="en-US">
                  <a:solidFill>
                    <a:srgbClr val="0070C0"/>
                  </a:solidFill>
                  <a:latin typeface="Cambria" panose="02040503050406030204" pitchFamily="18" charset="0"/>
                </a:rPr>
                <a:t> time</a:t>
              </a:r>
            </a:p>
          </p:txBody>
        </p:sp>
      </p:grpSp>
      <p:grpSp>
        <p:nvGrpSpPr>
          <p:cNvPr id="194" name="Group 193">
            <a:extLst>
              <a:ext uri="{FF2B5EF4-FFF2-40B4-BE49-F238E27FC236}">
                <a16:creationId xmlns:a16="http://schemas.microsoft.com/office/drawing/2014/main" id="{B05F9823-2864-0F41-855E-DA3F9A45ED6F}"/>
              </a:ext>
            </a:extLst>
          </p:cNvPr>
          <p:cNvGrpSpPr/>
          <p:nvPr/>
        </p:nvGrpSpPr>
        <p:grpSpPr>
          <a:xfrm>
            <a:off x="6093644" y="3511054"/>
            <a:ext cx="2154116" cy="785352"/>
            <a:chOff x="3004802" y="3888167"/>
            <a:chExt cx="2154116" cy="785352"/>
          </a:xfrm>
        </p:grpSpPr>
        <p:cxnSp>
          <p:nvCxnSpPr>
            <p:cNvPr id="195" name="Straight Arrow Connector 194">
              <a:extLst>
                <a:ext uri="{FF2B5EF4-FFF2-40B4-BE49-F238E27FC236}">
                  <a16:creationId xmlns:a16="http://schemas.microsoft.com/office/drawing/2014/main" id="{5A6444DD-3ACC-7544-8780-955836CF3DF3}"/>
                </a:ext>
              </a:extLst>
            </p:cNvPr>
            <p:cNvCxnSpPr>
              <a:cxnSpLocks/>
            </p:cNvCxnSpPr>
            <p:nvPr/>
          </p:nvCxnSpPr>
          <p:spPr>
            <a:xfrm>
              <a:off x="3039919" y="4064337"/>
              <a:ext cx="2100762" cy="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1DD6F3B4-3D22-114E-97BD-706DD9FAA4E9}"/>
                </a:ext>
              </a:extLst>
            </p:cNvPr>
            <p:cNvCxnSpPr>
              <a:cxnSpLocks/>
            </p:cNvCxnSpPr>
            <p:nvPr/>
          </p:nvCxnSpPr>
          <p:spPr>
            <a:xfrm flipH="1">
              <a:off x="5140681" y="3888167"/>
              <a:ext cx="1094" cy="324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338DD0E-4C01-9540-BD63-9D6392FACA2E}"/>
                </a:ext>
              </a:extLst>
            </p:cNvPr>
            <p:cNvCxnSpPr>
              <a:cxnSpLocks/>
            </p:cNvCxnSpPr>
            <p:nvPr/>
          </p:nvCxnSpPr>
          <p:spPr>
            <a:xfrm flipH="1">
              <a:off x="3019320" y="3888167"/>
              <a:ext cx="3021" cy="324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DED9F072-F88D-B843-A39E-A233FBDA779D}"/>
                </a:ext>
              </a:extLst>
            </p:cNvPr>
            <p:cNvSpPr txBox="1"/>
            <p:nvPr/>
          </p:nvSpPr>
          <p:spPr>
            <a:xfrm>
              <a:off x="3004802" y="4027188"/>
              <a:ext cx="2154116" cy="646331"/>
            </a:xfrm>
            <a:prstGeom prst="rect">
              <a:avLst/>
            </a:prstGeom>
            <a:noFill/>
          </p:spPr>
          <p:txBody>
            <a:bodyPr wrap="square" rtlCol="0">
              <a:spAutoFit/>
            </a:bodyPr>
            <a:lstStyle/>
            <a:p>
              <a:pPr algn="ctr"/>
              <a:r>
                <a:rPr lang="en-US">
                  <a:solidFill>
                    <a:srgbClr val="C00000"/>
                  </a:solidFill>
                  <a:latin typeface="Cambria" panose="02040503050406030204" pitchFamily="18" charset="0"/>
                </a:rPr>
                <a:t>Aggressor row active time</a:t>
              </a:r>
            </a:p>
          </p:txBody>
        </p:sp>
      </p:grpSp>
      <p:grpSp>
        <p:nvGrpSpPr>
          <p:cNvPr id="199" name="Group 198">
            <a:extLst>
              <a:ext uri="{FF2B5EF4-FFF2-40B4-BE49-F238E27FC236}">
                <a16:creationId xmlns:a16="http://schemas.microsoft.com/office/drawing/2014/main" id="{05456071-3208-DE4F-B28F-30F1EA444461}"/>
              </a:ext>
            </a:extLst>
          </p:cNvPr>
          <p:cNvGrpSpPr/>
          <p:nvPr/>
        </p:nvGrpSpPr>
        <p:grpSpPr>
          <a:xfrm>
            <a:off x="699908" y="3510777"/>
            <a:ext cx="2154571" cy="760968"/>
            <a:chOff x="2994856" y="3888167"/>
            <a:chExt cx="2154571" cy="760968"/>
          </a:xfrm>
        </p:grpSpPr>
        <p:cxnSp>
          <p:nvCxnSpPr>
            <p:cNvPr id="200" name="Straight Arrow Connector 199">
              <a:extLst>
                <a:ext uri="{FF2B5EF4-FFF2-40B4-BE49-F238E27FC236}">
                  <a16:creationId xmlns:a16="http://schemas.microsoft.com/office/drawing/2014/main" id="{36EB4FF2-1B4B-F44C-A349-8329F12C27F0}"/>
                </a:ext>
              </a:extLst>
            </p:cNvPr>
            <p:cNvCxnSpPr>
              <a:cxnSpLocks/>
            </p:cNvCxnSpPr>
            <p:nvPr/>
          </p:nvCxnSpPr>
          <p:spPr>
            <a:xfrm>
              <a:off x="3039919" y="4064337"/>
              <a:ext cx="2100762" cy="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EE19704E-C11D-4F4E-8F74-B89F0FBBE757}"/>
                </a:ext>
              </a:extLst>
            </p:cNvPr>
            <p:cNvCxnSpPr>
              <a:cxnSpLocks/>
            </p:cNvCxnSpPr>
            <p:nvPr/>
          </p:nvCxnSpPr>
          <p:spPr>
            <a:xfrm flipH="1">
              <a:off x="5140681" y="3888167"/>
              <a:ext cx="1094" cy="324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D6FEFBE4-3FD9-4F45-AA89-126877D08D3D}"/>
                </a:ext>
              </a:extLst>
            </p:cNvPr>
            <p:cNvCxnSpPr>
              <a:cxnSpLocks/>
            </p:cNvCxnSpPr>
            <p:nvPr/>
          </p:nvCxnSpPr>
          <p:spPr>
            <a:xfrm flipH="1">
              <a:off x="3019320" y="3888167"/>
              <a:ext cx="3021" cy="324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EE7310F4-7711-DF47-AF11-2FB60F187BD7}"/>
                </a:ext>
              </a:extLst>
            </p:cNvPr>
            <p:cNvSpPr txBox="1"/>
            <p:nvPr/>
          </p:nvSpPr>
          <p:spPr>
            <a:xfrm>
              <a:off x="2994856" y="4002804"/>
              <a:ext cx="2154571" cy="646331"/>
            </a:xfrm>
            <a:prstGeom prst="rect">
              <a:avLst/>
            </a:prstGeom>
            <a:noFill/>
          </p:spPr>
          <p:txBody>
            <a:bodyPr wrap="square" rtlCol="0">
              <a:spAutoFit/>
            </a:bodyPr>
            <a:lstStyle/>
            <a:p>
              <a:pPr algn="ctr"/>
              <a:r>
                <a:rPr lang="en-US">
                  <a:solidFill>
                    <a:srgbClr val="C00000"/>
                  </a:solidFill>
                  <a:latin typeface="Cambria" panose="02040503050406030204" pitchFamily="18" charset="0"/>
                </a:rPr>
                <a:t>Aggressor row </a:t>
              </a:r>
              <a:br>
                <a:rPr lang="en-US">
                  <a:solidFill>
                    <a:srgbClr val="C00000"/>
                  </a:solidFill>
                  <a:latin typeface="Cambria" panose="02040503050406030204" pitchFamily="18" charset="0"/>
                </a:rPr>
              </a:br>
              <a:r>
                <a:rPr lang="en-US">
                  <a:solidFill>
                    <a:srgbClr val="C00000"/>
                  </a:solidFill>
                  <a:latin typeface="Cambria" panose="02040503050406030204" pitchFamily="18" charset="0"/>
                </a:rPr>
                <a:t>active time</a:t>
              </a:r>
            </a:p>
          </p:txBody>
        </p:sp>
      </p:grpSp>
      <p:grpSp>
        <p:nvGrpSpPr>
          <p:cNvPr id="205" name="Group 204">
            <a:extLst>
              <a:ext uri="{FF2B5EF4-FFF2-40B4-BE49-F238E27FC236}">
                <a16:creationId xmlns:a16="http://schemas.microsoft.com/office/drawing/2014/main" id="{741CA9AE-1D91-B64E-AB2C-92363A2169C6}"/>
              </a:ext>
            </a:extLst>
          </p:cNvPr>
          <p:cNvGrpSpPr/>
          <p:nvPr/>
        </p:nvGrpSpPr>
        <p:grpSpPr>
          <a:xfrm>
            <a:off x="4059107" y="5490560"/>
            <a:ext cx="1809723" cy="775585"/>
            <a:chOff x="1318626" y="5869444"/>
            <a:chExt cx="1809723" cy="775585"/>
          </a:xfrm>
        </p:grpSpPr>
        <p:cxnSp>
          <p:nvCxnSpPr>
            <p:cNvPr id="206" name="Straight Arrow Connector 205">
              <a:extLst>
                <a:ext uri="{FF2B5EF4-FFF2-40B4-BE49-F238E27FC236}">
                  <a16:creationId xmlns:a16="http://schemas.microsoft.com/office/drawing/2014/main" id="{9136FDAD-3CC6-534E-95DE-5EA4EB1E8F5F}"/>
                </a:ext>
              </a:extLst>
            </p:cNvPr>
            <p:cNvCxnSpPr>
              <a:cxnSpLocks/>
            </p:cNvCxnSpPr>
            <p:nvPr/>
          </p:nvCxnSpPr>
          <p:spPr>
            <a:xfrm>
              <a:off x="1608348" y="6045614"/>
              <a:ext cx="1218293" cy="0"/>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13221C1A-6BEE-3743-ADC7-852FAA5FC6AA}"/>
                </a:ext>
              </a:extLst>
            </p:cNvPr>
            <p:cNvCxnSpPr>
              <a:cxnSpLocks/>
            </p:cNvCxnSpPr>
            <p:nvPr/>
          </p:nvCxnSpPr>
          <p:spPr>
            <a:xfrm flipH="1">
              <a:off x="2826641" y="5869444"/>
              <a:ext cx="1094" cy="3240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983C0644-232A-B240-9FA1-88B17DBD4DC6}"/>
                </a:ext>
              </a:extLst>
            </p:cNvPr>
            <p:cNvCxnSpPr>
              <a:cxnSpLocks/>
            </p:cNvCxnSpPr>
            <p:nvPr/>
          </p:nvCxnSpPr>
          <p:spPr>
            <a:xfrm flipH="1">
              <a:off x="1587749" y="5869444"/>
              <a:ext cx="3021" cy="3240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09" name="TextBox 208">
              <a:extLst>
                <a:ext uri="{FF2B5EF4-FFF2-40B4-BE49-F238E27FC236}">
                  <a16:creationId xmlns:a16="http://schemas.microsoft.com/office/drawing/2014/main" id="{9F9A2AFF-E4B8-EE47-B2AD-D7E4489B92E0}"/>
                </a:ext>
              </a:extLst>
            </p:cNvPr>
            <p:cNvSpPr txBox="1"/>
            <p:nvPr/>
          </p:nvSpPr>
          <p:spPr>
            <a:xfrm>
              <a:off x="1318626" y="5998698"/>
              <a:ext cx="1809723" cy="646331"/>
            </a:xfrm>
            <a:prstGeom prst="rect">
              <a:avLst/>
            </a:prstGeom>
            <a:noFill/>
            <a:ln>
              <a:noFill/>
            </a:ln>
          </p:spPr>
          <p:txBody>
            <a:bodyPr wrap="square" rtlCol="0">
              <a:spAutoFit/>
            </a:bodyPr>
            <a:lstStyle/>
            <a:p>
              <a:pPr algn="ctr"/>
              <a:r>
                <a:rPr lang="en-US">
                  <a:solidFill>
                    <a:srgbClr val="0070C0"/>
                  </a:solidFill>
                  <a:latin typeface="Cambria" panose="02040503050406030204" pitchFamily="18" charset="0"/>
                </a:rPr>
                <a:t>Bank</a:t>
              </a:r>
              <a:br>
                <a:rPr lang="en-US">
                  <a:solidFill>
                    <a:srgbClr val="0070C0"/>
                  </a:solidFill>
                  <a:latin typeface="Cambria" panose="02040503050406030204" pitchFamily="18" charset="0"/>
                </a:rPr>
              </a:br>
              <a:r>
                <a:rPr lang="en-US" err="1">
                  <a:solidFill>
                    <a:srgbClr val="0070C0"/>
                  </a:solidFill>
                  <a:latin typeface="Cambria" panose="02040503050406030204" pitchFamily="18" charset="0"/>
                </a:rPr>
                <a:t>precharged</a:t>
              </a:r>
              <a:r>
                <a:rPr lang="en-US">
                  <a:solidFill>
                    <a:srgbClr val="0070C0"/>
                  </a:solidFill>
                  <a:latin typeface="Cambria" panose="02040503050406030204" pitchFamily="18" charset="0"/>
                </a:rPr>
                <a:t> time</a:t>
              </a:r>
            </a:p>
          </p:txBody>
        </p:sp>
      </p:grpSp>
      <p:grpSp>
        <p:nvGrpSpPr>
          <p:cNvPr id="210" name="Group 209">
            <a:extLst>
              <a:ext uri="{FF2B5EF4-FFF2-40B4-BE49-F238E27FC236}">
                <a16:creationId xmlns:a16="http://schemas.microsoft.com/office/drawing/2014/main" id="{6BAD852B-7C05-CF4D-82A6-75B4C9DEF933}"/>
              </a:ext>
            </a:extLst>
          </p:cNvPr>
          <p:cNvGrpSpPr/>
          <p:nvPr/>
        </p:nvGrpSpPr>
        <p:grpSpPr>
          <a:xfrm>
            <a:off x="6474110" y="5497288"/>
            <a:ext cx="1809723" cy="775585"/>
            <a:chOff x="1318626" y="5869444"/>
            <a:chExt cx="1809723" cy="775585"/>
          </a:xfrm>
        </p:grpSpPr>
        <p:cxnSp>
          <p:nvCxnSpPr>
            <p:cNvPr id="211" name="Straight Arrow Connector 210">
              <a:extLst>
                <a:ext uri="{FF2B5EF4-FFF2-40B4-BE49-F238E27FC236}">
                  <a16:creationId xmlns:a16="http://schemas.microsoft.com/office/drawing/2014/main" id="{26020F59-0CC5-DC49-9F44-268C8B7EA755}"/>
                </a:ext>
              </a:extLst>
            </p:cNvPr>
            <p:cNvCxnSpPr>
              <a:cxnSpLocks/>
            </p:cNvCxnSpPr>
            <p:nvPr/>
          </p:nvCxnSpPr>
          <p:spPr>
            <a:xfrm>
              <a:off x="1608348" y="6045614"/>
              <a:ext cx="1218293" cy="0"/>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1FE7137D-1569-504F-A7AB-72D2C3D41F6E}"/>
                </a:ext>
              </a:extLst>
            </p:cNvPr>
            <p:cNvCxnSpPr>
              <a:cxnSpLocks/>
            </p:cNvCxnSpPr>
            <p:nvPr/>
          </p:nvCxnSpPr>
          <p:spPr>
            <a:xfrm flipH="1">
              <a:off x="2826641" y="5869444"/>
              <a:ext cx="1094" cy="3240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0C5E1FD4-F4ED-FA4C-AFDC-B6B6D34F99D1}"/>
                </a:ext>
              </a:extLst>
            </p:cNvPr>
            <p:cNvCxnSpPr>
              <a:cxnSpLocks/>
            </p:cNvCxnSpPr>
            <p:nvPr/>
          </p:nvCxnSpPr>
          <p:spPr>
            <a:xfrm flipH="1">
              <a:off x="1587749" y="5869444"/>
              <a:ext cx="3021" cy="3240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14" name="TextBox 213">
              <a:extLst>
                <a:ext uri="{FF2B5EF4-FFF2-40B4-BE49-F238E27FC236}">
                  <a16:creationId xmlns:a16="http://schemas.microsoft.com/office/drawing/2014/main" id="{C643E744-BCC8-AE48-ADFD-CC029F7656C2}"/>
                </a:ext>
              </a:extLst>
            </p:cNvPr>
            <p:cNvSpPr txBox="1"/>
            <p:nvPr/>
          </p:nvSpPr>
          <p:spPr>
            <a:xfrm>
              <a:off x="1318626" y="5998698"/>
              <a:ext cx="1809723" cy="646331"/>
            </a:xfrm>
            <a:prstGeom prst="rect">
              <a:avLst/>
            </a:prstGeom>
            <a:noFill/>
            <a:ln>
              <a:noFill/>
            </a:ln>
          </p:spPr>
          <p:txBody>
            <a:bodyPr wrap="square" rtlCol="0">
              <a:spAutoFit/>
            </a:bodyPr>
            <a:lstStyle/>
            <a:p>
              <a:pPr algn="ctr"/>
              <a:r>
                <a:rPr lang="en-US">
                  <a:solidFill>
                    <a:srgbClr val="0070C0"/>
                  </a:solidFill>
                  <a:latin typeface="Cambria" panose="02040503050406030204" pitchFamily="18" charset="0"/>
                </a:rPr>
                <a:t>Bank</a:t>
              </a:r>
              <a:br>
                <a:rPr lang="en-US">
                  <a:solidFill>
                    <a:srgbClr val="0070C0"/>
                  </a:solidFill>
                  <a:latin typeface="Cambria" panose="02040503050406030204" pitchFamily="18" charset="0"/>
                </a:rPr>
              </a:br>
              <a:r>
                <a:rPr lang="en-US" err="1">
                  <a:solidFill>
                    <a:srgbClr val="0070C0"/>
                  </a:solidFill>
                  <a:latin typeface="Cambria" panose="02040503050406030204" pitchFamily="18" charset="0"/>
                </a:rPr>
                <a:t>precharged</a:t>
              </a:r>
              <a:r>
                <a:rPr lang="en-US">
                  <a:solidFill>
                    <a:srgbClr val="0070C0"/>
                  </a:solidFill>
                  <a:latin typeface="Cambria" panose="02040503050406030204" pitchFamily="18" charset="0"/>
                </a:rPr>
                <a:t> time</a:t>
              </a:r>
            </a:p>
          </p:txBody>
        </p:sp>
      </p:grpSp>
    </p:spTree>
    <p:extLst>
      <p:ext uri="{BB962C8B-B14F-4D97-AF65-F5344CB8AC3E}">
        <p14:creationId xmlns:p14="http://schemas.microsoft.com/office/powerpoint/2010/main" val="21519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DF878-7256-DC48-BDD7-485C7E873D6F}"/>
              </a:ext>
            </a:extLst>
          </p:cNvPr>
          <p:cNvSpPr>
            <a:spLocks noGrp="1"/>
          </p:cNvSpPr>
          <p:nvPr>
            <p:ph type="title"/>
          </p:nvPr>
        </p:nvSpPr>
        <p:spPr/>
        <p:txBody>
          <a:bodyPr/>
          <a:lstStyle/>
          <a:p>
            <a:r>
              <a:rPr lang="en-US"/>
              <a:t>Spatial Variation across Columns</a:t>
            </a:r>
          </a:p>
        </p:txBody>
      </p:sp>
      <p:pic>
        <p:nvPicPr>
          <p:cNvPr id="6" name="Picture 5">
            <a:extLst>
              <a:ext uri="{FF2B5EF4-FFF2-40B4-BE49-F238E27FC236}">
                <a16:creationId xmlns:a16="http://schemas.microsoft.com/office/drawing/2014/main" id="{FA4E1482-A28F-7D44-BAC4-CD88208DA0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91" y="1307735"/>
            <a:ext cx="9058020" cy="3129826"/>
          </a:xfrm>
          <a:prstGeom prst="rect">
            <a:avLst/>
          </a:prstGeom>
        </p:spPr>
      </p:pic>
      <p:sp>
        <p:nvSpPr>
          <p:cNvPr id="10" name="Rectangle 9">
            <a:extLst>
              <a:ext uri="{FF2B5EF4-FFF2-40B4-BE49-F238E27FC236}">
                <a16:creationId xmlns:a16="http://schemas.microsoft.com/office/drawing/2014/main" id="{C4D9B319-119F-DC47-A2D9-3AC63D20F71B}"/>
              </a:ext>
            </a:extLst>
          </p:cNvPr>
          <p:cNvSpPr/>
          <p:nvPr/>
        </p:nvSpPr>
        <p:spPr>
          <a:xfrm>
            <a:off x="117226" y="907625"/>
            <a:ext cx="9144000" cy="400110"/>
          </a:xfrm>
          <a:prstGeom prst="rect">
            <a:avLst/>
          </a:prstGeom>
        </p:spPr>
        <p:txBody>
          <a:bodyPr wrap="square" lIns="91440" tIns="45720" rIns="91440" bIns="45720" anchor="t">
            <a:spAutoFit/>
          </a:bodyPr>
          <a:lstStyle/>
          <a:p>
            <a:r>
              <a:rPr lang="en-US" sz="2000">
                <a:latin typeface="Cambria"/>
                <a:ea typeface="Cambria"/>
              </a:rPr>
              <a:t>We analyze BER variation across DRAM columns</a:t>
            </a:r>
          </a:p>
        </p:txBody>
      </p:sp>
      <p:sp>
        <p:nvSpPr>
          <p:cNvPr id="3" name="Rectangle 2">
            <a:extLst>
              <a:ext uri="{FF2B5EF4-FFF2-40B4-BE49-F238E27FC236}">
                <a16:creationId xmlns:a16="http://schemas.microsoft.com/office/drawing/2014/main" id="{270FB530-2ECF-7143-AB3C-93A3B6B3F9FE}"/>
              </a:ext>
            </a:extLst>
          </p:cNvPr>
          <p:cNvSpPr/>
          <p:nvPr/>
        </p:nvSpPr>
        <p:spPr>
          <a:xfrm>
            <a:off x="1741714" y="4180114"/>
            <a:ext cx="1426029" cy="2574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08F9901-4108-6149-9D68-FC9B27482777}"/>
              </a:ext>
            </a:extLst>
          </p:cNvPr>
          <p:cNvSpPr/>
          <p:nvPr/>
        </p:nvSpPr>
        <p:spPr>
          <a:xfrm rot="16200000">
            <a:off x="-396671" y="3340070"/>
            <a:ext cx="1280684" cy="2528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0B9443-9091-4105-8E42-5527A1C1599A}"/>
              </a:ext>
            </a:extLst>
          </p:cNvPr>
          <p:cNvGrpSpPr/>
          <p:nvPr/>
        </p:nvGrpSpPr>
        <p:grpSpPr>
          <a:xfrm>
            <a:off x="282815" y="4772729"/>
            <a:ext cx="8609227" cy="1302986"/>
            <a:chOff x="1601026" y="4420664"/>
            <a:chExt cx="6906480" cy="1324276"/>
          </a:xfrm>
        </p:grpSpPr>
        <p:sp>
          <p:nvSpPr>
            <p:cNvPr id="12" name="Rounded Rectangle 33">
              <a:extLst>
                <a:ext uri="{FF2B5EF4-FFF2-40B4-BE49-F238E27FC236}">
                  <a16:creationId xmlns:a16="http://schemas.microsoft.com/office/drawing/2014/main" id="{F1585009-6BE9-40E3-BD9A-2105FCF63509}"/>
                </a:ext>
              </a:extLst>
            </p:cNvPr>
            <p:cNvSpPr/>
            <p:nvPr/>
          </p:nvSpPr>
          <p:spPr>
            <a:xfrm>
              <a:off x="1643281" y="4420664"/>
              <a:ext cx="6864225" cy="1324276"/>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3" name="Round Same Side Corner Rectangle 34">
              <a:extLst>
                <a:ext uri="{FF2B5EF4-FFF2-40B4-BE49-F238E27FC236}">
                  <a16:creationId xmlns:a16="http://schemas.microsoft.com/office/drawing/2014/main" id="{7B58E0AE-B910-4DF6-A135-5079DCC1BFBA}"/>
                </a:ext>
              </a:extLst>
            </p:cNvPr>
            <p:cNvSpPr/>
            <p:nvPr/>
          </p:nvSpPr>
          <p:spPr>
            <a:xfrm>
              <a:off x="1643281" y="4420664"/>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dirty="0">
                  <a:latin typeface="Cambria"/>
                  <a:ea typeface="Cambria"/>
                </a:rPr>
                <a:t>OBSERVATION 13</a:t>
              </a:r>
              <a:endParaRPr lang="en-US" sz="1400" b="1" dirty="0">
                <a:latin typeface="Cambria" panose="02040503050406030204" pitchFamily="18" charset="0"/>
              </a:endParaRPr>
            </a:p>
          </p:txBody>
        </p:sp>
        <p:sp>
          <p:nvSpPr>
            <p:cNvPr id="14" name="TextBox 13">
              <a:extLst>
                <a:ext uri="{FF2B5EF4-FFF2-40B4-BE49-F238E27FC236}">
                  <a16:creationId xmlns:a16="http://schemas.microsoft.com/office/drawing/2014/main" id="{26DCEB57-7A61-4606-8B5D-066AD1CD4C3F}"/>
                </a:ext>
              </a:extLst>
            </p:cNvPr>
            <p:cNvSpPr txBox="1"/>
            <p:nvPr/>
          </p:nvSpPr>
          <p:spPr>
            <a:xfrm>
              <a:off x="1601026" y="4871069"/>
              <a:ext cx="6864225" cy="719452"/>
            </a:xfrm>
            <a:prstGeom prst="rect">
              <a:avLst/>
            </a:prstGeom>
            <a:noFill/>
          </p:spPr>
          <p:txBody>
            <a:bodyPr wrap="square" lIns="180000" tIns="45720" rIns="91440" bIns="45720" rtlCol="0" anchor="t">
              <a:spAutoFit/>
            </a:bodyPr>
            <a:lstStyle/>
            <a:p>
              <a:pPr algn="ctr"/>
              <a:r>
                <a:rPr lang="en-US" sz="2000" dirty="0">
                  <a:latin typeface="Cambria"/>
                  <a:ea typeface="Cambria"/>
                </a:rPr>
                <a:t>Certain columns are </a:t>
              </a:r>
              <a:r>
                <a:rPr lang="en-US" sz="2000" b="1" dirty="0">
                  <a:solidFill>
                    <a:srgbClr val="C00000"/>
                  </a:solidFill>
                  <a:latin typeface="Cambria"/>
                  <a:ea typeface="Cambria"/>
                </a:rPr>
                <a:t>significantly more vulnerable</a:t>
              </a:r>
              <a:endParaRPr lang="en-US" b="1" dirty="0">
                <a:solidFill>
                  <a:srgbClr val="C00000"/>
                </a:solidFill>
                <a:latin typeface="Calibri" panose="020F0502020204030204"/>
                <a:ea typeface="Cambria"/>
                <a:cs typeface="Calibri" panose="020F0502020204030204"/>
              </a:endParaRPr>
            </a:p>
            <a:p>
              <a:pPr algn="ctr"/>
              <a:r>
                <a:rPr lang="en-US" sz="2000" dirty="0">
                  <a:latin typeface="Cambria"/>
                  <a:ea typeface="Cambria"/>
                </a:rPr>
                <a:t> to </a:t>
              </a:r>
              <a:r>
                <a:rPr lang="en-US" sz="2000" dirty="0" err="1">
                  <a:latin typeface="Cambria"/>
                  <a:ea typeface="Cambria"/>
                </a:rPr>
                <a:t>RowHammer</a:t>
              </a:r>
              <a:r>
                <a:rPr lang="en-US" sz="2000" dirty="0">
                  <a:latin typeface="Cambria"/>
                  <a:ea typeface="Cambria"/>
                </a:rPr>
                <a:t> than other columns</a:t>
              </a:r>
              <a:endParaRPr lang="en-US" dirty="0">
                <a:cs typeface="Calibri"/>
              </a:endParaRPr>
            </a:p>
          </p:txBody>
        </p:sp>
      </p:grpSp>
    </p:spTree>
    <p:extLst>
      <p:ext uri="{BB962C8B-B14F-4D97-AF65-F5344CB8AC3E}">
        <p14:creationId xmlns:p14="http://schemas.microsoft.com/office/powerpoint/2010/main" val="48238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1820-E4C4-9F41-9D38-B627F5E60534}"/>
              </a:ext>
            </a:extLst>
          </p:cNvPr>
          <p:cNvSpPr>
            <a:spLocks noGrp="1"/>
          </p:cNvSpPr>
          <p:nvPr>
            <p:ph type="title"/>
          </p:nvPr>
        </p:nvSpPr>
        <p:spPr/>
        <p:txBody>
          <a:bodyPr/>
          <a:lstStyle/>
          <a:p>
            <a:r>
              <a:rPr lang="en-US"/>
              <a:t>Spatial Variation across Subarrays</a:t>
            </a:r>
          </a:p>
        </p:txBody>
      </p:sp>
      <p:pic>
        <p:nvPicPr>
          <p:cNvPr id="13" name="Picture 12">
            <a:extLst>
              <a:ext uri="{FF2B5EF4-FFF2-40B4-BE49-F238E27FC236}">
                <a16:creationId xmlns:a16="http://schemas.microsoft.com/office/drawing/2014/main" id="{C62D5B0F-9364-6E40-B07C-3E5818FBF4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1483" y="769198"/>
            <a:ext cx="7229697" cy="3744413"/>
          </a:xfrm>
          <a:prstGeom prst="rect">
            <a:avLst/>
          </a:prstGeom>
        </p:spPr>
      </p:pic>
      <p:pic>
        <p:nvPicPr>
          <p:cNvPr id="14" name="Picture 13" hidden="1">
            <a:extLst>
              <a:ext uri="{FF2B5EF4-FFF2-40B4-BE49-F238E27FC236}">
                <a16:creationId xmlns:a16="http://schemas.microsoft.com/office/drawing/2014/main" id="{EC57A447-0273-4F43-9EA1-0462C2967E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7151" y="1192192"/>
            <a:ext cx="7229697" cy="3744413"/>
          </a:xfrm>
          <a:prstGeom prst="rect">
            <a:avLst/>
          </a:prstGeom>
        </p:spPr>
      </p:pic>
      <p:sp>
        <p:nvSpPr>
          <p:cNvPr id="15" name="Rectangle 14">
            <a:extLst>
              <a:ext uri="{FF2B5EF4-FFF2-40B4-BE49-F238E27FC236}">
                <a16:creationId xmlns:a16="http://schemas.microsoft.com/office/drawing/2014/main" id="{AF8F29C3-B4CA-4C4A-BD95-A595AD252AC9}"/>
              </a:ext>
            </a:extLst>
          </p:cNvPr>
          <p:cNvSpPr/>
          <p:nvPr/>
        </p:nvSpPr>
        <p:spPr>
          <a:xfrm>
            <a:off x="2694032" y="4233774"/>
            <a:ext cx="3937000" cy="330200"/>
          </a:xfrm>
          <a:prstGeom prst="rect">
            <a:avLst/>
          </a:prstGeom>
          <a:noFill/>
          <a:ln w="76200">
            <a:solidFill>
              <a:srgbClr val="8B2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6CF94E-DEEF-044F-B349-5D74825A02A0}"/>
              </a:ext>
            </a:extLst>
          </p:cNvPr>
          <p:cNvSpPr/>
          <p:nvPr/>
        </p:nvSpPr>
        <p:spPr>
          <a:xfrm>
            <a:off x="969740" y="759764"/>
            <a:ext cx="291995" cy="3574002"/>
          </a:xfrm>
          <a:prstGeom prst="rect">
            <a:avLst/>
          </a:prstGeom>
          <a:noFill/>
          <a:ln w="76200">
            <a:solidFill>
              <a:srgbClr val="8B2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1009EFC-93CE-EE40-B244-8ECB252940CF}"/>
              </a:ext>
            </a:extLst>
          </p:cNvPr>
          <p:cNvGrpSpPr/>
          <p:nvPr/>
        </p:nvGrpSpPr>
        <p:grpSpPr>
          <a:xfrm>
            <a:off x="3411268" y="1540565"/>
            <a:ext cx="2568436" cy="2195734"/>
            <a:chOff x="3362100" y="1914710"/>
            <a:chExt cx="2645000" cy="2260600"/>
          </a:xfrm>
        </p:grpSpPr>
        <p:cxnSp>
          <p:nvCxnSpPr>
            <p:cNvPr id="22" name="Straight Connector 21">
              <a:extLst>
                <a:ext uri="{FF2B5EF4-FFF2-40B4-BE49-F238E27FC236}">
                  <a16:creationId xmlns:a16="http://schemas.microsoft.com/office/drawing/2014/main" id="{9BA22784-6F0C-B04B-9E3E-8B43C6D5BFF6}"/>
                </a:ext>
              </a:extLst>
            </p:cNvPr>
            <p:cNvCxnSpPr/>
            <p:nvPr/>
          </p:nvCxnSpPr>
          <p:spPr>
            <a:xfrm>
              <a:off x="3441700" y="2359210"/>
              <a:ext cx="3937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2B56B51-F67A-124C-9C75-CF79BFF99203}"/>
                </a:ext>
              </a:extLst>
            </p:cNvPr>
            <p:cNvCxnSpPr/>
            <p:nvPr/>
          </p:nvCxnSpPr>
          <p:spPr>
            <a:xfrm>
              <a:off x="3362100" y="4175310"/>
              <a:ext cx="3937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48C8860-588C-E149-BC80-C51FCEABD715}"/>
                </a:ext>
              </a:extLst>
            </p:cNvPr>
            <p:cNvCxnSpPr/>
            <p:nvPr/>
          </p:nvCxnSpPr>
          <p:spPr>
            <a:xfrm>
              <a:off x="5613400" y="1914710"/>
              <a:ext cx="3937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A9A07F-9AE6-6F4C-B3F4-3B0545FA9E9D}"/>
                </a:ext>
              </a:extLst>
            </p:cNvPr>
            <p:cNvCxnSpPr/>
            <p:nvPr/>
          </p:nvCxnSpPr>
          <p:spPr>
            <a:xfrm>
              <a:off x="5613400" y="4175310"/>
              <a:ext cx="3937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C8CFA1D6-3314-4AEB-90A9-30999981BBBD}"/>
              </a:ext>
            </a:extLst>
          </p:cNvPr>
          <p:cNvGrpSpPr/>
          <p:nvPr/>
        </p:nvGrpSpPr>
        <p:grpSpPr>
          <a:xfrm>
            <a:off x="308056" y="4681382"/>
            <a:ext cx="8556554" cy="1607064"/>
            <a:chOff x="1643281" y="3949695"/>
            <a:chExt cx="6864225" cy="1795245"/>
          </a:xfrm>
        </p:grpSpPr>
        <p:sp>
          <p:nvSpPr>
            <p:cNvPr id="19" name="Rounded Rectangle 19">
              <a:extLst>
                <a:ext uri="{FF2B5EF4-FFF2-40B4-BE49-F238E27FC236}">
                  <a16:creationId xmlns:a16="http://schemas.microsoft.com/office/drawing/2014/main" id="{2E6D95D4-698D-4C27-8A69-EB726106E391}"/>
                </a:ext>
              </a:extLst>
            </p:cNvPr>
            <p:cNvSpPr/>
            <p:nvPr/>
          </p:nvSpPr>
          <p:spPr>
            <a:xfrm>
              <a:off x="1643281" y="3949695"/>
              <a:ext cx="6864225" cy="1795245"/>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1" name="Round Same Side Corner Rectangle 20">
              <a:extLst>
                <a:ext uri="{FF2B5EF4-FFF2-40B4-BE49-F238E27FC236}">
                  <a16:creationId xmlns:a16="http://schemas.microsoft.com/office/drawing/2014/main" id="{A4DA8922-4689-4B95-A3C3-C47CEEA8DDB5}"/>
                </a:ext>
              </a:extLst>
            </p:cNvPr>
            <p:cNvSpPr/>
            <p:nvPr/>
          </p:nvSpPr>
          <p:spPr>
            <a:xfrm>
              <a:off x="1643281" y="3949695"/>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15</a:t>
              </a:r>
            </a:p>
          </p:txBody>
        </p:sp>
        <p:sp>
          <p:nvSpPr>
            <p:cNvPr id="27" name="TextBox 26">
              <a:extLst>
                <a:ext uri="{FF2B5EF4-FFF2-40B4-BE49-F238E27FC236}">
                  <a16:creationId xmlns:a16="http://schemas.microsoft.com/office/drawing/2014/main" id="{B9AFF485-36BD-4E2D-BAD8-5BBE81AAF60F}"/>
                </a:ext>
              </a:extLst>
            </p:cNvPr>
            <p:cNvSpPr txBox="1"/>
            <p:nvPr/>
          </p:nvSpPr>
          <p:spPr>
            <a:xfrm>
              <a:off x="1643281" y="4361829"/>
              <a:ext cx="6864225" cy="1340883"/>
            </a:xfrm>
            <a:prstGeom prst="rect">
              <a:avLst/>
            </a:prstGeom>
            <a:noFill/>
          </p:spPr>
          <p:txBody>
            <a:bodyPr wrap="square" lIns="180000" rtlCol="0">
              <a:spAutoFit/>
            </a:bodyPr>
            <a:lstStyle/>
            <a:p>
              <a:pPr algn="ctr"/>
              <a:r>
                <a:rPr lang="en-US" sz="2400" b="1">
                  <a:latin typeface="Cambria" panose="02040503050406030204" pitchFamily="18" charset="0"/>
                </a:rPr>
                <a:t>The most vulnerable</a:t>
              </a:r>
              <a:r>
                <a:rPr lang="en-US" sz="2400" b="1">
                  <a:solidFill>
                    <a:srgbClr val="C00000"/>
                  </a:solidFill>
                  <a:latin typeface="Cambria" panose="02040503050406030204" pitchFamily="18" charset="0"/>
                </a:rPr>
                <a:t> </a:t>
              </a:r>
              <a:r>
                <a:rPr lang="en-US" sz="2400">
                  <a:latin typeface="Cambria" panose="02040503050406030204" pitchFamily="18" charset="0"/>
                </a:rPr>
                <a:t>DRAM row in a subarray </a:t>
              </a:r>
            </a:p>
            <a:p>
              <a:pPr algn="ctr"/>
              <a:r>
                <a:rPr lang="en-US" sz="2400">
                  <a:latin typeface="Cambria" panose="02040503050406030204" pitchFamily="18" charset="0"/>
                </a:rPr>
                <a:t>is </a:t>
              </a:r>
              <a:r>
                <a:rPr lang="en-US" sz="2400" b="1">
                  <a:solidFill>
                    <a:srgbClr val="C00000"/>
                  </a:solidFill>
                  <a:latin typeface="Cambria" panose="02040503050406030204" pitchFamily="18" charset="0"/>
                </a:rPr>
                <a:t>significantly more vulnerable </a:t>
              </a:r>
            </a:p>
            <a:p>
              <a:pPr algn="ctr"/>
              <a:r>
                <a:rPr lang="en-US" sz="2400">
                  <a:latin typeface="Cambria" panose="02040503050406030204" pitchFamily="18" charset="0"/>
                </a:rPr>
                <a:t>than the other rows </a:t>
              </a:r>
              <a:r>
                <a:rPr lang="en-US" sz="2400" b="1">
                  <a:latin typeface="Cambria" panose="02040503050406030204" pitchFamily="18" charset="0"/>
                </a:rPr>
                <a:t>in the subarray </a:t>
              </a:r>
            </a:p>
          </p:txBody>
        </p:sp>
      </p:grpSp>
    </p:spTree>
    <p:extLst>
      <p:ext uri="{BB962C8B-B14F-4D97-AF65-F5344CB8AC3E}">
        <p14:creationId xmlns:p14="http://schemas.microsoft.com/office/powerpoint/2010/main" val="220661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8BB9F16-4944-7E4B-ACF9-B1B882CE2B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4480" y="719035"/>
            <a:ext cx="7229697" cy="3744413"/>
          </a:xfrm>
          <a:prstGeom prst="rect">
            <a:avLst/>
          </a:prstGeom>
        </p:spPr>
      </p:pic>
      <p:sp>
        <p:nvSpPr>
          <p:cNvPr id="2" name="Title 1">
            <a:extLst>
              <a:ext uri="{FF2B5EF4-FFF2-40B4-BE49-F238E27FC236}">
                <a16:creationId xmlns:a16="http://schemas.microsoft.com/office/drawing/2014/main" id="{F4191820-E4C4-9F41-9D38-B627F5E60534}"/>
              </a:ext>
            </a:extLst>
          </p:cNvPr>
          <p:cNvSpPr>
            <a:spLocks noGrp="1"/>
          </p:cNvSpPr>
          <p:nvPr>
            <p:ph type="title"/>
          </p:nvPr>
        </p:nvSpPr>
        <p:spPr/>
        <p:txBody>
          <a:bodyPr/>
          <a:lstStyle/>
          <a:p>
            <a:r>
              <a:rPr lang="en-US"/>
              <a:t>Spatial Variation across Subarrays</a:t>
            </a:r>
          </a:p>
        </p:txBody>
      </p:sp>
      <p:sp>
        <p:nvSpPr>
          <p:cNvPr id="17" name="Oval 16">
            <a:extLst>
              <a:ext uri="{FF2B5EF4-FFF2-40B4-BE49-F238E27FC236}">
                <a16:creationId xmlns:a16="http://schemas.microsoft.com/office/drawing/2014/main" id="{A1916870-7C41-4F42-A5C5-1E5ABF17E07E}"/>
              </a:ext>
            </a:extLst>
          </p:cNvPr>
          <p:cNvSpPr/>
          <p:nvPr/>
        </p:nvSpPr>
        <p:spPr>
          <a:xfrm>
            <a:off x="1911529" y="1609643"/>
            <a:ext cx="330200" cy="3175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CA35FF2-B452-EA48-8939-DBB910D35F80}"/>
              </a:ext>
            </a:extLst>
          </p:cNvPr>
          <p:cNvSpPr/>
          <p:nvPr/>
        </p:nvSpPr>
        <p:spPr>
          <a:xfrm>
            <a:off x="2419423" y="1292142"/>
            <a:ext cx="635105" cy="568511"/>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E460879-1BB9-4A48-85B0-0DA042021953}"/>
              </a:ext>
            </a:extLst>
          </p:cNvPr>
          <p:cNvSpPr/>
          <p:nvPr/>
        </p:nvSpPr>
        <p:spPr>
          <a:xfrm flipH="1" flipV="1">
            <a:off x="2419423" y="3235243"/>
            <a:ext cx="431906" cy="4572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0FF38D-9FDF-8846-95AF-0AC9FED8393F}"/>
              </a:ext>
            </a:extLst>
          </p:cNvPr>
          <p:cNvSpPr/>
          <p:nvPr/>
        </p:nvSpPr>
        <p:spPr>
          <a:xfrm>
            <a:off x="3752923" y="2638342"/>
            <a:ext cx="635105" cy="838201"/>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4A8F49-908C-AE49-AF99-2039581704C6}"/>
              </a:ext>
            </a:extLst>
          </p:cNvPr>
          <p:cNvSpPr/>
          <p:nvPr/>
        </p:nvSpPr>
        <p:spPr>
          <a:xfrm flipH="1" flipV="1">
            <a:off x="5909798" y="1618352"/>
            <a:ext cx="431906" cy="4572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A832FF4-E73C-C04E-8390-D93E5948EA28}"/>
              </a:ext>
            </a:extLst>
          </p:cNvPr>
          <p:cNvSpPr/>
          <p:nvPr/>
        </p:nvSpPr>
        <p:spPr>
          <a:xfrm flipH="1" flipV="1">
            <a:off x="5431059" y="1715961"/>
            <a:ext cx="431906" cy="4572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54E5AC7-86C5-0046-9266-E5C771C1DD7C}"/>
              </a:ext>
            </a:extLst>
          </p:cNvPr>
          <p:cNvSpPr/>
          <p:nvPr/>
        </p:nvSpPr>
        <p:spPr>
          <a:xfrm flipH="1" flipV="1">
            <a:off x="7418841" y="1356506"/>
            <a:ext cx="431906" cy="4572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DC9D944-73F0-6048-A303-AFC98B3E64B8}"/>
              </a:ext>
            </a:extLst>
          </p:cNvPr>
          <p:cNvSpPr/>
          <p:nvPr/>
        </p:nvSpPr>
        <p:spPr>
          <a:xfrm flipH="1" flipV="1">
            <a:off x="5720640" y="2675416"/>
            <a:ext cx="521585" cy="674487"/>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636F3B8-840B-B446-B769-60667F2C6CAB}"/>
              </a:ext>
            </a:extLst>
          </p:cNvPr>
          <p:cNvSpPr/>
          <p:nvPr/>
        </p:nvSpPr>
        <p:spPr>
          <a:xfrm flipH="1" flipV="1">
            <a:off x="7417000" y="2522657"/>
            <a:ext cx="521585" cy="67448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4A14945-336C-B348-9114-F85B2D58D498}"/>
              </a:ext>
            </a:extLst>
          </p:cNvPr>
          <p:cNvSpPr/>
          <p:nvPr/>
        </p:nvSpPr>
        <p:spPr>
          <a:xfrm flipH="1" flipV="1">
            <a:off x="3968822" y="719837"/>
            <a:ext cx="431908" cy="838201"/>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9D040E7-2634-5B4D-8A08-D70F740FA76E}"/>
              </a:ext>
            </a:extLst>
          </p:cNvPr>
          <p:cNvSpPr/>
          <p:nvPr/>
        </p:nvSpPr>
        <p:spPr>
          <a:xfrm flipH="1" flipV="1">
            <a:off x="3168934" y="1047046"/>
            <a:ext cx="431908" cy="838201"/>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31020BF-5083-F34A-B973-43E8B51E1C75}"/>
              </a:ext>
            </a:extLst>
          </p:cNvPr>
          <p:cNvSpPr txBox="1"/>
          <p:nvPr/>
        </p:nvSpPr>
        <p:spPr>
          <a:xfrm>
            <a:off x="283808" y="6250956"/>
            <a:ext cx="9068010" cy="276999"/>
          </a:xfrm>
          <a:prstGeom prst="rect">
            <a:avLst/>
          </a:prstGeom>
          <a:noFill/>
        </p:spPr>
        <p:txBody>
          <a:bodyPr wrap="square" rtlCol="0">
            <a:spAutoFit/>
          </a:bodyPr>
          <a:lstStyle/>
          <a:p>
            <a:pPr algn="ctr"/>
            <a:r>
              <a:rPr lang="en-US" sz="1200">
                <a:latin typeface="Cambria" panose="02040503050406030204" pitchFamily="18" charset="0"/>
              </a:rPr>
              <a:t>* We analyze the similarity between </a:t>
            </a:r>
            <a:r>
              <a:rPr lang="en-US" sz="1200" err="1">
                <a:latin typeface="Cambria" panose="02040503050406030204" pitchFamily="18" charset="0"/>
              </a:rPr>
              <a:t>Hcfirst</a:t>
            </a:r>
            <a:r>
              <a:rPr lang="en-US" sz="1200">
                <a:latin typeface="Cambria" panose="02040503050406030204" pitchFamily="18" charset="0"/>
              </a:rPr>
              <a:t> distributions of different subarrays based on Bhattacharyya distance in the paper</a:t>
            </a:r>
          </a:p>
        </p:txBody>
      </p:sp>
      <p:grpSp>
        <p:nvGrpSpPr>
          <p:cNvPr id="4" name="Group 3">
            <a:extLst>
              <a:ext uri="{FF2B5EF4-FFF2-40B4-BE49-F238E27FC236}">
                <a16:creationId xmlns:a16="http://schemas.microsoft.com/office/drawing/2014/main" id="{0311EF5B-38E2-4BC0-8C4A-238ECF7F86D5}"/>
              </a:ext>
            </a:extLst>
          </p:cNvPr>
          <p:cNvGrpSpPr/>
          <p:nvPr/>
        </p:nvGrpSpPr>
        <p:grpSpPr>
          <a:xfrm>
            <a:off x="308055" y="4519016"/>
            <a:ext cx="8556554" cy="1739031"/>
            <a:chOff x="1643281" y="4277223"/>
            <a:chExt cx="6864225" cy="1467717"/>
          </a:xfrm>
        </p:grpSpPr>
        <p:sp>
          <p:nvSpPr>
            <p:cNvPr id="23" name="Rounded Rectangle 24">
              <a:extLst>
                <a:ext uri="{FF2B5EF4-FFF2-40B4-BE49-F238E27FC236}">
                  <a16:creationId xmlns:a16="http://schemas.microsoft.com/office/drawing/2014/main" id="{D21A5AE0-B49F-479C-A27A-C256AD86E697}"/>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24" name="Round Same Side Corner Rectangle 25">
              <a:extLst>
                <a:ext uri="{FF2B5EF4-FFF2-40B4-BE49-F238E27FC236}">
                  <a16:creationId xmlns:a16="http://schemas.microsoft.com/office/drawing/2014/main" id="{17C8AE52-54C1-4D43-8536-D08E4AF06652}"/>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16</a:t>
              </a:r>
            </a:p>
          </p:txBody>
        </p:sp>
        <p:sp>
          <p:nvSpPr>
            <p:cNvPr id="25" name="TextBox 24">
              <a:extLst>
                <a:ext uri="{FF2B5EF4-FFF2-40B4-BE49-F238E27FC236}">
                  <a16:creationId xmlns:a16="http://schemas.microsoft.com/office/drawing/2014/main" id="{B181E783-113F-4E12-BAB2-01AE929450B7}"/>
                </a:ext>
              </a:extLst>
            </p:cNvPr>
            <p:cNvSpPr txBox="1"/>
            <p:nvPr/>
          </p:nvSpPr>
          <p:spPr>
            <a:xfrm>
              <a:off x="1643281" y="4731882"/>
              <a:ext cx="6864225" cy="969132"/>
            </a:xfrm>
            <a:prstGeom prst="rect">
              <a:avLst/>
            </a:prstGeom>
            <a:noFill/>
          </p:spPr>
          <p:txBody>
            <a:bodyPr wrap="square" lIns="180000" rtlCol="0">
              <a:spAutoFit/>
            </a:bodyPr>
            <a:lstStyle/>
            <a:p>
              <a:pPr algn="ctr"/>
              <a:r>
                <a:rPr lang="en-US" sz="2400" i="1" err="1">
                  <a:latin typeface="Cambria" panose="02040503050406030204" pitchFamily="18" charset="0"/>
                </a:rPr>
                <a:t>HC</a:t>
              </a:r>
              <a:r>
                <a:rPr lang="en-US" sz="2400" i="1" baseline="-25000" err="1">
                  <a:latin typeface="Cambria" panose="02040503050406030204" pitchFamily="18" charset="0"/>
                </a:rPr>
                <a:t>first</a:t>
              </a:r>
              <a:r>
                <a:rPr lang="en-US" sz="2400">
                  <a:latin typeface="Cambria" panose="02040503050406030204" pitchFamily="18" charset="0"/>
                </a:rPr>
                <a:t> distributions of subarrays </a:t>
              </a:r>
              <a:r>
                <a:rPr lang="en-US" sz="2400" b="1">
                  <a:latin typeface="Cambria" panose="02040503050406030204" pitchFamily="18" charset="0"/>
                </a:rPr>
                <a:t>within a DRAM module</a:t>
              </a:r>
              <a:r>
                <a:rPr lang="en-US" sz="2400">
                  <a:latin typeface="Cambria" panose="02040503050406030204" pitchFamily="18" charset="0"/>
                </a:rPr>
                <a:t> </a:t>
              </a:r>
            </a:p>
            <a:p>
              <a:pPr algn="ctr"/>
              <a:r>
                <a:rPr lang="en-US" sz="2400">
                  <a:latin typeface="Cambria" panose="02040503050406030204" pitchFamily="18" charset="0"/>
                </a:rPr>
                <a:t>are </a:t>
              </a:r>
              <a:r>
                <a:rPr lang="en-US" sz="2400" b="1">
                  <a:solidFill>
                    <a:srgbClr val="538233"/>
                  </a:solidFill>
                  <a:latin typeface="Cambria" panose="02040503050406030204" pitchFamily="18" charset="0"/>
                </a:rPr>
                <a:t>significantly more similar </a:t>
              </a:r>
              <a:r>
                <a:rPr lang="en-US" sz="2400">
                  <a:latin typeface="Cambria" panose="02040503050406030204" pitchFamily="18" charset="0"/>
                </a:rPr>
                <a:t>to each other </a:t>
              </a:r>
            </a:p>
            <a:p>
              <a:pPr algn="ctr"/>
              <a:r>
                <a:rPr lang="en-US" sz="2400">
                  <a:latin typeface="Cambria" panose="02040503050406030204" pitchFamily="18" charset="0"/>
                </a:rPr>
                <a:t>than those of subarrays </a:t>
              </a:r>
              <a:r>
                <a:rPr lang="en-US" sz="2400" b="1">
                  <a:latin typeface="Cambria" panose="02040503050406030204" pitchFamily="18" charset="0"/>
                </a:rPr>
                <a:t>from different modules </a:t>
              </a:r>
            </a:p>
          </p:txBody>
        </p:sp>
      </p:grpSp>
    </p:spTree>
    <p:extLst>
      <p:ext uri="{BB962C8B-B14F-4D97-AF65-F5344CB8AC3E}">
        <p14:creationId xmlns:p14="http://schemas.microsoft.com/office/powerpoint/2010/main" val="40072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7" grpId="0" animBg="1"/>
      <p:bldP spid="28" grpId="0" animBg="1"/>
      <p:bldP spid="29" grpId="0" animBg="1"/>
      <p:bldP spid="30" grpId="0" animBg="1"/>
      <p:bldP spid="31" grpId="0" animBg="1"/>
      <p:bldP spid="32" grpId="0" animBg="1"/>
      <p:bldP spid="33" grpId="0" animBg="1"/>
      <p:bldP spid="34" grpId="0" animBg="1"/>
      <p:bldP spid="35" grpId="0" animBg="1"/>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1820-E4C4-9F41-9D38-B627F5E60534}"/>
              </a:ext>
            </a:extLst>
          </p:cNvPr>
          <p:cNvSpPr>
            <a:spLocks noGrp="1"/>
          </p:cNvSpPr>
          <p:nvPr>
            <p:ph type="title"/>
          </p:nvPr>
        </p:nvSpPr>
        <p:spPr/>
        <p:txBody>
          <a:bodyPr/>
          <a:lstStyle/>
          <a:p>
            <a:r>
              <a:rPr lang="en-US"/>
              <a:t>Spatial Variation across Subarrays</a:t>
            </a:r>
            <a:br>
              <a:rPr lang="en-US"/>
            </a:br>
            <a:r>
              <a:rPr lang="en-US" sz="2800"/>
              <a:t>Bhattacharyya Distance Analysis</a:t>
            </a:r>
            <a:endParaRPr lang="en-US"/>
          </a:p>
        </p:txBody>
      </p:sp>
      <p:pic>
        <p:nvPicPr>
          <p:cNvPr id="3" name="Picture 2">
            <a:extLst>
              <a:ext uri="{FF2B5EF4-FFF2-40B4-BE49-F238E27FC236}">
                <a16:creationId xmlns:a16="http://schemas.microsoft.com/office/drawing/2014/main" id="{11DCF847-F18F-C840-8744-88BA0C7C0E44}"/>
              </a:ext>
            </a:extLst>
          </p:cNvPr>
          <p:cNvPicPr>
            <a:picLocks noChangeAspect="1"/>
          </p:cNvPicPr>
          <p:nvPr/>
        </p:nvPicPr>
        <p:blipFill>
          <a:blip r:embed="rId3"/>
          <a:stretch>
            <a:fillRect/>
          </a:stretch>
        </p:blipFill>
        <p:spPr>
          <a:xfrm>
            <a:off x="344552" y="1224012"/>
            <a:ext cx="8611102" cy="3653782"/>
          </a:xfrm>
          <a:prstGeom prst="rect">
            <a:avLst/>
          </a:prstGeom>
        </p:spPr>
      </p:pic>
      <p:sp>
        <p:nvSpPr>
          <p:cNvPr id="20" name="TextBox 19">
            <a:extLst>
              <a:ext uri="{FF2B5EF4-FFF2-40B4-BE49-F238E27FC236}">
                <a16:creationId xmlns:a16="http://schemas.microsoft.com/office/drawing/2014/main" id="{153494F5-14DE-1148-8092-3715682EE26C}"/>
              </a:ext>
            </a:extLst>
          </p:cNvPr>
          <p:cNvSpPr txBox="1"/>
          <p:nvPr/>
        </p:nvSpPr>
        <p:spPr>
          <a:xfrm>
            <a:off x="0" y="5165103"/>
            <a:ext cx="9144000" cy="1200329"/>
          </a:xfrm>
          <a:prstGeom prst="rect">
            <a:avLst/>
          </a:prstGeom>
          <a:solidFill>
            <a:schemeClr val="accent1">
              <a:lumMod val="20000"/>
              <a:lumOff val="80000"/>
              <a:alpha val="58431"/>
            </a:schemeClr>
          </a:solidFill>
          <a:ln>
            <a:noFill/>
          </a:ln>
        </p:spPr>
        <p:txBody>
          <a:bodyPr wrap="square" rtlCol="0">
            <a:spAutoFit/>
          </a:bodyPr>
          <a:lstStyle/>
          <a:p>
            <a:pPr algn="ctr"/>
            <a:r>
              <a:rPr lang="en-US" sz="2400" i="1" err="1">
                <a:latin typeface="Cambria" panose="02040503050406030204" pitchFamily="18" charset="0"/>
              </a:rPr>
              <a:t>HC</a:t>
            </a:r>
            <a:r>
              <a:rPr lang="en-US" sz="2400" i="1" baseline="-25000" err="1">
                <a:latin typeface="Cambria" panose="02040503050406030204" pitchFamily="18" charset="0"/>
              </a:rPr>
              <a:t>first</a:t>
            </a:r>
            <a:r>
              <a:rPr lang="en-US" sz="2400">
                <a:latin typeface="Cambria" panose="02040503050406030204" pitchFamily="18" charset="0"/>
              </a:rPr>
              <a:t> distributions of subarrays </a:t>
            </a:r>
            <a:r>
              <a:rPr lang="en-US" sz="2400" b="1">
                <a:solidFill>
                  <a:srgbClr val="538233"/>
                </a:solidFill>
                <a:latin typeface="Cambria" panose="02040503050406030204" pitchFamily="18" charset="0"/>
              </a:rPr>
              <a:t>within a DRAM module</a:t>
            </a:r>
            <a:r>
              <a:rPr lang="en-US" sz="2400">
                <a:solidFill>
                  <a:srgbClr val="538233"/>
                </a:solidFill>
                <a:latin typeface="Cambria" panose="02040503050406030204" pitchFamily="18" charset="0"/>
              </a:rPr>
              <a:t> </a:t>
            </a:r>
            <a:r>
              <a:rPr lang="en-US" sz="2400">
                <a:latin typeface="Cambria" panose="02040503050406030204" pitchFamily="18" charset="0"/>
              </a:rPr>
              <a:t>exhibit </a:t>
            </a:r>
            <a:r>
              <a:rPr lang="en-US" sz="2400" b="1">
                <a:solidFill>
                  <a:srgbClr val="538233"/>
                </a:solidFill>
                <a:latin typeface="Cambria" panose="02040503050406030204" pitchFamily="18" charset="0"/>
              </a:rPr>
              <a:t>significantly more similarity </a:t>
            </a:r>
            <a:r>
              <a:rPr lang="en-US" sz="2400">
                <a:latin typeface="Cambria" panose="02040503050406030204" pitchFamily="18" charset="0"/>
              </a:rPr>
              <a:t>to each other </a:t>
            </a:r>
          </a:p>
          <a:p>
            <a:pPr algn="ctr"/>
            <a:r>
              <a:rPr lang="en-US" sz="2400">
                <a:latin typeface="Cambria" panose="02040503050406030204" pitchFamily="18" charset="0"/>
              </a:rPr>
              <a:t>than </a:t>
            </a:r>
            <a:r>
              <a:rPr lang="en-US" sz="2400" i="1" err="1">
                <a:latin typeface="Cambria" panose="02040503050406030204" pitchFamily="18" charset="0"/>
              </a:rPr>
              <a:t>HC</a:t>
            </a:r>
            <a:r>
              <a:rPr lang="en-US" sz="2400" i="1" baseline="-25000" err="1">
                <a:latin typeface="Cambria" panose="02040503050406030204" pitchFamily="18" charset="0"/>
              </a:rPr>
              <a:t>first</a:t>
            </a:r>
            <a:r>
              <a:rPr lang="en-US" sz="2400">
                <a:latin typeface="Cambria" panose="02040503050406030204" pitchFamily="18" charset="0"/>
              </a:rPr>
              <a:t> distributions of subarrays </a:t>
            </a:r>
            <a:r>
              <a:rPr lang="en-US" sz="2400" b="1">
                <a:latin typeface="Cambria" panose="02040503050406030204" pitchFamily="18" charset="0"/>
              </a:rPr>
              <a:t>from different modules </a:t>
            </a:r>
          </a:p>
        </p:txBody>
      </p:sp>
      <p:sp>
        <p:nvSpPr>
          <p:cNvPr id="5" name="Rounded Rectangle 4">
            <a:extLst>
              <a:ext uri="{FF2B5EF4-FFF2-40B4-BE49-F238E27FC236}">
                <a16:creationId xmlns:a16="http://schemas.microsoft.com/office/drawing/2014/main" id="{896AAC0B-C103-2F4C-9028-B6BC3D1AC0D4}"/>
              </a:ext>
            </a:extLst>
          </p:cNvPr>
          <p:cNvSpPr/>
          <p:nvPr/>
        </p:nvSpPr>
        <p:spPr>
          <a:xfrm>
            <a:off x="1930400" y="1422400"/>
            <a:ext cx="1181100" cy="444500"/>
          </a:xfrm>
          <a:prstGeom prst="roundRect">
            <a:avLst/>
          </a:prstGeom>
          <a:noFill/>
          <a:ln w="76200">
            <a:solidFill>
              <a:srgbClr val="EC63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09EA6678-167A-FD47-BF6F-6C0C8265C7B4}"/>
              </a:ext>
            </a:extLst>
          </p:cNvPr>
          <p:cNvSpPr/>
          <p:nvPr/>
        </p:nvSpPr>
        <p:spPr>
          <a:xfrm>
            <a:off x="1930400" y="1844053"/>
            <a:ext cx="1181100" cy="444500"/>
          </a:xfrm>
          <a:prstGeom prst="roundRect">
            <a:avLst/>
          </a:prstGeom>
          <a:noFill/>
          <a:ln w="76200">
            <a:solidFill>
              <a:srgbClr val="8B2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3A4BD4A-6C4C-C24E-A939-E04084F507A7}"/>
              </a:ext>
            </a:extLst>
          </p:cNvPr>
          <p:cNvGrpSpPr/>
          <p:nvPr/>
        </p:nvGrpSpPr>
        <p:grpSpPr>
          <a:xfrm>
            <a:off x="7618214" y="129174"/>
            <a:ext cx="369332" cy="1149378"/>
            <a:chOff x="7618214" y="129174"/>
            <a:chExt cx="369332" cy="1149378"/>
          </a:xfrm>
        </p:grpSpPr>
        <p:cxnSp>
          <p:nvCxnSpPr>
            <p:cNvPr id="6" name="Straight Arrow Connector 5">
              <a:extLst>
                <a:ext uri="{FF2B5EF4-FFF2-40B4-BE49-F238E27FC236}">
                  <a16:creationId xmlns:a16="http://schemas.microsoft.com/office/drawing/2014/main" id="{324DA78D-3A8A-2E4E-A575-BF720002F508}"/>
                </a:ext>
              </a:extLst>
            </p:cNvPr>
            <p:cNvCxnSpPr>
              <a:cxnSpLocks/>
            </p:cNvCxnSpPr>
            <p:nvPr/>
          </p:nvCxnSpPr>
          <p:spPr>
            <a:xfrm>
              <a:off x="7802880" y="1066800"/>
              <a:ext cx="0" cy="2117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C6165FD-8227-3543-9928-EEC01B546C0A}"/>
                </a:ext>
              </a:extLst>
            </p:cNvPr>
            <p:cNvSpPr txBox="1"/>
            <p:nvPr/>
          </p:nvSpPr>
          <p:spPr>
            <a:xfrm rot="16200000">
              <a:off x="7308610" y="438778"/>
              <a:ext cx="988540" cy="369332"/>
            </a:xfrm>
            <a:prstGeom prst="rect">
              <a:avLst/>
            </a:prstGeom>
            <a:noFill/>
          </p:spPr>
          <p:txBody>
            <a:bodyPr wrap="none" rtlCol="0">
              <a:spAutoFit/>
            </a:bodyPr>
            <a:lstStyle/>
            <a:p>
              <a:r>
                <a:rPr lang="en-US"/>
                <a:t>Identical</a:t>
              </a:r>
            </a:p>
          </p:txBody>
        </p:sp>
      </p:grpSp>
      <p:grpSp>
        <p:nvGrpSpPr>
          <p:cNvPr id="12" name="Group 11">
            <a:extLst>
              <a:ext uri="{FF2B5EF4-FFF2-40B4-BE49-F238E27FC236}">
                <a16:creationId xmlns:a16="http://schemas.microsoft.com/office/drawing/2014/main" id="{D15BC0F7-88FB-0844-A963-C6CA0FC23301}"/>
              </a:ext>
            </a:extLst>
          </p:cNvPr>
          <p:cNvGrpSpPr/>
          <p:nvPr/>
        </p:nvGrpSpPr>
        <p:grpSpPr>
          <a:xfrm>
            <a:off x="7987546" y="428036"/>
            <a:ext cx="1080463" cy="369332"/>
            <a:chOff x="7670800" y="428036"/>
            <a:chExt cx="1080463" cy="369332"/>
          </a:xfrm>
        </p:grpSpPr>
        <p:cxnSp>
          <p:nvCxnSpPr>
            <p:cNvPr id="13" name="Straight Arrow Connector 12">
              <a:extLst>
                <a:ext uri="{FF2B5EF4-FFF2-40B4-BE49-F238E27FC236}">
                  <a16:creationId xmlns:a16="http://schemas.microsoft.com/office/drawing/2014/main" id="{671747F2-CB20-074F-B1B8-58928073FE88}"/>
                </a:ext>
              </a:extLst>
            </p:cNvPr>
            <p:cNvCxnSpPr>
              <a:cxnSpLocks/>
            </p:cNvCxnSpPr>
            <p:nvPr/>
          </p:nvCxnSpPr>
          <p:spPr>
            <a:xfrm>
              <a:off x="7670800" y="772160"/>
              <a:ext cx="10804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CECA4B0-BDE2-794A-B300-E11AD77C5FBC}"/>
                </a:ext>
              </a:extLst>
            </p:cNvPr>
            <p:cNvSpPr txBox="1"/>
            <p:nvPr/>
          </p:nvSpPr>
          <p:spPr>
            <a:xfrm>
              <a:off x="7670800" y="428036"/>
              <a:ext cx="1017907" cy="369332"/>
            </a:xfrm>
            <a:prstGeom prst="rect">
              <a:avLst/>
            </a:prstGeom>
            <a:noFill/>
          </p:spPr>
          <p:txBody>
            <a:bodyPr wrap="none" rtlCol="0">
              <a:spAutoFit/>
            </a:bodyPr>
            <a:lstStyle/>
            <a:p>
              <a:r>
                <a:rPr lang="en-US"/>
                <a:t>Different</a:t>
              </a:r>
            </a:p>
          </p:txBody>
        </p:sp>
      </p:grpSp>
      <p:grpSp>
        <p:nvGrpSpPr>
          <p:cNvPr id="18" name="Group 17">
            <a:extLst>
              <a:ext uri="{FF2B5EF4-FFF2-40B4-BE49-F238E27FC236}">
                <a16:creationId xmlns:a16="http://schemas.microsoft.com/office/drawing/2014/main" id="{C9B9441C-C63D-5245-8DCA-6DEACA7BEC70}"/>
              </a:ext>
            </a:extLst>
          </p:cNvPr>
          <p:cNvGrpSpPr/>
          <p:nvPr/>
        </p:nvGrpSpPr>
        <p:grpSpPr>
          <a:xfrm>
            <a:off x="6683225" y="430053"/>
            <a:ext cx="1036172" cy="369332"/>
            <a:chOff x="7063334" y="430053"/>
            <a:chExt cx="1036172" cy="369332"/>
          </a:xfrm>
        </p:grpSpPr>
        <p:cxnSp>
          <p:nvCxnSpPr>
            <p:cNvPr id="21" name="Straight Arrow Connector 20">
              <a:extLst>
                <a:ext uri="{FF2B5EF4-FFF2-40B4-BE49-F238E27FC236}">
                  <a16:creationId xmlns:a16="http://schemas.microsoft.com/office/drawing/2014/main" id="{E2030B52-21F0-F646-B92C-3921580339FB}"/>
                </a:ext>
              </a:extLst>
            </p:cNvPr>
            <p:cNvCxnSpPr>
              <a:cxnSpLocks/>
            </p:cNvCxnSpPr>
            <p:nvPr/>
          </p:nvCxnSpPr>
          <p:spPr>
            <a:xfrm flipH="1" flipV="1">
              <a:off x="7063334" y="772160"/>
              <a:ext cx="975213"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A4BC631-3200-5744-A7D4-82B13FBDAA95}"/>
                </a:ext>
              </a:extLst>
            </p:cNvPr>
            <p:cNvSpPr txBox="1"/>
            <p:nvPr/>
          </p:nvSpPr>
          <p:spPr>
            <a:xfrm>
              <a:off x="7081599" y="430053"/>
              <a:ext cx="1017907" cy="369332"/>
            </a:xfrm>
            <a:prstGeom prst="rect">
              <a:avLst/>
            </a:prstGeom>
            <a:noFill/>
          </p:spPr>
          <p:txBody>
            <a:bodyPr wrap="none" rtlCol="0">
              <a:spAutoFit/>
            </a:bodyPr>
            <a:lstStyle/>
            <a:p>
              <a:r>
                <a:rPr lang="en-US"/>
                <a:t>Different</a:t>
              </a:r>
            </a:p>
          </p:txBody>
        </p:sp>
      </p:grpSp>
      <p:grpSp>
        <p:nvGrpSpPr>
          <p:cNvPr id="34" name="Group 33">
            <a:extLst>
              <a:ext uri="{FF2B5EF4-FFF2-40B4-BE49-F238E27FC236}">
                <a16:creationId xmlns:a16="http://schemas.microsoft.com/office/drawing/2014/main" id="{A5CCCA0D-B32C-7142-9B52-25EB143C4E97}"/>
              </a:ext>
            </a:extLst>
          </p:cNvPr>
          <p:cNvGrpSpPr/>
          <p:nvPr/>
        </p:nvGrpSpPr>
        <p:grpSpPr>
          <a:xfrm>
            <a:off x="530087" y="1172675"/>
            <a:ext cx="8425567" cy="3653767"/>
            <a:chOff x="762000" y="1172676"/>
            <a:chExt cx="7849115" cy="3323928"/>
          </a:xfrm>
        </p:grpSpPr>
        <p:sp>
          <p:nvSpPr>
            <p:cNvPr id="26" name="Rectangle 25">
              <a:extLst>
                <a:ext uri="{FF2B5EF4-FFF2-40B4-BE49-F238E27FC236}">
                  <a16:creationId xmlns:a16="http://schemas.microsoft.com/office/drawing/2014/main" id="{38C9DD4C-BA6F-1E44-9976-1BDC579AB94F}"/>
                </a:ext>
              </a:extLst>
            </p:cNvPr>
            <p:cNvSpPr/>
            <p:nvPr/>
          </p:nvSpPr>
          <p:spPr>
            <a:xfrm>
              <a:off x="762000" y="1172676"/>
              <a:ext cx="3931920" cy="1661964"/>
            </a:xfrm>
            <a:prstGeom prst="rect">
              <a:avLst/>
            </a:prstGeom>
            <a:solidFill>
              <a:srgbClr val="FFFFFF">
                <a:alpha val="6745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9132DD8-44DF-9A46-8D7E-2AADCEF4E079}"/>
                </a:ext>
              </a:extLst>
            </p:cNvPr>
            <p:cNvSpPr/>
            <p:nvPr/>
          </p:nvSpPr>
          <p:spPr>
            <a:xfrm>
              <a:off x="4679195" y="2834640"/>
              <a:ext cx="3931920" cy="1661964"/>
            </a:xfrm>
            <a:prstGeom prst="rect">
              <a:avLst/>
            </a:prstGeom>
            <a:solidFill>
              <a:srgbClr val="FFFFFF">
                <a:alpha val="6745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8CB948BB-12E2-F846-80D2-7EF7F02C66FC}"/>
                </a:ext>
              </a:extLst>
            </p:cNvPr>
            <p:cNvCxnSpPr>
              <a:cxnSpLocks/>
            </p:cNvCxnSpPr>
            <p:nvPr/>
          </p:nvCxnSpPr>
          <p:spPr>
            <a:xfrm>
              <a:off x="3657600" y="2834640"/>
              <a:ext cx="314960" cy="0"/>
            </a:xfrm>
            <a:prstGeom prst="straightConnector1">
              <a:avLst/>
            </a:prstGeom>
            <a:ln w="38100">
              <a:solidFill>
                <a:srgbClr val="ED795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9103443-0179-D048-ABBD-4BB118EAEF9F}"/>
                </a:ext>
              </a:extLst>
            </p:cNvPr>
            <p:cNvCxnSpPr>
              <a:cxnSpLocks/>
            </p:cNvCxnSpPr>
            <p:nvPr/>
          </p:nvCxnSpPr>
          <p:spPr>
            <a:xfrm>
              <a:off x="1544320" y="2712720"/>
              <a:ext cx="2651760" cy="0"/>
            </a:xfrm>
            <a:prstGeom prst="straightConnector1">
              <a:avLst/>
            </a:prstGeom>
            <a:ln w="38100">
              <a:solidFill>
                <a:srgbClr val="8B278C"/>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418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P spid="5" grpId="1" animBg="1"/>
      <p:bldP spid="1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DAF10B2-6571-5A4E-B3FB-A38CB7194DF3}"/>
              </a:ext>
            </a:extLst>
          </p:cNvPr>
          <p:cNvSpPr>
            <a:spLocks noGrp="1"/>
          </p:cNvSpPr>
          <p:nvPr>
            <p:ph type="title"/>
          </p:nvPr>
        </p:nvSpPr>
        <p:spPr>
          <a:xfrm>
            <a:off x="158668" y="135924"/>
            <a:ext cx="8987683" cy="770467"/>
          </a:xfrm>
        </p:spPr>
        <p:txBody>
          <a:bodyPr lIns="91440" tIns="45720" rIns="91440" bIns="45720" anchor="ctr"/>
          <a:lstStyle/>
          <a:p>
            <a:r>
              <a:rPr lang="en-US" dirty="0">
                <a:latin typeface="Cambria"/>
                <a:ea typeface="Cambria"/>
              </a:rPr>
              <a:t>Circuit-Level Justification </a:t>
            </a:r>
            <a:br>
              <a:rPr lang="en-US" dirty="0">
                <a:latin typeface="Cambria"/>
                <a:ea typeface="Cambria"/>
              </a:rPr>
            </a:br>
            <a:r>
              <a:rPr lang="en-US" sz="2800">
                <a:latin typeface="Cambria"/>
                <a:ea typeface="Cambria"/>
              </a:rPr>
              <a:t>Spatial  Variation Analysis</a:t>
            </a:r>
            <a:endParaRPr lang="en-US" sz="2800">
              <a:ea typeface="Cambria"/>
            </a:endParaRPr>
          </a:p>
        </p:txBody>
      </p:sp>
      <p:sp>
        <p:nvSpPr>
          <p:cNvPr id="6" name="Content Placeholder 2">
            <a:extLst>
              <a:ext uri="{FF2B5EF4-FFF2-40B4-BE49-F238E27FC236}">
                <a16:creationId xmlns:a16="http://schemas.microsoft.com/office/drawing/2014/main" id="{E68A40EE-73C4-4C53-A6D7-0C2F255D455F}"/>
              </a:ext>
            </a:extLst>
          </p:cNvPr>
          <p:cNvSpPr>
            <a:spLocks noGrp="1"/>
          </p:cNvSpPr>
          <p:nvPr>
            <p:ph idx="1"/>
          </p:nvPr>
        </p:nvSpPr>
        <p:spPr>
          <a:xfrm>
            <a:off x="40477" y="1059290"/>
            <a:ext cx="8987622" cy="397650"/>
          </a:xfrm>
        </p:spPr>
        <p:txBody>
          <a:bodyPr lIns="91440" tIns="45720" rIns="91440" bIns="45720" anchor="t">
            <a:noAutofit/>
          </a:bodyPr>
          <a:lstStyle/>
          <a:p>
            <a:pPr marL="0" indent="0">
              <a:spcAft>
                <a:spcPts val="600"/>
              </a:spcAft>
              <a:buNone/>
            </a:pPr>
            <a:r>
              <a:rPr lang="en-US">
                <a:latin typeface="Cambria"/>
                <a:ea typeface="Cambria"/>
              </a:rPr>
              <a:t>Variation across rows, columns, and chips:</a:t>
            </a:r>
            <a:endParaRPr lang="en-US"/>
          </a:p>
        </p:txBody>
      </p:sp>
      <p:sp>
        <p:nvSpPr>
          <p:cNvPr id="2" name="TextBox 1">
            <a:extLst>
              <a:ext uri="{FF2B5EF4-FFF2-40B4-BE49-F238E27FC236}">
                <a16:creationId xmlns:a16="http://schemas.microsoft.com/office/drawing/2014/main" id="{7162D710-7C08-4890-ADF1-00D62827E4F8}"/>
              </a:ext>
            </a:extLst>
          </p:cNvPr>
          <p:cNvSpPr txBox="1"/>
          <p:nvPr/>
        </p:nvSpPr>
        <p:spPr>
          <a:xfrm>
            <a:off x="0" y="1618713"/>
            <a:ext cx="9144000" cy="1015663"/>
          </a:xfrm>
          <a:prstGeom prst="rect">
            <a:avLst/>
          </a:prstGeom>
          <a:solidFill>
            <a:schemeClr val="accent1">
              <a:lumMod val="20000"/>
              <a:lumOff val="80000"/>
              <a:alpha val="58431"/>
            </a:schemeClr>
          </a:solidFill>
          <a:ln>
            <a:noFill/>
          </a:ln>
        </p:spPr>
        <p:txBody>
          <a:bodyPr wrap="square" lIns="91440" tIns="45720" rIns="91440" bIns="45720" rtlCol="0" anchor="t">
            <a:spAutoFit/>
          </a:bodyPr>
          <a:lstStyle/>
          <a:p>
            <a:pPr algn="ctr"/>
            <a:r>
              <a:rPr lang="en-US" sz="2000" b="1" dirty="0">
                <a:solidFill>
                  <a:srgbClr val="C00000"/>
                </a:solidFill>
                <a:latin typeface="Cambria"/>
                <a:ea typeface="+mn-lt"/>
                <a:cs typeface="+mn-lt"/>
              </a:rPr>
              <a:t>Manufacturing process variation</a:t>
            </a:r>
            <a:r>
              <a:rPr lang="en-US" sz="2000" dirty="0">
                <a:latin typeface="Cambria"/>
                <a:ea typeface="+mn-lt"/>
                <a:cs typeface="+mn-lt"/>
              </a:rPr>
              <a:t> causes </a:t>
            </a:r>
            <a:r>
              <a:rPr lang="en-US" sz="2000" b="1" dirty="0">
                <a:solidFill>
                  <a:srgbClr val="C00000"/>
                </a:solidFill>
                <a:latin typeface="Cambria"/>
                <a:ea typeface="+mn-lt"/>
                <a:cs typeface="+mn-lt"/>
              </a:rPr>
              <a:t>differences in cell size and bitline/wordline </a:t>
            </a:r>
            <a:r>
              <a:rPr lang="en-US" sz="2000" b="1">
                <a:solidFill>
                  <a:srgbClr val="C00000"/>
                </a:solidFill>
                <a:latin typeface="Cambria"/>
                <a:ea typeface="+mn-lt"/>
                <a:cs typeface="+mn-lt"/>
              </a:rPr>
              <a:t>impedance values</a:t>
            </a:r>
            <a:r>
              <a:rPr lang="en-US" sz="2000">
                <a:latin typeface="Cambria"/>
                <a:ea typeface="+mn-lt"/>
                <a:cs typeface="+mn-lt"/>
              </a:rPr>
              <a:t>, which introduces variation in cell reliability characteristics within and across DRAM chips</a:t>
            </a:r>
            <a:endParaRPr lang="en-US" dirty="0">
              <a:latin typeface="Cambria"/>
            </a:endParaRPr>
          </a:p>
        </p:txBody>
      </p:sp>
      <p:sp>
        <p:nvSpPr>
          <p:cNvPr id="3" name="TextBox 2">
            <a:extLst>
              <a:ext uri="{FF2B5EF4-FFF2-40B4-BE49-F238E27FC236}">
                <a16:creationId xmlns:a16="http://schemas.microsoft.com/office/drawing/2014/main" id="{98EB815C-C48D-4F5C-A667-02255DCB83C8}"/>
              </a:ext>
            </a:extLst>
          </p:cNvPr>
          <p:cNvSpPr txBox="1"/>
          <p:nvPr/>
        </p:nvSpPr>
        <p:spPr>
          <a:xfrm>
            <a:off x="-2060" y="2778190"/>
            <a:ext cx="9144000" cy="1015663"/>
          </a:xfrm>
          <a:prstGeom prst="rect">
            <a:avLst/>
          </a:prstGeom>
          <a:solidFill>
            <a:schemeClr val="accent1">
              <a:lumMod val="20000"/>
              <a:lumOff val="80000"/>
              <a:alpha val="58431"/>
            </a:schemeClr>
          </a:solidFill>
          <a:ln>
            <a:noFill/>
          </a:ln>
        </p:spPr>
        <p:txBody>
          <a:bodyPr wrap="square" lIns="91440" tIns="45720" rIns="91440" bIns="45720" rtlCol="0" anchor="t">
            <a:spAutoFit/>
          </a:bodyPr>
          <a:lstStyle/>
          <a:p>
            <a:pPr algn="ctr"/>
            <a:r>
              <a:rPr lang="en-US" sz="2000" b="1" dirty="0">
                <a:solidFill>
                  <a:srgbClr val="C00000"/>
                </a:solidFill>
                <a:latin typeface="Cambria"/>
                <a:ea typeface="+mn-lt"/>
                <a:cs typeface="+mn-lt"/>
              </a:rPr>
              <a:t>Design-induced variation</a:t>
            </a:r>
            <a:r>
              <a:rPr lang="en-US" sz="2000" dirty="0">
                <a:latin typeface="Cambria"/>
                <a:ea typeface="+mn-lt"/>
                <a:cs typeface="+mn-lt"/>
              </a:rPr>
              <a:t> causes cell access </a:t>
            </a:r>
            <a:r>
              <a:rPr lang="en-US" sz="2000" b="1" dirty="0">
                <a:solidFill>
                  <a:srgbClr val="C00000"/>
                </a:solidFill>
                <a:latin typeface="Cambria"/>
                <a:ea typeface="+mn-lt"/>
                <a:cs typeface="+mn-lt"/>
              </a:rPr>
              <a:t>latency characteristics to vary </a:t>
            </a:r>
            <a:r>
              <a:rPr lang="en-US" sz="2000" b="1">
                <a:solidFill>
                  <a:srgbClr val="C00000"/>
                </a:solidFill>
                <a:latin typeface="Cambria"/>
                <a:ea typeface="+mn-lt"/>
                <a:cs typeface="+mn-lt"/>
              </a:rPr>
              <a:t>deterministically based on a cell’s physical location</a:t>
            </a:r>
            <a:r>
              <a:rPr lang="en-US" sz="2000">
                <a:latin typeface="Cambria"/>
                <a:ea typeface="+mn-lt"/>
                <a:cs typeface="+mn-lt"/>
              </a:rPr>
              <a:t> in the memory chip (e.g., its </a:t>
            </a:r>
            <a:r>
              <a:rPr lang="en-US" sz="2000" dirty="0">
                <a:latin typeface="Cambria"/>
                <a:ea typeface="+mn-lt"/>
                <a:cs typeface="+mn-lt"/>
              </a:rPr>
              <a:t>proximity to I/O circuitry)</a:t>
            </a:r>
            <a:endParaRPr lang="en-US" dirty="0">
              <a:latin typeface="Cambria"/>
            </a:endParaRPr>
          </a:p>
        </p:txBody>
      </p:sp>
      <p:sp>
        <p:nvSpPr>
          <p:cNvPr id="4" name="Content Placeholder 2">
            <a:extLst>
              <a:ext uri="{FF2B5EF4-FFF2-40B4-BE49-F238E27FC236}">
                <a16:creationId xmlns:a16="http://schemas.microsoft.com/office/drawing/2014/main" id="{2E52B47C-F80E-4857-9E65-D7C16DD9EE23}"/>
              </a:ext>
            </a:extLst>
          </p:cNvPr>
          <p:cNvSpPr txBox="1">
            <a:spLocks/>
          </p:cNvSpPr>
          <p:nvPr/>
        </p:nvSpPr>
        <p:spPr>
          <a:xfrm>
            <a:off x="32240" y="4288522"/>
            <a:ext cx="8987622" cy="397650"/>
          </a:xfrm>
          <a:prstGeom prst="rect">
            <a:avLst/>
          </a:prstGeom>
        </p:spPr>
        <p:txBody>
          <a:bodyPr lIns="91440" tIns="45720" rIns="91440" bIns="45720" anchor="t">
            <a:noAutofit/>
          </a:bodyPr>
          <a:lstStyle>
            <a:lvl1pPr marL="133350" indent="-133350"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Cambria" panose="02040503050406030204" pitchFamily="18" charset="0"/>
                <a:ea typeface="+mn-ea"/>
                <a:cs typeface="+mn-cs"/>
              </a:defRPr>
            </a:lvl1pPr>
            <a:lvl2pPr marL="311150" indent="-133350" algn="l" defTabSz="914400" rtl="0" eaLnBrk="1" latinLnBrk="0" hangingPunct="1">
              <a:lnSpc>
                <a:spcPct val="90000"/>
              </a:lnSpc>
              <a:spcBef>
                <a:spcPts val="500"/>
              </a:spcBef>
              <a:buFont typeface="Cambria" panose="02040503050406030204" pitchFamily="18" charset="0"/>
              <a:buChar char="-"/>
              <a:tabLst/>
              <a:defRPr sz="2000" kern="1200">
                <a:solidFill>
                  <a:schemeClr val="tx1"/>
                </a:solidFill>
                <a:latin typeface="Cambria" panose="02040503050406030204" pitchFamily="18" charset="0"/>
                <a:ea typeface="+mn-ea"/>
                <a:cs typeface="+mn-cs"/>
              </a:defRPr>
            </a:lvl2pPr>
            <a:lvl3pPr marL="533400" indent="-17780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a:latin typeface="Cambria"/>
                <a:ea typeface="Cambria"/>
              </a:rPr>
              <a:t>Similarity across subarrays:</a:t>
            </a:r>
            <a:endParaRPr lang="en-US"/>
          </a:p>
        </p:txBody>
      </p:sp>
      <p:sp>
        <p:nvSpPr>
          <p:cNvPr id="5" name="TextBox 4">
            <a:extLst>
              <a:ext uri="{FF2B5EF4-FFF2-40B4-BE49-F238E27FC236}">
                <a16:creationId xmlns:a16="http://schemas.microsoft.com/office/drawing/2014/main" id="{F6A72213-EA9E-4DB7-9478-3C6D105F84E5}"/>
              </a:ext>
            </a:extLst>
          </p:cNvPr>
          <p:cNvSpPr txBox="1"/>
          <p:nvPr/>
        </p:nvSpPr>
        <p:spPr>
          <a:xfrm>
            <a:off x="-2059" y="4724377"/>
            <a:ext cx="9144000" cy="1323439"/>
          </a:xfrm>
          <a:prstGeom prst="rect">
            <a:avLst/>
          </a:prstGeom>
          <a:solidFill>
            <a:schemeClr val="accent1">
              <a:lumMod val="20000"/>
              <a:lumOff val="80000"/>
              <a:alpha val="58431"/>
            </a:schemeClr>
          </a:solidFill>
          <a:ln>
            <a:noFill/>
          </a:ln>
        </p:spPr>
        <p:txBody>
          <a:bodyPr wrap="square" lIns="91440" tIns="45720" rIns="91440" bIns="45720" rtlCol="0" anchor="t">
            <a:spAutoFit/>
          </a:bodyPr>
          <a:lstStyle/>
          <a:p>
            <a:pPr algn="ctr"/>
            <a:r>
              <a:rPr lang="en-US" sz="2000" dirty="0">
                <a:ea typeface="+mn-lt"/>
                <a:cs typeface="+mn-lt"/>
              </a:rPr>
              <a:t>Cell’s </a:t>
            </a:r>
            <a:r>
              <a:rPr lang="en-US" sz="2000" b="1" dirty="0">
                <a:solidFill>
                  <a:srgbClr val="C00000"/>
                </a:solidFill>
                <a:ea typeface="+mn-lt"/>
                <a:cs typeface="+mn-lt"/>
              </a:rPr>
              <a:t>access latency</a:t>
            </a:r>
            <a:r>
              <a:rPr lang="en-US" sz="2000" dirty="0">
                <a:ea typeface="+mn-lt"/>
                <a:cs typeface="+mn-lt"/>
              </a:rPr>
              <a:t> is dominated by its </a:t>
            </a:r>
            <a:r>
              <a:rPr lang="en-US" sz="2000" b="1" dirty="0">
                <a:solidFill>
                  <a:srgbClr val="C00000"/>
                </a:solidFill>
                <a:ea typeface="+mn-lt"/>
                <a:cs typeface="+mn-lt"/>
              </a:rPr>
              <a:t>physical distance from the peripheral </a:t>
            </a:r>
            <a:r>
              <a:rPr lang="en-US" sz="2000" b="1">
                <a:solidFill>
                  <a:srgbClr val="C00000"/>
                </a:solidFill>
                <a:ea typeface="+mn-lt"/>
                <a:cs typeface="+mn-lt"/>
              </a:rPr>
              <a:t>structures</a:t>
            </a:r>
            <a:r>
              <a:rPr lang="en-US" sz="2000">
                <a:ea typeface="+mn-lt"/>
                <a:cs typeface="+mn-lt"/>
              </a:rPr>
              <a:t> (e.g., local senseamplifiers and wordline drivers) </a:t>
            </a:r>
            <a:r>
              <a:rPr lang="en-US" sz="2000" b="1">
                <a:solidFill>
                  <a:srgbClr val="C00000"/>
                </a:solidFill>
                <a:ea typeface="+mn-lt"/>
                <a:cs typeface="+mn-lt"/>
              </a:rPr>
              <a:t>within the subarray</a:t>
            </a:r>
            <a:r>
              <a:rPr lang="en-US" sz="2000">
                <a:ea typeface="+mn-lt"/>
                <a:cs typeface="+mn-lt"/>
              </a:rPr>
              <a:t>, causing </a:t>
            </a:r>
            <a:r>
              <a:rPr lang="en-US" sz="2000" b="1">
                <a:solidFill>
                  <a:srgbClr val="C00000"/>
                </a:solidFill>
                <a:ea typeface="+mn-lt"/>
                <a:cs typeface="+mn-lt"/>
              </a:rPr>
              <a:t>corresponding cells in different subarrays to exhibit similar access latency</a:t>
            </a:r>
            <a:r>
              <a:rPr lang="en-US" sz="2000" dirty="0">
                <a:ea typeface="+mn-lt"/>
                <a:cs typeface="+mn-lt"/>
              </a:rPr>
              <a:t> characteristics</a:t>
            </a:r>
            <a:endParaRPr lang="en-US" dirty="0"/>
          </a:p>
        </p:txBody>
      </p:sp>
    </p:spTree>
    <p:extLst>
      <p:ext uri="{BB962C8B-B14F-4D97-AF65-F5344CB8AC3E}">
        <p14:creationId xmlns:p14="http://schemas.microsoft.com/office/powerpoint/2010/main" val="377188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animBg="1"/>
      <p:bldP spid="3" grpId="0" animBg="1"/>
      <p:bldP spid="4" grpId="0" build="p"/>
      <p:bldP spid="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944D4-AB6E-3446-9595-832C470D98C2}"/>
              </a:ext>
            </a:extLst>
          </p:cNvPr>
          <p:cNvSpPr>
            <a:spLocks noGrp="1"/>
          </p:cNvSpPr>
          <p:nvPr>
            <p:ph type="title"/>
          </p:nvPr>
        </p:nvSpPr>
        <p:spPr>
          <a:xfrm>
            <a:off x="75991" y="50573"/>
            <a:ext cx="6915118" cy="762709"/>
          </a:xfrm>
        </p:spPr>
        <p:txBody>
          <a:bodyPr/>
          <a:lstStyle/>
          <a:p>
            <a:r>
              <a:rPr lang="en-US"/>
              <a:t>Example Attack Improvements</a:t>
            </a:r>
          </a:p>
        </p:txBody>
      </p:sp>
      <p:sp>
        <p:nvSpPr>
          <p:cNvPr id="15" name="TextBox 14">
            <a:extLst>
              <a:ext uri="{FF2B5EF4-FFF2-40B4-BE49-F238E27FC236}">
                <a16:creationId xmlns:a16="http://schemas.microsoft.com/office/drawing/2014/main" id="{65DD3DB3-CC52-3C42-A1CC-D1B12E819F9B}"/>
              </a:ext>
            </a:extLst>
          </p:cNvPr>
          <p:cNvSpPr txBox="1"/>
          <p:nvPr/>
        </p:nvSpPr>
        <p:spPr>
          <a:xfrm>
            <a:off x="0" y="4453556"/>
            <a:ext cx="9144000" cy="1015663"/>
          </a:xfrm>
          <a:prstGeom prst="rect">
            <a:avLst/>
          </a:prstGeom>
          <a:noFill/>
          <a:ln>
            <a:noFill/>
          </a:ln>
        </p:spPr>
        <p:txBody>
          <a:bodyPr wrap="square" rtlCol="0">
            <a:spAutoFit/>
          </a:bodyPr>
          <a:lstStyle/>
          <a:p>
            <a:pPr marL="285750" indent="-285750">
              <a:buFont typeface="Arial" panose="020B0604020202020204" pitchFamily="34" charset="0"/>
              <a:buChar char="•"/>
            </a:pPr>
            <a:r>
              <a:rPr lang="en-US" sz="2000">
                <a:latin typeface="Cambria" panose="02040503050406030204" pitchFamily="18" charset="0"/>
              </a:rPr>
              <a:t>The attacker can </a:t>
            </a:r>
            <a:r>
              <a:rPr lang="en-US" sz="2000" b="1">
                <a:solidFill>
                  <a:srgbClr val="8B278C"/>
                </a:solidFill>
                <a:latin typeface="Cambria" panose="02040503050406030204" pitchFamily="18" charset="0"/>
              </a:rPr>
              <a:t>reduce </a:t>
            </a:r>
            <a:r>
              <a:rPr lang="en-US" sz="2000" b="1" i="1" err="1">
                <a:solidFill>
                  <a:srgbClr val="8B278C"/>
                </a:solidFill>
                <a:latin typeface="Cambria" panose="02040503050406030204" pitchFamily="18" charset="0"/>
              </a:rPr>
              <a:t>HC</a:t>
            </a:r>
            <a:r>
              <a:rPr lang="en-US" sz="2000" b="1" i="1" baseline="-25000" err="1">
                <a:solidFill>
                  <a:srgbClr val="8B278C"/>
                </a:solidFill>
                <a:latin typeface="Cambria" panose="02040503050406030204" pitchFamily="18" charset="0"/>
              </a:rPr>
              <a:t>first</a:t>
            </a:r>
            <a:r>
              <a:rPr lang="en-US" sz="2000" b="1">
                <a:solidFill>
                  <a:srgbClr val="8B278C"/>
                </a:solidFill>
                <a:latin typeface="Cambria" panose="02040503050406030204" pitchFamily="18" charset="0"/>
              </a:rPr>
              <a:t> (by 36%) </a:t>
            </a:r>
            <a:r>
              <a:rPr lang="en-US" sz="2000">
                <a:latin typeface="Cambria" panose="02040503050406030204" pitchFamily="18" charset="0"/>
              </a:rPr>
              <a:t>by </a:t>
            </a:r>
            <a:r>
              <a:rPr lang="en-US" sz="2000" b="1">
                <a:solidFill>
                  <a:srgbClr val="8B278C"/>
                </a:solidFill>
                <a:latin typeface="Cambria" panose="02040503050406030204" pitchFamily="18" charset="0"/>
              </a:rPr>
              <a:t>performing (10-15) additional READ </a:t>
            </a:r>
            <a:r>
              <a:rPr lang="en-US" sz="2000">
                <a:latin typeface="Cambria" panose="02040503050406030204" pitchFamily="18" charset="0"/>
              </a:rPr>
              <a:t>commands targeting the aggressor row </a:t>
            </a:r>
            <a:r>
              <a:rPr lang="en-US" sz="2000" b="1">
                <a:solidFill>
                  <a:srgbClr val="C00000"/>
                </a:solidFill>
                <a:latin typeface="Cambria" panose="02040503050406030204" pitchFamily="18" charset="0"/>
              </a:rPr>
              <a:t>to bypass RowHammer defenses</a:t>
            </a:r>
            <a:r>
              <a:rPr lang="en-US" sz="2000" b="1">
                <a:latin typeface="Cambria" panose="02040503050406030204" pitchFamily="18" charset="0"/>
              </a:rPr>
              <a:t> </a:t>
            </a:r>
            <a:r>
              <a:rPr lang="en-US" sz="2000">
                <a:latin typeface="Cambria" panose="02040503050406030204" pitchFamily="18" charset="0"/>
              </a:rPr>
              <a:t>that do not account for this reduction</a:t>
            </a:r>
          </a:p>
        </p:txBody>
      </p:sp>
      <p:pic>
        <p:nvPicPr>
          <p:cNvPr id="17" name="Picture 16">
            <a:extLst>
              <a:ext uri="{FF2B5EF4-FFF2-40B4-BE49-F238E27FC236}">
                <a16:creationId xmlns:a16="http://schemas.microsoft.com/office/drawing/2014/main" id="{D02FD29A-F52E-894E-B933-8A151FDAC23B}"/>
              </a:ext>
            </a:extLst>
          </p:cNvPr>
          <p:cNvPicPr>
            <a:picLocks noChangeAspect="1"/>
          </p:cNvPicPr>
          <p:nvPr/>
        </p:nvPicPr>
        <p:blipFill rotWithShape="1">
          <a:blip r:embed="rId3">
            <a:extLst>
              <a:ext uri="{28A0092B-C50C-407E-A947-70E740481C1C}">
                <a14:useLocalDpi xmlns:a14="http://schemas.microsoft.com/office/drawing/2010/main" val="0"/>
              </a:ext>
            </a:extLst>
          </a:blip>
          <a:srcRect l="4101" r="-2048" b="8303"/>
          <a:stretch/>
        </p:blipFill>
        <p:spPr>
          <a:xfrm>
            <a:off x="1163782" y="813282"/>
            <a:ext cx="6455914" cy="3250981"/>
          </a:xfrm>
          <a:prstGeom prst="rect">
            <a:avLst/>
          </a:prstGeom>
        </p:spPr>
      </p:pic>
      <p:grpSp>
        <p:nvGrpSpPr>
          <p:cNvPr id="3" name="Group 2">
            <a:extLst>
              <a:ext uri="{FF2B5EF4-FFF2-40B4-BE49-F238E27FC236}">
                <a16:creationId xmlns:a16="http://schemas.microsoft.com/office/drawing/2014/main" id="{B2DB2253-C862-2D4E-880F-4F0F4444852F}"/>
              </a:ext>
            </a:extLst>
          </p:cNvPr>
          <p:cNvGrpSpPr/>
          <p:nvPr/>
        </p:nvGrpSpPr>
        <p:grpSpPr>
          <a:xfrm>
            <a:off x="1779715" y="1111616"/>
            <a:ext cx="5551371" cy="2038362"/>
            <a:chOff x="1613396" y="1060216"/>
            <a:chExt cx="5551371" cy="2038362"/>
          </a:xfrm>
        </p:grpSpPr>
        <p:cxnSp>
          <p:nvCxnSpPr>
            <p:cNvPr id="12" name="Straight Arrow Connector 11">
              <a:extLst>
                <a:ext uri="{FF2B5EF4-FFF2-40B4-BE49-F238E27FC236}">
                  <a16:creationId xmlns:a16="http://schemas.microsoft.com/office/drawing/2014/main" id="{1944D785-8057-7E41-B947-E174E8E5FC3A}"/>
                </a:ext>
              </a:extLst>
            </p:cNvPr>
            <p:cNvCxnSpPr>
              <a:cxnSpLocks/>
            </p:cNvCxnSpPr>
            <p:nvPr/>
          </p:nvCxnSpPr>
          <p:spPr>
            <a:xfrm>
              <a:off x="1613396" y="2643375"/>
              <a:ext cx="2315948" cy="45520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C54F72A-6A4D-6343-858B-6F0CF0CC371A}"/>
                </a:ext>
              </a:extLst>
            </p:cNvPr>
            <p:cNvCxnSpPr>
              <a:cxnSpLocks/>
            </p:cNvCxnSpPr>
            <p:nvPr/>
          </p:nvCxnSpPr>
          <p:spPr>
            <a:xfrm>
              <a:off x="1666680" y="1060216"/>
              <a:ext cx="2315948" cy="45520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676E5F1-380D-1F40-8BAA-AFE9598D3646}"/>
                </a:ext>
              </a:extLst>
            </p:cNvPr>
            <p:cNvCxnSpPr>
              <a:cxnSpLocks/>
            </p:cNvCxnSpPr>
            <p:nvPr/>
          </p:nvCxnSpPr>
          <p:spPr>
            <a:xfrm>
              <a:off x="4756969" y="1157157"/>
              <a:ext cx="2407798" cy="30245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7CBB54B-FBCE-8F40-9EE7-635E56184437}"/>
                </a:ext>
              </a:extLst>
            </p:cNvPr>
            <p:cNvCxnSpPr>
              <a:cxnSpLocks/>
            </p:cNvCxnSpPr>
            <p:nvPr/>
          </p:nvCxnSpPr>
          <p:spPr>
            <a:xfrm>
              <a:off x="4829569" y="2613949"/>
              <a:ext cx="2315948" cy="45520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23A3EEEC-0CC9-7A40-93E4-FF1C6EB7768A}"/>
              </a:ext>
            </a:extLst>
          </p:cNvPr>
          <p:cNvGrpSpPr/>
          <p:nvPr/>
        </p:nvGrpSpPr>
        <p:grpSpPr>
          <a:xfrm>
            <a:off x="1832999" y="4064265"/>
            <a:ext cx="5359594" cy="8617"/>
            <a:chOff x="1666680" y="4060470"/>
            <a:chExt cx="5359594" cy="8617"/>
          </a:xfrm>
        </p:grpSpPr>
        <p:cxnSp>
          <p:nvCxnSpPr>
            <p:cNvPr id="4" name="Straight Arrow Connector 3">
              <a:extLst>
                <a:ext uri="{FF2B5EF4-FFF2-40B4-BE49-F238E27FC236}">
                  <a16:creationId xmlns:a16="http://schemas.microsoft.com/office/drawing/2014/main" id="{6BBCB301-9023-BB4B-BB34-A8E6BC6149FF}"/>
                </a:ext>
              </a:extLst>
            </p:cNvPr>
            <p:cNvCxnSpPr>
              <a:cxnSpLocks/>
            </p:cNvCxnSpPr>
            <p:nvPr/>
          </p:nvCxnSpPr>
          <p:spPr>
            <a:xfrm>
              <a:off x="1666680" y="4060470"/>
              <a:ext cx="2143593" cy="0"/>
            </a:xfrm>
            <a:prstGeom prst="straightConnector1">
              <a:avLst/>
            </a:prstGeom>
            <a:ln w="57150">
              <a:solidFill>
                <a:srgbClr val="4C1EA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D84658A-9DAA-034A-8BE6-64C8005E1029}"/>
                </a:ext>
              </a:extLst>
            </p:cNvPr>
            <p:cNvCxnSpPr>
              <a:cxnSpLocks/>
            </p:cNvCxnSpPr>
            <p:nvPr/>
          </p:nvCxnSpPr>
          <p:spPr>
            <a:xfrm>
              <a:off x="4882681" y="4069087"/>
              <a:ext cx="2143593" cy="0"/>
            </a:xfrm>
            <a:prstGeom prst="straightConnector1">
              <a:avLst/>
            </a:prstGeom>
            <a:ln w="57150">
              <a:solidFill>
                <a:srgbClr val="4C1EA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72AAEB3-2883-4D4D-8153-055CFE7FF944}"/>
              </a:ext>
            </a:extLst>
          </p:cNvPr>
          <p:cNvSpPr txBox="1"/>
          <p:nvPr/>
        </p:nvSpPr>
        <p:spPr>
          <a:xfrm>
            <a:off x="1779715" y="4053443"/>
            <a:ext cx="5551371" cy="400110"/>
          </a:xfrm>
          <a:prstGeom prst="rect">
            <a:avLst/>
          </a:prstGeom>
          <a:noFill/>
        </p:spPr>
        <p:txBody>
          <a:bodyPr wrap="square" rtlCol="0">
            <a:spAutoFit/>
          </a:bodyPr>
          <a:lstStyle/>
          <a:p>
            <a:pPr algn="ctr"/>
            <a:r>
              <a:rPr lang="en-US" sz="2000">
                <a:latin typeface="Cambria" panose="02040503050406030204" pitchFamily="18" charset="0"/>
              </a:rPr>
              <a:t>Aggressor Row Active Time</a:t>
            </a:r>
          </a:p>
        </p:txBody>
      </p:sp>
      <p:sp>
        <p:nvSpPr>
          <p:cNvPr id="6" name="TextBox 5">
            <a:extLst>
              <a:ext uri="{FF2B5EF4-FFF2-40B4-BE49-F238E27FC236}">
                <a16:creationId xmlns:a16="http://schemas.microsoft.com/office/drawing/2014/main" id="{C75C9FAC-6C71-4946-BBAD-96F33E929822}"/>
              </a:ext>
            </a:extLst>
          </p:cNvPr>
          <p:cNvSpPr txBox="1"/>
          <p:nvPr/>
        </p:nvSpPr>
        <p:spPr>
          <a:xfrm>
            <a:off x="0" y="5517271"/>
            <a:ext cx="9144000" cy="830997"/>
          </a:xfrm>
          <a:prstGeom prst="rect">
            <a:avLst/>
          </a:prstGeom>
          <a:solidFill>
            <a:schemeClr val="accent1">
              <a:lumMod val="20000"/>
              <a:lumOff val="80000"/>
              <a:alpha val="58431"/>
            </a:schemeClr>
          </a:solidFill>
          <a:ln>
            <a:noFill/>
          </a:ln>
        </p:spPr>
        <p:txBody>
          <a:bodyPr wrap="square" lIns="91440" tIns="45720" rIns="91440" bIns="45720" rtlCol="0" anchor="t">
            <a:spAutoFit/>
          </a:bodyPr>
          <a:lstStyle/>
          <a:p>
            <a:pPr algn="ctr"/>
            <a:r>
              <a:rPr lang="en-US" sz="2400" b="1" dirty="0">
                <a:solidFill>
                  <a:srgbClr val="538233"/>
                </a:solidFill>
                <a:latin typeface="Cambria"/>
                <a:ea typeface="Cambria"/>
              </a:rPr>
              <a:t>These observations</a:t>
            </a:r>
            <a:r>
              <a:rPr lang="en-US" sz="2400" dirty="0">
                <a:latin typeface="Cambria"/>
                <a:ea typeface="Cambria"/>
              </a:rPr>
              <a:t> can be leveraged </a:t>
            </a:r>
            <a:endParaRPr lang="en-US">
              <a:latin typeface="Calibri" panose="020F0502020204030204"/>
              <a:ea typeface="Cambria"/>
              <a:cs typeface="Calibri" panose="020F0502020204030204"/>
            </a:endParaRPr>
          </a:p>
          <a:p>
            <a:pPr algn="ctr"/>
            <a:r>
              <a:rPr lang="en-US" sz="2400" dirty="0">
                <a:latin typeface="Cambria"/>
                <a:ea typeface="Cambria"/>
              </a:rPr>
              <a:t>to craft </a:t>
            </a:r>
            <a:r>
              <a:rPr lang="en-US" sz="2400" b="1" dirty="0">
                <a:solidFill>
                  <a:srgbClr val="538233"/>
                </a:solidFill>
                <a:latin typeface="Cambria"/>
                <a:ea typeface="Cambria"/>
              </a:rPr>
              <a:t>more effective </a:t>
            </a:r>
            <a:r>
              <a:rPr lang="en-US" sz="2400" b="1" dirty="0" err="1">
                <a:solidFill>
                  <a:srgbClr val="538233"/>
                </a:solidFill>
                <a:latin typeface="Cambria"/>
                <a:ea typeface="Cambria"/>
              </a:rPr>
              <a:t>RowHammer</a:t>
            </a:r>
            <a:r>
              <a:rPr lang="en-US" sz="2400" b="1" dirty="0">
                <a:solidFill>
                  <a:srgbClr val="538233"/>
                </a:solidFill>
                <a:latin typeface="Cambria"/>
                <a:ea typeface="Cambria"/>
              </a:rPr>
              <a:t> attacks</a:t>
            </a:r>
            <a:endParaRPr lang="en-US">
              <a:solidFill>
                <a:srgbClr val="538233"/>
              </a:solidFill>
              <a:cs typeface="Calibri"/>
            </a:endParaRPr>
          </a:p>
        </p:txBody>
      </p:sp>
    </p:spTree>
    <p:extLst>
      <p:ext uri="{BB962C8B-B14F-4D97-AF65-F5344CB8AC3E}">
        <p14:creationId xmlns:p14="http://schemas.microsoft.com/office/powerpoint/2010/main" val="213510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allAtOnce"/>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1D02-FA05-EB47-9907-EC4AD6153EB0}"/>
              </a:ext>
            </a:extLst>
          </p:cNvPr>
          <p:cNvSpPr>
            <a:spLocks noGrp="1"/>
          </p:cNvSpPr>
          <p:nvPr>
            <p:ph type="title"/>
          </p:nvPr>
        </p:nvSpPr>
        <p:spPr>
          <a:xfrm>
            <a:off x="75990" y="50574"/>
            <a:ext cx="8987621" cy="524120"/>
          </a:xfrm>
        </p:spPr>
        <p:txBody>
          <a:bodyPr/>
          <a:lstStyle/>
          <a:p>
            <a:r>
              <a:rPr lang="en-US"/>
              <a:t>Increasing Aggressor Row Active Time</a:t>
            </a:r>
          </a:p>
        </p:txBody>
      </p:sp>
      <p:grpSp>
        <p:nvGrpSpPr>
          <p:cNvPr id="63" name="Group 62">
            <a:extLst>
              <a:ext uri="{FF2B5EF4-FFF2-40B4-BE49-F238E27FC236}">
                <a16:creationId xmlns:a16="http://schemas.microsoft.com/office/drawing/2014/main" id="{CB8AD568-BDCF-9045-B377-B3CF0F726029}"/>
              </a:ext>
            </a:extLst>
          </p:cNvPr>
          <p:cNvGrpSpPr/>
          <p:nvPr/>
        </p:nvGrpSpPr>
        <p:grpSpPr>
          <a:xfrm>
            <a:off x="291523" y="1286482"/>
            <a:ext cx="8556554" cy="1639241"/>
            <a:chOff x="1643281" y="4277223"/>
            <a:chExt cx="6864225" cy="1467717"/>
          </a:xfrm>
        </p:grpSpPr>
        <p:sp>
          <p:nvSpPr>
            <p:cNvPr id="64" name="Rounded Rectangle 63">
              <a:extLst>
                <a:ext uri="{FF2B5EF4-FFF2-40B4-BE49-F238E27FC236}">
                  <a16:creationId xmlns:a16="http://schemas.microsoft.com/office/drawing/2014/main" id="{2AD7E8DD-3FF5-544B-BE81-A70973CBE485}"/>
                </a:ext>
              </a:extLst>
            </p:cNvPr>
            <p:cNvSpPr/>
            <p:nvPr/>
          </p:nvSpPr>
          <p:spPr>
            <a:xfrm>
              <a:off x="1643281" y="4277223"/>
              <a:ext cx="6864225" cy="1467717"/>
            </a:xfrm>
            <a:prstGeom prst="roundRect">
              <a:avLst>
                <a:gd name="adj" fmla="val 7357"/>
              </a:avLst>
            </a:prstGeom>
            <a:solidFill>
              <a:srgbClr val="F5F6FB"/>
            </a:solidFill>
            <a:ln w="44450">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65" name="Round Same Side Corner Rectangle 64">
              <a:extLst>
                <a:ext uri="{FF2B5EF4-FFF2-40B4-BE49-F238E27FC236}">
                  <a16:creationId xmlns:a16="http://schemas.microsoft.com/office/drawing/2014/main" id="{791EDBE7-CDF4-814C-BD47-C73CEA819CC0}"/>
                </a:ext>
              </a:extLst>
            </p:cNvPr>
            <p:cNvSpPr/>
            <p:nvPr/>
          </p:nvSpPr>
          <p:spPr>
            <a:xfrm>
              <a:off x="1643281" y="4277223"/>
              <a:ext cx="6864225" cy="369905"/>
            </a:xfrm>
            <a:prstGeom prst="round2SameRect">
              <a:avLst>
                <a:gd name="adj1" fmla="val 33688"/>
                <a:gd name="adj2" fmla="val 0"/>
              </a:avLst>
            </a:prstGeom>
            <a:solidFill>
              <a:srgbClr val="2D458A"/>
            </a:solidFill>
            <a:ln>
              <a:solidFill>
                <a:srgbClr val="2D458A"/>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gn="ctr"/>
              <a:r>
                <a:rPr lang="en-US" sz="1400" b="1">
                  <a:latin typeface="Cambria" panose="02040503050406030204" pitchFamily="18" charset="0"/>
                </a:rPr>
                <a:t>OBSERVATION 8</a:t>
              </a:r>
            </a:p>
          </p:txBody>
        </p:sp>
        <p:sp>
          <p:nvSpPr>
            <p:cNvPr id="66" name="TextBox 65">
              <a:extLst>
                <a:ext uri="{FF2B5EF4-FFF2-40B4-BE49-F238E27FC236}">
                  <a16:creationId xmlns:a16="http://schemas.microsoft.com/office/drawing/2014/main" id="{B85C9C24-3768-874D-BC63-A268B39C0A48}"/>
                </a:ext>
              </a:extLst>
            </p:cNvPr>
            <p:cNvSpPr txBox="1"/>
            <p:nvPr/>
          </p:nvSpPr>
          <p:spPr>
            <a:xfrm>
              <a:off x="1643281" y="4635645"/>
              <a:ext cx="6864225" cy="989483"/>
            </a:xfrm>
            <a:prstGeom prst="rect">
              <a:avLst/>
            </a:prstGeom>
            <a:noFill/>
          </p:spPr>
          <p:txBody>
            <a:bodyPr wrap="square" lIns="180000" rtlCol="0">
              <a:spAutoFit/>
            </a:bodyPr>
            <a:lstStyle/>
            <a:p>
              <a:pPr algn="ctr"/>
              <a:r>
                <a:rPr lang="en-US" sz="2400" dirty="0">
                  <a:latin typeface="Cambria"/>
                  <a:ea typeface="Cambria"/>
                </a:rPr>
                <a:t>As the </a:t>
              </a:r>
              <a:r>
                <a:rPr lang="en-US" sz="2400" b="1" dirty="0">
                  <a:solidFill>
                    <a:srgbClr val="C00000"/>
                  </a:solidFill>
                  <a:latin typeface="Cambria"/>
                  <a:ea typeface="Cambria"/>
                </a:rPr>
                <a:t>aggressor row stays active longer</a:t>
              </a:r>
              <a:r>
                <a:rPr lang="en-US" sz="2400" dirty="0">
                  <a:latin typeface="Cambria"/>
                  <a:ea typeface="Cambria"/>
                </a:rPr>
                <a:t>, </a:t>
              </a:r>
              <a:br>
                <a:rPr lang="en-US" sz="2400" dirty="0">
                  <a:latin typeface="Cambria"/>
                  <a:ea typeface="Cambria"/>
                </a:rPr>
              </a:br>
              <a:r>
                <a:rPr lang="en-US" sz="2400" b="1" dirty="0">
                  <a:solidFill>
                    <a:srgbClr val="C00000"/>
                  </a:solidFill>
                  <a:latin typeface="Cambria"/>
                  <a:ea typeface="Cambria"/>
                </a:rPr>
                <a:t>more DRAM cells </a:t>
              </a:r>
              <a:r>
                <a:rPr lang="en-US" sz="2400" dirty="0">
                  <a:latin typeface="Cambria"/>
                  <a:ea typeface="Cambria"/>
                </a:rPr>
                <a:t>experience </a:t>
              </a:r>
              <a:r>
                <a:rPr lang="en-US" sz="2400" dirty="0" err="1">
                  <a:latin typeface="Cambria"/>
                  <a:ea typeface="Cambria"/>
                </a:rPr>
                <a:t>RowHammer</a:t>
              </a:r>
              <a:r>
                <a:rPr lang="en-US" sz="2400" dirty="0">
                  <a:latin typeface="Cambria"/>
                  <a:ea typeface="Cambria"/>
                </a:rPr>
                <a:t> bit flips and they experience </a:t>
              </a:r>
              <a:r>
                <a:rPr lang="en-US" sz="2400" dirty="0" err="1">
                  <a:latin typeface="Cambria"/>
                  <a:ea typeface="Cambria"/>
                </a:rPr>
                <a:t>RowHammer</a:t>
              </a:r>
              <a:r>
                <a:rPr lang="en-US" sz="2400" dirty="0">
                  <a:latin typeface="Cambria"/>
                  <a:ea typeface="Cambria"/>
                </a:rPr>
                <a:t> bit flips </a:t>
              </a:r>
              <a:r>
                <a:rPr lang="en-US" sz="2400" b="1" dirty="0">
                  <a:solidFill>
                    <a:srgbClr val="C00000"/>
                  </a:solidFill>
                  <a:latin typeface="Cambria"/>
                  <a:ea typeface="Cambria"/>
                </a:rPr>
                <a:t>at lower activation counts</a:t>
              </a:r>
              <a:r>
                <a:rPr lang="en-US" sz="2400" dirty="0">
                  <a:solidFill>
                    <a:schemeClr val="bg1"/>
                  </a:solidFill>
                  <a:latin typeface="Cambria"/>
                  <a:ea typeface="Cambria"/>
                </a:rPr>
                <a:t> </a:t>
              </a:r>
              <a:endParaRPr lang="en-US" sz="2800" dirty="0">
                <a:solidFill>
                  <a:schemeClr val="bg1"/>
                </a:solidFill>
                <a:latin typeface="Cambria" panose="02040503050406030204" pitchFamily="18" charset="0"/>
              </a:endParaRPr>
            </a:p>
          </p:txBody>
        </p:sp>
      </p:grpSp>
      <p:sp>
        <p:nvSpPr>
          <p:cNvPr id="15" name="TextBox 14">
            <a:extLst>
              <a:ext uri="{FF2B5EF4-FFF2-40B4-BE49-F238E27FC236}">
                <a16:creationId xmlns:a16="http://schemas.microsoft.com/office/drawing/2014/main" id="{282FAB39-AD85-1444-80BC-F0A83E2E22B4}"/>
              </a:ext>
            </a:extLst>
          </p:cNvPr>
          <p:cNvSpPr txBox="1"/>
          <p:nvPr/>
        </p:nvSpPr>
        <p:spPr>
          <a:xfrm>
            <a:off x="1188878" y="5865249"/>
            <a:ext cx="7133523" cy="461665"/>
          </a:xfrm>
          <a:prstGeom prst="rect">
            <a:avLst/>
          </a:prstGeom>
          <a:noFill/>
        </p:spPr>
        <p:txBody>
          <a:bodyPr wrap="square">
            <a:spAutoFit/>
          </a:bodyPr>
          <a:lstStyle/>
          <a:p>
            <a:pPr algn="ctr"/>
            <a:r>
              <a:rPr lang="en-US" sz="2400" b="1" dirty="0">
                <a:solidFill>
                  <a:srgbClr val="7030A0"/>
                </a:solidFill>
                <a:latin typeface="Cambria" panose="02040503050406030204" pitchFamily="18" charset="0"/>
              </a:rPr>
              <a:t>[More analysis and observations in the paper]</a:t>
            </a:r>
            <a:endParaRPr lang="en-US" sz="2400" dirty="0">
              <a:solidFill>
                <a:srgbClr val="7030A0"/>
              </a:solidFill>
            </a:endParaRPr>
          </a:p>
        </p:txBody>
      </p:sp>
      <p:grpSp>
        <p:nvGrpSpPr>
          <p:cNvPr id="7" name="Group 6">
            <a:extLst>
              <a:ext uri="{FF2B5EF4-FFF2-40B4-BE49-F238E27FC236}">
                <a16:creationId xmlns:a16="http://schemas.microsoft.com/office/drawing/2014/main" id="{A85401FB-BC71-D447-AEB5-7F5A26140E09}"/>
              </a:ext>
            </a:extLst>
          </p:cNvPr>
          <p:cNvGrpSpPr/>
          <p:nvPr/>
        </p:nvGrpSpPr>
        <p:grpSpPr>
          <a:xfrm>
            <a:off x="661228" y="3313661"/>
            <a:ext cx="7142754" cy="2024187"/>
            <a:chOff x="653666" y="3320319"/>
            <a:chExt cx="7142754" cy="2024187"/>
          </a:xfrm>
        </p:grpSpPr>
        <p:graphicFrame>
          <p:nvGraphicFramePr>
            <p:cNvPr id="33" name="Chart 32">
              <a:extLst>
                <a:ext uri="{FF2B5EF4-FFF2-40B4-BE49-F238E27FC236}">
                  <a16:creationId xmlns:a16="http://schemas.microsoft.com/office/drawing/2014/main" id="{C93088B1-FAB6-F64D-8B11-45DC40AD7D44}"/>
                </a:ext>
              </a:extLst>
            </p:cNvPr>
            <p:cNvGraphicFramePr>
              <a:graphicFrameLocks/>
            </p:cNvGraphicFramePr>
            <p:nvPr>
              <p:extLst>
                <p:ext uri="{D42A27DB-BD31-4B8C-83A1-F6EECF244321}">
                  <p14:modId xmlns:p14="http://schemas.microsoft.com/office/powerpoint/2010/main" val="891854893"/>
                </p:ext>
              </p:extLst>
            </p:nvPr>
          </p:nvGraphicFramePr>
          <p:xfrm>
            <a:off x="1344820" y="3640559"/>
            <a:ext cx="6096000" cy="1410491"/>
          </p:xfrm>
          <a:graphic>
            <a:graphicData uri="http://schemas.openxmlformats.org/drawingml/2006/chart">
              <c:chart xmlns:c="http://schemas.openxmlformats.org/drawingml/2006/chart" xmlns:r="http://schemas.openxmlformats.org/officeDocument/2006/relationships" r:id="rId3"/>
            </a:graphicData>
          </a:graphic>
        </p:graphicFrame>
        <p:sp>
          <p:nvSpPr>
            <p:cNvPr id="34" name="Rectangle 33">
              <a:extLst>
                <a:ext uri="{FF2B5EF4-FFF2-40B4-BE49-F238E27FC236}">
                  <a16:creationId xmlns:a16="http://schemas.microsoft.com/office/drawing/2014/main" id="{09E971D6-0ACC-6F49-B6F2-7F9A697B3A78}"/>
                </a:ext>
              </a:extLst>
            </p:cNvPr>
            <p:cNvSpPr/>
            <p:nvPr/>
          </p:nvSpPr>
          <p:spPr>
            <a:xfrm>
              <a:off x="2201074" y="4852881"/>
              <a:ext cx="5595346" cy="491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latin typeface="Cambria"/>
                  <a:ea typeface="Cambria"/>
                </a:rPr>
                <a:t>Minimum Activation Count </a:t>
              </a:r>
            </a:p>
            <a:p>
              <a:pPr algn="ctr"/>
              <a:r>
                <a:rPr lang="en-US" b="1" dirty="0">
                  <a:solidFill>
                    <a:schemeClr val="tx1"/>
                  </a:solidFill>
                  <a:latin typeface="Cambria"/>
                  <a:ea typeface="Cambria"/>
                </a:rPr>
                <a:t>to Observe a Bit Flip (</a:t>
              </a:r>
              <a:r>
                <a:rPr lang="en-US" b="1" i="1" dirty="0" err="1">
                  <a:solidFill>
                    <a:schemeClr val="tx1"/>
                  </a:solidFill>
                  <a:latin typeface="Cambria"/>
                  <a:ea typeface="Cambria"/>
                </a:rPr>
                <a:t>HC</a:t>
              </a:r>
              <a:r>
                <a:rPr lang="en-US" b="1" i="1" baseline="-25000" dirty="0" err="1">
                  <a:solidFill>
                    <a:schemeClr val="tx1"/>
                  </a:solidFill>
                  <a:latin typeface="Cambria"/>
                  <a:ea typeface="Cambria"/>
                </a:rPr>
                <a:t>first</a:t>
              </a:r>
              <a:r>
                <a:rPr lang="en-US" b="1" dirty="0">
                  <a:solidFill>
                    <a:schemeClr val="tx1"/>
                  </a:solidFill>
                  <a:latin typeface="Cambria"/>
                  <a:ea typeface="Cambria"/>
                </a:rPr>
                <a:t>)</a:t>
              </a:r>
            </a:p>
          </p:txBody>
        </p:sp>
        <p:grpSp>
          <p:nvGrpSpPr>
            <p:cNvPr id="35" name="Group 34">
              <a:extLst>
                <a:ext uri="{FF2B5EF4-FFF2-40B4-BE49-F238E27FC236}">
                  <a16:creationId xmlns:a16="http://schemas.microsoft.com/office/drawing/2014/main" id="{EAAC9BA3-E74C-294D-A327-465AE4C8612F}"/>
                </a:ext>
              </a:extLst>
            </p:cNvPr>
            <p:cNvGrpSpPr/>
            <p:nvPr/>
          </p:nvGrpSpPr>
          <p:grpSpPr>
            <a:xfrm>
              <a:off x="1070796" y="3759996"/>
              <a:ext cx="1394934" cy="940099"/>
              <a:chOff x="2659064" y="733693"/>
              <a:chExt cx="1394934" cy="940099"/>
            </a:xfrm>
          </p:grpSpPr>
          <p:sp>
            <p:nvSpPr>
              <p:cNvPr id="36" name="TextBox 35">
                <a:extLst>
                  <a:ext uri="{FF2B5EF4-FFF2-40B4-BE49-F238E27FC236}">
                    <a16:creationId xmlns:a16="http://schemas.microsoft.com/office/drawing/2014/main" id="{632093AF-6AF6-1048-BFC3-CAE5B31EE44C}"/>
                  </a:ext>
                </a:extLst>
              </p:cNvPr>
              <p:cNvSpPr txBox="1"/>
              <p:nvPr/>
            </p:nvSpPr>
            <p:spPr>
              <a:xfrm>
                <a:off x="2659064" y="733693"/>
                <a:ext cx="1394934" cy="461665"/>
              </a:xfrm>
              <a:prstGeom prst="rect">
                <a:avLst/>
              </a:prstGeom>
              <a:noFill/>
            </p:spPr>
            <p:txBody>
              <a:bodyPr wrap="none" rtlCol="0">
                <a:spAutoFit/>
              </a:bodyPr>
              <a:lstStyle/>
              <a:p>
                <a:r>
                  <a:rPr lang="en-US" sz="2400" b="1" dirty="0">
                    <a:solidFill>
                      <a:srgbClr val="2F5597"/>
                    </a:solidFill>
                    <a:latin typeface="Cambria" panose="02040503050406030204" pitchFamily="18" charset="0"/>
                  </a:rPr>
                  <a:t>Baseline</a:t>
                </a:r>
                <a:endParaRPr lang="en-US" b="1" dirty="0">
                  <a:latin typeface="Cambria" panose="02040503050406030204" pitchFamily="18" charset="0"/>
                </a:endParaRPr>
              </a:p>
            </p:txBody>
          </p:sp>
          <p:sp>
            <p:nvSpPr>
              <p:cNvPr id="37" name="TextBox 36">
                <a:extLst>
                  <a:ext uri="{FF2B5EF4-FFF2-40B4-BE49-F238E27FC236}">
                    <a16:creationId xmlns:a16="http://schemas.microsoft.com/office/drawing/2014/main" id="{983E122C-E49E-5A46-B1EF-D60DA3353A49}"/>
                  </a:ext>
                </a:extLst>
              </p:cNvPr>
              <p:cNvSpPr txBox="1"/>
              <p:nvPr/>
            </p:nvSpPr>
            <p:spPr>
              <a:xfrm>
                <a:off x="3524686" y="1212127"/>
                <a:ext cx="529312" cy="461665"/>
              </a:xfrm>
              <a:prstGeom prst="rect">
                <a:avLst/>
              </a:prstGeom>
              <a:noFill/>
            </p:spPr>
            <p:txBody>
              <a:bodyPr wrap="none" rtlCol="0">
                <a:spAutoFit/>
              </a:bodyPr>
              <a:lstStyle/>
              <a:p>
                <a:r>
                  <a:rPr lang="en-US" sz="2400" b="1" dirty="0">
                    <a:solidFill>
                      <a:srgbClr val="C00000"/>
                    </a:solidFill>
                    <a:latin typeface="Cambria" panose="02040503050406030204" pitchFamily="18" charset="0"/>
                  </a:rPr>
                  <a:t>5x</a:t>
                </a:r>
                <a:endParaRPr lang="en-US" sz="1600" b="1" dirty="0">
                  <a:latin typeface="Cambria" panose="02040503050406030204" pitchFamily="18" charset="0"/>
                </a:endParaRPr>
              </a:p>
            </p:txBody>
          </p:sp>
        </p:grpSp>
        <p:sp>
          <p:nvSpPr>
            <p:cNvPr id="40" name="TextBox 39">
              <a:extLst>
                <a:ext uri="{FF2B5EF4-FFF2-40B4-BE49-F238E27FC236}">
                  <a16:creationId xmlns:a16="http://schemas.microsoft.com/office/drawing/2014/main" id="{1CCA831F-1DEA-ED4F-989E-1541D9938EE6}"/>
                </a:ext>
              </a:extLst>
            </p:cNvPr>
            <p:cNvSpPr txBox="1"/>
            <p:nvPr/>
          </p:nvSpPr>
          <p:spPr>
            <a:xfrm rot="16200000">
              <a:off x="-130556" y="4104541"/>
              <a:ext cx="1937775" cy="369332"/>
            </a:xfrm>
            <a:prstGeom prst="rect">
              <a:avLst/>
            </a:prstGeom>
            <a:noFill/>
          </p:spPr>
          <p:txBody>
            <a:bodyPr wrap="none" rtlCol="0">
              <a:spAutoFit/>
            </a:bodyPr>
            <a:lstStyle/>
            <a:p>
              <a:r>
                <a:rPr lang="en-US" b="1" dirty="0">
                  <a:latin typeface="Cambria" panose="02040503050406030204" pitchFamily="18" charset="0"/>
                </a:rPr>
                <a:t>Row Active Time</a:t>
              </a:r>
            </a:p>
          </p:txBody>
        </p:sp>
      </p:grpSp>
      <p:grpSp>
        <p:nvGrpSpPr>
          <p:cNvPr id="8" name="Group 7">
            <a:extLst>
              <a:ext uri="{FF2B5EF4-FFF2-40B4-BE49-F238E27FC236}">
                <a16:creationId xmlns:a16="http://schemas.microsoft.com/office/drawing/2014/main" id="{D52C903E-20C3-5C40-995B-9E3D92FE5CAB}"/>
              </a:ext>
            </a:extLst>
          </p:cNvPr>
          <p:cNvGrpSpPr/>
          <p:nvPr/>
        </p:nvGrpSpPr>
        <p:grpSpPr>
          <a:xfrm>
            <a:off x="5664200" y="4255042"/>
            <a:ext cx="1776620" cy="461665"/>
            <a:chOff x="5664200" y="4255042"/>
            <a:chExt cx="1776620" cy="461665"/>
          </a:xfrm>
        </p:grpSpPr>
        <p:cxnSp>
          <p:nvCxnSpPr>
            <p:cNvPr id="4" name="Straight Arrow Connector 3">
              <a:extLst>
                <a:ext uri="{FF2B5EF4-FFF2-40B4-BE49-F238E27FC236}">
                  <a16:creationId xmlns:a16="http://schemas.microsoft.com/office/drawing/2014/main" id="{896BD103-4BBE-5A43-8603-779D21EB8FFA}"/>
                </a:ext>
              </a:extLst>
            </p:cNvPr>
            <p:cNvCxnSpPr/>
            <p:nvPr/>
          </p:nvCxnSpPr>
          <p:spPr>
            <a:xfrm flipH="1">
              <a:off x="5664200" y="4485875"/>
              <a:ext cx="1776620" cy="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253D9AC-FB46-004F-9E2F-91D88774F75C}"/>
                </a:ext>
              </a:extLst>
            </p:cNvPr>
            <p:cNvSpPr txBox="1"/>
            <p:nvPr/>
          </p:nvSpPr>
          <p:spPr>
            <a:xfrm>
              <a:off x="6268405" y="4255042"/>
              <a:ext cx="955942" cy="461665"/>
            </a:xfrm>
            <a:prstGeom prst="rect">
              <a:avLst/>
            </a:prstGeom>
            <a:solidFill>
              <a:schemeClr val="bg1"/>
            </a:solidFill>
            <a:ln>
              <a:solidFill>
                <a:schemeClr val="tx1"/>
              </a:solidFill>
            </a:ln>
          </p:spPr>
          <p:txBody>
            <a:bodyPr wrap="square">
              <a:spAutoFit/>
            </a:bodyPr>
            <a:lstStyle/>
            <a:p>
              <a:r>
                <a:rPr lang="en-US" sz="2400" b="1" dirty="0">
                  <a:solidFill>
                    <a:srgbClr val="C00000"/>
                  </a:solidFill>
                  <a:latin typeface="Cambria" panose="02040503050406030204" pitchFamily="18" charset="0"/>
                </a:rPr>
                <a:t>-36%</a:t>
              </a:r>
            </a:p>
          </p:txBody>
        </p:sp>
      </p:grpSp>
    </p:spTree>
    <p:extLst>
      <p:ext uri="{BB962C8B-B14F-4D97-AF65-F5344CB8AC3E}">
        <p14:creationId xmlns:p14="http://schemas.microsoft.com/office/powerpoint/2010/main" val="148559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8169</TotalTime>
  <Words>11763</Words>
  <Application>Microsoft Macintosh PowerPoint</Application>
  <PresentationFormat>On-screen Show (4:3)</PresentationFormat>
  <Paragraphs>1484</Paragraphs>
  <Slides>85</Slides>
  <Notes>85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85</vt:i4>
      </vt:variant>
    </vt:vector>
  </HeadingPairs>
  <TitlesOfParts>
    <vt:vector size="92" baseType="lpstr">
      <vt:lpstr>Arial</vt:lpstr>
      <vt:lpstr>Calibri</vt:lpstr>
      <vt:lpstr>Calibri Light</vt:lpstr>
      <vt:lpstr>Cambria</vt:lpstr>
      <vt:lpstr>Cambria Math</vt:lpstr>
      <vt:lpstr>Font Awesome 5 Free Regular</vt:lpstr>
      <vt:lpstr>Office Theme</vt:lpstr>
      <vt:lpstr>A Deeper Look into RowHammer’s Sensitivities   Experimental Analysis of Real DRAM Chips and Implications on Future Attacks and Defenses</vt:lpstr>
      <vt:lpstr>The RowHammer Vulnerability</vt:lpstr>
      <vt:lpstr>Executive Summary</vt:lpstr>
      <vt:lpstr>PowerPoint Presentation</vt:lpstr>
      <vt:lpstr>Impact of Temperature on DRAM Cells</vt:lpstr>
      <vt:lpstr>Impact of Temperature on DRAM Cells</vt:lpstr>
      <vt:lpstr>PowerPoint Presentation</vt:lpstr>
      <vt:lpstr>Memory Access Patterns in Aggressor Row Active Time Analysis</vt:lpstr>
      <vt:lpstr>Increasing Aggressor Row Active Time</vt:lpstr>
      <vt:lpstr>Key Takeaways  from Spatial Variation Analysis</vt:lpstr>
      <vt:lpstr>Spatial Variation across Rows</vt:lpstr>
      <vt:lpstr>PowerPoint Presentation</vt:lpstr>
      <vt:lpstr>Attack Improvement:  Making DRAM Cells More Vulnerable</vt:lpstr>
      <vt:lpstr>Defense Improvement: Leveraging the variation across DRAM rows</vt:lpstr>
      <vt:lpstr>Also in the paper</vt:lpstr>
      <vt:lpstr>A Deeper Look into RowHammer’s Sensitivities   Experimental Analysis of Real DRAM Chips and Implications on Future Attacks and Defenses</vt:lpstr>
      <vt:lpstr>A Deeper Look into RowHammer’s Sensitivities   Experimental Analysis of Real DRAM Chips and Implications on Future Attacks and Defenses</vt:lpstr>
      <vt:lpstr>DRAM Organization</vt:lpstr>
      <vt:lpstr>DRAM Organization and Operation</vt:lpstr>
      <vt:lpstr>The RowHammer Vulnerability</vt:lpstr>
      <vt:lpstr>Executive Summary</vt:lpstr>
      <vt:lpstr>Outline</vt:lpstr>
      <vt:lpstr>Outline</vt:lpstr>
      <vt:lpstr>Motivation </vt:lpstr>
      <vt:lpstr>Our Goal</vt:lpstr>
      <vt:lpstr>Outline</vt:lpstr>
      <vt:lpstr>DRAM Testing Infrastructures</vt:lpstr>
      <vt:lpstr>DRAM Testing Methodology</vt:lpstr>
      <vt:lpstr>DRAM Chips Tested</vt:lpstr>
      <vt:lpstr>DRAM Chips Tested</vt:lpstr>
      <vt:lpstr>Outline</vt:lpstr>
      <vt:lpstr>PowerPoint Presentation</vt:lpstr>
      <vt:lpstr>Impact of Temperature on DRAM Cells</vt:lpstr>
      <vt:lpstr>Impact of Temperature on DRAM Cells</vt:lpstr>
      <vt:lpstr>Impact of Temperature on DRAM Cells</vt:lpstr>
      <vt:lpstr>Impact of Temperature on DRAM Cells</vt:lpstr>
      <vt:lpstr>Impact of Temperature on DRAM Rows</vt:lpstr>
      <vt:lpstr>Impact of Temperature on DRAM Rows</vt:lpstr>
      <vt:lpstr>Also in the Paper</vt:lpstr>
      <vt:lpstr>Also in the Paper</vt:lpstr>
      <vt:lpstr>Outline</vt:lpstr>
      <vt:lpstr>PowerPoint Presentation</vt:lpstr>
      <vt:lpstr>Memory Access Patterns in Aggressor Row Active Time Analysis</vt:lpstr>
      <vt:lpstr>Increasing Aggressor Row Active Time</vt:lpstr>
      <vt:lpstr>Increasing Aggressor Row Active Time</vt:lpstr>
      <vt:lpstr>Increasing Aggressor Row Active Time</vt:lpstr>
      <vt:lpstr>Increasing Aggressor Row Active Time</vt:lpstr>
      <vt:lpstr>Also in the Paper</vt:lpstr>
      <vt:lpstr>Also in the Paper</vt:lpstr>
      <vt:lpstr>Outline</vt:lpstr>
      <vt:lpstr>Key Takeaways  from Spatial Variation Analysis</vt:lpstr>
      <vt:lpstr>Spatial Variation across Rows</vt:lpstr>
      <vt:lpstr>Spatial Variation across Rows</vt:lpstr>
      <vt:lpstr>Spatial Variation across Rows</vt:lpstr>
      <vt:lpstr>Spatial Variation across Columns</vt:lpstr>
      <vt:lpstr>Spatial Variation across Columns</vt:lpstr>
      <vt:lpstr>Spatial Variation across Columns</vt:lpstr>
      <vt:lpstr>Also in the Paper</vt:lpstr>
      <vt:lpstr>Also in the Paper</vt:lpstr>
      <vt:lpstr>Outline</vt:lpstr>
      <vt:lpstr>PowerPoint Presentation</vt:lpstr>
      <vt:lpstr>Attack Improvement 1:  Making DRAM Cells More Vulnerable</vt:lpstr>
      <vt:lpstr>PowerPoint Presentation</vt:lpstr>
      <vt:lpstr>PowerPoint Presentation</vt:lpstr>
      <vt:lpstr>Defense Improvements</vt:lpstr>
      <vt:lpstr>More Defense Implications in the Paper</vt:lpstr>
      <vt:lpstr>More Defense Implications in the Paper</vt:lpstr>
      <vt:lpstr>Outline</vt:lpstr>
      <vt:lpstr>Conclusion</vt:lpstr>
      <vt:lpstr>A Deeper Look into RowHammer’s Sensitivities   Experimental Analysis of Real DRAM Chips and Implications on Future Attacks and Defenses</vt:lpstr>
      <vt:lpstr>Distribution of the Change in HCfirst</vt:lpstr>
      <vt:lpstr>Distribution of the Change in HCfirst</vt:lpstr>
      <vt:lpstr>Distribution of the Change in HCfirst</vt:lpstr>
      <vt:lpstr>Distribution of the Change in HCfirst</vt:lpstr>
      <vt:lpstr>Circuit-Level Justification  Temperature Analysis</vt:lpstr>
      <vt:lpstr>Increasing Aggressor Row Active Time (tAggOn)</vt:lpstr>
      <vt:lpstr>PowerPoint Presentation</vt:lpstr>
      <vt:lpstr>Circuit-Level Justification  Aggressor Row Active Time Analysis</vt:lpstr>
      <vt:lpstr>Spatial Variation across Rows</vt:lpstr>
      <vt:lpstr>Spatial Variation across Columns</vt:lpstr>
      <vt:lpstr>Spatial Variation across Subarrays</vt:lpstr>
      <vt:lpstr>Spatial Variation across Subarrays</vt:lpstr>
      <vt:lpstr>Spatial Variation across Subarrays Bhattacharyya Distance Analysis</vt:lpstr>
      <vt:lpstr>Circuit-Level Justification  Spatial  Variation Analysis</vt:lpstr>
      <vt:lpstr>Example Attack Improvements</vt:lpstr>
    </vt:vector>
  </TitlesOfParts>
  <Company>Razer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Minesh Patel</dc:creator>
  <cp:lastModifiedBy>Lois Orosa</cp:lastModifiedBy>
  <cp:revision>42</cp:revision>
  <cp:lastPrinted>2019-02-23T04:26:38Z</cp:lastPrinted>
  <dcterms:created xsi:type="dcterms:W3CDTF">2017-06-05T15:22:10Z</dcterms:created>
  <dcterms:modified xsi:type="dcterms:W3CDTF">2021-10-21T19:45:48Z</dcterms:modified>
</cp:coreProperties>
</file>