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charts/chart2.xml" ContentType="application/vnd.openxmlformats-officedocument.drawingml.chart+xml"/>
  <Override PartName="/ppt/notesSlides/notesSlide23.xml" ContentType="application/vnd.openxmlformats-officedocument.presentationml.notesSlide+xml"/>
  <Override PartName="/ppt/charts/chart3.xml" ContentType="application/vnd.openxmlformats-officedocument.drawingml.chart+xml"/>
  <Override PartName="/ppt/notesSlides/notesSlide24.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5.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3" r:id="rId1"/>
    <p:sldMasterId id="2147483750" r:id="rId2"/>
  </p:sldMasterIdLst>
  <p:notesMasterIdLst>
    <p:notesMasterId r:id="rId38"/>
  </p:notesMasterIdLst>
  <p:sldIdLst>
    <p:sldId id="316" r:id="rId3"/>
    <p:sldId id="346" r:id="rId4"/>
    <p:sldId id="355" r:id="rId5"/>
    <p:sldId id="326" r:id="rId6"/>
    <p:sldId id="348" r:id="rId7"/>
    <p:sldId id="319" r:id="rId8"/>
    <p:sldId id="320" r:id="rId9"/>
    <p:sldId id="321" r:id="rId10"/>
    <p:sldId id="322" r:id="rId11"/>
    <p:sldId id="345" r:id="rId12"/>
    <p:sldId id="351" r:id="rId13"/>
    <p:sldId id="350" r:id="rId14"/>
    <p:sldId id="349" r:id="rId15"/>
    <p:sldId id="327" r:id="rId16"/>
    <p:sldId id="339" r:id="rId17"/>
    <p:sldId id="340" r:id="rId18"/>
    <p:sldId id="352" r:id="rId19"/>
    <p:sldId id="341" r:id="rId20"/>
    <p:sldId id="347" r:id="rId21"/>
    <p:sldId id="342" r:id="rId22"/>
    <p:sldId id="343" r:id="rId23"/>
    <p:sldId id="353" r:id="rId24"/>
    <p:sldId id="354" r:id="rId25"/>
    <p:sldId id="329" r:id="rId26"/>
    <p:sldId id="324" r:id="rId27"/>
    <p:sldId id="325" r:id="rId28"/>
    <p:sldId id="335" r:id="rId29"/>
    <p:sldId id="336" r:id="rId30"/>
    <p:sldId id="338" r:id="rId31"/>
    <p:sldId id="337" r:id="rId32"/>
    <p:sldId id="330" r:id="rId33"/>
    <p:sldId id="331" r:id="rId34"/>
    <p:sldId id="333" r:id="rId35"/>
    <p:sldId id="334" r:id="rId36"/>
    <p:sldId id="344"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tao Huang" initials="SH" lastIdx="3" clrIdx="0">
    <p:extLst>
      <p:ext uri="{19B8F6BF-5375-455C-9EA6-DF929625EA0E}">
        <p15:presenceInfo xmlns:p15="http://schemas.microsoft.com/office/powerpoint/2012/main" userId="8217416e72e8c0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0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0" autoAdjust="0"/>
    <p:restoredTop sz="75323" autoAdjust="0"/>
  </p:normalViewPr>
  <p:slideViewPr>
    <p:cSldViewPr snapToGrid="0">
      <p:cViewPr varScale="1">
        <p:scale>
          <a:sx n="86" d="100"/>
          <a:sy n="86" d="100"/>
        </p:scale>
        <p:origin x="22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sih\Dropbox\research\Techcon2017\presentation\data\resul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D:\Libraries\Dropbox\Dropbox\Apps\ShareLaTeX\chai-dac17\fig\resul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Libraries\Dropbox\Dropbox\Apps\ShareLaTeX\chai-dac17\fig\results.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D:\Dropbox\research\Chai_FPGA\icpe2019\presentation\chai_icpe19.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D:\Dropbox\research\Chai_FPGA\icpe2019\presentation\chai_icpe19.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D:\Dropbox\research\Chai_FPGA\icpe2019\presentation\chai_icpe19.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D:\Dropbox\research\Chai_FPGA\icpe2019\presentation\chai_icpe19.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file:///D:\Dropbox\research\Chai_FPGA\icpe2019\presentation\chai_icpe19.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'[results.xlsx]cedd-alpha-sweep'!$C$1</c:f>
              <c:strCache>
                <c:ptCount val="1"/>
                <c:pt idx="0">
                  <c:v>Compute</c:v>
                </c:pt>
              </c:strCache>
            </c:strRef>
          </c:tx>
          <c:spPr>
            <a:solidFill>
              <a:schemeClr val="accent1"/>
            </a:solidFill>
            <a:ln>
              <a:noFill/>
            </a:ln>
            <a:effectLst/>
          </c:spPr>
          <c:invertIfNegative val="0"/>
          <c:cat>
            <c:multiLvlStrRef>
              <c:f>'[results.xlsx]cedd-alpha-sweep'!$A$2:$B$36</c:f>
              <c:multiLvlStrCache>
                <c:ptCount val="35"/>
                <c:lvl>
                  <c:pt idx="0">
                    <c:v>C</c:v>
                  </c:pt>
                  <c:pt idx="1">
                    <c:v>F</c:v>
                  </c:pt>
                  <c:pt idx="3">
                    <c:v>C</c:v>
                  </c:pt>
                  <c:pt idx="4">
                    <c:v>F</c:v>
                  </c:pt>
                  <c:pt idx="6">
                    <c:v>C</c:v>
                  </c:pt>
                  <c:pt idx="7">
                    <c:v>F</c:v>
                  </c:pt>
                  <c:pt idx="9">
                    <c:v>C</c:v>
                  </c:pt>
                  <c:pt idx="10">
                    <c:v>F</c:v>
                  </c:pt>
                  <c:pt idx="12">
                    <c:v>C</c:v>
                  </c:pt>
                  <c:pt idx="13">
                    <c:v>F</c:v>
                  </c:pt>
                  <c:pt idx="15">
                    <c:v>C</c:v>
                  </c:pt>
                  <c:pt idx="16">
                    <c:v>F</c:v>
                  </c:pt>
                  <c:pt idx="18">
                    <c:v>C</c:v>
                  </c:pt>
                  <c:pt idx="19">
                    <c:v>F</c:v>
                  </c:pt>
                  <c:pt idx="21">
                    <c:v>C</c:v>
                  </c:pt>
                  <c:pt idx="22">
                    <c:v>F</c:v>
                  </c:pt>
                  <c:pt idx="24">
                    <c:v>C</c:v>
                  </c:pt>
                  <c:pt idx="25">
                    <c:v>F</c:v>
                  </c:pt>
                  <c:pt idx="27">
                    <c:v>C</c:v>
                  </c:pt>
                  <c:pt idx="28">
                    <c:v>F</c:v>
                  </c:pt>
                  <c:pt idx="30">
                    <c:v>C</c:v>
                  </c:pt>
                  <c:pt idx="31">
                    <c:v>F</c:v>
                  </c:pt>
                  <c:pt idx="33">
                    <c:v>C</c:v>
                  </c:pt>
                  <c:pt idx="34">
                    <c:v>F</c:v>
                  </c:pt>
                </c:lvl>
                <c:lvl>
                  <c:pt idx="0">
                    <c:v>0.0</c:v>
                  </c:pt>
                  <c:pt idx="2">
                    <c:v> </c:v>
                  </c:pt>
                  <c:pt idx="3">
                    <c:v>0.1</c:v>
                  </c:pt>
                  <c:pt idx="5">
                    <c:v> </c:v>
                  </c:pt>
                  <c:pt idx="6">
                    <c:v>0.2</c:v>
                  </c:pt>
                  <c:pt idx="8">
                    <c:v> </c:v>
                  </c:pt>
                  <c:pt idx="9">
                    <c:v>0.3</c:v>
                  </c:pt>
                  <c:pt idx="11">
                    <c:v> </c:v>
                  </c:pt>
                  <c:pt idx="12">
                    <c:v>0.4</c:v>
                  </c:pt>
                  <c:pt idx="14">
                    <c:v> </c:v>
                  </c:pt>
                  <c:pt idx="15">
                    <c:v>0.5</c:v>
                  </c:pt>
                  <c:pt idx="17">
                    <c:v> </c:v>
                  </c:pt>
                  <c:pt idx="18">
                    <c:v>0.6</c:v>
                  </c:pt>
                  <c:pt idx="20">
                    <c:v> </c:v>
                  </c:pt>
                  <c:pt idx="21">
                    <c:v>0.7</c:v>
                  </c:pt>
                  <c:pt idx="23">
                    <c:v> </c:v>
                  </c:pt>
                  <c:pt idx="24">
                    <c:v>0.8</c:v>
                  </c:pt>
                  <c:pt idx="26">
                    <c:v> </c:v>
                  </c:pt>
                  <c:pt idx="27">
                    <c:v>0.9</c:v>
                  </c:pt>
                  <c:pt idx="29">
                    <c:v> </c:v>
                  </c:pt>
                  <c:pt idx="30">
                    <c:v>1.0</c:v>
                  </c:pt>
                  <c:pt idx="32">
                    <c:v> </c:v>
                  </c:pt>
                  <c:pt idx="33">
                    <c:v>Dyn.</c:v>
                  </c:pt>
                </c:lvl>
              </c:multiLvlStrCache>
            </c:multiLvlStrRef>
          </c:cat>
          <c:val>
            <c:numRef>
              <c:f>'[results.xlsx]cedd-alpha-sweep'!$C$2:$C$36</c:f>
              <c:numCache>
                <c:formatCode>General</c:formatCode>
                <c:ptCount val="35"/>
                <c:pt idx="0">
                  <c:v>0</c:v>
                </c:pt>
                <c:pt idx="1">
                  <c:v>0.89568979999999998</c:v>
                </c:pt>
                <c:pt idx="3">
                  <c:v>0.1258224</c:v>
                </c:pt>
                <c:pt idx="4">
                  <c:v>0.80676199999999998</c:v>
                </c:pt>
                <c:pt idx="6">
                  <c:v>0.23949380000000001</c:v>
                </c:pt>
                <c:pt idx="7">
                  <c:v>0.71635339999999992</c:v>
                </c:pt>
                <c:pt idx="9">
                  <c:v>0.36282560000000003</c:v>
                </c:pt>
                <c:pt idx="10">
                  <c:v>0.62717160000000005</c:v>
                </c:pt>
                <c:pt idx="12">
                  <c:v>0.4574184</c:v>
                </c:pt>
                <c:pt idx="13">
                  <c:v>0.53684960000000004</c:v>
                </c:pt>
                <c:pt idx="15">
                  <c:v>0.58396540000000008</c:v>
                </c:pt>
                <c:pt idx="16">
                  <c:v>0.44683679999999998</c:v>
                </c:pt>
                <c:pt idx="18">
                  <c:v>0.68276999999999999</c:v>
                </c:pt>
                <c:pt idx="19">
                  <c:v>0.357483</c:v>
                </c:pt>
                <c:pt idx="21">
                  <c:v>0.80661859999999996</c:v>
                </c:pt>
                <c:pt idx="22">
                  <c:v>0.26801380000000002</c:v>
                </c:pt>
                <c:pt idx="24">
                  <c:v>0.93295059999999996</c:v>
                </c:pt>
                <c:pt idx="25">
                  <c:v>0.17886099999999999</c:v>
                </c:pt>
                <c:pt idx="27">
                  <c:v>1.0486305999999999</c:v>
                </c:pt>
                <c:pt idx="28">
                  <c:v>8.9419200000000004E-2</c:v>
                </c:pt>
                <c:pt idx="30">
                  <c:v>1.1479839999999999</c:v>
                </c:pt>
                <c:pt idx="31">
                  <c:v>0</c:v>
                </c:pt>
                <c:pt idx="33">
                  <c:v>0.5322038</c:v>
                </c:pt>
                <c:pt idx="34">
                  <c:v>0.50711640000000002</c:v>
                </c:pt>
              </c:numCache>
            </c:numRef>
          </c:val>
          <c:extLst>
            <c:ext xmlns:c16="http://schemas.microsoft.com/office/drawing/2014/chart" uri="{C3380CC4-5D6E-409C-BE32-E72D297353CC}">
              <c16:uniqueId val="{00000000-E20F-495D-98FA-FC329B5066FC}"/>
            </c:ext>
          </c:extLst>
        </c:ser>
        <c:ser>
          <c:idx val="1"/>
          <c:order val="1"/>
          <c:tx>
            <c:strRef>
              <c:f>'[results.xlsx]cedd-alpha-sweep'!$D$1</c:f>
              <c:strCache>
                <c:ptCount val="1"/>
                <c:pt idx="0">
                  <c:v>Copy</c:v>
                </c:pt>
              </c:strCache>
            </c:strRef>
          </c:tx>
          <c:spPr>
            <a:solidFill>
              <a:schemeClr val="accent2"/>
            </a:solidFill>
            <a:ln>
              <a:noFill/>
            </a:ln>
            <a:effectLst/>
          </c:spPr>
          <c:invertIfNegative val="0"/>
          <c:cat>
            <c:multiLvlStrRef>
              <c:f>'[results.xlsx]cedd-alpha-sweep'!$A$2:$B$36</c:f>
              <c:multiLvlStrCache>
                <c:ptCount val="35"/>
                <c:lvl>
                  <c:pt idx="0">
                    <c:v>C</c:v>
                  </c:pt>
                  <c:pt idx="1">
                    <c:v>F</c:v>
                  </c:pt>
                  <c:pt idx="3">
                    <c:v>C</c:v>
                  </c:pt>
                  <c:pt idx="4">
                    <c:v>F</c:v>
                  </c:pt>
                  <c:pt idx="6">
                    <c:v>C</c:v>
                  </c:pt>
                  <c:pt idx="7">
                    <c:v>F</c:v>
                  </c:pt>
                  <c:pt idx="9">
                    <c:v>C</c:v>
                  </c:pt>
                  <c:pt idx="10">
                    <c:v>F</c:v>
                  </c:pt>
                  <c:pt idx="12">
                    <c:v>C</c:v>
                  </c:pt>
                  <c:pt idx="13">
                    <c:v>F</c:v>
                  </c:pt>
                  <c:pt idx="15">
                    <c:v>C</c:v>
                  </c:pt>
                  <c:pt idx="16">
                    <c:v>F</c:v>
                  </c:pt>
                  <c:pt idx="18">
                    <c:v>C</c:v>
                  </c:pt>
                  <c:pt idx="19">
                    <c:v>F</c:v>
                  </c:pt>
                  <c:pt idx="21">
                    <c:v>C</c:v>
                  </c:pt>
                  <c:pt idx="22">
                    <c:v>F</c:v>
                  </c:pt>
                  <c:pt idx="24">
                    <c:v>C</c:v>
                  </c:pt>
                  <c:pt idx="25">
                    <c:v>F</c:v>
                  </c:pt>
                  <c:pt idx="27">
                    <c:v>C</c:v>
                  </c:pt>
                  <c:pt idx="28">
                    <c:v>F</c:v>
                  </c:pt>
                  <c:pt idx="30">
                    <c:v>C</c:v>
                  </c:pt>
                  <c:pt idx="31">
                    <c:v>F</c:v>
                  </c:pt>
                  <c:pt idx="33">
                    <c:v>C</c:v>
                  </c:pt>
                  <c:pt idx="34">
                    <c:v>F</c:v>
                  </c:pt>
                </c:lvl>
                <c:lvl>
                  <c:pt idx="0">
                    <c:v>0.0</c:v>
                  </c:pt>
                  <c:pt idx="2">
                    <c:v> </c:v>
                  </c:pt>
                  <c:pt idx="3">
                    <c:v>0.1</c:v>
                  </c:pt>
                  <c:pt idx="5">
                    <c:v> </c:v>
                  </c:pt>
                  <c:pt idx="6">
                    <c:v>0.2</c:v>
                  </c:pt>
                  <c:pt idx="8">
                    <c:v> </c:v>
                  </c:pt>
                  <c:pt idx="9">
                    <c:v>0.3</c:v>
                  </c:pt>
                  <c:pt idx="11">
                    <c:v> </c:v>
                  </c:pt>
                  <c:pt idx="12">
                    <c:v>0.4</c:v>
                  </c:pt>
                  <c:pt idx="14">
                    <c:v> </c:v>
                  </c:pt>
                  <c:pt idx="15">
                    <c:v>0.5</c:v>
                  </c:pt>
                  <c:pt idx="17">
                    <c:v> </c:v>
                  </c:pt>
                  <c:pt idx="18">
                    <c:v>0.6</c:v>
                  </c:pt>
                  <c:pt idx="20">
                    <c:v> </c:v>
                  </c:pt>
                  <c:pt idx="21">
                    <c:v>0.7</c:v>
                  </c:pt>
                  <c:pt idx="23">
                    <c:v> </c:v>
                  </c:pt>
                  <c:pt idx="24">
                    <c:v>0.8</c:v>
                  </c:pt>
                  <c:pt idx="26">
                    <c:v> </c:v>
                  </c:pt>
                  <c:pt idx="27">
                    <c:v>0.9</c:v>
                  </c:pt>
                  <c:pt idx="29">
                    <c:v> </c:v>
                  </c:pt>
                  <c:pt idx="30">
                    <c:v>1.0</c:v>
                  </c:pt>
                  <c:pt idx="32">
                    <c:v> </c:v>
                  </c:pt>
                  <c:pt idx="33">
                    <c:v>Dyn.</c:v>
                  </c:pt>
                </c:lvl>
              </c:multiLvlStrCache>
            </c:multiLvlStrRef>
          </c:cat>
          <c:val>
            <c:numRef>
              <c:f>'[results.xlsx]cedd-alpha-sweep'!$D$2:$D$36</c:f>
              <c:numCache>
                <c:formatCode>General</c:formatCode>
                <c:ptCount val="35"/>
                <c:pt idx="0">
                  <c:v>0</c:v>
                </c:pt>
                <c:pt idx="1">
                  <c:v>4.8449199999999998E-2</c:v>
                </c:pt>
                <c:pt idx="3">
                  <c:v>0</c:v>
                </c:pt>
                <c:pt idx="4">
                  <c:v>4.6948599999999993E-2</c:v>
                </c:pt>
                <c:pt idx="6">
                  <c:v>0</c:v>
                </c:pt>
                <c:pt idx="7">
                  <c:v>3.9013599999999996E-2</c:v>
                </c:pt>
                <c:pt idx="9">
                  <c:v>0</c:v>
                </c:pt>
                <c:pt idx="10">
                  <c:v>3.4839999999999996E-2</c:v>
                </c:pt>
                <c:pt idx="12">
                  <c:v>0</c:v>
                </c:pt>
                <c:pt idx="13">
                  <c:v>2.4483600000000001E-2</c:v>
                </c:pt>
                <c:pt idx="15">
                  <c:v>0</c:v>
                </c:pt>
                <c:pt idx="16">
                  <c:v>1.93984E-2</c:v>
                </c:pt>
                <c:pt idx="18">
                  <c:v>0</c:v>
                </c:pt>
                <c:pt idx="19">
                  <c:v>1.5804200000000001E-2</c:v>
                </c:pt>
                <c:pt idx="21">
                  <c:v>0</c:v>
                </c:pt>
                <c:pt idx="22">
                  <c:v>1.2143400000000002E-2</c:v>
                </c:pt>
                <c:pt idx="24">
                  <c:v>0</c:v>
                </c:pt>
                <c:pt idx="25">
                  <c:v>8.2649999999999998E-3</c:v>
                </c:pt>
                <c:pt idx="27">
                  <c:v>0</c:v>
                </c:pt>
                <c:pt idx="28">
                  <c:v>3.8084E-3</c:v>
                </c:pt>
                <c:pt idx="30">
                  <c:v>0</c:v>
                </c:pt>
                <c:pt idx="31">
                  <c:v>0</c:v>
                </c:pt>
                <c:pt idx="33">
                  <c:v>0</c:v>
                </c:pt>
                <c:pt idx="34">
                  <c:v>2.3626800000000003E-2</c:v>
                </c:pt>
              </c:numCache>
            </c:numRef>
          </c:val>
          <c:extLst>
            <c:ext xmlns:c16="http://schemas.microsoft.com/office/drawing/2014/chart" uri="{C3380CC4-5D6E-409C-BE32-E72D297353CC}">
              <c16:uniqueId val="{00000001-E20F-495D-98FA-FC329B5066FC}"/>
            </c:ext>
          </c:extLst>
        </c:ser>
        <c:ser>
          <c:idx val="2"/>
          <c:order val="2"/>
          <c:tx>
            <c:strRef>
              <c:f>'[results.xlsx]cedd-alpha-sweep'!$E$1</c:f>
              <c:strCache>
                <c:ptCount val="1"/>
                <c:pt idx="0">
                  <c:v>Idle</c:v>
                </c:pt>
              </c:strCache>
            </c:strRef>
          </c:tx>
          <c:spPr>
            <a:solidFill>
              <a:schemeClr val="accent3"/>
            </a:solidFill>
            <a:ln>
              <a:noFill/>
            </a:ln>
            <a:effectLst/>
          </c:spPr>
          <c:invertIfNegative val="0"/>
          <c:cat>
            <c:multiLvlStrRef>
              <c:f>'[results.xlsx]cedd-alpha-sweep'!$A$2:$B$36</c:f>
              <c:multiLvlStrCache>
                <c:ptCount val="35"/>
                <c:lvl>
                  <c:pt idx="0">
                    <c:v>C</c:v>
                  </c:pt>
                  <c:pt idx="1">
                    <c:v>F</c:v>
                  </c:pt>
                  <c:pt idx="3">
                    <c:v>C</c:v>
                  </c:pt>
                  <c:pt idx="4">
                    <c:v>F</c:v>
                  </c:pt>
                  <c:pt idx="6">
                    <c:v>C</c:v>
                  </c:pt>
                  <c:pt idx="7">
                    <c:v>F</c:v>
                  </c:pt>
                  <c:pt idx="9">
                    <c:v>C</c:v>
                  </c:pt>
                  <c:pt idx="10">
                    <c:v>F</c:v>
                  </c:pt>
                  <c:pt idx="12">
                    <c:v>C</c:v>
                  </c:pt>
                  <c:pt idx="13">
                    <c:v>F</c:v>
                  </c:pt>
                  <c:pt idx="15">
                    <c:v>C</c:v>
                  </c:pt>
                  <c:pt idx="16">
                    <c:v>F</c:v>
                  </c:pt>
                  <c:pt idx="18">
                    <c:v>C</c:v>
                  </c:pt>
                  <c:pt idx="19">
                    <c:v>F</c:v>
                  </c:pt>
                  <c:pt idx="21">
                    <c:v>C</c:v>
                  </c:pt>
                  <c:pt idx="22">
                    <c:v>F</c:v>
                  </c:pt>
                  <c:pt idx="24">
                    <c:v>C</c:v>
                  </c:pt>
                  <c:pt idx="25">
                    <c:v>F</c:v>
                  </c:pt>
                  <c:pt idx="27">
                    <c:v>C</c:v>
                  </c:pt>
                  <c:pt idx="28">
                    <c:v>F</c:v>
                  </c:pt>
                  <c:pt idx="30">
                    <c:v>C</c:v>
                  </c:pt>
                  <c:pt idx="31">
                    <c:v>F</c:v>
                  </c:pt>
                  <c:pt idx="33">
                    <c:v>C</c:v>
                  </c:pt>
                  <c:pt idx="34">
                    <c:v>F</c:v>
                  </c:pt>
                </c:lvl>
                <c:lvl>
                  <c:pt idx="0">
                    <c:v>0.0</c:v>
                  </c:pt>
                  <c:pt idx="2">
                    <c:v> </c:v>
                  </c:pt>
                  <c:pt idx="3">
                    <c:v>0.1</c:v>
                  </c:pt>
                  <c:pt idx="5">
                    <c:v> </c:v>
                  </c:pt>
                  <c:pt idx="6">
                    <c:v>0.2</c:v>
                  </c:pt>
                  <c:pt idx="8">
                    <c:v> </c:v>
                  </c:pt>
                  <c:pt idx="9">
                    <c:v>0.3</c:v>
                  </c:pt>
                  <c:pt idx="11">
                    <c:v> </c:v>
                  </c:pt>
                  <c:pt idx="12">
                    <c:v>0.4</c:v>
                  </c:pt>
                  <c:pt idx="14">
                    <c:v> </c:v>
                  </c:pt>
                  <c:pt idx="15">
                    <c:v>0.5</c:v>
                  </c:pt>
                  <c:pt idx="17">
                    <c:v> </c:v>
                  </c:pt>
                  <c:pt idx="18">
                    <c:v>0.6</c:v>
                  </c:pt>
                  <c:pt idx="20">
                    <c:v> </c:v>
                  </c:pt>
                  <c:pt idx="21">
                    <c:v>0.7</c:v>
                  </c:pt>
                  <c:pt idx="23">
                    <c:v> </c:v>
                  </c:pt>
                  <c:pt idx="24">
                    <c:v>0.8</c:v>
                  </c:pt>
                  <c:pt idx="26">
                    <c:v> </c:v>
                  </c:pt>
                  <c:pt idx="27">
                    <c:v>0.9</c:v>
                  </c:pt>
                  <c:pt idx="29">
                    <c:v> </c:v>
                  </c:pt>
                  <c:pt idx="30">
                    <c:v>1.0</c:v>
                  </c:pt>
                  <c:pt idx="32">
                    <c:v> </c:v>
                  </c:pt>
                  <c:pt idx="33">
                    <c:v>Dyn.</c:v>
                  </c:pt>
                </c:lvl>
              </c:multiLvlStrCache>
            </c:multiLvlStrRef>
          </c:cat>
          <c:val>
            <c:numRef>
              <c:f>'[results.xlsx]cedd-alpha-sweep'!$E$2:$E$36</c:f>
              <c:numCache>
                <c:formatCode>General</c:formatCode>
                <c:ptCount val="35"/>
                <c:pt idx="0">
                  <c:v>0.95013879999999995</c:v>
                </c:pt>
                <c:pt idx="1">
                  <c:v>5.9997999999998886E-3</c:v>
                </c:pt>
                <c:pt idx="3">
                  <c:v>0.73386180000000001</c:v>
                </c:pt>
                <c:pt idx="4">
                  <c:v>5.9736000000000233E-3</c:v>
                </c:pt>
                <c:pt idx="6">
                  <c:v>0.52125960000000005</c:v>
                </c:pt>
                <c:pt idx="7">
                  <c:v>5.3864000000001244E-3</c:v>
                </c:pt>
                <c:pt idx="9">
                  <c:v>0.30425699999999994</c:v>
                </c:pt>
                <c:pt idx="10">
                  <c:v>5.0709999999999367E-3</c:v>
                </c:pt>
                <c:pt idx="12">
                  <c:v>0.10815220000000003</c:v>
                </c:pt>
                <c:pt idx="13">
                  <c:v>4.2373999999999468E-3</c:v>
                </c:pt>
                <c:pt idx="15">
                  <c:v>2.5959999999999317E-3</c:v>
                </c:pt>
                <c:pt idx="16">
                  <c:v>0.12032620000000005</c:v>
                </c:pt>
                <c:pt idx="18">
                  <c:v>3.1223999999999696E-3</c:v>
                </c:pt>
                <c:pt idx="19">
                  <c:v>0.31260519999999997</c:v>
                </c:pt>
                <c:pt idx="21">
                  <c:v>3.6351999999999496E-3</c:v>
                </c:pt>
                <c:pt idx="22">
                  <c:v>0.53009659999999992</c:v>
                </c:pt>
                <c:pt idx="24">
                  <c:v>4.0696000000001176E-3</c:v>
                </c:pt>
                <c:pt idx="25">
                  <c:v>0.74989420000000007</c:v>
                </c:pt>
                <c:pt idx="27">
                  <c:v>4.5776000000001815E-3</c:v>
                </c:pt>
                <c:pt idx="28">
                  <c:v>0.95998060000000007</c:v>
                </c:pt>
                <c:pt idx="30">
                  <c:v>5.0800000000001955E-3</c:v>
                </c:pt>
                <c:pt idx="31">
                  <c:v>1.1530640000000001</c:v>
                </c:pt>
                <c:pt idx="33">
                  <c:v>5.4823999999999984E-3</c:v>
                </c:pt>
                <c:pt idx="34">
                  <c:v>6.9429999999999215E-3</c:v>
                </c:pt>
              </c:numCache>
            </c:numRef>
          </c:val>
          <c:extLst>
            <c:ext xmlns:c16="http://schemas.microsoft.com/office/drawing/2014/chart" uri="{C3380CC4-5D6E-409C-BE32-E72D297353CC}">
              <c16:uniqueId val="{00000002-E20F-495D-98FA-FC329B5066FC}"/>
            </c:ext>
          </c:extLst>
        </c:ser>
        <c:dLbls>
          <c:showLegendKey val="0"/>
          <c:showVal val="0"/>
          <c:showCatName val="0"/>
          <c:showSerName val="0"/>
          <c:showPercent val="0"/>
          <c:showBubbleSize val="0"/>
        </c:dLbls>
        <c:gapWidth val="150"/>
        <c:overlap val="100"/>
        <c:axId val="145929344"/>
        <c:axId val="145930880"/>
      </c:barChart>
      <c:catAx>
        <c:axId val="14592934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45930880"/>
        <c:crosses val="autoZero"/>
        <c:auto val="1"/>
        <c:lblAlgn val="ctr"/>
        <c:lblOffset val="100"/>
        <c:noMultiLvlLbl val="0"/>
      </c:catAx>
      <c:valAx>
        <c:axId val="145930880"/>
        <c:scaling>
          <c:orientation val="minMax"/>
          <c:max val="1.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b="1" dirty="0"/>
                  <a:t>Execution Time (s)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45929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'cedt-processed'!$E$1</c:f>
              <c:strCache>
                <c:ptCount val="1"/>
                <c:pt idx="0">
                  <c:v>Compute</c:v>
                </c:pt>
              </c:strCache>
            </c:strRef>
          </c:tx>
          <c:spPr>
            <a:solidFill>
              <a:schemeClr val="accent1"/>
            </a:solidFill>
            <a:ln w="6350">
              <a:solidFill>
                <a:sysClr val="windowText" lastClr="000000"/>
              </a:solidFill>
            </a:ln>
          </c:spPr>
          <c:invertIfNegative val="0"/>
          <c:cat>
            <c:multiLvlStrRef>
              <c:f>'cedt-processed'!$A$2:$D$24</c:f>
              <c:multiLvlStrCache>
                <c:ptCount val="23"/>
                <c:lvl>
                  <c:pt idx="0">
                    <c:v>C</c:v>
                  </c:pt>
                  <c:pt idx="1">
                    <c:v>F</c:v>
                  </c:pt>
                  <c:pt idx="3">
                    <c:v>C</c:v>
                  </c:pt>
                  <c:pt idx="4">
                    <c:v>F</c:v>
                  </c:pt>
                  <c:pt idx="6">
                    <c:v>C</c:v>
                  </c:pt>
                  <c:pt idx="7">
                    <c:v>F</c:v>
                  </c:pt>
                  <c:pt idx="9">
                    <c:v>C</c:v>
                  </c:pt>
                  <c:pt idx="10">
                    <c:v>F</c:v>
                  </c:pt>
                  <c:pt idx="11">
                    <c:v> </c:v>
                  </c:pt>
                  <c:pt idx="12">
                    <c:v>C</c:v>
                  </c:pt>
                  <c:pt idx="13">
                    <c:v>F</c:v>
                  </c:pt>
                  <c:pt idx="15">
                    <c:v>C</c:v>
                  </c:pt>
                  <c:pt idx="16">
                    <c:v>F</c:v>
                  </c:pt>
                  <c:pt idx="18">
                    <c:v>C</c:v>
                  </c:pt>
                  <c:pt idx="19">
                    <c:v>F</c:v>
                  </c:pt>
                  <c:pt idx="21">
                    <c:v>C</c:v>
                  </c:pt>
                  <c:pt idx="22">
                    <c:v>F</c:v>
                  </c:pt>
                </c:lvl>
                <c:lvl>
                  <c:pt idx="0">
                    <c:v>CPU</c:v>
                  </c:pt>
                  <c:pt idx="2">
                    <c:v> </c:v>
                  </c:pt>
                  <c:pt idx="3">
                    <c:v>FPGA</c:v>
                  </c:pt>
                  <c:pt idx="5">
                    <c:v> </c:v>
                  </c:pt>
                  <c:pt idx="6">
                    <c:v>Data</c:v>
                  </c:pt>
                  <c:pt idx="8">
                    <c:v> </c:v>
                  </c:pt>
                  <c:pt idx="9">
                    <c:v>Task</c:v>
                  </c:pt>
                  <c:pt idx="11">
                    <c:v> </c:v>
                  </c:pt>
                  <c:pt idx="12">
                    <c:v>CPU</c:v>
                  </c:pt>
                  <c:pt idx="14">
                    <c:v> </c:v>
                  </c:pt>
                  <c:pt idx="15">
                    <c:v>FPGA</c:v>
                  </c:pt>
                  <c:pt idx="17">
                    <c:v> </c:v>
                  </c:pt>
                  <c:pt idx="18">
                    <c:v>Data</c:v>
                  </c:pt>
                  <c:pt idx="20">
                    <c:v> </c:v>
                  </c:pt>
                  <c:pt idx="21">
                    <c:v>Task</c:v>
                  </c:pt>
                </c:lvl>
                <c:lvl>
                  <c:pt idx="0">
                    <c:v>Single device</c:v>
                  </c:pt>
                  <c:pt idx="5">
                    <c:v> </c:v>
                  </c:pt>
                  <c:pt idx="6">
                    <c:v>Collaborative</c:v>
                  </c:pt>
                  <c:pt idx="11">
                    <c:v> </c:v>
                  </c:pt>
                  <c:pt idx="12">
                    <c:v>Single device</c:v>
                  </c:pt>
                  <c:pt idx="17">
                    <c:v> </c:v>
                  </c:pt>
                  <c:pt idx="18">
                    <c:v>Collaborative</c:v>
                  </c:pt>
                </c:lvl>
                <c:lvl>
                  <c:pt idx="0">
                    <c:v>Stratix V</c:v>
                  </c:pt>
                  <c:pt idx="11">
                    <c:v> </c:v>
                  </c:pt>
                  <c:pt idx="12">
                    <c:v>Arria 10</c:v>
                  </c:pt>
                </c:lvl>
              </c:multiLvlStrCache>
            </c:multiLvlStrRef>
          </c:cat>
          <c:val>
            <c:numRef>
              <c:f>'cedt-processed'!$E$2:$E$24</c:f>
              <c:numCache>
                <c:formatCode>0.0</c:formatCode>
                <c:ptCount val="23"/>
                <c:pt idx="0">
                  <c:v>1.1479839999999999</c:v>
                </c:pt>
                <c:pt idx="1">
                  <c:v>0</c:v>
                </c:pt>
                <c:pt idx="3">
                  <c:v>0</c:v>
                </c:pt>
                <c:pt idx="4">
                  <c:v>0.89568979999999998</c:v>
                </c:pt>
                <c:pt idx="6">
                  <c:v>0.5322038</c:v>
                </c:pt>
                <c:pt idx="7">
                  <c:v>0.50711640000000002</c:v>
                </c:pt>
                <c:pt idx="9">
                  <c:v>0.2053344</c:v>
                </c:pt>
                <c:pt idx="10">
                  <c:v>0.45273200000000002</c:v>
                </c:pt>
                <c:pt idx="12">
                  <c:v>1.1392100000000001</c:v>
                </c:pt>
                <c:pt idx="13">
                  <c:v>0</c:v>
                </c:pt>
                <c:pt idx="15">
                  <c:v>0</c:v>
                </c:pt>
                <c:pt idx="16">
                  <c:v>0.8923049999999999</c:v>
                </c:pt>
                <c:pt idx="18">
                  <c:v>0.52164900000000003</c:v>
                </c:pt>
                <c:pt idx="19">
                  <c:v>0.50796799999999998</c:v>
                </c:pt>
                <c:pt idx="21">
                  <c:v>0.16977799999999998</c:v>
                </c:pt>
                <c:pt idx="22">
                  <c:v>0.421991</c:v>
                </c:pt>
              </c:numCache>
            </c:numRef>
          </c:val>
          <c:extLst>
            <c:ext xmlns:c16="http://schemas.microsoft.com/office/drawing/2014/chart" uri="{C3380CC4-5D6E-409C-BE32-E72D297353CC}">
              <c16:uniqueId val="{00000000-2D27-4411-827F-4D6ECB9E01D4}"/>
            </c:ext>
          </c:extLst>
        </c:ser>
        <c:ser>
          <c:idx val="1"/>
          <c:order val="1"/>
          <c:tx>
            <c:strRef>
              <c:f>'cedt-processed'!$F$1</c:f>
              <c:strCache>
                <c:ptCount val="1"/>
                <c:pt idx="0">
                  <c:v>Copy</c:v>
                </c:pt>
              </c:strCache>
            </c:strRef>
          </c:tx>
          <c:spPr>
            <a:solidFill>
              <a:schemeClr val="accent2"/>
            </a:solidFill>
            <a:ln w="6350">
              <a:solidFill>
                <a:sysClr val="windowText" lastClr="000000"/>
              </a:solidFill>
            </a:ln>
          </c:spPr>
          <c:invertIfNegative val="0"/>
          <c:cat>
            <c:multiLvlStrRef>
              <c:f>'cedt-processed'!$A$2:$D$24</c:f>
              <c:multiLvlStrCache>
                <c:ptCount val="23"/>
                <c:lvl>
                  <c:pt idx="0">
                    <c:v>C</c:v>
                  </c:pt>
                  <c:pt idx="1">
                    <c:v>F</c:v>
                  </c:pt>
                  <c:pt idx="3">
                    <c:v>C</c:v>
                  </c:pt>
                  <c:pt idx="4">
                    <c:v>F</c:v>
                  </c:pt>
                  <c:pt idx="6">
                    <c:v>C</c:v>
                  </c:pt>
                  <c:pt idx="7">
                    <c:v>F</c:v>
                  </c:pt>
                  <c:pt idx="9">
                    <c:v>C</c:v>
                  </c:pt>
                  <c:pt idx="10">
                    <c:v>F</c:v>
                  </c:pt>
                  <c:pt idx="11">
                    <c:v> </c:v>
                  </c:pt>
                  <c:pt idx="12">
                    <c:v>C</c:v>
                  </c:pt>
                  <c:pt idx="13">
                    <c:v>F</c:v>
                  </c:pt>
                  <c:pt idx="15">
                    <c:v>C</c:v>
                  </c:pt>
                  <c:pt idx="16">
                    <c:v>F</c:v>
                  </c:pt>
                  <c:pt idx="18">
                    <c:v>C</c:v>
                  </c:pt>
                  <c:pt idx="19">
                    <c:v>F</c:v>
                  </c:pt>
                  <c:pt idx="21">
                    <c:v>C</c:v>
                  </c:pt>
                  <c:pt idx="22">
                    <c:v>F</c:v>
                  </c:pt>
                </c:lvl>
                <c:lvl>
                  <c:pt idx="0">
                    <c:v>CPU</c:v>
                  </c:pt>
                  <c:pt idx="2">
                    <c:v> </c:v>
                  </c:pt>
                  <c:pt idx="3">
                    <c:v>FPGA</c:v>
                  </c:pt>
                  <c:pt idx="5">
                    <c:v> </c:v>
                  </c:pt>
                  <c:pt idx="6">
                    <c:v>Data</c:v>
                  </c:pt>
                  <c:pt idx="8">
                    <c:v> </c:v>
                  </c:pt>
                  <c:pt idx="9">
                    <c:v>Task</c:v>
                  </c:pt>
                  <c:pt idx="11">
                    <c:v> </c:v>
                  </c:pt>
                  <c:pt idx="12">
                    <c:v>CPU</c:v>
                  </c:pt>
                  <c:pt idx="14">
                    <c:v> </c:v>
                  </c:pt>
                  <c:pt idx="15">
                    <c:v>FPGA</c:v>
                  </c:pt>
                  <c:pt idx="17">
                    <c:v> </c:v>
                  </c:pt>
                  <c:pt idx="18">
                    <c:v>Data</c:v>
                  </c:pt>
                  <c:pt idx="20">
                    <c:v> </c:v>
                  </c:pt>
                  <c:pt idx="21">
                    <c:v>Task</c:v>
                  </c:pt>
                </c:lvl>
                <c:lvl>
                  <c:pt idx="0">
                    <c:v>Single device</c:v>
                  </c:pt>
                  <c:pt idx="5">
                    <c:v> </c:v>
                  </c:pt>
                  <c:pt idx="6">
                    <c:v>Collaborative</c:v>
                  </c:pt>
                  <c:pt idx="11">
                    <c:v> </c:v>
                  </c:pt>
                  <c:pt idx="12">
                    <c:v>Single device</c:v>
                  </c:pt>
                  <c:pt idx="17">
                    <c:v> </c:v>
                  </c:pt>
                  <c:pt idx="18">
                    <c:v>Collaborative</c:v>
                  </c:pt>
                </c:lvl>
                <c:lvl>
                  <c:pt idx="0">
                    <c:v>Stratix V</c:v>
                  </c:pt>
                  <c:pt idx="11">
                    <c:v> </c:v>
                  </c:pt>
                  <c:pt idx="12">
                    <c:v>Arria 10</c:v>
                  </c:pt>
                </c:lvl>
              </c:multiLvlStrCache>
            </c:multiLvlStrRef>
          </c:cat>
          <c:val>
            <c:numRef>
              <c:f>'cedt-processed'!$F$2:$F$24</c:f>
              <c:numCache>
                <c:formatCode>0.0</c:formatCode>
                <c:ptCount val="23"/>
                <c:pt idx="0">
                  <c:v>0</c:v>
                </c:pt>
                <c:pt idx="1">
                  <c:v>0</c:v>
                </c:pt>
                <c:pt idx="3">
                  <c:v>0</c:v>
                </c:pt>
                <c:pt idx="4">
                  <c:v>4.8449199999999998E-2</c:v>
                </c:pt>
                <c:pt idx="6">
                  <c:v>0</c:v>
                </c:pt>
                <c:pt idx="7">
                  <c:v>2.3626800000000003E-2</c:v>
                </c:pt>
                <c:pt idx="9">
                  <c:v>0</c:v>
                </c:pt>
                <c:pt idx="10">
                  <c:v>5.9712799999999996E-2</c:v>
                </c:pt>
                <c:pt idx="12">
                  <c:v>0</c:v>
                </c:pt>
                <c:pt idx="13">
                  <c:v>0</c:v>
                </c:pt>
                <c:pt idx="15">
                  <c:v>0</c:v>
                </c:pt>
                <c:pt idx="16">
                  <c:v>2.9496000000000001E-2</c:v>
                </c:pt>
                <c:pt idx="18">
                  <c:v>0</c:v>
                </c:pt>
                <c:pt idx="19">
                  <c:v>2.1530000000000001E-2</c:v>
                </c:pt>
                <c:pt idx="21">
                  <c:v>0</c:v>
                </c:pt>
                <c:pt idx="22">
                  <c:v>6.8781000000000009E-2</c:v>
                </c:pt>
              </c:numCache>
            </c:numRef>
          </c:val>
          <c:extLst>
            <c:ext xmlns:c16="http://schemas.microsoft.com/office/drawing/2014/chart" uri="{C3380CC4-5D6E-409C-BE32-E72D297353CC}">
              <c16:uniqueId val="{00000001-2D27-4411-827F-4D6ECB9E01D4}"/>
            </c:ext>
          </c:extLst>
        </c:ser>
        <c:ser>
          <c:idx val="2"/>
          <c:order val="2"/>
          <c:tx>
            <c:strRef>
              <c:f>'cedt-processed'!$G$1</c:f>
              <c:strCache>
                <c:ptCount val="1"/>
                <c:pt idx="0">
                  <c:v>Idle</c:v>
                </c:pt>
              </c:strCache>
            </c:strRef>
          </c:tx>
          <c:spPr>
            <a:solidFill>
              <a:sysClr val="window" lastClr="FFFFFF"/>
            </a:solidFill>
            <a:ln w="6350">
              <a:solidFill>
                <a:sysClr val="windowText" lastClr="000000"/>
              </a:solidFill>
            </a:ln>
          </c:spPr>
          <c:invertIfNegative val="0"/>
          <c:cat>
            <c:multiLvlStrRef>
              <c:f>'cedt-processed'!$A$2:$D$24</c:f>
              <c:multiLvlStrCache>
                <c:ptCount val="23"/>
                <c:lvl>
                  <c:pt idx="0">
                    <c:v>C</c:v>
                  </c:pt>
                  <c:pt idx="1">
                    <c:v>F</c:v>
                  </c:pt>
                  <c:pt idx="3">
                    <c:v>C</c:v>
                  </c:pt>
                  <c:pt idx="4">
                    <c:v>F</c:v>
                  </c:pt>
                  <c:pt idx="6">
                    <c:v>C</c:v>
                  </c:pt>
                  <c:pt idx="7">
                    <c:v>F</c:v>
                  </c:pt>
                  <c:pt idx="9">
                    <c:v>C</c:v>
                  </c:pt>
                  <c:pt idx="10">
                    <c:v>F</c:v>
                  </c:pt>
                  <c:pt idx="11">
                    <c:v> </c:v>
                  </c:pt>
                  <c:pt idx="12">
                    <c:v>C</c:v>
                  </c:pt>
                  <c:pt idx="13">
                    <c:v>F</c:v>
                  </c:pt>
                  <c:pt idx="15">
                    <c:v>C</c:v>
                  </c:pt>
                  <c:pt idx="16">
                    <c:v>F</c:v>
                  </c:pt>
                  <c:pt idx="18">
                    <c:v>C</c:v>
                  </c:pt>
                  <c:pt idx="19">
                    <c:v>F</c:v>
                  </c:pt>
                  <c:pt idx="21">
                    <c:v>C</c:v>
                  </c:pt>
                  <c:pt idx="22">
                    <c:v>F</c:v>
                  </c:pt>
                </c:lvl>
                <c:lvl>
                  <c:pt idx="0">
                    <c:v>CPU</c:v>
                  </c:pt>
                  <c:pt idx="2">
                    <c:v> </c:v>
                  </c:pt>
                  <c:pt idx="3">
                    <c:v>FPGA</c:v>
                  </c:pt>
                  <c:pt idx="5">
                    <c:v> </c:v>
                  </c:pt>
                  <c:pt idx="6">
                    <c:v>Data</c:v>
                  </c:pt>
                  <c:pt idx="8">
                    <c:v> </c:v>
                  </c:pt>
                  <c:pt idx="9">
                    <c:v>Task</c:v>
                  </c:pt>
                  <c:pt idx="11">
                    <c:v> </c:v>
                  </c:pt>
                  <c:pt idx="12">
                    <c:v>CPU</c:v>
                  </c:pt>
                  <c:pt idx="14">
                    <c:v> </c:v>
                  </c:pt>
                  <c:pt idx="15">
                    <c:v>FPGA</c:v>
                  </c:pt>
                  <c:pt idx="17">
                    <c:v> </c:v>
                  </c:pt>
                  <c:pt idx="18">
                    <c:v>Data</c:v>
                  </c:pt>
                  <c:pt idx="20">
                    <c:v> </c:v>
                  </c:pt>
                  <c:pt idx="21">
                    <c:v>Task</c:v>
                  </c:pt>
                </c:lvl>
                <c:lvl>
                  <c:pt idx="0">
                    <c:v>Single device</c:v>
                  </c:pt>
                  <c:pt idx="5">
                    <c:v> </c:v>
                  </c:pt>
                  <c:pt idx="6">
                    <c:v>Collaborative</c:v>
                  </c:pt>
                  <c:pt idx="11">
                    <c:v> </c:v>
                  </c:pt>
                  <c:pt idx="12">
                    <c:v>Single device</c:v>
                  </c:pt>
                  <c:pt idx="17">
                    <c:v> </c:v>
                  </c:pt>
                  <c:pt idx="18">
                    <c:v>Collaborative</c:v>
                  </c:pt>
                </c:lvl>
                <c:lvl>
                  <c:pt idx="0">
                    <c:v>Stratix V</c:v>
                  </c:pt>
                  <c:pt idx="11">
                    <c:v> </c:v>
                  </c:pt>
                  <c:pt idx="12">
                    <c:v>Arria 10</c:v>
                  </c:pt>
                </c:lvl>
              </c:multiLvlStrCache>
            </c:multiLvlStrRef>
          </c:cat>
          <c:val>
            <c:numRef>
              <c:f>'cedt-processed'!$G$2:$G$24</c:f>
              <c:numCache>
                <c:formatCode>0.0</c:formatCode>
                <c:ptCount val="23"/>
                <c:pt idx="0">
                  <c:v>5.0800000000001955E-3</c:v>
                </c:pt>
                <c:pt idx="1">
                  <c:v>1.1530640000000001</c:v>
                </c:pt>
                <c:pt idx="3">
                  <c:v>0.95013879999999995</c:v>
                </c:pt>
                <c:pt idx="4">
                  <c:v>5.9997999999998886E-3</c:v>
                </c:pt>
                <c:pt idx="6">
                  <c:v>5.4823999999999984E-3</c:v>
                </c:pt>
                <c:pt idx="7">
                  <c:v>6.9429999999999215E-3</c:v>
                </c:pt>
                <c:pt idx="9">
                  <c:v>0.32013159999999996</c:v>
                </c:pt>
                <c:pt idx="10">
                  <c:v>1.3021199999999955E-2</c:v>
                </c:pt>
                <c:pt idx="12">
                  <c:v>9.6499999999999364E-3</c:v>
                </c:pt>
                <c:pt idx="13">
                  <c:v>1.14886</c:v>
                </c:pt>
                <c:pt idx="15">
                  <c:v>0.92971900000000007</c:v>
                </c:pt>
                <c:pt idx="16">
                  <c:v>7.9180000000002027E-3</c:v>
                </c:pt>
                <c:pt idx="18">
                  <c:v>1.2983999999999996E-2</c:v>
                </c:pt>
                <c:pt idx="19">
                  <c:v>5.1350000000001117E-3</c:v>
                </c:pt>
                <c:pt idx="21">
                  <c:v>0.34128999999999998</c:v>
                </c:pt>
                <c:pt idx="22">
                  <c:v>2.0295999999999925E-2</c:v>
                </c:pt>
              </c:numCache>
            </c:numRef>
          </c:val>
          <c:extLst>
            <c:ext xmlns:c16="http://schemas.microsoft.com/office/drawing/2014/chart" uri="{C3380CC4-5D6E-409C-BE32-E72D297353CC}">
              <c16:uniqueId val="{00000002-2D27-4411-827F-4D6ECB9E01D4}"/>
            </c:ext>
          </c:extLst>
        </c:ser>
        <c:dLbls>
          <c:showLegendKey val="0"/>
          <c:showVal val="0"/>
          <c:showCatName val="0"/>
          <c:showSerName val="0"/>
          <c:showPercent val="0"/>
          <c:showBubbleSize val="0"/>
        </c:dLbls>
        <c:gapWidth val="150"/>
        <c:overlap val="100"/>
        <c:axId val="143818112"/>
        <c:axId val="151230720"/>
      </c:barChart>
      <c:catAx>
        <c:axId val="143818112"/>
        <c:scaling>
          <c:orientation val="minMax"/>
        </c:scaling>
        <c:delete val="0"/>
        <c:axPos val="b"/>
        <c:numFmt formatCode="General" sourceLinked="0"/>
        <c:majorTickMark val="out"/>
        <c:minorTickMark val="none"/>
        <c:tickLblPos val="nextTo"/>
        <c:crossAx val="151230720"/>
        <c:crosses val="autoZero"/>
        <c:auto val="1"/>
        <c:lblAlgn val="ctr"/>
        <c:lblOffset val="100"/>
        <c:noMultiLvlLbl val="0"/>
      </c:catAx>
      <c:valAx>
        <c:axId val="151230720"/>
        <c:scaling>
          <c:orientation val="minMax"/>
          <c:max val="1.2"/>
        </c:scaling>
        <c:delete val="0"/>
        <c:axPos val="l"/>
        <c:minorGridlines/>
        <c:title>
          <c:tx>
            <c:rich>
              <a:bodyPr rot="-5400000" vert="horz"/>
              <a:lstStyle/>
              <a:p>
                <a:pPr>
                  <a:defRPr/>
                </a:pPr>
                <a:r>
                  <a:rPr lang="en-US"/>
                  <a:t>Execution Time (s)</a:t>
                </a:r>
              </a:p>
            </c:rich>
          </c:tx>
          <c:overlay val="0"/>
        </c:title>
        <c:numFmt formatCode="0.0" sourceLinked="1"/>
        <c:majorTickMark val="out"/>
        <c:minorTickMark val="none"/>
        <c:tickLblPos val="nextTo"/>
        <c:crossAx val="143818112"/>
        <c:crosses val="autoZero"/>
        <c:crossBetween val="between"/>
        <c:minorUnit val="0.1"/>
      </c:valAx>
    </c:plotArea>
    <c:legend>
      <c:legendPos val="l"/>
      <c:layout>
        <c:manualLayout>
          <c:xMode val="edge"/>
          <c:yMode val="edge"/>
          <c:x val="0.78771613252290829"/>
          <c:y val="5.9937299504228637E-2"/>
          <c:w val="0.15181136897361514"/>
          <c:h val="0.21358510741712841"/>
        </c:manualLayout>
      </c:layout>
      <c:overlay val="1"/>
      <c:spPr>
        <a:solidFill>
          <a:sysClr val="window" lastClr="FFFFFF"/>
        </a:solidFill>
        <a:ln>
          <a:solidFill>
            <a:sysClr val="windowText" lastClr="000000"/>
          </a:solidFill>
        </a:ln>
      </c:spPr>
    </c:legend>
    <c:plotVisOnly val="1"/>
    <c:dispBlanksAs val="gap"/>
    <c:showDLblsOverMax val="0"/>
  </c:chart>
  <c:txPr>
    <a:bodyPr/>
    <a:lstStyle/>
    <a:p>
      <a:pPr>
        <a:defRPr lang="en-US" sz="16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lineChart>
        <c:grouping val="standard"/>
        <c:varyColors val="0"/>
        <c:ser>
          <c:idx val="1"/>
          <c:order val="0"/>
          <c:tx>
            <c:strRef>
              <c:f>'rsct-processed'!$B$1</c:f>
              <c:strCache>
                <c:ptCount val="1"/>
                <c:pt idx="0">
                  <c:v>Data Partitioning (Stratix V)</c:v>
                </c:pt>
              </c:strCache>
            </c:strRef>
          </c:tx>
          <c:spPr>
            <a:ln w="38100">
              <a:solidFill>
                <a:schemeClr val="accent1"/>
              </a:solidFill>
            </a:ln>
          </c:spPr>
          <c:marker>
            <c:spPr>
              <a:solidFill>
                <a:schemeClr val="accent1"/>
              </a:solidFill>
              <a:ln w="12700">
                <a:solidFill>
                  <a:schemeClr val="accent1"/>
                </a:solidFill>
              </a:ln>
            </c:spPr>
          </c:marker>
          <c:cat>
            <c:numRef>
              <c:f>'rsct-processed'!$A$2:$A$12</c:f>
              <c:numCache>
                <c:formatCode>0.0</c:formatCode>
                <c:ptCount val="11"/>
                <c:pt idx="0">
                  <c:v>0</c:v>
                </c:pt>
                <c:pt idx="1">
                  <c:v>0.1</c:v>
                </c:pt>
                <c:pt idx="2">
                  <c:v>0.2</c:v>
                </c:pt>
                <c:pt idx="3">
                  <c:v>0.3</c:v>
                </c:pt>
                <c:pt idx="4">
                  <c:v>0.4</c:v>
                </c:pt>
                <c:pt idx="5">
                  <c:v>0.5</c:v>
                </c:pt>
                <c:pt idx="6">
                  <c:v>0.6</c:v>
                </c:pt>
                <c:pt idx="7">
                  <c:v>0.7</c:v>
                </c:pt>
                <c:pt idx="8">
                  <c:v>0.8</c:v>
                </c:pt>
                <c:pt idx="9">
                  <c:v>0.9</c:v>
                </c:pt>
                <c:pt idx="10">
                  <c:v>1</c:v>
                </c:pt>
              </c:numCache>
            </c:numRef>
          </c:cat>
          <c:val>
            <c:numRef>
              <c:f>'rsct-processed'!$B$2:$B$12</c:f>
              <c:numCache>
                <c:formatCode>General</c:formatCode>
                <c:ptCount val="11"/>
                <c:pt idx="0">
                  <c:v>26.521699999999999</c:v>
                </c:pt>
                <c:pt idx="1">
                  <c:v>24.215399999999999</c:v>
                </c:pt>
                <c:pt idx="2">
                  <c:v>21.589300000000001</c:v>
                </c:pt>
                <c:pt idx="3">
                  <c:v>18.994700000000002</c:v>
                </c:pt>
                <c:pt idx="4">
                  <c:v>16.4375</c:v>
                </c:pt>
                <c:pt idx="5">
                  <c:v>15.4039</c:v>
                </c:pt>
                <c:pt idx="6">
                  <c:v>17.9099</c:v>
                </c:pt>
                <c:pt idx="7">
                  <c:v>21.0105</c:v>
                </c:pt>
                <c:pt idx="8">
                  <c:v>23.971</c:v>
                </c:pt>
                <c:pt idx="9">
                  <c:v>26.0061</c:v>
                </c:pt>
                <c:pt idx="10">
                  <c:v>28.898800000000001</c:v>
                </c:pt>
              </c:numCache>
            </c:numRef>
          </c:val>
          <c:smooth val="0"/>
          <c:extLst>
            <c:ext xmlns:c16="http://schemas.microsoft.com/office/drawing/2014/chart" uri="{C3380CC4-5D6E-409C-BE32-E72D297353CC}">
              <c16:uniqueId val="{00000000-FDB8-4E02-8AB5-917386E2CBC5}"/>
            </c:ext>
          </c:extLst>
        </c:ser>
        <c:ser>
          <c:idx val="2"/>
          <c:order val="1"/>
          <c:tx>
            <c:strRef>
              <c:f>'rsct-processed'!$C$1</c:f>
              <c:strCache>
                <c:ptCount val="1"/>
                <c:pt idx="0">
                  <c:v>Task Partitioning (Stratix V)</c:v>
                </c:pt>
              </c:strCache>
            </c:strRef>
          </c:tx>
          <c:spPr>
            <a:ln w="38100">
              <a:solidFill>
                <a:schemeClr val="accent1"/>
              </a:solidFill>
              <a:prstDash val="dash"/>
            </a:ln>
          </c:spPr>
          <c:marker>
            <c:symbol val="none"/>
          </c:marker>
          <c:cat>
            <c:numRef>
              <c:f>'rsct-processed'!$A$2:$A$12</c:f>
              <c:numCache>
                <c:formatCode>0.0</c:formatCode>
                <c:ptCount val="11"/>
                <c:pt idx="0">
                  <c:v>0</c:v>
                </c:pt>
                <c:pt idx="1">
                  <c:v>0.1</c:v>
                </c:pt>
                <c:pt idx="2">
                  <c:v>0.2</c:v>
                </c:pt>
                <c:pt idx="3">
                  <c:v>0.3</c:v>
                </c:pt>
                <c:pt idx="4">
                  <c:v>0.4</c:v>
                </c:pt>
                <c:pt idx="5">
                  <c:v>0.5</c:v>
                </c:pt>
                <c:pt idx="6">
                  <c:v>0.6</c:v>
                </c:pt>
                <c:pt idx="7">
                  <c:v>0.7</c:v>
                </c:pt>
                <c:pt idx="8">
                  <c:v>0.8</c:v>
                </c:pt>
                <c:pt idx="9">
                  <c:v>0.9</c:v>
                </c:pt>
                <c:pt idx="10">
                  <c:v>1</c:v>
                </c:pt>
              </c:numCache>
            </c:numRef>
          </c:cat>
          <c:val>
            <c:numRef>
              <c:f>'rsct-processed'!$C$2:$C$12</c:f>
              <c:numCache>
                <c:formatCode>General</c:formatCode>
                <c:ptCount val="11"/>
                <c:pt idx="0">
                  <c:v>10.2599</c:v>
                </c:pt>
                <c:pt idx="1">
                  <c:v>10.2599</c:v>
                </c:pt>
                <c:pt idx="2">
                  <c:v>10.2599</c:v>
                </c:pt>
                <c:pt idx="3">
                  <c:v>10.2599</c:v>
                </c:pt>
                <c:pt idx="4">
                  <c:v>10.2599</c:v>
                </c:pt>
                <c:pt idx="5">
                  <c:v>10.2599</c:v>
                </c:pt>
                <c:pt idx="6">
                  <c:v>10.2599</c:v>
                </c:pt>
                <c:pt idx="7">
                  <c:v>10.2599</c:v>
                </c:pt>
                <c:pt idx="8">
                  <c:v>10.2599</c:v>
                </c:pt>
                <c:pt idx="9">
                  <c:v>10.2599</c:v>
                </c:pt>
                <c:pt idx="10">
                  <c:v>10.2599</c:v>
                </c:pt>
              </c:numCache>
            </c:numRef>
          </c:val>
          <c:smooth val="0"/>
          <c:extLst>
            <c:ext xmlns:c16="http://schemas.microsoft.com/office/drawing/2014/chart" uri="{C3380CC4-5D6E-409C-BE32-E72D297353CC}">
              <c16:uniqueId val="{00000001-FDB8-4E02-8AB5-917386E2CBC5}"/>
            </c:ext>
          </c:extLst>
        </c:ser>
        <c:ser>
          <c:idx val="0"/>
          <c:order val="2"/>
          <c:tx>
            <c:strRef>
              <c:f>'rsct-processed'!$D$1</c:f>
              <c:strCache>
                <c:ptCount val="1"/>
                <c:pt idx="0">
                  <c:v>Data Partitioning (Arria 10)</c:v>
                </c:pt>
              </c:strCache>
            </c:strRef>
          </c:tx>
          <c:spPr>
            <a:ln w="38100">
              <a:solidFill>
                <a:schemeClr val="accent2"/>
              </a:solidFill>
            </a:ln>
          </c:spPr>
          <c:marker>
            <c:spPr>
              <a:solidFill>
                <a:schemeClr val="accent2"/>
              </a:solidFill>
              <a:ln w="12700">
                <a:solidFill>
                  <a:schemeClr val="accent2"/>
                </a:solidFill>
              </a:ln>
            </c:spPr>
          </c:marker>
          <c:cat>
            <c:numRef>
              <c:f>'rsct-processed'!$A$2:$A$12</c:f>
              <c:numCache>
                <c:formatCode>0.0</c:formatCode>
                <c:ptCount val="11"/>
                <c:pt idx="0">
                  <c:v>0</c:v>
                </c:pt>
                <c:pt idx="1">
                  <c:v>0.1</c:v>
                </c:pt>
                <c:pt idx="2">
                  <c:v>0.2</c:v>
                </c:pt>
                <c:pt idx="3">
                  <c:v>0.3</c:v>
                </c:pt>
                <c:pt idx="4">
                  <c:v>0.4</c:v>
                </c:pt>
                <c:pt idx="5">
                  <c:v>0.5</c:v>
                </c:pt>
                <c:pt idx="6">
                  <c:v>0.6</c:v>
                </c:pt>
                <c:pt idx="7">
                  <c:v>0.7</c:v>
                </c:pt>
                <c:pt idx="8">
                  <c:v>0.8</c:v>
                </c:pt>
                <c:pt idx="9">
                  <c:v>0.9</c:v>
                </c:pt>
                <c:pt idx="10">
                  <c:v>1</c:v>
                </c:pt>
              </c:numCache>
            </c:numRef>
          </c:cat>
          <c:val>
            <c:numRef>
              <c:f>'rsct-processed'!$D$2:$D$12</c:f>
              <c:numCache>
                <c:formatCode>General</c:formatCode>
                <c:ptCount val="11"/>
                <c:pt idx="0">
                  <c:v>34.171199999999999</c:v>
                </c:pt>
                <c:pt idx="1">
                  <c:v>31.2239</c:v>
                </c:pt>
                <c:pt idx="2">
                  <c:v>28.299499999999998</c:v>
                </c:pt>
                <c:pt idx="3">
                  <c:v>24.610499999999998</c:v>
                </c:pt>
                <c:pt idx="4">
                  <c:v>21.105599999999999</c:v>
                </c:pt>
                <c:pt idx="5">
                  <c:v>21.4955</c:v>
                </c:pt>
                <c:pt idx="6">
                  <c:v>25.178000000000001</c:v>
                </c:pt>
                <c:pt idx="7">
                  <c:v>31.404299999999999</c:v>
                </c:pt>
                <c:pt idx="8">
                  <c:v>32.798200000000001</c:v>
                </c:pt>
                <c:pt idx="9">
                  <c:v>38.540700000000001</c:v>
                </c:pt>
                <c:pt idx="10">
                  <c:v>40.518500000000003</c:v>
                </c:pt>
              </c:numCache>
            </c:numRef>
          </c:val>
          <c:smooth val="0"/>
          <c:extLst>
            <c:ext xmlns:c16="http://schemas.microsoft.com/office/drawing/2014/chart" uri="{C3380CC4-5D6E-409C-BE32-E72D297353CC}">
              <c16:uniqueId val="{00000002-FDB8-4E02-8AB5-917386E2CBC5}"/>
            </c:ext>
          </c:extLst>
        </c:ser>
        <c:ser>
          <c:idx val="3"/>
          <c:order val="3"/>
          <c:tx>
            <c:strRef>
              <c:f>'rsct-processed'!$E$1</c:f>
              <c:strCache>
                <c:ptCount val="1"/>
                <c:pt idx="0">
                  <c:v>Task Partitioning (Arria 10)</c:v>
                </c:pt>
              </c:strCache>
            </c:strRef>
          </c:tx>
          <c:spPr>
            <a:ln w="38100">
              <a:solidFill>
                <a:schemeClr val="accent2"/>
              </a:solidFill>
              <a:prstDash val="sysDot"/>
            </a:ln>
          </c:spPr>
          <c:marker>
            <c:symbol val="none"/>
          </c:marker>
          <c:cat>
            <c:numRef>
              <c:f>'rsct-processed'!$A$2:$A$12</c:f>
              <c:numCache>
                <c:formatCode>0.0</c:formatCode>
                <c:ptCount val="11"/>
                <c:pt idx="0">
                  <c:v>0</c:v>
                </c:pt>
                <c:pt idx="1">
                  <c:v>0.1</c:v>
                </c:pt>
                <c:pt idx="2">
                  <c:v>0.2</c:v>
                </c:pt>
                <c:pt idx="3">
                  <c:v>0.3</c:v>
                </c:pt>
                <c:pt idx="4">
                  <c:v>0.4</c:v>
                </c:pt>
                <c:pt idx="5">
                  <c:v>0.5</c:v>
                </c:pt>
                <c:pt idx="6">
                  <c:v>0.6</c:v>
                </c:pt>
                <c:pt idx="7">
                  <c:v>0.7</c:v>
                </c:pt>
                <c:pt idx="8">
                  <c:v>0.8</c:v>
                </c:pt>
                <c:pt idx="9">
                  <c:v>0.9</c:v>
                </c:pt>
                <c:pt idx="10">
                  <c:v>1</c:v>
                </c:pt>
              </c:numCache>
            </c:numRef>
          </c:cat>
          <c:val>
            <c:numRef>
              <c:f>'rsct-processed'!$E$2:$E$12</c:f>
              <c:numCache>
                <c:formatCode>General</c:formatCode>
                <c:ptCount val="11"/>
                <c:pt idx="0">
                  <c:v>10.0817</c:v>
                </c:pt>
                <c:pt idx="1">
                  <c:v>10.0817</c:v>
                </c:pt>
                <c:pt idx="2">
                  <c:v>10.0817</c:v>
                </c:pt>
                <c:pt idx="3">
                  <c:v>10.0817</c:v>
                </c:pt>
                <c:pt idx="4">
                  <c:v>10.0817</c:v>
                </c:pt>
                <c:pt idx="5">
                  <c:v>10.0817</c:v>
                </c:pt>
                <c:pt idx="6">
                  <c:v>10.0817</c:v>
                </c:pt>
                <c:pt idx="7">
                  <c:v>10.0817</c:v>
                </c:pt>
                <c:pt idx="8">
                  <c:v>10.0817</c:v>
                </c:pt>
                <c:pt idx="9">
                  <c:v>10.0817</c:v>
                </c:pt>
                <c:pt idx="10">
                  <c:v>10.0817</c:v>
                </c:pt>
              </c:numCache>
            </c:numRef>
          </c:val>
          <c:smooth val="0"/>
          <c:extLst>
            <c:ext xmlns:c16="http://schemas.microsoft.com/office/drawing/2014/chart" uri="{C3380CC4-5D6E-409C-BE32-E72D297353CC}">
              <c16:uniqueId val="{00000003-FDB8-4E02-8AB5-917386E2CBC5}"/>
            </c:ext>
          </c:extLst>
        </c:ser>
        <c:dLbls>
          <c:showLegendKey val="0"/>
          <c:showVal val="0"/>
          <c:showCatName val="0"/>
          <c:showSerName val="0"/>
          <c:showPercent val="0"/>
          <c:showBubbleSize val="0"/>
        </c:dLbls>
        <c:marker val="1"/>
        <c:smooth val="0"/>
        <c:axId val="148103552"/>
        <c:axId val="110546944"/>
      </c:lineChart>
      <c:catAx>
        <c:axId val="148103552"/>
        <c:scaling>
          <c:orientation val="minMax"/>
        </c:scaling>
        <c:delete val="0"/>
        <c:axPos val="b"/>
        <c:numFmt formatCode="0.0" sourceLinked="1"/>
        <c:majorTickMark val="out"/>
        <c:minorTickMark val="none"/>
        <c:tickLblPos val="nextTo"/>
        <c:crossAx val="110546944"/>
        <c:crosses val="autoZero"/>
        <c:auto val="1"/>
        <c:lblAlgn val="ctr"/>
        <c:lblOffset val="100"/>
        <c:noMultiLvlLbl val="0"/>
      </c:catAx>
      <c:valAx>
        <c:axId val="110546944"/>
        <c:scaling>
          <c:orientation val="minMax"/>
        </c:scaling>
        <c:delete val="0"/>
        <c:axPos val="l"/>
        <c:minorGridlines/>
        <c:title>
          <c:tx>
            <c:rich>
              <a:bodyPr rot="-5400000" vert="horz"/>
              <a:lstStyle/>
              <a:p>
                <a:pPr>
                  <a:defRPr/>
                </a:pPr>
                <a:r>
                  <a:rPr lang="en-US"/>
                  <a:t>Execution Time (ms)</a:t>
                </a:r>
              </a:p>
            </c:rich>
          </c:tx>
          <c:overlay val="0"/>
        </c:title>
        <c:numFmt formatCode="General" sourceLinked="1"/>
        <c:majorTickMark val="out"/>
        <c:minorTickMark val="none"/>
        <c:tickLblPos val="nextTo"/>
        <c:crossAx val="148103552"/>
        <c:crosses val="autoZero"/>
        <c:crossBetween val="between"/>
        <c:minorUnit val="5"/>
      </c:valAx>
    </c:plotArea>
    <c:legend>
      <c:legendPos val="l"/>
      <c:layout>
        <c:manualLayout>
          <c:xMode val="edge"/>
          <c:yMode val="edge"/>
          <c:x val="0.26637426900584793"/>
          <c:y val="4.8908573928258967E-2"/>
          <c:w val="0.48267054611594601"/>
          <c:h val="0.2280615704286964"/>
        </c:manualLayout>
      </c:layout>
      <c:overlay val="1"/>
      <c:spPr>
        <a:solidFill>
          <a:sysClr val="window" lastClr="FFFFFF"/>
        </a:solidFill>
        <a:ln>
          <a:solidFill>
            <a:sysClr val="windowText" lastClr="000000"/>
          </a:solidFill>
        </a:ln>
      </c:spPr>
    </c:legend>
    <c:plotVisOnly val="1"/>
    <c:dispBlanksAs val="gap"/>
    <c:showDLblsOverMax val="0"/>
  </c:chart>
  <c:txPr>
    <a:bodyPr/>
    <a:lstStyle/>
    <a:p>
      <a:pPr>
        <a:defRPr lang="en-US" sz="16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781871149262434E-2"/>
          <c:y val="5.0925925925925923E-2"/>
          <c:w val="0.88276844923385112"/>
          <c:h val="0.82054434771381546"/>
        </c:manualLayout>
      </c:layout>
      <c:barChart>
        <c:barDir val="col"/>
        <c:grouping val="stacked"/>
        <c:varyColors val="0"/>
        <c:ser>
          <c:idx val="0"/>
          <c:order val="0"/>
          <c:tx>
            <c:strRef>
              <c:f>BS!$C$1</c:f>
              <c:strCache>
                <c:ptCount val="1"/>
                <c:pt idx="0">
                  <c:v>Allocation</c:v>
                </c:pt>
              </c:strCache>
            </c:strRef>
          </c:tx>
          <c:spPr>
            <a:solidFill>
              <a:schemeClr val="accent2">
                <a:lumMod val="75000"/>
              </a:schemeClr>
            </a:solidFill>
            <a:ln>
              <a:noFill/>
            </a:ln>
            <a:effectLst/>
          </c:spPr>
          <c:invertIfNegative val="0"/>
          <c:cat>
            <c:numRef>
              <c:f>BS!$B$14:$B$24</c:f>
              <c:numCache>
                <c:formatCode>General</c:formatCode>
                <c:ptCount val="11"/>
                <c:pt idx="0">
                  <c:v>0</c:v>
                </c:pt>
                <c:pt idx="1">
                  <c:v>0.1</c:v>
                </c:pt>
                <c:pt idx="2">
                  <c:v>0.2</c:v>
                </c:pt>
                <c:pt idx="3">
                  <c:v>0.3</c:v>
                </c:pt>
                <c:pt idx="4">
                  <c:v>0.4</c:v>
                </c:pt>
                <c:pt idx="5">
                  <c:v>0.5</c:v>
                </c:pt>
                <c:pt idx="6">
                  <c:v>0.6</c:v>
                </c:pt>
                <c:pt idx="7">
                  <c:v>0.7</c:v>
                </c:pt>
                <c:pt idx="8">
                  <c:v>0.8</c:v>
                </c:pt>
                <c:pt idx="9">
                  <c:v>0.9</c:v>
                </c:pt>
                <c:pt idx="10">
                  <c:v>1</c:v>
                </c:pt>
              </c:numCache>
            </c:numRef>
          </c:cat>
          <c:val>
            <c:numRef>
              <c:f>BS!$C$14:$C$24</c:f>
              <c:numCache>
                <c:formatCode>General</c:formatCode>
                <c:ptCount val="11"/>
                <c:pt idx="0">
                  <c:v>2.7400000000000001E-2</c:v>
                </c:pt>
                <c:pt idx="1">
                  <c:v>2.6800000000000001E-2</c:v>
                </c:pt>
                <c:pt idx="2">
                  <c:v>2.76E-2</c:v>
                </c:pt>
                <c:pt idx="3">
                  <c:v>2.76E-2</c:v>
                </c:pt>
                <c:pt idx="4">
                  <c:v>2.6599999999999999E-2</c:v>
                </c:pt>
                <c:pt idx="5">
                  <c:v>2.6599999999999999E-2</c:v>
                </c:pt>
                <c:pt idx="6">
                  <c:v>2.7400000000000001E-2</c:v>
                </c:pt>
                <c:pt idx="7">
                  <c:v>2.7E-2</c:v>
                </c:pt>
                <c:pt idx="8">
                  <c:v>2.7199999999999998E-2</c:v>
                </c:pt>
                <c:pt idx="9">
                  <c:v>2.8199999999999999E-2</c:v>
                </c:pt>
                <c:pt idx="10">
                  <c:v>2.6800000000000001E-2</c:v>
                </c:pt>
              </c:numCache>
            </c:numRef>
          </c:val>
          <c:extLst>
            <c:ext xmlns:c16="http://schemas.microsoft.com/office/drawing/2014/chart" uri="{C3380CC4-5D6E-409C-BE32-E72D297353CC}">
              <c16:uniqueId val="{00000000-BD27-4B02-AB21-94F420103405}"/>
            </c:ext>
          </c:extLst>
        </c:ser>
        <c:ser>
          <c:idx val="2"/>
          <c:order val="1"/>
          <c:tx>
            <c:strRef>
              <c:f>BS!$E$1</c:f>
              <c:strCache>
                <c:ptCount val="1"/>
                <c:pt idx="0">
                  <c:v>Copy To Device</c:v>
                </c:pt>
              </c:strCache>
            </c:strRef>
          </c:tx>
          <c:spPr>
            <a:solidFill>
              <a:schemeClr val="accent3"/>
            </a:solidFill>
            <a:ln>
              <a:noFill/>
            </a:ln>
            <a:effectLst/>
          </c:spPr>
          <c:invertIfNegative val="0"/>
          <c:cat>
            <c:numRef>
              <c:f>BS!$B$14:$B$24</c:f>
              <c:numCache>
                <c:formatCode>General</c:formatCode>
                <c:ptCount val="11"/>
                <c:pt idx="0">
                  <c:v>0</c:v>
                </c:pt>
                <c:pt idx="1">
                  <c:v>0.1</c:v>
                </c:pt>
                <c:pt idx="2">
                  <c:v>0.2</c:v>
                </c:pt>
                <c:pt idx="3">
                  <c:v>0.3</c:v>
                </c:pt>
                <c:pt idx="4">
                  <c:v>0.4</c:v>
                </c:pt>
                <c:pt idx="5">
                  <c:v>0.5</c:v>
                </c:pt>
                <c:pt idx="6">
                  <c:v>0.6</c:v>
                </c:pt>
                <c:pt idx="7">
                  <c:v>0.7</c:v>
                </c:pt>
                <c:pt idx="8">
                  <c:v>0.8</c:v>
                </c:pt>
                <c:pt idx="9">
                  <c:v>0.9</c:v>
                </c:pt>
                <c:pt idx="10">
                  <c:v>1</c:v>
                </c:pt>
              </c:numCache>
            </c:numRef>
          </c:cat>
          <c:val>
            <c:numRef>
              <c:f>BS!$E$14:$E$24</c:f>
              <c:numCache>
                <c:formatCode>General</c:formatCode>
                <c:ptCount val="11"/>
                <c:pt idx="0">
                  <c:v>1.72E-2</c:v>
                </c:pt>
                <c:pt idx="1">
                  <c:v>1.4800000000000001E-2</c:v>
                </c:pt>
                <c:pt idx="2">
                  <c:v>1.8200000000000001E-2</c:v>
                </c:pt>
                <c:pt idx="3">
                  <c:v>1.4800000000000001E-2</c:v>
                </c:pt>
                <c:pt idx="4">
                  <c:v>1.9599999999999999E-2</c:v>
                </c:pt>
                <c:pt idx="5">
                  <c:v>1.4800000000000001E-2</c:v>
                </c:pt>
                <c:pt idx="6">
                  <c:v>1.4999999999999999E-2</c:v>
                </c:pt>
                <c:pt idx="7">
                  <c:v>1.54E-2</c:v>
                </c:pt>
                <c:pt idx="8">
                  <c:v>1.5800000000000002E-2</c:v>
                </c:pt>
                <c:pt idx="9">
                  <c:v>1.54E-2</c:v>
                </c:pt>
                <c:pt idx="10">
                  <c:v>1.4800000000000001E-2</c:v>
                </c:pt>
              </c:numCache>
            </c:numRef>
          </c:val>
          <c:extLst>
            <c:ext xmlns:c16="http://schemas.microsoft.com/office/drawing/2014/chart" uri="{C3380CC4-5D6E-409C-BE32-E72D297353CC}">
              <c16:uniqueId val="{00000001-BD27-4B02-AB21-94F420103405}"/>
            </c:ext>
          </c:extLst>
        </c:ser>
        <c:ser>
          <c:idx val="3"/>
          <c:order val="2"/>
          <c:tx>
            <c:strRef>
              <c:f>BS!$F$1</c:f>
              <c:strCache>
                <c:ptCount val="1"/>
                <c:pt idx="0">
                  <c:v>Kernel</c:v>
                </c:pt>
              </c:strCache>
            </c:strRef>
          </c:tx>
          <c:spPr>
            <a:solidFill>
              <a:schemeClr val="accent4"/>
            </a:solidFill>
            <a:ln>
              <a:noFill/>
            </a:ln>
            <a:effectLst/>
          </c:spPr>
          <c:invertIfNegative val="0"/>
          <c:cat>
            <c:numRef>
              <c:f>BS!$B$14:$B$24</c:f>
              <c:numCache>
                <c:formatCode>General</c:formatCode>
                <c:ptCount val="11"/>
                <c:pt idx="0">
                  <c:v>0</c:v>
                </c:pt>
                <c:pt idx="1">
                  <c:v>0.1</c:v>
                </c:pt>
                <c:pt idx="2">
                  <c:v>0.2</c:v>
                </c:pt>
                <c:pt idx="3">
                  <c:v>0.3</c:v>
                </c:pt>
                <c:pt idx="4">
                  <c:v>0.4</c:v>
                </c:pt>
                <c:pt idx="5">
                  <c:v>0.5</c:v>
                </c:pt>
                <c:pt idx="6">
                  <c:v>0.6</c:v>
                </c:pt>
                <c:pt idx="7">
                  <c:v>0.7</c:v>
                </c:pt>
                <c:pt idx="8">
                  <c:v>0.8</c:v>
                </c:pt>
                <c:pt idx="9">
                  <c:v>0.9</c:v>
                </c:pt>
                <c:pt idx="10">
                  <c:v>1</c:v>
                </c:pt>
              </c:numCache>
            </c:numRef>
          </c:cat>
          <c:val>
            <c:numRef>
              <c:f>BS!$F$14:$F$24</c:f>
              <c:numCache>
                <c:formatCode>General</c:formatCode>
                <c:ptCount val="11"/>
                <c:pt idx="0">
                  <c:v>44.997599999999998</c:v>
                </c:pt>
                <c:pt idx="1">
                  <c:v>40.590899999999998</c:v>
                </c:pt>
                <c:pt idx="2">
                  <c:v>36.286299999999997</c:v>
                </c:pt>
                <c:pt idx="3">
                  <c:v>32.156999999999996</c:v>
                </c:pt>
                <c:pt idx="4">
                  <c:v>28.136199999999999</c:v>
                </c:pt>
                <c:pt idx="5">
                  <c:v>24.179200000000002</c:v>
                </c:pt>
                <c:pt idx="6">
                  <c:v>21.066299999999998</c:v>
                </c:pt>
                <c:pt idx="7">
                  <c:v>20.871200000000002</c:v>
                </c:pt>
                <c:pt idx="8">
                  <c:v>24.012899999999998</c:v>
                </c:pt>
                <c:pt idx="9">
                  <c:v>27.537700000000001</c:v>
                </c:pt>
                <c:pt idx="10">
                  <c:v>30.470099999999999</c:v>
                </c:pt>
              </c:numCache>
            </c:numRef>
          </c:val>
          <c:extLst>
            <c:ext xmlns:c16="http://schemas.microsoft.com/office/drawing/2014/chart" uri="{C3380CC4-5D6E-409C-BE32-E72D297353CC}">
              <c16:uniqueId val="{00000002-BD27-4B02-AB21-94F420103405}"/>
            </c:ext>
          </c:extLst>
        </c:ser>
        <c:ser>
          <c:idx val="4"/>
          <c:order val="3"/>
          <c:tx>
            <c:strRef>
              <c:f>BS!$G$1</c:f>
              <c:strCache>
                <c:ptCount val="1"/>
                <c:pt idx="0">
                  <c:v>Copy Back and Merge</c:v>
                </c:pt>
              </c:strCache>
            </c:strRef>
          </c:tx>
          <c:spPr>
            <a:solidFill>
              <a:schemeClr val="accent5"/>
            </a:solidFill>
            <a:ln>
              <a:noFill/>
            </a:ln>
            <a:effectLst/>
          </c:spPr>
          <c:invertIfNegative val="0"/>
          <c:cat>
            <c:numRef>
              <c:f>BS!$B$14:$B$24</c:f>
              <c:numCache>
                <c:formatCode>General</c:formatCode>
                <c:ptCount val="11"/>
                <c:pt idx="0">
                  <c:v>0</c:v>
                </c:pt>
                <c:pt idx="1">
                  <c:v>0.1</c:v>
                </c:pt>
                <c:pt idx="2">
                  <c:v>0.2</c:v>
                </c:pt>
                <c:pt idx="3">
                  <c:v>0.3</c:v>
                </c:pt>
                <c:pt idx="4">
                  <c:v>0.4</c:v>
                </c:pt>
                <c:pt idx="5">
                  <c:v>0.5</c:v>
                </c:pt>
                <c:pt idx="6">
                  <c:v>0.6</c:v>
                </c:pt>
                <c:pt idx="7">
                  <c:v>0.7</c:v>
                </c:pt>
                <c:pt idx="8">
                  <c:v>0.8</c:v>
                </c:pt>
                <c:pt idx="9">
                  <c:v>0.9</c:v>
                </c:pt>
                <c:pt idx="10">
                  <c:v>1</c:v>
                </c:pt>
              </c:numCache>
            </c:numRef>
          </c:cat>
          <c:val>
            <c:numRef>
              <c:f>BS!$G$14:$G$24</c:f>
              <c:numCache>
                <c:formatCode>General</c:formatCode>
                <c:ptCount val="11"/>
                <c:pt idx="0">
                  <c:v>0.6966</c:v>
                </c:pt>
                <c:pt idx="1">
                  <c:v>0.76039999999999996</c:v>
                </c:pt>
                <c:pt idx="2">
                  <c:v>0.89739999999999998</c:v>
                </c:pt>
                <c:pt idx="3">
                  <c:v>0.98340000000000005</c:v>
                </c:pt>
                <c:pt idx="4">
                  <c:v>1.0496000000000001</c:v>
                </c:pt>
                <c:pt idx="5">
                  <c:v>1.0206</c:v>
                </c:pt>
                <c:pt idx="6">
                  <c:v>0.93359999999999999</c:v>
                </c:pt>
                <c:pt idx="7">
                  <c:v>1.0884</c:v>
                </c:pt>
                <c:pt idx="8">
                  <c:v>1.1858</c:v>
                </c:pt>
                <c:pt idx="9">
                  <c:v>1.2423999999999999</c:v>
                </c:pt>
                <c:pt idx="10">
                  <c:v>1.3774</c:v>
                </c:pt>
              </c:numCache>
            </c:numRef>
          </c:val>
          <c:extLst>
            <c:ext xmlns:c16="http://schemas.microsoft.com/office/drawing/2014/chart" uri="{C3380CC4-5D6E-409C-BE32-E72D297353CC}">
              <c16:uniqueId val="{00000003-BD27-4B02-AB21-94F420103405}"/>
            </c:ext>
          </c:extLst>
        </c:ser>
        <c:ser>
          <c:idx val="5"/>
          <c:order val="4"/>
          <c:tx>
            <c:strRef>
              <c:f>BS!$H$1</c:f>
              <c:strCache>
                <c:ptCount val="1"/>
                <c:pt idx="0">
                  <c:v>Deallocation</c:v>
                </c:pt>
              </c:strCache>
            </c:strRef>
          </c:tx>
          <c:spPr>
            <a:solidFill>
              <a:schemeClr val="accent6"/>
            </a:solidFill>
            <a:ln>
              <a:noFill/>
            </a:ln>
            <a:effectLst/>
          </c:spPr>
          <c:invertIfNegative val="0"/>
          <c:cat>
            <c:numRef>
              <c:f>BS!$B$14:$B$24</c:f>
              <c:numCache>
                <c:formatCode>General</c:formatCode>
                <c:ptCount val="11"/>
                <c:pt idx="0">
                  <c:v>0</c:v>
                </c:pt>
                <c:pt idx="1">
                  <c:v>0.1</c:v>
                </c:pt>
                <c:pt idx="2">
                  <c:v>0.2</c:v>
                </c:pt>
                <c:pt idx="3">
                  <c:v>0.3</c:v>
                </c:pt>
                <c:pt idx="4">
                  <c:v>0.4</c:v>
                </c:pt>
                <c:pt idx="5">
                  <c:v>0.5</c:v>
                </c:pt>
                <c:pt idx="6">
                  <c:v>0.6</c:v>
                </c:pt>
                <c:pt idx="7">
                  <c:v>0.7</c:v>
                </c:pt>
                <c:pt idx="8">
                  <c:v>0.8</c:v>
                </c:pt>
                <c:pt idx="9">
                  <c:v>0.9</c:v>
                </c:pt>
                <c:pt idx="10">
                  <c:v>1</c:v>
                </c:pt>
              </c:numCache>
            </c:numRef>
          </c:cat>
          <c:val>
            <c:numRef>
              <c:f>BS!$H$14:$H$24</c:f>
              <c:numCache>
                <c:formatCode>General</c:formatCode>
                <c:ptCount val="11"/>
                <c:pt idx="0">
                  <c:v>2.6282000000000001</c:v>
                </c:pt>
                <c:pt idx="1">
                  <c:v>2.6389999999999998</c:v>
                </c:pt>
                <c:pt idx="2">
                  <c:v>2.9508000000000001</c:v>
                </c:pt>
                <c:pt idx="3">
                  <c:v>2.9458000000000002</c:v>
                </c:pt>
                <c:pt idx="4">
                  <c:v>2.9742000000000002</c:v>
                </c:pt>
                <c:pt idx="5">
                  <c:v>2.9068000000000001</c:v>
                </c:pt>
                <c:pt idx="6">
                  <c:v>2.8898000000000001</c:v>
                </c:pt>
                <c:pt idx="7">
                  <c:v>3.3618000000000001</c:v>
                </c:pt>
                <c:pt idx="8">
                  <c:v>3.2904</c:v>
                </c:pt>
                <c:pt idx="9">
                  <c:v>3.2744</c:v>
                </c:pt>
                <c:pt idx="10">
                  <c:v>2.4331999999999998</c:v>
                </c:pt>
              </c:numCache>
            </c:numRef>
          </c:val>
          <c:extLst>
            <c:ext xmlns:c16="http://schemas.microsoft.com/office/drawing/2014/chart" uri="{C3380CC4-5D6E-409C-BE32-E72D297353CC}">
              <c16:uniqueId val="{00000004-BD27-4B02-AB21-94F420103405}"/>
            </c:ext>
          </c:extLst>
        </c:ser>
        <c:dLbls>
          <c:showLegendKey val="0"/>
          <c:showVal val="0"/>
          <c:showCatName val="0"/>
          <c:showSerName val="0"/>
          <c:showPercent val="0"/>
          <c:showBubbleSize val="0"/>
        </c:dLbls>
        <c:gapWidth val="150"/>
        <c:overlap val="100"/>
        <c:axId val="342081968"/>
        <c:axId val="342078688"/>
      </c:barChart>
      <c:catAx>
        <c:axId val="34208196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alpha</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42078688"/>
        <c:crosses val="autoZero"/>
        <c:auto val="1"/>
        <c:lblAlgn val="ctr"/>
        <c:lblOffset val="100"/>
        <c:noMultiLvlLbl val="0"/>
      </c:catAx>
      <c:valAx>
        <c:axId val="342078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Execution Time (ms)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42081968"/>
        <c:crosses val="autoZero"/>
        <c:crossBetween val="between"/>
      </c:valAx>
      <c:spPr>
        <a:noFill/>
        <a:ln>
          <a:noFill/>
        </a:ln>
        <a:effectLst/>
      </c:spPr>
    </c:plotArea>
    <c:legend>
      <c:legendPos val="r"/>
      <c:layout>
        <c:manualLayout>
          <c:xMode val="edge"/>
          <c:yMode val="edge"/>
          <c:x val="0.4991706941128794"/>
          <c:y val="2.5910623738410687E-2"/>
          <c:w val="0.31703375319793131"/>
          <c:h val="0.33426518183191589"/>
        </c:manualLayout>
      </c:layout>
      <c:overlay val="0"/>
      <c:spPr>
        <a:solidFill>
          <a:schemeClr val="bg1"/>
        </a:solidFill>
        <a:ln>
          <a:solidFill>
            <a:schemeClr val="bg2">
              <a:lumMod val="75000"/>
            </a:schemeClr>
          </a:solid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635393629326685"/>
          <c:y val="5.4236293379994166E-2"/>
          <c:w val="0.60749089749236296"/>
          <c:h val="0.84431284631087777"/>
        </c:manualLayout>
      </c:layout>
      <c:barChart>
        <c:barDir val="col"/>
        <c:grouping val="stacked"/>
        <c:varyColors val="0"/>
        <c:ser>
          <c:idx val="0"/>
          <c:order val="0"/>
          <c:tx>
            <c:strRef>
              <c:f>HSTO!$C$1</c:f>
              <c:strCache>
                <c:ptCount val="1"/>
                <c:pt idx="0">
                  <c:v>Allocation</c:v>
                </c:pt>
              </c:strCache>
            </c:strRef>
          </c:tx>
          <c:spPr>
            <a:solidFill>
              <a:schemeClr val="accent1"/>
            </a:solidFill>
            <a:ln>
              <a:noFill/>
            </a:ln>
            <a:effectLst/>
          </c:spPr>
          <c:invertIfNegative val="0"/>
          <c:cat>
            <c:numRef>
              <c:f>HSTO!$B$2:$B$12</c:f>
              <c:numCache>
                <c:formatCode>General</c:formatCode>
                <c:ptCount val="11"/>
                <c:pt idx="0">
                  <c:v>0</c:v>
                </c:pt>
                <c:pt idx="1">
                  <c:v>0.1</c:v>
                </c:pt>
                <c:pt idx="2">
                  <c:v>0.2</c:v>
                </c:pt>
                <c:pt idx="3">
                  <c:v>0.3</c:v>
                </c:pt>
                <c:pt idx="4">
                  <c:v>0.4</c:v>
                </c:pt>
                <c:pt idx="5">
                  <c:v>0.5</c:v>
                </c:pt>
                <c:pt idx="6">
                  <c:v>0.6</c:v>
                </c:pt>
                <c:pt idx="7">
                  <c:v>0.7</c:v>
                </c:pt>
                <c:pt idx="8">
                  <c:v>0.8</c:v>
                </c:pt>
                <c:pt idx="9">
                  <c:v>0.9</c:v>
                </c:pt>
                <c:pt idx="10">
                  <c:v>1</c:v>
                </c:pt>
              </c:numCache>
            </c:numRef>
          </c:cat>
          <c:val>
            <c:numRef>
              <c:f>HSTO!$C$2:$C$12</c:f>
              <c:numCache>
                <c:formatCode>General</c:formatCode>
                <c:ptCount val="11"/>
                <c:pt idx="0">
                  <c:v>2.5600000000000001E-2</c:v>
                </c:pt>
                <c:pt idx="1">
                  <c:v>2.46E-2</c:v>
                </c:pt>
                <c:pt idx="2">
                  <c:v>0.03</c:v>
                </c:pt>
                <c:pt idx="3">
                  <c:v>2.4199999999999999E-2</c:v>
                </c:pt>
                <c:pt idx="4">
                  <c:v>2.4199999999999999E-2</c:v>
                </c:pt>
                <c:pt idx="5">
                  <c:v>2.64E-2</c:v>
                </c:pt>
                <c:pt idx="6">
                  <c:v>2.2800000000000001E-2</c:v>
                </c:pt>
                <c:pt idx="7">
                  <c:v>2.46E-2</c:v>
                </c:pt>
                <c:pt idx="8">
                  <c:v>2.4199999999999999E-2</c:v>
                </c:pt>
                <c:pt idx="9">
                  <c:v>2.4E-2</c:v>
                </c:pt>
                <c:pt idx="10">
                  <c:v>2.4400000000000002E-2</c:v>
                </c:pt>
              </c:numCache>
            </c:numRef>
          </c:val>
          <c:extLst>
            <c:ext xmlns:c16="http://schemas.microsoft.com/office/drawing/2014/chart" uri="{C3380CC4-5D6E-409C-BE32-E72D297353CC}">
              <c16:uniqueId val="{00000000-D6BB-4C55-87A9-00DE5AC2EFD1}"/>
            </c:ext>
          </c:extLst>
        </c:ser>
        <c:ser>
          <c:idx val="1"/>
          <c:order val="1"/>
          <c:tx>
            <c:strRef>
              <c:f>HSTO!$D$1</c:f>
              <c:strCache>
                <c:ptCount val="1"/>
                <c:pt idx="0">
                  <c:v>Initialization</c:v>
                </c:pt>
              </c:strCache>
            </c:strRef>
          </c:tx>
          <c:spPr>
            <a:solidFill>
              <a:schemeClr val="accent2"/>
            </a:solidFill>
            <a:ln>
              <a:noFill/>
            </a:ln>
            <a:effectLst/>
          </c:spPr>
          <c:invertIfNegative val="0"/>
          <c:cat>
            <c:numRef>
              <c:f>HSTO!$B$2:$B$12</c:f>
              <c:numCache>
                <c:formatCode>General</c:formatCode>
                <c:ptCount val="11"/>
                <c:pt idx="0">
                  <c:v>0</c:v>
                </c:pt>
                <c:pt idx="1">
                  <c:v>0.1</c:v>
                </c:pt>
                <c:pt idx="2">
                  <c:v>0.2</c:v>
                </c:pt>
                <c:pt idx="3">
                  <c:v>0.3</c:v>
                </c:pt>
                <c:pt idx="4">
                  <c:v>0.4</c:v>
                </c:pt>
                <c:pt idx="5">
                  <c:v>0.5</c:v>
                </c:pt>
                <c:pt idx="6">
                  <c:v>0.6</c:v>
                </c:pt>
                <c:pt idx="7">
                  <c:v>0.7</c:v>
                </c:pt>
                <c:pt idx="8">
                  <c:v>0.8</c:v>
                </c:pt>
                <c:pt idx="9">
                  <c:v>0.9</c:v>
                </c:pt>
                <c:pt idx="10">
                  <c:v>1</c:v>
                </c:pt>
              </c:numCache>
            </c:numRef>
          </c:cat>
          <c:val>
            <c:numRef>
              <c:f>HSTO!$D$2:$D$12</c:f>
              <c:numCache>
                <c:formatCode>General</c:formatCode>
                <c:ptCount val="11"/>
                <c:pt idx="0">
                  <c:v>31.4922</c:v>
                </c:pt>
                <c:pt idx="1">
                  <c:v>22.133600000000001</c:v>
                </c:pt>
                <c:pt idx="2">
                  <c:v>22.002600000000001</c:v>
                </c:pt>
                <c:pt idx="3">
                  <c:v>22.037800000000001</c:v>
                </c:pt>
                <c:pt idx="4">
                  <c:v>21.976800000000001</c:v>
                </c:pt>
                <c:pt idx="5">
                  <c:v>24.3124</c:v>
                </c:pt>
                <c:pt idx="6">
                  <c:v>22.090599999999998</c:v>
                </c:pt>
                <c:pt idx="7">
                  <c:v>22.041799999999999</c:v>
                </c:pt>
                <c:pt idx="8">
                  <c:v>22.298400000000001</c:v>
                </c:pt>
                <c:pt idx="9">
                  <c:v>22.093</c:v>
                </c:pt>
                <c:pt idx="10">
                  <c:v>22.206</c:v>
                </c:pt>
              </c:numCache>
            </c:numRef>
          </c:val>
          <c:extLst>
            <c:ext xmlns:c16="http://schemas.microsoft.com/office/drawing/2014/chart" uri="{C3380CC4-5D6E-409C-BE32-E72D297353CC}">
              <c16:uniqueId val="{00000001-D6BB-4C55-87A9-00DE5AC2EFD1}"/>
            </c:ext>
          </c:extLst>
        </c:ser>
        <c:ser>
          <c:idx val="2"/>
          <c:order val="2"/>
          <c:tx>
            <c:strRef>
              <c:f>HSTO!$E$1</c:f>
              <c:strCache>
                <c:ptCount val="1"/>
                <c:pt idx="0">
                  <c:v>Copy To Device</c:v>
                </c:pt>
              </c:strCache>
            </c:strRef>
          </c:tx>
          <c:spPr>
            <a:solidFill>
              <a:schemeClr val="accent3"/>
            </a:solidFill>
            <a:ln>
              <a:noFill/>
            </a:ln>
            <a:effectLst/>
          </c:spPr>
          <c:invertIfNegative val="0"/>
          <c:cat>
            <c:numRef>
              <c:f>HSTO!$B$2:$B$12</c:f>
              <c:numCache>
                <c:formatCode>General</c:formatCode>
                <c:ptCount val="11"/>
                <c:pt idx="0">
                  <c:v>0</c:v>
                </c:pt>
                <c:pt idx="1">
                  <c:v>0.1</c:v>
                </c:pt>
                <c:pt idx="2">
                  <c:v>0.2</c:v>
                </c:pt>
                <c:pt idx="3">
                  <c:v>0.3</c:v>
                </c:pt>
                <c:pt idx="4">
                  <c:v>0.4</c:v>
                </c:pt>
                <c:pt idx="5">
                  <c:v>0.5</c:v>
                </c:pt>
                <c:pt idx="6">
                  <c:v>0.6</c:v>
                </c:pt>
                <c:pt idx="7">
                  <c:v>0.7</c:v>
                </c:pt>
                <c:pt idx="8">
                  <c:v>0.8</c:v>
                </c:pt>
                <c:pt idx="9">
                  <c:v>0.9</c:v>
                </c:pt>
                <c:pt idx="10">
                  <c:v>1</c:v>
                </c:pt>
              </c:numCache>
            </c:numRef>
          </c:cat>
          <c:val>
            <c:numRef>
              <c:f>HSTO!$E$2:$E$12</c:f>
              <c:numCache>
                <c:formatCode>General</c:formatCode>
                <c:ptCount val="11"/>
                <c:pt idx="0">
                  <c:v>1.5202</c:v>
                </c:pt>
                <c:pt idx="1">
                  <c:v>1.5074000000000001</c:v>
                </c:pt>
                <c:pt idx="2">
                  <c:v>1.5628</c:v>
                </c:pt>
                <c:pt idx="3">
                  <c:v>1.4798</c:v>
                </c:pt>
                <c:pt idx="4">
                  <c:v>1.5007999999999999</c:v>
                </c:pt>
                <c:pt idx="5">
                  <c:v>1.5968</c:v>
                </c:pt>
                <c:pt idx="6">
                  <c:v>1.5598000000000001</c:v>
                </c:pt>
                <c:pt idx="7">
                  <c:v>1.4945999999999999</c:v>
                </c:pt>
                <c:pt idx="8">
                  <c:v>1.554</c:v>
                </c:pt>
                <c:pt idx="9">
                  <c:v>1.5266</c:v>
                </c:pt>
                <c:pt idx="10">
                  <c:v>1.5653999999999999</c:v>
                </c:pt>
              </c:numCache>
            </c:numRef>
          </c:val>
          <c:extLst>
            <c:ext xmlns:c16="http://schemas.microsoft.com/office/drawing/2014/chart" uri="{C3380CC4-5D6E-409C-BE32-E72D297353CC}">
              <c16:uniqueId val="{00000002-D6BB-4C55-87A9-00DE5AC2EFD1}"/>
            </c:ext>
          </c:extLst>
        </c:ser>
        <c:ser>
          <c:idx val="3"/>
          <c:order val="3"/>
          <c:tx>
            <c:strRef>
              <c:f>HSTO!$F$1</c:f>
              <c:strCache>
                <c:ptCount val="1"/>
                <c:pt idx="0">
                  <c:v>Kernel</c:v>
                </c:pt>
              </c:strCache>
            </c:strRef>
          </c:tx>
          <c:spPr>
            <a:solidFill>
              <a:schemeClr val="accent4"/>
            </a:solidFill>
            <a:ln>
              <a:noFill/>
            </a:ln>
            <a:effectLst/>
          </c:spPr>
          <c:invertIfNegative val="0"/>
          <c:cat>
            <c:numRef>
              <c:f>HSTO!$B$2:$B$12</c:f>
              <c:numCache>
                <c:formatCode>General</c:formatCode>
                <c:ptCount val="11"/>
                <c:pt idx="0">
                  <c:v>0</c:v>
                </c:pt>
                <c:pt idx="1">
                  <c:v>0.1</c:v>
                </c:pt>
                <c:pt idx="2">
                  <c:v>0.2</c:v>
                </c:pt>
                <c:pt idx="3">
                  <c:v>0.3</c:v>
                </c:pt>
                <c:pt idx="4">
                  <c:v>0.4</c:v>
                </c:pt>
                <c:pt idx="5">
                  <c:v>0.5</c:v>
                </c:pt>
                <c:pt idx="6">
                  <c:v>0.6</c:v>
                </c:pt>
                <c:pt idx="7">
                  <c:v>0.7</c:v>
                </c:pt>
                <c:pt idx="8">
                  <c:v>0.8</c:v>
                </c:pt>
                <c:pt idx="9">
                  <c:v>0.9</c:v>
                </c:pt>
                <c:pt idx="10">
                  <c:v>1</c:v>
                </c:pt>
              </c:numCache>
            </c:numRef>
          </c:cat>
          <c:val>
            <c:numRef>
              <c:f>HSTO!$F$2:$F$12</c:f>
              <c:numCache>
                <c:formatCode>General</c:formatCode>
                <c:ptCount val="11"/>
                <c:pt idx="0">
                  <c:v>273.30680000000001</c:v>
                </c:pt>
                <c:pt idx="1">
                  <c:v>268.13459999999998</c:v>
                </c:pt>
                <c:pt idx="2">
                  <c:v>267.13900000000001</c:v>
                </c:pt>
                <c:pt idx="3">
                  <c:v>266.98219999999998</c:v>
                </c:pt>
                <c:pt idx="4">
                  <c:v>266.72120000000001</c:v>
                </c:pt>
                <c:pt idx="5">
                  <c:v>266.89980000000003</c:v>
                </c:pt>
                <c:pt idx="6">
                  <c:v>266.42700000000002</c:v>
                </c:pt>
                <c:pt idx="7">
                  <c:v>266.16559999999998</c:v>
                </c:pt>
                <c:pt idx="8">
                  <c:v>266.40499999999997</c:v>
                </c:pt>
                <c:pt idx="9">
                  <c:v>267.78800000000001</c:v>
                </c:pt>
                <c:pt idx="10">
                  <c:v>266.86180000000002</c:v>
                </c:pt>
              </c:numCache>
            </c:numRef>
          </c:val>
          <c:extLst>
            <c:ext xmlns:c16="http://schemas.microsoft.com/office/drawing/2014/chart" uri="{C3380CC4-5D6E-409C-BE32-E72D297353CC}">
              <c16:uniqueId val="{00000003-D6BB-4C55-87A9-00DE5AC2EFD1}"/>
            </c:ext>
          </c:extLst>
        </c:ser>
        <c:ser>
          <c:idx val="4"/>
          <c:order val="4"/>
          <c:tx>
            <c:strRef>
              <c:f>HSTO!$G$1</c:f>
              <c:strCache>
                <c:ptCount val="1"/>
                <c:pt idx="0">
                  <c:v>Copy Back and Merge</c:v>
                </c:pt>
              </c:strCache>
            </c:strRef>
          </c:tx>
          <c:spPr>
            <a:solidFill>
              <a:schemeClr val="accent5"/>
            </a:solidFill>
            <a:ln>
              <a:noFill/>
            </a:ln>
            <a:effectLst/>
          </c:spPr>
          <c:invertIfNegative val="0"/>
          <c:cat>
            <c:numRef>
              <c:f>HSTO!$B$2:$B$12</c:f>
              <c:numCache>
                <c:formatCode>General</c:formatCode>
                <c:ptCount val="11"/>
                <c:pt idx="0">
                  <c:v>0</c:v>
                </c:pt>
                <c:pt idx="1">
                  <c:v>0.1</c:v>
                </c:pt>
                <c:pt idx="2">
                  <c:v>0.2</c:v>
                </c:pt>
                <c:pt idx="3">
                  <c:v>0.3</c:v>
                </c:pt>
                <c:pt idx="4">
                  <c:v>0.4</c:v>
                </c:pt>
                <c:pt idx="5">
                  <c:v>0.5</c:v>
                </c:pt>
                <c:pt idx="6">
                  <c:v>0.6</c:v>
                </c:pt>
                <c:pt idx="7">
                  <c:v>0.7</c:v>
                </c:pt>
                <c:pt idx="8">
                  <c:v>0.8</c:v>
                </c:pt>
                <c:pt idx="9">
                  <c:v>0.9</c:v>
                </c:pt>
                <c:pt idx="10">
                  <c:v>1</c:v>
                </c:pt>
              </c:numCache>
            </c:numRef>
          </c:cat>
          <c:val>
            <c:numRef>
              <c:f>HSTO!$G$2:$G$12</c:f>
              <c:numCache>
                <c:formatCode>General</c:formatCode>
                <c:ptCount val="11"/>
                <c:pt idx="0">
                  <c:v>2.5000000000000001E-2</c:v>
                </c:pt>
                <c:pt idx="1">
                  <c:v>2.4799999999999999E-2</c:v>
                </c:pt>
                <c:pt idx="2">
                  <c:v>2.9600000000000001E-2</c:v>
                </c:pt>
                <c:pt idx="3">
                  <c:v>2.4799999999999999E-2</c:v>
                </c:pt>
                <c:pt idx="4">
                  <c:v>2.4400000000000002E-2</c:v>
                </c:pt>
                <c:pt idx="5">
                  <c:v>2.4400000000000002E-2</c:v>
                </c:pt>
                <c:pt idx="6">
                  <c:v>2.5399999999999999E-2</c:v>
                </c:pt>
                <c:pt idx="7">
                  <c:v>2.4E-2</c:v>
                </c:pt>
                <c:pt idx="8">
                  <c:v>2.58E-2</c:v>
                </c:pt>
                <c:pt idx="9">
                  <c:v>2.4199999999999999E-2</c:v>
                </c:pt>
                <c:pt idx="10">
                  <c:v>2.3599999999999999E-2</c:v>
                </c:pt>
              </c:numCache>
            </c:numRef>
          </c:val>
          <c:extLst>
            <c:ext xmlns:c16="http://schemas.microsoft.com/office/drawing/2014/chart" uri="{C3380CC4-5D6E-409C-BE32-E72D297353CC}">
              <c16:uniqueId val="{00000004-D6BB-4C55-87A9-00DE5AC2EFD1}"/>
            </c:ext>
          </c:extLst>
        </c:ser>
        <c:ser>
          <c:idx val="5"/>
          <c:order val="5"/>
          <c:tx>
            <c:strRef>
              <c:f>HSTO!$H$1</c:f>
              <c:strCache>
                <c:ptCount val="1"/>
                <c:pt idx="0">
                  <c:v>Deallocation</c:v>
                </c:pt>
              </c:strCache>
            </c:strRef>
          </c:tx>
          <c:spPr>
            <a:solidFill>
              <a:schemeClr val="accent6"/>
            </a:solidFill>
            <a:ln>
              <a:noFill/>
            </a:ln>
            <a:effectLst/>
          </c:spPr>
          <c:invertIfNegative val="0"/>
          <c:cat>
            <c:numRef>
              <c:f>HSTO!$B$2:$B$12</c:f>
              <c:numCache>
                <c:formatCode>General</c:formatCode>
                <c:ptCount val="11"/>
                <c:pt idx="0">
                  <c:v>0</c:v>
                </c:pt>
                <c:pt idx="1">
                  <c:v>0.1</c:v>
                </c:pt>
                <c:pt idx="2">
                  <c:v>0.2</c:v>
                </c:pt>
                <c:pt idx="3">
                  <c:v>0.3</c:v>
                </c:pt>
                <c:pt idx="4">
                  <c:v>0.4</c:v>
                </c:pt>
                <c:pt idx="5">
                  <c:v>0.5</c:v>
                </c:pt>
                <c:pt idx="6">
                  <c:v>0.6</c:v>
                </c:pt>
                <c:pt idx="7">
                  <c:v>0.7</c:v>
                </c:pt>
                <c:pt idx="8">
                  <c:v>0.8</c:v>
                </c:pt>
                <c:pt idx="9">
                  <c:v>0.9</c:v>
                </c:pt>
                <c:pt idx="10">
                  <c:v>1</c:v>
                </c:pt>
              </c:numCache>
            </c:numRef>
          </c:cat>
          <c:val>
            <c:numRef>
              <c:f>HSTO!$H$2:$H$12</c:f>
              <c:numCache>
                <c:formatCode>General</c:formatCode>
                <c:ptCount val="11"/>
                <c:pt idx="0">
                  <c:v>10.064399999999999</c:v>
                </c:pt>
                <c:pt idx="1">
                  <c:v>10.257400000000001</c:v>
                </c:pt>
                <c:pt idx="2">
                  <c:v>10.098000000000001</c:v>
                </c:pt>
                <c:pt idx="3">
                  <c:v>10.6272</c:v>
                </c:pt>
                <c:pt idx="4">
                  <c:v>9.8577999999999992</c:v>
                </c:pt>
                <c:pt idx="5">
                  <c:v>10.869199999999999</c:v>
                </c:pt>
                <c:pt idx="6">
                  <c:v>11.023</c:v>
                </c:pt>
                <c:pt idx="7">
                  <c:v>10.1066</c:v>
                </c:pt>
                <c:pt idx="8">
                  <c:v>9.9646000000000008</c:v>
                </c:pt>
                <c:pt idx="9">
                  <c:v>10.536799999999999</c:v>
                </c:pt>
                <c:pt idx="10">
                  <c:v>10.6434</c:v>
                </c:pt>
              </c:numCache>
            </c:numRef>
          </c:val>
          <c:extLst>
            <c:ext xmlns:c16="http://schemas.microsoft.com/office/drawing/2014/chart" uri="{C3380CC4-5D6E-409C-BE32-E72D297353CC}">
              <c16:uniqueId val="{00000005-D6BB-4C55-87A9-00DE5AC2EFD1}"/>
            </c:ext>
          </c:extLst>
        </c:ser>
        <c:dLbls>
          <c:showLegendKey val="0"/>
          <c:showVal val="0"/>
          <c:showCatName val="0"/>
          <c:showSerName val="0"/>
          <c:showPercent val="0"/>
          <c:showBubbleSize val="0"/>
        </c:dLbls>
        <c:gapWidth val="150"/>
        <c:overlap val="100"/>
        <c:axId val="470689792"/>
        <c:axId val="470689136"/>
      </c:barChart>
      <c:catAx>
        <c:axId val="47068979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alpha</a:t>
                </a:r>
              </a:p>
            </c:rich>
          </c:tx>
          <c:layout>
            <c:manualLayout>
              <c:xMode val="edge"/>
              <c:yMode val="edge"/>
              <c:x val="0.7204031356826136"/>
              <c:y val="0.9110877806940799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0689136"/>
        <c:crosses val="autoZero"/>
        <c:auto val="1"/>
        <c:lblAlgn val="ctr"/>
        <c:lblOffset val="100"/>
        <c:noMultiLvlLbl val="0"/>
      </c:catAx>
      <c:valAx>
        <c:axId val="4706891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Execution Time (ms)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0689792"/>
        <c:crosses val="autoZero"/>
        <c:crossBetween val="between"/>
      </c:valAx>
      <c:spPr>
        <a:noFill/>
        <a:ln>
          <a:noFill/>
        </a:ln>
        <a:effectLst/>
      </c:spPr>
    </c:plotArea>
    <c:legend>
      <c:legendPos val="r"/>
      <c:layout>
        <c:manualLayout>
          <c:xMode val="edge"/>
          <c:yMode val="edge"/>
          <c:x val="0.72635360890402334"/>
          <c:y val="0.25428149606299211"/>
          <c:w val="0.2730095443629259"/>
          <c:h val="0.5192147856517935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5584845372589"/>
          <c:y val="5.0925925925925923E-2"/>
          <c:w val="0.7034832819810567"/>
          <c:h val="0.8416746864975212"/>
        </c:manualLayout>
      </c:layout>
      <c:barChart>
        <c:barDir val="col"/>
        <c:grouping val="stacked"/>
        <c:varyColors val="0"/>
        <c:ser>
          <c:idx val="1"/>
          <c:order val="0"/>
          <c:tx>
            <c:strRef>
              <c:f>SSSP!$D$1</c:f>
              <c:strCache>
                <c:ptCount val="1"/>
                <c:pt idx="0">
                  <c:v>Allocation</c:v>
                </c:pt>
              </c:strCache>
            </c:strRef>
          </c:tx>
          <c:spPr>
            <a:solidFill>
              <a:schemeClr val="accent2"/>
            </a:solidFill>
            <a:ln>
              <a:noFill/>
            </a:ln>
            <a:effectLst/>
          </c:spPr>
          <c:invertIfNegative val="0"/>
          <c:cat>
            <c:numRef>
              <c:f>SSSP!$B$2:$B$4</c:f>
              <c:numCache>
                <c:formatCode>General</c:formatCode>
                <c:ptCount val="3"/>
                <c:pt idx="0">
                  <c:v>1</c:v>
                </c:pt>
                <c:pt idx="1">
                  <c:v>2</c:v>
                </c:pt>
                <c:pt idx="2">
                  <c:v>4</c:v>
                </c:pt>
              </c:numCache>
            </c:numRef>
          </c:cat>
          <c:val>
            <c:numRef>
              <c:f>SSSP!$D$2:$D$4</c:f>
              <c:numCache>
                <c:formatCode>General</c:formatCode>
                <c:ptCount val="3"/>
                <c:pt idx="0">
                  <c:v>7.1999999999999995E-2</c:v>
                </c:pt>
                <c:pt idx="1">
                  <c:v>5.5E-2</c:v>
                </c:pt>
                <c:pt idx="2">
                  <c:v>5.1999999999999998E-2</c:v>
                </c:pt>
              </c:numCache>
            </c:numRef>
          </c:val>
          <c:extLst>
            <c:ext xmlns:c16="http://schemas.microsoft.com/office/drawing/2014/chart" uri="{C3380CC4-5D6E-409C-BE32-E72D297353CC}">
              <c16:uniqueId val="{00000000-2CAC-46AC-8626-F6138663D3CB}"/>
            </c:ext>
          </c:extLst>
        </c:ser>
        <c:ser>
          <c:idx val="2"/>
          <c:order val="1"/>
          <c:tx>
            <c:strRef>
              <c:f>SSSP!$E$1</c:f>
              <c:strCache>
                <c:ptCount val="1"/>
                <c:pt idx="0">
                  <c:v>Copy To Device</c:v>
                </c:pt>
              </c:strCache>
            </c:strRef>
          </c:tx>
          <c:spPr>
            <a:solidFill>
              <a:schemeClr val="accent3"/>
            </a:solidFill>
            <a:ln>
              <a:noFill/>
            </a:ln>
            <a:effectLst/>
          </c:spPr>
          <c:invertIfNegative val="0"/>
          <c:cat>
            <c:numRef>
              <c:f>SSSP!$B$2:$B$4</c:f>
              <c:numCache>
                <c:formatCode>General</c:formatCode>
                <c:ptCount val="3"/>
                <c:pt idx="0">
                  <c:v>1</c:v>
                </c:pt>
                <c:pt idx="1">
                  <c:v>2</c:v>
                </c:pt>
                <c:pt idx="2">
                  <c:v>4</c:v>
                </c:pt>
              </c:numCache>
            </c:numRef>
          </c:cat>
          <c:val>
            <c:numRef>
              <c:f>SSSP!$E$2:$E$4</c:f>
              <c:numCache>
                <c:formatCode>General</c:formatCode>
                <c:ptCount val="3"/>
                <c:pt idx="0">
                  <c:v>86.292000000000002</c:v>
                </c:pt>
                <c:pt idx="1">
                  <c:v>45.665999999999997</c:v>
                </c:pt>
                <c:pt idx="2">
                  <c:v>52.451999999999998</c:v>
                </c:pt>
              </c:numCache>
            </c:numRef>
          </c:val>
          <c:extLst>
            <c:ext xmlns:c16="http://schemas.microsoft.com/office/drawing/2014/chart" uri="{C3380CC4-5D6E-409C-BE32-E72D297353CC}">
              <c16:uniqueId val="{00000001-2CAC-46AC-8626-F6138663D3CB}"/>
            </c:ext>
          </c:extLst>
        </c:ser>
        <c:ser>
          <c:idx val="3"/>
          <c:order val="2"/>
          <c:tx>
            <c:strRef>
              <c:f>SSSP!$F$1</c:f>
              <c:strCache>
                <c:ptCount val="1"/>
                <c:pt idx="0">
                  <c:v>Kernel</c:v>
                </c:pt>
              </c:strCache>
            </c:strRef>
          </c:tx>
          <c:spPr>
            <a:solidFill>
              <a:schemeClr val="accent4"/>
            </a:solidFill>
            <a:ln>
              <a:noFill/>
            </a:ln>
            <a:effectLst/>
          </c:spPr>
          <c:invertIfNegative val="0"/>
          <c:cat>
            <c:numRef>
              <c:f>SSSP!$B$2:$B$4</c:f>
              <c:numCache>
                <c:formatCode>General</c:formatCode>
                <c:ptCount val="3"/>
                <c:pt idx="0">
                  <c:v>1</c:v>
                </c:pt>
                <c:pt idx="1">
                  <c:v>2</c:v>
                </c:pt>
                <c:pt idx="2">
                  <c:v>4</c:v>
                </c:pt>
              </c:numCache>
            </c:numRef>
          </c:cat>
          <c:val>
            <c:numRef>
              <c:f>SSSP!$F$2:$F$4</c:f>
              <c:numCache>
                <c:formatCode>General</c:formatCode>
                <c:ptCount val="3"/>
                <c:pt idx="0">
                  <c:v>11381.1</c:v>
                </c:pt>
                <c:pt idx="1">
                  <c:v>10177.6</c:v>
                </c:pt>
                <c:pt idx="2">
                  <c:v>10001.1</c:v>
                </c:pt>
              </c:numCache>
            </c:numRef>
          </c:val>
          <c:extLst>
            <c:ext xmlns:c16="http://schemas.microsoft.com/office/drawing/2014/chart" uri="{C3380CC4-5D6E-409C-BE32-E72D297353CC}">
              <c16:uniqueId val="{00000002-2CAC-46AC-8626-F6138663D3CB}"/>
            </c:ext>
          </c:extLst>
        </c:ser>
        <c:ser>
          <c:idx val="4"/>
          <c:order val="3"/>
          <c:tx>
            <c:strRef>
              <c:f>SSSP!$G$1</c:f>
              <c:strCache>
                <c:ptCount val="1"/>
                <c:pt idx="0">
                  <c:v>Copy Back and Merge</c:v>
                </c:pt>
              </c:strCache>
            </c:strRef>
          </c:tx>
          <c:spPr>
            <a:solidFill>
              <a:schemeClr val="accent5"/>
            </a:solidFill>
            <a:ln>
              <a:noFill/>
            </a:ln>
            <a:effectLst/>
          </c:spPr>
          <c:invertIfNegative val="0"/>
          <c:cat>
            <c:numRef>
              <c:f>SSSP!$B$2:$B$4</c:f>
              <c:numCache>
                <c:formatCode>General</c:formatCode>
                <c:ptCount val="3"/>
                <c:pt idx="0">
                  <c:v>1</c:v>
                </c:pt>
                <c:pt idx="1">
                  <c:v>2</c:v>
                </c:pt>
                <c:pt idx="2">
                  <c:v>4</c:v>
                </c:pt>
              </c:numCache>
            </c:numRef>
          </c:cat>
          <c:val>
            <c:numRef>
              <c:f>SSSP!$G$2:$G$4</c:f>
              <c:numCache>
                <c:formatCode>General</c:formatCode>
                <c:ptCount val="3"/>
                <c:pt idx="0">
                  <c:v>84.692999999999998</c:v>
                </c:pt>
                <c:pt idx="1">
                  <c:v>52.445999999999998</c:v>
                </c:pt>
                <c:pt idx="2">
                  <c:v>53.271000000000001</c:v>
                </c:pt>
              </c:numCache>
            </c:numRef>
          </c:val>
          <c:extLst>
            <c:ext xmlns:c16="http://schemas.microsoft.com/office/drawing/2014/chart" uri="{C3380CC4-5D6E-409C-BE32-E72D297353CC}">
              <c16:uniqueId val="{00000003-2CAC-46AC-8626-F6138663D3CB}"/>
            </c:ext>
          </c:extLst>
        </c:ser>
        <c:ser>
          <c:idx val="5"/>
          <c:order val="4"/>
          <c:tx>
            <c:strRef>
              <c:f>SSSP!$H$1</c:f>
              <c:strCache>
                <c:ptCount val="1"/>
                <c:pt idx="0">
                  <c:v>Deallocation</c:v>
                </c:pt>
              </c:strCache>
            </c:strRef>
          </c:tx>
          <c:spPr>
            <a:solidFill>
              <a:schemeClr val="accent6"/>
            </a:solidFill>
            <a:ln>
              <a:noFill/>
            </a:ln>
            <a:effectLst/>
          </c:spPr>
          <c:invertIfNegative val="0"/>
          <c:cat>
            <c:numRef>
              <c:f>SSSP!$B$2:$B$4</c:f>
              <c:numCache>
                <c:formatCode>General</c:formatCode>
                <c:ptCount val="3"/>
                <c:pt idx="0">
                  <c:v>1</c:v>
                </c:pt>
                <c:pt idx="1">
                  <c:v>2</c:v>
                </c:pt>
                <c:pt idx="2">
                  <c:v>4</c:v>
                </c:pt>
              </c:numCache>
            </c:numRef>
          </c:cat>
          <c:val>
            <c:numRef>
              <c:f>SSSP!$H$2:$H$4</c:f>
              <c:numCache>
                <c:formatCode>General</c:formatCode>
                <c:ptCount val="3"/>
                <c:pt idx="0">
                  <c:v>8.8140000000000001</c:v>
                </c:pt>
                <c:pt idx="1">
                  <c:v>8.2189999999999994</c:v>
                </c:pt>
                <c:pt idx="2">
                  <c:v>7.6859999999999999</c:v>
                </c:pt>
              </c:numCache>
            </c:numRef>
          </c:val>
          <c:extLst>
            <c:ext xmlns:c16="http://schemas.microsoft.com/office/drawing/2014/chart" uri="{C3380CC4-5D6E-409C-BE32-E72D297353CC}">
              <c16:uniqueId val="{00000004-2CAC-46AC-8626-F6138663D3CB}"/>
            </c:ext>
          </c:extLst>
        </c:ser>
        <c:dLbls>
          <c:showLegendKey val="0"/>
          <c:showVal val="0"/>
          <c:showCatName val="0"/>
          <c:showSerName val="0"/>
          <c:showPercent val="0"/>
          <c:showBubbleSize val="0"/>
        </c:dLbls>
        <c:gapWidth val="150"/>
        <c:overlap val="100"/>
        <c:axId val="854296176"/>
        <c:axId val="854296832"/>
      </c:barChart>
      <c:catAx>
        <c:axId val="8542961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Kernel Replication Factor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4296832"/>
        <c:crosses val="autoZero"/>
        <c:auto val="1"/>
        <c:lblAlgn val="ctr"/>
        <c:lblOffset val="100"/>
        <c:noMultiLvlLbl val="0"/>
      </c:catAx>
      <c:valAx>
        <c:axId val="8542968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Execution Time (ms)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4296176"/>
        <c:crosses val="autoZero"/>
        <c:crossBetween val="between"/>
      </c:valAx>
      <c:spPr>
        <a:noFill/>
        <a:ln>
          <a:noFill/>
        </a:ln>
        <a:effectLst/>
      </c:spPr>
    </c:plotArea>
    <c:legend>
      <c:legendPos val="r"/>
      <c:layout>
        <c:manualLayout>
          <c:xMode val="edge"/>
          <c:yMode val="edge"/>
          <c:x val="0.48968165546526354"/>
          <c:y val="2.3716168435214302E-3"/>
          <c:w val="0.46203997895047411"/>
          <c:h val="0.25243293213291979"/>
        </c:manualLayout>
      </c:layout>
      <c:overlay val="0"/>
      <c:spPr>
        <a:solidFill>
          <a:schemeClr val="bg1"/>
        </a:solidFill>
        <a:ln>
          <a:solidFill>
            <a:schemeClr val="bg2">
              <a:lumMod val="75000"/>
            </a:schemeClr>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80635963657296"/>
          <c:y val="4.9299728586819927E-2"/>
          <c:w val="0.77321240418634551"/>
          <c:h val="0.82985281903053254"/>
        </c:manualLayout>
      </c:layout>
      <c:barChart>
        <c:barDir val="col"/>
        <c:grouping val="stacked"/>
        <c:varyColors val="0"/>
        <c:ser>
          <c:idx val="1"/>
          <c:order val="0"/>
          <c:tx>
            <c:strRef>
              <c:f>SSSP!$D$1</c:f>
              <c:strCache>
                <c:ptCount val="1"/>
                <c:pt idx="0">
                  <c:v>Allocation</c:v>
                </c:pt>
              </c:strCache>
            </c:strRef>
          </c:tx>
          <c:spPr>
            <a:solidFill>
              <a:schemeClr val="accent2"/>
            </a:solidFill>
            <a:ln>
              <a:noFill/>
            </a:ln>
            <a:effectLst/>
          </c:spPr>
          <c:invertIfNegative val="0"/>
          <c:cat>
            <c:numRef>
              <c:f>SSSP!$B$10:$B$12</c:f>
              <c:numCache>
                <c:formatCode>General</c:formatCode>
                <c:ptCount val="3"/>
                <c:pt idx="0">
                  <c:v>1</c:v>
                </c:pt>
                <c:pt idx="1">
                  <c:v>4</c:v>
                </c:pt>
                <c:pt idx="2">
                  <c:v>8</c:v>
                </c:pt>
              </c:numCache>
            </c:numRef>
          </c:cat>
          <c:val>
            <c:numRef>
              <c:f>SSSP!$D$10:$D$12</c:f>
              <c:numCache>
                <c:formatCode>General</c:formatCode>
                <c:ptCount val="3"/>
                <c:pt idx="0">
                  <c:v>2.8000000000000001E-2</c:v>
                </c:pt>
                <c:pt idx="1">
                  <c:v>2.5999999999999999E-2</c:v>
                </c:pt>
                <c:pt idx="2">
                  <c:v>2.9000000000000001E-2</c:v>
                </c:pt>
              </c:numCache>
            </c:numRef>
          </c:val>
          <c:extLst>
            <c:ext xmlns:c16="http://schemas.microsoft.com/office/drawing/2014/chart" uri="{C3380CC4-5D6E-409C-BE32-E72D297353CC}">
              <c16:uniqueId val="{00000000-06C4-460D-B63C-387AD6D0DE67}"/>
            </c:ext>
          </c:extLst>
        </c:ser>
        <c:ser>
          <c:idx val="2"/>
          <c:order val="1"/>
          <c:tx>
            <c:strRef>
              <c:f>SSSP!$E$1</c:f>
              <c:strCache>
                <c:ptCount val="1"/>
                <c:pt idx="0">
                  <c:v>Copy To Device</c:v>
                </c:pt>
              </c:strCache>
            </c:strRef>
          </c:tx>
          <c:spPr>
            <a:solidFill>
              <a:schemeClr val="accent3"/>
            </a:solidFill>
            <a:ln>
              <a:noFill/>
            </a:ln>
            <a:effectLst/>
          </c:spPr>
          <c:invertIfNegative val="0"/>
          <c:cat>
            <c:numRef>
              <c:f>SSSP!$B$10:$B$12</c:f>
              <c:numCache>
                <c:formatCode>General</c:formatCode>
                <c:ptCount val="3"/>
                <c:pt idx="0">
                  <c:v>1</c:v>
                </c:pt>
                <c:pt idx="1">
                  <c:v>4</c:v>
                </c:pt>
                <c:pt idx="2">
                  <c:v>8</c:v>
                </c:pt>
              </c:numCache>
            </c:numRef>
          </c:cat>
          <c:val>
            <c:numRef>
              <c:f>SSSP!$E$10:$E$12</c:f>
              <c:numCache>
                <c:formatCode>General</c:formatCode>
                <c:ptCount val="3"/>
                <c:pt idx="0">
                  <c:v>1.8743399999999999</c:v>
                </c:pt>
                <c:pt idx="1">
                  <c:v>1.8224400000000001</c:v>
                </c:pt>
                <c:pt idx="2">
                  <c:v>1.74274</c:v>
                </c:pt>
              </c:numCache>
            </c:numRef>
          </c:val>
          <c:extLst>
            <c:ext xmlns:c16="http://schemas.microsoft.com/office/drawing/2014/chart" uri="{C3380CC4-5D6E-409C-BE32-E72D297353CC}">
              <c16:uniqueId val="{00000001-06C4-460D-B63C-387AD6D0DE67}"/>
            </c:ext>
          </c:extLst>
        </c:ser>
        <c:ser>
          <c:idx val="3"/>
          <c:order val="2"/>
          <c:tx>
            <c:strRef>
              <c:f>SSSP!$F$1</c:f>
              <c:strCache>
                <c:ptCount val="1"/>
                <c:pt idx="0">
                  <c:v>Kernel</c:v>
                </c:pt>
              </c:strCache>
            </c:strRef>
          </c:tx>
          <c:spPr>
            <a:solidFill>
              <a:schemeClr val="accent4"/>
            </a:solidFill>
            <a:ln>
              <a:noFill/>
            </a:ln>
            <a:effectLst/>
          </c:spPr>
          <c:invertIfNegative val="0"/>
          <c:cat>
            <c:numRef>
              <c:f>SSSP!$B$10:$B$12</c:f>
              <c:numCache>
                <c:formatCode>General</c:formatCode>
                <c:ptCount val="3"/>
                <c:pt idx="0">
                  <c:v>1</c:v>
                </c:pt>
                <c:pt idx="1">
                  <c:v>4</c:v>
                </c:pt>
                <c:pt idx="2">
                  <c:v>8</c:v>
                </c:pt>
              </c:numCache>
            </c:numRef>
          </c:cat>
          <c:val>
            <c:numRef>
              <c:f>SSSP!$F$10:$F$12</c:f>
              <c:numCache>
                <c:formatCode>General</c:formatCode>
                <c:ptCount val="3"/>
                <c:pt idx="0">
                  <c:v>53.410299999999999</c:v>
                </c:pt>
                <c:pt idx="1">
                  <c:v>14.616899999999999</c:v>
                </c:pt>
                <c:pt idx="2">
                  <c:v>8.0862400000000001</c:v>
                </c:pt>
              </c:numCache>
            </c:numRef>
          </c:val>
          <c:extLst>
            <c:ext xmlns:c16="http://schemas.microsoft.com/office/drawing/2014/chart" uri="{C3380CC4-5D6E-409C-BE32-E72D297353CC}">
              <c16:uniqueId val="{00000002-06C4-460D-B63C-387AD6D0DE67}"/>
            </c:ext>
          </c:extLst>
        </c:ser>
        <c:ser>
          <c:idx val="4"/>
          <c:order val="3"/>
          <c:tx>
            <c:strRef>
              <c:f>SSSP!$G$1</c:f>
              <c:strCache>
                <c:ptCount val="1"/>
                <c:pt idx="0">
                  <c:v>Copy Back and Merge</c:v>
                </c:pt>
              </c:strCache>
            </c:strRef>
          </c:tx>
          <c:spPr>
            <a:solidFill>
              <a:schemeClr val="accent5"/>
            </a:solidFill>
            <a:ln>
              <a:noFill/>
            </a:ln>
            <a:effectLst/>
          </c:spPr>
          <c:invertIfNegative val="0"/>
          <c:cat>
            <c:numRef>
              <c:f>SSSP!$B$10:$B$12</c:f>
              <c:numCache>
                <c:formatCode>General</c:formatCode>
                <c:ptCount val="3"/>
                <c:pt idx="0">
                  <c:v>1</c:v>
                </c:pt>
                <c:pt idx="1">
                  <c:v>4</c:v>
                </c:pt>
                <c:pt idx="2">
                  <c:v>8</c:v>
                </c:pt>
              </c:numCache>
            </c:numRef>
          </c:cat>
          <c:val>
            <c:numRef>
              <c:f>SSSP!$G$10:$G$12</c:f>
              <c:numCache>
                <c:formatCode>General</c:formatCode>
                <c:ptCount val="3"/>
                <c:pt idx="0">
                  <c:v>1.39998</c:v>
                </c:pt>
                <c:pt idx="1">
                  <c:v>1.31108</c:v>
                </c:pt>
                <c:pt idx="2">
                  <c:v>1.25404</c:v>
                </c:pt>
              </c:numCache>
            </c:numRef>
          </c:val>
          <c:extLst>
            <c:ext xmlns:c16="http://schemas.microsoft.com/office/drawing/2014/chart" uri="{C3380CC4-5D6E-409C-BE32-E72D297353CC}">
              <c16:uniqueId val="{00000003-06C4-460D-B63C-387AD6D0DE67}"/>
            </c:ext>
          </c:extLst>
        </c:ser>
        <c:ser>
          <c:idx val="5"/>
          <c:order val="4"/>
          <c:tx>
            <c:strRef>
              <c:f>SSSP!$H$1</c:f>
              <c:strCache>
                <c:ptCount val="1"/>
                <c:pt idx="0">
                  <c:v>Deallocation</c:v>
                </c:pt>
              </c:strCache>
            </c:strRef>
          </c:tx>
          <c:spPr>
            <a:solidFill>
              <a:schemeClr val="accent6"/>
            </a:solidFill>
            <a:ln>
              <a:noFill/>
            </a:ln>
            <a:effectLst/>
          </c:spPr>
          <c:invertIfNegative val="0"/>
          <c:cat>
            <c:numRef>
              <c:f>SSSP!$B$10:$B$12</c:f>
              <c:numCache>
                <c:formatCode>General</c:formatCode>
                <c:ptCount val="3"/>
                <c:pt idx="0">
                  <c:v>1</c:v>
                </c:pt>
                <c:pt idx="1">
                  <c:v>4</c:v>
                </c:pt>
                <c:pt idx="2">
                  <c:v>8</c:v>
                </c:pt>
              </c:numCache>
            </c:numRef>
          </c:cat>
          <c:val>
            <c:numRef>
              <c:f>SSSP!$H$10:$H$12</c:f>
              <c:numCache>
                <c:formatCode>General</c:formatCode>
                <c:ptCount val="3"/>
                <c:pt idx="0">
                  <c:v>0.63200000000000001</c:v>
                </c:pt>
                <c:pt idx="1">
                  <c:v>0.751</c:v>
                </c:pt>
                <c:pt idx="2">
                  <c:v>0.74399999999999999</c:v>
                </c:pt>
              </c:numCache>
            </c:numRef>
          </c:val>
          <c:extLst>
            <c:ext xmlns:c16="http://schemas.microsoft.com/office/drawing/2014/chart" uri="{C3380CC4-5D6E-409C-BE32-E72D297353CC}">
              <c16:uniqueId val="{00000004-06C4-460D-B63C-387AD6D0DE67}"/>
            </c:ext>
          </c:extLst>
        </c:ser>
        <c:dLbls>
          <c:showLegendKey val="0"/>
          <c:showVal val="0"/>
          <c:showCatName val="0"/>
          <c:showSerName val="0"/>
          <c:showPercent val="0"/>
          <c:showBubbleSize val="0"/>
        </c:dLbls>
        <c:gapWidth val="150"/>
        <c:overlap val="100"/>
        <c:axId val="914546240"/>
        <c:axId val="914547880"/>
      </c:barChart>
      <c:catAx>
        <c:axId val="9145462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Kernel Replication Factor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4547880"/>
        <c:crosses val="autoZero"/>
        <c:auto val="1"/>
        <c:lblAlgn val="ctr"/>
        <c:lblOffset val="100"/>
        <c:noMultiLvlLbl val="0"/>
      </c:catAx>
      <c:valAx>
        <c:axId val="914547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Execution</a:t>
                </a:r>
                <a:r>
                  <a:rPr lang="en-US" baseline="0"/>
                  <a:t> Time (ms)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4546240"/>
        <c:crosses val="autoZero"/>
        <c:crossBetween val="between"/>
      </c:valAx>
      <c:spPr>
        <a:noFill/>
        <a:ln>
          <a:noFill/>
        </a:ln>
        <a:effectLst/>
      </c:spPr>
    </c:plotArea>
    <c:legend>
      <c:legendPos val="r"/>
      <c:layout>
        <c:manualLayout>
          <c:xMode val="edge"/>
          <c:yMode val="edge"/>
          <c:x val="0.38743300117401003"/>
          <c:y val="9.9996576897871919E-2"/>
          <c:w val="0.56982837923093377"/>
          <c:h val="0.36844247317186618"/>
        </c:manualLayout>
      </c:layout>
      <c:overlay val="0"/>
      <c:spPr>
        <a:solidFill>
          <a:schemeClr val="bg1"/>
        </a:solidFill>
        <a:ln>
          <a:solidFill>
            <a:schemeClr val="bg2">
              <a:lumMod val="75000"/>
            </a:schemeClr>
          </a:solid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097227291633838"/>
          <c:y val="4.9880103458162496E-2"/>
          <c:w val="0.72031865057862854"/>
          <c:h val="0.83425122592967782"/>
        </c:manualLayout>
      </c:layout>
      <c:barChart>
        <c:barDir val="col"/>
        <c:grouping val="stacked"/>
        <c:varyColors val="0"/>
        <c:ser>
          <c:idx val="1"/>
          <c:order val="0"/>
          <c:tx>
            <c:strRef>
              <c:f>SSSP!$D$1</c:f>
              <c:strCache>
                <c:ptCount val="1"/>
                <c:pt idx="0">
                  <c:v>Allocation</c:v>
                </c:pt>
              </c:strCache>
            </c:strRef>
          </c:tx>
          <c:spPr>
            <a:solidFill>
              <a:schemeClr val="accent2"/>
            </a:solidFill>
            <a:ln>
              <a:noFill/>
            </a:ln>
            <a:effectLst/>
          </c:spPr>
          <c:invertIfNegative val="0"/>
          <c:cat>
            <c:numRef>
              <c:f>SSSP!$B$6:$B$8</c:f>
              <c:numCache>
                <c:formatCode>General</c:formatCode>
                <c:ptCount val="3"/>
                <c:pt idx="0">
                  <c:v>1</c:v>
                </c:pt>
                <c:pt idx="1">
                  <c:v>4</c:v>
                </c:pt>
                <c:pt idx="2">
                  <c:v>8</c:v>
                </c:pt>
              </c:numCache>
            </c:numRef>
          </c:cat>
          <c:val>
            <c:numRef>
              <c:f>SSSP!$D$6:$D$8</c:f>
              <c:numCache>
                <c:formatCode>General</c:formatCode>
                <c:ptCount val="3"/>
                <c:pt idx="0">
                  <c:v>4.3999999999999997E-2</c:v>
                </c:pt>
                <c:pt idx="1">
                  <c:v>4.2000000000000003E-2</c:v>
                </c:pt>
                <c:pt idx="2">
                  <c:v>3.4000000000000002E-2</c:v>
                </c:pt>
              </c:numCache>
            </c:numRef>
          </c:val>
          <c:extLst>
            <c:ext xmlns:c16="http://schemas.microsoft.com/office/drawing/2014/chart" uri="{C3380CC4-5D6E-409C-BE32-E72D297353CC}">
              <c16:uniqueId val="{00000000-7B01-4649-AF25-E3C0B252F697}"/>
            </c:ext>
          </c:extLst>
        </c:ser>
        <c:ser>
          <c:idx val="2"/>
          <c:order val="1"/>
          <c:tx>
            <c:strRef>
              <c:f>SSSP!$E$1</c:f>
              <c:strCache>
                <c:ptCount val="1"/>
                <c:pt idx="0">
                  <c:v>Copy To Device</c:v>
                </c:pt>
              </c:strCache>
            </c:strRef>
          </c:tx>
          <c:spPr>
            <a:solidFill>
              <a:schemeClr val="accent3"/>
            </a:solidFill>
            <a:ln>
              <a:noFill/>
            </a:ln>
            <a:effectLst/>
          </c:spPr>
          <c:invertIfNegative val="0"/>
          <c:cat>
            <c:numRef>
              <c:f>SSSP!$B$6:$B$8</c:f>
              <c:numCache>
                <c:formatCode>General</c:formatCode>
                <c:ptCount val="3"/>
                <c:pt idx="0">
                  <c:v>1</c:v>
                </c:pt>
                <c:pt idx="1">
                  <c:v>4</c:v>
                </c:pt>
                <c:pt idx="2">
                  <c:v>8</c:v>
                </c:pt>
              </c:numCache>
            </c:numRef>
          </c:cat>
          <c:val>
            <c:numRef>
              <c:f>SSSP!$E$6:$E$8</c:f>
              <c:numCache>
                <c:formatCode>General</c:formatCode>
                <c:ptCount val="3"/>
                <c:pt idx="0">
                  <c:v>967.04700000000003</c:v>
                </c:pt>
                <c:pt idx="1">
                  <c:v>959.13699999999994</c:v>
                </c:pt>
                <c:pt idx="2">
                  <c:v>958.14200000000005</c:v>
                </c:pt>
              </c:numCache>
            </c:numRef>
          </c:val>
          <c:extLst>
            <c:ext xmlns:c16="http://schemas.microsoft.com/office/drawing/2014/chart" uri="{C3380CC4-5D6E-409C-BE32-E72D297353CC}">
              <c16:uniqueId val="{00000001-7B01-4649-AF25-E3C0B252F697}"/>
            </c:ext>
          </c:extLst>
        </c:ser>
        <c:ser>
          <c:idx val="3"/>
          <c:order val="2"/>
          <c:tx>
            <c:strRef>
              <c:f>SSSP!$F$1</c:f>
              <c:strCache>
                <c:ptCount val="1"/>
                <c:pt idx="0">
                  <c:v>Kernel</c:v>
                </c:pt>
              </c:strCache>
            </c:strRef>
          </c:tx>
          <c:spPr>
            <a:solidFill>
              <a:schemeClr val="accent4"/>
            </a:solidFill>
            <a:ln>
              <a:noFill/>
            </a:ln>
            <a:effectLst/>
          </c:spPr>
          <c:invertIfNegative val="0"/>
          <c:cat>
            <c:numRef>
              <c:f>SSSP!$B$6:$B$8</c:f>
              <c:numCache>
                <c:formatCode>General</c:formatCode>
                <c:ptCount val="3"/>
                <c:pt idx="0">
                  <c:v>1</c:v>
                </c:pt>
                <c:pt idx="1">
                  <c:v>4</c:v>
                </c:pt>
                <c:pt idx="2">
                  <c:v>8</c:v>
                </c:pt>
              </c:numCache>
            </c:numRef>
          </c:cat>
          <c:val>
            <c:numRef>
              <c:f>SSSP!$F$6:$F$8</c:f>
              <c:numCache>
                <c:formatCode>General</c:formatCode>
                <c:ptCount val="3"/>
                <c:pt idx="0">
                  <c:v>7594.47</c:v>
                </c:pt>
                <c:pt idx="1">
                  <c:v>2186.2399999999998</c:v>
                </c:pt>
                <c:pt idx="2">
                  <c:v>1367.83</c:v>
                </c:pt>
              </c:numCache>
            </c:numRef>
          </c:val>
          <c:extLst>
            <c:ext xmlns:c16="http://schemas.microsoft.com/office/drawing/2014/chart" uri="{C3380CC4-5D6E-409C-BE32-E72D297353CC}">
              <c16:uniqueId val="{00000002-7B01-4649-AF25-E3C0B252F697}"/>
            </c:ext>
          </c:extLst>
        </c:ser>
        <c:ser>
          <c:idx val="4"/>
          <c:order val="3"/>
          <c:tx>
            <c:strRef>
              <c:f>SSSP!$G$1</c:f>
              <c:strCache>
                <c:ptCount val="1"/>
                <c:pt idx="0">
                  <c:v>Copy Back and Merge</c:v>
                </c:pt>
              </c:strCache>
            </c:strRef>
          </c:tx>
          <c:spPr>
            <a:solidFill>
              <a:schemeClr val="accent5"/>
            </a:solidFill>
            <a:ln>
              <a:noFill/>
            </a:ln>
            <a:effectLst/>
          </c:spPr>
          <c:invertIfNegative val="0"/>
          <c:cat>
            <c:numRef>
              <c:f>SSSP!$B$6:$B$8</c:f>
              <c:numCache>
                <c:formatCode>General</c:formatCode>
                <c:ptCount val="3"/>
                <c:pt idx="0">
                  <c:v>1</c:v>
                </c:pt>
                <c:pt idx="1">
                  <c:v>4</c:v>
                </c:pt>
                <c:pt idx="2">
                  <c:v>8</c:v>
                </c:pt>
              </c:numCache>
            </c:numRef>
          </c:cat>
          <c:val>
            <c:numRef>
              <c:f>SSSP!$G$6:$G$8</c:f>
              <c:numCache>
                <c:formatCode>General</c:formatCode>
                <c:ptCount val="3"/>
                <c:pt idx="0">
                  <c:v>5.4507000000000003</c:v>
                </c:pt>
                <c:pt idx="1">
                  <c:v>4.891</c:v>
                </c:pt>
                <c:pt idx="2">
                  <c:v>4.9400000000000004</c:v>
                </c:pt>
              </c:numCache>
            </c:numRef>
          </c:val>
          <c:extLst>
            <c:ext xmlns:c16="http://schemas.microsoft.com/office/drawing/2014/chart" uri="{C3380CC4-5D6E-409C-BE32-E72D297353CC}">
              <c16:uniqueId val="{00000003-7B01-4649-AF25-E3C0B252F697}"/>
            </c:ext>
          </c:extLst>
        </c:ser>
        <c:ser>
          <c:idx val="5"/>
          <c:order val="4"/>
          <c:tx>
            <c:strRef>
              <c:f>SSSP!$H$1</c:f>
              <c:strCache>
                <c:ptCount val="1"/>
                <c:pt idx="0">
                  <c:v>Deallocation</c:v>
                </c:pt>
              </c:strCache>
            </c:strRef>
          </c:tx>
          <c:spPr>
            <a:solidFill>
              <a:schemeClr val="accent6"/>
            </a:solidFill>
            <a:ln>
              <a:noFill/>
            </a:ln>
            <a:effectLst/>
          </c:spPr>
          <c:invertIfNegative val="0"/>
          <c:cat>
            <c:numRef>
              <c:f>SSSP!$B$6:$B$8</c:f>
              <c:numCache>
                <c:formatCode>General</c:formatCode>
                <c:ptCount val="3"/>
                <c:pt idx="0">
                  <c:v>1</c:v>
                </c:pt>
                <c:pt idx="1">
                  <c:v>4</c:v>
                </c:pt>
                <c:pt idx="2">
                  <c:v>8</c:v>
                </c:pt>
              </c:numCache>
            </c:numRef>
          </c:cat>
          <c:val>
            <c:numRef>
              <c:f>SSSP!$H$6:$H$8</c:f>
              <c:numCache>
                <c:formatCode>General</c:formatCode>
                <c:ptCount val="3"/>
                <c:pt idx="0">
                  <c:v>9.2509999999999994</c:v>
                </c:pt>
                <c:pt idx="1">
                  <c:v>8.1739999999999995</c:v>
                </c:pt>
                <c:pt idx="2">
                  <c:v>7.798</c:v>
                </c:pt>
              </c:numCache>
            </c:numRef>
          </c:val>
          <c:extLst>
            <c:ext xmlns:c16="http://schemas.microsoft.com/office/drawing/2014/chart" uri="{C3380CC4-5D6E-409C-BE32-E72D297353CC}">
              <c16:uniqueId val="{00000004-7B01-4649-AF25-E3C0B252F697}"/>
            </c:ext>
          </c:extLst>
        </c:ser>
        <c:dLbls>
          <c:showLegendKey val="0"/>
          <c:showVal val="0"/>
          <c:showCatName val="0"/>
          <c:showSerName val="0"/>
          <c:showPercent val="0"/>
          <c:showBubbleSize val="0"/>
        </c:dLbls>
        <c:gapWidth val="150"/>
        <c:overlap val="100"/>
        <c:axId val="474064960"/>
        <c:axId val="474065616"/>
      </c:barChart>
      <c:catAx>
        <c:axId val="474064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Kernel</a:t>
                </a:r>
                <a:r>
                  <a:rPr lang="en-US" baseline="0" dirty="0"/>
                  <a:t> Replication Factor</a:t>
                </a:r>
                <a:endParaRPr lang="en-US"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4065616"/>
        <c:crosses val="autoZero"/>
        <c:auto val="1"/>
        <c:lblAlgn val="ctr"/>
        <c:lblOffset val="100"/>
        <c:noMultiLvlLbl val="0"/>
      </c:catAx>
      <c:valAx>
        <c:axId val="474065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Execution</a:t>
                </a:r>
                <a:r>
                  <a:rPr lang="en-US" baseline="0"/>
                  <a:t> Time (ms)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4064960"/>
        <c:crosses val="autoZero"/>
        <c:crossBetween val="between"/>
      </c:valAx>
      <c:spPr>
        <a:noFill/>
        <a:ln>
          <a:noFill/>
        </a:ln>
        <a:effectLst/>
      </c:spPr>
    </c:plotArea>
    <c:legend>
      <c:legendPos val="r"/>
      <c:layout>
        <c:manualLayout>
          <c:xMode val="edge"/>
          <c:yMode val="edge"/>
          <c:x val="0.43677917060746452"/>
          <c:y val="0.18824648324122181"/>
          <c:w val="0.48465354155059587"/>
          <c:h val="0.26667214511937837"/>
        </c:manualLayout>
      </c:layout>
      <c:overlay val="0"/>
      <c:spPr>
        <a:solidFill>
          <a:schemeClr val="bg1"/>
        </a:solidFill>
        <a:ln>
          <a:solidFill>
            <a:schemeClr val="bg2">
              <a:lumMod val="75000"/>
            </a:schemeClr>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9D55F2-EED3-49F6-ABB1-57E4922ADFE9}" type="datetimeFigureOut">
              <a:rPr lang="en-US" smtClean="0"/>
              <a:t>4/1/2019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2CB52D-7C4A-44B1-A401-DB5EA9BA8382}" type="slidenum">
              <a:rPr lang="en-US" smtClean="0"/>
              <a:t>‹#›</a:t>
            </a:fld>
            <a:endParaRPr lang="en-US"/>
          </a:p>
        </p:txBody>
      </p:sp>
    </p:spTree>
    <p:extLst>
      <p:ext uri="{BB962C8B-B14F-4D97-AF65-F5344CB8AC3E}">
        <p14:creationId xmlns:p14="http://schemas.microsoft.com/office/powerpoint/2010/main" val="620010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In this work, we explore the potential of collaborative execution between CPUs and FPGAs using OpenCL high level synthesis. Based on the evaluation of different collaborative execution, we provide insights about designing CPU-FPGA applications. </a:t>
            </a:r>
          </a:p>
        </p:txBody>
      </p:sp>
      <p:sp>
        <p:nvSpPr>
          <p:cNvPr id="4" name="Slide Number Placeholder 3"/>
          <p:cNvSpPr>
            <a:spLocks noGrp="1"/>
          </p:cNvSpPr>
          <p:nvPr>
            <p:ph type="sldNum" sz="quarter" idx="5"/>
          </p:nvPr>
        </p:nvSpPr>
        <p:spPr/>
        <p:txBody>
          <a:bodyPr/>
          <a:lstStyle/>
          <a:p>
            <a:fld id="{B92CB52D-7C4A-44B1-A401-DB5EA9BA8382}" type="slidenum">
              <a:rPr lang="en-US" smtClean="0"/>
              <a:t>1</a:t>
            </a:fld>
            <a:endParaRPr lang="en-US"/>
          </a:p>
        </p:txBody>
      </p:sp>
    </p:spTree>
    <p:extLst>
      <p:ext uri="{BB962C8B-B14F-4D97-AF65-F5344CB8AC3E}">
        <p14:creationId xmlns:p14="http://schemas.microsoft.com/office/powerpoint/2010/main" val="3305432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CPU offloads all the computation tasks to FPGA. All images are processed by FPGA. CPU is idle. </a:t>
            </a:r>
          </a:p>
        </p:txBody>
      </p:sp>
      <p:sp>
        <p:nvSpPr>
          <p:cNvPr id="4" name="Slide Number Placeholder 3"/>
          <p:cNvSpPr>
            <a:spLocks noGrp="1"/>
          </p:cNvSpPr>
          <p:nvPr>
            <p:ph type="sldNum" sz="quarter" idx="5"/>
          </p:nvPr>
        </p:nvSpPr>
        <p:spPr/>
        <p:txBody>
          <a:bodyPr/>
          <a:lstStyle/>
          <a:p>
            <a:fld id="{B92CB52D-7C4A-44B1-A401-DB5EA9BA8382}" type="slidenum">
              <a:rPr lang="en-US" smtClean="0"/>
              <a:t>11</a:t>
            </a:fld>
            <a:endParaRPr lang="en-US"/>
          </a:p>
        </p:txBody>
      </p:sp>
    </p:spTree>
    <p:extLst>
      <p:ext uri="{BB962C8B-B14F-4D97-AF65-F5344CB8AC3E}">
        <p14:creationId xmlns:p14="http://schemas.microsoft.com/office/powerpoint/2010/main" val="1165127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CPU and FPGA collaboratively work on separate sets of input dataset. </a:t>
            </a:r>
          </a:p>
        </p:txBody>
      </p:sp>
      <p:sp>
        <p:nvSpPr>
          <p:cNvPr id="4" name="Slide Number Placeholder 3"/>
          <p:cNvSpPr>
            <a:spLocks noGrp="1"/>
          </p:cNvSpPr>
          <p:nvPr>
            <p:ph type="sldNum" sz="quarter" idx="5"/>
          </p:nvPr>
        </p:nvSpPr>
        <p:spPr/>
        <p:txBody>
          <a:bodyPr/>
          <a:lstStyle/>
          <a:p>
            <a:fld id="{B92CB52D-7C4A-44B1-A401-DB5EA9BA8382}" type="slidenum">
              <a:rPr lang="en-US" smtClean="0"/>
              <a:t>12</a:t>
            </a:fld>
            <a:endParaRPr lang="en-US"/>
          </a:p>
        </p:txBody>
      </p:sp>
    </p:spTree>
    <p:extLst>
      <p:ext uri="{BB962C8B-B14F-4D97-AF65-F5344CB8AC3E}">
        <p14:creationId xmlns:p14="http://schemas.microsoft.com/office/powerpoint/2010/main" val="469491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task partitioning, both FPGA and CPU process the whole set of input data. FPGA and CPU executes different functionalities in the application. </a:t>
            </a:r>
          </a:p>
        </p:txBody>
      </p:sp>
      <p:sp>
        <p:nvSpPr>
          <p:cNvPr id="4" name="Slide Number Placeholder 3"/>
          <p:cNvSpPr>
            <a:spLocks noGrp="1"/>
          </p:cNvSpPr>
          <p:nvPr>
            <p:ph type="sldNum" sz="quarter" idx="5"/>
          </p:nvPr>
        </p:nvSpPr>
        <p:spPr/>
        <p:txBody>
          <a:bodyPr/>
          <a:lstStyle/>
          <a:p>
            <a:fld id="{B92CB52D-7C4A-44B1-A401-DB5EA9BA8382}" type="slidenum">
              <a:rPr lang="en-US" smtClean="0"/>
              <a:t>13</a:t>
            </a:fld>
            <a:endParaRPr lang="en-US"/>
          </a:p>
        </p:txBody>
      </p:sp>
    </p:spTree>
    <p:extLst>
      <p:ext uri="{BB962C8B-B14F-4D97-AF65-F5344CB8AC3E}">
        <p14:creationId xmlns:p14="http://schemas.microsoft.com/office/powerpoint/2010/main" val="1197160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another data partitioning example. Data partitioning for image histogram can be done in two different ways: input pixels partitioning and output bins partitioning. </a:t>
            </a:r>
          </a:p>
        </p:txBody>
      </p:sp>
      <p:sp>
        <p:nvSpPr>
          <p:cNvPr id="4" name="Slide Number Placeholder 3"/>
          <p:cNvSpPr>
            <a:spLocks noGrp="1"/>
          </p:cNvSpPr>
          <p:nvPr>
            <p:ph type="sldNum" sz="quarter" idx="5"/>
          </p:nvPr>
        </p:nvSpPr>
        <p:spPr/>
        <p:txBody>
          <a:bodyPr/>
          <a:lstStyle/>
          <a:p>
            <a:fld id="{B92CB52D-7C4A-44B1-A401-DB5EA9BA8382}" type="slidenum">
              <a:rPr lang="en-US" smtClean="0"/>
              <a:t>14</a:t>
            </a:fld>
            <a:endParaRPr lang="en-US"/>
          </a:p>
        </p:txBody>
      </p:sp>
    </p:spTree>
    <p:extLst>
      <p:ext uri="{BB962C8B-B14F-4D97-AF65-F5344CB8AC3E}">
        <p14:creationId xmlns:p14="http://schemas.microsoft.com/office/powerpoint/2010/main" val="3788428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build analytical models to better understand the performance of different collaboration schemes.  </a:t>
            </a:r>
          </a:p>
        </p:txBody>
      </p:sp>
      <p:sp>
        <p:nvSpPr>
          <p:cNvPr id="4" name="Slide Number Placeholder 3"/>
          <p:cNvSpPr>
            <a:spLocks noGrp="1"/>
          </p:cNvSpPr>
          <p:nvPr>
            <p:ph type="sldNum" sz="quarter" idx="5"/>
          </p:nvPr>
        </p:nvSpPr>
        <p:spPr/>
        <p:txBody>
          <a:bodyPr/>
          <a:lstStyle/>
          <a:p>
            <a:fld id="{B92CB52D-7C4A-44B1-A401-DB5EA9BA8382}" type="slidenum">
              <a:rPr lang="en-US" smtClean="0"/>
              <a:t>15</a:t>
            </a:fld>
            <a:endParaRPr lang="en-US"/>
          </a:p>
        </p:txBody>
      </p:sp>
    </p:spTree>
    <p:extLst>
      <p:ext uri="{BB962C8B-B14F-4D97-AF65-F5344CB8AC3E}">
        <p14:creationId xmlns:p14="http://schemas.microsoft.com/office/powerpoint/2010/main" val="3088011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 all, let’s take a look at data partitioning. The execution time is bounded by the slower device. </a:t>
            </a:r>
          </a:p>
        </p:txBody>
      </p:sp>
      <p:sp>
        <p:nvSpPr>
          <p:cNvPr id="4" name="Slide Number Placeholder 3"/>
          <p:cNvSpPr>
            <a:spLocks noGrp="1"/>
          </p:cNvSpPr>
          <p:nvPr>
            <p:ph type="sldNum" sz="quarter" idx="5"/>
          </p:nvPr>
        </p:nvSpPr>
        <p:spPr/>
        <p:txBody>
          <a:bodyPr/>
          <a:lstStyle/>
          <a:p>
            <a:fld id="{B92CB52D-7C4A-44B1-A401-DB5EA9BA8382}" type="slidenum">
              <a:rPr lang="en-US" smtClean="0"/>
              <a:t>16</a:t>
            </a:fld>
            <a:endParaRPr lang="en-US"/>
          </a:p>
        </p:txBody>
      </p:sp>
    </p:spTree>
    <p:extLst>
      <p:ext uri="{BB962C8B-B14F-4D97-AF65-F5344CB8AC3E}">
        <p14:creationId xmlns:p14="http://schemas.microsoft.com/office/powerpoint/2010/main" val="1292026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optimal </a:t>
                </a:r>
                <a14:m>
                  <m:oMath xmlns:m="http://schemas.openxmlformats.org/officeDocument/2006/math">
                    <m:r>
                      <a:rPr lang="en-US" sz="1200" i="1" smtClean="0">
                        <a:latin typeface="Cambria Math" panose="02040503050406030204" pitchFamily="18" charset="0"/>
                        <a:ea typeface="Cambria Math" panose="02040503050406030204" pitchFamily="18" charset="0"/>
                      </a:rPr>
                      <m:t>𝛼</m:t>
                    </m:r>
                  </m:oMath>
                </a14:m>
                <a:r>
                  <a:rPr lang="en-US" dirty="0"/>
                  <a:t> is</a:t>
                </a:r>
                <a:r>
                  <a:rPr lang="en-US" baseline="0" dirty="0"/>
                  <a:t> obtained when the </a:t>
                </a:r>
                <a:r>
                  <a:rPr lang="en-US" sz="1200" dirty="0">
                    <a:solidFill>
                      <a:srgbClr val="C00000"/>
                    </a:solidFill>
                  </a:rPr>
                  <a:t>workloads of CPU and FPGA workers are balanced</a:t>
                </a:r>
                <a:endParaRPr lang="en-US" sz="1200" dirty="0"/>
              </a:p>
            </p:txBody>
          </p:sp>
        </mc:Choice>
        <mc:Fallback>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optimal </a:t>
                </a:r>
                <a:r>
                  <a:rPr lang="en-US" sz="1200" i="0">
                    <a:latin typeface="Cambria Math" panose="02040503050406030204" pitchFamily="18" charset="0"/>
                    <a:ea typeface="Cambria Math" panose="02040503050406030204" pitchFamily="18" charset="0"/>
                  </a:rPr>
                  <a:t>𝛼</a:t>
                </a:r>
                <a:r>
                  <a:rPr lang="en-US" dirty="0"/>
                  <a:t> is</a:t>
                </a:r>
                <a:r>
                  <a:rPr lang="en-US" baseline="0" dirty="0"/>
                  <a:t> obtained when the </a:t>
                </a:r>
                <a:r>
                  <a:rPr lang="en-US" sz="1200" dirty="0">
                    <a:solidFill>
                      <a:srgbClr val="C00000"/>
                    </a:solidFill>
                  </a:rPr>
                  <a:t>workloads of CPU and FPGA workers are balanced</a:t>
                </a:r>
                <a:endParaRPr lang="en-US" sz="1200" dirty="0"/>
              </a:p>
            </p:txBody>
          </p:sp>
        </mc:Fallback>
      </mc:AlternateContent>
      <p:sp>
        <p:nvSpPr>
          <p:cNvPr id="4" name="Slide Number Placeholder 3"/>
          <p:cNvSpPr>
            <a:spLocks noGrp="1"/>
          </p:cNvSpPr>
          <p:nvPr>
            <p:ph type="sldNum" sz="quarter" idx="5"/>
          </p:nvPr>
        </p:nvSpPr>
        <p:spPr/>
        <p:txBody>
          <a:bodyPr/>
          <a:lstStyle/>
          <a:p>
            <a:fld id="{B92CB52D-7C4A-44B1-A401-DB5EA9BA8382}" type="slidenum">
              <a:rPr lang="en-US" smtClean="0"/>
              <a:t>17</a:t>
            </a:fld>
            <a:endParaRPr lang="en-US"/>
          </a:p>
        </p:txBody>
      </p:sp>
    </p:spTree>
    <p:extLst>
      <p:ext uri="{BB962C8B-B14F-4D97-AF65-F5344CB8AC3E}">
        <p14:creationId xmlns:p14="http://schemas.microsoft.com/office/powerpoint/2010/main" val="3821567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fine-grained task partitioning, we assume </a:t>
            </a:r>
            <a:r>
              <a:rPr lang="en-US" sz="1200" dirty="0">
                <a:solidFill>
                  <a:srgbClr val="C00000"/>
                </a:solidFill>
              </a:rPr>
              <a:t>sub-tasks are very fine-grained, and this way CPU and FPGA can collaborate closely, and the execution on two devices are perfectly overlapped. Therefore the execution time is bounded by the slower device. </a:t>
            </a:r>
          </a:p>
          <a:p>
            <a:endParaRPr lang="en-US" sz="1200" dirty="0">
              <a:solidFill>
                <a:srgbClr val="C00000"/>
              </a:solidFill>
            </a:endParaRPr>
          </a:p>
          <a:p>
            <a:r>
              <a:rPr lang="en-US" sz="1200" dirty="0">
                <a:solidFill>
                  <a:srgbClr val="C00000"/>
                </a:solidFill>
              </a:rPr>
              <a:t>For coarse-grained task partitioning, the execution time for multiple tasks are the sum of execution time of each task. </a:t>
            </a:r>
            <a:endParaRPr lang="en-US" dirty="0"/>
          </a:p>
        </p:txBody>
      </p:sp>
      <p:sp>
        <p:nvSpPr>
          <p:cNvPr id="4" name="Slide Number Placeholder 3"/>
          <p:cNvSpPr>
            <a:spLocks noGrp="1"/>
          </p:cNvSpPr>
          <p:nvPr>
            <p:ph type="sldNum" sz="quarter" idx="5"/>
          </p:nvPr>
        </p:nvSpPr>
        <p:spPr/>
        <p:txBody>
          <a:bodyPr/>
          <a:lstStyle/>
          <a:p>
            <a:fld id="{B92CB52D-7C4A-44B1-A401-DB5EA9BA8382}" type="slidenum">
              <a:rPr lang="en-US" smtClean="0"/>
              <a:t>18</a:t>
            </a:fld>
            <a:endParaRPr lang="en-US"/>
          </a:p>
        </p:txBody>
      </p:sp>
    </p:spTree>
    <p:extLst>
      <p:ext uri="{BB962C8B-B14F-4D97-AF65-F5344CB8AC3E}">
        <p14:creationId xmlns:p14="http://schemas.microsoft.com/office/powerpoint/2010/main" val="222094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2CB52D-7C4A-44B1-A401-DB5EA9BA8382}" type="slidenum">
              <a:rPr lang="en-US" smtClean="0"/>
              <a:t>19</a:t>
            </a:fld>
            <a:endParaRPr lang="en-US"/>
          </a:p>
        </p:txBody>
      </p:sp>
    </p:spTree>
    <p:extLst>
      <p:ext uri="{BB962C8B-B14F-4D97-AF65-F5344CB8AC3E}">
        <p14:creationId xmlns:p14="http://schemas.microsoft.com/office/powerpoint/2010/main" val="3860970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evaluated CPU-FPGA collaborative computing schemes on two systems with PCIe-based FPGAs. One system has one Intel Stratix 5 FPGA, the other has one Intel </a:t>
            </a:r>
            <a:r>
              <a:rPr lang="en-US" dirty="0" err="1"/>
              <a:t>Arria</a:t>
            </a:r>
            <a:r>
              <a:rPr lang="en-US" dirty="0"/>
              <a:t> 10 FPGA. Both FPGAs are high-end FPGAs. </a:t>
            </a:r>
            <a:r>
              <a:rPr lang="en-US" dirty="0" err="1"/>
              <a:t>Arria</a:t>
            </a:r>
            <a:r>
              <a:rPr lang="en-US" dirty="0"/>
              <a:t> 10 FPGA is larger and has much more DSPs than Stratix V FPGA (1518 DSPs vs. 256 DSPs, ~6 times difference). Besides, </a:t>
            </a:r>
            <a:r>
              <a:rPr lang="en-US" dirty="0" err="1"/>
              <a:t>Arria</a:t>
            </a:r>
            <a:r>
              <a:rPr lang="en-US" dirty="0"/>
              <a:t> 10 FPGA has harden floating-point DSPs which make floating-point operations faster. </a:t>
            </a:r>
          </a:p>
        </p:txBody>
      </p:sp>
      <p:sp>
        <p:nvSpPr>
          <p:cNvPr id="4" name="Slide Number Placeholder 3"/>
          <p:cNvSpPr>
            <a:spLocks noGrp="1"/>
          </p:cNvSpPr>
          <p:nvPr>
            <p:ph type="sldNum" sz="quarter" idx="5"/>
          </p:nvPr>
        </p:nvSpPr>
        <p:spPr/>
        <p:txBody>
          <a:bodyPr/>
          <a:lstStyle/>
          <a:p>
            <a:fld id="{B92CB52D-7C4A-44B1-A401-DB5EA9BA8382}" type="slidenum">
              <a:rPr lang="en-US" smtClean="0"/>
              <a:t>21</a:t>
            </a:fld>
            <a:endParaRPr lang="en-US"/>
          </a:p>
        </p:txBody>
      </p:sp>
    </p:spTree>
    <p:extLst>
      <p:ext uri="{BB962C8B-B14F-4D97-AF65-F5344CB8AC3E}">
        <p14:creationId xmlns:p14="http://schemas.microsoft.com/office/powerpoint/2010/main" val="2150484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Traditionally, accelerators (including FPGAs) have been used as offload engines, where an entire kernel runs on the accelerator while the CPU remains idle, waiting for the result. </a:t>
            </a:r>
            <a:endParaRPr lang="en-US" dirty="0"/>
          </a:p>
        </p:txBody>
      </p:sp>
      <p:sp>
        <p:nvSpPr>
          <p:cNvPr id="4" name="Slide Number Placeholder 3"/>
          <p:cNvSpPr>
            <a:spLocks noGrp="1"/>
          </p:cNvSpPr>
          <p:nvPr>
            <p:ph type="sldNum" sz="quarter" idx="5"/>
          </p:nvPr>
        </p:nvSpPr>
        <p:spPr/>
        <p:txBody>
          <a:bodyPr/>
          <a:lstStyle/>
          <a:p>
            <a:fld id="{B92CB52D-7C4A-44B1-A401-DB5EA9BA8382}" type="slidenum">
              <a:rPr lang="en-US" smtClean="0"/>
              <a:t>3</a:t>
            </a:fld>
            <a:endParaRPr lang="en-US"/>
          </a:p>
        </p:txBody>
      </p:sp>
    </p:spTree>
    <p:extLst>
      <p:ext uri="{BB962C8B-B14F-4D97-AF65-F5344CB8AC3E}">
        <p14:creationId xmlns:p14="http://schemas.microsoft.com/office/powerpoint/2010/main" val="3933686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use </a:t>
            </a:r>
            <a:r>
              <a:rPr lang="en-US" sz="1200" dirty="0"/>
              <a:t>Intel OpenCL SDK for FPGA is used to compile and synthesize host executable and FPGA design.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OpenCL host code is compiled with standard </a:t>
            </a:r>
            <a:r>
              <a:rPr lang="en-US" sz="1200" dirty="0" err="1"/>
              <a:t>gcc</a:t>
            </a:r>
            <a:r>
              <a:rPr lang="en-US" sz="1200" dirty="0"/>
              <a:t> compiler,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OpenCL kernel code is synthesized to FPGA design.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After FPGA is programed, the FPGA can be invoked as OpenCL device from CPU side. </a:t>
            </a:r>
          </a:p>
        </p:txBody>
      </p:sp>
      <p:sp>
        <p:nvSpPr>
          <p:cNvPr id="4" name="Slide Number Placeholder 3"/>
          <p:cNvSpPr>
            <a:spLocks noGrp="1"/>
          </p:cNvSpPr>
          <p:nvPr>
            <p:ph type="sldNum" sz="quarter" idx="5"/>
          </p:nvPr>
        </p:nvSpPr>
        <p:spPr/>
        <p:txBody>
          <a:bodyPr/>
          <a:lstStyle/>
          <a:p>
            <a:fld id="{B92CB52D-7C4A-44B1-A401-DB5EA9BA8382}" type="slidenum">
              <a:rPr lang="en-US" smtClean="0"/>
              <a:t>22</a:t>
            </a:fld>
            <a:endParaRPr lang="en-US"/>
          </a:p>
        </p:txBody>
      </p:sp>
    </p:spTree>
    <p:extLst>
      <p:ext uri="{BB962C8B-B14F-4D97-AF65-F5344CB8AC3E}">
        <p14:creationId xmlns:p14="http://schemas.microsoft.com/office/powerpoint/2010/main" val="170788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measure the overall execution time for different data partitioning fractions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𝛼</m:t>
                    </m:r>
                  </m:oMath>
                </a14:m>
                <a:r>
                  <a:rPr lang="en-US" dirty="0"/>
                  <a:t>). The best</a:t>
                </a:r>
                <a:r>
                  <a:rPr lang="en-US" baseline="0" dirty="0"/>
                  <a:t>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𝛼</m:t>
                    </m:r>
                  </m:oMath>
                </a14:m>
                <a:r>
                  <a:rPr lang="en-US" dirty="0"/>
                  <a:t> among 0.0 ~ 1.0 is roughly 0.4. We also use </a:t>
                </a:r>
                <a:r>
                  <a:rPr lang="en-US" sz="1200" b="1" dirty="0">
                    <a:solidFill>
                      <a:srgbClr val="C00000"/>
                    </a:solidFill>
                  </a:rPr>
                  <a:t>dynamic data partitioning</a:t>
                </a:r>
                <a:r>
                  <a:rPr lang="en-US" sz="1200" dirty="0">
                    <a:solidFill>
                      <a:srgbClr val="C00000"/>
                    </a:solidFill>
                  </a:rPr>
                  <a:t>: assigning batch of data parallel tasks to idle devices, achieving dynamic workload balance. This works best since</a:t>
                </a:r>
                <a:r>
                  <a:rPr lang="en-US" sz="1200" baseline="0" dirty="0">
                    <a:solidFill>
                      <a:srgbClr val="C00000"/>
                    </a:solidFill>
                  </a:rPr>
                  <a:t> the workloads are perfectly balanced between CPU and FPGA. </a:t>
                </a:r>
                <a:endParaRPr lang="en-US" sz="1200" dirty="0">
                  <a:solidFill>
                    <a:srgbClr val="C00000"/>
                  </a:solidFill>
                </a:endParaRPr>
              </a:p>
            </p:txBody>
          </p:sp>
        </mc:Choice>
        <mc:Fallback>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measure the overall execution time for different data partitioning fractions (</a:t>
                </a:r>
                <a:r>
                  <a:rPr lang="en-US" i="0">
                    <a:solidFill>
                      <a:schemeClr val="tx1"/>
                    </a:solidFill>
                    <a:latin typeface="Cambria Math" panose="02040503050406030204" pitchFamily="18" charset="0"/>
                    <a:ea typeface="Cambria Math" panose="02040503050406030204" pitchFamily="18" charset="0"/>
                  </a:rPr>
                  <a:t>𝛼</a:t>
                </a:r>
                <a:r>
                  <a:rPr lang="en-US" dirty="0"/>
                  <a:t>). The best</a:t>
                </a:r>
                <a:r>
                  <a:rPr lang="en-US" baseline="0" dirty="0"/>
                  <a:t> </a:t>
                </a:r>
                <a:r>
                  <a:rPr lang="en-US" i="0">
                    <a:solidFill>
                      <a:schemeClr val="tx1"/>
                    </a:solidFill>
                    <a:latin typeface="Cambria Math" panose="02040503050406030204" pitchFamily="18" charset="0"/>
                    <a:ea typeface="Cambria Math" panose="02040503050406030204" pitchFamily="18" charset="0"/>
                  </a:rPr>
                  <a:t>𝛼</a:t>
                </a:r>
                <a:r>
                  <a:rPr lang="en-US" dirty="0"/>
                  <a:t> among 0.0 ~ 1.0 is roughly 0.4. We also use </a:t>
                </a:r>
                <a:r>
                  <a:rPr lang="en-US" sz="1200" b="1" dirty="0">
                    <a:solidFill>
                      <a:srgbClr val="C00000"/>
                    </a:solidFill>
                  </a:rPr>
                  <a:t>dynamic data partitioning</a:t>
                </a:r>
                <a:r>
                  <a:rPr lang="en-US" sz="1200" dirty="0">
                    <a:solidFill>
                      <a:srgbClr val="C00000"/>
                    </a:solidFill>
                  </a:rPr>
                  <a:t>: assigning batch of data parallel tasks to idle devices, achieving dynamic workload balance. This works best since</a:t>
                </a:r>
                <a:r>
                  <a:rPr lang="en-US" sz="1200" baseline="0" dirty="0">
                    <a:solidFill>
                      <a:srgbClr val="C00000"/>
                    </a:solidFill>
                  </a:rPr>
                  <a:t> the workloads are perfectly balanced between CPU and FPGA. </a:t>
                </a:r>
                <a:endParaRPr lang="en-US" sz="1200" dirty="0">
                  <a:solidFill>
                    <a:srgbClr val="C00000"/>
                  </a:solidFill>
                </a:endParaRPr>
              </a:p>
            </p:txBody>
          </p:sp>
        </mc:Fallback>
      </mc:AlternateContent>
      <p:sp>
        <p:nvSpPr>
          <p:cNvPr id="4" name="Slide Number Placeholder 3"/>
          <p:cNvSpPr>
            <a:spLocks noGrp="1"/>
          </p:cNvSpPr>
          <p:nvPr>
            <p:ph type="sldNum" sz="quarter" idx="5"/>
          </p:nvPr>
        </p:nvSpPr>
        <p:spPr/>
        <p:txBody>
          <a:bodyPr/>
          <a:lstStyle/>
          <a:p>
            <a:fld id="{B92CB52D-7C4A-44B1-A401-DB5EA9BA8382}" type="slidenum">
              <a:rPr lang="en-US" smtClean="0"/>
              <a:t>24</a:t>
            </a:fld>
            <a:endParaRPr lang="en-US"/>
          </a:p>
        </p:txBody>
      </p:sp>
    </p:spTree>
    <p:extLst>
      <p:ext uri="{BB962C8B-B14F-4D97-AF65-F5344CB8AC3E}">
        <p14:creationId xmlns:p14="http://schemas.microsoft.com/office/powerpoint/2010/main" val="434459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compare all the different collaborative schemes for Canny Edge Detection. </a:t>
            </a:r>
          </a:p>
        </p:txBody>
      </p:sp>
      <p:sp>
        <p:nvSpPr>
          <p:cNvPr id="4" name="Slide Number Placeholder 3"/>
          <p:cNvSpPr>
            <a:spLocks noGrp="1"/>
          </p:cNvSpPr>
          <p:nvPr>
            <p:ph type="sldNum" sz="quarter" idx="5"/>
          </p:nvPr>
        </p:nvSpPr>
        <p:spPr/>
        <p:txBody>
          <a:bodyPr/>
          <a:lstStyle/>
          <a:p>
            <a:fld id="{B92CB52D-7C4A-44B1-A401-DB5EA9BA8382}" type="slidenum">
              <a:rPr lang="en-US" smtClean="0"/>
              <a:t>25</a:t>
            </a:fld>
            <a:endParaRPr lang="en-US"/>
          </a:p>
        </p:txBody>
      </p:sp>
    </p:spTree>
    <p:extLst>
      <p:ext uri="{BB962C8B-B14F-4D97-AF65-F5344CB8AC3E}">
        <p14:creationId xmlns:p14="http://schemas.microsoft.com/office/powerpoint/2010/main" val="1277755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Reason for Stratix V performs better than </a:t>
            </a:r>
            <a:r>
              <a:rPr lang="en-US" dirty="0" err="1"/>
              <a:t>Arria</a:t>
            </a:r>
            <a:r>
              <a:rPr lang="en-US" dirty="0"/>
              <a:t> 10: The board support package for the </a:t>
            </a:r>
            <a:r>
              <a:rPr lang="en-US" dirty="0" err="1"/>
              <a:t>Arria</a:t>
            </a:r>
            <a:r>
              <a:rPr lang="en-US" dirty="0"/>
              <a:t> 10 FPGA board is not mature enough. </a:t>
            </a:r>
          </a:p>
        </p:txBody>
      </p:sp>
      <p:sp>
        <p:nvSpPr>
          <p:cNvPr id="4" name="Slide Number Placeholder 3"/>
          <p:cNvSpPr>
            <a:spLocks noGrp="1"/>
          </p:cNvSpPr>
          <p:nvPr>
            <p:ph type="sldNum" sz="quarter" idx="5"/>
          </p:nvPr>
        </p:nvSpPr>
        <p:spPr/>
        <p:txBody>
          <a:bodyPr/>
          <a:lstStyle/>
          <a:p>
            <a:fld id="{B92CB52D-7C4A-44B1-A401-DB5EA9BA8382}" type="slidenum">
              <a:rPr lang="en-US" smtClean="0"/>
              <a:t>26</a:t>
            </a:fld>
            <a:endParaRPr lang="en-US"/>
          </a:p>
        </p:txBody>
      </p:sp>
    </p:spTree>
    <p:extLst>
      <p:ext uri="{BB962C8B-B14F-4D97-AF65-F5344CB8AC3E}">
        <p14:creationId xmlns:p14="http://schemas.microsoft.com/office/powerpoint/2010/main" val="3671488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en-US" dirty="0"/>
                  <a:t>Best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𝛼</m:t>
                    </m:r>
                  </m:oMath>
                </a14:m>
                <a:r>
                  <a:rPr lang="en-US" dirty="0"/>
                  <a:t> is roughly</a:t>
                </a:r>
                <a:r>
                  <a:rPr lang="en-US" baseline="0" dirty="0"/>
                  <a:t> 0.6. </a:t>
                </a:r>
                <a:endParaRPr lang="en-US" dirty="0"/>
              </a:p>
            </p:txBody>
          </p:sp>
        </mc:Choice>
        <mc:Fallback>
          <p:sp>
            <p:nvSpPr>
              <p:cNvPr id="3" name="Notes Placeholder 2"/>
              <p:cNvSpPr>
                <a:spLocks noGrp="1"/>
              </p:cNvSpPr>
              <p:nvPr>
                <p:ph type="body" idx="1"/>
              </p:nvPr>
            </p:nvSpPr>
            <p:spPr/>
            <p:txBody>
              <a:bodyPr/>
              <a:lstStyle/>
              <a:p>
                <a:r>
                  <a:rPr lang="en-US" dirty="0"/>
                  <a:t>Best </a:t>
                </a:r>
                <a:r>
                  <a:rPr lang="en-US" i="0">
                    <a:solidFill>
                      <a:schemeClr val="tx1"/>
                    </a:solidFill>
                    <a:latin typeface="Cambria Math" panose="02040503050406030204" pitchFamily="18" charset="0"/>
                    <a:ea typeface="Cambria Math" panose="02040503050406030204" pitchFamily="18" charset="0"/>
                  </a:rPr>
                  <a:t>𝛼</a:t>
                </a:r>
                <a:r>
                  <a:rPr lang="en-US" dirty="0"/>
                  <a:t> is roughly</a:t>
                </a:r>
                <a:r>
                  <a:rPr lang="en-US" baseline="0" dirty="0"/>
                  <a:t> 0.6. </a:t>
                </a:r>
                <a:endParaRPr lang="en-US" dirty="0"/>
              </a:p>
            </p:txBody>
          </p:sp>
        </mc:Fallback>
      </mc:AlternateContent>
      <p:sp>
        <p:nvSpPr>
          <p:cNvPr id="4" name="Slide Number Placeholder 3"/>
          <p:cNvSpPr>
            <a:spLocks noGrp="1"/>
          </p:cNvSpPr>
          <p:nvPr>
            <p:ph type="sldNum" sz="quarter" idx="5"/>
          </p:nvPr>
        </p:nvSpPr>
        <p:spPr/>
        <p:txBody>
          <a:bodyPr/>
          <a:lstStyle/>
          <a:p>
            <a:fld id="{B92CB52D-7C4A-44B1-A401-DB5EA9BA8382}" type="slidenum">
              <a:rPr lang="en-US" smtClean="0"/>
              <a:t>27</a:t>
            </a:fld>
            <a:endParaRPr lang="en-US"/>
          </a:p>
        </p:txBody>
      </p:sp>
    </p:spTree>
    <p:extLst>
      <p:ext uri="{BB962C8B-B14F-4D97-AF65-F5344CB8AC3E}">
        <p14:creationId xmlns:p14="http://schemas.microsoft.com/office/powerpoint/2010/main" val="3815592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en-US" dirty="0"/>
                  <a:t>In the histogram example, the performance on CPU and FPGA are roughly the same. The performance is not sensitive to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𝛼</m:t>
                    </m:r>
                  </m:oMath>
                </a14:m>
                <a:r>
                  <a:rPr lang="en-US" dirty="0"/>
                  <a:t> in this c</a:t>
                </a:r>
                <a:r>
                  <a:rPr lang="en-US" baseline="0" dirty="0"/>
                  <a:t>ase. </a:t>
                </a:r>
                <a:endParaRPr lang="en-US" dirty="0"/>
              </a:p>
            </p:txBody>
          </p:sp>
        </mc:Choice>
        <mc:Fallback>
          <p:sp>
            <p:nvSpPr>
              <p:cNvPr id="3" name="Notes Placeholder 2"/>
              <p:cNvSpPr>
                <a:spLocks noGrp="1"/>
              </p:cNvSpPr>
              <p:nvPr>
                <p:ph type="body" idx="1"/>
              </p:nvPr>
            </p:nvSpPr>
            <p:spPr/>
            <p:txBody>
              <a:bodyPr/>
              <a:lstStyle/>
              <a:p>
                <a:r>
                  <a:rPr lang="en-US" dirty="0"/>
                  <a:t>In the histogram example, the performance on CPU and FPGA are roughly the same. The performance is not sensitive to </a:t>
                </a:r>
                <a:r>
                  <a:rPr lang="en-US" i="0">
                    <a:solidFill>
                      <a:schemeClr val="tx1"/>
                    </a:solidFill>
                    <a:latin typeface="Cambria Math" panose="02040503050406030204" pitchFamily="18" charset="0"/>
                    <a:ea typeface="Cambria Math" panose="02040503050406030204" pitchFamily="18" charset="0"/>
                  </a:rPr>
                  <a:t>𝛼</a:t>
                </a:r>
                <a:r>
                  <a:rPr lang="en-US" dirty="0"/>
                  <a:t> in this c</a:t>
                </a:r>
                <a:r>
                  <a:rPr lang="en-US" baseline="0" dirty="0"/>
                  <a:t>ase. </a:t>
                </a:r>
                <a:endParaRPr lang="en-US" dirty="0"/>
              </a:p>
            </p:txBody>
          </p:sp>
        </mc:Fallback>
      </mc:AlternateContent>
      <p:sp>
        <p:nvSpPr>
          <p:cNvPr id="4" name="Slide Number Placeholder 3"/>
          <p:cNvSpPr>
            <a:spLocks noGrp="1"/>
          </p:cNvSpPr>
          <p:nvPr>
            <p:ph type="sldNum" sz="quarter" idx="5"/>
          </p:nvPr>
        </p:nvSpPr>
        <p:spPr/>
        <p:txBody>
          <a:bodyPr/>
          <a:lstStyle/>
          <a:p>
            <a:fld id="{B92CB52D-7C4A-44B1-A401-DB5EA9BA8382}" type="slidenum">
              <a:rPr lang="en-US" smtClean="0"/>
              <a:t>28</a:t>
            </a:fld>
            <a:endParaRPr lang="en-US"/>
          </a:p>
        </p:txBody>
      </p:sp>
    </p:spTree>
    <p:extLst>
      <p:ext uri="{BB962C8B-B14F-4D97-AF65-F5344CB8AC3E}">
        <p14:creationId xmlns:p14="http://schemas.microsoft.com/office/powerpoint/2010/main" val="16299623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CED-D: not sensitive to kernel replication. </a:t>
            </a:r>
          </a:p>
          <a:p>
            <a:r>
              <a:rPr lang="en-US" dirty="0"/>
              <a:t>RSC-D and HSTO: after some point, further kernel replication won’t help. </a:t>
            </a:r>
          </a:p>
        </p:txBody>
      </p:sp>
      <p:sp>
        <p:nvSpPr>
          <p:cNvPr id="4" name="Slide Number Placeholder 3"/>
          <p:cNvSpPr>
            <a:spLocks noGrp="1"/>
          </p:cNvSpPr>
          <p:nvPr>
            <p:ph type="sldNum" sz="quarter" idx="5"/>
          </p:nvPr>
        </p:nvSpPr>
        <p:spPr/>
        <p:txBody>
          <a:bodyPr/>
          <a:lstStyle/>
          <a:p>
            <a:fld id="{B92CB52D-7C4A-44B1-A401-DB5EA9BA8382}" type="slidenum">
              <a:rPr lang="en-US" smtClean="0"/>
              <a:t>29</a:t>
            </a:fld>
            <a:endParaRPr lang="en-US"/>
          </a:p>
        </p:txBody>
      </p:sp>
    </p:spTree>
    <p:extLst>
      <p:ext uri="{BB962C8B-B14F-4D97-AF65-F5344CB8AC3E}">
        <p14:creationId xmlns:p14="http://schemas.microsoft.com/office/powerpoint/2010/main" val="2658846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SSSP contains much more atomic operations than TQ and TQH. The overhead of atomic operation in OpenCL SDK for FPGA is high. </a:t>
            </a:r>
          </a:p>
        </p:txBody>
      </p:sp>
      <p:sp>
        <p:nvSpPr>
          <p:cNvPr id="4" name="Slide Number Placeholder 3"/>
          <p:cNvSpPr>
            <a:spLocks noGrp="1"/>
          </p:cNvSpPr>
          <p:nvPr>
            <p:ph type="sldNum" sz="quarter" idx="5"/>
          </p:nvPr>
        </p:nvSpPr>
        <p:spPr/>
        <p:txBody>
          <a:bodyPr/>
          <a:lstStyle/>
          <a:p>
            <a:fld id="{B92CB52D-7C4A-44B1-A401-DB5EA9BA8382}" type="slidenum">
              <a:rPr lang="en-US" smtClean="0"/>
              <a:t>30</a:t>
            </a:fld>
            <a:endParaRPr lang="en-US"/>
          </a:p>
        </p:txBody>
      </p:sp>
    </p:spTree>
    <p:extLst>
      <p:ext uri="{BB962C8B-B14F-4D97-AF65-F5344CB8AC3E}">
        <p14:creationId xmlns:p14="http://schemas.microsoft.com/office/powerpoint/2010/main" val="4625947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FPGA resources are not the bottleneck in this example. The reason of performance saturation is the saturation of the memory bandwidth. </a:t>
            </a:r>
          </a:p>
        </p:txBody>
      </p:sp>
      <p:sp>
        <p:nvSpPr>
          <p:cNvPr id="4" name="Slide Number Placeholder 3"/>
          <p:cNvSpPr>
            <a:spLocks noGrp="1"/>
          </p:cNvSpPr>
          <p:nvPr>
            <p:ph type="sldNum" sz="quarter" idx="5"/>
          </p:nvPr>
        </p:nvSpPr>
        <p:spPr/>
        <p:txBody>
          <a:bodyPr/>
          <a:lstStyle/>
          <a:p>
            <a:fld id="{B92CB52D-7C4A-44B1-A401-DB5EA9BA8382}" type="slidenum">
              <a:rPr lang="en-US" smtClean="0"/>
              <a:t>31</a:t>
            </a:fld>
            <a:endParaRPr lang="en-US"/>
          </a:p>
        </p:txBody>
      </p:sp>
    </p:spTree>
    <p:extLst>
      <p:ext uri="{BB962C8B-B14F-4D97-AF65-F5344CB8AC3E}">
        <p14:creationId xmlns:p14="http://schemas.microsoft.com/office/powerpoint/2010/main" val="23464398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first stage of RSC-D performs a large amount of floating-point computations. In data partitioning, DSP blocks are the bounding resources.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task-partitioning, we offload the first stage of RSC to CPU, then FPGA resource utilization drops significantly (compared to data partitioning). This enables further replication and better performance. </a:t>
            </a:r>
            <a:endParaRPr lang="en-US" dirty="0"/>
          </a:p>
        </p:txBody>
      </p:sp>
      <p:sp>
        <p:nvSpPr>
          <p:cNvPr id="4" name="Slide Number Placeholder 3"/>
          <p:cNvSpPr>
            <a:spLocks noGrp="1"/>
          </p:cNvSpPr>
          <p:nvPr>
            <p:ph type="sldNum" sz="quarter" idx="5"/>
          </p:nvPr>
        </p:nvSpPr>
        <p:spPr/>
        <p:txBody>
          <a:bodyPr/>
          <a:lstStyle/>
          <a:p>
            <a:fld id="{B92CB52D-7C4A-44B1-A401-DB5EA9BA8382}" type="slidenum">
              <a:rPr lang="en-US" smtClean="0"/>
              <a:t>32</a:t>
            </a:fld>
            <a:endParaRPr lang="en-US"/>
          </a:p>
        </p:txBody>
      </p:sp>
    </p:spTree>
    <p:extLst>
      <p:ext uri="{BB962C8B-B14F-4D97-AF65-F5344CB8AC3E}">
        <p14:creationId xmlns:p14="http://schemas.microsoft.com/office/powerpoint/2010/main" val="3993981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More recently, vendors provide interconnect technologies that move </a:t>
            </a:r>
            <a:r>
              <a:rPr lang="en-US" sz="1200" dirty="0"/>
              <a:t>heterogeneous architectures towards tighter integration (with unified memory and system-wide atomics support).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figure on the right shows one example of tight integration of ARM CPU and FPGA in Xilinx </a:t>
            </a:r>
            <a:r>
              <a:rPr lang="en-US" sz="1200" b="0" i="0" u="none" strike="noStrike" kern="1200" baseline="0" dirty="0" err="1">
                <a:solidFill>
                  <a:schemeClr val="tx1"/>
                </a:solidFill>
                <a:latin typeface="+mn-lt"/>
                <a:ea typeface="+mn-ea"/>
                <a:cs typeface="+mn-cs"/>
              </a:rPr>
              <a:t>MPSoC</a:t>
            </a:r>
            <a:r>
              <a:rPr lang="en-US" sz="1200" b="0" i="0" u="none" strike="noStrike" kern="1200" baseline="0" dirty="0">
                <a:solidFill>
                  <a:schemeClr val="tx1"/>
                </a:solidFill>
                <a:latin typeface="+mn-lt"/>
                <a:ea typeface="+mn-ea"/>
                <a:cs typeface="+mn-cs"/>
              </a:rPr>
              <a:t> chip. </a:t>
            </a:r>
          </a:p>
        </p:txBody>
      </p:sp>
      <p:sp>
        <p:nvSpPr>
          <p:cNvPr id="4" name="Slide Number Placeholder 3"/>
          <p:cNvSpPr>
            <a:spLocks noGrp="1"/>
          </p:cNvSpPr>
          <p:nvPr>
            <p:ph type="sldNum" sz="quarter" idx="5"/>
          </p:nvPr>
        </p:nvSpPr>
        <p:spPr/>
        <p:txBody>
          <a:bodyPr/>
          <a:lstStyle/>
          <a:p>
            <a:fld id="{B92CB52D-7C4A-44B1-A401-DB5EA9BA8382}" type="slidenum">
              <a:rPr lang="en-US" smtClean="0"/>
              <a:t>4</a:t>
            </a:fld>
            <a:endParaRPr lang="en-US"/>
          </a:p>
        </p:txBody>
      </p:sp>
    </p:spTree>
    <p:extLst>
      <p:ext uri="{BB962C8B-B14F-4D97-AF65-F5344CB8AC3E}">
        <p14:creationId xmlns:p14="http://schemas.microsoft.com/office/powerpoint/2010/main" val="29354283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performance evaluations we have conducted, we summarize five insights for developers of CPU-FPGA systems.</a:t>
            </a:r>
          </a:p>
          <a:p>
            <a:r>
              <a:rPr lang="en-US" dirty="0"/>
              <a:t>(1) Collaborative execution is beneficial</a:t>
            </a:r>
          </a:p>
          <a:p>
            <a:r>
              <a:rPr lang="en-US" dirty="0"/>
              <a:t>(2) Data partitioning requires careful choice of partitions to provide the highest performance</a:t>
            </a:r>
          </a:p>
          <a:p>
            <a:r>
              <a:rPr lang="en-US" dirty="0"/>
              <a:t>(3) Task partitioning generally enables more kernel replication on the FPGA than data partitioning</a:t>
            </a:r>
          </a:p>
          <a:p>
            <a:r>
              <a:rPr lang="en-US" dirty="0"/>
              <a:t>(4) Data partitioning inflicts less burden on programmers and has less communication overhead than task partitioning</a:t>
            </a:r>
          </a:p>
          <a:p>
            <a:r>
              <a:rPr lang="en-US" dirty="0"/>
              <a:t>(5) OpenCL stack provides a convenient programming model while there is still room for better programmability and higher performance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92CB52D-7C4A-44B1-A401-DB5EA9BA8382}" type="slidenum">
              <a:rPr lang="en-US" smtClean="0"/>
              <a:t>33</a:t>
            </a:fld>
            <a:endParaRPr lang="en-US"/>
          </a:p>
        </p:txBody>
      </p:sp>
    </p:spTree>
    <p:extLst>
      <p:ext uri="{BB962C8B-B14F-4D97-AF65-F5344CB8AC3E}">
        <p14:creationId xmlns:p14="http://schemas.microsoft.com/office/powerpoint/2010/main" val="21122972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 synthesizable OpenCL code have been released in Chai benchmark suite. </a:t>
            </a:r>
          </a:p>
        </p:txBody>
      </p:sp>
      <p:sp>
        <p:nvSpPr>
          <p:cNvPr id="4" name="Slide Number Placeholder 3"/>
          <p:cNvSpPr>
            <a:spLocks noGrp="1"/>
          </p:cNvSpPr>
          <p:nvPr>
            <p:ph type="sldNum" sz="quarter" idx="5"/>
          </p:nvPr>
        </p:nvSpPr>
        <p:spPr/>
        <p:txBody>
          <a:bodyPr/>
          <a:lstStyle/>
          <a:p>
            <a:fld id="{B92CB52D-7C4A-44B1-A401-DB5EA9BA8382}" type="slidenum">
              <a:rPr lang="en-US" smtClean="0"/>
              <a:t>34</a:t>
            </a:fld>
            <a:endParaRPr lang="en-US"/>
          </a:p>
        </p:txBody>
      </p:sp>
    </p:spTree>
    <p:extLst>
      <p:ext uri="{BB962C8B-B14F-4D97-AF65-F5344CB8AC3E}">
        <p14:creationId xmlns:p14="http://schemas.microsoft.com/office/powerpoint/2010/main" val="1554303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is the Intel Xeon + FPGA integrated platform, where CPU and FPGA are connected via Intel UPI interconnect and PCIe. </a:t>
            </a:r>
          </a:p>
          <a:p>
            <a:r>
              <a:rPr lang="en-US" sz="1200" b="0" i="0" u="none" strike="noStrike" kern="1200" baseline="0" dirty="0">
                <a:solidFill>
                  <a:schemeClr val="tx1"/>
                </a:solidFill>
                <a:latin typeface="+mn-lt"/>
                <a:ea typeface="+mn-ea"/>
                <a:cs typeface="+mn-cs"/>
              </a:rPr>
              <a:t>(click)</a:t>
            </a:r>
          </a:p>
          <a:p>
            <a:r>
              <a:rPr lang="en-US" sz="1200" b="0" i="0" u="none" strike="noStrike" kern="1200" baseline="0" dirty="0">
                <a:solidFill>
                  <a:schemeClr val="tx1"/>
                </a:solidFill>
                <a:latin typeface="+mn-lt"/>
                <a:ea typeface="+mn-ea"/>
                <a:cs typeface="+mn-cs"/>
              </a:rPr>
              <a:t>The trend towards tighter integration of CPUs and FPGAs enables more collaborative execution between devices. Rather than executing an entire kernel on the FPGA while the CPU is idle, collaborative execution makes better use of the overall system resources by involving both CPU threads and FPGA in the execution.</a:t>
            </a:r>
          </a:p>
          <a:p>
            <a:r>
              <a:rPr lang="en-US" sz="1200" b="0" i="0" u="none" strike="noStrike" kern="1200" baseline="0" dirty="0">
                <a:solidFill>
                  <a:schemeClr val="tx1"/>
                </a:solidFill>
                <a:latin typeface="+mn-lt"/>
                <a:ea typeface="+mn-ea"/>
                <a:cs typeface="+mn-cs"/>
              </a:rPr>
              <a:t>(click)</a:t>
            </a:r>
          </a:p>
          <a:p>
            <a:r>
              <a:rPr lang="en-US" sz="1200" b="0" i="0" u="none" strike="noStrike" kern="1200" baseline="0" dirty="0">
                <a:solidFill>
                  <a:schemeClr val="tx1"/>
                </a:solidFill>
                <a:latin typeface="+mn-lt"/>
                <a:ea typeface="+mn-ea"/>
                <a:cs typeface="+mn-cs"/>
              </a:rPr>
              <a:t>One of the key challenges of collaborative execution between CPUs and FPGAs is the identification of the best strategy for partitioning work between the CPU and the FPGA. There are two major approaches to partitioning of work, data partitioning and task partitioning. We will present both partitioning schemes in the following slides. </a:t>
            </a:r>
            <a:endParaRPr lang="en-US" dirty="0"/>
          </a:p>
        </p:txBody>
      </p:sp>
      <p:sp>
        <p:nvSpPr>
          <p:cNvPr id="4" name="Slide Number Placeholder 3"/>
          <p:cNvSpPr>
            <a:spLocks noGrp="1"/>
          </p:cNvSpPr>
          <p:nvPr>
            <p:ph type="sldNum" sz="quarter" idx="5"/>
          </p:nvPr>
        </p:nvSpPr>
        <p:spPr/>
        <p:txBody>
          <a:bodyPr/>
          <a:lstStyle/>
          <a:p>
            <a:fld id="{B92CB52D-7C4A-44B1-A401-DB5EA9BA8382}" type="slidenum">
              <a:rPr lang="en-US" smtClean="0"/>
              <a:t>5</a:t>
            </a:fld>
            <a:endParaRPr lang="en-US"/>
          </a:p>
        </p:txBody>
      </p:sp>
    </p:spTree>
    <p:extLst>
      <p:ext uri="{BB962C8B-B14F-4D97-AF65-F5344CB8AC3E}">
        <p14:creationId xmlns:p14="http://schemas.microsoft.com/office/powerpoint/2010/main" val="4145181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vision of an integrated heterogeneous system: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Single CPU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Multi-core CPUs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CPU + GPU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CPU + GPU + FPGA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CPU + GPU + FPGA with coherency support</a:t>
            </a:r>
          </a:p>
        </p:txBody>
      </p:sp>
      <p:sp>
        <p:nvSpPr>
          <p:cNvPr id="4" name="Slide Number Placeholder 3"/>
          <p:cNvSpPr>
            <a:spLocks noGrp="1"/>
          </p:cNvSpPr>
          <p:nvPr>
            <p:ph type="sldNum" sz="quarter" idx="5"/>
          </p:nvPr>
        </p:nvSpPr>
        <p:spPr/>
        <p:txBody>
          <a:bodyPr/>
          <a:lstStyle/>
          <a:p>
            <a:fld id="{B92CB52D-7C4A-44B1-A401-DB5EA9BA8382}" type="slidenum">
              <a:rPr lang="en-US" smtClean="0"/>
              <a:t>6</a:t>
            </a:fld>
            <a:endParaRPr lang="en-US"/>
          </a:p>
        </p:txBody>
      </p:sp>
    </p:spTree>
    <p:extLst>
      <p:ext uri="{BB962C8B-B14F-4D97-AF65-F5344CB8AC3E}">
        <p14:creationId xmlns:p14="http://schemas.microsoft.com/office/powerpoint/2010/main" val="2317228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We illustrate the collaborative execution strategies using a simple example. In this example, a program consists of many data-parallel tasks that are applied to different data elements.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Each data-parallel task consists of multiple types of sub-tasks (two in this case), and the result of the first sub-task is required for the execution of the second sub-task.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 some cases, a program may consist of multiple phases where there is a global synchronization point across all data-parallel tasks. In OpenCL, these phases are typically expressed as separate kernels. </a:t>
            </a:r>
            <a:endParaRPr lang="en-US" dirty="0"/>
          </a:p>
        </p:txBody>
      </p:sp>
      <p:sp>
        <p:nvSpPr>
          <p:cNvPr id="4" name="Slide Number Placeholder 3"/>
          <p:cNvSpPr>
            <a:spLocks noGrp="1"/>
          </p:cNvSpPr>
          <p:nvPr>
            <p:ph type="sldNum" sz="quarter" idx="5"/>
          </p:nvPr>
        </p:nvSpPr>
        <p:spPr/>
        <p:txBody>
          <a:bodyPr/>
          <a:lstStyle/>
          <a:p>
            <a:fld id="{B92CB52D-7C4A-44B1-A401-DB5EA9BA8382}" type="slidenum">
              <a:rPr lang="en-US" smtClean="0"/>
              <a:t>7</a:t>
            </a:fld>
            <a:endParaRPr lang="en-US"/>
          </a:p>
        </p:txBody>
      </p:sp>
    </p:spTree>
    <p:extLst>
      <p:ext uri="{BB962C8B-B14F-4D97-AF65-F5344CB8AC3E}">
        <p14:creationId xmlns:p14="http://schemas.microsoft.com/office/powerpoint/2010/main" val="3435086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the system support, the task partitioning can be fine-grained or coarse-grained. </a:t>
            </a:r>
          </a:p>
        </p:txBody>
      </p:sp>
      <p:sp>
        <p:nvSpPr>
          <p:cNvPr id="4" name="Slide Number Placeholder 3"/>
          <p:cNvSpPr>
            <a:spLocks noGrp="1"/>
          </p:cNvSpPr>
          <p:nvPr>
            <p:ph type="sldNum" sz="quarter" idx="5"/>
          </p:nvPr>
        </p:nvSpPr>
        <p:spPr/>
        <p:txBody>
          <a:bodyPr/>
          <a:lstStyle/>
          <a:p>
            <a:fld id="{B92CB52D-7C4A-44B1-A401-DB5EA9BA8382}" type="slidenum">
              <a:rPr lang="en-US" smtClean="0"/>
              <a:t>8</a:t>
            </a:fld>
            <a:endParaRPr lang="en-US"/>
          </a:p>
        </p:txBody>
      </p:sp>
    </p:spTree>
    <p:extLst>
      <p:ext uri="{BB962C8B-B14F-4D97-AF65-F5344CB8AC3E}">
        <p14:creationId xmlns:p14="http://schemas.microsoft.com/office/powerpoint/2010/main" val="1185773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Depending on the system support, the task partitioning can be fine-grained or coarse-grained. </a:t>
            </a:r>
          </a:p>
        </p:txBody>
      </p:sp>
      <p:sp>
        <p:nvSpPr>
          <p:cNvPr id="4" name="Slide Number Placeholder 3"/>
          <p:cNvSpPr>
            <a:spLocks noGrp="1"/>
          </p:cNvSpPr>
          <p:nvPr>
            <p:ph type="sldNum" sz="quarter" idx="5"/>
          </p:nvPr>
        </p:nvSpPr>
        <p:spPr/>
        <p:txBody>
          <a:bodyPr/>
          <a:lstStyle/>
          <a:p>
            <a:fld id="{B92CB52D-7C4A-44B1-A401-DB5EA9BA8382}" type="slidenum">
              <a:rPr lang="en-US" smtClean="0"/>
              <a:t>9</a:t>
            </a:fld>
            <a:endParaRPr lang="en-US"/>
          </a:p>
        </p:txBody>
      </p:sp>
    </p:spTree>
    <p:extLst>
      <p:ext uri="{BB962C8B-B14F-4D97-AF65-F5344CB8AC3E}">
        <p14:creationId xmlns:p14="http://schemas.microsoft.com/office/powerpoint/2010/main" val="3840869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images are processed by CPU</a:t>
            </a:r>
          </a:p>
        </p:txBody>
      </p:sp>
      <p:sp>
        <p:nvSpPr>
          <p:cNvPr id="4" name="Slide Number Placeholder 3"/>
          <p:cNvSpPr>
            <a:spLocks noGrp="1"/>
          </p:cNvSpPr>
          <p:nvPr>
            <p:ph type="sldNum" sz="quarter" idx="5"/>
          </p:nvPr>
        </p:nvSpPr>
        <p:spPr/>
        <p:txBody>
          <a:bodyPr/>
          <a:lstStyle/>
          <a:p>
            <a:fld id="{B92CB52D-7C4A-44B1-A401-DB5EA9BA8382}" type="slidenum">
              <a:rPr lang="en-US" smtClean="0"/>
              <a:t>10</a:t>
            </a:fld>
            <a:endParaRPr lang="en-US"/>
          </a:p>
        </p:txBody>
      </p:sp>
    </p:spTree>
    <p:extLst>
      <p:ext uri="{BB962C8B-B14F-4D97-AF65-F5344CB8AC3E}">
        <p14:creationId xmlns:p14="http://schemas.microsoft.com/office/powerpoint/2010/main" val="2853355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5373" y="1036548"/>
            <a:ext cx="7935310" cy="861356"/>
          </a:xfrm>
        </p:spPr>
        <p:txBody>
          <a:bodyPr anchor="b">
            <a:normAutofit/>
          </a:bodyPr>
          <a:lstStyle>
            <a:lvl1pPr algn="l">
              <a:defRPr sz="4800"/>
            </a:lvl1pPr>
          </a:lstStyle>
          <a:p>
            <a:r>
              <a:rPr lang="en-US" dirty="0"/>
              <a:t>Click to edit Master title style</a:t>
            </a:r>
          </a:p>
        </p:txBody>
      </p:sp>
    </p:spTree>
    <p:extLst>
      <p:ext uri="{BB962C8B-B14F-4D97-AF65-F5344CB8AC3E}">
        <p14:creationId xmlns:p14="http://schemas.microsoft.com/office/powerpoint/2010/main" val="3952638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724649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7316" y="457422"/>
            <a:ext cx="8530924" cy="1507986"/>
          </a:xfrm>
          <a:prstGeom prst="rect">
            <a:avLst/>
          </a:prstGeom>
        </p:spPr>
        <p:txBody>
          <a:bodyPr vert="horz" lIns="91440" tIns="45720" rIns="91440" bIns="45720" rtlCol="0" anchor="ctr">
            <a:normAutofit/>
          </a:bodyPr>
          <a:lstStyle/>
          <a:p>
            <a:r>
              <a:rPr lang="en-US" dirty="0"/>
              <a:t>Click to edit Master title style</a:t>
            </a:r>
          </a:p>
        </p:txBody>
      </p:sp>
      <p:pic>
        <p:nvPicPr>
          <p:cNvPr id="12" name="Picture 11" descr="master_bluesideba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57422"/>
            <a:ext cx="108065" cy="1507986"/>
          </a:xfrm>
          <a:prstGeom prst="rect">
            <a:avLst/>
          </a:prstGeom>
        </p:spPr>
      </p:pic>
      <p:pic>
        <p:nvPicPr>
          <p:cNvPr id="14" name="Picture 13" descr="Cover_BuildingCrop.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4612187"/>
            <a:ext cx="9144001" cy="1123077"/>
          </a:xfrm>
          <a:prstGeom prst="rect">
            <a:avLst/>
          </a:prstGeom>
        </p:spPr>
      </p:pic>
      <p:sp>
        <p:nvSpPr>
          <p:cNvPr id="7" name="Rectangle 6">
            <a:extLst>
              <a:ext uri="{FF2B5EF4-FFF2-40B4-BE49-F238E27FC236}">
                <a16:creationId xmlns:a16="http://schemas.microsoft.com/office/drawing/2014/main" id="{D9B841A2-93BB-4A00-A215-6AAC19EE49F6}"/>
              </a:ext>
            </a:extLst>
          </p:cNvPr>
          <p:cNvSpPr/>
          <p:nvPr userDrawn="1"/>
        </p:nvSpPr>
        <p:spPr>
          <a:xfrm>
            <a:off x="0" y="5857874"/>
            <a:ext cx="9144000" cy="1000125"/>
          </a:xfrm>
          <a:prstGeom prst="rect">
            <a:avLst/>
          </a:prstGeom>
          <a:solidFill>
            <a:srgbClr val="E84A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pic>
        <p:nvPicPr>
          <p:cNvPr id="8" name="Picture 7">
            <a:extLst>
              <a:ext uri="{FF2B5EF4-FFF2-40B4-BE49-F238E27FC236}">
                <a16:creationId xmlns:a16="http://schemas.microsoft.com/office/drawing/2014/main" id="{DAF4F039-E5C7-451B-8AF6-1D94814E9F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7316" y="6015669"/>
            <a:ext cx="2640506" cy="609831"/>
          </a:xfrm>
          <a:prstGeom prst="rect">
            <a:avLst/>
          </a:prstGeom>
        </p:spPr>
      </p:pic>
      <p:pic>
        <p:nvPicPr>
          <p:cNvPr id="9" name="Picture 8">
            <a:extLst>
              <a:ext uri="{FF2B5EF4-FFF2-40B4-BE49-F238E27FC236}">
                <a16:creationId xmlns:a16="http://schemas.microsoft.com/office/drawing/2014/main" id="{7E34FA87-6300-4F46-8C67-9455601AC1A5}"/>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b="96747"/>
          <a:stretch/>
        </p:blipFill>
        <p:spPr>
          <a:xfrm>
            <a:off x="0" y="5777246"/>
            <a:ext cx="9144000" cy="76746"/>
          </a:xfrm>
          <a:prstGeom prst="rect">
            <a:avLst/>
          </a:prstGeom>
        </p:spPr>
      </p:pic>
    </p:spTree>
    <p:extLst>
      <p:ext uri="{BB962C8B-B14F-4D97-AF65-F5344CB8AC3E}">
        <p14:creationId xmlns:p14="http://schemas.microsoft.com/office/powerpoint/2010/main" val="498609231"/>
      </p:ext>
    </p:extLst>
  </p:cSld>
  <p:clrMap bg1="lt1" tx1="dk1" bg2="lt2" tx2="dk2" accent1="accent1" accent2="accent2" accent3="accent3" accent4="accent4" accent5="accent5" accent6="accent6" hlink="hlink" folHlink="folHlink"/>
  <p:sldLayoutIdLst>
    <p:sldLayoutId id="2147483751" r:id="rId1"/>
  </p:sldLayoutIdLst>
  <p:hf hdr="0" ftr="0" dt="0"/>
  <p:txStyles>
    <p:titleStyle>
      <a:lvl1pPr algn="l" defTabSz="914400" rtl="0" eaLnBrk="1" latinLnBrk="0" hangingPunct="1">
        <a:lnSpc>
          <a:spcPct val="90000"/>
        </a:lnSpc>
        <a:spcBef>
          <a:spcPct val="0"/>
        </a:spcBef>
        <a:buNone/>
        <a:defRPr sz="4400" b="1" kern="1200">
          <a:solidFill>
            <a:schemeClr val="accent1">
              <a:lumMod val="50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4868" y="365126"/>
            <a:ext cx="839908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44868" y="1825625"/>
            <a:ext cx="8399082" cy="420589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master_bluesideba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2699"/>
            <a:ext cx="101600" cy="1030415"/>
          </a:xfrm>
          <a:prstGeom prst="rect">
            <a:avLst/>
          </a:prstGeom>
        </p:spPr>
      </p:pic>
      <p:sp>
        <p:nvSpPr>
          <p:cNvPr id="10" name="Rectangle 9">
            <a:extLst>
              <a:ext uri="{FF2B5EF4-FFF2-40B4-BE49-F238E27FC236}">
                <a16:creationId xmlns:a16="http://schemas.microsoft.com/office/drawing/2014/main" id="{BBAC84D3-2C04-484A-A08A-F81D668E7253}"/>
              </a:ext>
            </a:extLst>
          </p:cNvPr>
          <p:cNvSpPr/>
          <p:nvPr userDrawn="1"/>
        </p:nvSpPr>
        <p:spPr>
          <a:xfrm>
            <a:off x="0" y="6280756"/>
            <a:ext cx="9144000" cy="577244"/>
          </a:xfrm>
          <a:prstGeom prst="rect">
            <a:avLst/>
          </a:prstGeom>
          <a:solidFill>
            <a:srgbClr val="E84A26"/>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pic>
        <p:nvPicPr>
          <p:cNvPr id="11" name="Picture 10">
            <a:extLst>
              <a:ext uri="{FF2B5EF4-FFF2-40B4-BE49-F238E27FC236}">
                <a16:creationId xmlns:a16="http://schemas.microsoft.com/office/drawing/2014/main" id="{B17619B9-657D-432F-BC3C-35E65C98A41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75362"/>
          <a:stretch/>
        </p:blipFill>
        <p:spPr>
          <a:xfrm>
            <a:off x="-1" y="6135994"/>
            <a:ext cx="9144001" cy="223683"/>
          </a:xfrm>
          <a:prstGeom prst="rect">
            <a:avLst/>
          </a:prstGeom>
        </p:spPr>
      </p:pic>
      <p:pic>
        <p:nvPicPr>
          <p:cNvPr id="12" name="Picture 11">
            <a:extLst>
              <a:ext uri="{FF2B5EF4-FFF2-40B4-BE49-F238E27FC236}">
                <a16:creationId xmlns:a16="http://schemas.microsoft.com/office/drawing/2014/main" id="{06E7EB9A-0354-4905-BB44-AB494DEA7834}"/>
              </a:ext>
            </a:extLst>
          </p:cNvPr>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7251576" y="6469513"/>
            <a:ext cx="1492374" cy="151510"/>
          </a:xfrm>
          <a:prstGeom prst="rect">
            <a:avLst/>
          </a:prstGeom>
        </p:spPr>
      </p:pic>
      <p:pic>
        <p:nvPicPr>
          <p:cNvPr id="13" name="Picture 12">
            <a:extLst>
              <a:ext uri="{FF2B5EF4-FFF2-40B4-BE49-F238E27FC236}">
                <a16:creationId xmlns:a16="http://schemas.microsoft.com/office/drawing/2014/main" id="{9E563BBE-B7F2-4843-A03F-B2DC0209DE54}"/>
              </a:ext>
            </a:extLst>
          </p:cNvPr>
          <p:cNvPicPr>
            <a:picLocks/>
          </p:cNvPicPr>
          <p:nvPr userDrawn="1"/>
        </p:nvPicPr>
        <p:blipFill rotWithShape="1">
          <a:blip r:embed="rId6" cstate="print">
            <a:extLst>
              <a:ext uri="{28A0092B-C50C-407E-A947-70E740481C1C}">
                <a14:useLocalDpi xmlns:a14="http://schemas.microsoft.com/office/drawing/2010/main" val="0"/>
              </a:ext>
            </a:extLst>
          </a:blip>
          <a:srcRect r="92703" b="63560"/>
          <a:stretch/>
        </p:blipFill>
        <p:spPr>
          <a:xfrm>
            <a:off x="464948" y="6372114"/>
            <a:ext cx="321668" cy="370992"/>
          </a:xfrm>
          <a:prstGeom prst="rect">
            <a:avLst/>
          </a:prstGeom>
        </p:spPr>
      </p:pic>
      <p:sp>
        <p:nvSpPr>
          <p:cNvPr id="14" name="Slide Number Placeholder 5">
            <a:extLst>
              <a:ext uri="{FF2B5EF4-FFF2-40B4-BE49-F238E27FC236}">
                <a16:creationId xmlns:a16="http://schemas.microsoft.com/office/drawing/2014/main" id="{0B680A59-D4B2-473E-8204-60E303F16746}"/>
              </a:ext>
            </a:extLst>
          </p:cNvPr>
          <p:cNvSpPr txBox="1">
            <a:spLocks/>
          </p:cNvSpPr>
          <p:nvPr userDrawn="1"/>
        </p:nvSpPr>
        <p:spPr>
          <a:xfrm>
            <a:off x="829505" y="6371393"/>
            <a:ext cx="470920" cy="365593"/>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AA0FC6-F71F-4650-BE21-9A15F164E712}" type="slidenum">
              <a:rPr lang="en-US" smtClean="0"/>
              <a:pPr/>
              <a:t>‹#›</a:t>
            </a:fld>
            <a:endParaRPr lang="en-US" dirty="0"/>
          </a:p>
        </p:txBody>
      </p:sp>
    </p:spTree>
    <p:extLst>
      <p:ext uri="{BB962C8B-B14F-4D97-AF65-F5344CB8AC3E}">
        <p14:creationId xmlns:p14="http://schemas.microsoft.com/office/powerpoint/2010/main" val="437004627"/>
      </p:ext>
    </p:extLst>
  </p:cSld>
  <p:clrMap bg1="lt1" tx1="dk1" bg2="lt2" tx2="dk2" accent1="accent1" accent2="accent2" accent3="accent3" accent4="accent4" accent5="accent5" accent6="accent6" hlink="hlink" folHlink="folHlink"/>
  <p:sldLayoutIdLst>
    <p:sldLayoutId id="2147483752" r:id="rId1"/>
  </p:sldLayoutIdLst>
  <p:hf hdr="0" ftr="0" dt="0"/>
  <p:txStyles>
    <p:titleStyle>
      <a:lvl1pPr algn="l" defTabSz="914400" rtl="0" eaLnBrk="1" latinLnBrk="0" hangingPunct="1">
        <a:lnSpc>
          <a:spcPct val="90000"/>
        </a:lnSpc>
        <a:spcBef>
          <a:spcPct val="0"/>
        </a:spcBef>
        <a:buNone/>
        <a:defRPr sz="4000" b="1" kern="1200">
          <a:solidFill>
            <a:schemeClr val="accent5">
              <a:lumMod val="50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292" y="436290"/>
            <a:ext cx="8596335" cy="1535068"/>
          </a:xfrm>
        </p:spPr>
        <p:txBody>
          <a:bodyPr lIns="0" tIns="0" rIns="0" bIns="0">
            <a:noAutofit/>
          </a:bodyPr>
          <a:lstStyle/>
          <a:p>
            <a:pPr>
              <a:lnSpc>
                <a:spcPct val="100000"/>
              </a:lnSpc>
            </a:pPr>
            <a:r>
              <a:rPr lang="en-US" sz="3200" dirty="0"/>
              <a:t>Analysis and Modeling of Collaborative Execution Strategies for Heterogeneous CPU-FPGA Architectures</a:t>
            </a:r>
          </a:p>
        </p:txBody>
      </p:sp>
      <p:sp>
        <p:nvSpPr>
          <p:cNvPr id="10" name="Text Placeholder 2"/>
          <p:cNvSpPr txBox="1">
            <a:spLocks/>
          </p:cNvSpPr>
          <p:nvPr/>
        </p:nvSpPr>
        <p:spPr>
          <a:xfrm>
            <a:off x="280193" y="2110153"/>
            <a:ext cx="8863807" cy="24953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buNone/>
            </a:pPr>
            <a:r>
              <a:rPr lang="en-US" sz="1800" dirty="0">
                <a:solidFill>
                  <a:srgbClr val="F1501C"/>
                </a:solidFill>
              </a:rPr>
              <a:t>Sitao Huang</a:t>
            </a:r>
            <a:r>
              <a:rPr lang="en-US" sz="1800" baseline="30000" dirty="0">
                <a:solidFill>
                  <a:srgbClr val="F1501C"/>
                </a:solidFill>
              </a:rPr>
              <a:t>1</a:t>
            </a:r>
            <a:r>
              <a:rPr lang="en-US" sz="1800" dirty="0">
                <a:solidFill>
                  <a:srgbClr val="F1501C"/>
                </a:solidFill>
              </a:rPr>
              <a:t>, Li-Wen Chang</a:t>
            </a:r>
            <a:r>
              <a:rPr lang="en-US" sz="1800" baseline="30000" dirty="0">
                <a:solidFill>
                  <a:srgbClr val="F1501C"/>
                </a:solidFill>
              </a:rPr>
              <a:t>2</a:t>
            </a:r>
            <a:r>
              <a:rPr lang="en-US" sz="1800" dirty="0">
                <a:solidFill>
                  <a:srgbClr val="F1501C"/>
                </a:solidFill>
              </a:rPr>
              <a:t>, Izzat El Hajj</a:t>
            </a:r>
            <a:r>
              <a:rPr lang="en-US" sz="1800" baseline="30000" dirty="0">
                <a:solidFill>
                  <a:srgbClr val="F1501C"/>
                </a:solidFill>
              </a:rPr>
              <a:t>3</a:t>
            </a:r>
            <a:r>
              <a:rPr lang="en-US" sz="1800" dirty="0">
                <a:solidFill>
                  <a:srgbClr val="F1501C"/>
                </a:solidFill>
              </a:rPr>
              <a:t>, </a:t>
            </a:r>
            <a:r>
              <a:rPr lang="en-US" sz="1800" b="1" u="sng" dirty="0">
                <a:solidFill>
                  <a:srgbClr val="F1501C"/>
                </a:solidFill>
              </a:rPr>
              <a:t>Simon Garcia De Gonzalo</a:t>
            </a:r>
            <a:r>
              <a:rPr lang="en-US" sz="1800" b="1" baseline="30000" dirty="0">
                <a:solidFill>
                  <a:srgbClr val="F1501C"/>
                </a:solidFill>
              </a:rPr>
              <a:t>1</a:t>
            </a:r>
            <a:r>
              <a:rPr lang="en-US" sz="1800" dirty="0">
                <a:solidFill>
                  <a:srgbClr val="F1501C"/>
                </a:solidFill>
              </a:rPr>
              <a:t>, Juan Gómez-Luna</a:t>
            </a:r>
            <a:r>
              <a:rPr lang="en-US" sz="1800" baseline="30000" dirty="0">
                <a:solidFill>
                  <a:srgbClr val="F1501C"/>
                </a:solidFill>
              </a:rPr>
              <a:t>4</a:t>
            </a:r>
            <a:r>
              <a:rPr lang="en-US" sz="1800" dirty="0">
                <a:solidFill>
                  <a:srgbClr val="F1501C"/>
                </a:solidFill>
              </a:rPr>
              <a:t>,</a:t>
            </a:r>
          </a:p>
          <a:p>
            <a:pPr marL="0" indent="0">
              <a:spcBef>
                <a:spcPts val="300"/>
              </a:spcBef>
              <a:buNone/>
            </a:pPr>
            <a:r>
              <a:rPr lang="en-US" sz="1800" dirty="0">
                <a:solidFill>
                  <a:srgbClr val="F1501C"/>
                </a:solidFill>
              </a:rPr>
              <a:t>Sai Rahul Chalamalasetti</a:t>
            </a:r>
            <a:r>
              <a:rPr lang="en-US" sz="1800" baseline="30000" dirty="0">
                <a:solidFill>
                  <a:srgbClr val="F1501C"/>
                </a:solidFill>
              </a:rPr>
              <a:t>5</a:t>
            </a:r>
            <a:r>
              <a:rPr lang="en-US" sz="1800" dirty="0">
                <a:solidFill>
                  <a:srgbClr val="F1501C"/>
                </a:solidFill>
              </a:rPr>
              <a:t>, Mohamed El Hadedy</a:t>
            </a:r>
            <a:r>
              <a:rPr lang="en-US" sz="1800" baseline="30000" dirty="0">
                <a:solidFill>
                  <a:srgbClr val="F1501C"/>
                </a:solidFill>
              </a:rPr>
              <a:t>6</a:t>
            </a:r>
            <a:r>
              <a:rPr lang="en-US" sz="1800" dirty="0">
                <a:solidFill>
                  <a:srgbClr val="F1501C"/>
                </a:solidFill>
              </a:rPr>
              <a:t>, </a:t>
            </a:r>
            <a:r>
              <a:rPr lang="en-US" sz="1800" dirty="0" err="1">
                <a:solidFill>
                  <a:srgbClr val="F1501C"/>
                </a:solidFill>
              </a:rPr>
              <a:t>Dejan</a:t>
            </a:r>
            <a:r>
              <a:rPr lang="en-US" sz="1800" dirty="0">
                <a:solidFill>
                  <a:srgbClr val="F1501C"/>
                </a:solidFill>
              </a:rPr>
              <a:t> Milojicic</a:t>
            </a:r>
            <a:r>
              <a:rPr lang="en-US" sz="1800" baseline="30000" dirty="0">
                <a:solidFill>
                  <a:srgbClr val="F1501C"/>
                </a:solidFill>
              </a:rPr>
              <a:t>5</a:t>
            </a:r>
            <a:r>
              <a:rPr lang="en-US" sz="1800" dirty="0">
                <a:solidFill>
                  <a:srgbClr val="F1501C"/>
                </a:solidFill>
              </a:rPr>
              <a:t>, </a:t>
            </a:r>
            <a:r>
              <a:rPr lang="en-US" altLang="zh-CN" sz="1800" dirty="0" err="1">
                <a:solidFill>
                  <a:srgbClr val="F1501C"/>
                </a:solidFill>
              </a:rPr>
              <a:t>Onur</a:t>
            </a:r>
            <a:r>
              <a:rPr lang="en-US" altLang="zh-CN" sz="1800" dirty="0">
                <a:solidFill>
                  <a:srgbClr val="F1501C"/>
                </a:solidFill>
              </a:rPr>
              <a:t> Mutlu</a:t>
            </a:r>
            <a:r>
              <a:rPr lang="en-US" sz="1800" baseline="30000" dirty="0">
                <a:solidFill>
                  <a:srgbClr val="F1501C"/>
                </a:solidFill>
              </a:rPr>
              <a:t>4</a:t>
            </a:r>
            <a:r>
              <a:rPr lang="en-US" altLang="zh-CN" sz="1800" dirty="0">
                <a:solidFill>
                  <a:srgbClr val="F1501C"/>
                </a:solidFill>
              </a:rPr>
              <a:t>, </a:t>
            </a:r>
          </a:p>
          <a:p>
            <a:pPr marL="0" indent="0">
              <a:spcBef>
                <a:spcPts val="300"/>
              </a:spcBef>
              <a:buNone/>
            </a:pPr>
            <a:r>
              <a:rPr lang="en-US" sz="1800" dirty="0">
                <a:solidFill>
                  <a:srgbClr val="F1501C"/>
                </a:solidFill>
              </a:rPr>
              <a:t>Deming Chen</a:t>
            </a:r>
            <a:r>
              <a:rPr lang="en-US" sz="1800" baseline="30000" dirty="0">
                <a:solidFill>
                  <a:srgbClr val="F1501C"/>
                </a:solidFill>
              </a:rPr>
              <a:t>1</a:t>
            </a:r>
            <a:r>
              <a:rPr lang="en-US" sz="1800" dirty="0">
                <a:solidFill>
                  <a:srgbClr val="F1501C"/>
                </a:solidFill>
              </a:rPr>
              <a:t>, </a:t>
            </a:r>
            <a:r>
              <a:rPr lang="en-US" sz="1800" dirty="0" err="1">
                <a:solidFill>
                  <a:srgbClr val="F1501C"/>
                </a:solidFill>
              </a:rPr>
              <a:t>Wen-mei</a:t>
            </a:r>
            <a:r>
              <a:rPr lang="en-US" sz="1800" dirty="0">
                <a:solidFill>
                  <a:srgbClr val="F1501C"/>
                </a:solidFill>
              </a:rPr>
              <a:t> Hwu</a:t>
            </a:r>
            <a:r>
              <a:rPr lang="en-US" sz="1800" baseline="30000" dirty="0">
                <a:solidFill>
                  <a:srgbClr val="F1501C"/>
                </a:solidFill>
              </a:rPr>
              <a:t>1</a:t>
            </a:r>
            <a:endParaRPr lang="en-US" sz="1800" dirty="0">
              <a:solidFill>
                <a:srgbClr val="F1501C"/>
              </a:solidFill>
            </a:endParaRPr>
          </a:p>
          <a:p>
            <a:pPr marL="0" indent="0">
              <a:lnSpc>
                <a:spcPct val="100000"/>
              </a:lnSpc>
              <a:spcBef>
                <a:spcPts val="0"/>
              </a:spcBef>
              <a:buNone/>
            </a:pPr>
            <a:endParaRPr lang="en-US" sz="1700" baseline="30000" dirty="0">
              <a:solidFill>
                <a:srgbClr val="F1501C"/>
              </a:solidFill>
            </a:endParaRPr>
          </a:p>
          <a:p>
            <a:pPr marL="0" indent="0">
              <a:lnSpc>
                <a:spcPct val="100000"/>
              </a:lnSpc>
              <a:spcBef>
                <a:spcPts val="0"/>
              </a:spcBef>
              <a:buNone/>
            </a:pPr>
            <a:r>
              <a:rPr lang="en-US" sz="1400" baseline="30000" dirty="0">
                <a:solidFill>
                  <a:srgbClr val="002060"/>
                </a:solidFill>
              </a:rPr>
              <a:t>1</a:t>
            </a:r>
            <a:r>
              <a:rPr lang="en-US" sz="1400" dirty="0">
                <a:solidFill>
                  <a:srgbClr val="002060"/>
                </a:solidFill>
              </a:rPr>
              <a:t>University of Illinois at Urbana-Champaign, USA</a:t>
            </a:r>
          </a:p>
          <a:p>
            <a:pPr marL="0" indent="0">
              <a:lnSpc>
                <a:spcPct val="100000"/>
              </a:lnSpc>
              <a:spcBef>
                <a:spcPts val="0"/>
              </a:spcBef>
              <a:buNone/>
            </a:pPr>
            <a:r>
              <a:rPr lang="en-US" sz="1400" baseline="30000" dirty="0">
                <a:solidFill>
                  <a:srgbClr val="002060"/>
                </a:solidFill>
              </a:rPr>
              <a:t>2</a:t>
            </a:r>
            <a:r>
              <a:rPr lang="en-US" sz="1400" dirty="0">
                <a:solidFill>
                  <a:srgbClr val="002060"/>
                </a:solidFill>
              </a:rPr>
              <a:t>Microsoft, USA</a:t>
            </a:r>
          </a:p>
          <a:p>
            <a:pPr marL="0" indent="0">
              <a:lnSpc>
                <a:spcPct val="100000"/>
              </a:lnSpc>
              <a:spcBef>
                <a:spcPts val="0"/>
              </a:spcBef>
              <a:buNone/>
            </a:pPr>
            <a:r>
              <a:rPr lang="en-US" sz="1400" baseline="30000" dirty="0">
                <a:solidFill>
                  <a:srgbClr val="002060"/>
                </a:solidFill>
              </a:rPr>
              <a:t>3</a:t>
            </a:r>
            <a:r>
              <a:rPr lang="en-US" sz="1400" dirty="0">
                <a:solidFill>
                  <a:srgbClr val="002060"/>
                </a:solidFill>
              </a:rPr>
              <a:t>American University of Beirut, Lebanon</a:t>
            </a:r>
          </a:p>
          <a:p>
            <a:pPr marL="0" indent="0">
              <a:lnSpc>
                <a:spcPct val="100000"/>
              </a:lnSpc>
              <a:spcBef>
                <a:spcPts val="0"/>
              </a:spcBef>
              <a:buNone/>
            </a:pPr>
            <a:r>
              <a:rPr lang="en-US" sz="1400" baseline="30000" dirty="0">
                <a:solidFill>
                  <a:srgbClr val="002060"/>
                </a:solidFill>
              </a:rPr>
              <a:t>4</a:t>
            </a:r>
            <a:r>
              <a:rPr lang="en-US" sz="1400" dirty="0">
                <a:solidFill>
                  <a:srgbClr val="002060"/>
                </a:solidFill>
              </a:rPr>
              <a:t>ETH Zürich, Switzerland</a:t>
            </a:r>
          </a:p>
          <a:p>
            <a:pPr marL="0" indent="0">
              <a:lnSpc>
                <a:spcPct val="100000"/>
              </a:lnSpc>
              <a:spcBef>
                <a:spcPts val="0"/>
              </a:spcBef>
              <a:buNone/>
            </a:pPr>
            <a:r>
              <a:rPr lang="en-US" sz="1400" baseline="30000" dirty="0">
                <a:solidFill>
                  <a:srgbClr val="002060"/>
                </a:solidFill>
              </a:rPr>
              <a:t>5</a:t>
            </a:r>
            <a:r>
              <a:rPr lang="en-US" sz="1400" dirty="0">
                <a:solidFill>
                  <a:srgbClr val="002060"/>
                </a:solidFill>
              </a:rPr>
              <a:t>Hewlett Packard Labs, USA</a:t>
            </a:r>
          </a:p>
          <a:p>
            <a:pPr marL="0" indent="0">
              <a:lnSpc>
                <a:spcPct val="100000"/>
              </a:lnSpc>
              <a:spcBef>
                <a:spcPts val="0"/>
              </a:spcBef>
              <a:buNone/>
            </a:pPr>
            <a:r>
              <a:rPr lang="en-US" sz="1400" baseline="30000" dirty="0">
                <a:solidFill>
                  <a:srgbClr val="002060"/>
                </a:solidFill>
              </a:rPr>
              <a:t>6</a:t>
            </a:r>
            <a:r>
              <a:rPr lang="en-US" sz="1400" dirty="0">
                <a:solidFill>
                  <a:srgbClr val="002060"/>
                </a:solidFill>
              </a:rPr>
              <a:t>California State Polytechnic University, Pomona, USA</a:t>
            </a:r>
          </a:p>
        </p:txBody>
      </p:sp>
      <p:pic>
        <p:nvPicPr>
          <p:cNvPr id="1026" name="Picture 2" descr="https://icpe2019.spec.org/uploads/RTEmagicC_artifacts_evaluated_functional_02.jpg.jpg">
            <a:extLst>
              <a:ext uri="{FF2B5EF4-FFF2-40B4-BE49-F238E27FC236}">
                <a16:creationId xmlns:a16="http://schemas.microsoft.com/office/drawing/2014/main" id="{407D32A3-766A-42AA-9B9B-0C8262E3B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0347" y="3139068"/>
            <a:ext cx="1066106" cy="1055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193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8E9B246-4214-4BC4-88C7-6D9B1C054A6E}"/>
              </a:ext>
            </a:extLst>
          </p:cNvPr>
          <p:cNvSpPr/>
          <p:nvPr/>
        </p:nvSpPr>
        <p:spPr>
          <a:xfrm>
            <a:off x="344868" y="2359444"/>
            <a:ext cx="1881553" cy="30861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ECAF58-AD81-44C9-88F7-DBFEFDACEB5C}"/>
              </a:ext>
            </a:extLst>
          </p:cNvPr>
          <p:cNvSpPr>
            <a:spLocks noGrp="1"/>
          </p:cNvSpPr>
          <p:nvPr>
            <p:ph type="title"/>
          </p:nvPr>
        </p:nvSpPr>
        <p:spPr/>
        <p:txBody>
          <a:bodyPr>
            <a:normAutofit/>
          </a:bodyPr>
          <a:lstStyle/>
          <a:p>
            <a:r>
              <a:rPr lang="en-US" dirty="0"/>
              <a:t>Data Partitioning</a:t>
            </a:r>
          </a:p>
        </p:txBody>
      </p:sp>
      <p:sp>
        <p:nvSpPr>
          <p:cNvPr id="4" name="Rectangle 3">
            <a:extLst>
              <a:ext uri="{FF2B5EF4-FFF2-40B4-BE49-F238E27FC236}">
                <a16:creationId xmlns:a16="http://schemas.microsoft.com/office/drawing/2014/main" id="{F156202C-CAF4-4957-8F25-9EDB41FE3667}"/>
              </a:ext>
            </a:extLst>
          </p:cNvPr>
          <p:cNvSpPr/>
          <p:nvPr/>
        </p:nvSpPr>
        <p:spPr>
          <a:xfrm>
            <a:off x="443552" y="2790265"/>
            <a:ext cx="1696915" cy="3956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Gaussian Filter</a:t>
            </a:r>
          </a:p>
        </p:txBody>
      </p:sp>
      <p:sp>
        <p:nvSpPr>
          <p:cNvPr id="5" name="Rectangle 4">
            <a:extLst>
              <a:ext uri="{FF2B5EF4-FFF2-40B4-BE49-F238E27FC236}">
                <a16:creationId xmlns:a16="http://schemas.microsoft.com/office/drawing/2014/main" id="{DD1E46A9-C448-41F1-B98C-8A9891C7226D}"/>
              </a:ext>
            </a:extLst>
          </p:cNvPr>
          <p:cNvSpPr/>
          <p:nvPr/>
        </p:nvSpPr>
        <p:spPr>
          <a:xfrm>
            <a:off x="443551" y="3287030"/>
            <a:ext cx="1696915" cy="3956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Sobel Filter</a:t>
            </a:r>
          </a:p>
        </p:txBody>
      </p:sp>
      <p:sp>
        <p:nvSpPr>
          <p:cNvPr id="6" name="Rectangle 5">
            <a:extLst>
              <a:ext uri="{FF2B5EF4-FFF2-40B4-BE49-F238E27FC236}">
                <a16:creationId xmlns:a16="http://schemas.microsoft.com/office/drawing/2014/main" id="{2E75B23C-3948-421A-B089-90025CA3E531}"/>
              </a:ext>
            </a:extLst>
          </p:cNvPr>
          <p:cNvSpPr/>
          <p:nvPr/>
        </p:nvSpPr>
        <p:spPr>
          <a:xfrm>
            <a:off x="447946" y="3782448"/>
            <a:ext cx="1696915" cy="63317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Non-maximum Suppression</a:t>
            </a:r>
          </a:p>
        </p:txBody>
      </p:sp>
      <p:sp>
        <p:nvSpPr>
          <p:cNvPr id="7" name="Rectangle 6">
            <a:extLst>
              <a:ext uri="{FF2B5EF4-FFF2-40B4-BE49-F238E27FC236}">
                <a16:creationId xmlns:a16="http://schemas.microsoft.com/office/drawing/2014/main" id="{40E07964-C43F-4AE8-8980-F9B1D4F72AA1}"/>
              </a:ext>
            </a:extLst>
          </p:cNvPr>
          <p:cNvSpPr/>
          <p:nvPr/>
        </p:nvSpPr>
        <p:spPr>
          <a:xfrm>
            <a:off x="443551" y="4594452"/>
            <a:ext cx="1696915" cy="63317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Hysteresis Thresholding</a:t>
            </a:r>
          </a:p>
        </p:txBody>
      </p:sp>
      <p:sp>
        <p:nvSpPr>
          <p:cNvPr id="18" name="TextBox 17">
            <a:extLst>
              <a:ext uri="{FF2B5EF4-FFF2-40B4-BE49-F238E27FC236}">
                <a16:creationId xmlns:a16="http://schemas.microsoft.com/office/drawing/2014/main" id="{8BA534A0-823A-4591-9543-3B9E8B44ADCA}"/>
              </a:ext>
            </a:extLst>
          </p:cNvPr>
          <p:cNvSpPr txBox="1"/>
          <p:nvPr/>
        </p:nvSpPr>
        <p:spPr>
          <a:xfrm>
            <a:off x="443551" y="2403268"/>
            <a:ext cx="1195754" cy="369332"/>
          </a:xfrm>
          <a:prstGeom prst="rect">
            <a:avLst/>
          </a:prstGeom>
          <a:noFill/>
        </p:spPr>
        <p:txBody>
          <a:bodyPr wrap="square" rtlCol="0">
            <a:spAutoFit/>
          </a:bodyPr>
          <a:lstStyle/>
          <a:p>
            <a:r>
              <a:rPr lang="en-US" dirty="0"/>
              <a:t>CPU</a:t>
            </a:r>
          </a:p>
        </p:txBody>
      </p:sp>
      <p:pic>
        <p:nvPicPr>
          <p:cNvPr id="2050" name="Picture 2" descr="Related image">
            <a:extLst>
              <a:ext uri="{FF2B5EF4-FFF2-40B4-BE49-F238E27FC236}">
                <a16:creationId xmlns:a16="http://schemas.microsoft.com/office/drawing/2014/main" id="{2DF2FBA7-5FBC-4A7A-A6E6-83A421B321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0" t="2027" r="55527" b="93209"/>
          <a:stretch/>
        </p:blipFill>
        <p:spPr bwMode="auto">
          <a:xfrm>
            <a:off x="575895" y="1862628"/>
            <a:ext cx="3996104" cy="177422"/>
          </a:xfrm>
          <a:prstGeom prst="rect">
            <a:avLst/>
          </a:prstGeom>
          <a:noFill/>
          <a:extLst>
            <a:ext uri="{909E8E84-426E-40DD-AFC4-6F175D3DCCD1}">
              <a14:hiddenFill xmlns:a14="http://schemas.microsoft.com/office/drawing/2010/main">
                <a:solidFill>
                  <a:srgbClr val="FFFFFF"/>
                </a:solidFill>
              </a14:hiddenFill>
            </a:ext>
          </a:extLst>
        </p:spPr>
      </p:pic>
      <p:sp>
        <p:nvSpPr>
          <p:cNvPr id="20" name="Left Brace 19">
            <a:extLst>
              <a:ext uri="{FF2B5EF4-FFF2-40B4-BE49-F238E27FC236}">
                <a16:creationId xmlns:a16="http://schemas.microsoft.com/office/drawing/2014/main" id="{F5E909F5-B599-4393-82F3-13C53E89C62F}"/>
              </a:ext>
            </a:extLst>
          </p:cNvPr>
          <p:cNvSpPr/>
          <p:nvPr/>
        </p:nvSpPr>
        <p:spPr>
          <a:xfrm rot="16200000">
            <a:off x="2467864" y="132289"/>
            <a:ext cx="201425" cy="3996103"/>
          </a:xfrm>
          <a:prstGeom prst="leftBrace">
            <a:avLst>
              <a:gd name="adj1" fmla="val 79646"/>
              <a:gd name="adj2" fmla="val 15666"/>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8D485BD0-128B-455B-A105-E230BE831BF3}"/>
              </a:ext>
            </a:extLst>
          </p:cNvPr>
          <p:cNvCxnSpPr>
            <a:cxnSpLocks/>
          </p:cNvCxnSpPr>
          <p:nvPr/>
        </p:nvCxnSpPr>
        <p:spPr>
          <a:xfrm>
            <a:off x="1197089" y="2231054"/>
            <a:ext cx="0" cy="55921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363A6E2-CB01-4D91-A769-4149BC36EF4B}"/>
              </a:ext>
            </a:extLst>
          </p:cNvPr>
          <p:cNvCxnSpPr/>
          <p:nvPr/>
        </p:nvCxnSpPr>
        <p:spPr>
          <a:xfrm>
            <a:off x="1197089" y="3185919"/>
            <a:ext cx="0" cy="10111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64B5BD3-E1B8-4811-AA3A-25E8237D6A6B}"/>
              </a:ext>
            </a:extLst>
          </p:cNvPr>
          <p:cNvCxnSpPr/>
          <p:nvPr/>
        </p:nvCxnSpPr>
        <p:spPr>
          <a:xfrm>
            <a:off x="1197089" y="3682684"/>
            <a:ext cx="0" cy="10111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4FA2B6C-97B0-4FC3-A229-7580B4C0145A}"/>
              </a:ext>
            </a:extLst>
          </p:cNvPr>
          <p:cNvCxnSpPr>
            <a:cxnSpLocks/>
          </p:cNvCxnSpPr>
          <p:nvPr/>
        </p:nvCxnSpPr>
        <p:spPr>
          <a:xfrm>
            <a:off x="1197089" y="4415619"/>
            <a:ext cx="0" cy="17883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57B0F49-156C-4AA7-80E0-C6597CE05F44}"/>
              </a:ext>
            </a:extLst>
          </p:cNvPr>
          <p:cNvCxnSpPr>
            <a:cxnSpLocks/>
          </p:cNvCxnSpPr>
          <p:nvPr/>
        </p:nvCxnSpPr>
        <p:spPr>
          <a:xfrm>
            <a:off x="1197089" y="5227623"/>
            <a:ext cx="0" cy="45183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5839E6C5-CCF7-4567-A7EA-E673CE178791}"/>
              </a:ext>
            </a:extLst>
          </p:cNvPr>
          <p:cNvSpPr txBox="1"/>
          <p:nvPr/>
        </p:nvSpPr>
        <p:spPr>
          <a:xfrm>
            <a:off x="443551" y="1540117"/>
            <a:ext cx="1545649" cy="338554"/>
          </a:xfrm>
          <a:prstGeom prst="rect">
            <a:avLst/>
          </a:prstGeom>
          <a:noFill/>
        </p:spPr>
        <p:txBody>
          <a:bodyPr wrap="square" rtlCol="0">
            <a:spAutoFit/>
          </a:bodyPr>
          <a:lstStyle/>
          <a:p>
            <a:r>
              <a:rPr lang="en-US" sz="1600" dirty="0"/>
              <a:t>Input images</a:t>
            </a:r>
          </a:p>
        </p:txBody>
      </p:sp>
      <p:sp>
        <p:nvSpPr>
          <p:cNvPr id="41" name="TextBox 40">
            <a:extLst>
              <a:ext uri="{FF2B5EF4-FFF2-40B4-BE49-F238E27FC236}">
                <a16:creationId xmlns:a16="http://schemas.microsoft.com/office/drawing/2014/main" id="{B975FA49-A9A0-4C03-9F02-BC07BCC6D26D}"/>
              </a:ext>
            </a:extLst>
          </p:cNvPr>
          <p:cNvSpPr txBox="1"/>
          <p:nvPr/>
        </p:nvSpPr>
        <p:spPr>
          <a:xfrm>
            <a:off x="425819" y="5681516"/>
            <a:ext cx="1545649" cy="338554"/>
          </a:xfrm>
          <a:prstGeom prst="rect">
            <a:avLst/>
          </a:prstGeom>
          <a:noFill/>
        </p:spPr>
        <p:txBody>
          <a:bodyPr wrap="square" rtlCol="0">
            <a:spAutoFit/>
          </a:bodyPr>
          <a:lstStyle/>
          <a:p>
            <a:pPr algn="ctr"/>
            <a:r>
              <a:rPr lang="en-US" sz="1600" dirty="0"/>
              <a:t>Output images</a:t>
            </a:r>
          </a:p>
        </p:txBody>
      </p:sp>
      <p:sp>
        <p:nvSpPr>
          <p:cNvPr id="2054" name="Rectangle 2053">
            <a:extLst>
              <a:ext uri="{FF2B5EF4-FFF2-40B4-BE49-F238E27FC236}">
                <a16:creationId xmlns:a16="http://schemas.microsoft.com/office/drawing/2014/main" id="{A7278D10-80C5-4854-ADF4-589A1C6DC729}"/>
              </a:ext>
            </a:extLst>
          </p:cNvPr>
          <p:cNvSpPr/>
          <p:nvPr/>
        </p:nvSpPr>
        <p:spPr>
          <a:xfrm>
            <a:off x="362615" y="1264336"/>
            <a:ext cx="6117315" cy="369332"/>
          </a:xfrm>
          <a:prstGeom prst="rect">
            <a:avLst/>
          </a:prstGeom>
        </p:spPr>
        <p:txBody>
          <a:bodyPr wrap="square">
            <a:spAutoFit/>
          </a:bodyPr>
          <a:lstStyle/>
          <a:p>
            <a:r>
              <a:rPr lang="en-US" b="1" dirty="0"/>
              <a:t>Using Canny Edge Detection (CED) as an example</a:t>
            </a:r>
          </a:p>
        </p:txBody>
      </p:sp>
      <p:sp>
        <p:nvSpPr>
          <p:cNvPr id="56" name="TextBox 55">
            <a:extLst>
              <a:ext uri="{FF2B5EF4-FFF2-40B4-BE49-F238E27FC236}">
                <a16:creationId xmlns:a16="http://schemas.microsoft.com/office/drawing/2014/main" id="{7403CCC4-C3DD-4963-90D2-6C831AC3DF92}"/>
              </a:ext>
            </a:extLst>
          </p:cNvPr>
          <p:cNvSpPr txBox="1"/>
          <p:nvPr/>
        </p:nvSpPr>
        <p:spPr>
          <a:xfrm>
            <a:off x="4400227" y="5221001"/>
            <a:ext cx="2598234" cy="369332"/>
          </a:xfrm>
          <a:prstGeom prst="rect">
            <a:avLst/>
          </a:prstGeom>
          <a:noFill/>
        </p:spPr>
        <p:txBody>
          <a:bodyPr wrap="square" rtlCol="0">
            <a:spAutoFit/>
          </a:bodyPr>
          <a:lstStyle/>
          <a:p>
            <a:r>
              <a:rPr lang="en-US" dirty="0"/>
              <a:t>CPU Implementation</a:t>
            </a:r>
          </a:p>
        </p:txBody>
      </p:sp>
    </p:spTree>
    <p:extLst>
      <p:ext uri="{BB962C8B-B14F-4D97-AF65-F5344CB8AC3E}">
        <p14:creationId xmlns:p14="http://schemas.microsoft.com/office/powerpoint/2010/main" val="335335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animBg="1"/>
      <p:bldP spid="5" grpId="0" animBg="1"/>
      <p:bldP spid="6" grpId="0" animBg="1"/>
      <p:bldP spid="7" grpId="0" animBg="1"/>
      <p:bldP spid="18" grpId="0"/>
      <p:bldP spid="20" grpId="0" animBg="1"/>
      <p:bldP spid="40" grpId="0"/>
      <p:bldP spid="41" grpId="0"/>
      <p:bldP spid="2054" grpId="0"/>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84F75A2-D28D-42D5-8DFE-CB63F5053619}"/>
              </a:ext>
            </a:extLst>
          </p:cNvPr>
          <p:cNvSpPr/>
          <p:nvPr/>
        </p:nvSpPr>
        <p:spPr>
          <a:xfrm>
            <a:off x="2288470" y="2359443"/>
            <a:ext cx="1881553" cy="30861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ECAF58-AD81-44C9-88F7-DBFEFDACEB5C}"/>
              </a:ext>
            </a:extLst>
          </p:cNvPr>
          <p:cNvSpPr>
            <a:spLocks noGrp="1"/>
          </p:cNvSpPr>
          <p:nvPr>
            <p:ph type="title"/>
          </p:nvPr>
        </p:nvSpPr>
        <p:spPr/>
        <p:txBody>
          <a:bodyPr>
            <a:normAutofit/>
          </a:bodyPr>
          <a:lstStyle/>
          <a:p>
            <a:r>
              <a:rPr lang="en-US" dirty="0"/>
              <a:t>Data Partitioning</a:t>
            </a:r>
          </a:p>
        </p:txBody>
      </p:sp>
      <p:sp>
        <p:nvSpPr>
          <p:cNvPr id="8" name="Rectangle 7">
            <a:extLst>
              <a:ext uri="{FF2B5EF4-FFF2-40B4-BE49-F238E27FC236}">
                <a16:creationId xmlns:a16="http://schemas.microsoft.com/office/drawing/2014/main" id="{4D83C19E-4623-450D-B8C7-F2CDDD1AA1EB}"/>
              </a:ext>
            </a:extLst>
          </p:cNvPr>
          <p:cNvSpPr/>
          <p:nvPr/>
        </p:nvSpPr>
        <p:spPr>
          <a:xfrm>
            <a:off x="2380791" y="2790265"/>
            <a:ext cx="1696915" cy="3956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Gaussian Filter</a:t>
            </a:r>
          </a:p>
        </p:txBody>
      </p:sp>
      <p:sp>
        <p:nvSpPr>
          <p:cNvPr id="9" name="Rectangle 8">
            <a:extLst>
              <a:ext uri="{FF2B5EF4-FFF2-40B4-BE49-F238E27FC236}">
                <a16:creationId xmlns:a16="http://schemas.microsoft.com/office/drawing/2014/main" id="{6D331033-EC44-4D59-A1A0-CAFBC0884D39}"/>
              </a:ext>
            </a:extLst>
          </p:cNvPr>
          <p:cNvSpPr/>
          <p:nvPr/>
        </p:nvSpPr>
        <p:spPr>
          <a:xfrm>
            <a:off x="2380790" y="3287030"/>
            <a:ext cx="1696915" cy="3956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Sobel Filter</a:t>
            </a:r>
          </a:p>
        </p:txBody>
      </p:sp>
      <p:sp>
        <p:nvSpPr>
          <p:cNvPr id="10" name="Rectangle 9">
            <a:extLst>
              <a:ext uri="{FF2B5EF4-FFF2-40B4-BE49-F238E27FC236}">
                <a16:creationId xmlns:a16="http://schemas.microsoft.com/office/drawing/2014/main" id="{DB35AF25-4DAB-44ED-BD9C-6C6A092C71BF}"/>
              </a:ext>
            </a:extLst>
          </p:cNvPr>
          <p:cNvSpPr/>
          <p:nvPr/>
        </p:nvSpPr>
        <p:spPr>
          <a:xfrm>
            <a:off x="2385185" y="3782448"/>
            <a:ext cx="1696915" cy="63317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Non-maximum Suppression</a:t>
            </a:r>
          </a:p>
        </p:txBody>
      </p:sp>
      <p:sp>
        <p:nvSpPr>
          <p:cNvPr id="11" name="Rectangle 10">
            <a:extLst>
              <a:ext uri="{FF2B5EF4-FFF2-40B4-BE49-F238E27FC236}">
                <a16:creationId xmlns:a16="http://schemas.microsoft.com/office/drawing/2014/main" id="{A6ADA106-FCCC-40B9-A34A-B94DC4335568}"/>
              </a:ext>
            </a:extLst>
          </p:cNvPr>
          <p:cNvSpPr/>
          <p:nvPr/>
        </p:nvSpPr>
        <p:spPr>
          <a:xfrm>
            <a:off x="2380790" y="4594452"/>
            <a:ext cx="1696915" cy="63317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Hysteresis Thresholding</a:t>
            </a:r>
          </a:p>
        </p:txBody>
      </p:sp>
      <p:sp>
        <p:nvSpPr>
          <p:cNvPr id="19" name="TextBox 18">
            <a:extLst>
              <a:ext uri="{FF2B5EF4-FFF2-40B4-BE49-F238E27FC236}">
                <a16:creationId xmlns:a16="http://schemas.microsoft.com/office/drawing/2014/main" id="{A9AA13D9-31A2-452D-87C9-8CA1A3DAEB4E}"/>
              </a:ext>
            </a:extLst>
          </p:cNvPr>
          <p:cNvSpPr txBox="1"/>
          <p:nvPr/>
        </p:nvSpPr>
        <p:spPr>
          <a:xfrm>
            <a:off x="2380790" y="2414311"/>
            <a:ext cx="1195754" cy="369332"/>
          </a:xfrm>
          <a:prstGeom prst="rect">
            <a:avLst/>
          </a:prstGeom>
          <a:noFill/>
        </p:spPr>
        <p:txBody>
          <a:bodyPr wrap="square" rtlCol="0">
            <a:spAutoFit/>
          </a:bodyPr>
          <a:lstStyle/>
          <a:p>
            <a:r>
              <a:rPr lang="en-US" dirty="0"/>
              <a:t>FPGA</a:t>
            </a:r>
          </a:p>
        </p:txBody>
      </p:sp>
      <p:pic>
        <p:nvPicPr>
          <p:cNvPr id="2050" name="Picture 2" descr="Related image">
            <a:extLst>
              <a:ext uri="{FF2B5EF4-FFF2-40B4-BE49-F238E27FC236}">
                <a16:creationId xmlns:a16="http://schemas.microsoft.com/office/drawing/2014/main" id="{2DF2FBA7-5FBC-4A7A-A6E6-83A421B321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0" t="2027" r="55527" b="93209"/>
          <a:stretch/>
        </p:blipFill>
        <p:spPr bwMode="auto">
          <a:xfrm>
            <a:off x="575895" y="1862628"/>
            <a:ext cx="3996104" cy="177422"/>
          </a:xfrm>
          <a:prstGeom prst="rect">
            <a:avLst/>
          </a:prstGeom>
          <a:noFill/>
          <a:extLst>
            <a:ext uri="{909E8E84-426E-40DD-AFC4-6F175D3DCCD1}">
              <a14:hiddenFill xmlns:a14="http://schemas.microsoft.com/office/drawing/2010/main">
                <a:solidFill>
                  <a:srgbClr val="FFFFFF"/>
                </a:solidFill>
              </a14:hiddenFill>
            </a:ext>
          </a:extLst>
        </p:spPr>
      </p:pic>
      <p:sp>
        <p:nvSpPr>
          <p:cNvPr id="24" name="Left Brace 23">
            <a:extLst>
              <a:ext uri="{FF2B5EF4-FFF2-40B4-BE49-F238E27FC236}">
                <a16:creationId xmlns:a16="http://schemas.microsoft.com/office/drawing/2014/main" id="{4B946E27-617A-479F-B261-649A8B30C16A}"/>
              </a:ext>
            </a:extLst>
          </p:cNvPr>
          <p:cNvSpPr/>
          <p:nvPr/>
        </p:nvSpPr>
        <p:spPr>
          <a:xfrm rot="16200000">
            <a:off x="2450401" y="148542"/>
            <a:ext cx="247094" cy="3996105"/>
          </a:xfrm>
          <a:prstGeom prst="leftBrace">
            <a:avLst>
              <a:gd name="adj1" fmla="val 79646"/>
              <a:gd name="adj2" fmla="val 65828"/>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364DDBC7-B732-4F22-9D5C-125EA96CF44F}"/>
              </a:ext>
            </a:extLst>
          </p:cNvPr>
          <p:cNvCxnSpPr>
            <a:cxnSpLocks/>
          </p:cNvCxnSpPr>
          <p:nvPr/>
        </p:nvCxnSpPr>
        <p:spPr>
          <a:xfrm>
            <a:off x="3208695" y="2224432"/>
            <a:ext cx="0" cy="55921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D01CFE0-C0E1-476E-9E50-3804559AC53D}"/>
              </a:ext>
            </a:extLst>
          </p:cNvPr>
          <p:cNvCxnSpPr/>
          <p:nvPr/>
        </p:nvCxnSpPr>
        <p:spPr>
          <a:xfrm>
            <a:off x="3208695" y="3179297"/>
            <a:ext cx="0" cy="10111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95B07AB-B047-4E9F-B5C5-9E171ED4E5FC}"/>
              </a:ext>
            </a:extLst>
          </p:cNvPr>
          <p:cNvCxnSpPr/>
          <p:nvPr/>
        </p:nvCxnSpPr>
        <p:spPr>
          <a:xfrm>
            <a:off x="3208695" y="3676062"/>
            <a:ext cx="0" cy="10111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6F645E8-D4E8-459D-A495-368908EBB703}"/>
              </a:ext>
            </a:extLst>
          </p:cNvPr>
          <p:cNvCxnSpPr>
            <a:cxnSpLocks/>
          </p:cNvCxnSpPr>
          <p:nvPr/>
        </p:nvCxnSpPr>
        <p:spPr>
          <a:xfrm>
            <a:off x="3208695" y="4408997"/>
            <a:ext cx="0" cy="17883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E825D91-C80C-4E58-A4A8-8F2E5F0109BE}"/>
              </a:ext>
            </a:extLst>
          </p:cNvPr>
          <p:cNvCxnSpPr>
            <a:cxnSpLocks/>
          </p:cNvCxnSpPr>
          <p:nvPr/>
        </p:nvCxnSpPr>
        <p:spPr>
          <a:xfrm>
            <a:off x="3208695" y="5221001"/>
            <a:ext cx="0" cy="45183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5839E6C5-CCF7-4567-A7EA-E673CE178791}"/>
              </a:ext>
            </a:extLst>
          </p:cNvPr>
          <p:cNvSpPr txBox="1"/>
          <p:nvPr/>
        </p:nvSpPr>
        <p:spPr>
          <a:xfrm>
            <a:off x="443551" y="1540117"/>
            <a:ext cx="1545649" cy="338554"/>
          </a:xfrm>
          <a:prstGeom prst="rect">
            <a:avLst/>
          </a:prstGeom>
          <a:noFill/>
        </p:spPr>
        <p:txBody>
          <a:bodyPr wrap="square" rtlCol="0">
            <a:spAutoFit/>
          </a:bodyPr>
          <a:lstStyle/>
          <a:p>
            <a:r>
              <a:rPr lang="en-US" sz="1600" dirty="0"/>
              <a:t>Input images</a:t>
            </a:r>
          </a:p>
        </p:txBody>
      </p:sp>
      <p:sp>
        <p:nvSpPr>
          <p:cNvPr id="42" name="TextBox 41">
            <a:extLst>
              <a:ext uri="{FF2B5EF4-FFF2-40B4-BE49-F238E27FC236}">
                <a16:creationId xmlns:a16="http://schemas.microsoft.com/office/drawing/2014/main" id="{EEFCE149-93CC-4415-8002-CFB31DD710CB}"/>
              </a:ext>
            </a:extLst>
          </p:cNvPr>
          <p:cNvSpPr txBox="1"/>
          <p:nvPr/>
        </p:nvSpPr>
        <p:spPr>
          <a:xfrm>
            <a:off x="2435870" y="5704017"/>
            <a:ext cx="1545649" cy="338554"/>
          </a:xfrm>
          <a:prstGeom prst="rect">
            <a:avLst/>
          </a:prstGeom>
          <a:noFill/>
        </p:spPr>
        <p:txBody>
          <a:bodyPr wrap="square" rtlCol="0">
            <a:spAutoFit/>
          </a:bodyPr>
          <a:lstStyle/>
          <a:p>
            <a:pPr algn="ctr"/>
            <a:r>
              <a:rPr lang="en-US" sz="1600" dirty="0"/>
              <a:t>Output images</a:t>
            </a:r>
          </a:p>
        </p:txBody>
      </p:sp>
      <p:sp>
        <p:nvSpPr>
          <p:cNvPr id="2054" name="Rectangle 2053">
            <a:extLst>
              <a:ext uri="{FF2B5EF4-FFF2-40B4-BE49-F238E27FC236}">
                <a16:creationId xmlns:a16="http://schemas.microsoft.com/office/drawing/2014/main" id="{A7278D10-80C5-4854-ADF4-589A1C6DC729}"/>
              </a:ext>
            </a:extLst>
          </p:cNvPr>
          <p:cNvSpPr/>
          <p:nvPr/>
        </p:nvSpPr>
        <p:spPr>
          <a:xfrm>
            <a:off x="362615" y="1264336"/>
            <a:ext cx="6117315" cy="369332"/>
          </a:xfrm>
          <a:prstGeom prst="rect">
            <a:avLst/>
          </a:prstGeom>
        </p:spPr>
        <p:txBody>
          <a:bodyPr wrap="square">
            <a:spAutoFit/>
          </a:bodyPr>
          <a:lstStyle/>
          <a:p>
            <a:r>
              <a:rPr lang="en-US" b="1" dirty="0"/>
              <a:t>Using Canny Edge Detection (CED) as an example</a:t>
            </a:r>
          </a:p>
        </p:txBody>
      </p:sp>
      <p:sp>
        <p:nvSpPr>
          <p:cNvPr id="34" name="Rectangle 33">
            <a:extLst>
              <a:ext uri="{FF2B5EF4-FFF2-40B4-BE49-F238E27FC236}">
                <a16:creationId xmlns:a16="http://schemas.microsoft.com/office/drawing/2014/main" id="{66933E27-9A60-4F55-BF01-E940573C31BE}"/>
              </a:ext>
            </a:extLst>
          </p:cNvPr>
          <p:cNvSpPr/>
          <p:nvPr/>
        </p:nvSpPr>
        <p:spPr>
          <a:xfrm>
            <a:off x="344868" y="2359444"/>
            <a:ext cx="1881553" cy="3086100"/>
          </a:xfrm>
          <a:prstGeom prst="rect">
            <a:avLst/>
          </a:prstGeom>
          <a:solidFill>
            <a:schemeClr val="bg2">
              <a:lumMod val="9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E14A20BE-3FD2-42A8-A06A-BC487F984A64}"/>
              </a:ext>
            </a:extLst>
          </p:cNvPr>
          <p:cNvSpPr txBox="1"/>
          <p:nvPr/>
        </p:nvSpPr>
        <p:spPr>
          <a:xfrm>
            <a:off x="443551" y="2403268"/>
            <a:ext cx="1195754" cy="369332"/>
          </a:xfrm>
          <a:prstGeom prst="rect">
            <a:avLst/>
          </a:prstGeom>
          <a:noFill/>
        </p:spPr>
        <p:txBody>
          <a:bodyPr wrap="square" rtlCol="0">
            <a:spAutoFit/>
          </a:bodyPr>
          <a:lstStyle/>
          <a:p>
            <a:r>
              <a:rPr lang="en-US" dirty="0">
                <a:solidFill>
                  <a:schemeClr val="bg2">
                    <a:lumMod val="90000"/>
                  </a:schemeClr>
                </a:solidFill>
              </a:rPr>
              <a:t>CPU</a:t>
            </a:r>
          </a:p>
        </p:txBody>
      </p:sp>
      <p:sp>
        <p:nvSpPr>
          <p:cNvPr id="44" name="TextBox 43">
            <a:extLst>
              <a:ext uri="{FF2B5EF4-FFF2-40B4-BE49-F238E27FC236}">
                <a16:creationId xmlns:a16="http://schemas.microsoft.com/office/drawing/2014/main" id="{0B938512-8D3D-4DB3-B81E-0D49A853C667}"/>
              </a:ext>
            </a:extLst>
          </p:cNvPr>
          <p:cNvSpPr txBox="1"/>
          <p:nvPr/>
        </p:nvSpPr>
        <p:spPr>
          <a:xfrm>
            <a:off x="4400227" y="5221001"/>
            <a:ext cx="2598234" cy="369332"/>
          </a:xfrm>
          <a:prstGeom prst="rect">
            <a:avLst/>
          </a:prstGeom>
          <a:noFill/>
        </p:spPr>
        <p:txBody>
          <a:bodyPr wrap="square" rtlCol="0">
            <a:spAutoFit/>
          </a:bodyPr>
          <a:lstStyle/>
          <a:p>
            <a:r>
              <a:rPr lang="en-US" dirty="0"/>
              <a:t>FPGA Acceleration</a:t>
            </a:r>
          </a:p>
        </p:txBody>
      </p:sp>
    </p:spTree>
    <p:extLst>
      <p:ext uri="{BB962C8B-B14F-4D97-AF65-F5344CB8AC3E}">
        <p14:creationId xmlns:p14="http://schemas.microsoft.com/office/powerpoint/2010/main" val="2032453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84F75A2-D28D-42D5-8DFE-CB63F5053619}"/>
              </a:ext>
            </a:extLst>
          </p:cNvPr>
          <p:cNvSpPr/>
          <p:nvPr/>
        </p:nvSpPr>
        <p:spPr>
          <a:xfrm>
            <a:off x="2288470" y="2359443"/>
            <a:ext cx="1881553" cy="30861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8E9B246-4214-4BC4-88C7-6D9B1C054A6E}"/>
              </a:ext>
            </a:extLst>
          </p:cNvPr>
          <p:cNvSpPr/>
          <p:nvPr/>
        </p:nvSpPr>
        <p:spPr>
          <a:xfrm>
            <a:off x="344868" y="2359444"/>
            <a:ext cx="1881553" cy="30861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ECAF58-AD81-44C9-88F7-DBFEFDACEB5C}"/>
              </a:ext>
            </a:extLst>
          </p:cNvPr>
          <p:cNvSpPr>
            <a:spLocks noGrp="1"/>
          </p:cNvSpPr>
          <p:nvPr>
            <p:ph type="title"/>
          </p:nvPr>
        </p:nvSpPr>
        <p:spPr/>
        <p:txBody>
          <a:bodyPr>
            <a:normAutofit/>
          </a:bodyPr>
          <a:lstStyle/>
          <a:p>
            <a:r>
              <a:rPr lang="en-US" dirty="0"/>
              <a:t>Data Partitioning</a:t>
            </a:r>
          </a:p>
        </p:txBody>
      </p:sp>
      <p:sp>
        <p:nvSpPr>
          <p:cNvPr id="4" name="Rectangle 3">
            <a:extLst>
              <a:ext uri="{FF2B5EF4-FFF2-40B4-BE49-F238E27FC236}">
                <a16:creationId xmlns:a16="http://schemas.microsoft.com/office/drawing/2014/main" id="{F156202C-CAF4-4957-8F25-9EDB41FE3667}"/>
              </a:ext>
            </a:extLst>
          </p:cNvPr>
          <p:cNvSpPr/>
          <p:nvPr/>
        </p:nvSpPr>
        <p:spPr>
          <a:xfrm>
            <a:off x="443552" y="2790265"/>
            <a:ext cx="1696915" cy="3956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Gaussian Filter</a:t>
            </a:r>
          </a:p>
        </p:txBody>
      </p:sp>
      <p:sp>
        <p:nvSpPr>
          <p:cNvPr id="5" name="Rectangle 4">
            <a:extLst>
              <a:ext uri="{FF2B5EF4-FFF2-40B4-BE49-F238E27FC236}">
                <a16:creationId xmlns:a16="http://schemas.microsoft.com/office/drawing/2014/main" id="{DD1E46A9-C448-41F1-B98C-8A9891C7226D}"/>
              </a:ext>
            </a:extLst>
          </p:cNvPr>
          <p:cNvSpPr/>
          <p:nvPr/>
        </p:nvSpPr>
        <p:spPr>
          <a:xfrm>
            <a:off x="443551" y="3287030"/>
            <a:ext cx="1696915" cy="3956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Sobel Filter</a:t>
            </a:r>
          </a:p>
        </p:txBody>
      </p:sp>
      <p:sp>
        <p:nvSpPr>
          <p:cNvPr id="6" name="Rectangle 5">
            <a:extLst>
              <a:ext uri="{FF2B5EF4-FFF2-40B4-BE49-F238E27FC236}">
                <a16:creationId xmlns:a16="http://schemas.microsoft.com/office/drawing/2014/main" id="{2E75B23C-3948-421A-B089-90025CA3E531}"/>
              </a:ext>
            </a:extLst>
          </p:cNvPr>
          <p:cNvSpPr/>
          <p:nvPr/>
        </p:nvSpPr>
        <p:spPr>
          <a:xfrm>
            <a:off x="447946" y="3782448"/>
            <a:ext cx="1696915" cy="63317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Non-maximum Suppression</a:t>
            </a:r>
          </a:p>
        </p:txBody>
      </p:sp>
      <p:sp>
        <p:nvSpPr>
          <p:cNvPr id="7" name="Rectangle 6">
            <a:extLst>
              <a:ext uri="{FF2B5EF4-FFF2-40B4-BE49-F238E27FC236}">
                <a16:creationId xmlns:a16="http://schemas.microsoft.com/office/drawing/2014/main" id="{40E07964-C43F-4AE8-8980-F9B1D4F72AA1}"/>
              </a:ext>
            </a:extLst>
          </p:cNvPr>
          <p:cNvSpPr/>
          <p:nvPr/>
        </p:nvSpPr>
        <p:spPr>
          <a:xfrm>
            <a:off x="443551" y="4594452"/>
            <a:ext cx="1696915" cy="63317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Hysteresis Thresholding</a:t>
            </a:r>
          </a:p>
        </p:txBody>
      </p:sp>
      <p:sp>
        <p:nvSpPr>
          <p:cNvPr id="8" name="Rectangle 7">
            <a:extLst>
              <a:ext uri="{FF2B5EF4-FFF2-40B4-BE49-F238E27FC236}">
                <a16:creationId xmlns:a16="http://schemas.microsoft.com/office/drawing/2014/main" id="{4D83C19E-4623-450D-B8C7-F2CDDD1AA1EB}"/>
              </a:ext>
            </a:extLst>
          </p:cNvPr>
          <p:cNvSpPr/>
          <p:nvPr/>
        </p:nvSpPr>
        <p:spPr>
          <a:xfrm>
            <a:off x="2380791" y="2790265"/>
            <a:ext cx="1696915" cy="3956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Gaussian Filter</a:t>
            </a:r>
          </a:p>
        </p:txBody>
      </p:sp>
      <p:sp>
        <p:nvSpPr>
          <p:cNvPr id="9" name="Rectangle 8">
            <a:extLst>
              <a:ext uri="{FF2B5EF4-FFF2-40B4-BE49-F238E27FC236}">
                <a16:creationId xmlns:a16="http://schemas.microsoft.com/office/drawing/2014/main" id="{6D331033-EC44-4D59-A1A0-CAFBC0884D39}"/>
              </a:ext>
            </a:extLst>
          </p:cNvPr>
          <p:cNvSpPr/>
          <p:nvPr/>
        </p:nvSpPr>
        <p:spPr>
          <a:xfrm>
            <a:off x="2380790" y="3287030"/>
            <a:ext cx="1696915" cy="3956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Sobel Filter</a:t>
            </a:r>
          </a:p>
        </p:txBody>
      </p:sp>
      <p:sp>
        <p:nvSpPr>
          <p:cNvPr id="10" name="Rectangle 9">
            <a:extLst>
              <a:ext uri="{FF2B5EF4-FFF2-40B4-BE49-F238E27FC236}">
                <a16:creationId xmlns:a16="http://schemas.microsoft.com/office/drawing/2014/main" id="{DB35AF25-4DAB-44ED-BD9C-6C6A092C71BF}"/>
              </a:ext>
            </a:extLst>
          </p:cNvPr>
          <p:cNvSpPr/>
          <p:nvPr/>
        </p:nvSpPr>
        <p:spPr>
          <a:xfrm>
            <a:off x="2385185" y="3782448"/>
            <a:ext cx="1696915" cy="63317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Non-maximum Suppression</a:t>
            </a:r>
          </a:p>
        </p:txBody>
      </p:sp>
      <p:sp>
        <p:nvSpPr>
          <p:cNvPr id="11" name="Rectangle 10">
            <a:extLst>
              <a:ext uri="{FF2B5EF4-FFF2-40B4-BE49-F238E27FC236}">
                <a16:creationId xmlns:a16="http://schemas.microsoft.com/office/drawing/2014/main" id="{A6ADA106-FCCC-40B9-A34A-B94DC4335568}"/>
              </a:ext>
            </a:extLst>
          </p:cNvPr>
          <p:cNvSpPr/>
          <p:nvPr/>
        </p:nvSpPr>
        <p:spPr>
          <a:xfrm>
            <a:off x="2380790" y="4594452"/>
            <a:ext cx="1696915" cy="63317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Hysteresis Thresholding</a:t>
            </a:r>
          </a:p>
        </p:txBody>
      </p:sp>
      <p:sp>
        <p:nvSpPr>
          <p:cNvPr id="18" name="TextBox 17">
            <a:extLst>
              <a:ext uri="{FF2B5EF4-FFF2-40B4-BE49-F238E27FC236}">
                <a16:creationId xmlns:a16="http://schemas.microsoft.com/office/drawing/2014/main" id="{8BA534A0-823A-4591-9543-3B9E8B44ADCA}"/>
              </a:ext>
            </a:extLst>
          </p:cNvPr>
          <p:cNvSpPr txBox="1"/>
          <p:nvPr/>
        </p:nvSpPr>
        <p:spPr>
          <a:xfrm>
            <a:off x="443551" y="2403268"/>
            <a:ext cx="1195754" cy="369332"/>
          </a:xfrm>
          <a:prstGeom prst="rect">
            <a:avLst/>
          </a:prstGeom>
          <a:noFill/>
        </p:spPr>
        <p:txBody>
          <a:bodyPr wrap="square" rtlCol="0">
            <a:spAutoFit/>
          </a:bodyPr>
          <a:lstStyle/>
          <a:p>
            <a:r>
              <a:rPr lang="en-US" dirty="0"/>
              <a:t>CPU</a:t>
            </a:r>
          </a:p>
        </p:txBody>
      </p:sp>
      <p:sp>
        <p:nvSpPr>
          <p:cNvPr id="19" name="TextBox 18">
            <a:extLst>
              <a:ext uri="{FF2B5EF4-FFF2-40B4-BE49-F238E27FC236}">
                <a16:creationId xmlns:a16="http://schemas.microsoft.com/office/drawing/2014/main" id="{A9AA13D9-31A2-452D-87C9-8CA1A3DAEB4E}"/>
              </a:ext>
            </a:extLst>
          </p:cNvPr>
          <p:cNvSpPr txBox="1"/>
          <p:nvPr/>
        </p:nvSpPr>
        <p:spPr>
          <a:xfrm>
            <a:off x="2380790" y="2414311"/>
            <a:ext cx="1195754" cy="369332"/>
          </a:xfrm>
          <a:prstGeom prst="rect">
            <a:avLst/>
          </a:prstGeom>
          <a:noFill/>
        </p:spPr>
        <p:txBody>
          <a:bodyPr wrap="square" rtlCol="0">
            <a:spAutoFit/>
          </a:bodyPr>
          <a:lstStyle/>
          <a:p>
            <a:r>
              <a:rPr lang="en-US" dirty="0"/>
              <a:t>FPGA</a:t>
            </a:r>
          </a:p>
        </p:txBody>
      </p:sp>
      <p:pic>
        <p:nvPicPr>
          <p:cNvPr id="2050" name="Picture 2" descr="Related image">
            <a:extLst>
              <a:ext uri="{FF2B5EF4-FFF2-40B4-BE49-F238E27FC236}">
                <a16:creationId xmlns:a16="http://schemas.microsoft.com/office/drawing/2014/main" id="{2DF2FBA7-5FBC-4A7A-A6E6-83A421B321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0" t="2027" r="55527" b="93209"/>
          <a:stretch/>
        </p:blipFill>
        <p:spPr bwMode="auto">
          <a:xfrm>
            <a:off x="575895" y="1862628"/>
            <a:ext cx="3996104" cy="177422"/>
          </a:xfrm>
          <a:prstGeom prst="rect">
            <a:avLst/>
          </a:prstGeom>
          <a:noFill/>
          <a:extLst>
            <a:ext uri="{909E8E84-426E-40DD-AFC4-6F175D3DCCD1}">
              <a14:hiddenFill xmlns:a14="http://schemas.microsoft.com/office/drawing/2010/main">
                <a:solidFill>
                  <a:srgbClr val="FFFFFF"/>
                </a:solidFill>
              </a14:hiddenFill>
            </a:ext>
          </a:extLst>
        </p:spPr>
      </p:pic>
      <p:sp>
        <p:nvSpPr>
          <p:cNvPr id="20" name="Left Brace 19">
            <a:extLst>
              <a:ext uri="{FF2B5EF4-FFF2-40B4-BE49-F238E27FC236}">
                <a16:creationId xmlns:a16="http://schemas.microsoft.com/office/drawing/2014/main" id="{F5E909F5-B599-4393-82F3-13C53E89C62F}"/>
              </a:ext>
            </a:extLst>
          </p:cNvPr>
          <p:cNvSpPr/>
          <p:nvPr/>
        </p:nvSpPr>
        <p:spPr>
          <a:xfrm rot="16200000">
            <a:off x="1087823" y="1512331"/>
            <a:ext cx="201425" cy="1236021"/>
          </a:xfrm>
          <a:prstGeom prst="leftBrace">
            <a:avLst>
              <a:gd name="adj1" fmla="val 79646"/>
              <a:gd name="adj2" fmla="val 50692"/>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Left Brace 23">
            <a:extLst>
              <a:ext uri="{FF2B5EF4-FFF2-40B4-BE49-F238E27FC236}">
                <a16:creationId xmlns:a16="http://schemas.microsoft.com/office/drawing/2014/main" id="{4B946E27-617A-479F-B261-649A8B30C16A}"/>
              </a:ext>
            </a:extLst>
          </p:cNvPr>
          <p:cNvSpPr/>
          <p:nvPr/>
        </p:nvSpPr>
        <p:spPr>
          <a:xfrm rot="16200000">
            <a:off x="3066419" y="764561"/>
            <a:ext cx="247094" cy="2764067"/>
          </a:xfrm>
          <a:prstGeom prst="leftBrace">
            <a:avLst>
              <a:gd name="adj1" fmla="val 79646"/>
              <a:gd name="adj2" fmla="val 50692"/>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8D485BD0-128B-455B-A105-E230BE831BF3}"/>
              </a:ext>
            </a:extLst>
          </p:cNvPr>
          <p:cNvCxnSpPr>
            <a:cxnSpLocks/>
          </p:cNvCxnSpPr>
          <p:nvPr/>
        </p:nvCxnSpPr>
        <p:spPr>
          <a:xfrm>
            <a:off x="1197089" y="2231054"/>
            <a:ext cx="0" cy="55921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363A6E2-CB01-4D91-A769-4149BC36EF4B}"/>
              </a:ext>
            </a:extLst>
          </p:cNvPr>
          <p:cNvCxnSpPr/>
          <p:nvPr/>
        </p:nvCxnSpPr>
        <p:spPr>
          <a:xfrm>
            <a:off x="1197089" y="3185919"/>
            <a:ext cx="0" cy="10111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64B5BD3-E1B8-4811-AA3A-25E8237D6A6B}"/>
              </a:ext>
            </a:extLst>
          </p:cNvPr>
          <p:cNvCxnSpPr/>
          <p:nvPr/>
        </p:nvCxnSpPr>
        <p:spPr>
          <a:xfrm>
            <a:off x="1197089" y="3682684"/>
            <a:ext cx="0" cy="10111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4FA2B6C-97B0-4FC3-A229-7580B4C0145A}"/>
              </a:ext>
            </a:extLst>
          </p:cNvPr>
          <p:cNvCxnSpPr>
            <a:cxnSpLocks/>
          </p:cNvCxnSpPr>
          <p:nvPr/>
        </p:nvCxnSpPr>
        <p:spPr>
          <a:xfrm>
            <a:off x="1197089" y="4415619"/>
            <a:ext cx="0" cy="17883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57B0F49-156C-4AA7-80E0-C6597CE05F44}"/>
              </a:ext>
            </a:extLst>
          </p:cNvPr>
          <p:cNvCxnSpPr>
            <a:cxnSpLocks/>
          </p:cNvCxnSpPr>
          <p:nvPr/>
        </p:nvCxnSpPr>
        <p:spPr>
          <a:xfrm>
            <a:off x="1197089" y="5227623"/>
            <a:ext cx="0" cy="45183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64DDBC7-B732-4F22-9D5C-125EA96CF44F}"/>
              </a:ext>
            </a:extLst>
          </p:cNvPr>
          <p:cNvCxnSpPr>
            <a:cxnSpLocks/>
          </p:cNvCxnSpPr>
          <p:nvPr/>
        </p:nvCxnSpPr>
        <p:spPr>
          <a:xfrm>
            <a:off x="3208695" y="2224432"/>
            <a:ext cx="0" cy="55921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D01CFE0-C0E1-476E-9E50-3804559AC53D}"/>
              </a:ext>
            </a:extLst>
          </p:cNvPr>
          <p:cNvCxnSpPr/>
          <p:nvPr/>
        </p:nvCxnSpPr>
        <p:spPr>
          <a:xfrm>
            <a:off x="3208695" y="3179297"/>
            <a:ext cx="0" cy="10111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95B07AB-B047-4E9F-B5C5-9E171ED4E5FC}"/>
              </a:ext>
            </a:extLst>
          </p:cNvPr>
          <p:cNvCxnSpPr/>
          <p:nvPr/>
        </p:nvCxnSpPr>
        <p:spPr>
          <a:xfrm>
            <a:off x="3208695" y="3676062"/>
            <a:ext cx="0" cy="10111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6F645E8-D4E8-459D-A495-368908EBB703}"/>
              </a:ext>
            </a:extLst>
          </p:cNvPr>
          <p:cNvCxnSpPr>
            <a:cxnSpLocks/>
          </p:cNvCxnSpPr>
          <p:nvPr/>
        </p:nvCxnSpPr>
        <p:spPr>
          <a:xfrm>
            <a:off x="3208695" y="4408997"/>
            <a:ext cx="0" cy="17883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E825D91-C80C-4E58-A4A8-8F2E5F0109BE}"/>
              </a:ext>
            </a:extLst>
          </p:cNvPr>
          <p:cNvCxnSpPr>
            <a:cxnSpLocks/>
          </p:cNvCxnSpPr>
          <p:nvPr/>
        </p:nvCxnSpPr>
        <p:spPr>
          <a:xfrm>
            <a:off x="3208695" y="5221001"/>
            <a:ext cx="0" cy="45183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5839E6C5-CCF7-4567-A7EA-E673CE178791}"/>
              </a:ext>
            </a:extLst>
          </p:cNvPr>
          <p:cNvSpPr txBox="1"/>
          <p:nvPr/>
        </p:nvSpPr>
        <p:spPr>
          <a:xfrm>
            <a:off x="443551" y="1540117"/>
            <a:ext cx="1545649" cy="338554"/>
          </a:xfrm>
          <a:prstGeom prst="rect">
            <a:avLst/>
          </a:prstGeom>
          <a:noFill/>
        </p:spPr>
        <p:txBody>
          <a:bodyPr wrap="square" rtlCol="0">
            <a:spAutoFit/>
          </a:bodyPr>
          <a:lstStyle/>
          <a:p>
            <a:r>
              <a:rPr lang="en-US" sz="1600" dirty="0"/>
              <a:t>Input images</a:t>
            </a:r>
          </a:p>
        </p:txBody>
      </p:sp>
      <p:sp>
        <p:nvSpPr>
          <p:cNvPr id="41" name="TextBox 40">
            <a:extLst>
              <a:ext uri="{FF2B5EF4-FFF2-40B4-BE49-F238E27FC236}">
                <a16:creationId xmlns:a16="http://schemas.microsoft.com/office/drawing/2014/main" id="{B975FA49-A9A0-4C03-9F02-BC07BCC6D26D}"/>
              </a:ext>
            </a:extLst>
          </p:cNvPr>
          <p:cNvSpPr txBox="1"/>
          <p:nvPr/>
        </p:nvSpPr>
        <p:spPr>
          <a:xfrm>
            <a:off x="425819" y="5570006"/>
            <a:ext cx="1545649" cy="584775"/>
          </a:xfrm>
          <a:prstGeom prst="rect">
            <a:avLst/>
          </a:prstGeom>
          <a:noFill/>
        </p:spPr>
        <p:txBody>
          <a:bodyPr wrap="square" rtlCol="0">
            <a:spAutoFit/>
          </a:bodyPr>
          <a:lstStyle/>
          <a:p>
            <a:pPr algn="ctr"/>
            <a:r>
              <a:rPr lang="en-US" sz="1600" dirty="0"/>
              <a:t>Output images (CPU part)</a:t>
            </a:r>
          </a:p>
        </p:txBody>
      </p:sp>
      <p:sp>
        <p:nvSpPr>
          <p:cNvPr id="42" name="TextBox 41">
            <a:extLst>
              <a:ext uri="{FF2B5EF4-FFF2-40B4-BE49-F238E27FC236}">
                <a16:creationId xmlns:a16="http://schemas.microsoft.com/office/drawing/2014/main" id="{EEFCE149-93CC-4415-8002-CFB31DD710CB}"/>
              </a:ext>
            </a:extLst>
          </p:cNvPr>
          <p:cNvSpPr txBox="1"/>
          <p:nvPr/>
        </p:nvSpPr>
        <p:spPr>
          <a:xfrm>
            <a:off x="2435870" y="5592507"/>
            <a:ext cx="1545649" cy="584775"/>
          </a:xfrm>
          <a:prstGeom prst="rect">
            <a:avLst/>
          </a:prstGeom>
          <a:noFill/>
        </p:spPr>
        <p:txBody>
          <a:bodyPr wrap="square" rtlCol="0">
            <a:spAutoFit/>
          </a:bodyPr>
          <a:lstStyle/>
          <a:p>
            <a:pPr algn="ctr"/>
            <a:r>
              <a:rPr lang="en-US" sz="1600" dirty="0"/>
              <a:t>Output images (FPGA part)</a:t>
            </a:r>
          </a:p>
        </p:txBody>
      </p:sp>
      <p:sp>
        <p:nvSpPr>
          <p:cNvPr id="2054" name="Rectangle 2053">
            <a:extLst>
              <a:ext uri="{FF2B5EF4-FFF2-40B4-BE49-F238E27FC236}">
                <a16:creationId xmlns:a16="http://schemas.microsoft.com/office/drawing/2014/main" id="{A7278D10-80C5-4854-ADF4-589A1C6DC729}"/>
              </a:ext>
            </a:extLst>
          </p:cNvPr>
          <p:cNvSpPr/>
          <p:nvPr/>
        </p:nvSpPr>
        <p:spPr>
          <a:xfrm>
            <a:off x="362615" y="1264336"/>
            <a:ext cx="6117315" cy="369332"/>
          </a:xfrm>
          <a:prstGeom prst="rect">
            <a:avLst/>
          </a:prstGeom>
        </p:spPr>
        <p:txBody>
          <a:bodyPr wrap="square">
            <a:spAutoFit/>
          </a:bodyPr>
          <a:lstStyle/>
          <a:p>
            <a:r>
              <a:rPr lang="en-US" b="1" dirty="0"/>
              <a:t>Using Canny Edge Detection (CED) as an example</a:t>
            </a:r>
          </a:p>
        </p:txBody>
      </p:sp>
      <mc:AlternateContent xmlns:mc="http://schemas.openxmlformats.org/markup-compatibility/2006" xmlns:a14="http://schemas.microsoft.com/office/drawing/2010/main">
        <mc:Choice Requires="a14">
          <p:sp>
            <p:nvSpPr>
              <p:cNvPr id="2055" name="TextBox 2054">
                <a:extLst>
                  <a:ext uri="{FF2B5EF4-FFF2-40B4-BE49-F238E27FC236}">
                    <a16:creationId xmlns:a16="http://schemas.microsoft.com/office/drawing/2014/main" id="{0B8AC191-70F9-4500-AA26-72BCA060E8FD}"/>
                  </a:ext>
                </a:extLst>
              </p:cNvPr>
              <p:cNvSpPr txBox="1"/>
              <p:nvPr/>
            </p:nvSpPr>
            <p:spPr>
              <a:xfrm>
                <a:off x="810524" y="2058215"/>
                <a:ext cx="3879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𝛼</m:t>
                      </m:r>
                    </m:oMath>
                  </m:oMathPara>
                </a14:m>
                <a:endParaRPr lang="en-US" dirty="0"/>
              </a:p>
            </p:txBody>
          </p:sp>
        </mc:Choice>
        <mc:Fallback xmlns="">
          <p:sp>
            <p:nvSpPr>
              <p:cNvPr id="2055" name="TextBox 2054">
                <a:extLst>
                  <a:ext uri="{FF2B5EF4-FFF2-40B4-BE49-F238E27FC236}">
                    <a16:creationId xmlns:a16="http://schemas.microsoft.com/office/drawing/2014/main" id="{0B8AC191-70F9-4500-AA26-72BCA060E8FD}"/>
                  </a:ext>
                </a:extLst>
              </p:cNvPr>
              <p:cNvSpPr txBox="1">
                <a:spLocks noRot="1" noChangeAspect="1" noMove="1" noResize="1" noEditPoints="1" noAdjustHandles="1" noChangeArrowheads="1" noChangeShapeType="1" noTextEdit="1"/>
              </p:cNvSpPr>
              <p:nvPr/>
            </p:nvSpPr>
            <p:spPr>
              <a:xfrm>
                <a:off x="810524" y="2058215"/>
                <a:ext cx="38797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04BA2647-A70F-41D3-A3D4-6205A73850BF}"/>
                  </a:ext>
                </a:extLst>
              </p:cNvPr>
              <p:cNvSpPr txBox="1"/>
              <p:nvPr/>
            </p:nvSpPr>
            <p:spPr>
              <a:xfrm>
                <a:off x="2379281" y="2079643"/>
                <a:ext cx="849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1−</m:t>
                      </m:r>
                      <m:r>
                        <a:rPr lang="en-US" i="1" smtClean="0">
                          <a:latin typeface="Cambria Math" panose="02040503050406030204" pitchFamily="18" charset="0"/>
                          <a:ea typeface="Cambria Math" panose="02040503050406030204" pitchFamily="18" charset="0"/>
                        </a:rPr>
                        <m:t>𝛼</m:t>
                      </m:r>
                    </m:oMath>
                  </m:oMathPara>
                </a14:m>
                <a:endParaRPr lang="en-US" dirty="0"/>
              </a:p>
            </p:txBody>
          </p:sp>
        </mc:Choice>
        <mc:Fallback xmlns="">
          <p:sp>
            <p:nvSpPr>
              <p:cNvPr id="63" name="TextBox 62">
                <a:extLst>
                  <a:ext uri="{FF2B5EF4-FFF2-40B4-BE49-F238E27FC236}">
                    <a16:creationId xmlns:a16="http://schemas.microsoft.com/office/drawing/2014/main" id="{04BA2647-A70F-41D3-A3D4-6205A73850BF}"/>
                  </a:ext>
                </a:extLst>
              </p:cNvPr>
              <p:cNvSpPr txBox="1">
                <a:spLocks noRot="1" noChangeAspect="1" noMove="1" noResize="1" noEditPoints="1" noAdjustHandles="1" noChangeArrowheads="1" noChangeShapeType="1" noTextEdit="1"/>
              </p:cNvSpPr>
              <p:nvPr/>
            </p:nvSpPr>
            <p:spPr>
              <a:xfrm>
                <a:off x="2379281" y="2079643"/>
                <a:ext cx="849965" cy="369332"/>
              </a:xfrm>
              <a:prstGeom prst="rect">
                <a:avLst/>
              </a:prstGeom>
              <a:blipFill>
                <a:blip r:embed="rId5"/>
                <a:stretch>
                  <a:fillRect/>
                </a:stretch>
              </a:blipFill>
            </p:spPr>
            <p:txBody>
              <a:bodyPr/>
              <a:lstStyle/>
              <a:p>
                <a:r>
                  <a:rPr lang="en-US">
                    <a:noFill/>
                  </a:rPr>
                  <a:t> </a:t>
                </a:r>
              </a:p>
            </p:txBody>
          </p:sp>
        </mc:Fallback>
      </mc:AlternateContent>
      <p:sp>
        <p:nvSpPr>
          <p:cNvPr id="34" name="TextBox 33">
            <a:extLst>
              <a:ext uri="{FF2B5EF4-FFF2-40B4-BE49-F238E27FC236}">
                <a16:creationId xmlns:a16="http://schemas.microsoft.com/office/drawing/2014/main" id="{410BC1A5-BB6C-451B-854E-CF6F42D55340}"/>
              </a:ext>
            </a:extLst>
          </p:cNvPr>
          <p:cNvSpPr txBox="1"/>
          <p:nvPr/>
        </p:nvSpPr>
        <p:spPr>
          <a:xfrm>
            <a:off x="4400227" y="5221001"/>
            <a:ext cx="2491228" cy="369332"/>
          </a:xfrm>
          <a:prstGeom prst="rect">
            <a:avLst/>
          </a:prstGeom>
          <a:noFill/>
        </p:spPr>
        <p:txBody>
          <a:bodyPr wrap="square" rtlCol="0">
            <a:spAutoFit/>
          </a:bodyPr>
          <a:lstStyle/>
          <a:p>
            <a:r>
              <a:rPr lang="en-US" b="1" dirty="0"/>
              <a:t>CPU-FPGA Collaboration</a:t>
            </a:r>
          </a:p>
        </p:txBody>
      </p:sp>
    </p:spTree>
    <p:extLst>
      <p:ext uri="{BB962C8B-B14F-4D97-AF65-F5344CB8AC3E}">
        <p14:creationId xmlns:p14="http://schemas.microsoft.com/office/powerpoint/2010/main" val="22129765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98B28E0F-2952-44EA-92A0-E3B57185B672}"/>
              </a:ext>
            </a:extLst>
          </p:cNvPr>
          <p:cNvSpPr/>
          <p:nvPr/>
        </p:nvSpPr>
        <p:spPr>
          <a:xfrm>
            <a:off x="5405268" y="3682684"/>
            <a:ext cx="2557631" cy="163240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278A0289-8DBA-4FB1-87BB-7B2EF0EF7C80}"/>
              </a:ext>
            </a:extLst>
          </p:cNvPr>
          <p:cNvSpPr/>
          <p:nvPr/>
        </p:nvSpPr>
        <p:spPr>
          <a:xfrm>
            <a:off x="5405268" y="2505977"/>
            <a:ext cx="2557631" cy="10851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4F75A2-D28D-42D5-8DFE-CB63F5053619}"/>
              </a:ext>
            </a:extLst>
          </p:cNvPr>
          <p:cNvSpPr/>
          <p:nvPr/>
        </p:nvSpPr>
        <p:spPr>
          <a:xfrm>
            <a:off x="2288470" y="2359443"/>
            <a:ext cx="1881553" cy="30861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8E9B246-4214-4BC4-88C7-6D9B1C054A6E}"/>
              </a:ext>
            </a:extLst>
          </p:cNvPr>
          <p:cNvSpPr/>
          <p:nvPr/>
        </p:nvSpPr>
        <p:spPr>
          <a:xfrm>
            <a:off x="344868" y="2359444"/>
            <a:ext cx="1881553" cy="30861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ECAF58-AD81-44C9-88F7-DBFEFDACEB5C}"/>
              </a:ext>
            </a:extLst>
          </p:cNvPr>
          <p:cNvSpPr>
            <a:spLocks noGrp="1"/>
          </p:cNvSpPr>
          <p:nvPr>
            <p:ph type="title"/>
          </p:nvPr>
        </p:nvSpPr>
        <p:spPr/>
        <p:txBody>
          <a:bodyPr>
            <a:normAutofit/>
          </a:bodyPr>
          <a:lstStyle/>
          <a:p>
            <a:r>
              <a:rPr lang="en-US" dirty="0"/>
              <a:t>Data Partitioning vs. Task Partitioning</a:t>
            </a:r>
          </a:p>
        </p:txBody>
      </p:sp>
      <p:sp>
        <p:nvSpPr>
          <p:cNvPr id="4" name="Rectangle 3">
            <a:extLst>
              <a:ext uri="{FF2B5EF4-FFF2-40B4-BE49-F238E27FC236}">
                <a16:creationId xmlns:a16="http://schemas.microsoft.com/office/drawing/2014/main" id="{F156202C-CAF4-4957-8F25-9EDB41FE3667}"/>
              </a:ext>
            </a:extLst>
          </p:cNvPr>
          <p:cNvSpPr/>
          <p:nvPr/>
        </p:nvSpPr>
        <p:spPr>
          <a:xfrm>
            <a:off x="443552" y="2790265"/>
            <a:ext cx="1696915" cy="3956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Gaussian Filter</a:t>
            </a:r>
          </a:p>
        </p:txBody>
      </p:sp>
      <p:sp>
        <p:nvSpPr>
          <p:cNvPr id="5" name="Rectangle 4">
            <a:extLst>
              <a:ext uri="{FF2B5EF4-FFF2-40B4-BE49-F238E27FC236}">
                <a16:creationId xmlns:a16="http://schemas.microsoft.com/office/drawing/2014/main" id="{DD1E46A9-C448-41F1-B98C-8A9891C7226D}"/>
              </a:ext>
            </a:extLst>
          </p:cNvPr>
          <p:cNvSpPr/>
          <p:nvPr/>
        </p:nvSpPr>
        <p:spPr>
          <a:xfrm>
            <a:off x="443551" y="3287030"/>
            <a:ext cx="1696915" cy="3956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Sobel Filter</a:t>
            </a:r>
          </a:p>
        </p:txBody>
      </p:sp>
      <p:sp>
        <p:nvSpPr>
          <p:cNvPr id="6" name="Rectangle 5">
            <a:extLst>
              <a:ext uri="{FF2B5EF4-FFF2-40B4-BE49-F238E27FC236}">
                <a16:creationId xmlns:a16="http://schemas.microsoft.com/office/drawing/2014/main" id="{2E75B23C-3948-421A-B089-90025CA3E531}"/>
              </a:ext>
            </a:extLst>
          </p:cNvPr>
          <p:cNvSpPr/>
          <p:nvPr/>
        </p:nvSpPr>
        <p:spPr>
          <a:xfrm>
            <a:off x="447946" y="3782448"/>
            <a:ext cx="1696915" cy="63317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Non-maximum Suppression</a:t>
            </a:r>
          </a:p>
        </p:txBody>
      </p:sp>
      <p:sp>
        <p:nvSpPr>
          <p:cNvPr id="7" name="Rectangle 6">
            <a:extLst>
              <a:ext uri="{FF2B5EF4-FFF2-40B4-BE49-F238E27FC236}">
                <a16:creationId xmlns:a16="http://schemas.microsoft.com/office/drawing/2014/main" id="{40E07964-C43F-4AE8-8980-F9B1D4F72AA1}"/>
              </a:ext>
            </a:extLst>
          </p:cNvPr>
          <p:cNvSpPr/>
          <p:nvPr/>
        </p:nvSpPr>
        <p:spPr>
          <a:xfrm>
            <a:off x="443551" y="4594452"/>
            <a:ext cx="1696915" cy="63317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Hysteresis Thresholding</a:t>
            </a:r>
          </a:p>
        </p:txBody>
      </p:sp>
      <p:sp>
        <p:nvSpPr>
          <p:cNvPr id="8" name="Rectangle 7">
            <a:extLst>
              <a:ext uri="{FF2B5EF4-FFF2-40B4-BE49-F238E27FC236}">
                <a16:creationId xmlns:a16="http://schemas.microsoft.com/office/drawing/2014/main" id="{4D83C19E-4623-450D-B8C7-F2CDDD1AA1EB}"/>
              </a:ext>
            </a:extLst>
          </p:cNvPr>
          <p:cNvSpPr/>
          <p:nvPr/>
        </p:nvSpPr>
        <p:spPr>
          <a:xfrm>
            <a:off x="2380791" y="2790265"/>
            <a:ext cx="1696915" cy="3956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Gaussian Filter</a:t>
            </a:r>
          </a:p>
        </p:txBody>
      </p:sp>
      <p:sp>
        <p:nvSpPr>
          <p:cNvPr id="9" name="Rectangle 8">
            <a:extLst>
              <a:ext uri="{FF2B5EF4-FFF2-40B4-BE49-F238E27FC236}">
                <a16:creationId xmlns:a16="http://schemas.microsoft.com/office/drawing/2014/main" id="{6D331033-EC44-4D59-A1A0-CAFBC0884D39}"/>
              </a:ext>
            </a:extLst>
          </p:cNvPr>
          <p:cNvSpPr/>
          <p:nvPr/>
        </p:nvSpPr>
        <p:spPr>
          <a:xfrm>
            <a:off x="2380790" y="3287030"/>
            <a:ext cx="1696915" cy="3956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Sobel Filter</a:t>
            </a:r>
          </a:p>
        </p:txBody>
      </p:sp>
      <p:sp>
        <p:nvSpPr>
          <p:cNvPr id="10" name="Rectangle 9">
            <a:extLst>
              <a:ext uri="{FF2B5EF4-FFF2-40B4-BE49-F238E27FC236}">
                <a16:creationId xmlns:a16="http://schemas.microsoft.com/office/drawing/2014/main" id="{DB35AF25-4DAB-44ED-BD9C-6C6A092C71BF}"/>
              </a:ext>
            </a:extLst>
          </p:cNvPr>
          <p:cNvSpPr/>
          <p:nvPr/>
        </p:nvSpPr>
        <p:spPr>
          <a:xfrm>
            <a:off x="2385185" y="3782448"/>
            <a:ext cx="1696915" cy="63317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Non-maximum Suppression</a:t>
            </a:r>
          </a:p>
        </p:txBody>
      </p:sp>
      <p:sp>
        <p:nvSpPr>
          <p:cNvPr id="11" name="Rectangle 10">
            <a:extLst>
              <a:ext uri="{FF2B5EF4-FFF2-40B4-BE49-F238E27FC236}">
                <a16:creationId xmlns:a16="http://schemas.microsoft.com/office/drawing/2014/main" id="{A6ADA106-FCCC-40B9-A34A-B94DC4335568}"/>
              </a:ext>
            </a:extLst>
          </p:cNvPr>
          <p:cNvSpPr/>
          <p:nvPr/>
        </p:nvSpPr>
        <p:spPr>
          <a:xfrm>
            <a:off x="2380790" y="4594452"/>
            <a:ext cx="1696915" cy="63317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Hysteresis Thresholding</a:t>
            </a:r>
          </a:p>
        </p:txBody>
      </p:sp>
      <p:sp>
        <p:nvSpPr>
          <p:cNvPr id="12" name="Rectangle 11">
            <a:extLst>
              <a:ext uri="{FF2B5EF4-FFF2-40B4-BE49-F238E27FC236}">
                <a16:creationId xmlns:a16="http://schemas.microsoft.com/office/drawing/2014/main" id="{3E26FC2F-C332-4BDB-9148-46DB900F3571}"/>
              </a:ext>
            </a:extLst>
          </p:cNvPr>
          <p:cNvSpPr/>
          <p:nvPr/>
        </p:nvSpPr>
        <p:spPr>
          <a:xfrm>
            <a:off x="6134896" y="2593725"/>
            <a:ext cx="1696915" cy="3956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Gaussian Filter</a:t>
            </a:r>
          </a:p>
        </p:txBody>
      </p:sp>
      <p:sp>
        <p:nvSpPr>
          <p:cNvPr id="13" name="Rectangle 12">
            <a:extLst>
              <a:ext uri="{FF2B5EF4-FFF2-40B4-BE49-F238E27FC236}">
                <a16:creationId xmlns:a16="http://schemas.microsoft.com/office/drawing/2014/main" id="{F651B89A-B1BB-4EED-B177-2EDDC3F766BB}"/>
              </a:ext>
            </a:extLst>
          </p:cNvPr>
          <p:cNvSpPr/>
          <p:nvPr/>
        </p:nvSpPr>
        <p:spPr>
          <a:xfrm>
            <a:off x="6134895" y="3090490"/>
            <a:ext cx="1696915" cy="3956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Sobel Filter</a:t>
            </a:r>
          </a:p>
        </p:txBody>
      </p:sp>
      <p:sp>
        <p:nvSpPr>
          <p:cNvPr id="14" name="Rectangle 13">
            <a:extLst>
              <a:ext uri="{FF2B5EF4-FFF2-40B4-BE49-F238E27FC236}">
                <a16:creationId xmlns:a16="http://schemas.microsoft.com/office/drawing/2014/main" id="{934D6251-2F68-4731-9C2F-0DDD828BB025}"/>
              </a:ext>
            </a:extLst>
          </p:cNvPr>
          <p:cNvSpPr/>
          <p:nvPr/>
        </p:nvSpPr>
        <p:spPr>
          <a:xfrm>
            <a:off x="6139290" y="3799708"/>
            <a:ext cx="1696915" cy="63317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Non-maximum Suppression</a:t>
            </a:r>
          </a:p>
        </p:txBody>
      </p:sp>
      <p:sp>
        <p:nvSpPr>
          <p:cNvPr id="15" name="Rectangle 14">
            <a:extLst>
              <a:ext uri="{FF2B5EF4-FFF2-40B4-BE49-F238E27FC236}">
                <a16:creationId xmlns:a16="http://schemas.microsoft.com/office/drawing/2014/main" id="{A82F91F2-B612-4A33-8693-2BE933947AF2}"/>
              </a:ext>
            </a:extLst>
          </p:cNvPr>
          <p:cNvSpPr/>
          <p:nvPr/>
        </p:nvSpPr>
        <p:spPr>
          <a:xfrm>
            <a:off x="6134895" y="4611712"/>
            <a:ext cx="1696915" cy="63317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Hysteresis Thresholding</a:t>
            </a:r>
          </a:p>
        </p:txBody>
      </p:sp>
      <p:sp>
        <p:nvSpPr>
          <p:cNvPr id="18" name="TextBox 17">
            <a:extLst>
              <a:ext uri="{FF2B5EF4-FFF2-40B4-BE49-F238E27FC236}">
                <a16:creationId xmlns:a16="http://schemas.microsoft.com/office/drawing/2014/main" id="{8BA534A0-823A-4591-9543-3B9E8B44ADCA}"/>
              </a:ext>
            </a:extLst>
          </p:cNvPr>
          <p:cNvSpPr txBox="1"/>
          <p:nvPr/>
        </p:nvSpPr>
        <p:spPr>
          <a:xfrm>
            <a:off x="443551" y="2403268"/>
            <a:ext cx="1195754" cy="369332"/>
          </a:xfrm>
          <a:prstGeom prst="rect">
            <a:avLst/>
          </a:prstGeom>
          <a:noFill/>
        </p:spPr>
        <p:txBody>
          <a:bodyPr wrap="square" rtlCol="0">
            <a:spAutoFit/>
          </a:bodyPr>
          <a:lstStyle/>
          <a:p>
            <a:r>
              <a:rPr lang="en-US" dirty="0"/>
              <a:t>CPU</a:t>
            </a:r>
          </a:p>
        </p:txBody>
      </p:sp>
      <p:sp>
        <p:nvSpPr>
          <p:cNvPr id="19" name="TextBox 18">
            <a:extLst>
              <a:ext uri="{FF2B5EF4-FFF2-40B4-BE49-F238E27FC236}">
                <a16:creationId xmlns:a16="http://schemas.microsoft.com/office/drawing/2014/main" id="{A9AA13D9-31A2-452D-87C9-8CA1A3DAEB4E}"/>
              </a:ext>
            </a:extLst>
          </p:cNvPr>
          <p:cNvSpPr txBox="1"/>
          <p:nvPr/>
        </p:nvSpPr>
        <p:spPr>
          <a:xfrm>
            <a:off x="2380790" y="2414311"/>
            <a:ext cx="1195754" cy="369332"/>
          </a:xfrm>
          <a:prstGeom prst="rect">
            <a:avLst/>
          </a:prstGeom>
          <a:noFill/>
        </p:spPr>
        <p:txBody>
          <a:bodyPr wrap="square" rtlCol="0">
            <a:spAutoFit/>
          </a:bodyPr>
          <a:lstStyle/>
          <a:p>
            <a:r>
              <a:rPr lang="en-US" dirty="0"/>
              <a:t>FPGA</a:t>
            </a:r>
          </a:p>
        </p:txBody>
      </p:sp>
      <p:pic>
        <p:nvPicPr>
          <p:cNvPr id="2050" name="Picture 2" descr="Related image">
            <a:extLst>
              <a:ext uri="{FF2B5EF4-FFF2-40B4-BE49-F238E27FC236}">
                <a16:creationId xmlns:a16="http://schemas.microsoft.com/office/drawing/2014/main" id="{2DF2FBA7-5FBC-4A7A-A6E6-83A421B321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0" t="2027" r="55527" b="93209"/>
          <a:stretch/>
        </p:blipFill>
        <p:spPr bwMode="auto">
          <a:xfrm>
            <a:off x="575895" y="1862628"/>
            <a:ext cx="3996104" cy="177422"/>
          </a:xfrm>
          <a:prstGeom prst="rect">
            <a:avLst/>
          </a:prstGeom>
          <a:noFill/>
          <a:extLst>
            <a:ext uri="{909E8E84-426E-40DD-AFC4-6F175D3DCCD1}">
              <a14:hiddenFill xmlns:a14="http://schemas.microsoft.com/office/drawing/2010/main">
                <a:solidFill>
                  <a:srgbClr val="FFFFFF"/>
                </a:solidFill>
              </a14:hiddenFill>
            </a:ext>
          </a:extLst>
        </p:spPr>
      </p:pic>
      <p:sp>
        <p:nvSpPr>
          <p:cNvPr id="20" name="Left Brace 19">
            <a:extLst>
              <a:ext uri="{FF2B5EF4-FFF2-40B4-BE49-F238E27FC236}">
                <a16:creationId xmlns:a16="http://schemas.microsoft.com/office/drawing/2014/main" id="{F5E909F5-B599-4393-82F3-13C53E89C62F}"/>
              </a:ext>
            </a:extLst>
          </p:cNvPr>
          <p:cNvSpPr/>
          <p:nvPr/>
        </p:nvSpPr>
        <p:spPr>
          <a:xfrm rot="16200000">
            <a:off x="1087823" y="1512331"/>
            <a:ext cx="201425" cy="1236021"/>
          </a:xfrm>
          <a:prstGeom prst="leftBrace">
            <a:avLst>
              <a:gd name="adj1" fmla="val 79646"/>
              <a:gd name="adj2" fmla="val 50692"/>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Left Brace 23">
            <a:extLst>
              <a:ext uri="{FF2B5EF4-FFF2-40B4-BE49-F238E27FC236}">
                <a16:creationId xmlns:a16="http://schemas.microsoft.com/office/drawing/2014/main" id="{4B946E27-617A-479F-B261-649A8B30C16A}"/>
              </a:ext>
            </a:extLst>
          </p:cNvPr>
          <p:cNvSpPr/>
          <p:nvPr/>
        </p:nvSpPr>
        <p:spPr>
          <a:xfrm rot="16200000">
            <a:off x="3066419" y="764561"/>
            <a:ext cx="247094" cy="2764067"/>
          </a:xfrm>
          <a:prstGeom prst="leftBrace">
            <a:avLst>
              <a:gd name="adj1" fmla="val 79646"/>
              <a:gd name="adj2" fmla="val 50692"/>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8D485BD0-128B-455B-A105-E230BE831BF3}"/>
              </a:ext>
            </a:extLst>
          </p:cNvPr>
          <p:cNvCxnSpPr>
            <a:cxnSpLocks/>
          </p:cNvCxnSpPr>
          <p:nvPr/>
        </p:nvCxnSpPr>
        <p:spPr>
          <a:xfrm>
            <a:off x="1197089" y="2231054"/>
            <a:ext cx="0" cy="55921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363A6E2-CB01-4D91-A769-4149BC36EF4B}"/>
              </a:ext>
            </a:extLst>
          </p:cNvPr>
          <p:cNvCxnSpPr/>
          <p:nvPr/>
        </p:nvCxnSpPr>
        <p:spPr>
          <a:xfrm>
            <a:off x="1197089" y="3185919"/>
            <a:ext cx="0" cy="10111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64B5BD3-E1B8-4811-AA3A-25E8237D6A6B}"/>
              </a:ext>
            </a:extLst>
          </p:cNvPr>
          <p:cNvCxnSpPr/>
          <p:nvPr/>
        </p:nvCxnSpPr>
        <p:spPr>
          <a:xfrm>
            <a:off x="1197089" y="3682684"/>
            <a:ext cx="0" cy="10111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4FA2B6C-97B0-4FC3-A229-7580B4C0145A}"/>
              </a:ext>
            </a:extLst>
          </p:cNvPr>
          <p:cNvCxnSpPr>
            <a:cxnSpLocks/>
          </p:cNvCxnSpPr>
          <p:nvPr/>
        </p:nvCxnSpPr>
        <p:spPr>
          <a:xfrm>
            <a:off x="1197089" y="4415619"/>
            <a:ext cx="0" cy="17883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57B0F49-156C-4AA7-80E0-C6597CE05F44}"/>
              </a:ext>
            </a:extLst>
          </p:cNvPr>
          <p:cNvCxnSpPr>
            <a:cxnSpLocks/>
          </p:cNvCxnSpPr>
          <p:nvPr/>
        </p:nvCxnSpPr>
        <p:spPr>
          <a:xfrm>
            <a:off x="1197089" y="5227623"/>
            <a:ext cx="0" cy="45183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64DDBC7-B732-4F22-9D5C-125EA96CF44F}"/>
              </a:ext>
            </a:extLst>
          </p:cNvPr>
          <p:cNvCxnSpPr>
            <a:cxnSpLocks/>
          </p:cNvCxnSpPr>
          <p:nvPr/>
        </p:nvCxnSpPr>
        <p:spPr>
          <a:xfrm>
            <a:off x="3208695" y="2224432"/>
            <a:ext cx="0" cy="55921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D01CFE0-C0E1-476E-9E50-3804559AC53D}"/>
              </a:ext>
            </a:extLst>
          </p:cNvPr>
          <p:cNvCxnSpPr/>
          <p:nvPr/>
        </p:nvCxnSpPr>
        <p:spPr>
          <a:xfrm>
            <a:off x="3208695" y="3179297"/>
            <a:ext cx="0" cy="10111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95B07AB-B047-4E9F-B5C5-9E171ED4E5FC}"/>
              </a:ext>
            </a:extLst>
          </p:cNvPr>
          <p:cNvCxnSpPr/>
          <p:nvPr/>
        </p:nvCxnSpPr>
        <p:spPr>
          <a:xfrm>
            <a:off x="3208695" y="3676062"/>
            <a:ext cx="0" cy="10111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6F645E8-D4E8-459D-A495-368908EBB703}"/>
              </a:ext>
            </a:extLst>
          </p:cNvPr>
          <p:cNvCxnSpPr>
            <a:cxnSpLocks/>
          </p:cNvCxnSpPr>
          <p:nvPr/>
        </p:nvCxnSpPr>
        <p:spPr>
          <a:xfrm>
            <a:off x="3208695" y="4408997"/>
            <a:ext cx="0" cy="17883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E825D91-C80C-4E58-A4A8-8F2E5F0109BE}"/>
              </a:ext>
            </a:extLst>
          </p:cNvPr>
          <p:cNvCxnSpPr>
            <a:cxnSpLocks/>
          </p:cNvCxnSpPr>
          <p:nvPr/>
        </p:nvCxnSpPr>
        <p:spPr>
          <a:xfrm>
            <a:off x="3208695" y="5221001"/>
            <a:ext cx="0" cy="45183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5839E6C5-CCF7-4567-A7EA-E673CE178791}"/>
              </a:ext>
            </a:extLst>
          </p:cNvPr>
          <p:cNvSpPr txBox="1"/>
          <p:nvPr/>
        </p:nvSpPr>
        <p:spPr>
          <a:xfrm>
            <a:off x="443551" y="1540117"/>
            <a:ext cx="1545649" cy="338554"/>
          </a:xfrm>
          <a:prstGeom prst="rect">
            <a:avLst/>
          </a:prstGeom>
          <a:noFill/>
        </p:spPr>
        <p:txBody>
          <a:bodyPr wrap="square" rtlCol="0">
            <a:spAutoFit/>
          </a:bodyPr>
          <a:lstStyle/>
          <a:p>
            <a:r>
              <a:rPr lang="en-US" sz="1600" dirty="0"/>
              <a:t>Input images</a:t>
            </a:r>
          </a:p>
        </p:txBody>
      </p:sp>
      <p:pic>
        <p:nvPicPr>
          <p:cNvPr id="43" name="Picture 2" descr="Related image">
            <a:extLst>
              <a:ext uri="{FF2B5EF4-FFF2-40B4-BE49-F238E27FC236}">
                <a16:creationId xmlns:a16="http://schemas.microsoft.com/office/drawing/2014/main" id="{AC678BCA-5DBD-4E1D-BEE3-BB82913A83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0" t="2027" r="55527" b="93209"/>
          <a:stretch/>
        </p:blipFill>
        <p:spPr bwMode="auto">
          <a:xfrm>
            <a:off x="4986401" y="1862628"/>
            <a:ext cx="3996104" cy="177422"/>
          </a:xfrm>
          <a:prstGeom prst="rect">
            <a:avLst/>
          </a:prstGeom>
          <a:noFill/>
          <a:extLst>
            <a:ext uri="{909E8E84-426E-40DD-AFC4-6F175D3DCCD1}">
              <a14:hiddenFill xmlns:a14="http://schemas.microsoft.com/office/drawing/2010/main">
                <a:solidFill>
                  <a:srgbClr val="FFFFFF"/>
                </a:solidFill>
              </a14:hiddenFill>
            </a:ext>
          </a:extLst>
        </p:spPr>
      </p:pic>
      <p:sp>
        <p:nvSpPr>
          <p:cNvPr id="45" name="Left Brace 44">
            <a:extLst>
              <a:ext uri="{FF2B5EF4-FFF2-40B4-BE49-F238E27FC236}">
                <a16:creationId xmlns:a16="http://schemas.microsoft.com/office/drawing/2014/main" id="{017B1361-E9A8-43CF-8566-48615108B086}"/>
              </a:ext>
            </a:extLst>
          </p:cNvPr>
          <p:cNvSpPr/>
          <p:nvPr/>
        </p:nvSpPr>
        <p:spPr>
          <a:xfrm rot="16200000">
            <a:off x="6860907" y="148542"/>
            <a:ext cx="247094" cy="3996105"/>
          </a:xfrm>
          <a:prstGeom prst="leftBrace">
            <a:avLst>
              <a:gd name="adj1" fmla="val 79646"/>
              <a:gd name="adj2" fmla="val 50692"/>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a:extLst>
              <a:ext uri="{FF2B5EF4-FFF2-40B4-BE49-F238E27FC236}">
                <a16:creationId xmlns:a16="http://schemas.microsoft.com/office/drawing/2014/main" id="{C432F627-CF1C-47FE-9266-118AE1424C85}"/>
              </a:ext>
            </a:extLst>
          </p:cNvPr>
          <p:cNvSpPr txBox="1"/>
          <p:nvPr/>
        </p:nvSpPr>
        <p:spPr>
          <a:xfrm>
            <a:off x="4854057" y="1540117"/>
            <a:ext cx="1545649" cy="338554"/>
          </a:xfrm>
          <a:prstGeom prst="rect">
            <a:avLst/>
          </a:prstGeom>
          <a:noFill/>
        </p:spPr>
        <p:txBody>
          <a:bodyPr wrap="square" rtlCol="0">
            <a:spAutoFit/>
          </a:bodyPr>
          <a:lstStyle/>
          <a:p>
            <a:r>
              <a:rPr lang="en-US" sz="1600" dirty="0"/>
              <a:t>Input images</a:t>
            </a:r>
          </a:p>
        </p:txBody>
      </p:sp>
      <p:sp>
        <p:nvSpPr>
          <p:cNvPr id="48" name="TextBox 47">
            <a:extLst>
              <a:ext uri="{FF2B5EF4-FFF2-40B4-BE49-F238E27FC236}">
                <a16:creationId xmlns:a16="http://schemas.microsoft.com/office/drawing/2014/main" id="{2C069FBC-4AE4-47BF-B9DA-B33B64643DDA}"/>
              </a:ext>
            </a:extLst>
          </p:cNvPr>
          <p:cNvSpPr txBox="1"/>
          <p:nvPr/>
        </p:nvSpPr>
        <p:spPr>
          <a:xfrm>
            <a:off x="5405268" y="2518309"/>
            <a:ext cx="1195754" cy="369332"/>
          </a:xfrm>
          <a:prstGeom prst="rect">
            <a:avLst/>
          </a:prstGeom>
          <a:noFill/>
        </p:spPr>
        <p:txBody>
          <a:bodyPr wrap="square" rtlCol="0">
            <a:spAutoFit/>
          </a:bodyPr>
          <a:lstStyle/>
          <a:p>
            <a:r>
              <a:rPr lang="en-US" dirty="0"/>
              <a:t>FPGA</a:t>
            </a:r>
          </a:p>
        </p:txBody>
      </p:sp>
      <p:sp>
        <p:nvSpPr>
          <p:cNvPr id="50" name="TextBox 49">
            <a:extLst>
              <a:ext uri="{FF2B5EF4-FFF2-40B4-BE49-F238E27FC236}">
                <a16:creationId xmlns:a16="http://schemas.microsoft.com/office/drawing/2014/main" id="{7261A46B-B937-4705-8AAB-517D800F0824}"/>
              </a:ext>
            </a:extLst>
          </p:cNvPr>
          <p:cNvSpPr txBox="1"/>
          <p:nvPr/>
        </p:nvSpPr>
        <p:spPr>
          <a:xfrm>
            <a:off x="5414719" y="3717827"/>
            <a:ext cx="1195754" cy="369332"/>
          </a:xfrm>
          <a:prstGeom prst="rect">
            <a:avLst/>
          </a:prstGeom>
          <a:noFill/>
        </p:spPr>
        <p:txBody>
          <a:bodyPr wrap="square" rtlCol="0">
            <a:spAutoFit/>
          </a:bodyPr>
          <a:lstStyle/>
          <a:p>
            <a:r>
              <a:rPr lang="en-US" dirty="0"/>
              <a:t>CPU</a:t>
            </a:r>
          </a:p>
        </p:txBody>
      </p:sp>
      <p:cxnSp>
        <p:nvCxnSpPr>
          <p:cNvPr id="51" name="Straight Arrow Connector 50">
            <a:extLst>
              <a:ext uri="{FF2B5EF4-FFF2-40B4-BE49-F238E27FC236}">
                <a16:creationId xmlns:a16="http://schemas.microsoft.com/office/drawing/2014/main" id="{EDBE5D29-A157-4E37-A78B-4E8C98830FBB}"/>
              </a:ext>
            </a:extLst>
          </p:cNvPr>
          <p:cNvCxnSpPr>
            <a:cxnSpLocks/>
            <a:stCxn id="45" idx="1"/>
          </p:cNvCxnSpPr>
          <p:nvPr/>
        </p:nvCxnSpPr>
        <p:spPr>
          <a:xfrm>
            <a:off x="7012108" y="2270142"/>
            <a:ext cx="0" cy="32883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E54B93F-9290-4D81-82C9-6E381E939D32}"/>
              </a:ext>
            </a:extLst>
          </p:cNvPr>
          <p:cNvCxnSpPr>
            <a:cxnSpLocks/>
          </p:cNvCxnSpPr>
          <p:nvPr/>
        </p:nvCxnSpPr>
        <p:spPr>
          <a:xfrm>
            <a:off x="7008062" y="2988092"/>
            <a:ext cx="0" cy="10793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2355EBB9-7730-4956-A474-DAC4909AEE0D}"/>
              </a:ext>
            </a:extLst>
          </p:cNvPr>
          <p:cNvCxnSpPr>
            <a:cxnSpLocks/>
          </p:cNvCxnSpPr>
          <p:nvPr/>
        </p:nvCxnSpPr>
        <p:spPr>
          <a:xfrm>
            <a:off x="7008062" y="3484537"/>
            <a:ext cx="0" cy="31517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01CFBA4-08A0-47DF-BC81-71DFA6D237B3}"/>
              </a:ext>
            </a:extLst>
          </p:cNvPr>
          <p:cNvCxnSpPr>
            <a:cxnSpLocks/>
          </p:cNvCxnSpPr>
          <p:nvPr/>
        </p:nvCxnSpPr>
        <p:spPr>
          <a:xfrm>
            <a:off x="7008062" y="4432879"/>
            <a:ext cx="0" cy="17883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B140D59F-DD11-4318-B604-88A7D79D763C}"/>
              </a:ext>
            </a:extLst>
          </p:cNvPr>
          <p:cNvCxnSpPr>
            <a:cxnSpLocks/>
          </p:cNvCxnSpPr>
          <p:nvPr/>
        </p:nvCxnSpPr>
        <p:spPr>
          <a:xfrm>
            <a:off x="7008062" y="5244883"/>
            <a:ext cx="0" cy="45183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174B5F00-C2F8-456B-9E32-9279D0FE7E00}"/>
              </a:ext>
            </a:extLst>
          </p:cNvPr>
          <p:cNvSpPr txBox="1"/>
          <p:nvPr/>
        </p:nvSpPr>
        <p:spPr>
          <a:xfrm>
            <a:off x="6210527" y="5724165"/>
            <a:ext cx="1545649" cy="338554"/>
          </a:xfrm>
          <a:prstGeom prst="rect">
            <a:avLst/>
          </a:prstGeom>
          <a:noFill/>
        </p:spPr>
        <p:txBody>
          <a:bodyPr wrap="square" rtlCol="0">
            <a:spAutoFit/>
          </a:bodyPr>
          <a:lstStyle/>
          <a:p>
            <a:pPr algn="ctr"/>
            <a:r>
              <a:rPr lang="en-US" sz="1600" dirty="0"/>
              <a:t>Output images</a:t>
            </a:r>
          </a:p>
        </p:txBody>
      </p:sp>
      <p:sp>
        <p:nvSpPr>
          <p:cNvPr id="2054" name="Rectangle 2053">
            <a:extLst>
              <a:ext uri="{FF2B5EF4-FFF2-40B4-BE49-F238E27FC236}">
                <a16:creationId xmlns:a16="http://schemas.microsoft.com/office/drawing/2014/main" id="{A7278D10-80C5-4854-ADF4-589A1C6DC729}"/>
              </a:ext>
            </a:extLst>
          </p:cNvPr>
          <p:cNvSpPr/>
          <p:nvPr/>
        </p:nvSpPr>
        <p:spPr>
          <a:xfrm>
            <a:off x="362615" y="1264336"/>
            <a:ext cx="6117315" cy="369332"/>
          </a:xfrm>
          <a:prstGeom prst="rect">
            <a:avLst/>
          </a:prstGeom>
        </p:spPr>
        <p:txBody>
          <a:bodyPr wrap="square">
            <a:spAutoFit/>
          </a:bodyPr>
          <a:lstStyle/>
          <a:p>
            <a:r>
              <a:rPr lang="en-US" b="1" dirty="0"/>
              <a:t>Using Canny Edge Detection (CED) as an example</a:t>
            </a:r>
          </a:p>
        </p:txBody>
      </p:sp>
      <mc:AlternateContent xmlns:mc="http://schemas.openxmlformats.org/markup-compatibility/2006" xmlns:a14="http://schemas.microsoft.com/office/drawing/2010/main">
        <mc:Choice Requires="a14">
          <p:sp>
            <p:nvSpPr>
              <p:cNvPr id="2055" name="TextBox 2054">
                <a:extLst>
                  <a:ext uri="{FF2B5EF4-FFF2-40B4-BE49-F238E27FC236}">
                    <a16:creationId xmlns:a16="http://schemas.microsoft.com/office/drawing/2014/main" id="{0B8AC191-70F9-4500-AA26-72BCA060E8FD}"/>
                  </a:ext>
                </a:extLst>
              </p:cNvPr>
              <p:cNvSpPr txBox="1"/>
              <p:nvPr/>
            </p:nvSpPr>
            <p:spPr>
              <a:xfrm>
                <a:off x="810524" y="2058215"/>
                <a:ext cx="3879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𝛼</m:t>
                      </m:r>
                    </m:oMath>
                  </m:oMathPara>
                </a14:m>
                <a:endParaRPr lang="en-US" dirty="0"/>
              </a:p>
            </p:txBody>
          </p:sp>
        </mc:Choice>
        <mc:Fallback xmlns="">
          <p:sp>
            <p:nvSpPr>
              <p:cNvPr id="2055" name="TextBox 2054">
                <a:extLst>
                  <a:ext uri="{FF2B5EF4-FFF2-40B4-BE49-F238E27FC236}">
                    <a16:creationId xmlns:a16="http://schemas.microsoft.com/office/drawing/2014/main" id="{0B8AC191-70F9-4500-AA26-72BCA060E8FD}"/>
                  </a:ext>
                </a:extLst>
              </p:cNvPr>
              <p:cNvSpPr txBox="1">
                <a:spLocks noRot="1" noChangeAspect="1" noMove="1" noResize="1" noEditPoints="1" noAdjustHandles="1" noChangeArrowheads="1" noChangeShapeType="1" noTextEdit="1"/>
              </p:cNvSpPr>
              <p:nvPr/>
            </p:nvSpPr>
            <p:spPr>
              <a:xfrm>
                <a:off x="810524" y="2058215"/>
                <a:ext cx="38797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04BA2647-A70F-41D3-A3D4-6205A73850BF}"/>
                  </a:ext>
                </a:extLst>
              </p:cNvPr>
              <p:cNvSpPr txBox="1"/>
              <p:nvPr/>
            </p:nvSpPr>
            <p:spPr>
              <a:xfrm>
                <a:off x="2379281" y="2079643"/>
                <a:ext cx="849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1−</m:t>
                      </m:r>
                      <m:r>
                        <a:rPr lang="en-US" i="1" smtClean="0">
                          <a:latin typeface="Cambria Math" panose="02040503050406030204" pitchFamily="18" charset="0"/>
                          <a:ea typeface="Cambria Math" panose="02040503050406030204" pitchFamily="18" charset="0"/>
                        </a:rPr>
                        <m:t>𝛼</m:t>
                      </m:r>
                    </m:oMath>
                  </m:oMathPara>
                </a14:m>
                <a:endParaRPr lang="en-US" dirty="0"/>
              </a:p>
            </p:txBody>
          </p:sp>
        </mc:Choice>
        <mc:Fallback xmlns="">
          <p:sp>
            <p:nvSpPr>
              <p:cNvPr id="63" name="TextBox 62">
                <a:extLst>
                  <a:ext uri="{FF2B5EF4-FFF2-40B4-BE49-F238E27FC236}">
                    <a16:creationId xmlns:a16="http://schemas.microsoft.com/office/drawing/2014/main" id="{04BA2647-A70F-41D3-A3D4-6205A73850BF}"/>
                  </a:ext>
                </a:extLst>
              </p:cNvPr>
              <p:cNvSpPr txBox="1">
                <a:spLocks noRot="1" noChangeAspect="1" noMove="1" noResize="1" noEditPoints="1" noAdjustHandles="1" noChangeArrowheads="1" noChangeShapeType="1" noTextEdit="1"/>
              </p:cNvSpPr>
              <p:nvPr/>
            </p:nvSpPr>
            <p:spPr>
              <a:xfrm>
                <a:off x="2379281" y="2079643"/>
                <a:ext cx="849965" cy="369332"/>
              </a:xfrm>
              <a:prstGeom prst="rect">
                <a:avLst/>
              </a:prstGeom>
              <a:blipFill>
                <a:blip r:embed="rId5"/>
                <a:stretch>
                  <a:fillRect/>
                </a:stretch>
              </a:blipFill>
            </p:spPr>
            <p:txBody>
              <a:bodyPr/>
              <a:lstStyle/>
              <a:p>
                <a:r>
                  <a:rPr lang="en-US">
                    <a:noFill/>
                  </a:rPr>
                  <a:t> </a:t>
                </a:r>
              </a:p>
            </p:txBody>
          </p:sp>
        </mc:Fallback>
      </mc:AlternateContent>
      <p:sp>
        <p:nvSpPr>
          <p:cNvPr id="56" name="TextBox 55">
            <a:extLst>
              <a:ext uri="{FF2B5EF4-FFF2-40B4-BE49-F238E27FC236}">
                <a16:creationId xmlns:a16="http://schemas.microsoft.com/office/drawing/2014/main" id="{238769D7-4635-471C-8C2B-CA70C4066304}"/>
              </a:ext>
            </a:extLst>
          </p:cNvPr>
          <p:cNvSpPr txBox="1"/>
          <p:nvPr/>
        </p:nvSpPr>
        <p:spPr>
          <a:xfrm>
            <a:off x="425819" y="5570006"/>
            <a:ext cx="1545649" cy="584775"/>
          </a:xfrm>
          <a:prstGeom prst="rect">
            <a:avLst/>
          </a:prstGeom>
          <a:noFill/>
        </p:spPr>
        <p:txBody>
          <a:bodyPr wrap="square" rtlCol="0">
            <a:spAutoFit/>
          </a:bodyPr>
          <a:lstStyle/>
          <a:p>
            <a:pPr algn="ctr"/>
            <a:r>
              <a:rPr lang="en-US" sz="1600" dirty="0"/>
              <a:t>Output images (CPU part)</a:t>
            </a:r>
          </a:p>
        </p:txBody>
      </p:sp>
      <p:sp>
        <p:nvSpPr>
          <p:cNvPr id="57" name="TextBox 56">
            <a:extLst>
              <a:ext uri="{FF2B5EF4-FFF2-40B4-BE49-F238E27FC236}">
                <a16:creationId xmlns:a16="http://schemas.microsoft.com/office/drawing/2014/main" id="{969F97D1-83C3-4910-B867-D7CA273AE9CC}"/>
              </a:ext>
            </a:extLst>
          </p:cNvPr>
          <p:cNvSpPr txBox="1"/>
          <p:nvPr/>
        </p:nvSpPr>
        <p:spPr>
          <a:xfrm>
            <a:off x="2435870" y="5592507"/>
            <a:ext cx="1545649" cy="584775"/>
          </a:xfrm>
          <a:prstGeom prst="rect">
            <a:avLst/>
          </a:prstGeom>
          <a:noFill/>
        </p:spPr>
        <p:txBody>
          <a:bodyPr wrap="square" rtlCol="0">
            <a:spAutoFit/>
          </a:bodyPr>
          <a:lstStyle/>
          <a:p>
            <a:pPr algn="ctr"/>
            <a:r>
              <a:rPr lang="en-US" sz="1600" dirty="0"/>
              <a:t>Output images (FPGA part)</a:t>
            </a:r>
          </a:p>
        </p:txBody>
      </p:sp>
    </p:spTree>
    <p:extLst>
      <p:ext uri="{BB962C8B-B14F-4D97-AF65-F5344CB8AC3E}">
        <p14:creationId xmlns:p14="http://schemas.microsoft.com/office/powerpoint/2010/main" val="1784835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Another Data Partitioning Example: </a:t>
            </a:r>
            <a:br>
              <a:rPr lang="en-US" sz="3200" dirty="0"/>
            </a:br>
            <a:r>
              <a:rPr lang="en-US" sz="3200" dirty="0"/>
              <a:t>Image Histogram</a:t>
            </a:r>
          </a:p>
        </p:txBody>
      </p:sp>
      <p:pic>
        <p:nvPicPr>
          <p:cNvPr id="66" name="Picture 2" descr="Image result for olive tre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4771" y="1775472"/>
            <a:ext cx="2002970" cy="1502228"/>
          </a:xfrm>
          <a:prstGeom prst="rect">
            <a:avLst/>
          </a:prstGeom>
          <a:noFill/>
          <a:extLst>
            <a:ext uri="{909E8E84-426E-40DD-AFC4-6F175D3DCCD1}">
              <a14:hiddenFill xmlns:a14="http://schemas.microsoft.com/office/drawing/2010/main">
                <a:solidFill>
                  <a:srgbClr val="FFFFFF"/>
                </a:solidFill>
              </a14:hiddenFill>
            </a:ext>
          </a:extLst>
        </p:spPr>
      </p:pic>
      <p:grpSp>
        <p:nvGrpSpPr>
          <p:cNvPr id="67" name="Group 66"/>
          <p:cNvGrpSpPr/>
          <p:nvPr/>
        </p:nvGrpSpPr>
        <p:grpSpPr>
          <a:xfrm>
            <a:off x="1349279" y="3631669"/>
            <a:ext cx="1933954" cy="914400"/>
            <a:chOff x="2496531" y="4194713"/>
            <a:chExt cx="1933954" cy="914400"/>
          </a:xfrm>
        </p:grpSpPr>
        <p:sp>
          <p:nvSpPr>
            <p:cNvPr id="68" name="Rectangle 67"/>
            <p:cNvSpPr/>
            <p:nvPr/>
          </p:nvSpPr>
          <p:spPr>
            <a:xfrm>
              <a:off x="3516085" y="4194713"/>
              <a:ext cx="914400" cy="914400"/>
            </a:xfrm>
            <a:prstGeom prst="rect">
              <a:avLst/>
            </a:prstGeom>
            <a:solidFill>
              <a:schemeClr val="accent6">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a:solidFill>
                    <a:schemeClr val="tx1"/>
                  </a:solidFill>
                </a:rPr>
                <a:t>FPGA</a:t>
              </a:r>
            </a:p>
          </p:txBody>
        </p:sp>
        <p:sp>
          <p:nvSpPr>
            <p:cNvPr id="69" name="Rectangle 68"/>
            <p:cNvSpPr/>
            <p:nvPr/>
          </p:nvSpPr>
          <p:spPr>
            <a:xfrm>
              <a:off x="2496531" y="4194713"/>
              <a:ext cx="914400" cy="914400"/>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a:solidFill>
                    <a:schemeClr val="tx1"/>
                  </a:solidFill>
                </a:rPr>
                <a:t>CPU</a:t>
              </a:r>
            </a:p>
          </p:txBody>
        </p:sp>
        <p:grpSp>
          <p:nvGrpSpPr>
            <p:cNvPr id="70" name="Group 69"/>
            <p:cNvGrpSpPr>
              <a:grpSpLocks noChangeAspect="1"/>
            </p:cNvGrpSpPr>
            <p:nvPr/>
          </p:nvGrpSpPr>
          <p:grpSpPr>
            <a:xfrm>
              <a:off x="2679357" y="4523593"/>
              <a:ext cx="548749" cy="548640"/>
              <a:chOff x="2606263" y="4577026"/>
              <a:chExt cx="795522" cy="795364"/>
            </a:xfrm>
            <a:solidFill>
              <a:schemeClr val="accent1">
                <a:lumMod val="75000"/>
              </a:schemeClr>
            </a:solidFill>
          </p:grpSpPr>
          <p:sp>
            <p:nvSpPr>
              <p:cNvPr id="79" name="Rectangle 78"/>
              <p:cNvSpPr/>
              <p:nvPr/>
            </p:nvSpPr>
            <p:spPr>
              <a:xfrm>
                <a:off x="2606263" y="4577026"/>
                <a:ext cx="365760" cy="36576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solidFill>
                    <a:schemeClr val="tx1"/>
                  </a:solidFill>
                </a:endParaRPr>
              </a:p>
            </p:txBody>
          </p:sp>
          <p:sp>
            <p:nvSpPr>
              <p:cNvPr id="80" name="Rectangle 79"/>
              <p:cNvSpPr/>
              <p:nvPr/>
            </p:nvSpPr>
            <p:spPr>
              <a:xfrm>
                <a:off x="3036025" y="4577026"/>
                <a:ext cx="365760" cy="36576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solidFill>
                    <a:schemeClr val="tx1"/>
                  </a:solidFill>
                </a:endParaRPr>
              </a:p>
            </p:txBody>
          </p:sp>
          <p:sp>
            <p:nvSpPr>
              <p:cNvPr id="81" name="Rectangle 80"/>
              <p:cNvSpPr/>
              <p:nvPr/>
            </p:nvSpPr>
            <p:spPr>
              <a:xfrm>
                <a:off x="2606263" y="5006630"/>
                <a:ext cx="365760" cy="36576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solidFill>
                    <a:schemeClr val="tx1"/>
                  </a:solidFill>
                </a:endParaRPr>
              </a:p>
            </p:txBody>
          </p:sp>
          <p:sp>
            <p:nvSpPr>
              <p:cNvPr id="82" name="Rectangle 81"/>
              <p:cNvSpPr/>
              <p:nvPr/>
            </p:nvSpPr>
            <p:spPr>
              <a:xfrm>
                <a:off x="3036025" y="5006630"/>
                <a:ext cx="365760" cy="36576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solidFill>
                    <a:schemeClr val="tx1"/>
                  </a:solidFill>
                </a:endParaRPr>
              </a:p>
            </p:txBody>
          </p:sp>
        </p:grpSp>
        <p:grpSp>
          <p:nvGrpSpPr>
            <p:cNvPr id="71" name="Group 70"/>
            <p:cNvGrpSpPr>
              <a:grpSpLocks noChangeAspect="1"/>
            </p:cNvGrpSpPr>
            <p:nvPr/>
          </p:nvGrpSpPr>
          <p:grpSpPr>
            <a:xfrm>
              <a:off x="3621017" y="4570602"/>
              <a:ext cx="704536" cy="454622"/>
              <a:chOff x="3563330" y="4460213"/>
              <a:chExt cx="850238" cy="548640"/>
            </a:xfrm>
            <a:solidFill>
              <a:schemeClr val="accent6">
                <a:lumMod val="75000"/>
              </a:schemeClr>
            </a:solidFill>
          </p:grpSpPr>
          <p:sp>
            <p:nvSpPr>
              <p:cNvPr id="72" name="Rectangle 71"/>
              <p:cNvSpPr/>
              <p:nvPr/>
            </p:nvSpPr>
            <p:spPr>
              <a:xfrm>
                <a:off x="3563331" y="4460213"/>
                <a:ext cx="252300" cy="25230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solidFill>
                    <a:schemeClr val="tx1"/>
                  </a:solidFill>
                </a:endParaRPr>
              </a:p>
            </p:txBody>
          </p:sp>
          <p:sp>
            <p:nvSpPr>
              <p:cNvPr id="73" name="Rectangle 72"/>
              <p:cNvSpPr/>
              <p:nvPr/>
            </p:nvSpPr>
            <p:spPr>
              <a:xfrm>
                <a:off x="3859780" y="4460215"/>
                <a:ext cx="252300" cy="25230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solidFill>
                    <a:schemeClr val="tx1"/>
                  </a:solidFill>
                </a:endParaRPr>
              </a:p>
            </p:txBody>
          </p:sp>
          <p:sp>
            <p:nvSpPr>
              <p:cNvPr id="74" name="Rectangle 73"/>
              <p:cNvSpPr/>
              <p:nvPr/>
            </p:nvSpPr>
            <p:spPr>
              <a:xfrm>
                <a:off x="3563330" y="4756553"/>
                <a:ext cx="252300" cy="25230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solidFill>
                    <a:schemeClr val="tx1"/>
                  </a:solidFill>
                </a:endParaRPr>
              </a:p>
            </p:txBody>
          </p:sp>
          <p:sp>
            <p:nvSpPr>
              <p:cNvPr id="75" name="Rectangle 74"/>
              <p:cNvSpPr/>
              <p:nvPr/>
            </p:nvSpPr>
            <p:spPr>
              <a:xfrm>
                <a:off x="3859776" y="4756549"/>
                <a:ext cx="252300" cy="25230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solidFill>
                    <a:schemeClr val="tx1"/>
                  </a:solidFill>
                </a:endParaRPr>
              </a:p>
            </p:txBody>
          </p:sp>
          <p:grpSp>
            <p:nvGrpSpPr>
              <p:cNvPr id="76" name="Group 75"/>
              <p:cNvGrpSpPr>
                <a:grpSpLocks noChangeAspect="1"/>
              </p:cNvGrpSpPr>
              <p:nvPr/>
            </p:nvGrpSpPr>
            <p:grpSpPr>
              <a:xfrm>
                <a:off x="4161264" y="4460216"/>
                <a:ext cx="252304" cy="548634"/>
                <a:chOff x="3036025" y="4577034"/>
                <a:chExt cx="365766" cy="795356"/>
              </a:xfrm>
              <a:grpFill/>
            </p:grpSpPr>
            <p:sp>
              <p:nvSpPr>
                <p:cNvPr id="77" name="Rectangle 76"/>
                <p:cNvSpPr/>
                <p:nvPr/>
              </p:nvSpPr>
              <p:spPr>
                <a:xfrm>
                  <a:off x="3036031" y="4577034"/>
                  <a:ext cx="365760" cy="36576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solidFill>
                      <a:schemeClr val="tx1"/>
                    </a:solidFill>
                  </a:endParaRPr>
                </a:p>
              </p:txBody>
            </p:sp>
            <p:sp>
              <p:nvSpPr>
                <p:cNvPr id="78" name="Rectangle 77"/>
                <p:cNvSpPr/>
                <p:nvPr/>
              </p:nvSpPr>
              <p:spPr>
                <a:xfrm>
                  <a:off x="3036025" y="5006630"/>
                  <a:ext cx="365760" cy="36576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solidFill>
                      <a:schemeClr val="tx1"/>
                    </a:solidFill>
                  </a:endParaRPr>
                </a:p>
              </p:txBody>
            </p:sp>
          </p:grpSp>
        </p:grpSp>
      </p:grpSp>
      <p:graphicFrame>
        <p:nvGraphicFramePr>
          <p:cNvPr id="83" name="Table 82"/>
          <p:cNvGraphicFramePr>
            <a:graphicFrameLocks noGrp="1"/>
          </p:cNvGraphicFramePr>
          <p:nvPr>
            <p:extLst>
              <p:ext uri="{D42A27DB-BD31-4B8C-83A1-F6EECF244321}">
                <p14:modId xmlns:p14="http://schemas.microsoft.com/office/powerpoint/2010/main" val="2063670299"/>
              </p:ext>
            </p:extLst>
          </p:nvPr>
        </p:nvGraphicFramePr>
        <p:xfrm>
          <a:off x="1584736" y="5185811"/>
          <a:ext cx="1463040" cy="182880"/>
        </p:xfrm>
        <a:graphic>
          <a:graphicData uri="http://schemas.openxmlformats.org/drawingml/2006/table">
            <a:tbl>
              <a:tblPr firstRow="1" bandRow="1">
                <a:tableStyleId>{5C22544A-7EE6-4342-B048-85BDC9FD1C3A}</a:tableStyleId>
              </a:tblPr>
              <a:tblGrid>
                <a:gridCol w="182880">
                  <a:extLst>
                    <a:ext uri="{9D8B030D-6E8A-4147-A177-3AD203B41FA5}">
                      <a16:colId xmlns:a16="http://schemas.microsoft.com/office/drawing/2014/main" val="2378675862"/>
                    </a:ext>
                  </a:extLst>
                </a:gridCol>
                <a:gridCol w="182880">
                  <a:extLst>
                    <a:ext uri="{9D8B030D-6E8A-4147-A177-3AD203B41FA5}">
                      <a16:colId xmlns:a16="http://schemas.microsoft.com/office/drawing/2014/main" val="455501185"/>
                    </a:ext>
                  </a:extLst>
                </a:gridCol>
                <a:gridCol w="182880">
                  <a:extLst>
                    <a:ext uri="{9D8B030D-6E8A-4147-A177-3AD203B41FA5}">
                      <a16:colId xmlns:a16="http://schemas.microsoft.com/office/drawing/2014/main" val="2427443673"/>
                    </a:ext>
                  </a:extLst>
                </a:gridCol>
                <a:gridCol w="182880">
                  <a:extLst>
                    <a:ext uri="{9D8B030D-6E8A-4147-A177-3AD203B41FA5}">
                      <a16:colId xmlns:a16="http://schemas.microsoft.com/office/drawing/2014/main" val="1097653860"/>
                    </a:ext>
                  </a:extLst>
                </a:gridCol>
                <a:gridCol w="182880">
                  <a:extLst>
                    <a:ext uri="{9D8B030D-6E8A-4147-A177-3AD203B41FA5}">
                      <a16:colId xmlns:a16="http://schemas.microsoft.com/office/drawing/2014/main" val="3489407990"/>
                    </a:ext>
                  </a:extLst>
                </a:gridCol>
                <a:gridCol w="182880">
                  <a:extLst>
                    <a:ext uri="{9D8B030D-6E8A-4147-A177-3AD203B41FA5}">
                      <a16:colId xmlns:a16="http://schemas.microsoft.com/office/drawing/2014/main" val="1654189919"/>
                    </a:ext>
                  </a:extLst>
                </a:gridCol>
                <a:gridCol w="182880">
                  <a:extLst>
                    <a:ext uri="{9D8B030D-6E8A-4147-A177-3AD203B41FA5}">
                      <a16:colId xmlns:a16="http://schemas.microsoft.com/office/drawing/2014/main" val="1843480051"/>
                    </a:ext>
                  </a:extLst>
                </a:gridCol>
                <a:gridCol w="182880">
                  <a:extLst>
                    <a:ext uri="{9D8B030D-6E8A-4147-A177-3AD203B41FA5}">
                      <a16:colId xmlns:a16="http://schemas.microsoft.com/office/drawing/2014/main" val="1778545993"/>
                    </a:ext>
                  </a:extLst>
                </a:gridCol>
              </a:tblGrid>
              <a:tr h="182880">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85112497"/>
                  </a:ext>
                </a:extLst>
              </a:tr>
            </a:tbl>
          </a:graphicData>
        </a:graphic>
      </p:graphicFrame>
      <p:sp>
        <p:nvSpPr>
          <p:cNvPr id="84" name="Rectangle 83"/>
          <p:cNvSpPr/>
          <p:nvPr/>
        </p:nvSpPr>
        <p:spPr>
          <a:xfrm>
            <a:off x="1314771" y="1775472"/>
            <a:ext cx="2002970" cy="435164"/>
          </a:xfrm>
          <a:prstGeom prst="rect">
            <a:avLst/>
          </a:prstGeom>
          <a:noFill/>
          <a:ln w="7620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5" name="Rectangle 84"/>
          <p:cNvSpPr/>
          <p:nvPr/>
        </p:nvSpPr>
        <p:spPr>
          <a:xfrm>
            <a:off x="1314771" y="2254676"/>
            <a:ext cx="2002970" cy="1023024"/>
          </a:xfrm>
          <a:prstGeom prst="rect">
            <a:avLst/>
          </a:prstGeom>
          <a:noFill/>
          <a:ln w="762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6" name="Arc 85"/>
          <p:cNvSpPr/>
          <p:nvPr/>
        </p:nvSpPr>
        <p:spPr>
          <a:xfrm rot="21125327">
            <a:off x="1020899" y="2045811"/>
            <a:ext cx="892303" cy="1729740"/>
          </a:xfrm>
          <a:prstGeom prst="arc">
            <a:avLst>
              <a:gd name="adj1" fmla="val 6446926"/>
              <a:gd name="adj2" fmla="val 15982906"/>
            </a:avLst>
          </a:prstGeom>
          <a:ln w="28575">
            <a:solidFill>
              <a:schemeClr val="accent1">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Arc 86"/>
          <p:cNvSpPr/>
          <p:nvPr/>
        </p:nvSpPr>
        <p:spPr>
          <a:xfrm rot="474673" flipH="1">
            <a:off x="2792967" y="2756015"/>
            <a:ext cx="862301" cy="1014066"/>
          </a:xfrm>
          <a:prstGeom prst="arc">
            <a:avLst>
              <a:gd name="adj1" fmla="val 6446926"/>
              <a:gd name="adj2" fmla="val 15982906"/>
            </a:avLst>
          </a:prstGeom>
          <a:ln w="28575">
            <a:solidFill>
              <a:schemeClr val="accent6">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8" name="Straight Arrow Connector 87"/>
          <p:cNvCxnSpPr>
            <a:cxnSpLocks/>
            <a:stCxn id="82" idx="2"/>
          </p:cNvCxnSpPr>
          <p:nvPr/>
        </p:nvCxnSpPr>
        <p:spPr>
          <a:xfrm>
            <a:off x="1954704" y="4509189"/>
            <a:ext cx="278550" cy="667677"/>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89" name="Straight Arrow Connector 88"/>
          <p:cNvCxnSpPr>
            <a:cxnSpLocks/>
            <a:stCxn id="78" idx="2"/>
          </p:cNvCxnSpPr>
          <p:nvPr/>
        </p:nvCxnSpPr>
        <p:spPr>
          <a:xfrm flipH="1">
            <a:off x="2314442" y="4462177"/>
            <a:ext cx="759324" cy="714689"/>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90" name="Straight Arrow Connector 89"/>
          <p:cNvCxnSpPr>
            <a:cxnSpLocks/>
            <a:stCxn id="72" idx="2"/>
          </p:cNvCxnSpPr>
          <p:nvPr/>
        </p:nvCxnSpPr>
        <p:spPr>
          <a:xfrm flipH="1">
            <a:off x="1868310" y="4216622"/>
            <a:ext cx="709988" cy="960244"/>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91" name="Straight Arrow Connector 90"/>
          <p:cNvCxnSpPr>
            <a:cxnSpLocks/>
            <a:stCxn id="77" idx="2"/>
          </p:cNvCxnSpPr>
          <p:nvPr/>
        </p:nvCxnSpPr>
        <p:spPr>
          <a:xfrm flipH="1">
            <a:off x="2843583" y="4216625"/>
            <a:ext cx="230186" cy="960241"/>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92" name="Straight Arrow Connector 91"/>
          <p:cNvCxnSpPr>
            <a:cxnSpLocks/>
            <a:stCxn id="80" idx="2"/>
          </p:cNvCxnSpPr>
          <p:nvPr/>
        </p:nvCxnSpPr>
        <p:spPr>
          <a:xfrm>
            <a:off x="1954704" y="4212849"/>
            <a:ext cx="629127" cy="964017"/>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93" name="Straight Arrow Connector 92"/>
          <p:cNvCxnSpPr>
            <a:cxnSpLocks/>
            <a:stCxn id="73" idx="2"/>
          </p:cNvCxnSpPr>
          <p:nvPr/>
        </p:nvCxnSpPr>
        <p:spPr>
          <a:xfrm flipH="1">
            <a:off x="2758692" y="4216624"/>
            <a:ext cx="65254" cy="960242"/>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94" name="Straight Arrow Connector 93"/>
          <p:cNvCxnSpPr>
            <a:cxnSpLocks/>
            <a:stCxn id="79" idx="2"/>
          </p:cNvCxnSpPr>
          <p:nvPr/>
        </p:nvCxnSpPr>
        <p:spPr>
          <a:xfrm>
            <a:off x="1658255" y="4212849"/>
            <a:ext cx="151532" cy="964017"/>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pic>
        <p:nvPicPr>
          <p:cNvPr id="95" name="Picture 2" descr="Image result for olive tre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3613" y="1771674"/>
            <a:ext cx="2002970" cy="1502228"/>
          </a:xfrm>
          <a:prstGeom prst="rect">
            <a:avLst/>
          </a:prstGeom>
          <a:noFill/>
          <a:extLst>
            <a:ext uri="{909E8E84-426E-40DD-AFC4-6F175D3DCCD1}">
              <a14:hiddenFill xmlns:a14="http://schemas.microsoft.com/office/drawing/2010/main">
                <a:solidFill>
                  <a:srgbClr val="FFFFFF"/>
                </a:solidFill>
              </a14:hiddenFill>
            </a:ext>
          </a:extLst>
        </p:spPr>
      </p:pic>
      <p:grpSp>
        <p:nvGrpSpPr>
          <p:cNvPr id="96" name="Group 95"/>
          <p:cNvGrpSpPr/>
          <p:nvPr/>
        </p:nvGrpSpPr>
        <p:grpSpPr>
          <a:xfrm>
            <a:off x="6078121" y="3627871"/>
            <a:ext cx="1933954" cy="914400"/>
            <a:chOff x="2496531" y="4194713"/>
            <a:chExt cx="1933954" cy="914400"/>
          </a:xfrm>
        </p:grpSpPr>
        <p:sp>
          <p:nvSpPr>
            <p:cNvPr id="97" name="Rectangle 96"/>
            <p:cNvSpPr/>
            <p:nvPr/>
          </p:nvSpPr>
          <p:spPr>
            <a:xfrm>
              <a:off x="3516085" y="4194713"/>
              <a:ext cx="914400" cy="914400"/>
            </a:xfrm>
            <a:prstGeom prst="rect">
              <a:avLst/>
            </a:prstGeom>
            <a:solidFill>
              <a:schemeClr val="accent6">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a:solidFill>
                    <a:schemeClr val="tx1"/>
                  </a:solidFill>
                </a:rPr>
                <a:t>FPGA</a:t>
              </a:r>
            </a:p>
          </p:txBody>
        </p:sp>
        <p:sp>
          <p:nvSpPr>
            <p:cNvPr id="98" name="Rectangle 97"/>
            <p:cNvSpPr/>
            <p:nvPr/>
          </p:nvSpPr>
          <p:spPr>
            <a:xfrm>
              <a:off x="2496531" y="4194713"/>
              <a:ext cx="914400" cy="914400"/>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a:solidFill>
                    <a:schemeClr val="tx1"/>
                  </a:solidFill>
                </a:rPr>
                <a:t>CPU</a:t>
              </a:r>
            </a:p>
          </p:txBody>
        </p:sp>
        <p:grpSp>
          <p:nvGrpSpPr>
            <p:cNvPr id="99" name="Group 98"/>
            <p:cNvGrpSpPr>
              <a:grpSpLocks noChangeAspect="1"/>
            </p:cNvGrpSpPr>
            <p:nvPr/>
          </p:nvGrpSpPr>
          <p:grpSpPr>
            <a:xfrm>
              <a:off x="2679357" y="4523593"/>
              <a:ext cx="548749" cy="548640"/>
              <a:chOff x="2606263" y="4577026"/>
              <a:chExt cx="795522" cy="795364"/>
            </a:xfrm>
            <a:solidFill>
              <a:schemeClr val="accent1">
                <a:lumMod val="75000"/>
              </a:schemeClr>
            </a:solidFill>
          </p:grpSpPr>
          <p:sp>
            <p:nvSpPr>
              <p:cNvPr id="108" name="Rectangle 107"/>
              <p:cNvSpPr/>
              <p:nvPr/>
            </p:nvSpPr>
            <p:spPr>
              <a:xfrm>
                <a:off x="2606263" y="4577026"/>
                <a:ext cx="365760" cy="36576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solidFill>
                    <a:schemeClr val="tx1"/>
                  </a:solidFill>
                </a:endParaRPr>
              </a:p>
            </p:txBody>
          </p:sp>
          <p:sp>
            <p:nvSpPr>
              <p:cNvPr id="109" name="Rectangle 108"/>
              <p:cNvSpPr/>
              <p:nvPr/>
            </p:nvSpPr>
            <p:spPr>
              <a:xfrm>
                <a:off x="3036025" y="4577026"/>
                <a:ext cx="365760" cy="36576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solidFill>
                    <a:schemeClr val="tx1"/>
                  </a:solidFill>
                </a:endParaRPr>
              </a:p>
            </p:txBody>
          </p:sp>
          <p:sp>
            <p:nvSpPr>
              <p:cNvPr id="110" name="Rectangle 109"/>
              <p:cNvSpPr/>
              <p:nvPr/>
            </p:nvSpPr>
            <p:spPr>
              <a:xfrm>
                <a:off x="2606263" y="5006630"/>
                <a:ext cx="365760" cy="36576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solidFill>
                    <a:schemeClr val="tx1"/>
                  </a:solidFill>
                </a:endParaRPr>
              </a:p>
            </p:txBody>
          </p:sp>
          <p:sp>
            <p:nvSpPr>
              <p:cNvPr id="111" name="Rectangle 110"/>
              <p:cNvSpPr/>
              <p:nvPr/>
            </p:nvSpPr>
            <p:spPr>
              <a:xfrm>
                <a:off x="3036025" y="5006630"/>
                <a:ext cx="365760" cy="36576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solidFill>
                    <a:schemeClr val="tx1"/>
                  </a:solidFill>
                </a:endParaRPr>
              </a:p>
            </p:txBody>
          </p:sp>
        </p:grpSp>
        <p:grpSp>
          <p:nvGrpSpPr>
            <p:cNvPr id="100" name="Group 99"/>
            <p:cNvGrpSpPr>
              <a:grpSpLocks noChangeAspect="1"/>
            </p:cNvGrpSpPr>
            <p:nvPr/>
          </p:nvGrpSpPr>
          <p:grpSpPr>
            <a:xfrm>
              <a:off x="3621017" y="4570602"/>
              <a:ext cx="704536" cy="454622"/>
              <a:chOff x="3563330" y="4460213"/>
              <a:chExt cx="850238" cy="548640"/>
            </a:xfrm>
            <a:solidFill>
              <a:schemeClr val="accent6">
                <a:lumMod val="75000"/>
              </a:schemeClr>
            </a:solidFill>
          </p:grpSpPr>
          <p:sp>
            <p:nvSpPr>
              <p:cNvPr id="101" name="Rectangle 100"/>
              <p:cNvSpPr/>
              <p:nvPr/>
            </p:nvSpPr>
            <p:spPr>
              <a:xfrm>
                <a:off x="3563331" y="4460213"/>
                <a:ext cx="252300" cy="25230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solidFill>
                    <a:schemeClr val="tx1"/>
                  </a:solidFill>
                </a:endParaRPr>
              </a:p>
            </p:txBody>
          </p:sp>
          <p:sp>
            <p:nvSpPr>
              <p:cNvPr id="102" name="Rectangle 101"/>
              <p:cNvSpPr/>
              <p:nvPr/>
            </p:nvSpPr>
            <p:spPr>
              <a:xfrm>
                <a:off x="3859780" y="4460215"/>
                <a:ext cx="252300" cy="25230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solidFill>
                    <a:schemeClr val="tx1"/>
                  </a:solidFill>
                </a:endParaRPr>
              </a:p>
            </p:txBody>
          </p:sp>
          <p:sp>
            <p:nvSpPr>
              <p:cNvPr id="103" name="Rectangle 102"/>
              <p:cNvSpPr/>
              <p:nvPr/>
            </p:nvSpPr>
            <p:spPr>
              <a:xfrm>
                <a:off x="3563330" y="4756553"/>
                <a:ext cx="252300" cy="25230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solidFill>
                    <a:schemeClr val="tx1"/>
                  </a:solidFill>
                </a:endParaRPr>
              </a:p>
            </p:txBody>
          </p:sp>
          <p:sp>
            <p:nvSpPr>
              <p:cNvPr id="104" name="Rectangle 103"/>
              <p:cNvSpPr/>
              <p:nvPr/>
            </p:nvSpPr>
            <p:spPr>
              <a:xfrm>
                <a:off x="3859776" y="4756549"/>
                <a:ext cx="252300" cy="25230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solidFill>
                    <a:schemeClr val="tx1"/>
                  </a:solidFill>
                </a:endParaRPr>
              </a:p>
            </p:txBody>
          </p:sp>
          <p:grpSp>
            <p:nvGrpSpPr>
              <p:cNvPr id="105" name="Group 104"/>
              <p:cNvGrpSpPr>
                <a:grpSpLocks noChangeAspect="1"/>
              </p:cNvGrpSpPr>
              <p:nvPr/>
            </p:nvGrpSpPr>
            <p:grpSpPr>
              <a:xfrm>
                <a:off x="4161264" y="4460216"/>
                <a:ext cx="252304" cy="548634"/>
                <a:chOff x="3036025" y="4577034"/>
                <a:chExt cx="365766" cy="795356"/>
              </a:xfrm>
              <a:grpFill/>
            </p:grpSpPr>
            <p:sp>
              <p:nvSpPr>
                <p:cNvPr id="106" name="Rectangle 105"/>
                <p:cNvSpPr/>
                <p:nvPr/>
              </p:nvSpPr>
              <p:spPr>
                <a:xfrm>
                  <a:off x="3036031" y="4577034"/>
                  <a:ext cx="365760" cy="36576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solidFill>
                      <a:schemeClr val="tx1"/>
                    </a:solidFill>
                  </a:endParaRPr>
                </a:p>
              </p:txBody>
            </p:sp>
            <p:sp>
              <p:nvSpPr>
                <p:cNvPr id="107" name="Rectangle 106"/>
                <p:cNvSpPr/>
                <p:nvPr/>
              </p:nvSpPr>
              <p:spPr>
                <a:xfrm>
                  <a:off x="3036025" y="5006630"/>
                  <a:ext cx="365760" cy="36576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solidFill>
                      <a:schemeClr val="tx1"/>
                    </a:solidFill>
                  </a:endParaRPr>
                </a:p>
              </p:txBody>
            </p:sp>
          </p:grpSp>
        </p:grpSp>
      </p:grpSp>
      <p:graphicFrame>
        <p:nvGraphicFramePr>
          <p:cNvPr id="112" name="Table 111"/>
          <p:cNvGraphicFramePr>
            <a:graphicFrameLocks noGrp="1"/>
          </p:cNvGraphicFramePr>
          <p:nvPr>
            <p:extLst>
              <p:ext uri="{D42A27DB-BD31-4B8C-83A1-F6EECF244321}">
                <p14:modId xmlns:p14="http://schemas.microsoft.com/office/powerpoint/2010/main" val="2955180698"/>
              </p:ext>
            </p:extLst>
          </p:nvPr>
        </p:nvGraphicFramePr>
        <p:xfrm>
          <a:off x="6313578" y="5182013"/>
          <a:ext cx="1463040" cy="182880"/>
        </p:xfrm>
        <a:graphic>
          <a:graphicData uri="http://schemas.openxmlformats.org/drawingml/2006/table">
            <a:tbl>
              <a:tblPr firstRow="1" bandRow="1">
                <a:tableStyleId>{5C22544A-7EE6-4342-B048-85BDC9FD1C3A}</a:tableStyleId>
              </a:tblPr>
              <a:tblGrid>
                <a:gridCol w="182880">
                  <a:extLst>
                    <a:ext uri="{9D8B030D-6E8A-4147-A177-3AD203B41FA5}">
                      <a16:colId xmlns:a16="http://schemas.microsoft.com/office/drawing/2014/main" val="2378675862"/>
                    </a:ext>
                  </a:extLst>
                </a:gridCol>
                <a:gridCol w="182880">
                  <a:extLst>
                    <a:ext uri="{9D8B030D-6E8A-4147-A177-3AD203B41FA5}">
                      <a16:colId xmlns:a16="http://schemas.microsoft.com/office/drawing/2014/main" val="455501185"/>
                    </a:ext>
                  </a:extLst>
                </a:gridCol>
                <a:gridCol w="182880">
                  <a:extLst>
                    <a:ext uri="{9D8B030D-6E8A-4147-A177-3AD203B41FA5}">
                      <a16:colId xmlns:a16="http://schemas.microsoft.com/office/drawing/2014/main" val="2427443673"/>
                    </a:ext>
                  </a:extLst>
                </a:gridCol>
                <a:gridCol w="182880">
                  <a:extLst>
                    <a:ext uri="{9D8B030D-6E8A-4147-A177-3AD203B41FA5}">
                      <a16:colId xmlns:a16="http://schemas.microsoft.com/office/drawing/2014/main" val="1097653860"/>
                    </a:ext>
                  </a:extLst>
                </a:gridCol>
                <a:gridCol w="182880">
                  <a:extLst>
                    <a:ext uri="{9D8B030D-6E8A-4147-A177-3AD203B41FA5}">
                      <a16:colId xmlns:a16="http://schemas.microsoft.com/office/drawing/2014/main" val="3489407990"/>
                    </a:ext>
                  </a:extLst>
                </a:gridCol>
                <a:gridCol w="182880">
                  <a:extLst>
                    <a:ext uri="{9D8B030D-6E8A-4147-A177-3AD203B41FA5}">
                      <a16:colId xmlns:a16="http://schemas.microsoft.com/office/drawing/2014/main" val="1654189919"/>
                    </a:ext>
                  </a:extLst>
                </a:gridCol>
                <a:gridCol w="182880">
                  <a:extLst>
                    <a:ext uri="{9D8B030D-6E8A-4147-A177-3AD203B41FA5}">
                      <a16:colId xmlns:a16="http://schemas.microsoft.com/office/drawing/2014/main" val="1843480051"/>
                    </a:ext>
                  </a:extLst>
                </a:gridCol>
                <a:gridCol w="182880">
                  <a:extLst>
                    <a:ext uri="{9D8B030D-6E8A-4147-A177-3AD203B41FA5}">
                      <a16:colId xmlns:a16="http://schemas.microsoft.com/office/drawing/2014/main" val="1778545993"/>
                    </a:ext>
                  </a:extLst>
                </a:gridCol>
              </a:tblGrid>
              <a:tr h="182880">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85112497"/>
                  </a:ext>
                </a:extLst>
              </a:tr>
            </a:tbl>
          </a:graphicData>
        </a:graphic>
      </p:graphicFrame>
      <p:sp>
        <p:nvSpPr>
          <p:cNvPr id="113" name="Rectangle 112"/>
          <p:cNvSpPr/>
          <p:nvPr/>
        </p:nvSpPr>
        <p:spPr>
          <a:xfrm>
            <a:off x="6297674" y="5175143"/>
            <a:ext cx="554845" cy="201168"/>
          </a:xfrm>
          <a:prstGeom prst="rect">
            <a:avLst/>
          </a:prstGeom>
          <a:noFill/>
          <a:ln w="3810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4" name="Rectangle 113"/>
          <p:cNvSpPr/>
          <p:nvPr/>
        </p:nvSpPr>
        <p:spPr>
          <a:xfrm>
            <a:off x="6043613" y="1769599"/>
            <a:ext cx="2002970" cy="1504303"/>
          </a:xfrm>
          <a:prstGeom prst="rect">
            <a:avLst/>
          </a:prstGeom>
          <a:noFill/>
          <a:ln w="76200">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15" name="Straight Arrow Connector 114"/>
          <p:cNvCxnSpPr>
            <a:cxnSpLocks/>
            <a:stCxn id="110" idx="2"/>
          </p:cNvCxnSpPr>
          <p:nvPr/>
        </p:nvCxnSpPr>
        <p:spPr>
          <a:xfrm>
            <a:off x="6387097" y="4505391"/>
            <a:ext cx="369741" cy="667677"/>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16" name="Straight Arrow Connector 115"/>
          <p:cNvCxnSpPr>
            <a:cxnSpLocks/>
            <a:stCxn id="101" idx="2"/>
          </p:cNvCxnSpPr>
          <p:nvPr/>
        </p:nvCxnSpPr>
        <p:spPr>
          <a:xfrm flipH="1">
            <a:off x="6961608" y="4212824"/>
            <a:ext cx="345532" cy="969189"/>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17" name="Straight Arrow Connector 116"/>
          <p:cNvCxnSpPr>
            <a:cxnSpLocks/>
            <a:stCxn id="109" idx="2"/>
          </p:cNvCxnSpPr>
          <p:nvPr/>
        </p:nvCxnSpPr>
        <p:spPr>
          <a:xfrm flipH="1">
            <a:off x="6597152" y="4209051"/>
            <a:ext cx="86394" cy="964017"/>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18" name="Straight Arrow Connector 117"/>
          <p:cNvCxnSpPr>
            <a:cxnSpLocks/>
            <a:stCxn id="104" idx="2"/>
          </p:cNvCxnSpPr>
          <p:nvPr/>
        </p:nvCxnSpPr>
        <p:spPr>
          <a:xfrm>
            <a:off x="7552784" y="4458378"/>
            <a:ext cx="126986" cy="71469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19" name="Straight Arrow Connector 118"/>
          <p:cNvCxnSpPr>
            <a:cxnSpLocks/>
            <a:stCxn id="106" idx="2"/>
          </p:cNvCxnSpPr>
          <p:nvPr/>
        </p:nvCxnSpPr>
        <p:spPr>
          <a:xfrm flipH="1">
            <a:off x="7312673" y="4212827"/>
            <a:ext cx="489938" cy="960241"/>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20" name="Straight Arrow Connector 119"/>
          <p:cNvCxnSpPr>
            <a:cxnSpLocks/>
            <a:stCxn id="103" idx="2"/>
          </p:cNvCxnSpPr>
          <p:nvPr/>
        </p:nvCxnSpPr>
        <p:spPr>
          <a:xfrm>
            <a:off x="7307139" y="4458382"/>
            <a:ext cx="180395" cy="714686"/>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21" name="Straight Arrow Connector 120"/>
          <p:cNvCxnSpPr>
            <a:cxnSpLocks/>
            <a:stCxn id="108" idx="2"/>
          </p:cNvCxnSpPr>
          <p:nvPr/>
        </p:nvCxnSpPr>
        <p:spPr>
          <a:xfrm>
            <a:off x="6387097" y="4209051"/>
            <a:ext cx="10043" cy="964017"/>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122" name="Rectangle 121"/>
          <p:cNvSpPr/>
          <p:nvPr/>
        </p:nvSpPr>
        <p:spPr>
          <a:xfrm>
            <a:off x="6883592" y="5175143"/>
            <a:ext cx="893026" cy="201168"/>
          </a:xfrm>
          <a:prstGeom prst="rect">
            <a:avLst/>
          </a:prstGeom>
          <a:noFill/>
          <a:ln w="381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23" name="Straight Arrow Connector 122"/>
          <p:cNvCxnSpPr>
            <a:cxnSpLocks/>
            <a:stCxn id="102" idx="2"/>
          </p:cNvCxnSpPr>
          <p:nvPr/>
        </p:nvCxnSpPr>
        <p:spPr>
          <a:xfrm flipH="1">
            <a:off x="7131434" y="4212826"/>
            <a:ext cx="421354" cy="958851"/>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24" name="Straight Arrow Connector 123"/>
          <p:cNvCxnSpPr>
            <a:stCxn id="114" idx="2"/>
            <a:endCxn id="98" idx="0"/>
          </p:cNvCxnSpPr>
          <p:nvPr/>
        </p:nvCxnSpPr>
        <p:spPr>
          <a:xfrm flipH="1">
            <a:off x="6535321" y="3273902"/>
            <a:ext cx="509777" cy="353969"/>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cxnSpLocks/>
            <a:stCxn id="114" idx="2"/>
            <a:endCxn id="97" idx="0"/>
          </p:cNvCxnSpPr>
          <p:nvPr/>
        </p:nvCxnSpPr>
        <p:spPr>
          <a:xfrm>
            <a:off x="7045098" y="3273902"/>
            <a:ext cx="509777" cy="353969"/>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6" name="Rectangle 125"/>
          <p:cNvSpPr/>
          <p:nvPr/>
        </p:nvSpPr>
        <p:spPr>
          <a:xfrm>
            <a:off x="448386" y="5568892"/>
            <a:ext cx="3732111" cy="369332"/>
          </a:xfrm>
          <a:prstGeom prst="rect">
            <a:avLst/>
          </a:prstGeom>
        </p:spPr>
        <p:txBody>
          <a:bodyPr wrap="none">
            <a:spAutoFit/>
          </a:bodyPr>
          <a:lstStyle/>
          <a:p>
            <a:pPr algn="ctr"/>
            <a:r>
              <a:rPr lang="en-US" b="1" dirty="0"/>
              <a:t>Input pixels </a:t>
            </a:r>
            <a:r>
              <a:rPr lang="en-US" dirty="0"/>
              <a:t>distributed across devices</a:t>
            </a:r>
          </a:p>
        </p:txBody>
      </p:sp>
      <p:sp>
        <p:nvSpPr>
          <p:cNvPr id="127" name="Rectangle 126"/>
          <p:cNvSpPr/>
          <p:nvPr/>
        </p:nvSpPr>
        <p:spPr>
          <a:xfrm>
            <a:off x="5079682" y="5568892"/>
            <a:ext cx="3763851" cy="369332"/>
          </a:xfrm>
          <a:prstGeom prst="rect">
            <a:avLst/>
          </a:prstGeom>
        </p:spPr>
        <p:txBody>
          <a:bodyPr wrap="none">
            <a:spAutoFit/>
          </a:bodyPr>
          <a:lstStyle/>
          <a:p>
            <a:pPr algn="ctr"/>
            <a:r>
              <a:rPr lang="en-US" b="1" dirty="0"/>
              <a:t>Output bins </a:t>
            </a:r>
            <a:r>
              <a:rPr lang="en-US" dirty="0"/>
              <a:t>distributed across devices</a:t>
            </a:r>
          </a:p>
        </p:txBody>
      </p:sp>
    </p:spTree>
    <p:extLst>
      <p:ext uri="{BB962C8B-B14F-4D97-AF65-F5344CB8AC3E}">
        <p14:creationId xmlns:p14="http://schemas.microsoft.com/office/powerpoint/2010/main" val="5715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2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2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2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2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2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P spid="87" grpId="0" animBg="1"/>
      <p:bldP spid="113" grpId="0" animBg="1"/>
      <p:bldP spid="114" grpId="0" animBg="1"/>
      <p:bldP spid="122" grpId="0" animBg="1"/>
      <p:bldP spid="126" grpId="0"/>
      <p:bldP spid="1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57C62-2DBB-4A70-9F6F-E33C89E74D6D}"/>
              </a:ext>
            </a:extLst>
          </p:cNvPr>
          <p:cNvSpPr>
            <a:spLocks noGrp="1"/>
          </p:cNvSpPr>
          <p:nvPr>
            <p:ph type="title"/>
          </p:nvPr>
        </p:nvSpPr>
        <p:spPr/>
        <p:txBody>
          <a:bodyPr/>
          <a:lstStyle/>
          <a:p>
            <a:r>
              <a:rPr lang="en-US" dirty="0"/>
              <a:t>Analytical Models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DE6D3E-0C5E-4D3A-93DB-1F6BE583B9E5}"/>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𝑁</m:t>
                    </m:r>
                  </m:oMath>
                </a14:m>
                <a:r>
                  <a:rPr lang="en-US" dirty="0"/>
                  <a:t>: Number of data parallel tasks in the application</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r>
                          <a:rPr lang="en-US" b="0" i="1" smtClean="0">
                            <a:latin typeface="Cambria Math" panose="02040503050406030204" pitchFamily="18" charset="0"/>
                          </a:rPr>
                          <m:t>, </m:t>
                        </m:r>
                        <m:r>
                          <a:rPr lang="en-US" b="0" i="1" smtClean="0">
                            <a:latin typeface="Cambria Math" panose="02040503050406030204" pitchFamily="18" charset="0"/>
                          </a:rPr>
                          <m:t>𝐶</m:t>
                        </m:r>
                      </m:sub>
                    </m:sSub>
                  </m:oMath>
                </a14:m>
                <a:r>
                  <a:rPr lang="en-US" dirty="0"/>
                  <a:t>: Execution time of sub-task </a:t>
                </a:r>
                <a14:m>
                  <m:oMath xmlns:m="http://schemas.openxmlformats.org/officeDocument/2006/math">
                    <m:r>
                      <a:rPr lang="en-US" b="0" i="1" smtClean="0">
                        <a:latin typeface="Cambria Math" panose="02040503050406030204" pitchFamily="18" charset="0"/>
                      </a:rPr>
                      <m:t>𝑖</m:t>
                    </m:r>
                  </m:oMath>
                </a14:m>
                <a:r>
                  <a:rPr lang="en-US" dirty="0"/>
                  <a:t> by a CPU worker</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 </m:t>
                        </m:r>
                        <m:r>
                          <a:rPr lang="en-US" b="0" i="1" smtClean="0">
                            <a:latin typeface="Cambria Math" panose="02040503050406030204" pitchFamily="18" charset="0"/>
                          </a:rPr>
                          <m:t>𝐹</m:t>
                        </m:r>
                      </m:sub>
                    </m:sSub>
                  </m:oMath>
                </a14:m>
                <a:r>
                  <a:rPr lang="en-US" dirty="0"/>
                  <a:t>: Execution time of sub-task </a:t>
                </a:r>
                <a14:m>
                  <m:oMath xmlns:m="http://schemas.openxmlformats.org/officeDocument/2006/math">
                    <m:r>
                      <a:rPr lang="en-US" i="1">
                        <a:latin typeface="Cambria Math" panose="02040503050406030204" pitchFamily="18" charset="0"/>
                      </a:rPr>
                      <m:t>𝑖</m:t>
                    </m:r>
                  </m:oMath>
                </a14:m>
                <a:r>
                  <a:rPr lang="en-US" dirty="0"/>
                  <a:t> by an FPGA worker</a:t>
                </a:r>
              </a:p>
              <a:p>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𝐶</m:t>
                        </m:r>
                      </m:sub>
                    </m:sSub>
                  </m:oMath>
                </a14:m>
                <a:r>
                  <a:rPr lang="en-US" dirty="0"/>
                  <a:t>: Number of available CPU workers</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𝐹</m:t>
                        </m:r>
                      </m:sub>
                    </m:sSub>
                  </m:oMath>
                </a14:m>
                <a:r>
                  <a:rPr lang="en-US" dirty="0"/>
                  <a:t>: Number of available FPGA workers</a:t>
                </a:r>
              </a:p>
              <a:p>
                <a14:m>
                  <m:oMath xmlns:m="http://schemas.openxmlformats.org/officeDocument/2006/math">
                    <m:r>
                      <a:rPr lang="en-US" i="1" smtClean="0">
                        <a:latin typeface="Cambria Math" panose="02040503050406030204" pitchFamily="18" charset="0"/>
                        <a:ea typeface="Cambria Math" panose="02040503050406030204" pitchFamily="18" charset="0"/>
                      </a:rPr>
                      <m:t>𝛽</m:t>
                    </m:r>
                  </m:oMath>
                </a14:m>
                <a:r>
                  <a:rPr lang="en-US" dirty="0"/>
                  <a:t>: Distribution and aggregation overhead factor</a:t>
                </a:r>
              </a:p>
              <a:p>
                <a14:m>
                  <m:oMath xmlns:m="http://schemas.openxmlformats.org/officeDocument/2006/math">
                    <m:r>
                      <a:rPr lang="en-US" i="1" smtClean="0">
                        <a:solidFill>
                          <a:srgbClr val="C00000"/>
                        </a:solidFill>
                        <a:latin typeface="Cambria Math" panose="02040503050406030204" pitchFamily="18" charset="0"/>
                        <a:ea typeface="Cambria Math" panose="02040503050406030204" pitchFamily="18" charset="0"/>
                      </a:rPr>
                      <m:t>𝛼</m:t>
                    </m:r>
                  </m:oMath>
                </a14:m>
                <a:r>
                  <a:rPr lang="en-US" dirty="0">
                    <a:solidFill>
                      <a:srgbClr val="C00000"/>
                    </a:solidFill>
                  </a:rPr>
                  <a:t>: Fraction of data parallel tasks assigned to CPU</a:t>
                </a:r>
              </a:p>
            </p:txBody>
          </p:sp>
        </mc:Choice>
        <mc:Fallback xmlns="">
          <p:sp>
            <p:nvSpPr>
              <p:cNvPr id="3" name="Content Placeholder 2">
                <a:extLst>
                  <a:ext uri="{FF2B5EF4-FFF2-40B4-BE49-F238E27FC236}">
                    <a16:creationId xmlns:a16="http://schemas.microsoft.com/office/drawing/2014/main" id="{68DE6D3E-0C5E-4D3A-93DB-1F6BE583B9E5}"/>
                  </a:ext>
                </a:extLst>
              </p:cNvPr>
              <p:cNvSpPr>
                <a:spLocks noGrp="1" noRot="1" noChangeAspect="1" noMove="1" noResize="1" noEditPoints="1" noAdjustHandles="1" noChangeArrowheads="1" noChangeShapeType="1" noTextEdit="1"/>
              </p:cNvSpPr>
              <p:nvPr>
                <p:ph idx="1"/>
              </p:nvPr>
            </p:nvSpPr>
            <p:spPr>
              <a:blipFill>
                <a:blip r:embed="rId3"/>
                <a:stretch>
                  <a:fillRect t="-2319"/>
                </a:stretch>
              </a:blipFill>
            </p:spPr>
            <p:txBody>
              <a:bodyPr/>
              <a:lstStyle/>
              <a:p>
                <a:r>
                  <a:rPr lang="en-US">
                    <a:noFill/>
                  </a:rPr>
                  <a:t> </a:t>
                </a:r>
              </a:p>
            </p:txBody>
          </p:sp>
        </mc:Fallback>
      </mc:AlternateContent>
    </p:spTree>
    <p:extLst>
      <p:ext uri="{BB962C8B-B14F-4D97-AF65-F5344CB8AC3E}">
        <p14:creationId xmlns:p14="http://schemas.microsoft.com/office/powerpoint/2010/main" val="1831319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57C62-2DBB-4A70-9F6F-E33C89E74D6D}"/>
              </a:ext>
            </a:extLst>
          </p:cNvPr>
          <p:cNvSpPr>
            <a:spLocks noGrp="1"/>
          </p:cNvSpPr>
          <p:nvPr>
            <p:ph type="title"/>
          </p:nvPr>
        </p:nvSpPr>
        <p:spPr/>
        <p:txBody>
          <a:bodyPr/>
          <a:lstStyle/>
          <a:p>
            <a:r>
              <a:rPr lang="en-US" dirty="0"/>
              <a:t>Analytical Models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DE6D3E-0C5E-4D3A-93DB-1F6BE583B9E5}"/>
                  </a:ext>
                </a:extLst>
              </p:cNvPr>
              <p:cNvSpPr>
                <a:spLocks noGrp="1"/>
              </p:cNvSpPr>
              <p:nvPr>
                <p:ph idx="1"/>
              </p:nvPr>
            </p:nvSpPr>
            <p:spPr>
              <a:xfrm>
                <a:off x="344868" y="1393903"/>
                <a:ext cx="8399082" cy="1728438"/>
              </a:xfrm>
            </p:spPr>
            <p:txBody>
              <a:bodyPr>
                <a:normAutofit lnSpcReduction="10000"/>
              </a:bodyPr>
              <a:lstStyle/>
              <a:p>
                <a:pPr>
                  <a:lnSpc>
                    <a:spcPct val="100000"/>
                  </a:lnSpc>
                  <a:spcBef>
                    <a:spcPts val="0"/>
                  </a:spcBef>
                </a:pPr>
                <a14:m>
                  <m:oMath xmlns:m="http://schemas.openxmlformats.org/officeDocument/2006/math">
                    <m:r>
                      <a:rPr lang="en-US" sz="1600" b="0" i="1" smtClean="0">
                        <a:latin typeface="Cambria Math" panose="02040503050406030204" pitchFamily="18" charset="0"/>
                      </a:rPr>
                      <m:t>𝑁</m:t>
                    </m:r>
                  </m:oMath>
                </a14:m>
                <a:r>
                  <a:rPr lang="en-US" sz="1600" dirty="0"/>
                  <a:t>: Number of data parallel tasks in the application</a:t>
                </a:r>
              </a:p>
              <a:p>
                <a:pPr>
                  <a:lnSpc>
                    <a:spcPct val="100000"/>
                  </a:lnSpc>
                  <a:spcBef>
                    <a:spcPts val="0"/>
                  </a:spcBef>
                </a:pP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𝑖</m:t>
                        </m:r>
                        <m:r>
                          <a:rPr lang="en-US" sz="1600" b="0" i="1" smtClean="0">
                            <a:latin typeface="Cambria Math" panose="02040503050406030204" pitchFamily="18" charset="0"/>
                          </a:rPr>
                          <m:t>, </m:t>
                        </m:r>
                        <m:r>
                          <a:rPr lang="en-US" sz="1600" b="0" i="1" smtClean="0">
                            <a:latin typeface="Cambria Math" panose="02040503050406030204" pitchFamily="18" charset="0"/>
                          </a:rPr>
                          <m:t>𝐶</m:t>
                        </m:r>
                      </m:sub>
                    </m:sSub>
                  </m:oMath>
                </a14:m>
                <a:r>
                  <a:rPr lang="en-US" sz="1600" dirty="0"/>
                  <a:t>: Execution time of sub-task </a:t>
                </a:r>
                <a14:m>
                  <m:oMath xmlns:m="http://schemas.openxmlformats.org/officeDocument/2006/math">
                    <m:r>
                      <a:rPr lang="en-US" sz="1600" b="0" i="1" smtClean="0">
                        <a:latin typeface="Cambria Math" panose="02040503050406030204" pitchFamily="18" charset="0"/>
                      </a:rPr>
                      <m:t>𝑖</m:t>
                    </m:r>
                  </m:oMath>
                </a14:m>
                <a:r>
                  <a:rPr lang="en-US" sz="1600" dirty="0"/>
                  <a:t> by a CPU worker</a:t>
                </a:r>
              </a:p>
              <a:p>
                <a:pPr>
                  <a:lnSpc>
                    <a:spcPct val="100000"/>
                  </a:lnSpc>
                  <a:spcBef>
                    <a:spcPts val="0"/>
                  </a:spcBef>
                </a:pP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𝑡</m:t>
                        </m:r>
                      </m:e>
                      <m:sub>
                        <m:r>
                          <a:rPr lang="en-US" sz="1600" i="1">
                            <a:latin typeface="Cambria Math" panose="02040503050406030204" pitchFamily="18" charset="0"/>
                          </a:rPr>
                          <m:t>𝑖</m:t>
                        </m:r>
                        <m:r>
                          <a:rPr lang="en-US" sz="1600" i="1">
                            <a:latin typeface="Cambria Math" panose="02040503050406030204" pitchFamily="18" charset="0"/>
                          </a:rPr>
                          <m:t>, </m:t>
                        </m:r>
                        <m:r>
                          <a:rPr lang="en-US" sz="1600" b="0" i="1" smtClean="0">
                            <a:latin typeface="Cambria Math" panose="02040503050406030204" pitchFamily="18" charset="0"/>
                          </a:rPr>
                          <m:t>𝐹</m:t>
                        </m:r>
                      </m:sub>
                    </m:sSub>
                  </m:oMath>
                </a14:m>
                <a:r>
                  <a:rPr lang="en-US" sz="1600" dirty="0"/>
                  <a:t>: Execution time of sub-task </a:t>
                </a:r>
                <a14:m>
                  <m:oMath xmlns:m="http://schemas.openxmlformats.org/officeDocument/2006/math">
                    <m:r>
                      <a:rPr lang="en-US" sz="1600" i="1">
                        <a:latin typeface="Cambria Math" panose="02040503050406030204" pitchFamily="18" charset="0"/>
                      </a:rPr>
                      <m:t>𝑖</m:t>
                    </m:r>
                  </m:oMath>
                </a14:m>
                <a:r>
                  <a:rPr lang="en-US" sz="1600" dirty="0"/>
                  <a:t> by an FPGA worker</a:t>
                </a:r>
              </a:p>
              <a:p>
                <a:pPr>
                  <a:lnSpc>
                    <a:spcPct val="100000"/>
                  </a:lnSpc>
                  <a:spcBef>
                    <a:spcPts val="0"/>
                  </a:spcBef>
                </a:pPr>
                <a14:m>
                  <m:oMath xmlns:m="http://schemas.openxmlformats.org/officeDocument/2006/math">
                    <m:sSub>
                      <m:sSubPr>
                        <m:ctrlPr>
                          <a:rPr lang="en-US" sz="1600" i="1">
                            <a:latin typeface="Cambria Math" panose="02040503050406030204" pitchFamily="18" charset="0"/>
                          </a:rPr>
                        </m:ctrlPr>
                      </m:sSubPr>
                      <m:e>
                        <m:r>
                          <a:rPr lang="en-US" sz="1600" b="0" i="1" smtClean="0">
                            <a:latin typeface="Cambria Math" panose="02040503050406030204" pitchFamily="18" charset="0"/>
                          </a:rPr>
                          <m:t>𝑤</m:t>
                        </m:r>
                      </m:e>
                      <m:sub>
                        <m:r>
                          <a:rPr lang="en-US" sz="1600" b="0" i="1" smtClean="0">
                            <a:latin typeface="Cambria Math" panose="02040503050406030204" pitchFamily="18" charset="0"/>
                          </a:rPr>
                          <m:t>𝐶</m:t>
                        </m:r>
                      </m:sub>
                    </m:sSub>
                  </m:oMath>
                </a14:m>
                <a:r>
                  <a:rPr lang="en-US" sz="1600" dirty="0"/>
                  <a:t>: Number of available CPU workers</a:t>
                </a:r>
              </a:p>
              <a:p>
                <a:pPr>
                  <a:lnSpc>
                    <a:spcPct val="100000"/>
                  </a:lnSpc>
                  <a:spcBef>
                    <a:spcPts val="0"/>
                  </a:spcBef>
                </a:pP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𝑤</m:t>
                        </m:r>
                      </m:e>
                      <m:sub>
                        <m:r>
                          <a:rPr lang="en-US" sz="1600" b="0" i="1" smtClean="0">
                            <a:latin typeface="Cambria Math" panose="02040503050406030204" pitchFamily="18" charset="0"/>
                          </a:rPr>
                          <m:t>𝐹</m:t>
                        </m:r>
                      </m:sub>
                    </m:sSub>
                  </m:oMath>
                </a14:m>
                <a:r>
                  <a:rPr lang="en-US" sz="1600" dirty="0"/>
                  <a:t>: Number of available FPGA workers</a:t>
                </a:r>
              </a:p>
              <a:p>
                <a:pPr>
                  <a:lnSpc>
                    <a:spcPct val="100000"/>
                  </a:lnSpc>
                  <a:spcBef>
                    <a:spcPts val="0"/>
                  </a:spcBef>
                </a:pPr>
                <a14:m>
                  <m:oMath xmlns:m="http://schemas.openxmlformats.org/officeDocument/2006/math">
                    <m:r>
                      <a:rPr lang="en-US" sz="1600" i="1">
                        <a:latin typeface="Cambria Math" panose="02040503050406030204" pitchFamily="18" charset="0"/>
                        <a:ea typeface="Cambria Math" panose="02040503050406030204" pitchFamily="18" charset="0"/>
                      </a:rPr>
                      <m:t>𝛽</m:t>
                    </m:r>
                  </m:oMath>
                </a14:m>
                <a:r>
                  <a:rPr lang="en-US" sz="1600" dirty="0"/>
                  <a:t>: Distribution and aggregation overhead factor</a:t>
                </a:r>
              </a:p>
              <a:p>
                <a:pPr>
                  <a:lnSpc>
                    <a:spcPct val="100000"/>
                  </a:lnSpc>
                  <a:spcBef>
                    <a:spcPts val="0"/>
                  </a:spcBef>
                </a:pPr>
                <a14:m>
                  <m:oMath xmlns:m="http://schemas.openxmlformats.org/officeDocument/2006/math">
                    <m:r>
                      <a:rPr lang="en-US" sz="1600" i="1" smtClean="0">
                        <a:solidFill>
                          <a:srgbClr val="C00000"/>
                        </a:solidFill>
                        <a:latin typeface="Cambria Math" panose="02040503050406030204" pitchFamily="18" charset="0"/>
                        <a:ea typeface="Cambria Math" panose="02040503050406030204" pitchFamily="18" charset="0"/>
                      </a:rPr>
                      <m:t>𝛼</m:t>
                    </m:r>
                  </m:oMath>
                </a14:m>
                <a:r>
                  <a:rPr lang="en-US" sz="1600" dirty="0">
                    <a:solidFill>
                      <a:srgbClr val="C00000"/>
                    </a:solidFill>
                  </a:rPr>
                  <a:t>: Fraction of data parallel tasks assigned to CPU</a:t>
                </a:r>
              </a:p>
            </p:txBody>
          </p:sp>
        </mc:Choice>
        <mc:Fallback xmlns="">
          <p:sp>
            <p:nvSpPr>
              <p:cNvPr id="3" name="Content Placeholder 2">
                <a:extLst>
                  <a:ext uri="{FF2B5EF4-FFF2-40B4-BE49-F238E27FC236}">
                    <a16:creationId xmlns:a16="http://schemas.microsoft.com/office/drawing/2014/main" id="{68DE6D3E-0C5E-4D3A-93DB-1F6BE583B9E5}"/>
                  </a:ext>
                </a:extLst>
              </p:cNvPr>
              <p:cNvSpPr>
                <a:spLocks noGrp="1" noRot="1" noChangeAspect="1" noMove="1" noResize="1" noEditPoints="1" noAdjustHandles="1" noChangeArrowheads="1" noChangeShapeType="1" noTextEdit="1"/>
              </p:cNvSpPr>
              <p:nvPr>
                <p:ph idx="1"/>
              </p:nvPr>
            </p:nvSpPr>
            <p:spPr>
              <a:xfrm>
                <a:off x="344868" y="1393903"/>
                <a:ext cx="8399082" cy="1728438"/>
              </a:xfrm>
              <a:blipFill>
                <a:blip r:embed="rId3"/>
                <a:stretch>
                  <a:fillRect l="-290" t="-24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4E3AE8FD-125D-4312-A848-94A3DF343C79}"/>
                  </a:ext>
                </a:extLst>
              </p:cNvPr>
              <p:cNvSpPr txBox="1">
                <a:spLocks/>
              </p:cNvSpPr>
              <p:nvPr/>
            </p:nvSpPr>
            <p:spPr>
              <a:xfrm>
                <a:off x="344868" y="3027485"/>
                <a:ext cx="8399082" cy="3048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b="1" dirty="0"/>
                  <a:t>Data partitioning</a:t>
                </a:r>
              </a:p>
              <a:p>
                <a:pPr marL="0" indent="0">
                  <a:lnSpc>
                    <a:spcPct val="100000"/>
                  </a:lnSpc>
                  <a:spcBef>
                    <a:spcPts val="0"/>
                  </a:spcBef>
                  <a:buNone/>
                </a:pPr>
                <a:endParaRPr lang="en-US" sz="1800" dirty="0"/>
              </a:p>
              <a:p>
                <a:pPr marL="0" indent="0">
                  <a:lnSpc>
                    <a:spcPct val="100000"/>
                  </a:lnSpc>
                  <a:spcBef>
                    <a:spcPts val="0"/>
                  </a:spcBef>
                  <a:buNone/>
                </a:pPr>
                <a:r>
                  <a:rPr lang="en-US" sz="1600" dirty="0"/>
                  <a:t>The total execution time is</a:t>
                </a:r>
              </a:p>
              <a:p>
                <a:pPr marL="0" indent="0" algn="ctr">
                  <a:lnSpc>
                    <a:spcPct val="100000"/>
                  </a:lnSpc>
                  <a:spcBef>
                    <a:spcPts val="0"/>
                  </a:spcBef>
                  <a:buNone/>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m:t>
                          </m:r>
                        </m:e>
                        <m:sub>
                          <m:r>
                            <m:rPr>
                              <m:nor/>
                            </m:rPr>
                            <a:rPr lang="en-US" sz="1600" b="0" i="0" smtClean="0">
                              <a:latin typeface="Cambria Math" panose="02040503050406030204" pitchFamily="18" charset="0"/>
                            </a:rPr>
                            <m:t>data</m:t>
                          </m:r>
                          <m:r>
                            <m:rPr>
                              <m:nor/>
                            </m:rPr>
                            <a:rPr lang="en-US" sz="1600" b="0" i="0" smtClean="0">
                              <a:latin typeface="Cambria Math" panose="02040503050406030204" pitchFamily="18" charset="0"/>
                            </a:rPr>
                            <m:t>, </m:t>
                          </m:r>
                          <m:r>
                            <m:rPr>
                              <m:nor/>
                            </m:rPr>
                            <a:rPr lang="en-US" sz="1600" b="0" i="0" smtClean="0">
                              <a:latin typeface="Cambria Math" panose="02040503050406030204" pitchFamily="18" charset="0"/>
                            </a:rPr>
                            <m:t>total</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𝛽</m:t>
                          </m:r>
                        </m:e>
                        <m:sub>
                          <m:r>
                            <m:rPr>
                              <m:nor/>
                            </m:rPr>
                            <a:rPr lang="en-US" sz="1600" b="0" i="0" smtClean="0">
                              <a:latin typeface="Cambria Math" panose="02040503050406030204" pitchFamily="18" charset="0"/>
                            </a:rPr>
                            <m:t>data</m:t>
                          </m:r>
                        </m:sub>
                      </m:sSub>
                      <m:r>
                        <a:rPr lang="en-US" sz="1600" b="0" i="1" smtClean="0">
                          <a:latin typeface="Cambria Math" panose="02040503050406030204" pitchFamily="18" charset="0"/>
                          <a:ea typeface="Cambria Math" panose="02040503050406030204" pitchFamily="18" charset="0"/>
                        </a:rPr>
                        <m:t>∙</m:t>
                      </m:r>
                      <m:r>
                        <m:rPr>
                          <m:sty m:val="p"/>
                        </m:rPr>
                        <a:rPr lang="en-US" sz="1600" b="0" i="0" smtClean="0">
                          <a:latin typeface="Cambria Math" panose="02040503050406030204" pitchFamily="18" charset="0"/>
                          <a:ea typeface="Cambria Math" panose="02040503050406030204" pitchFamily="18" charset="0"/>
                        </a:rPr>
                        <m:t>max</m:t>
                      </m:r>
                      <m:r>
                        <a:rPr lang="en-US" sz="1600" b="0" i="1" smtClean="0">
                          <a:latin typeface="Cambria Math" panose="02040503050406030204" pitchFamily="18" charset="0"/>
                          <a:ea typeface="Cambria Math" panose="02040503050406030204" pitchFamily="18" charset="0"/>
                        </a:rPr>
                        <m:t>⁡</m:t>
                      </m:r>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𝛼</m:t>
                              </m:r>
                              <m:r>
                                <a:rPr lang="en-US" sz="1600" b="0" i="1" smtClean="0">
                                  <a:latin typeface="Cambria Math" panose="02040503050406030204" pitchFamily="18" charset="0"/>
                                  <a:ea typeface="Cambria Math" panose="02040503050406030204" pitchFamily="18" charset="0"/>
                                </a:rPr>
                                <m:t>𝑁</m:t>
                              </m:r>
                              <m:nary>
                                <m:naryPr>
                                  <m:chr m:val="∑"/>
                                  <m:limLoc m:val="subSup"/>
                                  <m:supHide m:val="on"/>
                                  <m:ctrlPr>
                                    <a:rPr lang="en-US" sz="1600" b="0" i="1" smtClean="0">
                                      <a:latin typeface="Cambria Math" panose="02040503050406030204" pitchFamily="18" charset="0"/>
                                      <a:ea typeface="Cambria Math" panose="02040503050406030204" pitchFamily="18" charset="0"/>
                                    </a:rPr>
                                  </m:ctrlPr>
                                </m:naryPr>
                                <m:sub>
                                  <m:r>
                                    <m:rPr>
                                      <m:brk m:alnAt="9"/>
                                    </m:rPr>
                                    <a:rPr lang="en-US" sz="1600" b="0" i="1" smtClean="0">
                                      <a:latin typeface="Cambria Math" panose="02040503050406030204" pitchFamily="18" charset="0"/>
                                      <a:ea typeface="Cambria Math" panose="02040503050406030204" pitchFamily="18" charset="0"/>
                                    </a:rPr>
                                    <m:t>𝑖</m:t>
                                  </m:r>
                                </m:sub>
                                <m:sup/>
                                <m:e>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𝑡</m:t>
                                      </m:r>
                                    </m:e>
                                    <m:sub>
                                      <m:r>
                                        <a:rPr lang="en-US" sz="1600" b="0" i="1" smtClean="0">
                                          <a:latin typeface="Cambria Math" panose="02040503050406030204" pitchFamily="18" charset="0"/>
                                          <a:ea typeface="Cambria Math" panose="02040503050406030204" pitchFamily="18" charset="0"/>
                                        </a:rPr>
                                        <m:t>𝑖</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𝐶</m:t>
                                      </m:r>
                                    </m:sub>
                                  </m:sSub>
                                </m:e>
                              </m:nary>
                            </m:num>
                            <m:den>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𝑤</m:t>
                                  </m:r>
                                </m:e>
                                <m:sub>
                                  <m:r>
                                    <a:rPr lang="en-US" sz="1600" b="0" i="1" smtClean="0">
                                      <a:latin typeface="Cambria Math" panose="02040503050406030204" pitchFamily="18" charset="0"/>
                                      <a:ea typeface="Cambria Math" panose="02040503050406030204" pitchFamily="18" charset="0"/>
                                    </a:rPr>
                                    <m:t>𝐶</m:t>
                                  </m:r>
                                </m:sub>
                              </m:sSub>
                            </m:den>
                          </m:f>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𝛼</m:t>
                                  </m:r>
                                </m:e>
                              </m:d>
                              <m:r>
                                <a:rPr lang="en-US" sz="1600" b="0" i="1" smtClean="0">
                                  <a:latin typeface="Cambria Math" panose="02040503050406030204" pitchFamily="18" charset="0"/>
                                  <a:ea typeface="Cambria Math" panose="02040503050406030204" pitchFamily="18" charset="0"/>
                                </a:rPr>
                                <m:t>𝑁</m:t>
                              </m:r>
                              <m:nary>
                                <m:naryPr>
                                  <m:chr m:val="∑"/>
                                  <m:limLoc m:val="subSup"/>
                                  <m:supHide m:val="on"/>
                                  <m:ctrlPr>
                                    <a:rPr lang="en-US" sz="1600" i="1">
                                      <a:latin typeface="Cambria Math" panose="02040503050406030204" pitchFamily="18" charset="0"/>
                                      <a:ea typeface="Cambria Math" panose="02040503050406030204" pitchFamily="18" charset="0"/>
                                    </a:rPr>
                                  </m:ctrlPr>
                                </m:naryPr>
                                <m:sub>
                                  <m:r>
                                    <m:rPr>
                                      <m:brk m:alnAt="9"/>
                                    </m:rPr>
                                    <a:rPr lang="en-US" sz="1600" i="1">
                                      <a:latin typeface="Cambria Math" panose="02040503050406030204" pitchFamily="18" charset="0"/>
                                      <a:ea typeface="Cambria Math" panose="02040503050406030204" pitchFamily="18" charset="0"/>
                                    </a:rPr>
                                    <m:t>𝑖</m:t>
                                  </m:r>
                                </m:sub>
                                <m:sup/>
                                <m:e>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𝑡</m:t>
                                      </m:r>
                                    </m:e>
                                    <m:sub>
                                      <m:r>
                                        <a:rPr lang="en-US" sz="1600" i="1">
                                          <a:latin typeface="Cambria Math" panose="02040503050406030204" pitchFamily="18" charset="0"/>
                                          <a:ea typeface="Cambria Math" panose="02040503050406030204" pitchFamily="18" charset="0"/>
                                        </a:rPr>
                                        <m:t>𝑖</m:t>
                                      </m:r>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𝐹</m:t>
                                      </m:r>
                                    </m:sub>
                                  </m:sSub>
                                </m:e>
                              </m:nary>
                            </m:num>
                            <m:den>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𝑤</m:t>
                                  </m:r>
                                </m:e>
                                <m:sub>
                                  <m:r>
                                    <a:rPr lang="en-US" sz="1600" b="0" i="1" smtClean="0">
                                      <a:latin typeface="Cambria Math" panose="02040503050406030204" pitchFamily="18" charset="0"/>
                                      <a:ea typeface="Cambria Math" panose="02040503050406030204" pitchFamily="18" charset="0"/>
                                    </a:rPr>
                                    <m:t>𝐹</m:t>
                                  </m:r>
                                </m:sub>
                              </m:sSub>
                            </m:den>
                          </m:f>
                        </m:e>
                      </m:d>
                    </m:oMath>
                  </m:oMathPara>
                </a14:m>
                <a:endParaRPr lang="en-US" sz="1600" dirty="0"/>
              </a:p>
              <a:p>
                <a:pPr marL="0" indent="0">
                  <a:lnSpc>
                    <a:spcPct val="100000"/>
                  </a:lnSpc>
                  <a:spcBef>
                    <a:spcPts val="0"/>
                  </a:spcBef>
                  <a:buNone/>
                </a:pPr>
                <a:r>
                  <a:rPr lang="en-US" sz="1600" dirty="0"/>
                  <a:t> </a:t>
                </a:r>
              </a:p>
            </p:txBody>
          </p:sp>
        </mc:Choice>
        <mc:Fallback xmlns="">
          <p:sp>
            <p:nvSpPr>
              <p:cNvPr id="4" name="Content Placeholder 2">
                <a:extLst>
                  <a:ext uri="{FF2B5EF4-FFF2-40B4-BE49-F238E27FC236}">
                    <a16:creationId xmlns:a16="http://schemas.microsoft.com/office/drawing/2014/main" id="{4E3AE8FD-125D-4312-A848-94A3DF343C79}"/>
                  </a:ext>
                </a:extLst>
              </p:cNvPr>
              <p:cNvSpPr txBox="1">
                <a:spLocks noRot="1" noChangeAspect="1" noMove="1" noResize="1" noEditPoints="1" noAdjustHandles="1" noChangeArrowheads="1" noChangeShapeType="1" noTextEdit="1"/>
              </p:cNvSpPr>
              <p:nvPr/>
            </p:nvSpPr>
            <p:spPr>
              <a:xfrm>
                <a:off x="344868" y="3027485"/>
                <a:ext cx="8399082" cy="3048000"/>
              </a:xfrm>
              <a:prstGeom prst="rect">
                <a:avLst/>
              </a:prstGeom>
              <a:blipFill>
                <a:blip r:embed="rId4"/>
                <a:stretch>
                  <a:fillRect l="-654" t="-1200"/>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031BBD84-9D66-481B-866B-2C5D10EDA8F0}"/>
              </a:ext>
            </a:extLst>
          </p:cNvPr>
          <p:cNvSpPr/>
          <p:nvPr/>
        </p:nvSpPr>
        <p:spPr>
          <a:xfrm>
            <a:off x="4510087" y="3848101"/>
            <a:ext cx="847724" cy="2667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C7B05353-892E-4354-B312-4DE30F777A0E}"/>
              </a:ext>
            </a:extLst>
          </p:cNvPr>
          <p:cNvCxnSpPr>
            <a:cxnSpLocks/>
            <a:endCxn id="7" idx="0"/>
          </p:cNvCxnSpPr>
          <p:nvPr/>
        </p:nvCxnSpPr>
        <p:spPr>
          <a:xfrm>
            <a:off x="4933949" y="3581401"/>
            <a:ext cx="0" cy="2667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2802F16-AD80-49AF-84F5-371199B46495}"/>
              </a:ext>
            </a:extLst>
          </p:cNvPr>
          <p:cNvSpPr txBox="1"/>
          <p:nvPr/>
        </p:nvSpPr>
        <p:spPr>
          <a:xfrm>
            <a:off x="3810954" y="3100032"/>
            <a:ext cx="1836417" cy="461665"/>
          </a:xfrm>
          <a:prstGeom prst="rect">
            <a:avLst/>
          </a:prstGeom>
          <a:noFill/>
        </p:spPr>
        <p:txBody>
          <a:bodyPr wrap="square" rtlCol="0">
            <a:spAutoFit/>
          </a:bodyPr>
          <a:lstStyle/>
          <a:p>
            <a:r>
              <a:rPr lang="en-US" sz="1200" dirty="0">
                <a:solidFill>
                  <a:srgbClr val="C00000"/>
                </a:solidFill>
              </a:rPr>
              <a:t>Total CPU execution time (sequential execution)</a:t>
            </a:r>
          </a:p>
        </p:txBody>
      </p:sp>
      <p:sp>
        <p:nvSpPr>
          <p:cNvPr id="13" name="Rectangle 12">
            <a:extLst>
              <a:ext uri="{FF2B5EF4-FFF2-40B4-BE49-F238E27FC236}">
                <a16:creationId xmlns:a16="http://schemas.microsoft.com/office/drawing/2014/main" id="{682A33E0-0BA0-43AA-95E0-76016ADD079C}"/>
              </a:ext>
            </a:extLst>
          </p:cNvPr>
          <p:cNvSpPr/>
          <p:nvPr/>
        </p:nvSpPr>
        <p:spPr>
          <a:xfrm>
            <a:off x="5458300" y="3848101"/>
            <a:ext cx="1368744" cy="2667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460C85AA-56B7-4E88-99BF-5F6D9C49D23F}"/>
              </a:ext>
            </a:extLst>
          </p:cNvPr>
          <p:cNvCxnSpPr>
            <a:cxnSpLocks/>
            <a:endCxn id="13" idx="0"/>
          </p:cNvCxnSpPr>
          <p:nvPr/>
        </p:nvCxnSpPr>
        <p:spPr>
          <a:xfrm flipH="1">
            <a:off x="6142672" y="3581401"/>
            <a:ext cx="1" cy="2667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F4E6F05-FE75-4292-A165-B9308594A390}"/>
              </a:ext>
            </a:extLst>
          </p:cNvPr>
          <p:cNvSpPr txBox="1"/>
          <p:nvPr/>
        </p:nvSpPr>
        <p:spPr>
          <a:xfrm>
            <a:off x="5586891" y="3119736"/>
            <a:ext cx="1836417" cy="461665"/>
          </a:xfrm>
          <a:prstGeom prst="rect">
            <a:avLst/>
          </a:prstGeom>
          <a:noFill/>
        </p:spPr>
        <p:txBody>
          <a:bodyPr wrap="square" rtlCol="0">
            <a:spAutoFit/>
          </a:bodyPr>
          <a:lstStyle/>
          <a:p>
            <a:r>
              <a:rPr lang="en-US" sz="1200" dirty="0">
                <a:solidFill>
                  <a:srgbClr val="C00000"/>
                </a:solidFill>
              </a:rPr>
              <a:t>Total FPGA execution time (sequential execution)</a:t>
            </a:r>
          </a:p>
        </p:txBody>
      </p:sp>
      <p:cxnSp>
        <p:nvCxnSpPr>
          <p:cNvPr id="58" name="Straight Connector 246">
            <a:extLst>
              <a:ext uri="{FF2B5EF4-FFF2-40B4-BE49-F238E27FC236}">
                <a16:creationId xmlns:a16="http://schemas.microsoft.com/office/drawing/2014/main" id="{2CE32D75-5CA1-46F3-8B78-361AB88FED28}"/>
              </a:ext>
            </a:extLst>
          </p:cNvPr>
          <p:cNvCxnSpPr>
            <a:cxnSpLocks/>
          </p:cNvCxnSpPr>
          <p:nvPr/>
        </p:nvCxnSpPr>
        <p:spPr>
          <a:xfrm>
            <a:off x="7000930" y="1106795"/>
            <a:ext cx="0" cy="1691542"/>
          </a:xfrm>
          <a:prstGeom prst="line">
            <a:avLst/>
          </a:prstGeom>
          <a:ln w="28575" cmpd="sng">
            <a:prstDash val="dash"/>
          </a:ln>
        </p:spPr>
        <p:style>
          <a:lnRef idx="1">
            <a:schemeClr val="dk1"/>
          </a:lnRef>
          <a:fillRef idx="0">
            <a:schemeClr val="dk1"/>
          </a:fillRef>
          <a:effectRef idx="0">
            <a:schemeClr val="dk1"/>
          </a:effectRef>
          <a:fontRef idx="minor">
            <a:schemeClr val="tx1"/>
          </a:fontRef>
        </p:style>
      </p:cxnSp>
      <p:sp>
        <p:nvSpPr>
          <p:cNvPr id="59" name="Rectangle 272">
            <a:extLst>
              <a:ext uri="{FF2B5EF4-FFF2-40B4-BE49-F238E27FC236}">
                <a16:creationId xmlns:a16="http://schemas.microsoft.com/office/drawing/2014/main" id="{DD8018EB-EA72-4D14-B7A4-D369C3B9D190}"/>
              </a:ext>
            </a:extLst>
          </p:cNvPr>
          <p:cNvSpPr/>
          <p:nvPr/>
        </p:nvSpPr>
        <p:spPr>
          <a:xfrm>
            <a:off x="7124078" y="1489857"/>
            <a:ext cx="153690" cy="308391"/>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60" name="Rectangle 273">
            <a:extLst>
              <a:ext uri="{FF2B5EF4-FFF2-40B4-BE49-F238E27FC236}">
                <a16:creationId xmlns:a16="http://schemas.microsoft.com/office/drawing/2014/main" id="{5D031BD0-C51E-4E20-B687-242B9406648F}"/>
              </a:ext>
            </a:extLst>
          </p:cNvPr>
          <p:cNvSpPr/>
          <p:nvPr/>
        </p:nvSpPr>
        <p:spPr>
          <a:xfrm>
            <a:off x="7124076" y="1798248"/>
            <a:ext cx="153693" cy="462587"/>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61" name="Rectangle 270">
            <a:extLst>
              <a:ext uri="{FF2B5EF4-FFF2-40B4-BE49-F238E27FC236}">
                <a16:creationId xmlns:a16="http://schemas.microsoft.com/office/drawing/2014/main" id="{B6D0E4A0-FE4D-48AD-8E72-C02FE8E5CA20}"/>
              </a:ext>
            </a:extLst>
          </p:cNvPr>
          <p:cNvSpPr/>
          <p:nvPr/>
        </p:nvSpPr>
        <p:spPr>
          <a:xfrm>
            <a:off x="7387351" y="1488527"/>
            <a:ext cx="153690" cy="308391"/>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62" name="Rectangle 271">
            <a:extLst>
              <a:ext uri="{FF2B5EF4-FFF2-40B4-BE49-F238E27FC236}">
                <a16:creationId xmlns:a16="http://schemas.microsoft.com/office/drawing/2014/main" id="{7D7B80E2-0414-4F71-BB13-E4D9522F42D6}"/>
              </a:ext>
            </a:extLst>
          </p:cNvPr>
          <p:cNvSpPr/>
          <p:nvPr/>
        </p:nvSpPr>
        <p:spPr>
          <a:xfrm>
            <a:off x="7387349" y="1796918"/>
            <a:ext cx="153693" cy="462587"/>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63" name="Rectangle 268">
            <a:extLst>
              <a:ext uri="{FF2B5EF4-FFF2-40B4-BE49-F238E27FC236}">
                <a16:creationId xmlns:a16="http://schemas.microsoft.com/office/drawing/2014/main" id="{41BBC081-39CB-423A-82CC-19ECCB5AF71A}"/>
              </a:ext>
            </a:extLst>
          </p:cNvPr>
          <p:cNvSpPr/>
          <p:nvPr/>
        </p:nvSpPr>
        <p:spPr>
          <a:xfrm>
            <a:off x="7650624" y="1486360"/>
            <a:ext cx="153690" cy="308391"/>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64" name="Rectangle 269">
            <a:extLst>
              <a:ext uri="{FF2B5EF4-FFF2-40B4-BE49-F238E27FC236}">
                <a16:creationId xmlns:a16="http://schemas.microsoft.com/office/drawing/2014/main" id="{40D8C5ED-C90A-4639-BDA8-16C83C960F73}"/>
              </a:ext>
            </a:extLst>
          </p:cNvPr>
          <p:cNvSpPr/>
          <p:nvPr/>
        </p:nvSpPr>
        <p:spPr>
          <a:xfrm>
            <a:off x="7650622" y="1794751"/>
            <a:ext cx="153693" cy="462587"/>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65" name="Rectangle 266">
            <a:extLst>
              <a:ext uri="{FF2B5EF4-FFF2-40B4-BE49-F238E27FC236}">
                <a16:creationId xmlns:a16="http://schemas.microsoft.com/office/drawing/2014/main" id="{13EF5A1C-9CF2-4AB7-A736-966C3BD19D54}"/>
              </a:ext>
            </a:extLst>
          </p:cNvPr>
          <p:cNvSpPr/>
          <p:nvPr/>
        </p:nvSpPr>
        <p:spPr>
          <a:xfrm>
            <a:off x="7913897" y="1486360"/>
            <a:ext cx="153690" cy="308391"/>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66" name="Rectangle 267">
            <a:extLst>
              <a:ext uri="{FF2B5EF4-FFF2-40B4-BE49-F238E27FC236}">
                <a16:creationId xmlns:a16="http://schemas.microsoft.com/office/drawing/2014/main" id="{A2BA441D-D17A-4C6D-9D5B-433FF3955DD6}"/>
              </a:ext>
            </a:extLst>
          </p:cNvPr>
          <p:cNvSpPr/>
          <p:nvPr/>
        </p:nvSpPr>
        <p:spPr>
          <a:xfrm>
            <a:off x="7913895" y="1794751"/>
            <a:ext cx="153693" cy="462587"/>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67" name="Rectangle 260">
            <a:extLst>
              <a:ext uri="{FF2B5EF4-FFF2-40B4-BE49-F238E27FC236}">
                <a16:creationId xmlns:a16="http://schemas.microsoft.com/office/drawing/2014/main" id="{882EC772-914F-427D-988A-A98EC68AEEAD}"/>
              </a:ext>
            </a:extLst>
          </p:cNvPr>
          <p:cNvSpPr/>
          <p:nvPr/>
        </p:nvSpPr>
        <p:spPr>
          <a:xfrm>
            <a:off x="6450402" y="1486360"/>
            <a:ext cx="153690" cy="231293"/>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68" name="Rectangle 261">
            <a:extLst>
              <a:ext uri="{FF2B5EF4-FFF2-40B4-BE49-F238E27FC236}">
                <a16:creationId xmlns:a16="http://schemas.microsoft.com/office/drawing/2014/main" id="{78B91A6F-FD42-4507-97B9-DFC53CB6B4C1}"/>
              </a:ext>
            </a:extLst>
          </p:cNvPr>
          <p:cNvSpPr/>
          <p:nvPr/>
        </p:nvSpPr>
        <p:spPr>
          <a:xfrm>
            <a:off x="6450400" y="1718083"/>
            <a:ext cx="153693" cy="616783"/>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69" name="Rectangle 258">
            <a:extLst>
              <a:ext uri="{FF2B5EF4-FFF2-40B4-BE49-F238E27FC236}">
                <a16:creationId xmlns:a16="http://schemas.microsoft.com/office/drawing/2014/main" id="{E3C84179-D23D-4293-BE34-C9FCC9EBC0E8}"/>
              </a:ext>
            </a:extLst>
          </p:cNvPr>
          <p:cNvSpPr/>
          <p:nvPr/>
        </p:nvSpPr>
        <p:spPr>
          <a:xfrm>
            <a:off x="6702192" y="1488527"/>
            <a:ext cx="153690" cy="231293"/>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70" name="Rectangle 259">
            <a:extLst>
              <a:ext uri="{FF2B5EF4-FFF2-40B4-BE49-F238E27FC236}">
                <a16:creationId xmlns:a16="http://schemas.microsoft.com/office/drawing/2014/main" id="{E7B25814-D426-4F67-B05C-FB05B151259C}"/>
              </a:ext>
            </a:extLst>
          </p:cNvPr>
          <p:cNvSpPr/>
          <p:nvPr/>
        </p:nvSpPr>
        <p:spPr>
          <a:xfrm>
            <a:off x="6702190" y="1720250"/>
            <a:ext cx="153693" cy="616783"/>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71" name="TextBox 249">
            <a:extLst>
              <a:ext uri="{FF2B5EF4-FFF2-40B4-BE49-F238E27FC236}">
                <a16:creationId xmlns:a16="http://schemas.microsoft.com/office/drawing/2014/main" id="{C36CDD1F-1545-4479-8879-1879E6FED0BB}"/>
              </a:ext>
            </a:extLst>
          </p:cNvPr>
          <p:cNvSpPr txBox="1"/>
          <p:nvPr/>
        </p:nvSpPr>
        <p:spPr>
          <a:xfrm rot="5400000">
            <a:off x="6539398" y="2393832"/>
            <a:ext cx="318020" cy="310395"/>
          </a:xfrm>
          <a:prstGeom prst="rect">
            <a:avLst/>
          </a:prstGeom>
          <a:noFill/>
        </p:spPr>
        <p:txBody>
          <a:bodyPr wrap="none" rtlCol="0">
            <a:spAutoFit/>
          </a:bodyPr>
          <a:lstStyle/>
          <a:p>
            <a:r>
              <a:rPr lang="mr-IN" dirty="0"/>
              <a:t>…</a:t>
            </a:r>
            <a:endParaRPr lang="en-US" dirty="0"/>
          </a:p>
        </p:txBody>
      </p:sp>
      <p:sp>
        <p:nvSpPr>
          <p:cNvPr id="72" name="TextBox 250">
            <a:extLst>
              <a:ext uri="{FF2B5EF4-FFF2-40B4-BE49-F238E27FC236}">
                <a16:creationId xmlns:a16="http://schemas.microsoft.com/office/drawing/2014/main" id="{A41667AF-A0C2-4359-B31B-C9E222A4C489}"/>
              </a:ext>
            </a:extLst>
          </p:cNvPr>
          <p:cNvSpPr txBox="1"/>
          <p:nvPr/>
        </p:nvSpPr>
        <p:spPr>
          <a:xfrm rot="5400000">
            <a:off x="7477404" y="2300531"/>
            <a:ext cx="318020" cy="310395"/>
          </a:xfrm>
          <a:prstGeom prst="rect">
            <a:avLst/>
          </a:prstGeom>
          <a:noFill/>
        </p:spPr>
        <p:txBody>
          <a:bodyPr wrap="none" rtlCol="0">
            <a:spAutoFit/>
          </a:bodyPr>
          <a:lstStyle/>
          <a:p>
            <a:r>
              <a:rPr lang="mr-IN" dirty="0"/>
              <a:t>…</a:t>
            </a:r>
            <a:endParaRPr lang="en-US" dirty="0"/>
          </a:p>
        </p:txBody>
      </p:sp>
      <p:sp>
        <p:nvSpPr>
          <p:cNvPr id="74" name="TextBox 252">
            <a:extLst>
              <a:ext uri="{FF2B5EF4-FFF2-40B4-BE49-F238E27FC236}">
                <a16:creationId xmlns:a16="http://schemas.microsoft.com/office/drawing/2014/main" id="{EC5A9C37-B2C6-4145-8EAB-4D8B0B540D7B}"/>
              </a:ext>
            </a:extLst>
          </p:cNvPr>
          <p:cNvSpPr txBox="1"/>
          <p:nvPr/>
        </p:nvSpPr>
        <p:spPr>
          <a:xfrm>
            <a:off x="6422976" y="1066863"/>
            <a:ext cx="530915" cy="338554"/>
          </a:xfrm>
          <a:prstGeom prst="rect">
            <a:avLst/>
          </a:prstGeom>
          <a:noFill/>
        </p:spPr>
        <p:txBody>
          <a:bodyPr wrap="none" rtlCol="0">
            <a:spAutoFit/>
          </a:bodyPr>
          <a:lstStyle/>
          <a:p>
            <a:r>
              <a:rPr lang="en-US" sz="1600" dirty="0"/>
              <a:t>CPU</a:t>
            </a:r>
          </a:p>
        </p:txBody>
      </p:sp>
      <p:sp>
        <p:nvSpPr>
          <p:cNvPr id="75" name="TextBox 253">
            <a:extLst>
              <a:ext uri="{FF2B5EF4-FFF2-40B4-BE49-F238E27FC236}">
                <a16:creationId xmlns:a16="http://schemas.microsoft.com/office/drawing/2014/main" id="{DC74CEDD-A414-4E74-92DB-C19279770D92}"/>
              </a:ext>
            </a:extLst>
          </p:cNvPr>
          <p:cNvSpPr txBox="1"/>
          <p:nvPr/>
        </p:nvSpPr>
        <p:spPr>
          <a:xfrm>
            <a:off x="7319660" y="1066801"/>
            <a:ext cx="633507" cy="338554"/>
          </a:xfrm>
          <a:prstGeom prst="rect">
            <a:avLst/>
          </a:prstGeom>
          <a:noFill/>
        </p:spPr>
        <p:txBody>
          <a:bodyPr wrap="none" rtlCol="0">
            <a:spAutoFit/>
          </a:bodyPr>
          <a:lstStyle/>
          <a:p>
            <a:r>
              <a:rPr lang="en-US" sz="1600" dirty="0"/>
              <a:t>FPGA</a:t>
            </a:r>
          </a:p>
        </p:txBody>
      </p:sp>
      <p:sp>
        <p:nvSpPr>
          <p:cNvPr id="90" name="Rectangle 89">
            <a:extLst>
              <a:ext uri="{FF2B5EF4-FFF2-40B4-BE49-F238E27FC236}">
                <a16:creationId xmlns:a16="http://schemas.microsoft.com/office/drawing/2014/main" id="{81E11820-13AD-40E5-9BDB-704F35ABE24D}"/>
              </a:ext>
            </a:extLst>
          </p:cNvPr>
          <p:cNvSpPr/>
          <p:nvPr/>
        </p:nvSpPr>
        <p:spPr>
          <a:xfrm>
            <a:off x="6453269" y="778443"/>
            <a:ext cx="1455655" cy="307777"/>
          </a:xfrm>
          <a:prstGeom prst="rect">
            <a:avLst/>
          </a:prstGeom>
        </p:spPr>
        <p:txBody>
          <a:bodyPr wrap="none">
            <a:spAutoFit/>
          </a:bodyPr>
          <a:lstStyle/>
          <a:p>
            <a:r>
              <a:rPr lang="en-US" sz="1400" b="1" dirty="0"/>
              <a:t>Data partitioning</a:t>
            </a:r>
          </a:p>
        </p:txBody>
      </p:sp>
    </p:spTree>
    <p:extLst>
      <p:ext uri="{BB962C8B-B14F-4D97-AF65-F5344CB8AC3E}">
        <p14:creationId xmlns:p14="http://schemas.microsoft.com/office/powerpoint/2010/main" val="15699775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3"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57C62-2DBB-4A70-9F6F-E33C89E74D6D}"/>
              </a:ext>
            </a:extLst>
          </p:cNvPr>
          <p:cNvSpPr>
            <a:spLocks noGrp="1"/>
          </p:cNvSpPr>
          <p:nvPr>
            <p:ph type="title"/>
          </p:nvPr>
        </p:nvSpPr>
        <p:spPr/>
        <p:txBody>
          <a:bodyPr/>
          <a:lstStyle/>
          <a:p>
            <a:r>
              <a:rPr lang="en-US" dirty="0"/>
              <a:t>Analytical Models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DE6D3E-0C5E-4D3A-93DB-1F6BE583B9E5}"/>
                  </a:ext>
                </a:extLst>
              </p:cNvPr>
              <p:cNvSpPr>
                <a:spLocks noGrp="1"/>
              </p:cNvSpPr>
              <p:nvPr>
                <p:ph idx="1"/>
              </p:nvPr>
            </p:nvSpPr>
            <p:spPr>
              <a:xfrm>
                <a:off x="344868" y="1393903"/>
                <a:ext cx="8399082" cy="1728438"/>
              </a:xfrm>
            </p:spPr>
            <p:txBody>
              <a:bodyPr>
                <a:normAutofit lnSpcReduction="10000"/>
              </a:bodyPr>
              <a:lstStyle/>
              <a:p>
                <a:pPr>
                  <a:lnSpc>
                    <a:spcPct val="100000"/>
                  </a:lnSpc>
                  <a:spcBef>
                    <a:spcPts val="0"/>
                  </a:spcBef>
                </a:pPr>
                <a14:m>
                  <m:oMath xmlns:m="http://schemas.openxmlformats.org/officeDocument/2006/math">
                    <m:r>
                      <a:rPr lang="en-US" sz="1600" b="0" i="1" smtClean="0">
                        <a:latin typeface="Cambria Math" panose="02040503050406030204" pitchFamily="18" charset="0"/>
                      </a:rPr>
                      <m:t>𝑁</m:t>
                    </m:r>
                  </m:oMath>
                </a14:m>
                <a:r>
                  <a:rPr lang="en-US" sz="1600" dirty="0"/>
                  <a:t>: Number of data parallel tasks in the application</a:t>
                </a:r>
              </a:p>
              <a:p>
                <a:pPr>
                  <a:lnSpc>
                    <a:spcPct val="100000"/>
                  </a:lnSpc>
                  <a:spcBef>
                    <a:spcPts val="0"/>
                  </a:spcBef>
                </a:pP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𝑖</m:t>
                        </m:r>
                        <m:r>
                          <a:rPr lang="en-US" sz="1600" b="0" i="1" smtClean="0">
                            <a:latin typeface="Cambria Math" panose="02040503050406030204" pitchFamily="18" charset="0"/>
                          </a:rPr>
                          <m:t>, </m:t>
                        </m:r>
                        <m:r>
                          <a:rPr lang="en-US" sz="1600" b="0" i="1" smtClean="0">
                            <a:latin typeface="Cambria Math" panose="02040503050406030204" pitchFamily="18" charset="0"/>
                          </a:rPr>
                          <m:t>𝐶</m:t>
                        </m:r>
                      </m:sub>
                    </m:sSub>
                  </m:oMath>
                </a14:m>
                <a:r>
                  <a:rPr lang="en-US" sz="1600" dirty="0"/>
                  <a:t>: Execution time of sub-task </a:t>
                </a:r>
                <a14:m>
                  <m:oMath xmlns:m="http://schemas.openxmlformats.org/officeDocument/2006/math">
                    <m:r>
                      <a:rPr lang="en-US" sz="1600" b="0" i="1" smtClean="0">
                        <a:latin typeface="Cambria Math" panose="02040503050406030204" pitchFamily="18" charset="0"/>
                      </a:rPr>
                      <m:t>𝑖</m:t>
                    </m:r>
                  </m:oMath>
                </a14:m>
                <a:r>
                  <a:rPr lang="en-US" sz="1600" dirty="0"/>
                  <a:t> by a CPU worker</a:t>
                </a:r>
              </a:p>
              <a:p>
                <a:pPr>
                  <a:lnSpc>
                    <a:spcPct val="100000"/>
                  </a:lnSpc>
                  <a:spcBef>
                    <a:spcPts val="0"/>
                  </a:spcBef>
                </a:pP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𝑡</m:t>
                        </m:r>
                      </m:e>
                      <m:sub>
                        <m:r>
                          <a:rPr lang="en-US" sz="1600" i="1">
                            <a:latin typeface="Cambria Math" panose="02040503050406030204" pitchFamily="18" charset="0"/>
                          </a:rPr>
                          <m:t>𝑖</m:t>
                        </m:r>
                        <m:r>
                          <a:rPr lang="en-US" sz="1600" i="1">
                            <a:latin typeface="Cambria Math" panose="02040503050406030204" pitchFamily="18" charset="0"/>
                          </a:rPr>
                          <m:t>, </m:t>
                        </m:r>
                        <m:r>
                          <a:rPr lang="en-US" sz="1600" b="0" i="1" smtClean="0">
                            <a:latin typeface="Cambria Math" panose="02040503050406030204" pitchFamily="18" charset="0"/>
                          </a:rPr>
                          <m:t>𝐹</m:t>
                        </m:r>
                      </m:sub>
                    </m:sSub>
                  </m:oMath>
                </a14:m>
                <a:r>
                  <a:rPr lang="en-US" sz="1600" dirty="0"/>
                  <a:t>: Execution time of sub-task </a:t>
                </a:r>
                <a14:m>
                  <m:oMath xmlns:m="http://schemas.openxmlformats.org/officeDocument/2006/math">
                    <m:r>
                      <a:rPr lang="en-US" sz="1600" i="1">
                        <a:latin typeface="Cambria Math" panose="02040503050406030204" pitchFamily="18" charset="0"/>
                      </a:rPr>
                      <m:t>𝑖</m:t>
                    </m:r>
                  </m:oMath>
                </a14:m>
                <a:r>
                  <a:rPr lang="en-US" sz="1600" dirty="0"/>
                  <a:t> by an FPGA worker</a:t>
                </a:r>
              </a:p>
              <a:p>
                <a:pPr>
                  <a:lnSpc>
                    <a:spcPct val="100000"/>
                  </a:lnSpc>
                  <a:spcBef>
                    <a:spcPts val="0"/>
                  </a:spcBef>
                </a:pPr>
                <a14:m>
                  <m:oMath xmlns:m="http://schemas.openxmlformats.org/officeDocument/2006/math">
                    <m:sSub>
                      <m:sSubPr>
                        <m:ctrlPr>
                          <a:rPr lang="en-US" sz="1600" i="1">
                            <a:latin typeface="Cambria Math" panose="02040503050406030204" pitchFamily="18" charset="0"/>
                          </a:rPr>
                        </m:ctrlPr>
                      </m:sSubPr>
                      <m:e>
                        <m:r>
                          <a:rPr lang="en-US" sz="1600" b="0" i="1" smtClean="0">
                            <a:latin typeface="Cambria Math" panose="02040503050406030204" pitchFamily="18" charset="0"/>
                          </a:rPr>
                          <m:t>𝑤</m:t>
                        </m:r>
                      </m:e>
                      <m:sub>
                        <m:r>
                          <a:rPr lang="en-US" sz="1600" b="0" i="1" smtClean="0">
                            <a:latin typeface="Cambria Math" panose="02040503050406030204" pitchFamily="18" charset="0"/>
                          </a:rPr>
                          <m:t>𝐶</m:t>
                        </m:r>
                      </m:sub>
                    </m:sSub>
                  </m:oMath>
                </a14:m>
                <a:r>
                  <a:rPr lang="en-US" sz="1600" dirty="0"/>
                  <a:t>: Number of available CPU workers</a:t>
                </a:r>
              </a:p>
              <a:p>
                <a:pPr>
                  <a:lnSpc>
                    <a:spcPct val="100000"/>
                  </a:lnSpc>
                  <a:spcBef>
                    <a:spcPts val="0"/>
                  </a:spcBef>
                </a:pP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𝑤</m:t>
                        </m:r>
                      </m:e>
                      <m:sub>
                        <m:r>
                          <a:rPr lang="en-US" sz="1600" b="0" i="1" smtClean="0">
                            <a:latin typeface="Cambria Math" panose="02040503050406030204" pitchFamily="18" charset="0"/>
                          </a:rPr>
                          <m:t>𝐹</m:t>
                        </m:r>
                      </m:sub>
                    </m:sSub>
                  </m:oMath>
                </a14:m>
                <a:r>
                  <a:rPr lang="en-US" sz="1600" dirty="0"/>
                  <a:t>: Number of available FPGA workers</a:t>
                </a:r>
              </a:p>
              <a:p>
                <a:pPr>
                  <a:lnSpc>
                    <a:spcPct val="100000"/>
                  </a:lnSpc>
                  <a:spcBef>
                    <a:spcPts val="0"/>
                  </a:spcBef>
                </a:pPr>
                <a14:m>
                  <m:oMath xmlns:m="http://schemas.openxmlformats.org/officeDocument/2006/math">
                    <m:r>
                      <a:rPr lang="en-US" sz="1600" i="1">
                        <a:latin typeface="Cambria Math" panose="02040503050406030204" pitchFamily="18" charset="0"/>
                        <a:ea typeface="Cambria Math" panose="02040503050406030204" pitchFamily="18" charset="0"/>
                      </a:rPr>
                      <m:t>𝛽</m:t>
                    </m:r>
                  </m:oMath>
                </a14:m>
                <a:r>
                  <a:rPr lang="en-US" sz="1600" dirty="0"/>
                  <a:t>: Distribution and aggregation overhead factor</a:t>
                </a:r>
              </a:p>
              <a:p>
                <a:pPr>
                  <a:lnSpc>
                    <a:spcPct val="100000"/>
                  </a:lnSpc>
                  <a:spcBef>
                    <a:spcPts val="0"/>
                  </a:spcBef>
                </a:pPr>
                <a14:m>
                  <m:oMath xmlns:m="http://schemas.openxmlformats.org/officeDocument/2006/math">
                    <m:r>
                      <a:rPr lang="en-US" sz="1600" i="1" smtClean="0">
                        <a:solidFill>
                          <a:srgbClr val="C00000"/>
                        </a:solidFill>
                        <a:latin typeface="Cambria Math" panose="02040503050406030204" pitchFamily="18" charset="0"/>
                        <a:ea typeface="Cambria Math" panose="02040503050406030204" pitchFamily="18" charset="0"/>
                      </a:rPr>
                      <m:t>𝛼</m:t>
                    </m:r>
                  </m:oMath>
                </a14:m>
                <a:r>
                  <a:rPr lang="en-US" sz="1600" dirty="0">
                    <a:solidFill>
                      <a:srgbClr val="C00000"/>
                    </a:solidFill>
                  </a:rPr>
                  <a:t>: Fraction of data parallel tasks assigned to CPU</a:t>
                </a:r>
              </a:p>
            </p:txBody>
          </p:sp>
        </mc:Choice>
        <mc:Fallback xmlns="">
          <p:sp>
            <p:nvSpPr>
              <p:cNvPr id="3" name="Content Placeholder 2">
                <a:extLst>
                  <a:ext uri="{FF2B5EF4-FFF2-40B4-BE49-F238E27FC236}">
                    <a16:creationId xmlns:a16="http://schemas.microsoft.com/office/drawing/2014/main" id="{68DE6D3E-0C5E-4D3A-93DB-1F6BE583B9E5}"/>
                  </a:ext>
                </a:extLst>
              </p:cNvPr>
              <p:cNvSpPr>
                <a:spLocks noGrp="1" noRot="1" noChangeAspect="1" noMove="1" noResize="1" noEditPoints="1" noAdjustHandles="1" noChangeArrowheads="1" noChangeShapeType="1" noTextEdit="1"/>
              </p:cNvSpPr>
              <p:nvPr>
                <p:ph idx="1"/>
              </p:nvPr>
            </p:nvSpPr>
            <p:spPr>
              <a:xfrm>
                <a:off x="344868" y="1393903"/>
                <a:ext cx="8399082" cy="1728438"/>
              </a:xfrm>
              <a:blipFill>
                <a:blip r:embed="rId3"/>
                <a:stretch>
                  <a:fillRect l="-290" t="-24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4E3AE8FD-125D-4312-A848-94A3DF343C79}"/>
                  </a:ext>
                </a:extLst>
              </p:cNvPr>
              <p:cNvSpPr txBox="1">
                <a:spLocks/>
              </p:cNvSpPr>
              <p:nvPr/>
            </p:nvSpPr>
            <p:spPr>
              <a:xfrm>
                <a:off x="344868" y="3027485"/>
                <a:ext cx="8399082" cy="3048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b="1" dirty="0"/>
                  <a:t>Data partitioning</a:t>
                </a:r>
              </a:p>
              <a:p>
                <a:pPr marL="0" indent="0">
                  <a:lnSpc>
                    <a:spcPct val="100000"/>
                  </a:lnSpc>
                  <a:spcBef>
                    <a:spcPts val="0"/>
                  </a:spcBef>
                  <a:buNone/>
                </a:pPr>
                <a:endParaRPr lang="en-US" sz="1800" dirty="0"/>
              </a:p>
              <a:p>
                <a:pPr marL="0" indent="0">
                  <a:lnSpc>
                    <a:spcPct val="100000"/>
                  </a:lnSpc>
                  <a:spcBef>
                    <a:spcPts val="0"/>
                  </a:spcBef>
                  <a:buNone/>
                </a:pPr>
                <a:r>
                  <a:rPr lang="en-US" sz="1600" dirty="0"/>
                  <a:t>The total execution time is</a:t>
                </a:r>
              </a:p>
              <a:p>
                <a:pPr marL="0" indent="0" algn="ctr">
                  <a:lnSpc>
                    <a:spcPct val="100000"/>
                  </a:lnSpc>
                  <a:spcBef>
                    <a:spcPts val="0"/>
                  </a:spcBef>
                  <a:buNone/>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m:t>
                          </m:r>
                        </m:e>
                        <m:sub>
                          <m:r>
                            <m:rPr>
                              <m:nor/>
                            </m:rPr>
                            <a:rPr lang="en-US" sz="1600" b="0" i="0" smtClean="0">
                              <a:latin typeface="Cambria Math" panose="02040503050406030204" pitchFamily="18" charset="0"/>
                            </a:rPr>
                            <m:t>data</m:t>
                          </m:r>
                          <m:r>
                            <m:rPr>
                              <m:nor/>
                            </m:rPr>
                            <a:rPr lang="en-US" sz="1600" b="0" i="0" smtClean="0">
                              <a:latin typeface="Cambria Math" panose="02040503050406030204" pitchFamily="18" charset="0"/>
                            </a:rPr>
                            <m:t>, </m:t>
                          </m:r>
                          <m:r>
                            <m:rPr>
                              <m:nor/>
                            </m:rPr>
                            <a:rPr lang="en-US" sz="1600" b="0" i="0" smtClean="0">
                              <a:latin typeface="Cambria Math" panose="02040503050406030204" pitchFamily="18" charset="0"/>
                            </a:rPr>
                            <m:t>total</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𝛽</m:t>
                          </m:r>
                        </m:e>
                        <m:sub>
                          <m:r>
                            <m:rPr>
                              <m:nor/>
                            </m:rPr>
                            <a:rPr lang="en-US" sz="1600" b="0" i="0" smtClean="0">
                              <a:latin typeface="Cambria Math" panose="02040503050406030204" pitchFamily="18" charset="0"/>
                            </a:rPr>
                            <m:t>data</m:t>
                          </m:r>
                        </m:sub>
                      </m:sSub>
                      <m:r>
                        <a:rPr lang="en-US" sz="1600" b="0" i="1" smtClean="0">
                          <a:latin typeface="Cambria Math" panose="02040503050406030204" pitchFamily="18" charset="0"/>
                          <a:ea typeface="Cambria Math" panose="02040503050406030204" pitchFamily="18" charset="0"/>
                        </a:rPr>
                        <m:t>∙</m:t>
                      </m:r>
                      <m:r>
                        <m:rPr>
                          <m:sty m:val="p"/>
                        </m:rPr>
                        <a:rPr lang="en-US" sz="1600" b="0" i="0" smtClean="0">
                          <a:latin typeface="Cambria Math" panose="02040503050406030204" pitchFamily="18" charset="0"/>
                          <a:ea typeface="Cambria Math" panose="02040503050406030204" pitchFamily="18" charset="0"/>
                        </a:rPr>
                        <m:t>max</m:t>
                      </m:r>
                      <m:r>
                        <a:rPr lang="en-US" sz="1600" b="0" i="1" smtClean="0">
                          <a:latin typeface="Cambria Math" panose="02040503050406030204" pitchFamily="18" charset="0"/>
                          <a:ea typeface="Cambria Math" panose="02040503050406030204" pitchFamily="18" charset="0"/>
                        </a:rPr>
                        <m:t>⁡</m:t>
                      </m:r>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𝛼</m:t>
                              </m:r>
                              <m:r>
                                <a:rPr lang="en-US" sz="1600" b="0" i="1" smtClean="0">
                                  <a:latin typeface="Cambria Math" panose="02040503050406030204" pitchFamily="18" charset="0"/>
                                  <a:ea typeface="Cambria Math" panose="02040503050406030204" pitchFamily="18" charset="0"/>
                                </a:rPr>
                                <m:t>𝑁</m:t>
                              </m:r>
                              <m:nary>
                                <m:naryPr>
                                  <m:chr m:val="∑"/>
                                  <m:limLoc m:val="subSup"/>
                                  <m:supHide m:val="on"/>
                                  <m:ctrlPr>
                                    <a:rPr lang="en-US" sz="1600" b="0" i="1" smtClean="0">
                                      <a:latin typeface="Cambria Math" panose="02040503050406030204" pitchFamily="18" charset="0"/>
                                      <a:ea typeface="Cambria Math" panose="02040503050406030204" pitchFamily="18" charset="0"/>
                                    </a:rPr>
                                  </m:ctrlPr>
                                </m:naryPr>
                                <m:sub>
                                  <m:r>
                                    <m:rPr>
                                      <m:brk m:alnAt="9"/>
                                    </m:rPr>
                                    <a:rPr lang="en-US" sz="1600" b="0" i="1" smtClean="0">
                                      <a:latin typeface="Cambria Math" panose="02040503050406030204" pitchFamily="18" charset="0"/>
                                      <a:ea typeface="Cambria Math" panose="02040503050406030204" pitchFamily="18" charset="0"/>
                                    </a:rPr>
                                    <m:t>𝑖</m:t>
                                  </m:r>
                                </m:sub>
                                <m:sup/>
                                <m:e>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𝑡</m:t>
                                      </m:r>
                                    </m:e>
                                    <m:sub>
                                      <m:r>
                                        <a:rPr lang="en-US" sz="1600" b="0" i="1" smtClean="0">
                                          <a:latin typeface="Cambria Math" panose="02040503050406030204" pitchFamily="18" charset="0"/>
                                          <a:ea typeface="Cambria Math" panose="02040503050406030204" pitchFamily="18" charset="0"/>
                                        </a:rPr>
                                        <m:t>𝑖</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𝐶</m:t>
                                      </m:r>
                                    </m:sub>
                                  </m:sSub>
                                </m:e>
                              </m:nary>
                            </m:num>
                            <m:den>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𝑤</m:t>
                                  </m:r>
                                </m:e>
                                <m:sub>
                                  <m:r>
                                    <a:rPr lang="en-US" sz="1600" b="0" i="1" smtClean="0">
                                      <a:latin typeface="Cambria Math" panose="02040503050406030204" pitchFamily="18" charset="0"/>
                                      <a:ea typeface="Cambria Math" panose="02040503050406030204" pitchFamily="18" charset="0"/>
                                    </a:rPr>
                                    <m:t>𝐶</m:t>
                                  </m:r>
                                </m:sub>
                              </m:sSub>
                            </m:den>
                          </m:f>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𝛼</m:t>
                                  </m:r>
                                </m:e>
                              </m:d>
                              <m:r>
                                <a:rPr lang="en-US" sz="1600" b="0" i="1" smtClean="0">
                                  <a:latin typeface="Cambria Math" panose="02040503050406030204" pitchFamily="18" charset="0"/>
                                  <a:ea typeface="Cambria Math" panose="02040503050406030204" pitchFamily="18" charset="0"/>
                                </a:rPr>
                                <m:t>𝑁</m:t>
                              </m:r>
                              <m:nary>
                                <m:naryPr>
                                  <m:chr m:val="∑"/>
                                  <m:limLoc m:val="subSup"/>
                                  <m:supHide m:val="on"/>
                                  <m:ctrlPr>
                                    <a:rPr lang="en-US" sz="1600" i="1">
                                      <a:latin typeface="Cambria Math" panose="02040503050406030204" pitchFamily="18" charset="0"/>
                                      <a:ea typeface="Cambria Math" panose="02040503050406030204" pitchFamily="18" charset="0"/>
                                    </a:rPr>
                                  </m:ctrlPr>
                                </m:naryPr>
                                <m:sub>
                                  <m:r>
                                    <m:rPr>
                                      <m:brk m:alnAt="9"/>
                                    </m:rPr>
                                    <a:rPr lang="en-US" sz="1600" i="1">
                                      <a:latin typeface="Cambria Math" panose="02040503050406030204" pitchFamily="18" charset="0"/>
                                      <a:ea typeface="Cambria Math" panose="02040503050406030204" pitchFamily="18" charset="0"/>
                                    </a:rPr>
                                    <m:t>𝑖</m:t>
                                  </m:r>
                                </m:sub>
                                <m:sup/>
                                <m:e>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𝑡</m:t>
                                      </m:r>
                                    </m:e>
                                    <m:sub>
                                      <m:r>
                                        <a:rPr lang="en-US" sz="1600" i="1">
                                          <a:latin typeface="Cambria Math" panose="02040503050406030204" pitchFamily="18" charset="0"/>
                                          <a:ea typeface="Cambria Math" panose="02040503050406030204" pitchFamily="18" charset="0"/>
                                        </a:rPr>
                                        <m:t>𝑖</m:t>
                                      </m:r>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𝐹</m:t>
                                      </m:r>
                                    </m:sub>
                                  </m:sSub>
                                </m:e>
                              </m:nary>
                            </m:num>
                            <m:den>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𝑤</m:t>
                                  </m:r>
                                </m:e>
                                <m:sub>
                                  <m:r>
                                    <a:rPr lang="en-US" sz="1600" b="0" i="1" smtClean="0">
                                      <a:latin typeface="Cambria Math" panose="02040503050406030204" pitchFamily="18" charset="0"/>
                                      <a:ea typeface="Cambria Math" panose="02040503050406030204" pitchFamily="18" charset="0"/>
                                    </a:rPr>
                                    <m:t>𝐹</m:t>
                                  </m:r>
                                </m:sub>
                              </m:sSub>
                            </m:den>
                          </m:f>
                        </m:e>
                      </m:d>
                    </m:oMath>
                  </m:oMathPara>
                </a14:m>
                <a:endParaRPr lang="en-US" sz="1600" dirty="0"/>
              </a:p>
              <a:p>
                <a:pPr marL="0" indent="0">
                  <a:lnSpc>
                    <a:spcPct val="100000"/>
                  </a:lnSpc>
                  <a:spcBef>
                    <a:spcPts val="0"/>
                  </a:spcBef>
                  <a:buNone/>
                </a:pPr>
                <a:r>
                  <a:rPr lang="en-US" sz="1600" dirty="0"/>
                  <a:t> </a:t>
                </a:r>
              </a:p>
              <a:p>
                <a:pPr marL="0" indent="0">
                  <a:lnSpc>
                    <a:spcPct val="100000"/>
                  </a:lnSpc>
                  <a:spcBef>
                    <a:spcPts val="0"/>
                  </a:spcBef>
                  <a:buNone/>
                </a:pPr>
                <a:r>
                  <a:rPr lang="en-US" sz="1600" dirty="0"/>
                  <a:t>Fixing all the variables except </a:t>
                </a:r>
                <a14:m>
                  <m:oMath xmlns:m="http://schemas.openxmlformats.org/officeDocument/2006/math">
                    <m:r>
                      <a:rPr lang="en-US" sz="1600" i="1">
                        <a:latin typeface="Cambria Math" panose="02040503050406030204" pitchFamily="18" charset="0"/>
                        <a:ea typeface="Cambria Math" panose="02040503050406030204" pitchFamily="18" charset="0"/>
                      </a:rPr>
                      <m:t>𝛼</m:t>
                    </m:r>
                  </m:oMath>
                </a14:m>
                <a:r>
                  <a:rPr lang="en-US" sz="1600" dirty="0"/>
                  <a:t>, the optimal </a:t>
                </a:r>
                <a14:m>
                  <m:oMath xmlns:m="http://schemas.openxmlformats.org/officeDocument/2006/math">
                    <m:r>
                      <a:rPr lang="en-US" sz="1600" i="1">
                        <a:latin typeface="Cambria Math" panose="02040503050406030204" pitchFamily="18" charset="0"/>
                        <a:ea typeface="Cambria Math" panose="02040503050406030204" pitchFamily="18" charset="0"/>
                      </a:rPr>
                      <m:t>𝛼</m:t>
                    </m:r>
                  </m:oMath>
                </a14:m>
                <a:r>
                  <a:rPr lang="en-US" sz="1600" dirty="0"/>
                  <a:t> (global minimum point) is</a:t>
                </a:r>
              </a:p>
              <a:p>
                <a:pPr marL="0" indent="0" algn="ctr">
                  <a:lnSpc>
                    <a:spcPct val="100000"/>
                  </a:lnSpc>
                  <a:spcBef>
                    <a:spcPts val="0"/>
                  </a:spcBef>
                  <a:buNone/>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𝛼</m:t>
                          </m:r>
                        </m:e>
                        <m:sup>
                          <m:r>
                            <a:rPr lang="en-US" sz="1600" b="0" i="1" smtClean="0">
                              <a:latin typeface="Cambria Math" panose="02040503050406030204" pitchFamily="18" charset="0"/>
                              <a:ea typeface="Cambria Math" panose="02040503050406030204" pitchFamily="18" charset="0"/>
                            </a:rPr>
                            <m:t>∗</m:t>
                          </m:r>
                        </m:sup>
                      </m:sSup>
                      <m:r>
                        <a:rPr lang="en-US" sz="1600" b="0" i="1" smtClean="0">
                          <a:latin typeface="Cambria Math" panose="02040503050406030204" pitchFamily="18" charset="0"/>
                          <a:ea typeface="Cambria Math" panose="02040503050406030204" pitchFamily="18" charset="0"/>
                        </a:rPr>
                        <m:t>=</m:t>
                      </m:r>
                      <m:f>
                        <m:fPr>
                          <m:type m:val="lin"/>
                          <m:ctrlPr>
                            <a:rPr lang="en-US" sz="1600" b="0" i="1" smtClean="0">
                              <a:latin typeface="Cambria Math" panose="02040503050406030204" pitchFamily="18" charset="0"/>
                              <a:ea typeface="Cambria Math" panose="02040503050406030204" pitchFamily="18" charset="0"/>
                            </a:rPr>
                          </m:ctrlPr>
                        </m:fPr>
                        <m:num>
                          <m:f>
                            <m:fPr>
                              <m:ctrlPr>
                                <a:rPr lang="en-US" sz="1600" b="0" i="1" smtClean="0">
                                  <a:latin typeface="Cambria Math" panose="02040503050406030204" pitchFamily="18" charset="0"/>
                                  <a:ea typeface="Cambria Math" panose="02040503050406030204" pitchFamily="18" charset="0"/>
                                </a:rPr>
                              </m:ctrlPr>
                            </m:fPr>
                            <m:num>
                              <m:nary>
                                <m:naryPr>
                                  <m:chr m:val="∑"/>
                                  <m:limLoc m:val="subSup"/>
                                  <m:supHide m:val="on"/>
                                  <m:ctrlPr>
                                    <a:rPr lang="en-US" sz="1600" i="1">
                                      <a:latin typeface="Cambria Math" panose="02040503050406030204" pitchFamily="18" charset="0"/>
                                      <a:ea typeface="Cambria Math" panose="02040503050406030204" pitchFamily="18" charset="0"/>
                                    </a:rPr>
                                  </m:ctrlPr>
                                </m:naryPr>
                                <m:sub>
                                  <m:r>
                                    <m:rPr>
                                      <m:brk m:alnAt="9"/>
                                    </m:rPr>
                                    <a:rPr lang="en-US" sz="1600" i="1">
                                      <a:latin typeface="Cambria Math" panose="02040503050406030204" pitchFamily="18" charset="0"/>
                                      <a:ea typeface="Cambria Math" panose="02040503050406030204" pitchFamily="18" charset="0"/>
                                    </a:rPr>
                                    <m:t>𝑖</m:t>
                                  </m:r>
                                </m:sub>
                                <m:sup/>
                                <m:e>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𝑡</m:t>
                                      </m:r>
                                    </m:e>
                                    <m:sub>
                                      <m:r>
                                        <a:rPr lang="en-US" sz="1600" i="1">
                                          <a:latin typeface="Cambria Math" panose="02040503050406030204" pitchFamily="18" charset="0"/>
                                          <a:ea typeface="Cambria Math" panose="02040503050406030204" pitchFamily="18" charset="0"/>
                                        </a:rPr>
                                        <m:t>𝑖</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𝐹</m:t>
                                      </m:r>
                                    </m:sub>
                                  </m:sSub>
                                </m:e>
                              </m:nary>
                            </m:num>
                            <m:den>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𝑤</m:t>
                                  </m:r>
                                </m:e>
                                <m:sub>
                                  <m:r>
                                    <a:rPr lang="en-US" sz="1600" i="1">
                                      <a:latin typeface="Cambria Math" panose="02040503050406030204" pitchFamily="18" charset="0"/>
                                      <a:ea typeface="Cambria Math" panose="02040503050406030204" pitchFamily="18" charset="0"/>
                                    </a:rPr>
                                    <m:t>𝐹</m:t>
                                  </m:r>
                                </m:sub>
                              </m:sSub>
                            </m:den>
                          </m:f>
                        </m:num>
                        <m:den>
                          <m:d>
                            <m:dPr>
                              <m:ctrlPr>
                                <a:rPr lang="en-US" sz="1600" b="0" i="1" smtClean="0">
                                  <a:latin typeface="Cambria Math" panose="02040503050406030204" pitchFamily="18" charset="0"/>
                                  <a:ea typeface="Cambria Math" panose="02040503050406030204" pitchFamily="18" charset="0"/>
                                </a:rPr>
                              </m:ctrlPr>
                            </m:dPr>
                            <m:e>
                              <m:f>
                                <m:fPr>
                                  <m:ctrlPr>
                                    <a:rPr lang="en-US" sz="1600" i="1">
                                      <a:latin typeface="Cambria Math" panose="02040503050406030204" pitchFamily="18" charset="0"/>
                                      <a:ea typeface="Cambria Math" panose="02040503050406030204" pitchFamily="18" charset="0"/>
                                    </a:rPr>
                                  </m:ctrlPr>
                                </m:fPr>
                                <m:num>
                                  <m:nary>
                                    <m:naryPr>
                                      <m:chr m:val="∑"/>
                                      <m:limLoc m:val="subSup"/>
                                      <m:supHide m:val="on"/>
                                      <m:ctrlPr>
                                        <a:rPr lang="en-US" sz="1600" i="1">
                                          <a:latin typeface="Cambria Math" panose="02040503050406030204" pitchFamily="18" charset="0"/>
                                          <a:ea typeface="Cambria Math" panose="02040503050406030204" pitchFamily="18" charset="0"/>
                                        </a:rPr>
                                      </m:ctrlPr>
                                    </m:naryPr>
                                    <m:sub>
                                      <m:r>
                                        <m:rPr>
                                          <m:brk m:alnAt="9"/>
                                        </m:rPr>
                                        <a:rPr lang="en-US" sz="1600" i="1">
                                          <a:latin typeface="Cambria Math" panose="02040503050406030204" pitchFamily="18" charset="0"/>
                                          <a:ea typeface="Cambria Math" panose="02040503050406030204" pitchFamily="18" charset="0"/>
                                        </a:rPr>
                                        <m:t>𝑖</m:t>
                                      </m:r>
                                    </m:sub>
                                    <m:sup/>
                                    <m:e>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𝑡</m:t>
                                          </m:r>
                                        </m:e>
                                        <m:sub>
                                          <m:r>
                                            <a:rPr lang="en-US" sz="1600" i="1">
                                              <a:latin typeface="Cambria Math" panose="02040503050406030204" pitchFamily="18" charset="0"/>
                                              <a:ea typeface="Cambria Math" panose="02040503050406030204" pitchFamily="18" charset="0"/>
                                            </a:rPr>
                                            <m:t>𝑖</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𝐶</m:t>
                                          </m:r>
                                        </m:sub>
                                      </m:sSub>
                                    </m:e>
                                  </m:nary>
                                </m:num>
                                <m:den>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𝑤</m:t>
                                      </m:r>
                                    </m:e>
                                    <m:sub>
                                      <m:r>
                                        <a:rPr lang="en-US" sz="1600" i="1">
                                          <a:latin typeface="Cambria Math" panose="02040503050406030204" pitchFamily="18" charset="0"/>
                                          <a:ea typeface="Cambria Math" panose="02040503050406030204" pitchFamily="18" charset="0"/>
                                        </a:rPr>
                                        <m:t>𝐶</m:t>
                                      </m:r>
                                    </m:sub>
                                  </m:sSub>
                                </m:den>
                              </m:f>
                              <m:r>
                                <a:rPr lang="en-US" sz="1600" b="0" i="1" smtClean="0">
                                  <a:latin typeface="Cambria Math" panose="02040503050406030204" pitchFamily="18" charset="0"/>
                                  <a:ea typeface="Cambria Math" panose="02040503050406030204" pitchFamily="18" charset="0"/>
                                </a:rPr>
                                <m:t>+</m:t>
                              </m:r>
                              <m:f>
                                <m:fPr>
                                  <m:ctrlPr>
                                    <a:rPr lang="en-US" sz="1600" i="1" smtClean="0">
                                      <a:latin typeface="Cambria Math" panose="02040503050406030204" pitchFamily="18" charset="0"/>
                                      <a:ea typeface="Cambria Math" panose="02040503050406030204" pitchFamily="18" charset="0"/>
                                    </a:rPr>
                                  </m:ctrlPr>
                                </m:fPr>
                                <m:num>
                                  <m:nary>
                                    <m:naryPr>
                                      <m:chr m:val="∑"/>
                                      <m:limLoc m:val="subSup"/>
                                      <m:supHide m:val="on"/>
                                      <m:ctrlPr>
                                        <a:rPr lang="en-US" sz="1600" i="1">
                                          <a:latin typeface="Cambria Math" panose="02040503050406030204" pitchFamily="18" charset="0"/>
                                          <a:ea typeface="Cambria Math" panose="02040503050406030204" pitchFamily="18" charset="0"/>
                                        </a:rPr>
                                      </m:ctrlPr>
                                    </m:naryPr>
                                    <m:sub>
                                      <m:r>
                                        <m:rPr>
                                          <m:brk m:alnAt="9"/>
                                        </m:rPr>
                                        <a:rPr lang="en-US" sz="1600" i="1">
                                          <a:latin typeface="Cambria Math" panose="02040503050406030204" pitchFamily="18" charset="0"/>
                                          <a:ea typeface="Cambria Math" panose="02040503050406030204" pitchFamily="18" charset="0"/>
                                        </a:rPr>
                                        <m:t>𝑖</m:t>
                                      </m:r>
                                    </m:sub>
                                    <m:sup/>
                                    <m:e>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𝑡</m:t>
                                          </m:r>
                                        </m:e>
                                        <m:sub>
                                          <m:r>
                                            <a:rPr lang="en-US" sz="1600" i="1">
                                              <a:latin typeface="Cambria Math" panose="02040503050406030204" pitchFamily="18" charset="0"/>
                                              <a:ea typeface="Cambria Math" panose="02040503050406030204" pitchFamily="18" charset="0"/>
                                            </a:rPr>
                                            <m:t>𝑖</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𝐹</m:t>
                                          </m:r>
                                        </m:sub>
                                      </m:sSub>
                                    </m:e>
                                  </m:nary>
                                </m:num>
                                <m:den>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𝑤</m:t>
                                      </m:r>
                                    </m:e>
                                    <m:sub>
                                      <m:r>
                                        <a:rPr lang="en-US" sz="1600" i="1">
                                          <a:latin typeface="Cambria Math" panose="02040503050406030204" pitchFamily="18" charset="0"/>
                                          <a:ea typeface="Cambria Math" panose="02040503050406030204" pitchFamily="18" charset="0"/>
                                        </a:rPr>
                                        <m:t>𝐹</m:t>
                                      </m:r>
                                    </m:sub>
                                  </m:sSub>
                                </m:den>
                              </m:f>
                            </m:e>
                          </m:d>
                        </m:den>
                      </m:f>
                    </m:oMath>
                  </m:oMathPara>
                </a14:m>
                <a:endParaRPr lang="en-US" sz="1600" dirty="0"/>
              </a:p>
            </p:txBody>
          </p:sp>
        </mc:Choice>
        <mc:Fallback xmlns="">
          <p:sp>
            <p:nvSpPr>
              <p:cNvPr id="4" name="Content Placeholder 2">
                <a:extLst>
                  <a:ext uri="{FF2B5EF4-FFF2-40B4-BE49-F238E27FC236}">
                    <a16:creationId xmlns:a16="http://schemas.microsoft.com/office/drawing/2014/main" id="{4E3AE8FD-125D-4312-A848-94A3DF343C79}"/>
                  </a:ext>
                </a:extLst>
              </p:cNvPr>
              <p:cNvSpPr txBox="1">
                <a:spLocks noRot="1" noChangeAspect="1" noMove="1" noResize="1" noEditPoints="1" noAdjustHandles="1" noChangeArrowheads="1" noChangeShapeType="1" noTextEdit="1"/>
              </p:cNvSpPr>
              <p:nvPr/>
            </p:nvSpPr>
            <p:spPr>
              <a:xfrm>
                <a:off x="344868" y="3027485"/>
                <a:ext cx="8399082" cy="3048000"/>
              </a:xfrm>
              <a:prstGeom prst="rect">
                <a:avLst/>
              </a:prstGeom>
              <a:blipFill>
                <a:blip r:embed="rId4"/>
                <a:stretch>
                  <a:fillRect l="-654" t="-1200"/>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235354DB-3D60-4F0C-8F14-9788A868CD59}"/>
              </a:ext>
            </a:extLst>
          </p:cNvPr>
          <p:cNvSpPr/>
          <p:nvPr/>
        </p:nvSpPr>
        <p:spPr>
          <a:xfrm>
            <a:off x="2717820" y="5464096"/>
            <a:ext cx="4366003" cy="338554"/>
          </a:xfrm>
          <a:prstGeom prst="rect">
            <a:avLst/>
          </a:prstGeom>
        </p:spPr>
        <p:txBody>
          <a:bodyPr wrap="none">
            <a:spAutoFit/>
          </a:bodyPr>
          <a:lstStyle/>
          <a:p>
            <a:r>
              <a:rPr lang="en-US" sz="1600" dirty="0">
                <a:solidFill>
                  <a:srgbClr val="C00000"/>
                </a:solidFill>
              </a:rPr>
              <a:t>Workloads of CPU and FPGA workers are balanced</a:t>
            </a:r>
            <a:endParaRPr lang="en-US" sz="1600" dirty="0"/>
          </a:p>
        </p:txBody>
      </p:sp>
      <p:cxnSp>
        <p:nvCxnSpPr>
          <p:cNvPr id="39" name="Straight Connector 246">
            <a:extLst>
              <a:ext uri="{FF2B5EF4-FFF2-40B4-BE49-F238E27FC236}">
                <a16:creationId xmlns:a16="http://schemas.microsoft.com/office/drawing/2014/main" id="{1DD8143F-D407-467C-B607-9214526EA105}"/>
              </a:ext>
            </a:extLst>
          </p:cNvPr>
          <p:cNvCxnSpPr>
            <a:cxnSpLocks/>
          </p:cNvCxnSpPr>
          <p:nvPr/>
        </p:nvCxnSpPr>
        <p:spPr>
          <a:xfrm>
            <a:off x="7000930" y="1106795"/>
            <a:ext cx="0" cy="1691542"/>
          </a:xfrm>
          <a:prstGeom prst="line">
            <a:avLst/>
          </a:prstGeom>
          <a:ln w="28575" cmpd="sng">
            <a:prstDash val="dash"/>
          </a:ln>
        </p:spPr>
        <p:style>
          <a:lnRef idx="1">
            <a:schemeClr val="dk1"/>
          </a:lnRef>
          <a:fillRef idx="0">
            <a:schemeClr val="dk1"/>
          </a:fillRef>
          <a:effectRef idx="0">
            <a:schemeClr val="dk1"/>
          </a:effectRef>
          <a:fontRef idx="minor">
            <a:schemeClr val="tx1"/>
          </a:fontRef>
        </p:style>
      </p:cxnSp>
      <p:sp>
        <p:nvSpPr>
          <p:cNvPr id="40" name="Rectangle 272">
            <a:extLst>
              <a:ext uri="{FF2B5EF4-FFF2-40B4-BE49-F238E27FC236}">
                <a16:creationId xmlns:a16="http://schemas.microsoft.com/office/drawing/2014/main" id="{0400642E-7C39-4E78-B488-E765C96D593F}"/>
              </a:ext>
            </a:extLst>
          </p:cNvPr>
          <p:cNvSpPr/>
          <p:nvPr/>
        </p:nvSpPr>
        <p:spPr>
          <a:xfrm>
            <a:off x="7124078" y="1489857"/>
            <a:ext cx="153690" cy="308391"/>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41" name="Rectangle 273">
            <a:extLst>
              <a:ext uri="{FF2B5EF4-FFF2-40B4-BE49-F238E27FC236}">
                <a16:creationId xmlns:a16="http://schemas.microsoft.com/office/drawing/2014/main" id="{95B14E32-09B0-4598-891E-F23E4233BA20}"/>
              </a:ext>
            </a:extLst>
          </p:cNvPr>
          <p:cNvSpPr/>
          <p:nvPr/>
        </p:nvSpPr>
        <p:spPr>
          <a:xfrm>
            <a:off x="7124076" y="1798248"/>
            <a:ext cx="153693" cy="462587"/>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42" name="Rectangle 270">
            <a:extLst>
              <a:ext uri="{FF2B5EF4-FFF2-40B4-BE49-F238E27FC236}">
                <a16:creationId xmlns:a16="http://schemas.microsoft.com/office/drawing/2014/main" id="{1BCDFD98-C9C4-4D94-B0E9-C590FF6E5D3B}"/>
              </a:ext>
            </a:extLst>
          </p:cNvPr>
          <p:cNvSpPr/>
          <p:nvPr/>
        </p:nvSpPr>
        <p:spPr>
          <a:xfrm>
            <a:off x="7387351" y="1488527"/>
            <a:ext cx="153690" cy="308391"/>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43" name="Rectangle 271">
            <a:extLst>
              <a:ext uri="{FF2B5EF4-FFF2-40B4-BE49-F238E27FC236}">
                <a16:creationId xmlns:a16="http://schemas.microsoft.com/office/drawing/2014/main" id="{7BB7E06D-2314-4980-B1EC-D9DA77AF7EF9}"/>
              </a:ext>
            </a:extLst>
          </p:cNvPr>
          <p:cNvSpPr/>
          <p:nvPr/>
        </p:nvSpPr>
        <p:spPr>
          <a:xfrm>
            <a:off x="7387349" y="1796918"/>
            <a:ext cx="153693" cy="462587"/>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44" name="Rectangle 268">
            <a:extLst>
              <a:ext uri="{FF2B5EF4-FFF2-40B4-BE49-F238E27FC236}">
                <a16:creationId xmlns:a16="http://schemas.microsoft.com/office/drawing/2014/main" id="{516D2651-0BC9-4F3B-89B0-2AF745D68B78}"/>
              </a:ext>
            </a:extLst>
          </p:cNvPr>
          <p:cNvSpPr/>
          <p:nvPr/>
        </p:nvSpPr>
        <p:spPr>
          <a:xfrm>
            <a:off x="7650624" y="1486360"/>
            <a:ext cx="153690" cy="308391"/>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45" name="Rectangle 269">
            <a:extLst>
              <a:ext uri="{FF2B5EF4-FFF2-40B4-BE49-F238E27FC236}">
                <a16:creationId xmlns:a16="http://schemas.microsoft.com/office/drawing/2014/main" id="{2F7032B1-0F46-4979-96E1-5D1C2269BB46}"/>
              </a:ext>
            </a:extLst>
          </p:cNvPr>
          <p:cNvSpPr/>
          <p:nvPr/>
        </p:nvSpPr>
        <p:spPr>
          <a:xfrm>
            <a:off x="7650622" y="1794751"/>
            <a:ext cx="153693" cy="462587"/>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46" name="Rectangle 266">
            <a:extLst>
              <a:ext uri="{FF2B5EF4-FFF2-40B4-BE49-F238E27FC236}">
                <a16:creationId xmlns:a16="http://schemas.microsoft.com/office/drawing/2014/main" id="{6D6EAB90-55A1-4E1B-B4A8-658887B41C28}"/>
              </a:ext>
            </a:extLst>
          </p:cNvPr>
          <p:cNvSpPr/>
          <p:nvPr/>
        </p:nvSpPr>
        <p:spPr>
          <a:xfrm>
            <a:off x="7913897" y="1486360"/>
            <a:ext cx="153690" cy="308391"/>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80" name="Rectangle 267">
            <a:extLst>
              <a:ext uri="{FF2B5EF4-FFF2-40B4-BE49-F238E27FC236}">
                <a16:creationId xmlns:a16="http://schemas.microsoft.com/office/drawing/2014/main" id="{152A9E53-C120-4EAA-AEE0-610AEF182F47}"/>
              </a:ext>
            </a:extLst>
          </p:cNvPr>
          <p:cNvSpPr/>
          <p:nvPr/>
        </p:nvSpPr>
        <p:spPr>
          <a:xfrm>
            <a:off x="7913895" y="1794751"/>
            <a:ext cx="153693" cy="462587"/>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81" name="Rectangle 260">
            <a:extLst>
              <a:ext uri="{FF2B5EF4-FFF2-40B4-BE49-F238E27FC236}">
                <a16:creationId xmlns:a16="http://schemas.microsoft.com/office/drawing/2014/main" id="{03C18FAB-E86E-43D4-8E97-B8ADA6D7B58A}"/>
              </a:ext>
            </a:extLst>
          </p:cNvPr>
          <p:cNvSpPr/>
          <p:nvPr/>
        </p:nvSpPr>
        <p:spPr>
          <a:xfrm>
            <a:off x="6450402" y="1486360"/>
            <a:ext cx="153690" cy="231293"/>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82" name="Rectangle 261">
            <a:extLst>
              <a:ext uri="{FF2B5EF4-FFF2-40B4-BE49-F238E27FC236}">
                <a16:creationId xmlns:a16="http://schemas.microsoft.com/office/drawing/2014/main" id="{CBDA6EB3-19CC-46ED-A96B-F4331AEF6D8F}"/>
              </a:ext>
            </a:extLst>
          </p:cNvPr>
          <p:cNvSpPr/>
          <p:nvPr/>
        </p:nvSpPr>
        <p:spPr>
          <a:xfrm>
            <a:off x="6450400" y="1718083"/>
            <a:ext cx="153693" cy="616783"/>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83" name="Rectangle 258">
            <a:extLst>
              <a:ext uri="{FF2B5EF4-FFF2-40B4-BE49-F238E27FC236}">
                <a16:creationId xmlns:a16="http://schemas.microsoft.com/office/drawing/2014/main" id="{58AE08B1-887B-44E3-B7C1-5AAB8117A11F}"/>
              </a:ext>
            </a:extLst>
          </p:cNvPr>
          <p:cNvSpPr/>
          <p:nvPr/>
        </p:nvSpPr>
        <p:spPr>
          <a:xfrm>
            <a:off x="6702192" y="1488527"/>
            <a:ext cx="153690" cy="231293"/>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84" name="Rectangle 259">
            <a:extLst>
              <a:ext uri="{FF2B5EF4-FFF2-40B4-BE49-F238E27FC236}">
                <a16:creationId xmlns:a16="http://schemas.microsoft.com/office/drawing/2014/main" id="{D94AF895-613F-4FDF-B9E3-3AEB4589E421}"/>
              </a:ext>
            </a:extLst>
          </p:cNvPr>
          <p:cNvSpPr/>
          <p:nvPr/>
        </p:nvSpPr>
        <p:spPr>
          <a:xfrm>
            <a:off x="6702190" y="1720250"/>
            <a:ext cx="153693" cy="616783"/>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85" name="TextBox 249">
            <a:extLst>
              <a:ext uri="{FF2B5EF4-FFF2-40B4-BE49-F238E27FC236}">
                <a16:creationId xmlns:a16="http://schemas.microsoft.com/office/drawing/2014/main" id="{459D6E95-AACA-4764-9D65-08A54162F999}"/>
              </a:ext>
            </a:extLst>
          </p:cNvPr>
          <p:cNvSpPr txBox="1"/>
          <p:nvPr/>
        </p:nvSpPr>
        <p:spPr>
          <a:xfrm rot="5400000">
            <a:off x="6539398" y="2393832"/>
            <a:ext cx="318020" cy="310395"/>
          </a:xfrm>
          <a:prstGeom prst="rect">
            <a:avLst/>
          </a:prstGeom>
          <a:noFill/>
        </p:spPr>
        <p:txBody>
          <a:bodyPr wrap="none" rtlCol="0">
            <a:spAutoFit/>
          </a:bodyPr>
          <a:lstStyle/>
          <a:p>
            <a:r>
              <a:rPr lang="mr-IN" dirty="0"/>
              <a:t>…</a:t>
            </a:r>
            <a:endParaRPr lang="en-US" dirty="0"/>
          </a:p>
        </p:txBody>
      </p:sp>
      <p:sp>
        <p:nvSpPr>
          <p:cNvPr id="86" name="TextBox 250">
            <a:extLst>
              <a:ext uri="{FF2B5EF4-FFF2-40B4-BE49-F238E27FC236}">
                <a16:creationId xmlns:a16="http://schemas.microsoft.com/office/drawing/2014/main" id="{B460853F-195F-467C-A2CB-A34C91F318B4}"/>
              </a:ext>
            </a:extLst>
          </p:cNvPr>
          <p:cNvSpPr txBox="1"/>
          <p:nvPr/>
        </p:nvSpPr>
        <p:spPr>
          <a:xfrm rot="5400000">
            <a:off x="7477404" y="2300531"/>
            <a:ext cx="318020" cy="310395"/>
          </a:xfrm>
          <a:prstGeom prst="rect">
            <a:avLst/>
          </a:prstGeom>
          <a:noFill/>
        </p:spPr>
        <p:txBody>
          <a:bodyPr wrap="none" rtlCol="0">
            <a:spAutoFit/>
          </a:bodyPr>
          <a:lstStyle/>
          <a:p>
            <a:r>
              <a:rPr lang="mr-IN" dirty="0"/>
              <a:t>…</a:t>
            </a:r>
            <a:endParaRPr lang="en-US" dirty="0"/>
          </a:p>
        </p:txBody>
      </p:sp>
      <p:sp>
        <p:nvSpPr>
          <p:cNvPr id="87" name="TextBox 252">
            <a:extLst>
              <a:ext uri="{FF2B5EF4-FFF2-40B4-BE49-F238E27FC236}">
                <a16:creationId xmlns:a16="http://schemas.microsoft.com/office/drawing/2014/main" id="{FAB054B2-5554-4C46-BA5A-F63114AFA22C}"/>
              </a:ext>
            </a:extLst>
          </p:cNvPr>
          <p:cNvSpPr txBox="1"/>
          <p:nvPr/>
        </p:nvSpPr>
        <p:spPr>
          <a:xfrm>
            <a:off x="6422976" y="1066863"/>
            <a:ext cx="530915" cy="338554"/>
          </a:xfrm>
          <a:prstGeom prst="rect">
            <a:avLst/>
          </a:prstGeom>
          <a:noFill/>
        </p:spPr>
        <p:txBody>
          <a:bodyPr wrap="none" rtlCol="0">
            <a:spAutoFit/>
          </a:bodyPr>
          <a:lstStyle/>
          <a:p>
            <a:r>
              <a:rPr lang="en-US" sz="1600" dirty="0"/>
              <a:t>CPU</a:t>
            </a:r>
          </a:p>
        </p:txBody>
      </p:sp>
      <p:sp>
        <p:nvSpPr>
          <p:cNvPr id="88" name="TextBox 253">
            <a:extLst>
              <a:ext uri="{FF2B5EF4-FFF2-40B4-BE49-F238E27FC236}">
                <a16:creationId xmlns:a16="http://schemas.microsoft.com/office/drawing/2014/main" id="{72B4965C-F295-44B7-B713-71EC7DED3126}"/>
              </a:ext>
            </a:extLst>
          </p:cNvPr>
          <p:cNvSpPr txBox="1"/>
          <p:nvPr/>
        </p:nvSpPr>
        <p:spPr>
          <a:xfrm>
            <a:off x="7319660" y="1066801"/>
            <a:ext cx="633507" cy="338554"/>
          </a:xfrm>
          <a:prstGeom prst="rect">
            <a:avLst/>
          </a:prstGeom>
          <a:noFill/>
        </p:spPr>
        <p:txBody>
          <a:bodyPr wrap="none" rtlCol="0">
            <a:spAutoFit/>
          </a:bodyPr>
          <a:lstStyle/>
          <a:p>
            <a:r>
              <a:rPr lang="en-US" sz="1600" dirty="0"/>
              <a:t>FPGA</a:t>
            </a:r>
          </a:p>
        </p:txBody>
      </p:sp>
      <p:sp>
        <p:nvSpPr>
          <p:cNvPr id="89" name="Rectangle 88">
            <a:extLst>
              <a:ext uri="{FF2B5EF4-FFF2-40B4-BE49-F238E27FC236}">
                <a16:creationId xmlns:a16="http://schemas.microsoft.com/office/drawing/2014/main" id="{1A3011E0-5A21-4DDB-98FA-B2E17F0B51A9}"/>
              </a:ext>
            </a:extLst>
          </p:cNvPr>
          <p:cNvSpPr/>
          <p:nvPr/>
        </p:nvSpPr>
        <p:spPr>
          <a:xfrm>
            <a:off x="6453269" y="778443"/>
            <a:ext cx="1455655" cy="307777"/>
          </a:xfrm>
          <a:prstGeom prst="rect">
            <a:avLst/>
          </a:prstGeom>
        </p:spPr>
        <p:txBody>
          <a:bodyPr wrap="none">
            <a:spAutoFit/>
          </a:bodyPr>
          <a:lstStyle/>
          <a:p>
            <a:r>
              <a:rPr lang="en-US" sz="1400" b="1" dirty="0"/>
              <a:t>Data partitioning</a:t>
            </a:r>
          </a:p>
        </p:txBody>
      </p:sp>
    </p:spTree>
    <p:extLst>
      <p:ext uri="{BB962C8B-B14F-4D97-AF65-F5344CB8AC3E}">
        <p14:creationId xmlns:p14="http://schemas.microsoft.com/office/powerpoint/2010/main" val="80025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57C62-2DBB-4A70-9F6F-E33C89E74D6D}"/>
              </a:ext>
            </a:extLst>
          </p:cNvPr>
          <p:cNvSpPr>
            <a:spLocks noGrp="1"/>
          </p:cNvSpPr>
          <p:nvPr>
            <p:ph type="title"/>
          </p:nvPr>
        </p:nvSpPr>
        <p:spPr/>
        <p:txBody>
          <a:bodyPr/>
          <a:lstStyle/>
          <a:p>
            <a:r>
              <a:rPr lang="en-US" dirty="0"/>
              <a:t>Analytical Models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4E3AE8FD-125D-4312-A848-94A3DF343C79}"/>
                  </a:ext>
                </a:extLst>
              </p:cNvPr>
              <p:cNvSpPr txBox="1">
                <a:spLocks/>
              </p:cNvSpPr>
              <p:nvPr/>
            </p:nvSpPr>
            <p:spPr>
              <a:xfrm>
                <a:off x="344868" y="3607340"/>
                <a:ext cx="8399082" cy="26852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b="1" dirty="0"/>
                  <a:t>Fine-grained task partitioning</a:t>
                </a:r>
                <a:endParaRPr lang="en-US" sz="1800" dirty="0"/>
              </a:p>
              <a:p>
                <a:pPr marL="0" indent="0">
                  <a:lnSpc>
                    <a:spcPct val="100000"/>
                  </a:lnSpc>
                  <a:spcBef>
                    <a:spcPts val="0"/>
                  </a:spcBef>
                  <a:buNone/>
                </a:pPr>
                <a:r>
                  <a:rPr lang="en-US" sz="1600" dirty="0"/>
                  <a:t>The total execution time is</a:t>
                </a:r>
              </a:p>
              <a:p>
                <a:pPr marL="0" indent="0" algn="ctr">
                  <a:lnSpc>
                    <a:spcPct val="100000"/>
                  </a:lnSpc>
                  <a:spcBef>
                    <a:spcPts val="0"/>
                  </a:spcBef>
                  <a:buNone/>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m:t>
                          </m:r>
                        </m:e>
                        <m:sub>
                          <m:r>
                            <m:rPr>
                              <m:nor/>
                            </m:rPr>
                            <a:rPr lang="en-US" sz="1600" b="0" i="0" smtClean="0">
                              <a:latin typeface="Cambria Math" panose="02040503050406030204" pitchFamily="18" charset="0"/>
                            </a:rPr>
                            <m:t>task</m:t>
                          </m:r>
                          <m:r>
                            <m:rPr>
                              <m:nor/>
                            </m:rPr>
                            <a:rPr lang="en-US" sz="1600" b="0" i="0" smtClean="0">
                              <a:latin typeface="Cambria Math" panose="02040503050406030204" pitchFamily="18" charset="0"/>
                            </a:rPr>
                            <m:t>, </m:t>
                          </m:r>
                          <m:r>
                            <m:rPr>
                              <m:nor/>
                            </m:rPr>
                            <a:rPr lang="en-US" sz="1600" b="0" i="0" smtClean="0">
                              <a:latin typeface="Cambria Math" panose="02040503050406030204" pitchFamily="18" charset="0"/>
                            </a:rPr>
                            <m:t>total</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𝛽</m:t>
                          </m:r>
                        </m:e>
                        <m:sub>
                          <m:r>
                            <m:rPr>
                              <m:nor/>
                            </m:rPr>
                            <a:rPr lang="en-US" sz="1600" b="0" i="0" smtClean="0">
                              <a:latin typeface="Cambria Math" panose="02040503050406030204" pitchFamily="18" charset="0"/>
                            </a:rPr>
                            <m:t>task</m:t>
                          </m:r>
                        </m:sub>
                      </m:sSub>
                      <m:r>
                        <a:rPr lang="en-US" sz="1600" b="0" i="1" smtClean="0">
                          <a:latin typeface="Cambria Math" panose="02040503050406030204" pitchFamily="18" charset="0"/>
                        </a:rPr>
                        <m:t>𝑁</m:t>
                      </m:r>
                      <m:r>
                        <a:rPr lang="en-US" sz="1600" b="0" i="1" smtClean="0">
                          <a:latin typeface="Cambria Math" panose="02040503050406030204" pitchFamily="18" charset="0"/>
                          <a:ea typeface="Cambria Math" panose="02040503050406030204" pitchFamily="18" charset="0"/>
                        </a:rPr>
                        <m:t>∙</m:t>
                      </m:r>
                      <m:r>
                        <m:rPr>
                          <m:sty m:val="p"/>
                        </m:rPr>
                        <a:rPr lang="en-US" sz="1600" b="0" i="0" smtClean="0">
                          <a:solidFill>
                            <a:srgbClr val="C00000"/>
                          </a:solidFill>
                          <a:latin typeface="Cambria Math" panose="02040503050406030204" pitchFamily="18" charset="0"/>
                          <a:ea typeface="Cambria Math" panose="02040503050406030204" pitchFamily="18" charset="0"/>
                        </a:rPr>
                        <m:t>max</m:t>
                      </m:r>
                      <m:r>
                        <a:rPr lang="en-US" sz="1600" b="0" i="1" smtClean="0">
                          <a:latin typeface="Cambria Math" panose="02040503050406030204" pitchFamily="18" charset="0"/>
                          <a:ea typeface="Cambria Math" panose="02040503050406030204" pitchFamily="18" charset="0"/>
                        </a:rPr>
                        <m:t>⁡</m:t>
                      </m:r>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nary>
                                <m:naryPr>
                                  <m:chr m:val="∑"/>
                                  <m:supHide m:val="on"/>
                                  <m:ctrlPr>
                                    <a:rPr lang="en-US" sz="1600" b="0" i="1" smtClean="0">
                                      <a:latin typeface="Cambria Math" panose="02040503050406030204" pitchFamily="18" charset="0"/>
                                      <a:ea typeface="Cambria Math" panose="02040503050406030204" pitchFamily="18" charset="0"/>
                                    </a:rPr>
                                  </m:ctrlPr>
                                </m:naryPr>
                                <m:sub>
                                  <m:r>
                                    <m:rPr>
                                      <m:brk m:alnAt="7"/>
                                    </m:rPr>
                                    <a:rPr lang="en-US" sz="1600" b="0" i="1" smtClean="0">
                                      <a:latin typeface="Cambria Math" panose="02040503050406030204" pitchFamily="18" charset="0"/>
                                      <a:ea typeface="Cambria Math" panose="02040503050406030204" pitchFamily="18" charset="0"/>
                                    </a:rPr>
                                    <m:t>𝑖</m:t>
                                  </m:r>
                                  <m:r>
                                    <a:rPr lang="en-US" sz="1600" b="0" i="1" smtClean="0">
                                      <a:latin typeface="Cambria Math" panose="02040503050406030204" pitchFamily="18" charset="0"/>
                                      <a:ea typeface="Cambria Math" panose="02040503050406030204" pitchFamily="18" charset="0"/>
                                    </a:rPr>
                                    <m:t>∈</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𝑆</m:t>
                                      </m:r>
                                    </m:e>
                                    <m:sub>
                                      <m:r>
                                        <a:rPr lang="en-US" sz="1600" b="0" i="1" smtClean="0">
                                          <a:latin typeface="Cambria Math" panose="02040503050406030204" pitchFamily="18" charset="0"/>
                                          <a:ea typeface="Cambria Math" panose="02040503050406030204" pitchFamily="18" charset="0"/>
                                        </a:rPr>
                                        <m:t>𝐶</m:t>
                                      </m:r>
                                    </m:sub>
                                  </m:sSub>
                                </m:sub>
                                <m:sup/>
                                <m:e>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𝑡</m:t>
                                      </m:r>
                                    </m:e>
                                    <m:sub>
                                      <m:r>
                                        <a:rPr lang="en-US" sz="1600" i="1">
                                          <a:latin typeface="Cambria Math" panose="02040503050406030204" pitchFamily="18" charset="0"/>
                                          <a:ea typeface="Cambria Math" panose="02040503050406030204" pitchFamily="18" charset="0"/>
                                        </a:rPr>
                                        <m:t>𝑖</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𝐶</m:t>
                                      </m:r>
                                    </m:sub>
                                  </m:sSub>
                                </m:e>
                              </m:nary>
                            </m:num>
                            <m:den>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𝑤</m:t>
                                  </m:r>
                                </m:e>
                                <m:sub>
                                  <m:r>
                                    <a:rPr lang="en-US" sz="1600" b="0" i="1" smtClean="0">
                                      <a:latin typeface="Cambria Math" panose="02040503050406030204" pitchFamily="18" charset="0"/>
                                      <a:ea typeface="Cambria Math" panose="02040503050406030204" pitchFamily="18" charset="0"/>
                                    </a:rPr>
                                    <m:t>𝐶</m:t>
                                  </m:r>
                                </m:sub>
                              </m:sSub>
                            </m:den>
                          </m:f>
                          <m:r>
                            <a:rPr lang="en-US" sz="1600" b="0" i="1" smtClean="0">
                              <a:solidFill>
                                <a:srgbClr val="C00000"/>
                              </a:solidFill>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nary>
                                <m:naryPr>
                                  <m:chr m:val="∑"/>
                                  <m:supHide m:val="on"/>
                                  <m:ctrlPr>
                                    <a:rPr lang="en-US" sz="1600" i="1">
                                      <a:latin typeface="Cambria Math" panose="02040503050406030204" pitchFamily="18" charset="0"/>
                                      <a:ea typeface="Cambria Math" panose="02040503050406030204" pitchFamily="18" charset="0"/>
                                    </a:rPr>
                                  </m:ctrlPr>
                                </m:naryPr>
                                <m:sub>
                                  <m:r>
                                    <m:rPr>
                                      <m:brk m:alnAt="7"/>
                                    </m:rPr>
                                    <a:rPr lang="en-US" sz="1600" i="1">
                                      <a:latin typeface="Cambria Math" panose="02040503050406030204" pitchFamily="18" charset="0"/>
                                      <a:ea typeface="Cambria Math" panose="02040503050406030204" pitchFamily="18" charset="0"/>
                                    </a:rPr>
                                    <m:t>𝑖</m:t>
                                  </m:r>
                                  <m:r>
                                    <a:rPr lang="en-US" sz="1600" i="1">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𝑆</m:t>
                                      </m:r>
                                    </m:e>
                                    <m:sub>
                                      <m:r>
                                        <a:rPr lang="en-US" sz="1600" b="0" i="1" smtClean="0">
                                          <a:latin typeface="Cambria Math" panose="02040503050406030204" pitchFamily="18" charset="0"/>
                                          <a:ea typeface="Cambria Math" panose="02040503050406030204" pitchFamily="18" charset="0"/>
                                        </a:rPr>
                                        <m:t>𝐹</m:t>
                                      </m:r>
                                    </m:sub>
                                  </m:sSub>
                                </m:sub>
                                <m:sup/>
                                <m:e>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𝑡</m:t>
                                      </m:r>
                                    </m:e>
                                    <m:sub>
                                      <m:r>
                                        <a:rPr lang="en-US" sz="1600" i="1">
                                          <a:latin typeface="Cambria Math" panose="02040503050406030204" pitchFamily="18" charset="0"/>
                                          <a:ea typeface="Cambria Math" panose="02040503050406030204" pitchFamily="18" charset="0"/>
                                        </a:rPr>
                                        <m:t>𝑖</m:t>
                                      </m:r>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𝐹</m:t>
                                      </m:r>
                                    </m:sub>
                                  </m:sSub>
                                </m:e>
                              </m:nary>
                            </m:num>
                            <m:den>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𝑤</m:t>
                                  </m:r>
                                </m:e>
                                <m:sub>
                                  <m:r>
                                    <a:rPr lang="en-US" sz="1600" b="0" i="1" smtClean="0">
                                      <a:latin typeface="Cambria Math" panose="02040503050406030204" pitchFamily="18" charset="0"/>
                                      <a:ea typeface="Cambria Math" panose="02040503050406030204" pitchFamily="18" charset="0"/>
                                    </a:rPr>
                                    <m:t>𝐹</m:t>
                                  </m:r>
                                </m:sub>
                              </m:sSub>
                            </m:den>
                          </m:f>
                        </m:e>
                      </m:d>
                    </m:oMath>
                  </m:oMathPara>
                </a14:m>
                <a:endParaRPr lang="en-US" sz="1600" dirty="0"/>
              </a:p>
              <a:p>
                <a:pPr marL="0" indent="0">
                  <a:lnSpc>
                    <a:spcPct val="100000"/>
                  </a:lnSpc>
                  <a:spcBef>
                    <a:spcPts val="0"/>
                  </a:spcBef>
                  <a:buNone/>
                </a:pPr>
                <a:r>
                  <a:rPr lang="en-US" sz="1600" dirty="0"/>
                  <a:t> </a:t>
                </a:r>
              </a:p>
              <a:p>
                <a:pPr marL="0" indent="0">
                  <a:lnSpc>
                    <a:spcPct val="100000"/>
                  </a:lnSpc>
                  <a:spcBef>
                    <a:spcPts val="0"/>
                  </a:spcBef>
                  <a:buNone/>
                </a:pPr>
                <a:r>
                  <a:rPr lang="en-US" sz="1800" b="1" dirty="0"/>
                  <a:t>Coarse-grained task partitioning</a:t>
                </a:r>
                <a:endParaRPr lang="en-US" sz="1800" dirty="0"/>
              </a:p>
              <a:p>
                <a:pPr marL="0" indent="0">
                  <a:lnSpc>
                    <a:spcPct val="100000"/>
                  </a:lnSpc>
                  <a:spcBef>
                    <a:spcPts val="0"/>
                  </a:spcBef>
                  <a:buNone/>
                </a:pPr>
                <a:r>
                  <a:rPr lang="en-US" sz="1600" dirty="0"/>
                  <a:t>The total execution time is</a:t>
                </a:r>
              </a:p>
              <a:p>
                <a:pPr marL="0" indent="0" algn="ctr">
                  <a:lnSpc>
                    <a:spcPct val="100000"/>
                  </a:lnSpc>
                  <a:spcBef>
                    <a:spcPts val="0"/>
                  </a:spcBef>
                  <a:buNone/>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𝑡</m:t>
                          </m:r>
                        </m:e>
                        <m:sub>
                          <m:r>
                            <m:rPr>
                              <m:nor/>
                            </m:rPr>
                            <a:rPr lang="en-US" sz="1600">
                              <a:latin typeface="Cambria Math" panose="02040503050406030204" pitchFamily="18" charset="0"/>
                            </a:rPr>
                            <m:t>task</m:t>
                          </m:r>
                          <m:r>
                            <m:rPr>
                              <m:nor/>
                            </m:rPr>
                            <a:rPr lang="en-US" sz="1600">
                              <a:latin typeface="Cambria Math" panose="02040503050406030204" pitchFamily="18" charset="0"/>
                            </a:rPr>
                            <m:t>, </m:t>
                          </m:r>
                          <m:r>
                            <m:rPr>
                              <m:nor/>
                            </m:rPr>
                            <a:rPr lang="en-US" sz="1600">
                              <a:latin typeface="Cambria Math" panose="02040503050406030204" pitchFamily="18" charset="0"/>
                            </a:rPr>
                            <m:t>total</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𝛽</m:t>
                          </m:r>
                        </m:e>
                        <m:sub>
                          <m:r>
                            <m:rPr>
                              <m:nor/>
                            </m:rPr>
                            <a:rPr lang="en-US" sz="1600">
                              <a:latin typeface="Cambria Math" panose="02040503050406030204" pitchFamily="18" charset="0"/>
                            </a:rPr>
                            <m:t>task</m:t>
                          </m:r>
                        </m:sub>
                      </m:sSub>
                      <m:r>
                        <a:rPr lang="en-US" sz="1600" i="1">
                          <a:latin typeface="Cambria Math" panose="02040503050406030204" pitchFamily="18" charset="0"/>
                        </a:rPr>
                        <m:t>𝑁</m:t>
                      </m:r>
                      <m:r>
                        <a:rPr lang="en-US" sz="1600" i="1">
                          <a:latin typeface="Cambria Math" panose="02040503050406030204" pitchFamily="18" charset="0"/>
                          <a:ea typeface="Cambria Math" panose="02040503050406030204" pitchFamily="18" charset="0"/>
                        </a:rPr>
                        <m:t>∙⁡</m:t>
                      </m:r>
                      <m:d>
                        <m:dPr>
                          <m:ctrlPr>
                            <a:rPr lang="en-US" sz="1600" i="1">
                              <a:latin typeface="Cambria Math" panose="02040503050406030204" pitchFamily="18" charset="0"/>
                              <a:ea typeface="Cambria Math" panose="02040503050406030204" pitchFamily="18" charset="0"/>
                            </a:rPr>
                          </m:ctrlPr>
                        </m:dPr>
                        <m:e>
                          <m:f>
                            <m:fPr>
                              <m:ctrlPr>
                                <a:rPr lang="en-US" sz="1600" i="1">
                                  <a:latin typeface="Cambria Math" panose="02040503050406030204" pitchFamily="18" charset="0"/>
                                  <a:ea typeface="Cambria Math" panose="02040503050406030204" pitchFamily="18" charset="0"/>
                                </a:rPr>
                              </m:ctrlPr>
                            </m:fPr>
                            <m:num>
                              <m:nary>
                                <m:naryPr>
                                  <m:chr m:val="∑"/>
                                  <m:supHide m:val="on"/>
                                  <m:ctrlPr>
                                    <a:rPr lang="en-US" sz="1600" i="1">
                                      <a:latin typeface="Cambria Math" panose="02040503050406030204" pitchFamily="18" charset="0"/>
                                      <a:ea typeface="Cambria Math" panose="02040503050406030204" pitchFamily="18" charset="0"/>
                                    </a:rPr>
                                  </m:ctrlPr>
                                </m:naryPr>
                                <m:sub>
                                  <m:r>
                                    <m:rPr>
                                      <m:brk m:alnAt="7"/>
                                    </m:rPr>
                                    <a:rPr lang="en-US" sz="1600" i="1">
                                      <a:latin typeface="Cambria Math" panose="02040503050406030204" pitchFamily="18" charset="0"/>
                                      <a:ea typeface="Cambria Math" panose="02040503050406030204" pitchFamily="18" charset="0"/>
                                    </a:rPr>
                                    <m:t>𝑖</m:t>
                                  </m:r>
                                  <m:r>
                                    <a:rPr lang="en-US" sz="1600" i="1">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𝑆</m:t>
                                      </m:r>
                                    </m:e>
                                    <m:sub>
                                      <m:r>
                                        <a:rPr lang="en-US" sz="1600" i="1">
                                          <a:latin typeface="Cambria Math" panose="02040503050406030204" pitchFamily="18" charset="0"/>
                                          <a:ea typeface="Cambria Math" panose="02040503050406030204" pitchFamily="18" charset="0"/>
                                        </a:rPr>
                                        <m:t>𝐶</m:t>
                                      </m:r>
                                    </m:sub>
                                  </m:sSub>
                                </m:sub>
                                <m:sup/>
                                <m:e>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𝑡</m:t>
                                      </m:r>
                                    </m:e>
                                    <m:sub>
                                      <m:r>
                                        <a:rPr lang="en-US" sz="1600" i="1">
                                          <a:latin typeface="Cambria Math" panose="02040503050406030204" pitchFamily="18" charset="0"/>
                                          <a:ea typeface="Cambria Math" panose="02040503050406030204" pitchFamily="18" charset="0"/>
                                        </a:rPr>
                                        <m:t>𝑖</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𝐶</m:t>
                                      </m:r>
                                    </m:sub>
                                  </m:sSub>
                                </m:e>
                              </m:nary>
                            </m:num>
                            <m:den>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𝑤</m:t>
                                  </m:r>
                                </m:e>
                                <m:sub>
                                  <m:r>
                                    <a:rPr lang="en-US" sz="1600" i="1">
                                      <a:latin typeface="Cambria Math" panose="02040503050406030204" pitchFamily="18" charset="0"/>
                                      <a:ea typeface="Cambria Math" panose="02040503050406030204" pitchFamily="18" charset="0"/>
                                    </a:rPr>
                                    <m:t>𝐶</m:t>
                                  </m:r>
                                </m:sub>
                              </m:sSub>
                            </m:den>
                          </m:f>
                          <m:r>
                            <a:rPr lang="en-US" sz="1600" b="0" i="1" smtClean="0">
                              <a:solidFill>
                                <a:srgbClr val="C00000"/>
                              </a:solidFill>
                              <a:latin typeface="Cambria Math" panose="02040503050406030204" pitchFamily="18" charset="0"/>
                              <a:ea typeface="Cambria Math" panose="02040503050406030204" pitchFamily="18" charset="0"/>
                            </a:rPr>
                            <m:t>+</m:t>
                          </m:r>
                          <m:f>
                            <m:fPr>
                              <m:ctrlPr>
                                <a:rPr lang="en-US" sz="1600" i="1">
                                  <a:latin typeface="Cambria Math" panose="02040503050406030204" pitchFamily="18" charset="0"/>
                                  <a:ea typeface="Cambria Math" panose="02040503050406030204" pitchFamily="18" charset="0"/>
                                </a:rPr>
                              </m:ctrlPr>
                            </m:fPr>
                            <m:num>
                              <m:nary>
                                <m:naryPr>
                                  <m:chr m:val="∑"/>
                                  <m:supHide m:val="on"/>
                                  <m:ctrlPr>
                                    <a:rPr lang="en-US" sz="1600" i="1">
                                      <a:latin typeface="Cambria Math" panose="02040503050406030204" pitchFamily="18" charset="0"/>
                                      <a:ea typeface="Cambria Math" panose="02040503050406030204" pitchFamily="18" charset="0"/>
                                    </a:rPr>
                                  </m:ctrlPr>
                                </m:naryPr>
                                <m:sub>
                                  <m:r>
                                    <m:rPr>
                                      <m:brk m:alnAt="7"/>
                                    </m:rPr>
                                    <a:rPr lang="en-US" sz="1600" i="1">
                                      <a:latin typeface="Cambria Math" panose="02040503050406030204" pitchFamily="18" charset="0"/>
                                      <a:ea typeface="Cambria Math" panose="02040503050406030204" pitchFamily="18" charset="0"/>
                                    </a:rPr>
                                    <m:t>𝑖</m:t>
                                  </m:r>
                                  <m:r>
                                    <a:rPr lang="en-US" sz="1600" i="1">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𝑆</m:t>
                                      </m:r>
                                    </m:e>
                                    <m:sub>
                                      <m:r>
                                        <a:rPr lang="en-US" sz="1600" i="1">
                                          <a:latin typeface="Cambria Math" panose="02040503050406030204" pitchFamily="18" charset="0"/>
                                          <a:ea typeface="Cambria Math" panose="02040503050406030204" pitchFamily="18" charset="0"/>
                                        </a:rPr>
                                        <m:t>𝐹</m:t>
                                      </m:r>
                                    </m:sub>
                                  </m:sSub>
                                </m:sub>
                                <m:sup/>
                                <m:e>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𝑡</m:t>
                                      </m:r>
                                    </m:e>
                                    <m:sub>
                                      <m:r>
                                        <a:rPr lang="en-US" sz="1600" i="1">
                                          <a:latin typeface="Cambria Math" panose="02040503050406030204" pitchFamily="18" charset="0"/>
                                          <a:ea typeface="Cambria Math" panose="02040503050406030204" pitchFamily="18" charset="0"/>
                                        </a:rPr>
                                        <m:t>𝑖</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𝐹</m:t>
                                      </m:r>
                                    </m:sub>
                                  </m:sSub>
                                </m:e>
                              </m:nary>
                            </m:num>
                            <m:den>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𝑤</m:t>
                                  </m:r>
                                </m:e>
                                <m:sub>
                                  <m:r>
                                    <a:rPr lang="en-US" sz="1600" i="1">
                                      <a:latin typeface="Cambria Math" panose="02040503050406030204" pitchFamily="18" charset="0"/>
                                      <a:ea typeface="Cambria Math" panose="02040503050406030204" pitchFamily="18" charset="0"/>
                                    </a:rPr>
                                    <m:t>𝐹</m:t>
                                  </m:r>
                                </m:sub>
                              </m:sSub>
                            </m:den>
                          </m:f>
                        </m:e>
                      </m:d>
                    </m:oMath>
                  </m:oMathPara>
                </a14:m>
                <a:endParaRPr lang="en-US" sz="1600" dirty="0"/>
              </a:p>
            </p:txBody>
          </p:sp>
        </mc:Choice>
        <mc:Fallback xmlns="">
          <p:sp>
            <p:nvSpPr>
              <p:cNvPr id="4" name="Content Placeholder 2">
                <a:extLst>
                  <a:ext uri="{FF2B5EF4-FFF2-40B4-BE49-F238E27FC236}">
                    <a16:creationId xmlns:a16="http://schemas.microsoft.com/office/drawing/2014/main" id="{4E3AE8FD-125D-4312-A848-94A3DF343C79}"/>
                  </a:ext>
                </a:extLst>
              </p:cNvPr>
              <p:cNvSpPr txBox="1">
                <a:spLocks noRot="1" noChangeAspect="1" noMove="1" noResize="1" noEditPoints="1" noAdjustHandles="1" noChangeArrowheads="1" noChangeShapeType="1" noTextEdit="1"/>
              </p:cNvSpPr>
              <p:nvPr/>
            </p:nvSpPr>
            <p:spPr>
              <a:xfrm>
                <a:off x="344868" y="3607340"/>
                <a:ext cx="8399082" cy="2685236"/>
              </a:xfrm>
              <a:prstGeom prst="rect">
                <a:avLst/>
              </a:prstGeom>
              <a:blipFill>
                <a:blip r:embed="rId3"/>
                <a:stretch>
                  <a:fillRect l="-654" t="-1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FC134AC8-A9AC-42A3-93AB-91FF0F425A54}"/>
                  </a:ext>
                </a:extLst>
              </p:cNvPr>
              <p:cNvSpPr txBox="1">
                <a:spLocks/>
              </p:cNvSpPr>
              <p:nvPr/>
            </p:nvSpPr>
            <p:spPr>
              <a:xfrm>
                <a:off x="344868" y="1393903"/>
                <a:ext cx="8399082" cy="16306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14:m>
                  <m:oMath xmlns:m="http://schemas.openxmlformats.org/officeDocument/2006/math">
                    <m:r>
                      <a:rPr lang="en-US" sz="1600" i="1" smtClean="0">
                        <a:latin typeface="Cambria Math" panose="02040503050406030204" pitchFamily="18" charset="0"/>
                      </a:rPr>
                      <m:t>𝑁</m:t>
                    </m:r>
                  </m:oMath>
                </a14:m>
                <a:r>
                  <a:rPr lang="en-US" sz="1600" dirty="0"/>
                  <a:t>: Number of data parallel tasks in the application</a:t>
                </a:r>
              </a:p>
              <a:p>
                <a:pPr>
                  <a:lnSpc>
                    <a:spcPct val="100000"/>
                  </a:lnSpc>
                  <a:spcBef>
                    <a:spcPts val="0"/>
                  </a:spcBef>
                </a:pPr>
                <a14:m>
                  <m:oMath xmlns:m="http://schemas.openxmlformats.org/officeDocument/2006/math">
                    <m:sSub>
                      <m:sSubPr>
                        <m:ctrlPr>
                          <a:rPr lang="en-US" sz="1600" i="1" smtClean="0">
                            <a:latin typeface="Cambria Math" panose="02040503050406030204" pitchFamily="18" charset="0"/>
                          </a:rPr>
                        </m:ctrlPr>
                      </m:sSubPr>
                      <m:e>
                        <m:r>
                          <a:rPr lang="en-US" sz="1600" i="1" smtClean="0">
                            <a:latin typeface="Cambria Math" panose="02040503050406030204" pitchFamily="18" charset="0"/>
                          </a:rPr>
                          <m:t>𝑡</m:t>
                        </m:r>
                      </m:e>
                      <m:sub>
                        <m:r>
                          <a:rPr lang="en-US" sz="1600" i="1" smtClean="0">
                            <a:latin typeface="Cambria Math" panose="02040503050406030204" pitchFamily="18" charset="0"/>
                          </a:rPr>
                          <m:t>𝑖</m:t>
                        </m:r>
                        <m:r>
                          <a:rPr lang="en-US" sz="1600" i="1" smtClean="0">
                            <a:latin typeface="Cambria Math" panose="02040503050406030204" pitchFamily="18" charset="0"/>
                          </a:rPr>
                          <m:t>, </m:t>
                        </m:r>
                        <m:r>
                          <a:rPr lang="en-US" sz="1600" i="1" smtClean="0">
                            <a:latin typeface="Cambria Math" panose="02040503050406030204" pitchFamily="18" charset="0"/>
                          </a:rPr>
                          <m:t>𝐶</m:t>
                        </m:r>
                      </m:sub>
                    </m:sSub>
                  </m:oMath>
                </a14:m>
                <a:r>
                  <a:rPr lang="en-US" sz="1600" dirty="0"/>
                  <a:t>: Execution time of sub-task </a:t>
                </a:r>
                <a14:m>
                  <m:oMath xmlns:m="http://schemas.openxmlformats.org/officeDocument/2006/math">
                    <m:r>
                      <a:rPr lang="en-US" sz="1600" i="1" smtClean="0">
                        <a:latin typeface="Cambria Math" panose="02040503050406030204" pitchFamily="18" charset="0"/>
                      </a:rPr>
                      <m:t>𝑖</m:t>
                    </m:r>
                  </m:oMath>
                </a14:m>
                <a:r>
                  <a:rPr lang="en-US" sz="1600" dirty="0"/>
                  <a:t> by a CPU worker</a:t>
                </a:r>
              </a:p>
              <a:p>
                <a:pPr>
                  <a:lnSpc>
                    <a:spcPct val="100000"/>
                  </a:lnSpc>
                  <a:spcBef>
                    <a:spcPts val="0"/>
                  </a:spcBef>
                </a:pP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𝑡</m:t>
                        </m:r>
                      </m:e>
                      <m:sub>
                        <m:r>
                          <a:rPr lang="en-US" sz="1600" i="1">
                            <a:latin typeface="Cambria Math" panose="02040503050406030204" pitchFamily="18" charset="0"/>
                          </a:rPr>
                          <m:t>𝑖</m:t>
                        </m:r>
                        <m:r>
                          <a:rPr lang="en-US" sz="1600" i="1">
                            <a:latin typeface="Cambria Math" panose="02040503050406030204" pitchFamily="18" charset="0"/>
                          </a:rPr>
                          <m:t>, </m:t>
                        </m:r>
                        <m:r>
                          <a:rPr lang="en-US" sz="1600" i="1" smtClean="0">
                            <a:latin typeface="Cambria Math" panose="02040503050406030204" pitchFamily="18" charset="0"/>
                          </a:rPr>
                          <m:t>𝐹</m:t>
                        </m:r>
                      </m:sub>
                    </m:sSub>
                  </m:oMath>
                </a14:m>
                <a:r>
                  <a:rPr lang="en-US" sz="1600" dirty="0"/>
                  <a:t>: Execution time of sub-task </a:t>
                </a:r>
                <a14:m>
                  <m:oMath xmlns:m="http://schemas.openxmlformats.org/officeDocument/2006/math">
                    <m:r>
                      <a:rPr lang="en-US" sz="1600" i="1">
                        <a:latin typeface="Cambria Math" panose="02040503050406030204" pitchFamily="18" charset="0"/>
                      </a:rPr>
                      <m:t>𝑖</m:t>
                    </m:r>
                  </m:oMath>
                </a14:m>
                <a:r>
                  <a:rPr lang="en-US" sz="1600" dirty="0"/>
                  <a:t> by an FPGA worker</a:t>
                </a:r>
              </a:p>
              <a:p>
                <a:pPr>
                  <a:lnSpc>
                    <a:spcPct val="100000"/>
                  </a:lnSpc>
                  <a:spcBef>
                    <a:spcPts val="0"/>
                  </a:spcBef>
                </a:pPr>
                <a14:m>
                  <m:oMath xmlns:m="http://schemas.openxmlformats.org/officeDocument/2006/math">
                    <m:sSub>
                      <m:sSubPr>
                        <m:ctrlPr>
                          <a:rPr lang="en-US" sz="1600" i="1">
                            <a:latin typeface="Cambria Math" panose="02040503050406030204" pitchFamily="18" charset="0"/>
                          </a:rPr>
                        </m:ctrlPr>
                      </m:sSubPr>
                      <m:e>
                        <m:r>
                          <a:rPr lang="en-US" sz="1600" i="1" smtClean="0">
                            <a:latin typeface="Cambria Math" panose="02040503050406030204" pitchFamily="18" charset="0"/>
                          </a:rPr>
                          <m:t>𝑤</m:t>
                        </m:r>
                      </m:e>
                      <m:sub>
                        <m:r>
                          <a:rPr lang="en-US" sz="1600" i="1" smtClean="0">
                            <a:latin typeface="Cambria Math" panose="02040503050406030204" pitchFamily="18" charset="0"/>
                          </a:rPr>
                          <m:t>𝐶</m:t>
                        </m:r>
                      </m:sub>
                    </m:sSub>
                  </m:oMath>
                </a14:m>
                <a:r>
                  <a:rPr lang="en-US" sz="1600" dirty="0"/>
                  <a:t>: Number of available CPU workers</a:t>
                </a:r>
              </a:p>
              <a:p>
                <a:pPr>
                  <a:lnSpc>
                    <a:spcPct val="100000"/>
                  </a:lnSpc>
                  <a:spcBef>
                    <a:spcPts val="0"/>
                  </a:spcBef>
                </a:pP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𝑤</m:t>
                        </m:r>
                      </m:e>
                      <m:sub>
                        <m:r>
                          <a:rPr lang="en-US" sz="1600" i="1" smtClean="0">
                            <a:latin typeface="Cambria Math" panose="02040503050406030204" pitchFamily="18" charset="0"/>
                          </a:rPr>
                          <m:t>𝐹</m:t>
                        </m:r>
                      </m:sub>
                    </m:sSub>
                  </m:oMath>
                </a14:m>
                <a:r>
                  <a:rPr lang="en-US" sz="1600" dirty="0"/>
                  <a:t>: Number of available FPGA workers</a:t>
                </a:r>
              </a:p>
              <a:p>
                <a:pPr>
                  <a:lnSpc>
                    <a:spcPct val="100000"/>
                  </a:lnSpc>
                  <a:spcBef>
                    <a:spcPts val="0"/>
                  </a:spcBef>
                </a:pPr>
                <a14:m>
                  <m:oMath xmlns:m="http://schemas.openxmlformats.org/officeDocument/2006/math">
                    <m:r>
                      <a:rPr lang="en-US" sz="1600" i="1">
                        <a:latin typeface="Cambria Math" panose="02040503050406030204" pitchFamily="18" charset="0"/>
                        <a:ea typeface="Cambria Math" panose="02040503050406030204" pitchFamily="18" charset="0"/>
                      </a:rPr>
                      <m:t>𝛽</m:t>
                    </m:r>
                  </m:oMath>
                </a14:m>
                <a:r>
                  <a:rPr lang="en-US" sz="1600" dirty="0"/>
                  <a:t>: Distribution and aggregation overhead factor</a:t>
                </a:r>
              </a:p>
            </p:txBody>
          </p:sp>
        </mc:Choice>
        <mc:Fallback xmlns="">
          <p:sp>
            <p:nvSpPr>
              <p:cNvPr id="7" name="Content Placeholder 2">
                <a:extLst>
                  <a:ext uri="{FF2B5EF4-FFF2-40B4-BE49-F238E27FC236}">
                    <a16:creationId xmlns:a16="http://schemas.microsoft.com/office/drawing/2014/main" id="{FC134AC8-A9AC-42A3-93AB-91FF0F425A54}"/>
                  </a:ext>
                </a:extLst>
              </p:cNvPr>
              <p:cNvSpPr txBox="1">
                <a:spLocks noRot="1" noChangeAspect="1" noMove="1" noResize="1" noEditPoints="1" noAdjustHandles="1" noChangeArrowheads="1" noChangeShapeType="1" noTextEdit="1"/>
              </p:cNvSpPr>
              <p:nvPr/>
            </p:nvSpPr>
            <p:spPr>
              <a:xfrm>
                <a:off x="344868" y="1393903"/>
                <a:ext cx="8399082" cy="1630652"/>
              </a:xfrm>
              <a:prstGeom prst="rect">
                <a:avLst/>
              </a:prstGeom>
              <a:blipFill>
                <a:blip r:embed="rId4"/>
                <a:stretch>
                  <a:fillRect l="-290" t="-1124" b="-1873"/>
                </a:stretch>
              </a:blipFill>
            </p:spPr>
            <p:txBody>
              <a:bodyPr/>
              <a:lstStyle/>
              <a:p>
                <a:r>
                  <a:rPr lang="en-US">
                    <a:noFill/>
                  </a:rPr>
                  <a:t> </a:t>
                </a:r>
              </a:p>
            </p:txBody>
          </p:sp>
        </mc:Fallback>
      </mc:AlternateContent>
      <p:sp>
        <p:nvSpPr>
          <p:cNvPr id="8" name="Rectangle 275">
            <a:extLst>
              <a:ext uri="{FF2B5EF4-FFF2-40B4-BE49-F238E27FC236}">
                <a16:creationId xmlns:a16="http://schemas.microsoft.com/office/drawing/2014/main" id="{0BD1CE74-C2B5-438E-A3F9-FA1A0A9758F2}"/>
              </a:ext>
            </a:extLst>
          </p:cNvPr>
          <p:cNvSpPr/>
          <p:nvPr/>
        </p:nvSpPr>
        <p:spPr>
          <a:xfrm>
            <a:off x="5142014" y="1172163"/>
            <a:ext cx="162201" cy="243311"/>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cxnSp>
        <p:nvCxnSpPr>
          <p:cNvPr id="9" name="Straight Connector 276">
            <a:extLst>
              <a:ext uri="{FF2B5EF4-FFF2-40B4-BE49-F238E27FC236}">
                <a16:creationId xmlns:a16="http://schemas.microsoft.com/office/drawing/2014/main" id="{89DB909A-5640-470E-8ECE-9CED7EF37415}"/>
              </a:ext>
            </a:extLst>
          </p:cNvPr>
          <p:cNvCxnSpPr/>
          <p:nvPr/>
        </p:nvCxnSpPr>
        <p:spPr>
          <a:xfrm>
            <a:off x="5723029" y="772876"/>
            <a:ext cx="0" cy="2986994"/>
          </a:xfrm>
          <a:prstGeom prst="line">
            <a:avLst/>
          </a:prstGeom>
          <a:ln w="28575" cmpd="sng">
            <a:prstDash val="dash"/>
          </a:ln>
        </p:spPr>
        <p:style>
          <a:lnRef idx="1">
            <a:schemeClr val="dk1"/>
          </a:lnRef>
          <a:fillRef idx="0">
            <a:schemeClr val="dk1"/>
          </a:fillRef>
          <a:effectRef idx="0">
            <a:schemeClr val="dk1"/>
          </a:effectRef>
          <a:fontRef idx="minor">
            <a:schemeClr val="tx1"/>
          </a:fontRef>
        </p:style>
      </p:cxnSp>
      <p:sp>
        <p:nvSpPr>
          <p:cNvPr id="10" name="Rectangle 277">
            <a:extLst>
              <a:ext uri="{FF2B5EF4-FFF2-40B4-BE49-F238E27FC236}">
                <a16:creationId xmlns:a16="http://schemas.microsoft.com/office/drawing/2014/main" id="{04BF395D-BF89-487D-9EEF-F78874FD4E58}"/>
              </a:ext>
            </a:extLst>
          </p:cNvPr>
          <p:cNvSpPr/>
          <p:nvPr/>
        </p:nvSpPr>
        <p:spPr>
          <a:xfrm>
            <a:off x="5852994" y="1521246"/>
            <a:ext cx="162204" cy="486623"/>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11" name="Rectangle 278">
            <a:extLst>
              <a:ext uri="{FF2B5EF4-FFF2-40B4-BE49-F238E27FC236}">
                <a16:creationId xmlns:a16="http://schemas.microsoft.com/office/drawing/2014/main" id="{4FE2D5EE-8F7C-4405-AAE8-EBDC08BD8C61}"/>
              </a:ext>
            </a:extLst>
          </p:cNvPr>
          <p:cNvSpPr/>
          <p:nvPr/>
        </p:nvSpPr>
        <p:spPr>
          <a:xfrm>
            <a:off x="6130846" y="1519846"/>
            <a:ext cx="162204" cy="486623"/>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12" name="Rectangle 279">
            <a:extLst>
              <a:ext uri="{FF2B5EF4-FFF2-40B4-BE49-F238E27FC236}">
                <a16:creationId xmlns:a16="http://schemas.microsoft.com/office/drawing/2014/main" id="{A35B6A90-9BE5-4906-AA7C-97E35EC0C2A3}"/>
              </a:ext>
            </a:extLst>
          </p:cNvPr>
          <p:cNvSpPr/>
          <p:nvPr/>
        </p:nvSpPr>
        <p:spPr>
          <a:xfrm>
            <a:off x="6408699" y="1908671"/>
            <a:ext cx="162204" cy="486623"/>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13" name="Rectangle 280">
            <a:extLst>
              <a:ext uri="{FF2B5EF4-FFF2-40B4-BE49-F238E27FC236}">
                <a16:creationId xmlns:a16="http://schemas.microsoft.com/office/drawing/2014/main" id="{CEBA4ABB-A987-4C58-8FBF-623310201E40}"/>
              </a:ext>
            </a:extLst>
          </p:cNvPr>
          <p:cNvSpPr/>
          <p:nvPr/>
        </p:nvSpPr>
        <p:spPr>
          <a:xfrm>
            <a:off x="6686550" y="1908671"/>
            <a:ext cx="162204" cy="486623"/>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14" name="Rectangle 281">
            <a:extLst>
              <a:ext uri="{FF2B5EF4-FFF2-40B4-BE49-F238E27FC236}">
                <a16:creationId xmlns:a16="http://schemas.microsoft.com/office/drawing/2014/main" id="{5251149E-2B67-459E-9854-1AC9DBD217C1}"/>
              </a:ext>
            </a:extLst>
          </p:cNvPr>
          <p:cNvSpPr/>
          <p:nvPr/>
        </p:nvSpPr>
        <p:spPr>
          <a:xfrm>
            <a:off x="5407747" y="1174442"/>
            <a:ext cx="162201" cy="243311"/>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cxnSp>
        <p:nvCxnSpPr>
          <p:cNvPr id="15" name="Straight Connector 282">
            <a:extLst>
              <a:ext uri="{FF2B5EF4-FFF2-40B4-BE49-F238E27FC236}">
                <a16:creationId xmlns:a16="http://schemas.microsoft.com/office/drawing/2014/main" id="{11052F3C-A771-467D-8E7A-9FC6B4196DE6}"/>
              </a:ext>
            </a:extLst>
          </p:cNvPr>
          <p:cNvCxnSpPr>
            <a:stCxn id="8" idx="2"/>
            <a:endCxn id="10" idx="0"/>
          </p:cNvCxnSpPr>
          <p:nvPr/>
        </p:nvCxnSpPr>
        <p:spPr>
          <a:xfrm>
            <a:off x="5223114" y="1415474"/>
            <a:ext cx="710982" cy="105772"/>
          </a:xfrm>
          <a:prstGeom prst="line">
            <a:avLst/>
          </a:prstGeom>
          <a:ln w="15875" cmpd="sng">
            <a:solidFill>
              <a:schemeClr val="accent2"/>
            </a:solidFill>
            <a:prstDash val="dash"/>
          </a:ln>
        </p:spPr>
        <p:style>
          <a:lnRef idx="1">
            <a:schemeClr val="dk1"/>
          </a:lnRef>
          <a:fillRef idx="0">
            <a:schemeClr val="dk1"/>
          </a:fillRef>
          <a:effectRef idx="0">
            <a:schemeClr val="dk1"/>
          </a:effectRef>
          <a:fontRef idx="minor">
            <a:schemeClr val="tx1"/>
          </a:fontRef>
        </p:style>
      </p:cxnSp>
      <p:cxnSp>
        <p:nvCxnSpPr>
          <p:cNvPr id="16" name="Straight Connector 283">
            <a:extLst>
              <a:ext uri="{FF2B5EF4-FFF2-40B4-BE49-F238E27FC236}">
                <a16:creationId xmlns:a16="http://schemas.microsoft.com/office/drawing/2014/main" id="{45D83E10-19AB-4AAE-9ECF-9779C6E0F8A3}"/>
              </a:ext>
            </a:extLst>
          </p:cNvPr>
          <p:cNvCxnSpPr>
            <a:stCxn id="14" idx="2"/>
            <a:endCxn id="11" idx="0"/>
          </p:cNvCxnSpPr>
          <p:nvPr/>
        </p:nvCxnSpPr>
        <p:spPr>
          <a:xfrm>
            <a:off x="5488847" y="1417753"/>
            <a:ext cx="723101" cy="102093"/>
          </a:xfrm>
          <a:prstGeom prst="line">
            <a:avLst/>
          </a:prstGeom>
          <a:ln w="15875" cmpd="sng">
            <a:solidFill>
              <a:schemeClr val="accent2"/>
            </a:solidFill>
            <a:prstDash val="dash"/>
          </a:ln>
        </p:spPr>
        <p:style>
          <a:lnRef idx="1">
            <a:schemeClr val="dk1"/>
          </a:lnRef>
          <a:fillRef idx="0">
            <a:schemeClr val="dk1"/>
          </a:fillRef>
          <a:effectRef idx="0">
            <a:schemeClr val="dk1"/>
          </a:effectRef>
          <a:fontRef idx="minor">
            <a:schemeClr val="tx1"/>
          </a:fontRef>
        </p:style>
      </p:cxnSp>
      <p:sp>
        <p:nvSpPr>
          <p:cNvPr id="17" name="Rectangle 284">
            <a:extLst>
              <a:ext uri="{FF2B5EF4-FFF2-40B4-BE49-F238E27FC236}">
                <a16:creationId xmlns:a16="http://schemas.microsoft.com/office/drawing/2014/main" id="{E1B5C1F3-9A81-41D9-B86D-CBA7A041EE5A}"/>
              </a:ext>
            </a:extLst>
          </p:cNvPr>
          <p:cNvSpPr/>
          <p:nvPr/>
        </p:nvSpPr>
        <p:spPr>
          <a:xfrm>
            <a:off x="5142014" y="1466313"/>
            <a:ext cx="162201" cy="243311"/>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18" name="Rectangle 285">
            <a:extLst>
              <a:ext uri="{FF2B5EF4-FFF2-40B4-BE49-F238E27FC236}">
                <a16:creationId xmlns:a16="http://schemas.microsoft.com/office/drawing/2014/main" id="{639A9CE4-3E3A-4B56-A690-B8825A0043FF}"/>
              </a:ext>
            </a:extLst>
          </p:cNvPr>
          <p:cNvSpPr/>
          <p:nvPr/>
        </p:nvSpPr>
        <p:spPr>
          <a:xfrm>
            <a:off x="5407747" y="1468592"/>
            <a:ext cx="162201" cy="243311"/>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cxnSp>
        <p:nvCxnSpPr>
          <p:cNvPr id="19" name="Straight Connector 286">
            <a:extLst>
              <a:ext uri="{FF2B5EF4-FFF2-40B4-BE49-F238E27FC236}">
                <a16:creationId xmlns:a16="http://schemas.microsoft.com/office/drawing/2014/main" id="{F9E368A1-CBD4-42B4-B242-B38E8858F0D9}"/>
              </a:ext>
            </a:extLst>
          </p:cNvPr>
          <p:cNvCxnSpPr>
            <a:stCxn id="18" idx="2"/>
            <a:endCxn id="13" idx="0"/>
          </p:cNvCxnSpPr>
          <p:nvPr/>
        </p:nvCxnSpPr>
        <p:spPr>
          <a:xfrm>
            <a:off x="5488847" y="1711904"/>
            <a:ext cx="1278806" cy="196767"/>
          </a:xfrm>
          <a:prstGeom prst="line">
            <a:avLst/>
          </a:prstGeom>
          <a:ln w="15875" cmpd="sng">
            <a:solidFill>
              <a:schemeClr val="accent2"/>
            </a:solidFill>
            <a:prstDash val="dash"/>
          </a:ln>
        </p:spPr>
        <p:style>
          <a:lnRef idx="1">
            <a:schemeClr val="dk1"/>
          </a:lnRef>
          <a:fillRef idx="0">
            <a:schemeClr val="dk1"/>
          </a:fillRef>
          <a:effectRef idx="0">
            <a:schemeClr val="dk1"/>
          </a:effectRef>
          <a:fontRef idx="minor">
            <a:schemeClr val="tx1"/>
          </a:fontRef>
        </p:style>
      </p:cxnSp>
      <p:cxnSp>
        <p:nvCxnSpPr>
          <p:cNvPr id="20" name="Straight Connector 287">
            <a:extLst>
              <a:ext uri="{FF2B5EF4-FFF2-40B4-BE49-F238E27FC236}">
                <a16:creationId xmlns:a16="http://schemas.microsoft.com/office/drawing/2014/main" id="{8A1C9AEB-50B8-4639-8C6A-8DE5B8D1042B}"/>
              </a:ext>
            </a:extLst>
          </p:cNvPr>
          <p:cNvCxnSpPr>
            <a:stCxn id="17" idx="2"/>
            <a:endCxn id="12" idx="0"/>
          </p:cNvCxnSpPr>
          <p:nvPr/>
        </p:nvCxnSpPr>
        <p:spPr>
          <a:xfrm>
            <a:off x="5223114" y="1709624"/>
            <a:ext cx="1266687" cy="199047"/>
          </a:xfrm>
          <a:prstGeom prst="line">
            <a:avLst/>
          </a:prstGeom>
          <a:ln w="15875" cmpd="sng">
            <a:solidFill>
              <a:schemeClr val="accent2"/>
            </a:solidFill>
            <a:prstDash val="dash"/>
          </a:ln>
        </p:spPr>
        <p:style>
          <a:lnRef idx="1">
            <a:schemeClr val="dk1"/>
          </a:lnRef>
          <a:fillRef idx="0">
            <a:schemeClr val="dk1"/>
          </a:fillRef>
          <a:effectRef idx="0">
            <a:schemeClr val="dk1"/>
          </a:effectRef>
          <a:fontRef idx="minor">
            <a:schemeClr val="tx1"/>
          </a:fontRef>
        </p:style>
      </p:cxnSp>
      <p:sp>
        <p:nvSpPr>
          <p:cNvPr id="21" name="Rectangle 288">
            <a:extLst>
              <a:ext uri="{FF2B5EF4-FFF2-40B4-BE49-F238E27FC236}">
                <a16:creationId xmlns:a16="http://schemas.microsoft.com/office/drawing/2014/main" id="{52EDB8E7-C95D-4BD5-87C4-3940FFB97DFC}"/>
              </a:ext>
            </a:extLst>
          </p:cNvPr>
          <p:cNvSpPr/>
          <p:nvPr/>
        </p:nvSpPr>
        <p:spPr>
          <a:xfrm>
            <a:off x="5852994" y="2124882"/>
            <a:ext cx="162204" cy="486623"/>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22" name="Rectangle 289">
            <a:extLst>
              <a:ext uri="{FF2B5EF4-FFF2-40B4-BE49-F238E27FC236}">
                <a16:creationId xmlns:a16="http://schemas.microsoft.com/office/drawing/2014/main" id="{AE586A27-7A37-4FD0-B39A-D60BC55A12A0}"/>
              </a:ext>
            </a:extLst>
          </p:cNvPr>
          <p:cNvSpPr/>
          <p:nvPr/>
        </p:nvSpPr>
        <p:spPr>
          <a:xfrm>
            <a:off x="6130846" y="2123482"/>
            <a:ext cx="162204" cy="486623"/>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23" name="Rectangle 290">
            <a:extLst>
              <a:ext uri="{FF2B5EF4-FFF2-40B4-BE49-F238E27FC236}">
                <a16:creationId xmlns:a16="http://schemas.microsoft.com/office/drawing/2014/main" id="{23845343-27F8-46C3-A7AC-1CFF2B0563BE}"/>
              </a:ext>
            </a:extLst>
          </p:cNvPr>
          <p:cNvSpPr/>
          <p:nvPr/>
        </p:nvSpPr>
        <p:spPr>
          <a:xfrm>
            <a:off x="5142014" y="1757956"/>
            <a:ext cx="162201" cy="243311"/>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24" name="Rectangle 291">
            <a:extLst>
              <a:ext uri="{FF2B5EF4-FFF2-40B4-BE49-F238E27FC236}">
                <a16:creationId xmlns:a16="http://schemas.microsoft.com/office/drawing/2014/main" id="{01E8E4D9-E343-4376-ADB8-9CDE66A427A2}"/>
              </a:ext>
            </a:extLst>
          </p:cNvPr>
          <p:cNvSpPr/>
          <p:nvPr/>
        </p:nvSpPr>
        <p:spPr>
          <a:xfrm>
            <a:off x="5407747" y="1760236"/>
            <a:ext cx="162201" cy="243311"/>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cxnSp>
        <p:nvCxnSpPr>
          <p:cNvPr id="25" name="Straight Connector 292">
            <a:extLst>
              <a:ext uri="{FF2B5EF4-FFF2-40B4-BE49-F238E27FC236}">
                <a16:creationId xmlns:a16="http://schemas.microsoft.com/office/drawing/2014/main" id="{EBF43DC4-0AA3-444F-A60D-1E1C4CF728AC}"/>
              </a:ext>
            </a:extLst>
          </p:cNvPr>
          <p:cNvCxnSpPr>
            <a:stCxn id="23" idx="2"/>
            <a:endCxn id="21" idx="0"/>
          </p:cNvCxnSpPr>
          <p:nvPr/>
        </p:nvCxnSpPr>
        <p:spPr>
          <a:xfrm>
            <a:off x="5223114" y="2001268"/>
            <a:ext cx="710982" cy="123614"/>
          </a:xfrm>
          <a:prstGeom prst="line">
            <a:avLst/>
          </a:prstGeom>
          <a:ln w="15875" cmpd="sng">
            <a:solidFill>
              <a:schemeClr val="accent2"/>
            </a:solidFill>
            <a:prstDash val="dash"/>
          </a:ln>
        </p:spPr>
        <p:style>
          <a:lnRef idx="1">
            <a:schemeClr val="dk1"/>
          </a:lnRef>
          <a:fillRef idx="0">
            <a:schemeClr val="dk1"/>
          </a:fillRef>
          <a:effectRef idx="0">
            <a:schemeClr val="dk1"/>
          </a:effectRef>
          <a:fontRef idx="minor">
            <a:schemeClr val="tx1"/>
          </a:fontRef>
        </p:style>
      </p:cxnSp>
      <p:cxnSp>
        <p:nvCxnSpPr>
          <p:cNvPr id="26" name="Straight Connector 293">
            <a:extLst>
              <a:ext uri="{FF2B5EF4-FFF2-40B4-BE49-F238E27FC236}">
                <a16:creationId xmlns:a16="http://schemas.microsoft.com/office/drawing/2014/main" id="{2A4D734D-DDA1-4034-B1A1-08943960BCBC}"/>
              </a:ext>
            </a:extLst>
          </p:cNvPr>
          <p:cNvCxnSpPr>
            <a:stCxn id="24" idx="2"/>
            <a:endCxn id="22" idx="0"/>
          </p:cNvCxnSpPr>
          <p:nvPr/>
        </p:nvCxnSpPr>
        <p:spPr>
          <a:xfrm>
            <a:off x="5488847" y="2003547"/>
            <a:ext cx="723101" cy="119935"/>
          </a:xfrm>
          <a:prstGeom prst="line">
            <a:avLst/>
          </a:prstGeom>
          <a:ln w="15875" cmpd="sng">
            <a:solidFill>
              <a:schemeClr val="accent2"/>
            </a:solidFill>
            <a:prstDash val="dash"/>
          </a:ln>
        </p:spPr>
        <p:style>
          <a:lnRef idx="1">
            <a:schemeClr val="dk1"/>
          </a:lnRef>
          <a:fillRef idx="0">
            <a:schemeClr val="dk1"/>
          </a:fillRef>
          <a:effectRef idx="0">
            <a:schemeClr val="dk1"/>
          </a:effectRef>
          <a:fontRef idx="minor">
            <a:schemeClr val="tx1"/>
          </a:fontRef>
        </p:style>
      </p:cxnSp>
      <p:sp>
        <p:nvSpPr>
          <p:cNvPr id="27" name="TextBox 294">
            <a:extLst>
              <a:ext uri="{FF2B5EF4-FFF2-40B4-BE49-F238E27FC236}">
                <a16:creationId xmlns:a16="http://schemas.microsoft.com/office/drawing/2014/main" id="{2B2D9B42-A5C6-4659-8FC6-9BCC27339FFD}"/>
              </a:ext>
            </a:extLst>
          </p:cNvPr>
          <p:cNvSpPr txBox="1"/>
          <p:nvPr/>
        </p:nvSpPr>
        <p:spPr>
          <a:xfrm>
            <a:off x="5108056" y="741093"/>
            <a:ext cx="530915" cy="338554"/>
          </a:xfrm>
          <a:prstGeom prst="rect">
            <a:avLst/>
          </a:prstGeom>
          <a:noFill/>
        </p:spPr>
        <p:txBody>
          <a:bodyPr wrap="none" rtlCol="0">
            <a:spAutoFit/>
          </a:bodyPr>
          <a:lstStyle/>
          <a:p>
            <a:r>
              <a:rPr lang="en-US" sz="1600" dirty="0"/>
              <a:t>CPU</a:t>
            </a:r>
          </a:p>
        </p:txBody>
      </p:sp>
      <p:sp>
        <p:nvSpPr>
          <p:cNvPr id="28" name="TextBox 295">
            <a:extLst>
              <a:ext uri="{FF2B5EF4-FFF2-40B4-BE49-F238E27FC236}">
                <a16:creationId xmlns:a16="http://schemas.microsoft.com/office/drawing/2014/main" id="{21B98983-937E-43C0-B5C5-865006A2C747}"/>
              </a:ext>
            </a:extLst>
          </p:cNvPr>
          <p:cNvSpPr txBox="1"/>
          <p:nvPr/>
        </p:nvSpPr>
        <p:spPr>
          <a:xfrm>
            <a:off x="5946156" y="741093"/>
            <a:ext cx="633507" cy="338554"/>
          </a:xfrm>
          <a:prstGeom prst="rect">
            <a:avLst/>
          </a:prstGeom>
          <a:noFill/>
        </p:spPr>
        <p:txBody>
          <a:bodyPr wrap="none" rtlCol="0">
            <a:spAutoFit/>
          </a:bodyPr>
          <a:lstStyle/>
          <a:p>
            <a:r>
              <a:rPr lang="en-US" sz="1600" dirty="0"/>
              <a:t>FPGA</a:t>
            </a:r>
          </a:p>
        </p:txBody>
      </p:sp>
      <p:cxnSp>
        <p:nvCxnSpPr>
          <p:cNvPr id="29" name="Straight Connector 296">
            <a:extLst>
              <a:ext uri="{FF2B5EF4-FFF2-40B4-BE49-F238E27FC236}">
                <a16:creationId xmlns:a16="http://schemas.microsoft.com/office/drawing/2014/main" id="{E4E9121C-DF2F-4C4E-9816-F54C46A95013}"/>
              </a:ext>
            </a:extLst>
          </p:cNvPr>
          <p:cNvCxnSpPr/>
          <p:nvPr/>
        </p:nvCxnSpPr>
        <p:spPr>
          <a:xfrm flipH="1">
            <a:off x="4883121" y="3031280"/>
            <a:ext cx="2149869" cy="0"/>
          </a:xfrm>
          <a:prstGeom prst="line">
            <a:avLst/>
          </a:prstGeom>
          <a:ln w="38100" cmpd="sng">
            <a:prstDash val="solid"/>
          </a:ln>
        </p:spPr>
        <p:style>
          <a:lnRef idx="1">
            <a:schemeClr val="dk1"/>
          </a:lnRef>
          <a:fillRef idx="0">
            <a:schemeClr val="dk1"/>
          </a:fillRef>
          <a:effectRef idx="0">
            <a:schemeClr val="dk1"/>
          </a:effectRef>
          <a:fontRef idx="minor">
            <a:schemeClr val="tx1"/>
          </a:fontRef>
        </p:style>
      </p:cxnSp>
      <p:sp>
        <p:nvSpPr>
          <p:cNvPr id="30" name="TextBox 297">
            <a:extLst>
              <a:ext uri="{FF2B5EF4-FFF2-40B4-BE49-F238E27FC236}">
                <a16:creationId xmlns:a16="http://schemas.microsoft.com/office/drawing/2014/main" id="{0072F525-17FE-4FF1-87B8-0B4634423258}"/>
              </a:ext>
            </a:extLst>
          </p:cNvPr>
          <p:cNvSpPr txBox="1"/>
          <p:nvPr/>
        </p:nvSpPr>
        <p:spPr>
          <a:xfrm rot="5400000">
            <a:off x="5961987" y="2581381"/>
            <a:ext cx="334544" cy="327584"/>
          </a:xfrm>
          <a:prstGeom prst="rect">
            <a:avLst/>
          </a:prstGeom>
          <a:noFill/>
        </p:spPr>
        <p:txBody>
          <a:bodyPr wrap="none" rtlCol="0">
            <a:spAutoFit/>
          </a:bodyPr>
          <a:lstStyle/>
          <a:p>
            <a:r>
              <a:rPr lang="mr-IN" dirty="0"/>
              <a:t>…</a:t>
            </a:r>
            <a:endParaRPr lang="en-US" dirty="0"/>
          </a:p>
        </p:txBody>
      </p:sp>
      <p:sp>
        <p:nvSpPr>
          <p:cNvPr id="31" name="TextBox 298">
            <a:extLst>
              <a:ext uri="{FF2B5EF4-FFF2-40B4-BE49-F238E27FC236}">
                <a16:creationId xmlns:a16="http://schemas.microsoft.com/office/drawing/2014/main" id="{986BCF9A-B2E0-4827-8715-520FDC0D09A3}"/>
              </a:ext>
            </a:extLst>
          </p:cNvPr>
          <p:cNvSpPr txBox="1"/>
          <p:nvPr/>
        </p:nvSpPr>
        <p:spPr>
          <a:xfrm rot="5400000">
            <a:off x="6523512" y="2412509"/>
            <a:ext cx="334544" cy="327584"/>
          </a:xfrm>
          <a:prstGeom prst="rect">
            <a:avLst/>
          </a:prstGeom>
          <a:noFill/>
        </p:spPr>
        <p:txBody>
          <a:bodyPr wrap="none" rtlCol="0">
            <a:spAutoFit/>
          </a:bodyPr>
          <a:lstStyle/>
          <a:p>
            <a:r>
              <a:rPr lang="mr-IN" dirty="0"/>
              <a:t>…</a:t>
            </a:r>
            <a:endParaRPr lang="en-US" dirty="0"/>
          </a:p>
        </p:txBody>
      </p:sp>
      <p:sp>
        <p:nvSpPr>
          <p:cNvPr id="32" name="TextBox 299">
            <a:extLst>
              <a:ext uri="{FF2B5EF4-FFF2-40B4-BE49-F238E27FC236}">
                <a16:creationId xmlns:a16="http://schemas.microsoft.com/office/drawing/2014/main" id="{03F5E433-27B2-461E-937F-2483B01F1C62}"/>
              </a:ext>
            </a:extLst>
          </p:cNvPr>
          <p:cNvSpPr txBox="1"/>
          <p:nvPr/>
        </p:nvSpPr>
        <p:spPr>
          <a:xfrm rot="5400000">
            <a:off x="5234562" y="2057313"/>
            <a:ext cx="334544" cy="327584"/>
          </a:xfrm>
          <a:prstGeom prst="rect">
            <a:avLst/>
          </a:prstGeom>
          <a:noFill/>
        </p:spPr>
        <p:txBody>
          <a:bodyPr wrap="none" rtlCol="0">
            <a:spAutoFit/>
          </a:bodyPr>
          <a:lstStyle/>
          <a:p>
            <a:r>
              <a:rPr lang="mr-IN" dirty="0"/>
              <a:t>…</a:t>
            </a:r>
            <a:endParaRPr lang="en-US" dirty="0"/>
          </a:p>
        </p:txBody>
      </p:sp>
      <p:sp>
        <p:nvSpPr>
          <p:cNvPr id="35" name="Rectangle 174">
            <a:extLst>
              <a:ext uri="{FF2B5EF4-FFF2-40B4-BE49-F238E27FC236}">
                <a16:creationId xmlns:a16="http://schemas.microsoft.com/office/drawing/2014/main" id="{175E580E-65D1-40E5-93DC-D082B0B24B35}"/>
              </a:ext>
            </a:extLst>
          </p:cNvPr>
          <p:cNvSpPr/>
          <p:nvPr/>
        </p:nvSpPr>
        <p:spPr>
          <a:xfrm>
            <a:off x="5156938" y="3148521"/>
            <a:ext cx="162208" cy="243311"/>
          </a:xfrm>
          <a:prstGeom prst="rect">
            <a:avLst/>
          </a:prstGeom>
          <a:solidFill>
            <a:schemeClr val="accent3">
              <a:lumMod val="60000"/>
              <a:lumOff val="4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dirty="0"/>
          </a:p>
        </p:txBody>
      </p:sp>
      <p:sp>
        <p:nvSpPr>
          <p:cNvPr id="36" name="Rectangle 175">
            <a:extLst>
              <a:ext uri="{FF2B5EF4-FFF2-40B4-BE49-F238E27FC236}">
                <a16:creationId xmlns:a16="http://schemas.microsoft.com/office/drawing/2014/main" id="{C9A0F797-AE9A-44DB-8D70-E10E9716DC56}"/>
              </a:ext>
            </a:extLst>
          </p:cNvPr>
          <p:cNvSpPr/>
          <p:nvPr/>
        </p:nvSpPr>
        <p:spPr>
          <a:xfrm>
            <a:off x="5403418" y="3150079"/>
            <a:ext cx="162208" cy="243311"/>
          </a:xfrm>
          <a:prstGeom prst="rect">
            <a:avLst/>
          </a:prstGeom>
          <a:solidFill>
            <a:schemeClr val="accent3">
              <a:lumMod val="60000"/>
              <a:lumOff val="4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dirty="0"/>
          </a:p>
        </p:txBody>
      </p:sp>
      <p:sp>
        <p:nvSpPr>
          <p:cNvPr id="37" name="Rectangle 176">
            <a:extLst>
              <a:ext uri="{FF2B5EF4-FFF2-40B4-BE49-F238E27FC236}">
                <a16:creationId xmlns:a16="http://schemas.microsoft.com/office/drawing/2014/main" id="{1043764A-D5EA-438B-9D82-98E17D5FC5D9}"/>
              </a:ext>
            </a:extLst>
          </p:cNvPr>
          <p:cNvSpPr/>
          <p:nvPr/>
        </p:nvSpPr>
        <p:spPr>
          <a:xfrm>
            <a:off x="5852404" y="3475794"/>
            <a:ext cx="162794" cy="243311"/>
          </a:xfrm>
          <a:prstGeom prst="rect">
            <a:avLst/>
          </a:prstGeom>
          <a:solidFill>
            <a:schemeClr val="accent3">
              <a:lumMod val="5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38" name="Rectangle 177">
            <a:extLst>
              <a:ext uri="{FF2B5EF4-FFF2-40B4-BE49-F238E27FC236}">
                <a16:creationId xmlns:a16="http://schemas.microsoft.com/office/drawing/2014/main" id="{C4A88141-4EBB-460C-AB60-129A7B2A90A7}"/>
              </a:ext>
            </a:extLst>
          </p:cNvPr>
          <p:cNvSpPr/>
          <p:nvPr/>
        </p:nvSpPr>
        <p:spPr>
          <a:xfrm>
            <a:off x="6130846" y="3475794"/>
            <a:ext cx="162794" cy="243311"/>
          </a:xfrm>
          <a:prstGeom prst="rect">
            <a:avLst/>
          </a:prstGeom>
          <a:solidFill>
            <a:schemeClr val="accent3">
              <a:lumMod val="5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cxnSp>
        <p:nvCxnSpPr>
          <p:cNvPr id="39" name="Straight Connector 178">
            <a:extLst>
              <a:ext uri="{FF2B5EF4-FFF2-40B4-BE49-F238E27FC236}">
                <a16:creationId xmlns:a16="http://schemas.microsoft.com/office/drawing/2014/main" id="{DCD20294-589D-4C4F-986A-39D03A66E730}"/>
              </a:ext>
            </a:extLst>
          </p:cNvPr>
          <p:cNvCxnSpPr>
            <a:stCxn id="35" idx="2"/>
            <a:endCxn id="37" idx="0"/>
          </p:cNvCxnSpPr>
          <p:nvPr/>
        </p:nvCxnSpPr>
        <p:spPr>
          <a:xfrm>
            <a:off x="5238042" y="3391832"/>
            <a:ext cx="695759" cy="83962"/>
          </a:xfrm>
          <a:prstGeom prst="line">
            <a:avLst/>
          </a:prstGeom>
          <a:ln w="15875" cmpd="sng">
            <a:solidFill>
              <a:schemeClr val="accent2"/>
            </a:solidFill>
            <a:prstDash val="dash"/>
          </a:ln>
        </p:spPr>
        <p:style>
          <a:lnRef idx="1">
            <a:schemeClr val="dk1"/>
          </a:lnRef>
          <a:fillRef idx="0">
            <a:schemeClr val="dk1"/>
          </a:fillRef>
          <a:effectRef idx="0">
            <a:schemeClr val="dk1"/>
          </a:effectRef>
          <a:fontRef idx="minor">
            <a:schemeClr val="tx1"/>
          </a:fontRef>
        </p:style>
      </p:cxnSp>
      <p:cxnSp>
        <p:nvCxnSpPr>
          <p:cNvPr id="40" name="Straight Connector 183">
            <a:extLst>
              <a:ext uri="{FF2B5EF4-FFF2-40B4-BE49-F238E27FC236}">
                <a16:creationId xmlns:a16="http://schemas.microsoft.com/office/drawing/2014/main" id="{913C84BC-D73B-4BA8-BA15-111637D7396D}"/>
              </a:ext>
            </a:extLst>
          </p:cNvPr>
          <p:cNvCxnSpPr>
            <a:stCxn id="36" idx="2"/>
            <a:endCxn id="38" idx="0"/>
          </p:cNvCxnSpPr>
          <p:nvPr/>
        </p:nvCxnSpPr>
        <p:spPr>
          <a:xfrm>
            <a:off x="5484522" y="3393391"/>
            <a:ext cx="727722" cy="82403"/>
          </a:xfrm>
          <a:prstGeom prst="line">
            <a:avLst/>
          </a:prstGeom>
          <a:ln w="15875" cmpd="sng">
            <a:solidFill>
              <a:schemeClr val="accent2"/>
            </a:solidFill>
            <a:prstDash val="dash"/>
          </a:ln>
        </p:spPr>
        <p:style>
          <a:lnRef idx="1">
            <a:schemeClr val="dk1"/>
          </a:lnRef>
          <a:fillRef idx="0">
            <a:schemeClr val="dk1"/>
          </a:fillRef>
          <a:effectRef idx="0">
            <a:schemeClr val="dk1"/>
          </a:effectRef>
          <a:fontRef idx="minor">
            <a:schemeClr val="tx1"/>
          </a:fontRef>
        </p:style>
      </p:cxnSp>
      <p:sp>
        <p:nvSpPr>
          <p:cNvPr id="41" name="Rectangle 186">
            <a:extLst>
              <a:ext uri="{FF2B5EF4-FFF2-40B4-BE49-F238E27FC236}">
                <a16:creationId xmlns:a16="http://schemas.microsoft.com/office/drawing/2014/main" id="{CF6D45DA-D653-474B-91E2-7E005996F14B}"/>
              </a:ext>
            </a:extLst>
          </p:cNvPr>
          <p:cNvSpPr/>
          <p:nvPr/>
        </p:nvSpPr>
        <p:spPr>
          <a:xfrm>
            <a:off x="5161260" y="3447729"/>
            <a:ext cx="162208" cy="243311"/>
          </a:xfrm>
          <a:prstGeom prst="rect">
            <a:avLst/>
          </a:prstGeom>
          <a:solidFill>
            <a:schemeClr val="accent3">
              <a:lumMod val="60000"/>
              <a:lumOff val="4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dirty="0"/>
          </a:p>
        </p:txBody>
      </p:sp>
      <p:sp>
        <p:nvSpPr>
          <p:cNvPr id="42" name="Rectangle 187">
            <a:extLst>
              <a:ext uri="{FF2B5EF4-FFF2-40B4-BE49-F238E27FC236}">
                <a16:creationId xmlns:a16="http://schemas.microsoft.com/office/drawing/2014/main" id="{B41615CA-70B5-4A8A-974E-6C12170F9F43}"/>
              </a:ext>
            </a:extLst>
          </p:cNvPr>
          <p:cNvSpPr/>
          <p:nvPr/>
        </p:nvSpPr>
        <p:spPr>
          <a:xfrm>
            <a:off x="5407739" y="3449288"/>
            <a:ext cx="162208" cy="243311"/>
          </a:xfrm>
          <a:prstGeom prst="rect">
            <a:avLst/>
          </a:prstGeom>
          <a:solidFill>
            <a:schemeClr val="accent3">
              <a:lumMod val="60000"/>
              <a:lumOff val="4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dirty="0"/>
          </a:p>
        </p:txBody>
      </p:sp>
      <p:sp>
        <p:nvSpPr>
          <p:cNvPr id="43" name="Rectangle 188">
            <a:extLst>
              <a:ext uri="{FF2B5EF4-FFF2-40B4-BE49-F238E27FC236}">
                <a16:creationId xmlns:a16="http://schemas.microsoft.com/office/drawing/2014/main" id="{2A3A51F4-EA52-4BAA-94C5-783553F410C7}"/>
              </a:ext>
            </a:extLst>
          </p:cNvPr>
          <p:cNvSpPr/>
          <p:nvPr/>
        </p:nvSpPr>
        <p:spPr>
          <a:xfrm>
            <a:off x="6407518" y="3805098"/>
            <a:ext cx="162794" cy="243311"/>
          </a:xfrm>
          <a:prstGeom prst="rect">
            <a:avLst/>
          </a:prstGeom>
          <a:solidFill>
            <a:schemeClr val="accent3">
              <a:lumMod val="5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44" name="Rectangle 189">
            <a:extLst>
              <a:ext uri="{FF2B5EF4-FFF2-40B4-BE49-F238E27FC236}">
                <a16:creationId xmlns:a16="http://schemas.microsoft.com/office/drawing/2014/main" id="{250902AF-3259-4176-A8B6-DE646FBD2E15}"/>
              </a:ext>
            </a:extLst>
          </p:cNvPr>
          <p:cNvSpPr/>
          <p:nvPr/>
        </p:nvSpPr>
        <p:spPr>
          <a:xfrm>
            <a:off x="6685961" y="3805098"/>
            <a:ext cx="162794" cy="243311"/>
          </a:xfrm>
          <a:prstGeom prst="rect">
            <a:avLst/>
          </a:prstGeom>
          <a:solidFill>
            <a:schemeClr val="accent3">
              <a:lumMod val="5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cxnSp>
        <p:nvCxnSpPr>
          <p:cNvPr id="45" name="Straight Connector 190">
            <a:extLst>
              <a:ext uri="{FF2B5EF4-FFF2-40B4-BE49-F238E27FC236}">
                <a16:creationId xmlns:a16="http://schemas.microsoft.com/office/drawing/2014/main" id="{30507348-5BD8-4547-810B-BC41909E7373}"/>
              </a:ext>
            </a:extLst>
          </p:cNvPr>
          <p:cNvCxnSpPr>
            <a:stCxn id="42" idx="2"/>
            <a:endCxn id="44" idx="0"/>
          </p:cNvCxnSpPr>
          <p:nvPr/>
        </p:nvCxnSpPr>
        <p:spPr>
          <a:xfrm>
            <a:off x="5488843" y="3692599"/>
            <a:ext cx="1278515" cy="112499"/>
          </a:xfrm>
          <a:prstGeom prst="line">
            <a:avLst/>
          </a:prstGeom>
          <a:ln w="15875" cmpd="sng">
            <a:solidFill>
              <a:schemeClr val="accent2"/>
            </a:solidFill>
            <a:prstDash val="dash"/>
          </a:ln>
        </p:spPr>
        <p:style>
          <a:lnRef idx="1">
            <a:schemeClr val="dk1"/>
          </a:lnRef>
          <a:fillRef idx="0">
            <a:schemeClr val="dk1"/>
          </a:fillRef>
          <a:effectRef idx="0">
            <a:schemeClr val="dk1"/>
          </a:effectRef>
          <a:fontRef idx="minor">
            <a:schemeClr val="tx1"/>
          </a:fontRef>
        </p:style>
      </p:cxnSp>
      <p:cxnSp>
        <p:nvCxnSpPr>
          <p:cNvPr id="46" name="Straight Connector 193">
            <a:extLst>
              <a:ext uri="{FF2B5EF4-FFF2-40B4-BE49-F238E27FC236}">
                <a16:creationId xmlns:a16="http://schemas.microsoft.com/office/drawing/2014/main" id="{F1904C21-6913-4FD5-A1D8-A25B5F915F95}"/>
              </a:ext>
            </a:extLst>
          </p:cNvPr>
          <p:cNvCxnSpPr>
            <a:stCxn id="41" idx="2"/>
            <a:endCxn id="43" idx="0"/>
          </p:cNvCxnSpPr>
          <p:nvPr/>
        </p:nvCxnSpPr>
        <p:spPr>
          <a:xfrm>
            <a:off x="5242364" y="3691041"/>
            <a:ext cx="1246552" cy="114057"/>
          </a:xfrm>
          <a:prstGeom prst="line">
            <a:avLst/>
          </a:prstGeom>
          <a:ln w="15875" cmpd="sng">
            <a:solidFill>
              <a:schemeClr val="accent2"/>
            </a:solidFill>
            <a:prstDash val="dash"/>
          </a:ln>
        </p:spPr>
        <p:style>
          <a:lnRef idx="1">
            <a:schemeClr val="dk1"/>
          </a:lnRef>
          <a:fillRef idx="0">
            <a:schemeClr val="dk1"/>
          </a:fillRef>
          <a:effectRef idx="0">
            <a:schemeClr val="dk1"/>
          </a:effectRef>
          <a:fontRef idx="minor">
            <a:schemeClr val="tx1"/>
          </a:fontRef>
        </p:style>
      </p:cxnSp>
      <p:sp>
        <p:nvSpPr>
          <p:cNvPr id="48" name="Rectangle 243">
            <a:extLst>
              <a:ext uri="{FF2B5EF4-FFF2-40B4-BE49-F238E27FC236}">
                <a16:creationId xmlns:a16="http://schemas.microsoft.com/office/drawing/2014/main" id="{6E206D47-67C5-43DF-846B-36C8532D0A21}"/>
              </a:ext>
            </a:extLst>
          </p:cNvPr>
          <p:cNvSpPr/>
          <p:nvPr/>
        </p:nvSpPr>
        <p:spPr>
          <a:xfrm>
            <a:off x="8082393" y="873386"/>
            <a:ext cx="155192" cy="310396"/>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49" name="Rectangle 244">
            <a:extLst>
              <a:ext uri="{FF2B5EF4-FFF2-40B4-BE49-F238E27FC236}">
                <a16:creationId xmlns:a16="http://schemas.microsoft.com/office/drawing/2014/main" id="{77FDD65D-3F23-4B13-BEFB-C2D54B1B4FFF}"/>
              </a:ext>
            </a:extLst>
          </p:cNvPr>
          <p:cNvSpPr/>
          <p:nvPr/>
        </p:nvSpPr>
        <p:spPr>
          <a:xfrm>
            <a:off x="8082391" y="1183782"/>
            <a:ext cx="155195" cy="465595"/>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50" name="Rectangle 241">
            <a:extLst>
              <a:ext uri="{FF2B5EF4-FFF2-40B4-BE49-F238E27FC236}">
                <a16:creationId xmlns:a16="http://schemas.microsoft.com/office/drawing/2014/main" id="{5ED41AA2-3C4A-45D3-AEC9-E2D4A211A6B7}"/>
              </a:ext>
            </a:extLst>
          </p:cNvPr>
          <p:cNvSpPr/>
          <p:nvPr/>
        </p:nvSpPr>
        <p:spPr>
          <a:xfrm>
            <a:off x="8348239" y="872047"/>
            <a:ext cx="155192" cy="310396"/>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51" name="Rectangle 242">
            <a:extLst>
              <a:ext uri="{FF2B5EF4-FFF2-40B4-BE49-F238E27FC236}">
                <a16:creationId xmlns:a16="http://schemas.microsoft.com/office/drawing/2014/main" id="{4D8FF7D2-02AA-4656-B60B-83096AD3820E}"/>
              </a:ext>
            </a:extLst>
          </p:cNvPr>
          <p:cNvSpPr/>
          <p:nvPr/>
        </p:nvSpPr>
        <p:spPr>
          <a:xfrm>
            <a:off x="8348237" y="1182443"/>
            <a:ext cx="155195" cy="465595"/>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52" name="Rectangle 239">
            <a:extLst>
              <a:ext uri="{FF2B5EF4-FFF2-40B4-BE49-F238E27FC236}">
                <a16:creationId xmlns:a16="http://schemas.microsoft.com/office/drawing/2014/main" id="{45DAFD44-5D00-48EE-8141-D3B881287331}"/>
              </a:ext>
            </a:extLst>
          </p:cNvPr>
          <p:cNvSpPr/>
          <p:nvPr/>
        </p:nvSpPr>
        <p:spPr>
          <a:xfrm>
            <a:off x="8614085" y="869866"/>
            <a:ext cx="155192" cy="310396"/>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53" name="Rectangle 240">
            <a:extLst>
              <a:ext uri="{FF2B5EF4-FFF2-40B4-BE49-F238E27FC236}">
                <a16:creationId xmlns:a16="http://schemas.microsoft.com/office/drawing/2014/main" id="{05A01A97-D7ED-4177-9FCB-F0B9913B196A}"/>
              </a:ext>
            </a:extLst>
          </p:cNvPr>
          <p:cNvSpPr/>
          <p:nvPr/>
        </p:nvSpPr>
        <p:spPr>
          <a:xfrm>
            <a:off x="8614083" y="1180262"/>
            <a:ext cx="155195" cy="465595"/>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54" name="Rectangle 237">
            <a:extLst>
              <a:ext uri="{FF2B5EF4-FFF2-40B4-BE49-F238E27FC236}">
                <a16:creationId xmlns:a16="http://schemas.microsoft.com/office/drawing/2014/main" id="{1B28D233-B503-4475-8674-4AE97967CDD8}"/>
              </a:ext>
            </a:extLst>
          </p:cNvPr>
          <p:cNvSpPr/>
          <p:nvPr/>
        </p:nvSpPr>
        <p:spPr>
          <a:xfrm>
            <a:off x="8879931" y="869866"/>
            <a:ext cx="155192" cy="310396"/>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55" name="Rectangle 238">
            <a:extLst>
              <a:ext uri="{FF2B5EF4-FFF2-40B4-BE49-F238E27FC236}">
                <a16:creationId xmlns:a16="http://schemas.microsoft.com/office/drawing/2014/main" id="{46CB068C-B371-41CF-81C3-53F4A3520E89}"/>
              </a:ext>
            </a:extLst>
          </p:cNvPr>
          <p:cNvSpPr/>
          <p:nvPr/>
        </p:nvSpPr>
        <p:spPr>
          <a:xfrm>
            <a:off x="8879929" y="1180262"/>
            <a:ext cx="155195" cy="465595"/>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56" name="Rectangle 205">
            <a:extLst>
              <a:ext uri="{FF2B5EF4-FFF2-40B4-BE49-F238E27FC236}">
                <a16:creationId xmlns:a16="http://schemas.microsoft.com/office/drawing/2014/main" id="{F1ABAD51-9C4B-4B32-B863-D505674D23F1}"/>
              </a:ext>
            </a:extLst>
          </p:cNvPr>
          <p:cNvSpPr/>
          <p:nvPr/>
        </p:nvSpPr>
        <p:spPr>
          <a:xfrm>
            <a:off x="8002324" y="795123"/>
            <a:ext cx="1133406" cy="2117322"/>
          </a:xfrm>
          <a:prstGeom prst="rect">
            <a:avLst/>
          </a:prstGeom>
          <a:noFill/>
          <a:ln w="3175" cmpd="sng">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57" name="Rectangle 231">
            <a:extLst>
              <a:ext uri="{FF2B5EF4-FFF2-40B4-BE49-F238E27FC236}">
                <a16:creationId xmlns:a16="http://schemas.microsoft.com/office/drawing/2014/main" id="{7B82CE34-E437-466D-A2E6-23DA60E7F88E}"/>
              </a:ext>
            </a:extLst>
          </p:cNvPr>
          <p:cNvSpPr/>
          <p:nvPr/>
        </p:nvSpPr>
        <p:spPr>
          <a:xfrm>
            <a:off x="8082391" y="1691186"/>
            <a:ext cx="155192" cy="310396"/>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58" name="Rectangle 232">
            <a:extLst>
              <a:ext uri="{FF2B5EF4-FFF2-40B4-BE49-F238E27FC236}">
                <a16:creationId xmlns:a16="http://schemas.microsoft.com/office/drawing/2014/main" id="{B4D61EEA-9FA7-4073-BB39-7D91C62DFB31}"/>
              </a:ext>
            </a:extLst>
          </p:cNvPr>
          <p:cNvSpPr/>
          <p:nvPr/>
        </p:nvSpPr>
        <p:spPr>
          <a:xfrm>
            <a:off x="8082389" y="2001582"/>
            <a:ext cx="155195" cy="465595"/>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59" name="Rectangle 229">
            <a:extLst>
              <a:ext uri="{FF2B5EF4-FFF2-40B4-BE49-F238E27FC236}">
                <a16:creationId xmlns:a16="http://schemas.microsoft.com/office/drawing/2014/main" id="{C96F8AE6-5A71-431F-84F1-A5370E709B88}"/>
              </a:ext>
            </a:extLst>
          </p:cNvPr>
          <p:cNvSpPr/>
          <p:nvPr/>
        </p:nvSpPr>
        <p:spPr>
          <a:xfrm>
            <a:off x="8348237" y="1689847"/>
            <a:ext cx="155192" cy="310396"/>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60" name="Rectangle 230">
            <a:extLst>
              <a:ext uri="{FF2B5EF4-FFF2-40B4-BE49-F238E27FC236}">
                <a16:creationId xmlns:a16="http://schemas.microsoft.com/office/drawing/2014/main" id="{EB9716B7-B1C7-4E47-BB9F-8962BF16CDE5}"/>
              </a:ext>
            </a:extLst>
          </p:cNvPr>
          <p:cNvSpPr/>
          <p:nvPr/>
        </p:nvSpPr>
        <p:spPr>
          <a:xfrm>
            <a:off x="8348235" y="2000243"/>
            <a:ext cx="155195" cy="465595"/>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61" name="Rectangle 227">
            <a:extLst>
              <a:ext uri="{FF2B5EF4-FFF2-40B4-BE49-F238E27FC236}">
                <a16:creationId xmlns:a16="http://schemas.microsoft.com/office/drawing/2014/main" id="{49BF1FAB-08B4-4423-89F9-E2B160AF0C64}"/>
              </a:ext>
            </a:extLst>
          </p:cNvPr>
          <p:cNvSpPr/>
          <p:nvPr/>
        </p:nvSpPr>
        <p:spPr>
          <a:xfrm>
            <a:off x="8614083" y="1687666"/>
            <a:ext cx="155192" cy="310396"/>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62" name="Rectangle 228">
            <a:extLst>
              <a:ext uri="{FF2B5EF4-FFF2-40B4-BE49-F238E27FC236}">
                <a16:creationId xmlns:a16="http://schemas.microsoft.com/office/drawing/2014/main" id="{3AFF4EA8-AB59-46C8-9EE8-F9488A6E4072}"/>
              </a:ext>
            </a:extLst>
          </p:cNvPr>
          <p:cNvSpPr/>
          <p:nvPr/>
        </p:nvSpPr>
        <p:spPr>
          <a:xfrm>
            <a:off x="8614081" y="1998062"/>
            <a:ext cx="155195" cy="465595"/>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63" name="Rectangle 225">
            <a:extLst>
              <a:ext uri="{FF2B5EF4-FFF2-40B4-BE49-F238E27FC236}">
                <a16:creationId xmlns:a16="http://schemas.microsoft.com/office/drawing/2014/main" id="{D34006DD-E263-4924-920F-D2B71993CEB4}"/>
              </a:ext>
            </a:extLst>
          </p:cNvPr>
          <p:cNvSpPr/>
          <p:nvPr/>
        </p:nvSpPr>
        <p:spPr>
          <a:xfrm>
            <a:off x="8879929" y="1687666"/>
            <a:ext cx="155192" cy="310396"/>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64" name="Rectangle 226">
            <a:extLst>
              <a:ext uri="{FF2B5EF4-FFF2-40B4-BE49-F238E27FC236}">
                <a16:creationId xmlns:a16="http://schemas.microsoft.com/office/drawing/2014/main" id="{F43CD322-0CFA-43FE-BECD-9ABE0580B560}"/>
              </a:ext>
            </a:extLst>
          </p:cNvPr>
          <p:cNvSpPr/>
          <p:nvPr/>
        </p:nvSpPr>
        <p:spPr>
          <a:xfrm>
            <a:off x="8879927" y="1998062"/>
            <a:ext cx="155195" cy="465595"/>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65" name="TextBox 207">
            <a:extLst>
              <a:ext uri="{FF2B5EF4-FFF2-40B4-BE49-F238E27FC236}">
                <a16:creationId xmlns:a16="http://schemas.microsoft.com/office/drawing/2014/main" id="{CFFA6C38-619C-4BCE-8F0C-813CAEB27D81}"/>
              </a:ext>
            </a:extLst>
          </p:cNvPr>
          <p:cNvSpPr txBox="1"/>
          <p:nvPr/>
        </p:nvSpPr>
        <p:spPr>
          <a:xfrm rot="5400000">
            <a:off x="8443514" y="2507293"/>
            <a:ext cx="320088" cy="313428"/>
          </a:xfrm>
          <a:prstGeom prst="rect">
            <a:avLst/>
          </a:prstGeom>
          <a:noFill/>
        </p:spPr>
        <p:txBody>
          <a:bodyPr wrap="none" rtlCol="0">
            <a:spAutoFit/>
          </a:bodyPr>
          <a:lstStyle/>
          <a:p>
            <a:r>
              <a:rPr lang="mr-IN" dirty="0"/>
              <a:t>…</a:t>
            </a:r>
            <a:endParaRPr lang="en-US" dirty="0"/>
          </a:p>
        </p:txBody>
      </p:sp>
      <p:sp>
        <p:nvSpPr>
          <p:cNvPr id="66" name="Rectangle 219">
            <a:extLst>
              <a:ext uri="{FF2B5EF4-FFF2-40B4-BE49-F238E27FC236}">
                <a16:creationId xmlns:a16="http://schemas.microsoft.com/office/drawing/2014/main" id="{27C3AD02-7EC1-4474-88CE-6DF42F72C3D1}"/>
              </a:ext>
            </a:extLst>
          </p:cNvPr>
          <p:cNvSpPr/>
          <p:nvPr/>
        </p:nvSpPr>
        <p:spPr>
          <a:xfrm>
            <a:off x="7325624" y="3203903"/>
            <a:ext cx="155198" cy="232797"/>
          </a:xfrm>
          <a:prstGeom prst="rect">
            <a:avLst/>
          </a:prstGeom>
          <a:solidFill>
            <a:schemeClr val="accent3">
              <a:lumMod val="60000"/>
              <a:lumOff val="4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dirty="0"/>
          </a:p>
        </p:txBody>
      </p:sp>
      <p:sp>
        <p:nvSpPr>
          <p:cNvPr id="67" name="Rectangle 220">
            <a:extLst>
              <a:ext uri="{FF2B5EF4-FFF2-40B4-BE49-F238E27FC236}">
                <a16:creationId xmlns:a16="http://schemas.microsoft.com/office/drawing/2014/main" id="{F3B9CEDE-B8C2-4023-94A6-08657D912B79}"/>
              </a:ext>
            </a:extLst>
          </p:cNvPr>
          <p:cNvSpPr/>
          <p:nvPr/>
        </p:nvSpPr>
        <p:spPr>
          <a:xfrm>
            <a:off x="7325344" y="3444193"/>
            <a:ext cx="155759" cy="310396"/>
          </a:xfrm>
          <a:prstGeom prst="rect">
            <a:avLst/>
          </a:prstGeom>
          <a:solidFill>
            <a:schemeClr val="accent3">
              <a:lumMod val="5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68" name="Rectangle 217">
            <a:extLst>
              <a:ext uri="{FF2B5EF4-FFF2-40B4-BE49-F238E27FC236}">
                <a16:creationId xmlns:a16="http://schemas.microsoft.com/office/drawing/2014/main" id="{AD640774-4EF4-418C-91ED-8FAC778172C3}"/>
              </a:ext>
            </a:extLst>
          </p:cNvPr>
          <p:cNvSpPr/>
          <p:nvPr/>
        </p:nvSpPr>
        <p:spPr>
          <a:xfrm>
            <a:off x="7580158" y="3203903"/>
            <a:ext cx="155198" cy="232797"/>
          </a:xfrm>
          <a:prstGeom prst="rect">
            <a:avLst/>
          </a:prstGeom>
          <a:solidFill>
            <a:schemeClr val="accent3">
              <a:lumMod val="60000"/>
              <a:lumOff val="4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dirty="0"/>
          </a:p>
        </p:txBody>
      </p:sp>
      <p:sp>
        <p:nvSpPr>
          <p:cNvPr id="69" name="Rectangle 218">
            <a:extLst>
              <a:ext uri="{FF2B5EF4-FFF2-40B4-BE49-F238E27FC236}">
                <a16:creationId xmlns:a16="http://schemas.microsoft.com/office/drawing/2014/main" id="{9A451964-B46F-4EFE-9A19-E092105098D7}"/>
              </a:ext>
            </a:extLst>
          </p:cNvPr>
          <p:cNvSpPr/>
          <p:nvPr/>
        </p:nvSpPr>
        <p:spPr>
          <a:xfrm>
            <a:off x="7579878" y="3444193"/>
            <a:ext cx="155759" cy="310396"/>
          </a:xfrm>
          <a:prstGeom prst="rect">
            <a:avLst/>
          </a:prstGeom>
          <a:solidFill>
            <a:schemeClr val="accent3">
              <a:lumMod val="5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70" name="Rectangle 215">
            <a:extLst>
              <a:ext uri="{FF2B5EF4-FFF2-40B4-BE49-F238E27FC236}">
                <a16:creationId xmlns:a16="http://schemas.microsoft.com/office/drawing/2014/main" id="{63F4362F-F631-4E5D-AF01-10270931E3EB}"/>
              </a:ext>
            </a:extLst>
          </p:cNvPr>
          <p:cNvSpPr/>
          <p:nvPr/>
        </p:nvSpPr>
        <p:spPr>
          <a:xfrm>
            <a:off x="7211702" y="3126769"/>
            <a:ext cx="631362" cy="953996"/>
          </a:xfrm>
          <a:prstGeom prst="rect">
            <a:avLst/>
          </a:prstGeom>
          <a:noFill/>
          <a:ln w="3175" cmpd="sng">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71" name="TextBox 216">
            <a:extLst>
              <a:ext uri="{FF2B5EF4-FFF2-40B4-BE49-F238E27FC236}">
                <a16:creationId xmlns:a16="http://schemas.microsoft.com/office/drawing/2014/main" id="{D07539BF-DEED-4885-BA99-70B40E4D6FE3}"/>
              </a:ext>
            </a:extLst>
          </p:cNvPr>
          <p:cNvSpPr txBox="1"/>
          <p:nvPr/>
        </p:nvSpPr>
        <p:spPr>
          <a:xfrm rot="5400000">
            <a:off x="7446901" y="3764007"/>
            <a:ext cx="320088" cy="313428"/>
          </a:xfrm>
          <a:prstGeom prst="rect">
            <a:avLst/>
          </a:prstGeom>
          <a:noFill/>
        </p:spPr>
        <p:txBody>
          <a:bodyPr wrap="none" rtlCol="0">
            <a:spAutoFit/>
          </a:bodyPr>
          <a:lstStyle/>
          <a:p>
            <a:r>
              <a:rPr lang="mr-IN" dirty="0"/>
              <a:t>…</a:t>
            </a:r>
            <a:endParaRPr lang="en-US" dirty="0"/>
          </a:p>
        </p:txBody>
      </p:sp>
      <p:cxnSp>
        <p:nvCxnSpPr>
          <p:cNvPr id="74" name="Straight Connector 211">
            <a:extLst>
              <a:ext uri="{FF2B5EF4-FFF2-40B4-BE49-F238E27FC236}">
                <a16:creationId xmlns:a16="http://schemas.microsoft.com/office/drawing/2014/main" id="{472E5622-7AA1-4BB1-97B1-C1B3AA4E02EA}"/>
              </a:ext>
            </a:extLst>
          </p:cNvPr>
          <p:cNvCxnSpPr/>
          <p:nvPr/>
        </p:nvCxnSpPr>
        <p:spPr>
          <a:xfrm>
            <a:off x="7916402" y="487833"/>
            <a:ext cx="0" cy="3592932"/>
          </a:xfrm>
          <a:prstGeom prst="line">
            <a:avLst/>
          </a:prstGeom>
          <a:ln w="28575" cmpd="sng">
            <a:prstDash val="dash"/>
          </a:ln>
        </p:spPr>
        <p:style>
          <a:lnRef idx="1">
            <a:schemeClr val="dk1"/>
          </a:lnRef>
          <a:fillRef idx="0">
            <a:schemeClr val="dk1"/>
          </a:fillRef>
          <a:effectRef idx="0">
            <a:schemeClr val="dk1"/>
          </a:effectRef>
          <a:fontRef idx="minor">
            <a:schemeClr val="tx1"/>
          </a:fontRef>
        </p:style>
      </p:cxnSp>
      <p:cxnSp>
        <p:nvCxnSpPr>
          <p:cNvPr id="75" name="Straight Connector 212">
            <a:extLst>
              <a:ext uri="{FF2B5EF4-FFF2-40B4-BE49-F238E27FC236}">
                <a16:creationId xmlns:a16="http://schemas.microsoft.com/office/drawing/2014/main" id="{A5EC74E4-5628-403C-BF74-CBFA4718CBA4}"/>
              </a:ext>
            </a:extLst>
          </p:cNvPr>
          <p:cNvCxnSpPr/>
          <p:nvPr/>
        </p:nvCxnSpPr>
        <p:spPr>
          <a:xfrm flipH="1">
            <a:off x="7112787" y="3019151"/>
            <a:ext cx="2056971" cy="0"/>
          </a:xfrm>
          <a:prstGeom prst="line">
            <a:avLst/>
          </a:prstGeom>
          <a:ln w="38100" cmpd="sng">
            <a:prstDash val="solid"/>
          </a:ln>
        </p:spPr>
        <p:style>
          <a:lnRef idx="1">
            <a:schemeClr val="dk1"/>
          </a:lnRef>
          <a:fillRef idx="0">
            <a:schemeClr val="dk1"/>
          </a:fillRef>
          <a:effectRef idx="0">
            <a:schemeClr val="dk1"/>
          </a:effectRef>
          <a:fontRef idx="minor">
            <a:schemeClr val="tx1"/>
          </a:fontRef>
        </p:style>
      </p:cxnSp>
      <p:sp>
        <p:nvSpPr>
          <p:cNvPr id="76" name="TextBox 294">
            <a:extLst>
              <a:ext uri="{FF2B5EF4-FFF2-40B4-BE49-F238E27FC236}">
                <a16:creationId xmlns:a16="http://schemas.microsoft.com/office/drawing/2014/main" id="{4C9C760F-FE0E-47DB-A03B-89CEBFC0F9E5}"/>
              </a:ext>
            </a:extLst>
          </p:cNvPr>
          <p:cNvSpPr txBox="1"/>
          <p:nvPr/>
        </p:nvSpPr>
        <p:spPr>
          <a:xfrm>
            <a:off x="7300044" y="470954"/>
            <a:ext cx="530915" cy="338554"/>
          </a:xfrm>
          <a:prstGeom prst="rect">
            <a:avLst/>
          </a:prstGeom>
          <a:noFill/>
        </p:spPr>
        <p:txBody>
          <a:bodyPr wrap="none" rtlCol="0">
            <a:spAutoFit/>
          </a:bodyPr>
          <a:lstStyle/>
          <a:p>
            <a:r>
              <a:rPr lang="en-US" sz="1600" dirty="0"/>
              <a:t>CPU</a:t>
            </a:r>
          </a:p>
        </p:txBody>
      </p:sp>
      <p:sp>
        <p:nvSpPr>
          <p:cNvPr id="77" name="TextBox 295">
            <a:extLst>
              <a:ext uri="{FF2B5EF4-FFF2-40B4-BE49-F238E27FC236}">
                <a16:creationId xmlns:a16="http://schemas.microsoft.com/office/drawing/2014/main" id="{3B089289-3434-4389-A1C4-EC39A6E414D1}"/>
              </a:ext>
            </a:extLst>
          </p:cNvPr>
          <p:cNvSpPr txBox="1"/>
          <p:nvPr/>
        </p:nvSpPr>
        <p:spPr>
          <a:xfrm>
            <a:off x="8138144" y="470954"/>
            <a:ext cx="633507" cy="338554"/>
          </a:xfrm>
          <a:prstGeom prst="rect">
            <a:avLst/>
          </a:prstGeom>
          <a:noFill/>
        </p:spPr>
        <p:txBody>
          <a:bodyPr wrap="none" rtlCol="0">
            <a:spAutoFit/>
          </a:bodyPr>
          <a:lstStyle/>
          <a:p>
            <a:r>
              <a:rPr lang="en-US" sz="1600" dirty="0"/>
              <a:t>FPGA</a:t>
            </a:r>
          </a:p>
        </p:txBody>
      </p:sp>
      <p:sp>
        <p:nvSpPr>
          <p:cNvPr id="78" name="Rectangle 77">
            <a:extLst>
              <a:ext uri="{FF2B5EF4-FFF2-40B4-BE49-F238E27FC236}">
                <a16:creationId xmlns:a16="http://schemas.microsoft.com/office/drawing/2014/main" id="{1E1E2789-0C4D-47A8-ABDE-9A54238A3380}"/>
              </a:ext>
            </a:extLst>
          </p:cNvPr>
          <p:cNvSpPr/>
          <p:nvPr/>
        </p:nvSpPr>
        <p:spPr>
          <a:xfrm>
            <a:off x="5143376" y="75256"/>
            <a:ext cx="1414041" cy="523220"/>
          </a:xfrm>
          <a:prstGeom prst="rect">
            <a:avLst/>
          </a:prstGeom>
        </p:spPr>
        <p:txBody>
          <a:bodyPr wrap="none">
            <a:spAutoFit/>
          </a:bodyPr>
          <a:lstStyle/>
          <a:p>
            <a:r>
              <a:rPr lang="en-US" sz="1400" b="1" dirty="0"/>
              <a:t>Fine-grained </a:t>
            </a:r>
          </a:p>
          <a:p>
            <a:r>
              <a:rPr lang="en-US" sz="1400" b="1" dirty="0"/>
              <a:t>task partitioning</a:t>
            </a:r>
          </a:p>
        </p:txBody>
      </p:sp>
      <p:sp>
        <p:nvSpPr>
          <p:cNvPr id="79" name="Rectangle 78">
            <a:extLst>
              <a:ext uri="{FF2B5EF4-FFF2-40B4-BE49-F238E27FC236}">
                <a16:creationId xmlns:a16="http://schemas.microsoft.com/office/drawing/2014/main" id="{E92B497F-5A2A-4A76-A440-0699421D2258}"/>
              </a:ext>
            </a:extLst>
          </p:cNvPr>
          <p:cNvSpPr/>
          <p:nvPr/>
        </p:nvSpPr>
        <p:spPr>
          <a:xfrm>
            <a:off x="7403223" y="16325"/>
            <a:ext cx="1414041" cy="523220"/>
          </a:xfrm>
          <a:prstGeom prst="rect">
            <a:avLst/>
          </a:prstGeom>
        </p:spPr>
        <p:txBody>
          <a:bodyPr wrap="none">
            <a:spAutoFit/>
          </a:bodyPr>
          <a:lstStyle/>
          <a:p>
            <a:r>
              <a:rPr lang="en-US" sz="1400" b="1" dirty="0"/>
              <a:t>Coarse-grained </a:t>
            </a:r>
          </a:p>
          <a:p>
            <a:r>
              <a:rPr lang="en-US" sz="1400" b="1" dirty="0"/>
              <a:t>task partitioning</a:t>
            </a:r>
          </a:p>
        </p:txBody>
      </p:sp>
      <p:sp>
        <p:nvSpPr>
          <p:cNvPr id="3" name="TextBox 2">
            <a:extLst>
              <a:ext uri="{FF2B5EF4-FFF2-40B4-BE49-F238E27FC236}">
                <a16:creationId xmlns:a16="http://schemas.microsoft.com/office/drawing/2014/main" id="{520F033B-60FC-47DD-96D5-58C9ACE2BA76}"/>
              </a:ext>
            </a:extLst>
          </p:cNvPr>
          <p:cNvSpPr txBox="1"/>
          <p:nvPr/>
        </p:nvSpPr>
        <p:spPr>
          <a:xfrm>
            <a:off x="4178484" y="4771837"/>
            <a:ext cx="2920973" cy="276999"/>
          </a:xfrm>
          <a:prstGeom prst="rect">
            <a:avLst/>
          </a:prstGeom>
          <a:noFill/>
        </p:spPr>
        <p:txBody>
          <a:bodyPr wrap="square" rtlCol="0">
            <a:spAutoFit/>
          </a:bodyPr>
          <a:lstStyle/>
          <a:p>
            <a:r>
              <a:rPr lang="en-US" sz="1200" dirty="0">
                <a:solidFill>
                  <a:srgbClr val="C00000"/>
                </a:solidFill>
              </a:rPr>
              <a:t>(Assume sub-tasks are very fine-grained)</a:t>
            </a:r>
          </a:p>
        </p:txBody>
      </p:sp>
    </p:spTree>
    <p:extLst>
      <p:ext uri="{BB962C8B-B14F-4D97-AF65-F5344CB8AC3E}">
        <p14:creationId xmlns:p14="http://schemas.microsoft.com/office/powerpoint/2010/main" val="293205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xEl>
                                              <p:pRg st="4" end="4"/>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
                                            <p:txEl>
                                              <p:pRg st="5" end="5"/>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p:bldP spid="66" grpId="0" animBg="1"/>
      <p:bldP spid="67" grpId="0" animBg="1"/>
      <p:bldP spid="68" grpId="0" animBg="1"/>
      <p:bldP spid="69" grpId="0" animBg="1"/>
      <p:bldP spid="70" grpId="0" animBg="1"/>
      <p:bldP spid="71" grpId="0"/>
      <p:bldP spid="76" grpId="0"/>
      <p:bldP spid="77" grpId="0"/>
      <p:bldP spid="7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Chai</a:t>
            </a:r>
            <a:r>
              <a:rPr lang="en-US" dirty="0"/>
              <a:t> Benchmark Suite</a:t>
            </a:r>
          </a:p>
        </p:txBody>
      </p:sp>
      <p:sp>
        <p:nvSpPr>
          <p:cNvPr id="3" name="Content Placeholder 2"/>
          <p:cNvSpPr>
            <a:spLocks noGrp="1"/>
          </p:cNvSpPr>
          <p:nvPr>
            <p:ph idx="1"/>
          </p:nvPr>
        </p:nvSpPr>
        <p:spPr>
          <a:xfrm>
            <a:off x="344868" y="2274849"/>
            <a:ext cx="7081844" cy="3756671"/>
          </a:xfrm>
        </p:spPr>
        <p:txBody>
          <a:bodyPr>
            <a:normAutofit/>
          </a:bodyPr>
          <a:lstStyle/>
          <a:p>
            <a:pPr>
              <a:spcBef>
                <a:spcPts val="1200"/>
              </a:spcBef>
            </a:pPr>
            <a:r>
              <a:rPr lang="en-US" sz="2400" dirty="0"/>
              <a:t>Chai benchmark suite: </a:t>
            </a:r>
          </a:p>
          <a:p>
            <a:pPr marL="0" indent="0">
              <a:spcBef>
                <a:spcPts val="1200"/>
              </a:spcBef>
              <a:buNone/>
            </a:pPr>
            <a:r>
              <a:rPr lang="en-US" sz="2400" dirty="0">
                <a:solidFill>
                  <a:schemeClr val="tx2"/>
                </a:solidFill>
                <a:latin typeface="Verdana"/>
                <a:cs typeface="Verdana"/>
              </a:rPr>
              <a:t>	</a:t>
            </a:r>
            <a:r>
              <a:rPr lang="en-US" dirty="0">
                <a:solidFill>
                  <a:srgbClr val="00B050"/>
                </a:solidFill>
                <a:ea typeface="+mj-ea"/>
                <a:cs typeface="+mj-cs"/>
              </a:rPr>
              <a:t>chai</a:t>
            </a:r>
            <a:r>
              <a:rPr lang="en-US" dirty="0">
                <a:solidFill>
                  <a:schemeClr val="accent5">
                    <a:lumMod val="50000"/>
                  </a:schemeClr>
                </a:solidFill>
                <a:ea typeface="+mj-ea"/>
                <a:cs typeface="+mj-cs"/>
              </a:rPr>
              <a:t>-benchmarks.github.io</a:t>
            </a:r>
          </a:p>
          <a:p>
            <a:pPr lvl="1">
              <a:spcBef>
                <a:spcPts val="1200"/>
              </a:spcBef>
            </a:pPr>
            <a:r>
              <a:rPr lang="en-US" sz="2000" dirty="0"/>
              <a:t>14 benchmarks covers data partitioning, fine-grain task partitioning, and coarse-grain task partitioning patterns</a:t>
            </a:r>
          </a:p>
          <a:p>
            <a:pPr lvl="1">
              <a:spcBef>
                <a:spcPts val="1200"/>
              </a:spcBef>
            </a:pPr>
            <a:r>
              <a:rPr lang="en-US" sz="2000" dirty="0"/>
              <a:t>OpenCL, C++ AMP, and CUDA versions</a:t>
            </a:r>
          </a:p>
          <a:p>
            <a:pPr lvl="1">
              <a:spcBef>
                <a:spcPts val="1200"/>
              </a:spcBef>
            </a:pPr>
            <a:r>
              <a:rPr lang="en-US" sz="2000" dirty="0"/>
              <a:t>Unified memory and system-wide atomic versions and traditional discrete architecture versions</a:t>
            </a:r>
          </a:p>
        </p:txBody>
      </p:sp>
      <p:pic>
        <p:nvPicPr>
          <p:cNvPr id="4" name="Imagen 4"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5535" y="2274849"/>
            <a:ext cx="1246407" cy="1544362"/>
          </a:xfrm>
          <a:prstGeom prst="rect">
            <a:avLst/>
          </a:prstGeom>
        </p:spPr>
      </p:pic>
      <p:sp>
        <p:nvSpPr>
          <p:cNvPr id="5" name="Rectangle 4"/>
          <p:cNvSpPr/>
          <p:nvPr/>
        </p:nvSpPr>
        <p:spPr>
          <a:xfrm>
            <a:off x="344868" y="1332877"/>
            <a:ext cx="8536114" cy="523220"/>
          </a:xfrm>
          <a:prstGeom prst="rect">
            <a:avLst/>
          </a:prstGeom>
        </p:spPr>
        <p:txBody>
          <a:bodyPr wrap="square">
            <a:spAutoFit/>
          </a:bodyPr>
          <a:lstStyle/>
          <a:p>
            <a:r>
              <a:rPr lang="en-US" sz="2800" b="1" dirty="0">
                <a:solidFill>
                  <a:srgbClr val="00B050"/>
                </a:solidFill>
              </a:rPr>
              <a:t>Chai</a:t>
            </a:r>
            <a:r>
              <a:rPr lang="en-US" sz="2000" dirty="0"/>
              <a:t>: </a:t>
            </a:r>
            <a:r>
              <a:rPr lang="en-US" sz="2800" b="1" dirty="0">
                <a:solidFill>
                  <a:srgbClr val="00B050"/>
                </a:solidFill>
              </a:rPr>
              <a:t>C</a:t>
            </a:r>
            <a:r>
              <a:rPr lang="en-US" sz="2000" dirty="0"/>
              <a:t>ollaborative </a:t>
            </a:r>
            <a:r>
              <a:rPr lang="en-US" sz="2800" b="1" dirty="0">
                <a:solidFill>
                  <a:srgbClr val="00B050"/>
                </a:solidFill>
              </a:rPr>
              <a:t>H</a:t>
            </a:r>
            <a:r>
              <a:rPr lang="en-US" sz="2000" dirty="0"/>
              <a:t>eterogeneous </a:t>
            </a:r>
            <a:r>
              <a:rPr lang="en-US" sz="2800" b="1" dirty="0">
                <a:solidFill>
                  <a:srgbClr val="00B050"/>
                </a:solidFill>
              </a:rPr>
              <a:t>A</a:t>
            </a:r>
            <a:r>
              <a:rPr lang="en-US" sz="2000" dirty="0"/>
              <a:t>pplications for </a:t>
            </a:r>
            <a:r>
              <a:rPr lang="en-US" sz="2800" b="1" dirty="0">
                <a:solidFill>
                  <a:srgbClr val="00B050"/>
                </a:solidFill>
              </a:rPr>
              <a:t>I</a:t>
            </a:r>
            <a:r>
              <a:rPr lang="en-US" sz="2000" dirty="0"/>
              <a:t>ntegrated-architectures</a:t>
            </a:r>
          </a:p>
        </p:txBody>
      </p:sp>
      <p:pic>
        <p:nvPicPr>
          <p:cNvPr id="8" name="Picture 7">
            <a:extLst>
              <a:ext uri="{FF2B5EF4-FFF2-40B4-BE49-F238E27FC236}">
                <a16:creationId xmlns:a16="http://schemas.microsoft.com/office/drawing/2014/main" id="{5BD88DFA-8405-4340-93DB-309210C833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3907" y="4334814"/>
            <a:ext cx="1527075" cy="1527075"/>
          </a:xfrm>
          <a:prstGeom prst="rect">
            <a:avLst/>
          </a:prstGeom>
        </p:spPr>
      </p:pic>
    </p:spTree>
    <p:extLst>
      <p:ext uri="{BB962C8B-B14F-4D97-AF65-F5344CB8AC3E}">
        <p14:creationId xmlns:p14="http://schemas.microsoft.com/office/powerpoint/2010/main" val="2141220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2D340-71A3-47DB-B0CC-2B525270A185}"/>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2B2C9182-3427-4657-9F37-AD7CA3E7C9BB}"/>
              </a:ext>
            </a:extLst>
          </p:cNvPr>
          <p:cNvSpPr>
            <a:spLocks noGrp="1"/>
          </p:cNvSpPr>
          <p:nvPr>
            <p:ph idx="1"/>
          </p:nvPr>
        </p:nvSpPr>
        <p:spPr>
          <a:xfrm>
            <a:off x="344868" y="1825625"/>
            <a:ext cx="8399082" cy="4205895"/>
          </a:xfrm>
        </p:spPr>
        <p:txBody>
          <a:bodyPr/>
          <a:lstStyle/>
          <a:p>
            <a:r>
              <a:rPr lang="en-US" dirty="0"/>
              <a:t>Introduction to Collaborative Computing</a:t>
            </a:r>
          </a:p>
          <a:p>
            <a:r>
              <a:rPr lang="en-US" dirty="0"/>
              <a:t>Analytical Models of Collaborative Computing</a:t>
            </a:r>
          </a:p>
          <a:p>
            <a:r>
              <a:rPr lang="en-US" dirty="0"/>
              <a:t>Evaluation</a:t>
            </a:r>
          </a:p>
          <a:p>
            <a:pPr lvl="1"/>
            <a:r>
              <a:rPr lang="en-US" dirty="0"/>
              <a:t>Evaluation platform</a:t>
            </a:r>
          </a:p>
          <a:p>
            <a:pPr lvl="1"/>
            <a:r>
              <a:rPr lang="en-US" dirty="0"/>
              <a:t>Data partitioning vs. task partitioning</a:t>
            </a:r>
          </a:p>
          <a:p>
            <a:pPr lvl="1"/>
            <a:r>
              <a:rPr lang="en-US" dirty="0"/>
              <a:t>Impact of kernel replication</a:t>
            </a:r>
          </a:p>
          <a:p>
            <a:r>
              <a:rPr lang="en-US" dirty="0"/>
              <a:t>Key Insights</a:t>
            </a:r>
          </a:p>
          <a:p>
            <a:r>
              <a:rPr lang="en-US" dirty="0">
                <a:solidFill>
                  <a:srgbClr val="00B050"/>
                </a:solidFill>
              </a:rPr>
              <a:t>Chai</a:t>
            </a:r>
            <a:r>
              <a:rPr lang="en-US" dirty="0"/>
              <a:t> Benchmarks for </a:t>
            </a:r>
            <a:r>
              <a:rPr lang="en-US"/>
              <a:t>CPU-FPGA Systems</a:t>
            </a:r>
            <a:endParaRPr lang="en-US" dirty="0"/>
          </a:p>
        </p:txBody>
      </p:sp>
    </p:spTree>
    <p:extLst>
      <p:ext uri="{BB962C8B-B14F-4D97-AF65-F5344CB8AC3E}">
        <p14:creationId xmlns:p14="http://schemas.microsoft.com/office/powerpoint/2010/main" val="1766247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9B6E8-D61E-48D9-A968-158923AC9B01}"/>
              </a:ext>
            </a:extLst>
          </p:cNvPr>
          <p:cNvSpPr>
            <a:spLocks noGrp="1"/>
          </p:cNvSpPr>
          <p:nvPr>
            <p:ph type="title"/>
          </p:nvPr>
        </p:nvSpPr>
        <p:spPr/>
        <p:txBody>
          <a:bodyPr/>
          <a:lstStyle/>
          <a:p>
            <a:r>
              <a:rPr lang="en-US" dirty="0"/>
              <a:t>Evaluated Chai Benchmarks</a:t>
            </a:r>
          </a:p>
        </p:txBody>
      </p:sp>
      <p:graphicFrame>
        <p:nvGraphicFramePr>
          <p:cNvPr id="4" name="Content Placeholder 3">
            <a:extLst>
              <a:ext uri="{FF2B5EF4-FFF2-40B4-BE49-F238E27FC236}">
                <a16:creationId xmlns:a16="http://schemas.microsoft.com/office/drawing/2014/main" id="{C07D2F44-44E3-4A1C-8777-F8FAE697FC92}"/>
              </a:ext>
            </a:extLst>
          </p:cNvPr>
          <p:cNvGraphicFramePr>
            <a:graphicFrameLocks noGrp="1"/>
          </p:cNvGraphicFramePr>
          <p:nvPr>
            <p:ph idx="1"/>
            <p:extLst>
              <p:ext uri="{D42A27DB-BD31-4B8C-83A1-F6EECF244321}">
                <p14:modId xmlns:p14="http://schemas.microsoft.com/office/powerpoint/2010/main" val="2995033544"/>
              </p:ext>
            </p:extLst>
          </p:nvPr>
        </p:nvGraphicFramePr>
        <p:xfrm>
          <a:off x="870438" y="1538289"/>
          <a:ext cx="7403123" cy="3987070"/>
        </p:xfrm>
        <a:graphic>
          <a:graphicData uri="http://schemas.openxmlformats.org/drawingml/2006/table">
            <a:tbl>
              <a:tblPr firstRow="1" bandRow="1">
                <a:tableStyleId>{5C22544A-7EE6-4342-B048-85BDC9FD1C3A}</a:tableStyleId>
              </a:tblPr>
              <a:tblGrid>
                <a:gridCol w="1621459">
                  <a:extLst>
                    <a:ext uri="{9D8B030D-6E8A-4147-A177-3AD203B41FA5}">
                      <a16:colId xmlns:a16="http://schemas.microsoft.com/office/drawing/2014/main" val="4089703540"/>
                    </a:ext>
                  </a:extLst>
                </a:gridCol>
                <a:gridCol w="3446762">
                  <a:extLst>
                    <a:ext uri="{9D8B030D-6E8A-4147-A177-3AD203B41FA5}">
                      <a16:colId xmlns:a16="http://schemas.microsoft.com/office/drawing/2014/main" val="3821332794"/>
                    </a:ext>
                  </a:extLst>
                </a:gridCol>
                <a:gridCol w="2334902">
                  <a:extLst>
                    <a:ext uri="{9D8B030D-6E8A-4147-A177-3AD203B41FA5}">
                      <a16:colId xmlns:a16="http://schemas.microsoft.com/office/drawing/2014/main" val="893930768"/>
                    </a:ext>
                  </a:extLst>
                </a:gridCol>
              </a:tblGrid>
              <a:tr h="398707">
                <a:tc>
                  <a:txBody>
                    <a:bodyPr/>
                    <a:lstStyle/>
                    <a:p>
                      <a:pPr algn="ctr"/>
                      <a:r>
                        <a:rPr lang="en-US" dirty="0"/>
                        <a:t>Benchmark</a:t>
                      </a:r>
                    </a:p>
                  </a:txBody>
                  <a:tcPr/>
                </a:tc>
                <a:tc>
                  <a:txBody>
                    <a:bodyPr/>
                    <a:lstStyle/>
                    <a:p>
                      <a:r>
                        <a:rPr lang="en-US" dirty="0"/>
                        <a:t>Description</a:t>
                      </a:r>
                    </a:p>
                  </a:txBody>
                  <a:tcPr/>
                </a:tc>
                <a:tc>
                  <a:txBody>
                    <a:bodyPr/>
                    <a:lstStyle/>
                    <a:p>
                      <a:pPr algn="ctr"/>
                      <a:r>
                        <a:rPr lang="en-US" dirty="0"/>
                        <a:t>Strategy</a:t>
                      </a:r>
                    </a:p>
                  </a:txBody>
                  <a:tcPr/>
                </a:tc>
                <a:extLst>
                  <a:ext uri="{0D108BD9-81ED-4DB2-BD59-A6C34878D82A}">
                    <a16:rowId xmlns:a16="http://schemas.microsoft.com/office/drawing/2014/main" val="2149590692"/>
                  </a:ext>
                </a:extLst>
              </a:tr>
              <a:tr h="398707">
                <a:tc>
                  <a:txBody>
                    <a:bodyPr/>
                    <a:lstStyle/>
                    <a:p>
                      <a:pPr algn="ctr"/>
                      <a:r>
                        <a:rPr lang="en-US" b="1" dirty="0"/>
                        <a:t>CED-D</a:t>
                      </a:r>
                    </a:p>
                  </a:txBody>
                  <a:tcPr/>
                </a:tc>
                <a:tc>
                  <a:txBody>
                    <a:bodyPr/>
                    <a:lstStyle/>
                    <a:p>
                      <a:r>
                        <a:rPr lang="en-US" dirty="0"/>
                        <a:t>Canny Edge Detection</a:t>
                      </a:r>
                    </a:p>
                  </a:txBody>
                  <a:tcPr/>
                </a:tc>
                <a:tc>
                  <a:txBody>
                    <a:bodyPr/>
                    <a:lstStyle/>
                    <a:p>
                      <a:pPr algn="ctr"/>
                      <a:r>
                        <a:rPr lang="en-US" dirty="0">
                          <a:solidFill>
                            <a:schemeClr val="accent5">
                              <a:lumMod val="75000"/>
                            </a:schemeClr>
                          </a:solidFill>
                        </a:rPr>
                        <a:t>Data Partitioning</a:t>
                      </a:r>
                    </a:p>
                  </a:txBody>
                  <a:tcPr/>
                </a:tc>
                <a:extLst>
                  <a:ext uri="{0D108BD9-81ED-4DB2-BD59-A6C34878D82A}">
                    <a16:rowId xmlns:a16="http://schemas.microsoft.com/office/drawing/2014/main" val="3158135164"/>
                  </a:ext>
                </a:extLst>
              </a:tr>
              <a:tr h="398707">
                <a:tc>
                  <a:txBody>
                    <a:bodyPr/>
                    <a:lstStyle/>
                    <a:p>
                      <a:pPr algn="ctr"/>
                      <a:r>
                        <a:rPr lang="en-US" b="1" dirty="0"/>
                        <a:t>CED-T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Canny Edge Detection</a:t>
                      </a:r>
                    </a:p>
                  </a:txBody>
                  <a:tcPr/>
                </a:tc>
                <a:tc>
                  <a:txBody>
                    <a:bodyPr/>
                    <a:lstStyle/>
                    <a:p>
                      <a:pPr algn="ctr"/>
                      <a:r>
                        <a:rPr lang="en-US" dirty="0">
                          <a:solidFill>
                            <a:schemeClr val="accent6">
                              <a:lumMod val="75000"/>
                            </a:schemeClr>
                          </a:solidFill>
                        </a:rPr>
                        <a:t>Task Partitioning</a:t>
                      </a:r>
                    </a:p>
                  </a:txBody>
                  <a:tcPr/>
                </a:tc>
                <a:extLst>
                  <a:ext uri="{0D108BD9-81ED-4DB2-BD59-A6C34878D82A}">
                    <a16:rowId xmlns:a16="http://schemas.microsoft.com/office/drawing/2014/main" val="2613621033"/>
                  </a:ext>
                </a:extLst>
              </a:tr>
              <a:tr h="398707">
                <a:tc>
                  <a:txBody>
                    <a:bodyPr/>
                    <a:lstStyle/>
                    <a:p>
                      <a:pPr algn="ctr"/>
                      <a:r>
                        <a:rPr lang="en-US" b="1" dirty="0"/>
                        <a:t>RSC-D</a:t>
                      </a:r>
                    </a:p>
                  </a:txBody>
                  <a:tcPr/>
                </a:tc>
                <a:tc>
                  <a:txBody>
                    <a:bodyPr/>
                    <a:lstStyle/>
                    <a:p>
                      <a:r>
                        <a:rPr lang="en-US" dirty="0"/>
                        <a:t>Random Sample Consensus</a:t>
                      </a:r>
                    </a:p>
                  </a:txBody>
                  <a:tcPr/>
                </a:tc>
                <a:tc>
                  <a:txBody>
                    <a:bodyPr/>
                    <a:lstStyle/>
                    <a:p>
                      <a:pPr algn="ctr"/>
                      <a:r>
                        <a:rPr lang="en-US" dirty="0">
                          <a:solidFill>
                            <a:schemeClr val="accent5">
                              <a:lumMod val="75000"/>
                            </a:schemeClr>
                          </a:solidFill>
                        </a:rPr>
                        <a:t>Data Partitioning</a:t>
                      </a:r>
                    </a:p>
                  </a:txBody>
                  <a:tcPr/>
                </a:tc>
                <a:extLst>
                  <a:ext uri="{0D108BD9-81ED-4DB2-BD59-A6C34878D82A}">
                    <a16:rowId xmlns:a16="http://schemas.microsoft.com/office/drawing/2014/main" val="4006248435"/>
                  </a:ext>
                </a:extLst>
              </a:tr>
              <a:tr h="398707">
                <a:tc>
                  <a:txBody>
                    <a:bodyPr/>
                    <a:lstStyle/>
                    <a:p>
                      <a:pPr algn="ctr"/>
                      <a:r>
                        <a:rPr lang="en-US" b="1" dirty="0"/>
                        <a:t>RSC-T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Random Sample Consensus</a:t>
                      </a:r>
                    </a:p>
                  </a:txBody>
                  <a:tcPr/>
                </a:tc>
                <a:tc>
                  <a:txBody>
                    <a:bodyPr/>
                    <a:lstStyle/>
                    <a:p>
                      <a:pPr algn="ctr"/>
                      <a:r>
                        <a:rPr lang="en-US" dirty="0">
                          <a:solidFill>
                            <a:schemeClr val="accent6">
                              <a:lumMod val="75000"/>
                            </a:schemeClr>
                          </a:solidFill>
                        </a:rPr>
                        <a:t>Task Partitioning</a:t>
                      </a:r>
                    </a:p>
                  </a:txBody>
                  <a:tcPr/>
                </a:tc>
                <a:extLst>
                  <a:ext uri="{0D108BD9-81ED-4DB2-BD59-A6C34878D82A}">
                    <a16:rowId xmlns:a16="http://schemas.microsoft.com/office/drawing/2014/main" val="3389229549"/>
                  </a:ext>
                </a:extLst>
              </a:tr>
              <a:tr h="398707">
                <a:tc>
                  <a:txBody>
                    <a:bodyPr/>
                    <a:lstStyle/>
                    <a:p>
                      <a:pPr algn="ctr"/>
                      <a:r>
                        <a:rPr lang="en-US" b="1" dirty="0"/>
                        <a:t>BS</a:t>
                      </a:r>
                    </a:p>
                  </a:txBody>
                  <a:tcPr/>
                </a:tc>
                <a:tc>
                  <a:txBody>
                    <a:bodyPr/>
                    <a:lstStyle/>
                    <a:p>
                      <a:r>
                        <a:rPr lang="en-US" dirty="0" err="1"/>
                        <a:t>Bézier</a:t>
                      </a:r>
                      <a:r>
                        <a:rPr lang="en-US" dirty="0"/>
                        <a:t> Surface</a:t>
                      </a:r>
                    </a:p>
                  </a:txBody>
                  <a:tcPr/>
                </a:tc>
                <a:tc>
                  <a:txBody>
                    <a:bodyPr/>
                    <a:lstStyle/>
                    <a:p>
                      <a:pPr algn="ctr"/>
                      <a:r>
                        <a:rPr lang="en-US" dirty="0">
                          <a:solidFill>
                            <a:schemeClr val="accent5">
                              <a:lumMod val="75000"/>
                            </a:schemeClr>
                          </a:solidFill>
                        </a:rPr>
                        <a:t>Data Partitioning</a:t>
                      </a:r>
                    </a:p>
                  </a:txBody>
                  <a:tcPr/>
                </a:tc>
                <a:extLst>
                  <a:ext uri="{0D108BD9-81ED-4DB2-BD59-A6C34878D82A}">
                    <a16:rowId xmlns:a16="http://schemas.microsoft.com/office/drawing/2014/main" val="3299631458"/>
                  </a:ext>
                </a:extLst>
              </a:tr>
              <a:tr h="398707">
                <a:tc>
                  <a:txBody>
                    <a:bodyPr/>
                    <a:lstStyle/>
                    <a:p>
                      <a:pPr algn="ctr"/>
                      <a:r>
                        <a:rPr lang="en-US" b="1" dirty="0"/>
                        <a:t>HSTO</a:t>
                      </a:r>
                    </a:p>
                  </a:txBody>
                  <a:tcPr/>
                </a:tc>
                <a:tc>
                  <a:txBody>
                    <a:bodyPr/>
                    <a:lstStyle/>
                    <a:p>
                      <a:r>
                        <a:rPr lang="en-US" dirty="0"/>
                        <a:t>Image Histogram</a:t>
                      </a:r>
                    </a:p>
                  </a:txBody>
                  <a:tcPr/>
                </a:tc>
                <a:tc>
                  <a:txBody>
                    <a:bodyPr/>
                    <a:lstStyle/>
                    <a:p>
                      <a:pPr algn="ctr"/>
                      <a:r>
                        <a:rPr lang="en-US" dirty="0">
                          <a:solidFill>
                            <a:schemeClr val="accent5">
                              <a:lumMod val="75000"/>
                            </a:schemeClr>
                          </a:solidFill>
                        </a:rPr>
                        <a:t>Data Partitioning</a:t>
                      </a:r>
                    </a:p>
                  </a:txBody>
                  <a:tcPr/>
                </a:tc>
                <a:extLst>
                  <a:ext uri="{0D108BD9-81ED-4DB2-BD59-A6C34878D82A}">
                    <a16:rowId xmlns:a16="http://schemas.microsoft.com/office/drawing/2014/main" val="3867040003"/>
                  </a:ext>
                </a:extLst>
              </a:tr>
              <a:tr h="398707">
                <a:tc>
                  <a:txBody>
                    <a:bodyPr/>
                    <a:lstStyle/>
                    <a:p>
                      <a:pPr algn="ctr"/>
                      <a:r>
                        <a:rPr lang="en-US" b="1" dirty="0"/>
                        <a:t>SSSP</a:t>
                      </a:r>
                    </a:p>
                  </a:txBody>
                  <a:tcPr/>
                </a:tc>
                <a:tc>
                  <a:txBody>
                    <a:bodyPr/>
                    <a:lstStyle/>
                    <a:p>
                      <a:r>
                        <a:rPr lang="en-US" dirty="0"/>
                        <a:t>Single-Source Shortest Path</a:t>
                      </a:r>
                    </a:p>
                  </a:txBody>
                  <a:tcPr/>
                </a:tc>
                <a:tc>
                  <a:txBody>
                    <a:bodyPr/>
                    <a:lstStyle/>
                    <a:p>
                      <a:pPr algn="ctr"/>
                      <a:r>
                        <a:rPr lang="en-US" dirty="0">
                          <a:solidFill>
                            <a:schemeClr val="accent6">
                              <a:lumMod val="75000"/>
                            </a:schemeClr>
                          </a:solidFill>
                        </a:rPr>
                        <a:t>Task Partitioning</a:t>
                      </a:r>
                    </a:p>
                  </a:txBody>
                  <a:tcPr/>
                </a:tc>
                <a:extLst>
                  <a:ext uri="{0D108BD9-81ED-4DB2-BD59-A6C34878D82A}">
                    <a16:rowId xmlns:a16="http://schemas.microsoft.com/office/drawing/2014/main" val="4049068124"/>
                  </a:ext>
                </a:extLst>
              </a:tr>
              <a:tr h="398707">
                <a:tc>
                  <a:txBody>
                    <a:bodyPr/>
                    <a:lstStyle/>
                    <a:p>
                      <a:pPr algn="ctr"/>
                      <a:r>
                        <a:rPr lang="en-US" b="1" dirty="0"/>
                        <a:t>TQ</a:t>
                      </a:r>
                    </a:p>
                  </a:txBody>
                  <a:tcPr/>
                </a:tc>
                <a:tc>
                  <a:txBody>
                    <a:bodyPr/>
                    <a:lstStyle/>
                    <a:p>
                      <a:r>
                        <a:rPr lang="en-US" dirty="0"/>
                        <a:t>Task Queue System (Synthetic)</a:t>
                      </a:r>
                    </a:p>
                  </a:txBody>
                  <a:tcPr/>
                </a:tc>
                <a:tc>
                  <a:txBody>
                    <a:bodyPr/>
                    <a:lstStyle/>
                    <a:p>
                      <a:pPr algn="ctr"/>
                      <a:r>
                        <a:rPr lang="en-US" dirty="0">
                          <a:solidFill>
                            <a:schemeClr val="accent6">
                              <a:lumMod val="75000"/>
                            </a:schemeClr>
                          </a:solidFill>
                        </a:rPr>
                        <a:t>Task Partitioning</a:t>
                      </a:r>
                    </a:p>
                  </a:txBody>
                  <a:tcPr/>
                </a:tc>
                <a:extLst>
                  <a:ext uri="{0D108BD9-81ED-4DB2-BD59-A6C34878D82A}">
                    <a16:rowId xmlns:a16="http://schemas.microsoft.com/office/drawing/2014/main" val="2288480086"/>
                  </a:ext>
                </a:extLst>
              </a:tr>
              <a:tr h="398707">
                <a:tc>
                  <a:txBody>
                    <a:bodyPr/>
                    <a:lstStyle/>
                    <a:p>
                      <a:pPr algn="ctr"/>
                      <a:r>
                        <a:rPr lang="en-US" b="1" dirty="0"/>
                        <a:t>TQH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Task Queue System (Histogram)</a:t>
                      </a:r>
                    </a:p>
                  </a:txBody>
                  <a:tcPr/>
                </a:tc>
                <a:tc>
                  <a:txBody>
                    <a:bodyPr/>
                    <a:lstStyle/>
                    <a:p>
                      <a:pPr algn="ctr"/>
                      <a:r>
                        <a:rPr lang="en-US" dirty="0">
                          <a:solidFill>
                            <a:schemeClr val="accent6">
                              <a:lumMod val="75000"/>
                            </a:schemeClr>
                          </a:solidFill>
                        </a:rPr>
                        <a:t>Task Partitioning</a:t>
                      </a:r>
                    </a:p>
                  </a:txBody>
                  <a:tcPr/>
                </a:tc>
                <a:extLst>
                  <a:ext uri="{0D108BD9-81ED-4DB2-BD59-A6C34878D82A}">
                    <a16:rowId xmlns:a16="http://schemas.microsoft.com/office/drawing/2014/main" val="60753049"/>
                  </a:ext>
                </a:extLst>
              </a:tr>
            </a:tbl>
          </a:graphicData>
        </a:graphic>
      </p:graphicFrame>
      <p:sp>
        <p:nvSpPr>
          <p:cNvPr id="3" name="TextBox 2">
            <a:extLst>
              <a:ext uri="{FF2B5EF4-FFF2-40B4-BE49-F238E27FC236}">
                <a16:creationId xmlns:a16="http://schemas.microsoft.com/office/drawing/2014/main" id="{A555B8EC-AFBD-4480-A052-99F891936383}"/>
              </a:ext>
            </a:extLst>
          </p:cNvPr>
          <p:cNvSpPr txBox="1"/>
          <p:nvPr/>
        </p:nvSpPr>
        <p:spPr>
          <a:xfrm>
            <a:off x="736600" y="5676900"/>
            <a:ext cx="8407400" cy="369332"/>
          </a:xfrm>
          <a:prstGeom prst="rect">
            <a:avLst/>
          </a:prstGeom>
          <a:noFill/>
        </p:spPr>
        <p:txBody>
          <a:bodyPr wrap="square" rtlCol="0">
            <a:spAutoFit/>
          </a:bodyPr>
          <a:lstStyle/>
          <a:p>
            <a:r>
              <a:rPr lang="en-US" dirty="0"/>
              <a:t>OpenCL-D (OpenCL discrete architecture) versions of these benchmarks are used. </a:t>
            </a:r>
          </a:p>
        </p:txBody>
      </p:sp>
    </p:spTree>
    <p:extLst>
      <p:ext uri="{BB962C8B-B14F-4D97-AF65-F5344CB8AC3E}">
        <p14:creationId xmlns:p14="http://schemas.microsoft.com/office/powerpoint/2010/main" val="1132791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01AC3-23D9-4F70-BC6F-0B80775307E6}"/>
              </a:ext>
            </a:extLst>
          </p:cNvPr>
          <p:cNvSpPr>
            <a:spLocks noGrp="1"/>
          </p:cNvSpPr>
          <p:nvPr>
            <p:ph type="title"/>
          </p:nvPr>
        </p:nvSpPr>
        <p:spPr/>
        <p:txBody>
          <a:bodyPr/>
          <a:lstStyle/>
          <a:p>
            <a:r>
              <a:rPr lang="en-US" dirty="0"/>
              <a:t>Evaluation Platforms</a:t>
            </a:r>
          </a:p>
        </p:txBody>
      </p:sp>
      <p:graphicFrame>
        <p:nvGraphicFramePr>
          <p:cNvPr id="4" name="Content Placeholder 3">
            <a:extLst>
              <a:ext uri="{FF2B5EF4-FFF2-40B4-BE49-F238E27FC236}">
                <a16:creationId xmlns:a16="http://schemas.microsoft.com/office/drawing/2014/main" id="{B65F6FCB-A572-4D98-A06B-D0A0440C7E15}"/>
              </a:ext>
            </a:extLst>
          </p:cNvPr>
          <p:cNvGraphicFramePr>
            <a:graphicFrameLocks noGrp="1"/>
          </p:cNvGraphicFramePr>
          <p:nvPr>
            <p:ph idx="1"/>
            <p:extLst>
              <p:ext uri="{D42A27DB-BD31-4B8C-83A1-F6EECF244321}">
                <p14:modId xmlns:p14="http://schemas.microsoft.com/office/powerpoint/2010/main" val="79921691"/>
              </p:ext>
            </p:extLst>
          </p:nvPr>
        </p:nvGraphicFramePr>
        <p:xfrm>
          <a:off x="827972" y="2928034"/>
          <a:ext cx="7488055" cy="2595880"/>
        </p:xfrm>
        <a:graphic>
          <a:graphicData uri="http://schemas.openxmlformats.org/drawingml/2006/table">
            <a:tbl>
              <a:tblPr firstRow="1" firstCol="1" bandRow="1">
                <a:tableStyleId>{5C22544A-7EE6-4342-B048-85BDC9FD1C3A}</a:tableStyleId>
              </a:tblPr>
              <a:tblGrid>
                <a:gridCol w="2050961">
                  <a:extLst>
                    <a:ext uri="{9D8B030D-6E8A-4147-A177-3AD203B41FA5}">
                      <a16:colId xmlns:a16="http://schemas.microsoft.com/office/drawing/2014/main" val="2955272668"/>
                    </a:ext>
                  </a:extLst>
                </a:gridCol>
                <a:gridCol w="2773025">
                  <a:extLst>
                    <a:ext uri="{9D8B030D-6E8A-4147-A177-3AD203B41FA5}">
                      <a16:colId xmlns:a16="http://schemas.microsoft.com/office/drawing/2014/main" val="477869484"/>
                    </a:ext>
                  </a:extLst>
                </a:gridCol>
                <a:gridCol w="2664069">
                  <a:extLst>
                    <a:ext uri="{9D8B030D-6E8A-4147-A177-3AD203B41FA5}">
                      <a16:colId xmlns:a16="http://schemas.microsoft.com/office/drawing/2014/main" val="806509983"/>
                    </a:ext>
                  </a:extLst>
                </a:gridCol>
              </a:tblGrid>
              <a:tr h="370840">
                <a:tc>
                  <a:txBody>
                    <a:bodyPr/>
                    <a:lstStyle/>
                    <a:p>
                      <a:endParaRPr lang="en-US" dirty="0"/>
                    </a:p>
                  </a:txBody>
                  <a:tcPr/>
                </a:tc>
                <a:tc>
                  <a:txBody>
                    <a:bodyPr/>
                    <a:lstStyle/>
                    <a:p>
                      <a:r>
                        <a:rPr lang="en-US" dirty="0"/>
                        <a:t>Platform A</a:t>
                      </a:r>
                    </a:p>
                  </a:txBody>
                  <a:tcPr/>
                </a:tc>
                <a:tc>
                  <a:txBody>
                    <a:bodyPr/>
                    <a:lstStyle/>
                    <a:p>
                      <a:r>
                        <a:rPr lang="en-US" dirty="0"/>
                        <a:t>Platform B</a:t>
                      </a:r>
                    </a:p>
                  </a:txBody>
                  <a:tcPr/>
                </a:tc>
                <a:extLst>
                  <a:ext uri="{0D108BD9-81ED-4DB2-BD59-A6C34878D82A}">
                    <a16:rowId xmlns:a16="http://schemas.microsoft.com/office/drawing/2014/main" val="1726160888"/>
                  </a:ext>
                </a:extLst>
              </a:tr>
              <a:tr h="370840">
                <a:tc>
                  <a:txBody>
                    <a:bodyPr/>
                    <a:lstStyle/>
                    <a:p>
                      <a:r>
                        <a:rPr lang="en-US" dirty="0"/>
                        <a:t>FPGA Board</a:t>
                      </a:r>
                    </a:p>
                  </a:txBody>
                  <a:tcPr/>
                </a:tc>
                <a:tc>
                  <a:txBody>
                    <a:bodyPr/>
                    <a:lstStyle/>
                    <a:p>
                      <a:r>
                        <a:rPr lang="en-US" dirty="0" err="1"/>
                        <a:t>Terasic</a:t>
                      </a:r>
                      <a:r>
                        <a:rPr lang="en-US" dirty="0"/>
                        <a:t> DE5-Net</a:t>
                      </a:r>
                    </a:p>
                  </a:txBody>
                  <a:tcPr/>
                </a:tc>
                <a:tc>
                  <a:txBody>
                    <a:bodyPr/>
                    <a:lstStyle/>
                    <a:p>
                      <a:r>
                        <a:rPr lang="en-US" dirty="0" err="1"/>
                        <a:t>Nallatech</a:t>
                      </a:r>
                      <a:r>
                        <a:rPr lang="en-US" dirty="0"/>
                        <a:t> 510T</a:t>
                      </a:r>
                    </a:p>
                  </a:txBody>
                  <a:tcPr/>
                </a:tc>
                <a:extLst>
                  <a:ext uri="{0D108BD9-81ED-4DB2-BD59-A6C34878D82A}">
                    <a16:rowId xmlns:a16="http://schemas.microsoft.com/office/drawing/2014/main" val="1497281693"/>
                  </a:ext>
                </a:extLst>
              </a:tr>
              <a:tr h="370840">
                <a:tc>
                  <a:txBody>
                    <a:bodyPr/>
                    <a:lstStyle/>
                    <a:p>
                      <a:r>
                        <a:rPr lang="en-US" b="1" dirty="0"/>
                        <a:t>FPGA Chip</a:t>
                      </a:r>
                    </a:p>
                  </a:txBody>
                  <a:tcPr/>
                </a:tc>
                <a:tc>
                  <a:txBody>
                    <a:bodyPr/>
                    <a:lstStyle/>
                    <a:p>
                      <a:r>
                        <a:rPr lang="en-US" b="1" dirty="0"/>
                        <a:t>Intel Stratix V GX</a:t>
                      </a:r>
                    </a:p>
                  </a:txBody>
                  <a:tcPr/>
                </a:tc>
                <a:tc>
                  <a:txBody>
                    <a:bodyPr/>
                    <a:lstStyle/>
                    <a:p>
                      <a:r>
                        <a:rPr lang="en-US" b="1" dirty="0"/>
                        <a:t>Intel </a:t>
                      </a:r>
                      <a:r>
                        <a:rPr lang="en-US" b="1" dirty="0" err="1"/>
                        <a:t>Arria</a:t>
                      </a:r>
                      <a:r>
                        <a:rPr lang="en-US" b="1" dirty="0"/>
                        <a:t> 10 GX</a:t>
                      </a:r>
                    </a:p>
                  </a:txBody>
                  <a:tcPr/>
                </a:tc>
                <a:extLst>
                  <a:ext uri="{0D108BD9-81ED-4DB2-BD59-A6C34878D82A}">
                    <a16:rowId xmlns:a16="http://schemas.microsoft.com/office/drawing/2014/main" val="105046772"/>
                  </a:ext>
                </a:extLst>
              </a:tr>
              <a:tr h="370840">
                <a:tc>
                  <a:txBody>
                    <a:bodyPr/>
                    <a:lstStyle/>
                    <a:p>
                      <a:r>
                        <a:rPr lang="en-US" dirty="0"/>
                        <a:t>On-Board Memory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GB (DDR3)</a:t>
                      </a:r>
                    </a:p>
                  </a:txBody>
                  <a:tcPr/>
                </a:tc>
                <a:tc>
                  <a:txBody>
                    <a:bodyPr/>
                    <a:lstStyle/>
                    <a:p>
                      <a:r>
                        <a:rPr lang="en-US" dirty="0"/>
                        <a:t>8 GB (DDR4)</a:t>
                      </a:r>
                    </a:p>
                  </a:txBody>
                  <a:tcPr/>
                </a:tc>
                <a:extLst>
                  <a:ext uri="{0D108BD9-81ED-4DB2-BD59-A6C34878D82A}">
                    <a16:rowId xmlns:a16="http://schemas.microsoft.com/office/drawing/2014/main" val="3106565310"/>
                  </a:ext>
                </a:extLst>
              </a:tr>
              <a:tr h="370840">
                <a:tc>
                  <a:txBody>
                    <a:bodyPr/>
                    <a:lstStyle/>
                    <a:p>
                      <a:r>
                        <a:rPr lang="en-US" dirty="0"/>
                        <a:t>Host CPU</a:t>
                      </a:r>
                    </a:p>
                  </a:txBody>
                  <a:tcPr/>
                </a:tc>
                <a:tc>
                  <a:txBody>
                    <a:bodyPr/>
                    <a:lstStyle/>
                    <a:p>
                      <a:r>
                        <a:rPr lang="en-US" dirty="0"/>
                        <a:t>Intel Xeon E3-1240 v3</a:t>
                      </a:r>
                    </a:p>
                  </a:txBody>
                  <a:tcPr/>
                </a:tc>
                <a:tc>
                  <a:txBody>
                    <a:bodyPr/>
                    <a:lstStyle/>
                    <a:p>
                      <a:r>
                        <a:rPr lang="en-US" dirty="0"/>
                        <a:t>Intel Xeon E5-2650 v3</a:t>
                      </a:r>
                    </a:p>
                  </a:txBody>
                  <a:tcPr/>
                </a:tc>
                <a:extLst>
                  <a:ext uri="{0D108BD9-81ED-4DB2-BD59-A6C34878D82A}">
                    <a16:rowId xmlns:a16="http://schemas.microsoft.com/office/drawing/2014/main" val="4238235287"/>
                  </a:ext>
                </a:extLst>
              </a:tr>
              <a:tr h="370840">
                <a:tc>
                  <a:txBody>
                    <a:bodyPr/>
                    <a:lstStyle/>
                    <a:p>
                      <a:r>
                        <a:rPr lang="en-US" dirty="0"/>
                        <a:t>Host Memory</a:t>
                      </a:r>
                    </a:p>
                  </a:txBody>
                  <a:tcPr/>
                </a:tc>
                <a:tc>
                  <a:txBody>
                    <a:bodyPr/>
                    <a:lstStyle/>
                    <a:p>
                      <a:r>
                        <a:rPr lang="en-US" dirty="0"/>
                        <a:t>8 GB (DDR3)</a:t>
                      </a:r>
                    </a:p>
                  </a:txBody>
                  <a:tcPr/>
                </a:tc>
                <a:tc>
                  <a:txBody>
                    <a:bodyPr/>
                    <a:lstStyle/>
                    <a:p>
                      <a:r>
                        <a:rPr lang="en-US" dirty="0"/>
                        <a:t>96 GB (DDR4)</a:t>
                      </a:r>
                    </a:p>
                  </a:txBody>
                  <a:tcPr/>
                </a:tc>
                <a:extLst>
                  <a:ext uri="{0D108BD9-81ED-4DB2-BD59-A6C34878D82A}">
                    <a16:rowId xmlns:a16="http://schemas.microsoft.com/office/drawing/2014/main" val="403337313"/>
                  </a:ext>
                </a:extLst>
              </a:tr>
              <a:tr h="370840">
                <a:tc>
                  <a:txBody>
                    <a:bodyPr/>
                    <a:lstStyle/>
                    <a:p>
                      <a:r>
                        <a:rPr lang="en-US" dirty="0"/>
                        <a:t>Interface</a:t>
                      </a:r>
                    </a:p>
                  </a:txBody>
                  <a:tcPr/>
                </a:tc>
                <a:tc>
                  <a:txBody>
                    <a:bodyPr/>
                    <a:lstStyle/>
                    <a:p>
                      <a:r>
                        <a:rPr lang="en-US" dirty="0"/>
                        <a:t>PCIe gen3.0 x8</a:t>
                      </a:r>
                    </a:p>
                  </a:txBody>
                  <a:tcPr/>
                </a:tc>
                <a:tc>
                  <a:txBody>
                    <a:bodyPr/>
                    <a:lstStyle/>
                    <a:p>
                      <a:r>
                        <a:rPr lang="en-US" dirty="0"/>
                        <a:t>PCIe gen3.0 x8</a:t>
                      </a:r>
                    </a:p>
                  </a:txBody>
                  <a:tcPr/>
                </a:tc>
                <a:extLst>
                  <a:ext uri="{0D108BD9-81ED-4DB2-BD59-A6C34878D82A}">
                    <a16:rowId xmlns:a16="http://schemas.microsoft.com/office/drawing/2014/main" val="609321780"/>
                  </a:ext>
                </a:extLst>
              </a:tr>
            </a:tbl>
          </a:graphicData>
        </a:graphic>
      </p:graphicFrame>
      <p:pic>
        <p:nvPicPr>
          <p:cNvPr id="1026" name="Picture 2" descr="Image result for Terasic DE5-Net board">
            <a:extLst>
              <a:ext uri="{FF2B5EF4-FFF2-40B4-BE49-F238E27FC236}">
                <a16:creationId xmlns:a16="http://schemas.microsoft.com/office/drawing/2014/main" id="{AE1A0687-B87F-4F02-8854-6F0AEBE54A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8273" y="1461184"/>
            <a:ext cx="2640330" cy="14668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archive.cotsjournalonline.com/files/images/5431/Nallatech%20510Tw-Case_medium.jpg">
            <a:extLst>
              <a:ext uri="{FF2B5EF4-FFF2-40B4-BE49-F238E27FC236}">
                <a16:creationId xmlns:a16="http://schemas.microsoft.com/office/drawing/2014/main" id="{0553B282-FCD0-4007-B028-96984A9B04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5339" y="1626164"/>
            <a:ext cx="1987062" cy="1103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802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389CC-C7A4-45C5-BF7A-6E354D2FE47F}"/>
              </a:ext>
            </a:extLst>
          </p:cNvPr>
          <p:cNvSpPr>
            <a:spLocks noGrp="1"/>
          </p:cNvSpPr>
          <p:nvPr>
            <p:ph type="title"/>
          </p:nvPr>
        </p:nvSpPr>
        <p:spPr/>
        <p:txBody>
          <a:bodyPr/>
          <a:lstStyle/>
          <a:p>
            <a:r>
              <a:rPr lang="en-US" dirty="0"/>
              <a:t>Intel OpenCL SDK for FPGA</a:t>
            </a:r>
          </a:p>
        </p:txBody>
      </p:sp>
      <p:sp>
        <p:nvSpPr>
          <p:cNvPr id="3" name="Content Placeholder 2">
            <a:extLst>
              <a:ext uri="{FF2B5EF4-FFF2-40B4-BE49-F238E27FC236}">
                <a16:creationId xmlns:a16="http://schemas.microsoft.com/office/drawing/2014/main" id="{FC27AB12-60F2-493B-B1FD-3511FCF12FB7}"/>
              </a:ext>
            </a:extLst>
          </p:cNvPr>
          <p:cNvSpPr>
            <a:spLocks noGrp="1"/>
          </p:cNvSpPr>
          <p:nvPr>
            <p:ph idx="1"/>
          </p:nvPr>
        </p:nvSpPr>
        <p:spPr>
          <a:xfrm>
            <a:off x="344868" y="1524001"/>
            <a:ext cx="8399082" cy="4507520"/>
          </a:xfrm>
        </p:spPr>
        <p:txBody>
          <a:bodyPr>
            <a:normAutofit/>
          </a:bodyPr>
          <a:lstStyle/>
          <a:p>
            <a:r>
              <a:rPr lang="en-US" sz="2400" dirty="0"/>
              <a:t>Intel OpenCL SDK for FPGA is used to compile and synthesize host executable and FPGA design </a:t>
            </a:r>
          </a:p>
        </p:txBody>
      </p:sp>
      <p:pic>
        <p:nvPicPr>
          <p:cNvPr id="4" name="Picture 3">
            <a:extLst>
              <a:ext uri="{FF2B5EF4-FFF2-40B4-BE49-F238E27FC236}">
                <a16:creationId xmlns:a16="http://schemas.microsoft.com/office/drawing/2014/main" id="{5F843449-A700-4D7B-8A77-95BA133AD6E1}"/>
              </a:ext>
            </a:extLst>
          </p:cNvPr>
          <p:cNvPicPr>
            <a:picLocks noChangeAspect="1"/>
          </p:cNvPicPr>
          <p:nvPr/>
        </p:nvPicPr>
        <p:blipFill>
          <a:blip r:embed="rId3"/>
          <a:stretch>
            <a:fillRect/>
          </a:stretch>
        </p:blipFill>
        <p:spPr>
          <a:xfrm>
            <a:off x="1491154" y="2264777"/>
            <a:ext cx="6161692" cy="3855643"/>
          </a:xfrm>
          <a:prstGeom prst="rect">
            <a:avLst/>
          </a:prstGeom>
        </p:spPr>
      </p:pic>
    </p:spTree>
    <p:extLst>
      <p:ext uri="{BB962C8B-B14F-4D97-AF65-F5344CB8AC3E}">
        <p14:creationId xmlns:p14="http://schemas.microsoft.com/office/powerpoint/2010/main" val="4132856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167033-E43E-4291-96BA-7DFB7EDCE8BC}"/>
              </a:ext>
            </a:extLst>
          </p:cNvPr>
          <p:cNvPicPr>
            <a:picLocks noChangeAspect="1"/>
          </p:cNvPicPr>
          <p:nvPr/>
        </p:nvPicPr>
        <p:blipFill>
          <a:blip r:embed="rId2"/>
          <a:stretch>
            <a:fillRect/>
          </a:stretch>
        </p:blipFill>
        <p:spPr>
          <a:xfrm>
            <a:off x="5646767" y="1154798"/>
            <a:ext cx="3381118" cy="4751598"/>
          </a:xfrm>
          <a:prstGeom prst="rect">
            <a:avLst/>
          </a:prstGeom>
        </p:spPr>
      </p:pic>
      <p:sp>
        <p:nvSpPr>
          <p:cNvPr id="2" name="Title 1">
            <a:extLst>
              <a:ext uri="{FF2B5EF4-FFF2-40B4-BE49-F238E27FC236}">
                <a16:creationId xmlns:a16="http://schemas.microsoft.com/office/drawing/2014/main" id="{5B5389CC-C7A4-45C5-BF7A-6E354D2FE47F}"/>
              </a:ext>
            </a:extLst>
          </p:cNvPr>
          <p:cNvSpPr>
            <a:spLocks noGrp="1"/>
          </p:cNvSpPr>
          <p:nvPr>
            <p:ph type="title"/>
          </p:nvPr>
        </p:nvSpPr>
        <p:spPr/>
        <p:txBody>
          <a:bodyPr/>
          <a:lstStyle/>
          <a:p>
            <a:r>
              <a:rPr lang="en-US" dirty="0"/>
              <a:t>Compute Unit Replication</a:t>
            </a:r>
          </a:p>
        </p:txBody>
      </p:sp>
      <p:sp>
        <p:nvSpPr>
          <p:cNvPr id="3" name="Content Placeholder 2">
            <a:extLst>
              <a:ext uri="{FF2B5EF4-FFF2-40B4-BE49-F238E27FC236}">
                <a16:creationId xmlns:a16="http://schemas.microsoft.com/office/drawing/2014/main" id="{FC27AB12-60F2-493B-B1FD-3511FCF12FB7}"/>
              </a:ext>
            </a:extLst>
          </p:cNvPr>
          <p:cNvSpPr>
            <a:spLocks noGrp="1"/>
          </p:cNvSpPr>
          <p:nvPr>
            <p:ph idx="1"/>
          </p:nvPr>
        </p:nvSpPr>
        <p:spPr>
          <a:xfrm>
            <a:off x="344868" y="1524001"/>
            <a:ext cx="5234017" cy="4659394"/>
          </a:xfrm>
        </p:spPr>
        <p:txBody>
          <a:bodyPr>
            <a:normAutofit lnSpcReduction="10000"/>
          </a:bodyPr>
          <a:lstStyle/>
          <a:p>
            <a:r>
              <a:rPr lang="en-US" sz="2400" dirty="0"/>
              <a:t>OpenCL kernels are synthesized to compute units on FPGA</a:t>
            </a:r>
          </a:p>
          <a:p>
            <a:r>
              <a:rPr lang="en-US" sz="2400" dirty="0"/>
              <a:t>The compute units on FPGA can be replicated by adding </a:t>
            </a:r>
            <a:r>
              <a:rPr lang="en-US" sz="2400" dirty="0" err="1">
                <a:latin typeface="Consolas" panose="020B0609020204030204" pitchFamily="49" charset="0"/>
              </a:rPr>
              <a:t>num_compute_units</a:t>
            </a:r>
            <a:r>
              <a:rPr lang="en-US" sz="2400" dirty="0"/>
              <a:t> attribute in the OpenCL kernel code</a:t>
            </a:r>
          </a:p>
          <a:p>
            <a:r>
              <a:rPr lang="en-US" sz="2400" dirty="0" err="1">
                <a:latin typeface="Consolas" panose="020B0609020204030204" pitchFamily="49" charset="0"/>
              </a:rPr>
              <a:t>num_compute_units</a:t>
            </a:r>
            <a:r>
              <a:rPr lang="en-US" sz="2400" dirty="0"/>
              <a:t> attribute modifies the </a:t>
            </a:r>
            <a:r>
              <a:rPr lang="en-US" sz="2400" b="1" dirty="0"/>
              <a:t>number of compute units to which work-groups can be scheduled</a:t>
            </a:r>
            <a:r>
              <a:rPr lang="en-US" sz="2400" dirty="0"/>
              <a:t>, which also modifies the </a:t>
            </a:r>
            <a:r>
              <a:rPr lang="en-US" sz="2400" b="1" dirty="0"/>
              <a:t>number of times a kernel accesses global memory</a:t>
            </a:r>
          </a:p>
          <a:p>
            <a:r>
              <a:rPr lang="en-US" sz="2400" dirty="0"/>
              <a:t>We evaluate the impact of compute unit replication</a:t>
            </a:r>
          </a:p>
        </p:txBody>
      </p:sp>
      <p:sp>
        <p:nvSpPr>
          <p:cNvPr id="6" name="Rectangle 5">
            <a:extLst>
              <a:ext uri="{FF2B5EF4-FFF2-40B4-BE49-F238E27FC236}">
                <a16:creationId xmlns:a16="http://schemas.microsoft.com/office/drawing/2014/main" id="{006A2B16-D784-47AE-8516-809DD3F1A4DB}"/>
              </a:ext>
            </a:extLst>
          </p:cNvPr>
          <p:cNvSpPr/>
          <p:nvPr/>
        </p:nvSpPr>
        <p:spPr>
          <a:xfrm>
            <a:off x="5740049" y="5906396"/>
            <a:ext cx="3381118" cy="276999"/>
          </a:xfrm>
          <a:prstGeom prst="rect">
            <a:avLst/>
          </a:prstGeom>
        </p:spPr>
        <p:txBody>
          <a:bodyPr wrap="none">
            <a:spAutoFit/>
          </a:bodyPr>
          <a:lstStyle/>
          <a:p>
            <a:r>
              <a:rPr lang="en-US" sz="1200" dirty="0"/>
              <a:t>Intel® FPGA SDK for OpenCL™ Best Practices Guide </a:t>
            </a:r>
          </a:p>
        </p:txBody>
      </p:sp>
    </p:spTree>
    <p:extLst>
      <p:ext uri="{BB962C8B-B14F-4D97-AF65-F5344CB8AC3E}">
        <p14:creationId xmlns:p14="http://schemas.microsoft.com/office/powerpoint/2010/main" val="1608423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Canny Edge Detection (Data Partitioning)</a:t>
            </a:r>
          </a:p>
        </p:txBody>
      </p:sp>
      <p:graphicFrame>
        <p:nvGraphicFramePr>
          <p:cNvPr id="6" name="Chart 5"/>
          <p:cNvGraphicFramePr>
            <a:graphicFrameLocks/>
          </p:cNvGraphicFramePr>
          <p:nvPr>
            <p:extLst>
              <p:ext uri="{D42A27DB-BD31-4B8C-83A1-F6EECF244321}">
                <p14:modId xmlns:p14="http://schemas.microsoft.com/office/powerpoint/2010/main" val="264229903"/>
              </p:ext>
            </p:extLst>
          </p:nvPr>
        </p:nvGraphicFramePr>
        <p:xfrm>
          <a:off x="262921" y="1690689"/>
          <a:ext cx="8562975" cy="3700461"/>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EBD2BEE-F789-49E1-8439-4F0A0A52E656}"/>
                  </a:ext>
                </a:extLst>
              </p:cNvPr>
              <p:cNvSpPr/>
              <p:nvPr/>
            </p:nvSpPr>
            <p:spPr>
              <a:xfrm>
                <a:off x="344868" y="5385110"/>
                <a:ext cx="5664819" cy="646331"/>
              </a:xfrm>
              <a:prstGeom prst="rect">
                <a:avLst/>
              </a:prstGeom>
            </p:spPr>
            <p:txBody>
              <a:bodyPr wrap="square">
                <a:spAutoFit/>
              </a:bodyPr>
              <a:lstStyle/>
              <a:p>
                <a:pPr marL="285750" indent="-285750">
                  <a:lnSpc>
                    <a:spcPct val="100000"/>
                  </a:lnSpc>
                  <a:spcBef>
                    <a:spcPts val="0"/>
                  </a:spcBef>
                  <a:buFont typeface="Arial" panose="020B0604020202020204" pitchFamily="34" charset="0"/>
                  <a:buChar char="•"/>
                </a:pPr>
                <a:r>
                  <a:rPr lang="en-US" dirty="0"/>
                  <a:t>C: CPU; F: FPGA</a:t>
                </a:r>
              </a:p>
              <a:p>
                <a:pPr marL="285750" indent="-285750">
                  <a:lnSpc>
                    <a:spcPct val="100000"/>
                  </a:lnSpc>
                  <a:spcBef>
                    <a:spcPts val="0"/>
                  </a:spcBef>
                  <a:buFont typeface="Arial" panose="020B0604020202020204" pitchFamily="34" charset="0"/>
                  <a:buChar char="•"/>
                </a:pP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𝛼</m:t>
                    </m:r>
                  </m:oMath>
                </a14:m>
                <a:r>
                  <a:rPr lang="en-US" dirty="0">
                    <a:solidFill>
                      <a:schemeClr val="tx1"/>
                    </a:solidFill>
                  </a:rPr>
                  <a:t>: Fraction of data parallel tasks assigned to CPU</a:t>
                </a:r>
              </a:p>
            </p:txBody>
          </p:sp>
        </mc:Choice>
        <mc:Fallback xmlns="">
          <p:sp>
            <p:nvSpPr>
              <p:cNvPr id="3" name="Rectangle 2">
                <a:extLst>
                  <a:ext uri="{FF2B5EF4-FFF2-40B4-BE49-F238E27FC236}">
                    <a16:creationId xmlns:a16="http://schemas.microsoft.com/office/drawing/2014/main" id="{5EBD2BEE-F789-49E1-8439-4F0A0A52E656}"/>
                  </a:ext>
                </a:extLst>
              </p:cNvPr>
              <p:cNvSpPr>
                <a:spLocks noRot="1" noChangeAspect="1" noMove="1" noResize="1" noEditPoints="1" noAdjustHandles="1" noChangeArrowheads="1" noChangeShapeType="1" noTextEdit="1"/>
              </p:cNvSpPr>
              <p:nvPr/>
            </p:nvSpPr>
            <p:spPr>
              <a:xfrm>
                <a:off x="344868" y="5385110"/>
                <a:ext cx="5664819" cy="646331"/>
              </a:xfrm>
              <a:prstGeom prst="rect">
                <a:avLst/>
              </a:prstGeom>
              <a:blipFill>
                <a:blip r:embed="rId4"/>
                <a:stretch>
                  <a:fillRect l="-753"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27FDFBC-DF47-4EC3-9991-EC8C75AFF962}"/>
                  </a:ext>
                </a:extLst>
              </p:cNvPr>
              <p:cNvSpPr/>
              <p:nvPr/>
            </p:nvSpPr>
            <p:spPr>
              <a:xfrm>
                <a:off x="756647" y="4615934"/>
                <a:ext cx="38241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𝛼</m:t>
                      </m:r>
                    </m:oMath>
                  </m:oMathPara>
                </a14:m>
                <a:endParaRPr lang="en-US" dirty="0"/>
              </a:p>
            </p:txBody>
          </p:sp>
        </mc:Choice>
        <mc:Fallback xmlns="">
          <p:sp>
            <p:nvSpPr>
              <p:cNvPr id="5" name="Rectangle 4">
                <a:extLst>
                  <a:ext uri="{FF2B5EF4-FFF2-40B4-BE49-F238E27FC236}">
                    <a16:creationId xmlns:a16="http://schemas.microsoft.com/office/drawing/2014/main" id="{427FDFBC-DF47-4EC3-9991-EC8C75AFF962}"/>
                  </a:ext>
                </a:extLst>
              </p:cNvPr>
              <p:cNvSpPr>
                <a:spLocks noRot="1" noChangeAspect="1" noMove="1" noResize="1" noEditPoints="1" noAdjustHandles="1" noChangeArrowheads="1" noChangeShapeType="1" noTextEdit="1"/>
              </p:cNvSpPr>
              <p:nvPr/>
            </p:nvSpPr>
            <p:spPr>
              <a:xfrm>
                <a:off x="756647" y="4615934"/>
                <a:ext cx="382412" cy="369332"/>
              </a:xfrm>
              <a:prstGeom prst="rect">
                <a:avLst/>
              </a:prstGeom>
              <a:blipFill>
                <a:blip r:embed="rId5"/>
                <a:stretch>
                  <a:fillRect/>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F0F58029-0086-49AC-A769-14BE44ECE54B}"/>
              </a:ext>
            </a:extLst>
          </p:cNvPr>
          <p:cNvSpPr/>
          <p:nvPr/>
        </p:nvSpPr>
        <p:spPr>
          <a:xfrm>
            <a:off x="8196707" y="4644948"/>
            <a:ext cx="547243" cy="31801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46CE69A8-F94E-45C2-8964-094522D22008}"/>
              </a:ext>
            </a:extLst>
          </p:cNvPr>
          <p:cNvCxnSpPr>
            <a:cxnSpLocks/>
            <a:endCxn id="8" idx="2"/>
          </p:cNvCxnSpPr>
          <p:nvPr/>
        </p:nvCxnSpPr>
        <p:spPr>
          <a:xfrm flipV="1">
            <a:off x="8470329" y="4962964"/>
            <a:ext cx="0" cy="28504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14EBCE9-E37E-4E66-9229-694B63A18AA4}"/>
              </a:ext>
            </a:extLst>
          </p:cNvPr>
          <p:cNvSpPr txBox="1"/>
          <p:nvPr/>
        </p:nvSpPr>
        <p:spPr>
          <a:xfrm>
            <a:off x="6987040" y="5200444"/>
            <a:ext cx="2118350" cy="830997"/>
          </a:xfrm>
          <a:prstGeom prst="rect">
            <a:avLst/>
          </a:prstGeom>
          <a:noFill/>
        </p:spPr>
        <p:txBody>
          <a:bodyPr wrap="square" rtlCol="0">
            <a:spAutoFit/>
          </a:bodyPr>
          <a:lstStyle/>
          <a:p>
            <a:r>
              <a:rPr lang="en-US" sz="1200" b="1" dirty="0">
                <a:solidFill>
                  <a:srgbClr val="C00000"/>
                </a:solidFill>
              </a:rPr>
              <a:t>Dynamic data partitioning</a:t>
            </a:r>
            <a:r>
              <a:rPr lang="en-US" sz="1200" dirty="0">
                <a:solidFill>
                  <a:srgbClr val="C00000"/>
                </a:solidFill>
              </a:rPr>
              <a:t>: assigning batch of data parallel tasks to idle devices, achieving dynamic workload balance</a:t>
            </a:r>
          </a:p>
        </p:txBody>
      </p:sp>
      <p:cxnSp>
        <p:nvCxnSpPr>
          <p:cNvPr id="15" name="Straight Connector 14">
            <a:extLst>
              <a:ext uri="{FF2B5EF4-FFF2-40B4-BE49-F238E27FC236}">
                <a16:creationId xmlns:a16="http://schemas.microsoft.com/office/drawing/2014/main" id="{5DF53E55-608F-4831-A9EF-C455E6C8278E}"/>
              </a:ext>
            </a:extLst>
          </p:cNvPr>
          <p:cNvCxnSpPr/>
          <p:nvPr/>
        </p:nvCxnSpPr>
        <p:spPr>
          <a:xfrm flipH="1">
            <a:off x="1082040" y="3139440"/>
            <a:ext cx="7848600" cy="0"/>
          </a:xfrm>
          <a:prstGeom prst="line">
            <a:avLst/>
          </a:prstGeom>
          <a:ln>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D28F6AA-7AE4-43AD-AED4-2DB03A212333}"/>
              </a:ext>
            </a:extLst>
          </p:cNvPr>
          <p:cNvSpPr/>
          <p:nvPr/>
        </p:nvSpPr>
        <p:spPr>
          <a:xfrm>
            <a:off x="8061960" y="2826864"/>
            <a:ext cx="904991" cy="369332"/>
          </a:xfrm>
          <a:prstGeom prst="rect">
            <a:avLst/>
          </a:prstGeom>
        </p:spPr>
        <p:txBody>
          <a:bodyPr wrap="none">
            <a:spAutoFit/>
          </a:bodyPr>
          <a:lstStyle/>
          <a:p>
            <a:r>
              <a:rPr lang="en-US" dirty="0">
                <a:solidFill>
                  <a:srgbClr val="C00000"/>
                </a:solidFill>
              </a:rPr>
              <a:t>optimal</a:t>
            </a:r>
            <a:endParaRPr lang="en-US" dirty="0"/>
          </a:p>
        </p:txBody>
      </p:sp>
    </p:spTree>
    <p:extLst>
      <p:ext uri="{BB962C8B-B14F-4D97-AF65-F5344CB8AC3E}">
        <p14:creationId xmlns:p14="http://schemas.microsoft.com/office/powerpoint/2010/main" val="375537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Evaluation: Canny Edge Detection </a:t>
            </a:r>
            <a:br>
              <a:rPr lang="en-US" dirty="0"/>
            </a:br>
            <a:r>
              <a:rPr lang="en-US" dirty="0"/>
              <a:t>(Data Partitioning and Task Partitioning)</a:t>
            </a:r>
          </a:p>
        </p:txBody>
      </p:sp>
      <p:graphicFrame>
        <p:nvGraphicFramePr>
          <p:cNvPr id="4" name="Chart 3"/>
          <p:cNvGraphicFramePr>
            <a:graphicFrameLocks/>
          </p:cNvGraphicFramePr>
          <p:nvPr>
            <p:extLst/>
          </p:nvPr>
        </p:nvGraphicFramePr>
        <p:xfrm>
          <a:off x="671689" y="1690689"/>
          <a:ext cx="7349067" cy="39989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0619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867" y="365126"/>
            <a:ext cx="8561007" cy="1325563"/>
          </a:xfrm>
        </p:spPr>
        <p:txBody>
          <a:bodyPr>
            <a:normAutofit fontScale="90000"/>
          </a:bodyPr>
          <a:lstStyle/>
          <a:p>
            <a:r>
              <a:rPr lang="en-US" dirty="0"/>
              <a:t>Evaluation: Random Sample Consensus</a:t>
            </a:r>
            <a:br>
              <a:rPr lang="en-US" dirty="0"/>
            </a:br>
            <a:r>
              <a:rPr lang="en-US" dirty="0"/>
              <a:t>(Data Partitioning and Task Partitioning)</a:t>
            </a:r>
          </a:p>
        </p:txBody>
      </p:sp>
      <p:graphicFrame>
        <p:nvGraphicFramePr>
          <p:cNvPr id="5" name="Chart 4"/>
          <p:cNvGraphicFramePr>
            <a:graphicFrameLocks/>
          </p:cNvGraphicFramePr>
          <p:nvPr>
            <p:extLst>
              <p:ext uri="{D42A27DB-BD31-4B8C-83A1-F6EECF244321}">
                <p14:modId xmlns:p14="http://schemas.microsoft.com/office/powerpoint/2010/main" val="1051043334"/>
              </p:ext>
            </p:extLst>
          </p:nvPr>
        </p:nvGraphicFramePr>
        <p:xfrm>
          <a:off x="595488" y="1690689"/>
          <a:ext cx="7349067" cy="39989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9138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28CCA-C67F-4FD0-86F9-1A1F20F2D064}"/>
              </a:ext>
            </a:extLst>
          </p:cNvPr>
          <p:cNvSpPr>
            <a:spLocks noGrp="1"/>
          </p:cNvSpPr>
          <p:nvPr>
            <p:ph type="title"/>
          </p:nvPr>
        </p:nvSpPr>
        <p:spPr/>
        <p:txBody>
          <a:bodyPr/>
          <a:lstStyle/>
          <a:p>
            <a:r>
              <a:rPr lang="en-US" dirty="0" err="1"/>
              <a:t>Bézier</a:t>
            </a:r>
            <a:r>
              <a:rPr lang="en-US" dirty="0"/>
              <a:t> Surface (BS, Data Partitioning)</a:t>
            </a:r>
          </a:p>
        </p:txBody>
      </p:sp>
      <p:graphicFrame>
        <p:nvGraphicFramePr>
          <p:cNvPr id="4" name="Chart 3">
            <a:extLst>
              <a:ext uri="{FF2B5EF4-FFF2-40B4-BE49-F238E27FC236}">
                <a16:creationId xmlns:a16="http://schemas.microsoft.com/office/drawing/2014/main" id="{4B83E8E5-A760-4073-8B58-43F0D34F3FA7}"/>
              </a:ext>
            </a:extLst>
          </p:cNvPr>
          <p:cNvGraphicFramePr>
            <a:graphicFrameLocks/>
          </p:cNvGraphicFramePr>
          <p:nvPr>
            <p:extLst>
              <p:ext uri="{D42A27DB-BD31-4B8C-83A1-F6EECF244321}">
                <p14:modId xmlns:p14="http://schemas.microsoft.com/office/powerpoint/2010/main" val="2231161359"/>
              </p:ext>
            </p:extLst>
          </p:nvPr>
        </p:nvGraphicFramePr>
        <p:xfrm>
          <a:off x="1326937" y="1626577"/>
          <a:ext cx="6471840" cy="42985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7487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F2BE-EF34-429D-871F-E29E1B28B59E}"/>
              </a:ext>
            </a:extLst>
          </p:cNvPr>
          <p:cNvSpPr>
            <a:spLocks noGrp="1"/>
          </p:cNvSpPr>
          <p:nvPr>
            <p:ph type="title"/>
          </p:nvPr>
        </p:nvSpPr>
        <p:spPr/>
        <p:txBody>
          <a:bodyPr>
            <a:normAutofit/>
          </a:bodyPr>
          <a:lstStyle/>
          <a:p>
            <a:r>
              <a:rPr lang="en-US" sz="3200" dirty="0"/>
              <a:t>Histogram (HSTO, Output Data Partitioning)</a:t>
            </a:r>
          </a:p>
        </p:txBody>
      </p:sp>
      <p:graphicFrame>
        <p:nvGraphicFramePr>
          <p:cNvPr id="4" name="Chart 3">
            <a:extLst>
              <a:ext uri="{FF2B5EF4-FFF2-40B4-BE49-F238E27FC236}">
                <a16:creationId xmlns:a16="http://schemas.microsoft.com/office/drawing/2014/main" id="{FBE749CA-838A-4808-93B5-82BE5BDB6831}"/>
              </a:ext>
            </a:extLst>
          </p:cNvPr>
          <p:cNvGraphicFramePr>
            <a:graphicFrameLocks/>
          </p:cNvGraphicFramePr>
          <p:nvPr>
            <p:extLst>
              <p:ext uri="{D42A27DB-BD31-4B8C-83A1-F6EECF244321}">
                <p14:modId xmlns:p14="http://schemas.microsoft.com/office/powerpoint/2010/main" val="371176195"/>
              </p:ext>
            </p:extLst>
          </p:nvPr>
        </p:nvGraphicFramePr>
        <p:xfrm>
          <a:off x="1043060" y="1690689"/>
          <a:ext cx="7002698" cy="39037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8267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405D5-8037-4BAA-8654-FE1D83080456}"/>
              </a:ext>
            </a:extLst>
          </p:cNvPr>
          <p:cNvSpPr>
            <a:spLocks noGrp="1"/>
          </p:cNvSpPr>
          <p:nvPr>
            <p:ph type="title"/>
          </p:nvPr>
        </p:nvSpPr>
        <p:spPr/>
        <p:txBody>
          <a:bodyPr/>
          <a:lstStyle/>
          <a:p>
            <a:r>
              <a:rPr lang="en-US" dirty="0"/>
              <a:t>Kernel Replication – Data Partitioning</a:t>
            </a:r>
          </a:p>
        </p:txBody>
      </p:sp>
      <p:pic>
        <p:nvPicPr>
          <p:cNvPr id="6" name="Picture 5">
            <a:extLst>
              <a:ext uri="{FF2B5EF4-FFF2-40B4-BE49-F238E27FC236}">
                <a16:creationId xmlns:a16="http://schemas.microsoft.com/office/drawing/2014/main" id="{79B29031-ADF3-4D5C-B282-BF525E43A422}"/>
              </a:ext>
            </a:extLst>
          </p:cNvPr>
          <p:cNvPicPr>
            <a:picLocks noChangeAspect="1"/>
          </p:cNvPicPr>
          <p:nvPr/>
        </p:nvPicPr>
        <p:blipFill rotWithShape="1">
          <a:blip r:embed="rId3"/>
          <a:srcRect t="49100"/>
          <a:stretch/>
        </p:blipFill>
        <p:spPr>
          <a:xfrm>
            <a:off x="4533778" y="2141024"/>
            <a:ext cx="4553792" cy="3050737"/>
          </a:xfrm>
          <a:prstGeom prst="rect">
            <a:avLst/>
          </a:prstGeom>
        </p:spPr>
      </p:pic>
      <p:pic>
        <p:nvPicPr>
          <p:cNvPr id="7" name="Picture 6">
            <a:extLst>
              <a:ext uri="{FF2B5EF4-FFF2-40B4-BE49-F238E27FC236}">
                <a16:creationId xmlns:a16="http://schemas.microsoft.com/office/drawing/2014/main" id="{69A708CE-B6C3-48BC-918A-9E60CBE956E1}"/>
              </a:ext>
            </a:extLst>
          </p:cNvPr>
          <p:cNvPicPr>
            <a:picLocks noChangeAspect="1"/>
          </p:cNvPicPr>
          <p:nvPr/>
        </p:nvPicPr>
        <p:blipFill rotWithShape="1">
          <a:blip r:embed="rId3"/>
          <a:srcRect b="50753"/>
          <a:stretch/>
        </p:blipFill>
        <p:spPr>
          <a:xfrm>
            <a:off x="35168" y="2240112"/>
            <a:ext cx="4553792" cy="2951649"/>
          </a:xfrm>
          <a:prstGeom prst="rect">
            <a:avLst/>
          </a:prstGeom>
        </p:spPr>
      </p:pic>
      <p:sp>
        <p:nvSpPr>
          <p:cNvPr id="3" name="TextBox 2">
            <a:extLst>
              <a:ext uri="{FF2B5EF4-FFF2-40B4-BE49-F238E27FC236}">
                <a16:creationId xmlns:a16="http://schemas.microsoft.com/office/drawing/2014/main" id="{5BB881AF-57A3-4861-861D-DB1A4BA2D3A2}"/>
              </a:ext>
            </a:extLst>
          </p:cNvPr>
          <p:cNvSpPr txBox="1"/>
          <p:nvPr/>
        </p:nvSpPr>
        <p:spPr>
          <a:xfrm>
            <a:off x="533400" y="1690689"/>
            <a:ext cx="7416800" cy="369332"/>
          </a:xfrm>
          <a:prstGeom prst="rect">
            <a:avLst/>
          </a:prstGeom>
          <a:noFill/>
        </p:spPr>
        <p:txBody>
          <a:bodyPr wrap="square" rtlCol="0">
            <a:spAutoFit/>
          </a:bodyPr>
          <a:lstStyle/>
          <a:p>
            <a:r>
              <a:rPr lang="en-US" dirty="0"/>
              <a:t>We evaluated the performance under different kernel replication factors. </a:t>
            </a:r>
          </a:p>
        </p:txBody>
      </p:sp>
    </p:spTree>
    <p:extLst>
      <p:ext uri="{BB962C8B-B14F-4D97-AF65-F5344CB8AC3E}">
        <p14:creationId xmlns:p14="http://schemas.microsoft.com/office/powerpoint/2010/main" val="641991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Collaborative Computing</a:t>
            </a:r>
          </a:p>
        </p:txBody>
      </p:sp>
      <p:sp>
        <p:nvSpPr>
          <p:cNvPr id="3" name="Content Placeholder 2"/>
          <p:cNvSpPr>
            <a:spLocks noGrp="1"/>
          </p:cNvSpPr>
          <p:nvPr>
            <p:ph idx="1"/>
          </p:nvPr>
        </p:nvSpPr>
        <p:spPr>
          <a:xfrm>
            <a:off x="344868" y="1825625"/>
            <a:ext cx="4583971" cy="4205895"/>
          </a:xfrm>
        </p:spPr>
        <p:txBody>
          <a:bodyPr>
            <a:normAutofit/>
          </a:bodyPr>
          <a:lstStyle/>
          <a:p>
            <a:pPr>
              <a:spcBef>
                <a:spcPts val="1200"/>
              </a:spcBef>
            </a:pPr>
            <a:r>
              <a:rPr lang="en-US" sz="2400" dirty="0"/>
              <a:t>Traditionally, accelerators (GPUs, FPGAs, etc.) have been used as </a:t>
            </a:r>
            <a:r>
              <a:rPr lang="en-US" sz="2400" i="1" dirty="0"/>
              <a:t>offload</a:t>
            </a:r>
            <a:r>
              <a:rPr lang="en-US" sz="2400" dirty="0"/>
              <a:t> engines</a:t>
            </a:r>
          </a:p>
        </p:txBody>
      </p:sp>
      <p:sp>
        <p:nvSpPr>
          <p:cNvPr id="7" name="Rectangle 6">
            <a:extLst>
              <a:ext uri="{FF2B5EF4-FFF2-40B4-BE49-F238E27FC236}">
                <a16:creationId xmlns:a16="http://schemas.microsoft.com/office/drawing/2014/main" id="{8CAED7B1-02F6-4DAF-9E01-04C16B57D3EA}"/>
              </a:ext>
            </a:extLst>
          </p:cNvPr>
          <p:cNvSpPr/>
          <p:nvPr/>
        </p:nvSpPr>
        <p:spPr>
          <a:xfrm>
            <a:off x="5553306" y="5264028"/>
            <a:ext cx="3345367" cy="646331"/>
          </a:xfrm>
          <a:prstGeom prst="rect">
            <a:avLst/>
          </a:prstGeom>
        </p:spPr>
        <p:txBody>
          <a:bodyPr wrap="square">
            <a:spAutoFit/>
          </a:bodyPr>
          <a:lstStyle/>
          <a:p>
            <a:r>
              <a:rPr lang="en-US" dirty="0"/>
              <a:t>Host processor </a:t>
            </a:r>
            <a:r>
              <a:rPr lang="en-US" i="1" dirty="0"/>
              <a:t>offloads </a:t>
            </a:r>
            <a:r>
              <a:rPr lang="en-US" dirty="0"/>
              <a:t>computation tasks to accelerators</a:t>
            </a:r>
          </a:p>
        </p:txBody>
      </p:sp>
      <p:sp>
        <p:nvSpPr>
          <p:cNvPr id="4" name="Rectangle 3">
            <a:extLst>
              <a:ext uri="{FF2B5EF4-FFF2-40B4-BE49-F238E27FC236}">
                <a16:creationId xmlns:a16="http://schemas.microsoft.com/office/drawing/2014/main" id="{40E8585C-DDE0-42CE-8E5A-4A6387F5E8FA}"/>
              </a:ext>
            </a:extLst>
          </p:cNvPr>
          <p:cNvSpPr/>
          <p:nvPr/>
        </p:nvSpPr>
        <p:spPr>
          <a:xfrm>
            <a:off x="5553306" y="1996068"/>
            <a:ext cx="1393903" cy="680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Host Processor</a:t>
            </a:r>
          </a:p>
        </p:txBody>
      </p:sp>
      <p:sp>
        <p:nvSpPr>
          <p:cNvPr id="8" name="Rectangle 7">
            <a:extLst>
              <a:ext uri="{FF2B5EF4-FFF2-40B4-BE49-F238E27FC236}">
                <a16:creationId xmlns:a16="http://schemas.microsoft.com/office/drawing/2014/main" id="{C5D71181-0872-485E-8BFB-C64401849C91}"/>
              </a:ext>
            </a:extLst>
          </p:cNvPr>
          <p:cNvSpPr/>
          <p:nvPr/>
        </p:nvSpPr>
        <p:spPr>
          <a:xfrm>
            <a:off x="7144213" y="1996068"/>
            <a:ext cx="1393903" cy="680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System Memory</a:t>
            </a:r>
          </a:p>
        </p:txBody>
      </p:sp>
      <p:sp>
        <p:nvSpPr>
          <p:cNvPr id="9" name="Rectangle 8">
            <a:extLst>
              <a:ext uri="{FF2B5EF4-FFF2-40B4-BE49-F238E27FC236}">
                <a16:creationId xmlns:a16="http://schemas.microsoft.com/office/drawing/2014/main" id="{FE67B47D-594B-4CF2-A3CF-0DEF42625536}"/>
              </a:ext>
            </a:extLst>
          </p:cNvPr>
          <p:cNvSpPr/>
          <p:nvPr/>
        </p:nvSpPr>
        <p:spPr>
          <a:xfrm>
            <a:off x="5553306" y="3472943"/>
            <a:ext cx="2984810" cy="1699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Accelerators</a:t>
            </a:r>
          </a:p>
        </p:txBody>
      </p:sp>
      <p:grpSp>
        <p:nvGrpSpPr>
          <p:cNvPr id="12" name="Group 11">
            <a:extLst>
              <a:ext uri="{FF2B5EF4-FFF2-40B4-BE49-F238E27FC236}">
                <a16:creationId xmlns:a16="http://schemas.microsoft.com/office/drawing/2014/main" id="{30288E9A-FB03-4C0C-A445-C8EAFCF41C23}"/>
              </a:ext>
            </a:extLst>
          </p:cNvPr>
          <p:cNvGrpSpPr/>
          <p:nvPr/>
        </p:nvGrpSpPr>
        <p:grpSpPr>
          <a:xfrm>
            <a:off x="6032808" y="2594756"/>
            <a:ext cx="434898" cy="914790"/>
            <a:chOff x="6032808" y="2594756"/>
            <a:chExt cx="434898" cy="914790"/>
          </a:xfrm>
        </p:grpSpPr>
        <p:sp>
          <p:nvSpPr>
            <p:cNvPr id="6" name="Arrow: Up-Down 5">
              <a:extLst>
                <a:ext uri="{FF2B5EF4-FFF2-40B4-BE49-F238E27FC236}">
                  <a16:creationId xmlns:a16="http://schemas.microsoft.com/office/drawing/2014/main" id="{EB9C35E9-D922-4E79-B63B-CF67D2E949C8}"/>
                </a:ext>
              </a:extLst>
            </p:cNvPr>
            <p:cNvSpPr/>
            <p:nvPr/>
          </p:nvSpPr>
          <p:spPr>
            <a:xfrm>
              <a:off x="6032808" y="2594756"/>
              <a:ext cx="434898" cy="914790"/>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EB9420E-15B2-4304-ABAD-5B069F921B90}"/>
                </a:ext>
              </a:extLst>
            </p:cNvPr>
            <p:cNvSpPr/>
            <p:nvPr/>
          </p:nvSpPr>
          <p:spPr>
            <a:xfrm rot="16200000">
              <a:off x="5973578" y="2905341"/>
              <a:ext cx="553357" cy="338554"/>
            </a:xfrm>
            <a:prstGeom prst="rect">
              <a:avLst/>
            </a:prstGeom>
          </p:spPr>
          <p:txBody>
            <a:bodyPr wrap="none">
              <a:spAutoFit/>
            </a:bodyPr>
            <a:lstStyle/>
            <a:p>
              <a:pPr algn="ctr"/>
              <a:r>
                <a:rPr lang="en-US" sz="1600" dirty="0"/>
                <a:t>PCIe</a:t>
              </a:r>
            </a:p>
          </p:txBody>
        </p:sp>
      </p:grpSp>
    </p:spTree>
    <p:extLst>
      <p:ext uri="{BB962C8B-B14F-4D97-AF65-F5344CB8AC3E}">
        <p14:creationId xmlns:p14="http://schemas.microsoft.com/office/powerpoint/2010/main" val="3070592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405D5-8037-4BAA-8654-FE1D83080456}"/>
              </a:ext>
            </a:extLst>
          </p:cNvPr>
          <p:cNvSpPr>
            <a:spLocks noGrp="1"/>
          </p:cNvSpPr>
          <p:nvPr>
            <p:ph type="title"/>
          </p:nvPr>
        </p:nvSpPr>
        <p:spPr/>
        <p:txBody>
          <a:bodyPr/>
          <a:lstStyle/>
          <a:p>
            <a:r>
              <a:rPr lang="en-US" dirty="0"/>
              <a:t>Kernel Replication – Task Partitioning</a:t>
            </a:r>
          </a:p>
        </p:txBody>
      </p:sp>
      <p:graphicFrame>
        <p:nvGraphicFramePr>
          <p:cNvPr id="9" name="Chart 8">
            <a:extLst>
              <a:ext uri="{FF2B5EF4-FFF2-40B4-BE49-F238E27FC236}">
                <a16:creationId xmlns:a16="http://schemas.microsoft.com/office/drawing/2014/main" id="{66FC4FB1-8E22-42DB-A6BD-CFB2A9260E09}"/>
              </a:ext>
            </a:extLst>
          </p:cNvPr>
          <p:cNvGraphicFramePr>
            <a:graphicFrameLocks/>
          </p:cNvGraphicFramePr>
          <p:nvPr>
            <p:extLst>
              <p:ext uri="{D42A27DB-BD31-4B8C-83A1-F6EECF244321}">
                <p14:modId xmlns:p14="http://schemas.microsoft.com/office/powerpoint/2010/main" val="1590879481"/>
              </p:ext>
            </p:extLst>
          </p:nvPr>
        </p:nvGraphicFramePr>
        <p:xfrm>
          <a:off x="344868" y="2250831"/>
          <a:ext cx="2832943" cy="3445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336A823D-27D1-4193-99C2-20043D522EE5}"/>
              </a:ext>
            </a:extLst>
          </p:cNvPr>
          <p:cNvGraphicFramePr>
            <a:graphicFrameLocks/>
          </p:cNvGraphicFramePr>
          <p:nvPr>
            <p:extLst>
              <p:ext uri="{D42A27DB-BD31-4B8C-83A1-F6EECF244321}">
                <p14:modId xmlns:p14="http://schemas.microsoft.com/office/powerpoint/2010/main" val="2448353605"/>
              </p:ext>
            </p:extLst>
          </p:nvPr>
        </p:nvGraphicFramePr>
        <p:xfrm>
          <a:off x="3331433" y="2250831"/>
          <a:ext cx="2788380" cy="3445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8AF0B02D-C75A-4F61-A32C-A5504C85A5CD}"/>
              </a:ext>
            </a:extLst>
          </p:cNvPr>
          <p:cNvGraphicFramePr>
            <a:graphicFrameLocks/>
          </p:cNvGraphicFramePr>
          <p:nvPr>
            <p:extLst>
              <p:ext uri="{D42A27DB-BD31-4B8C-83A1-F6EECF244321}">
                <p14:modId xmlns:p14="http://schemas.microsoft.com/office/powerpoint/2010/main" val="2665527029"/>
              </p:ext>
            </p:extLst>
          </p:nvPr>
        </p:nvGraphicFramePr>
        <p:xfrm>
          <a:off x="6273435" y="2145323"/>
          <a:ext cx="2671763" cy="3550575"/>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a:extLst>
              <a:ext uri="{FF2B5EF4-FFF2-40B4-BE49-F238E27FC236}">
                <a16:creationId xmlns:a16="http://schemas.microsoft.com/office/drawing/2014/main" id="{7C5AA62D-375B-436F-A814-9407351021E3}"/>
              </a:ext>
            </a:extLst>
          </p:cNvPr>
          <p:cNvSpPr txBox="1"/>
          <p:nvPr/>
        </p:nvSpPr>
        <p:spPr>
          <a:xfrm>
            <a:off x="1450731" y="5695898"/>
            <a:ext cx="888023" cy="369332"/>
          </a:xfrm>
          <a:prstGeom prst="rect">
            <a:avLst/>
          </a:prstGeom>
          <a:noFill/>
        </p:spPr>
        <p:txBody>
          <a:bodyPr wrap="square" rtlCol="0">
            <a:spAutoFit/>
          </a:bodyPr>
          <a:lstStyle/>
          <a:p>
            <a:pPr algn="ctr"/>
            <a:r>
              <a:rPr lang="en-US" dirty="0"/>
              <a:t>SSSP</a:t>
            </a:r>
          </a:p>
        </p:txBody>
      </p:sp>
      <p:sp>
        <p:nvSpPr>
          <p:cNvPr id="13" name="TextBox 12">
            <a:extLst>
              <a:ext uri="{FF2B5EF4-FFF2-40B4-BE49-F238E27FC236}">
                <a16:creationId xmlns:a16="http://schemas.microsoft.com/office/drawing/2014/main" id="{ED7FDCF7-D7B9-4BCF-A22E-C47E5075985F}"/>
              </a:ext>
            </a:extLst>
          </p:cNvPr>
          <p:cNvSpPr txBox="1"/>
          <p:nvPr/>
        </p:nvSpPr>
        <p:spPr>
          <a:xfrm>
            <a:off x="4478215" y="5695898"/>
            <a:ext cx="888023" cy="369332"/>
          </a:xfrm>
          <a:prstGeom prst="rect">
            <a:avLst/>
          </a:prstGeom>
          <a:noFill/>
        </p:spPr>
        <p:txBody>
          <a:bodyPr wrap="square" rtlCol="0">
            <a:spAutoFit/>
          </a:bodyPr>
          <a:lstStyle/>
          <a:p>
            <a:pPr algn="ctr"/>
            <a:r>
              <a:rPr lang="en-US" dirty="0"/>
              <a:t>TQ</a:t>
            </a:r>
          </a:p>
        </p:txBody>
      </p:sp>
      <p:sp>
        <p:nvSpPr>
          <p:cNvPr id="14" name="TextBox 13">
            <a:extLst>
              <a:ext uri="{FF2B5EF4-FFF2-40B4-BE49-F238E27FC236}">
                <a16:creationId xmlns:a16="http://schemas.microsoft.com/office/drawing/2014/main" id="{D9F63562-1CB7-49E6-80D6-86012D286B05}"/>
              </a:ext>
            </a:extLst>
          </p:cNvPr>
          <p:cNvSpPr txBox="1"/>
          <p:nvPr/>
        </p:nvSpPr>
        <p:spPr>
          <a:xfrm>
            <a:off x="7400558" y="5695898"/>
            <a:ext cx="888023" cy="369332"/>
          </a:xfrm>
          <a:prstGeom prst="rect">
            <a:avLst/>
          </a:prstGeom>
          <a:noFill/>
        </p:spPr>
        <p:txBody>
          <a:bodyPr wrap="square" rtlCol="0">
            <a:spAutoFit/>
          </a:bodyPr>
          <a:lstStyle/>
          <a:p>
            <a:pPr algn="ctr"/>
            <a:r>
              <a:rPr lang="en-US" dirty="0"/>
              <a:t>TQH</a:t>
            </a:r>
          </a:p>
        </p:txBody>
      </p:sp>
      <p:sp>
        <p:nvSpPr>
          <p:cNvPr id="15" name="TextBox 14">
            <a:extLst>
              <a:ext uri="{FF2B5EF4-FFF2-40B4-BE49-F238E27FC236}">
                <a16:creationId xmlns:a16="http://schemas.microsoft.com/office/drawing/2014/main" id="{26290DFC-B37E-4D9C-AC3A-88AC9E8835F1}"/>
              </a:ext>
            </a:extLst>
          </p:cNvPr>
          <p:cNvSpPr txBox="1"/>
          <p:nvPr/>
        </p:nvSpPr>
        <p:spPr>
          <a:xfrm>
            <a:off x="533400" y="1690689"/>
            <a:ext cx="7416800" cy="369332"/>
          </a:xfrm>
          <a:prstGeom prst="rect">
            <a:avLst/>
          </a:prstGeom>
          <a:noFill/>
        </p:spPr>
        <p:txBody>
          <a:bodyPr wrap="square" rtlCol="0">
            <a:spAutoFit/>
          </a:bodyPr>
          <a:lstStyle/>
          <a:p>
            <a:r>
              <a:rPr lang="en-US" dirty="0"/>
              <a:t>We evaluated the performance under different kernel replication factors. </a:t>
            </a:r>
          </a:p>
        </p:txBody>
      </p:sp>
    </p:spTree>
    <p:extLst>
      <p:ext uri="{BB962C8B-B14F-4D97-AF65-F5344CB8AC3E}">
        <p14:creationId xmlns:p14="http://schemas.microsoft.com/office/powerpoint/2010/main" val="3639697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867" y="365126"/>
            <a:ext cx="8561007" cy="1325563"/>
          </a:xfrm>
        </p:spPr>
        <p:txBody>
          <a:bodyPr/>
          <a:lstStyle/>
          <a:p>
            <a:r>
              <a:rPr lang="en-US" dirty="0"/>
              <a:t>Impact of Replication</a:t>
            </a:r>
          </a:p>
        </p:txBody>
      </p:sp>
      <p:sp>
        <p:nvSpPr>
          <p:cNvPr id="6" name="Rectangle 5"/>
          <p:cNvSpPr/>
          <p:nvPr/>
        </p:nvSpPr>
        <p:spPr>
          <a:xfrm>
            <a:off x="344867" y="1478323"/>
            <a:ext cx="2916055" cy="424732"/>
          </a:xfrm>
          <a:prstGeom prst="rect">
            <a:avLst/>
          </a:prstGeom>
        </p:spPr>
        <p:txBody>
          <a:bodyPr wrap="none">
            <a:spAutoFit/>
          </a:bodyPr>
          <a:lstStyle/>
          <a:p>
            <a:pPr defTabSz="914400">
              <a:lnSpc>
                <a:spcPct val="90000"/>
              </a:lnSpc>
              <a:spcBef>
                <a:spcPct val="0"/>
              </a:spcBef>
            </a:pPr>
            <a:r>
              <a:rPr lang="en-US" sz="2400" dirty="0">
                <a:solidFill>
                  <a:schemeClr val="accent5">
                    <a:lumMod val="50000"/>
                  </a:schemeClr>
                </a:solidFill>
                <a:ea typeface="+mj-ea"/>
                <a:cs typeface="+mj-cs"/>
              </a:rPr>
              <a:t>Canny Edge Detection</a:t>
            </a:r>
          </a:p>
        </p:txBody>
      </p:sp>
      <p:sp>
        <p:nvSpPr>
          <p:cNvPr id="7" name="TextBox 6"/>
          <p:cNvSpPr txBox="1"/>
          <p:nvPr/>
        </p:nvSpPr>
        <p:spPr>
          <a:xfrm>
            <a:off x="121542" y="4834973"/>
            <a:ext cx="8784332" cy="1200329"/>
          </a:xfrm>
          <a:prstGeom prst="rect">
            <a:avLst/>
          </a:prstGeom>
          <a:noFill/>
        </p:spPr>
        <p:txBody>
          <a:bodyPr wrap="square" rtlCol="0">
            <a:spAutoFit/>
          </a:bodyPr>
          <a:lstStyle/>
          <a:p>
            <a:pPr marL="285750" indent="-285750">
              <a:buFont typeface="Arial" panose="020B0604020202020204" pitchFamily="34" charset="0"/>
              <a:buChar char="•"/>
            </a:pPr>
            <a:r>
              <a:rPr lang="en-US" dirty="0"/>
              <a:t>Replication factor for this application has little impact on performance</a:t>
            </a:r>
          </a:p>
          <a:p>
            <a:pPr marL="285750" indent="-285750">
              <a:buFont typeface="Arial" panose="020B0604020202020204" pitchFamily="34" charset="0"/>
              <a:buChar char="•"/>
            </a:pPr>
            <a:r>
              <a:rPr lang="en-US" dirty="0"/>
              <a:t>Further profiling reveals the reason of performance saturation is the saturation of the memory bandwidth</a:t>
            </a:r>
          </a:p>
          <a:p>
            <a:pPr marL="285750" indent="-285750">
              <a:buFont typeface="Arial" panose="020B0604020202020204" pitchFamily="34" charset="0"/>
              <a:buChar char="•"/>
            </a:pPr>
            <a:r>
              <a:rPr lang="en-US" dirty="0"/>
              <a:t>Task partitioning can afford a larger replication factor</a:t>
            </a:r>
          </a:p>
        </p:txBody>
      </p:sp>
      <p:pic>
        <p:nvPicPr>
          <p:cNvPr id="4" name="Picture 3">
            <a:extLst>
              <a:ext uri="{FF2B5EF4-FFF2-40B4-BE49-F238E27FC236}">
                <a16:creationId xmlns:a16="http://schemas.microsoft.com/office/drawing/2014/main" id="{1799F159-B2D5-44AC-9138-0533ECC9C894}"/>
              </a:ext>
            </a:extLst>
          </p:cNvPr>
          <p:cNvPicPr>
            <a:picLocks noChangeAspect="1"/>
          </p:cNvPicPr>
          <p:nvPr/>
        </p:nvPicPr>
        <p:blipFill>
          <a:blip r:embed="rId3"/>
          <a:stretch>
            <a:fillRect/>
          </a:stretch>
        </p:blipFill>
        <p:spPr>
          <a:xfrm>
            <a:off x="1335174" y="1952560"/>
            <a:ext cx="6110654" cy="2832908"/>
          </a:xfrm>
          <a:prstGeom prst="rect">
            <a:avLst/>
          </a:prstGeom>
        </p:spPr>
      </p:pic>
      <p:sp>
        <p:nvSpPr>
          <p:cNvPr id="9" name="Rectangle 8">
            <a:extLst>
              <a:ext uri="{FF2B5EF4-FFF2-40B4-BE49-F238E27FC236}">
                <a16:creationId xmlns:a16="http://schemas.microsoft.com/office/drawing/2014/main" id="{A9267BCD-1CC0-450C-9F48-89C4A65A2F5F}"/>
              </a:ext>
            </a:extLst>
          </p:cNvPr>
          <p:cNvSpPr/>
          <p:nvPr/>
        </p:nvSpPr>
        <p:spPr>
          <a:xfrm>
            <a:off x="3346657" y="4197193"/>
            <a:ext cx="2334101" cy="276999"/>
          </a:xfrm>
          <a:prstGeom prst="rect">
            <a:avLst/>
          </a:prstGeom>
          <a:solidFill>
            <a:schemeClr val="bg1"/>
          </a:solidFill>
        </p:spPr>
        <p:txBody>
          <a:bodyPr wrap="none" lIns="0" tIns="0" rIns="0" bIns="0">
            <a:spAutoFit/>
          </a:bodyPr>
          <a:lstStyle/>
          <a:p>
            <a:r>
              <a:rPr lang="en-US" dirty="0"/>
              <a:t>Kernel Replication Factor</a:t>
            </a:r>
          </a:p>
        </p:txBody>
      </p:sp>
    </p:spTree>
    <p:extLst>
      <p:ext uri="{BB962C8B-B14F-4D97-AF65-F5344CB8AC3E}">
        <p14:creationId xmlns:p14="http://schemas.microsoft.com/office/powerpoint/2010/main" val="222817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867" y="365126"/>
            <a:ext cx="8561007" cy="1325563"/>
          </a:xfrm>
        </p:spPr>
        <p:txBody>
          <a:bodyPr/>
          <a:lstStyle/>
          <a:p>
            <a:r>
              <a:rPr lang="en-US" dirty="0"/>
              <a:t>Impact of Replication</a:t>
            </a:r>
          </a:p>
        </p:txBody>
      </p:sp>
      <p:sp>
        <p:nvSpPr>
          <p:cNvPr id="6" name="TextBox 5"/>
          <p:cNvSpPr txBox="1"/>
          <p:nvPr/>
        </p:nvSpPr>
        <p:spPr>
          <a:xfrm>
            <a:off x="114300" y="4929189"/>
            <a:ext cx="9172575" cy="1200329"/>
          </a:xfrm>
          <a:prstGeom prst="rect">
            <a:avLst/>
          </a:prstGeom>
          <a:noFill/>
        </p:spPr>
        <p:txBody>
          <a:bodyPr wrap="square" rtlCol="0">
            <a:spAutoFit/>
          </a:bodyPr>
          <a:lstStyle/>
          <a:p>
            <a:pPr marL="285750" indent="-285750">
              <a:buFont typeface="Arial" panose="020B0604020202020204" pitchFamily="34" charset="0"/>
              <a:buChar char="•"/>
            </a:pPr>
            <a:r>
              <a:rPr lang="en-US" dirty="0"/>
              <a:t>Replication improves performance of this application</a:t>
            </a:r>
          </a:p>
          <a:p>
            <a:pPr marL="285750" indent="-285750">
              <a:buFont typeface="Arial" panose="020B0604020202020204" pitchFamily="34" charset="0"/>
              <a:buChar char="•"/>
            </a:pPr>
            <a:r>
              <a:rPr lang="en-US" dirty="0"/>
              <a:t>Bounding resource: DSP blocks</a:t>
            </a:r>
          </a:p>
          <a:p>
            <a:pPr marL="285750" indent="-285750">
              <a:buFont typeface="Arial" panose="020B0604020202020204" pitchFamily="34" charset="0"/>
              <a:buChar char="•"/>
            </a:pPr>
            <a:r>
              <a:rPr lang="en-US" dirty="0"/>
              <a:t>Task partitioning releases the pressure on DSP block and thus can afford a larger replication factor</a:t>
            </a:r>
          </a:p>
        </p:txBody>
      </p:sp>
      <p:sp>
        <p:nvSpPr>
          <p:cNvPr id="7" name="Rectangle 6"/>
          <p:cNvSpPr/>
          <p:nvPr/>
        </p:nvSpPr>
        <p:spPr>
          <a:xfrm>
            <a:off x="344867" y="1478323"/>
            <a:ext cx="3613490" cy="424732"/>
          </a:xfrm>
          <a:prstGeom prst="rect">
            <a:avLst/>
          </a:prstGeom>
        </p:spPr>
        <p:txBody>
          <a:bodyPr wrap="none">
            <a:spAutoFit/>
          </a:bodyPr>
          <a:lstStyle/>
          <a:p>
            <a:pPr defTabSz="914400">
              <a:lnSpc>
                <a:spcPct val="90000"/>
              </a:lnSpc>
              <a:spcBef>
                <a:spcPct val="0"/>
              </a:spcBef>
            </a:pPr>
            <a:r>
              <a:rPr lang="en-US" sz="2400" dirty="0">
                <a:solidFill>
                  <a:schemeClr val="accent5">
                    <a:lumMod val="50000"/>
                  </a:schemeClr>
                </a:solidFill>
              </a:rPr>
              <a:t>Random Sample Consensus</a:t>
            </a:r>
          </a:p>
        </p:txBody>
      </p:sp>
      <p:pic>
        <p:nvPicPr>
          <p:cNvPr id="3" name="Picture 2">
            <a:extLst>
              <a:ext uri="{FF2B5EF4-FFF2-40B4-BE49-F238E27FC236}">
                <a16:creationId xmlns:a16="http://schemas.microsoft.com/office/drawing/2014/main" id="{70309621-67D1-497F-917E-9F3B81AECA10}"/>
              </a:ext>
            </a:extLst>
          </p:cNvPr>
          <p:cNvPicPr>
            <a:picLocks noChangeAspect="1"/>
          </p:cNvPicPr>
          <p:nvPr/>
        </p:nvPicPr>
        <p:blipFill>
          <a:blip r:embed="rId3"/>
          <a:stretch>
            <a:fillRect/>
          </a:stretch>
        </p:blipFill>
        <p:spPr>
          <a:xfrm>
            <a:off x="1223560" y="1884583"/>
            <a:ext cx="6696879" cy="3044606"/>
          </a:xfrm>
          <a:prstGeom prst="rect">
            <a:avLst/>
          </a:prstGeom>
        </p:spPr>
      </p:pic>
      <p:sp>
        <p:nvSpPr>
          <p:cNvPr id="4" name="Rectangle 3">
            <a:extLst>
              <a:ext uri="{FF2B5EF4-FFF2-40B4-BE49-F238E27FC236}">
                <a16:creationId xmlns:a16="http://schemas.microsoft.com/office/drawing/2014/main" id="{5A4C1DBC-AB02-46B0-AC52-0C81498E918C}"/>
              </a:ext>
            </a:extLst>
          </p:cNvPr>
          <p:cNvSpPr/>
          <p:nvPr/>
        </p:nvSpPr>
        <p:spPr>
          <a:xfrm>
            <a:off x="3458319" y="4273034"/>
            <a:ext cx="2334101" cy="276999"/>
          </a:xfrm>
          <a:prstGeom prst="rect">
            <a:avLst/>
          </a:prstGeom>
          <a:solidFill>
            <a:schemeClr val="bg1"/>
          </a:solidFill>
        </p:spPr>
        <p:txBody>
          <a:bodyPr wrap="none" lIns="0" tIns="0" rIns="0" bIns="0">
            <a:spAutoFit/>
          </a:bodyPr>
          <a:lstStyle/>
          <a:p>
            <a:r>
              <a:rPr lang="en-US" dirty="0"/>
              <a:t>Kernel Replication Factor</a:t>
            </a:r>
          </a:p>
        </p:txBody>
      </p:sp>
    </p:spTree>
    <p:extLst>
      <p:ext uri="{BB962C8B-B14F-4D97-AF65-F5344CB8AC3E}">
        <p14:creationId xmlns:p14="http://schemas.microsoft.com/office/powerpoint/2010/main" val="234117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Insights</a:t>
            </a:r>
          </a:p>
        </p:txBody>
      </p:sp>
      <p:sp>
        <p:nvSpPr>
          <p:cNvPr id="3" name="Content Placeholder 2"/>
          <p:cNvSpPr>
            <a:spLocks noGrp="1"/>
          </p:cNvSpPr>
          <p:nvPr>
            <p:ph idx="1"/>
          </p:nvPr>
        </p:nvSpPr>
        <p:spPr/>
        <p:txBody>
          <a:bodyPr>
            <a:normAutofit fontScale="92500"/>
          </a:bodyPr>
          <a:lstStyle/>
          <a:p>
            <a:r>
              <a:rPr lang="en-US" dirty="0"/>
              <a:t>Collaborative execution is beneficial</a:t>
            </a:r>
          </a:p>
          <a:p>
            <a:r>
              <a:rPr lang="en-US" dirty="0"/>
              <a:t>Data partitioning requires careful choice of partitions to provide the highest performance</a:t>
            </a:r>
          </a:p>
          <a:p>
            <a:r>
              <a:rPr lang="en-US" dirty="0"/>
              <a:t>Task partitioning generally enables more kernel replication on the FPGA than data partitioning</a:t>
            </a:r>
          </a:p>
          <a:p>
            <a:r>
              <a:rPr lang="en-US" dirty="0"/>
              <a:t>Data partitioning inflicts less burden on programmers and has less communication overhead than task partitioning</a:t>
            </a:r>
          </a:p>
          <a:p>
            <a:r>
              <a:rPr lang="en-US" dirty="0"/>
              <a:t>OpenCL stack provides a convenient programming model while there is still room for better programmability and higher performance</a:t>
            </a:r>
          </a:p>
        </p:txBody>
      </p:sp>
    </p:spTree>
    <p:extLst>
      <p:ext uri="{BB962C8B-B14F-4D97-AF65-F5344CB8AC3E}">
        <p14:creationId xmlns:p14="http://schemas.microsoft.com/office/powerpoint/2010/main" val="1593535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Chai</a:t>
            </a:r>
            <a:r>
              <a:rPr lang="en-US" dirty="0"/>
              <a:t> Project</a:t>
            </a:r>
          </a:p>
        </p:txBody>
      </p:sp>
      <p:sp>
        <p:nvSpPr>
          <p:cNvPr id="3" name="Content Placeholder 2"/>
          <p:cNvSpPr>
            <a:spLocks noGrp="1"/>
          </p:cNvSpPr>
          <p:nvPr>
            <p:ph idx="1"/>
          </p:nvPr>
        </p:nvSpPr>
        <p:spPr/>
        <p:txBody>
          <a:bodyPr>
            <a:normAutofit/>
          </a:bodyPr>
          <a:lstStyle/>
          <a:p>
            <a:r>
              <a:rPr lang="en-US" dirty="0"/>
              <a:t>Papers:</a:t>
            </a:r>
          </a:p>
          <a:p>
            <a:pPr lvl="1"/>
            <a:r>
              <a:rPr lang="en-US" sz="2000" b="1" dirty="0"/>
              <a:t>Analysis and Modeling of Collaborative Execution Strategies for Heterogeneous CPU-FPGA Architectures. </a:t>
            </a:r>
            <a:r>
              <a:rPr lang="en-US" sz="2000" i="1" dirty="0"/>
              <a:t>ICPE’19. </a:t>
            </a:r>
            <a:r>
              <a:rPr lang="en-US" sz="2000" dirty="0"/>
              <a:t>(this work)</a:t>
            </a:r>
            <a:endParaRPr lang="en-US" sz="2000" b="1" dirty="0"/>
          </a:p>
          <a:p>
            <a:pPr lvl="1"/>
            <a:r>
              <a:rPr lang="en-US" sz="2000" b="1" dirty="0"/>
              <a:t>Collaborative Computing for Heterogeneous Integrated Systems. </a:t>
            </a:r>
            <a:r>
              <a:rPr lang="en-US" sz="2000" i="1" dirty="0"/>
              <a:t>ICPE’17 Vision Track</a:t>
            </a:r>
            <a:r>
              <a:rPr lang="en-US" sz="2000" dirty="0"/>
              <a:t>.</a:t>
            </a:r>
          </a:p>
          <a:p>
            <a:pPr lvl="1"/>
            <a:r>
              <a:rPr lang="en-US" sz="2000" b="1" dirty="0"/>
              <a:t>Chai: Collaborative Heterogeneous Applications for Integrated-architectures. </a:t>
            </a:r>
            <a:r>
              <a:rPr lang="en-US" sz="2000" i="1" dirty="0"/>
              <a:t>ISPASS’17</a:t>
            </a:r>
            <a:r>
              <a:rPr lang="en-US" sz="2000" dirty="0"/>
              <a:t>.</a:t>
            </a:r>
            <a:endParaRPr lang="en-US" sz="2000" i="1" dirty="0"/>
          </a:p>
          <a:p>
            <a:r>
              <a:rPr lang="en-US" sz="2400" b="1" dirty="0"/>
              <a:t>Chai</a:t>
            </a:r>
            <a:r>
              <a:rPr lang="en-US" sz="2400" dirty="0"/>
              <a:t> Benchmark Suite:</a:t>
            </a:r>
          </a:p>
          <a:p>
            <a:pPr lvl="1"/>
            <a:r>
              <a:rPr lang="en-US" sz="2000" u="sng" dirty="0"/>
              <a:t>Website</a:t>
            </a:r>
            <a:r>
              <a:rPr lang="en-US" sz="2000" dirty="0"/>
              <a:t>: chai-benchmarks.github.io</a:t>
            </a:r>
          </a:p>
          <a:p>
            <a:pPr lvl="1"/>
            <a:r>
              <a:rPr lang="en-US" sz="2000" u="sng" dirty="0"/>
              <a:t>Code</a:t>
            </a:r>
            <a:r>
              <a:rPr lang="en-US" sz="2000" dirty="0"/>
              <a:t>: github.com/chai-benchmarks/chai</a:t>
            </a:r>
          </a:p>
          <a:p>
            <a:pPr lvl="1"/>
            <a:r>
              <a:rPr lang="en-US" sz="2000" u="sng" dirty="0"/>
              <a:t>Online Forum</a:t>
            </a:r>
            <a:r>
              <a:rPr lang="en-US" sz="2000" dirty="0"/>
              <a:t>: groups.google.com/d/forum/chai-dev</a:t>
            </a:r>
          </a:p>
        </p:txBody>
      </p:sp>
      <p:pic>
        <p:nvPicPr>
          <p:cNvPr id="5" name="Picture 4">
            <a:extLst>
              <a:ext uri="{FF2B5EF4-FFF2-40B4-BE49-F238E27FC236}">
                <a16:creationId xmlns:a16="http://schemas.microsoft.com/office/drawing/2014/main" id="{A3DAD3CB-5781-49B1-93DD-BD3DEBCF37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1966" y="4208119"/>
            <a:ext cx="1403836" cy="1403836"/>
          </a:xfrm>
          <a:prstGeom prst="rect">
            <a:avLst/>
          </a:prstGeom>
        </p:spPr>
      </p:pic>
    </p:spTree>
    <p:extLst>
      <p:ext uri="{BB962C8B-B14F-4D97-AF65-F5344CB8AC3E}">
        <p14:creationId xmlns:p14="http://schemas.microsoft.com/office/powerpoint/2010/main" val="1883970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292" y="436290"/>
            <a:ext cx="8596335" cy="1535068"/>
          </a:xfrm>
        </p:spPr>
        <p:txBody>
          <a:bodyPr lIns="0" tIns="0" rIns="0" bIns="0">
            <a:noAutofit/>
          </a:bodyPr>
          <a:lstStyle/>
          <a:p>
            <a:pPr>
              <a:lnSpc>
                <a:spcPct val="100000"/>
              </a:lnSpc>
            </a:pPr>
            <a:r>
              <a:rPr lang="en-US" sz="3200" dirty="0"/>
              <a:t>Analysis and Modeling of Collaborative Execution Strategies for Heterogeneous CPU-FPGA Architectures</a:t>
            </a:r>
          </a:p>
        </p:txBody>
      </p:sp>
      <p:sp>
        <p:nvSpPr>
          <p:cNvPr id="10" name="Text Placeholder 2"/>
          <p:cNvSpPr txBox="1">
            <a:spLocks/>
          </p:cNvSpPr>
          <p:nvPr/>
        </p:nvSpPr>
        <p:spPr>
          <a:xfrm>
            <a:off x="280193" y="2110153"/>
            <a:ext cx="8863807" cy="28750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buNone/>
            </a:pPr>
            <a:r>
              <a:rPr lang="en-US" sz="1800" dirty="0">
                <a:solidFill>
                  <a:srgbClr val="F1501C"/>
                </a:solidFill>
              </a:rPr>
              <a:t>Sitao Huang</a:t>
            </a:r>
            <a:r>
              <a:rPr lang="en-US" sz="1800" baseline="30000" dirty="0">
                <a:solidFill>
                  <a:srgbClr val="F1501C"/>
                </a:solidFill>
              </a:rPr>
              <a:t>1</a:t>
            </a:r>
            <a:r>
              <a:rPr lang="en-US" sz="1800" dirty="0">
                <a:solidFill>
                  <a:srgbClr val="F1501C"/>
                </a:solidFill>
              </a:rPr>
              <a:t>, Li-Wen Chang</a:t>
            </a:r>
            <a:r>
              <a:rPr lang="en-US" sz="1800" baseline="30000" dirty="0">
                <a:solidFill>
                  <a:srgbClr val="F1501C"/>
                </a:solidFill>
              </a:rPr>
              <a:t>2</a:t>
            </a:r>
            <a:r>
              <a:rPr lang="en-US" sz="1800" dirty="0">
                <a:solidFill>
                  <a:srgbClr val="F1501C"/>
                </a:solidFill>
              </a:rPr>
              <a:t>, Izzat El Hajj</a:t>
            </a:r>
            <a:r>
              <a:rPr lang="en-US" sz="1800" baseline="30000" dirty="0">
                <a:solidFill>
                  <a:srgbClr val="F1501C"/>
                </a:solidFill>
              </a:rPr>
              <a:t>3</a:t>
            </a:r>
            <a:r>
              <a:rPr lang="en-US" sz="1800" dirty="0">
                <a:solidFill>
                  <a:srgbClr val="F1501C"/>
                </a:solidFill>
              </a:rPr>
              <a:t>, </a:t>
            </a:r>
            <a:r>
              <a:rPr lang="en-US" sz="1800" b="1" u="sng" dirty="0">
                <a:solidFill>
                  <a:srgbClr val="F1501C"/>
                </a:solidFill>
              </a:rPr>
              <a:t>Simon Garcia De Gonzalo</a:t>
            </a:r>
            <a:r>
              <a:rPr lang="en-US" sz="1800" b="1" baseline="30000" dirty="0">
                <a:solidFill>
                  <a:srgbClr val="F1501C"/>
                </a:solidFill>
              </a:rPr>
              <a:t>1</a:t>
            </a:r>
            <a:r>
              <a:rPr lang="en-US" sz="1800" dirty="0">
                <a:solidFill>
                  <a:srgbClr val="F1501C"/>
                </a:solidFill>
              </a:rPr>
              <a:t>, Juan Gómez-Luna</a:t>
            </a:r>
            <a:r>
              <a:rPr lang="en-US" sz="1800" baseline="30000" dirty="0">
                <a:solidFill>
                  <a:srgbClr val="F1501C"/>
                </a:solidFill>
              </a:rPr>
              <a:t>4</a:t>
            </a:r>
            <a:r>
              <a:rPr lang="en-US" sz="1800" dirty="0">
                <a:solidFill>
                  <a:srgbClr val="F1501C"/>
                </a:solidFill>
              </a:rPr>
              <a:t>,</a:t>
            </a:r>
          </a:p>
          <a:p>
            <a:pPr marL="0" indent="0">
              <a:spcBef>
                <a:spcPts val="300"/>
              </a:spcBef>
              <a:buNone/>
            </a:pPr>
            <a:r>
              <a:rPr lang="en-US" sz="1800" dirty="0">
                <a:solidFill>
                  <a:srgbClr val="F1501C"/>
                </a:solidFill>
              </a:rPr>
              <a:t>Sai Rahul Chalamalasetti</a:t>
            </a:r>
            <a:r>
              <a:rPr lang="en-US" sz="1800" baseline="30000" dirty="0">
                <a:solidFill>
                  <a:srgbClr val="F1501C"/>
                </a:solidFill>
              </a:rPr>
              <a:t>5</a:t>
            </a:r>
            <a:r>
              <a:rPr lang="en-US" sz="1800" dirty="0">
                <a:solidFill>
                  <a:srgbClr val="F1501C"/>
                </a:solidFill>
              </a:rPr>
              <a:t>, Mohamed El Hadedy</a:t>
            </a:r>
            <a:r>
              <a:rPr lang="en-US" sz="1800" baseline="30000" dirty="0">
                <a:solidFill>
                  <a:srgbClr val="F1501C"/>
                </a:solidFill>
              </a:rPr>
              <a:t>6</a:t>
            </a:r>
            <a:r>
              <a:rPr lang="en-US" sz="1800" dirty="0">
                <a:solidFill>
                  <a:srgbClr val="F1501C"/>
                </a:solidFill>
              </a:rPr>
              <a:t>, </a:t>
            </a:r>
            <a:r>
              <a:rPr lang="en-US" sz="1800" dirty="0" err="1">
                <a:solidFill>
                  <a:srgbClr val="F1501C"/>
                </a:solidFill>
              </a:rPr>
              <a:t>Dejan</a:t>
            </a:r>
            <a:r>
              <a:rPr lang="en-US" sz="1800" dirty="0">
                <a:solidFill>
                  <a:srgbClr val="F1501C"/>
                </a:solidFill>
              </a:rPr>
              <a:t> Milojicic</a:t>
            </a:r>
            <a:r>
              <a:rPr lang="en-US" sz="1800" baseline="30000" dirty="0">
                <a:solidFill>
                  <a:srgbClr val="F1501C"/>
                </a:solidFill>
              </a:rPr>
              <a:t>5</a:t>
            </a:r>
            <a:r>
              <a:rPr lang="en-US" sz="1800" dirty="0">
                <a:solidFill>
                  <a:srgbClr val="F1501C"/>
                </a:solidFill>
              </a:rPr>
              <a:t>, </a:t>
            </a:r>
            <a:r>
              <a:rPr lang="en-US" altLang="zh-CN" sz="1800" dirty="0" err="1">
                <a:solidFill>
                  <a:srgbClr val="F1501C"/>
                </a:solidFill>
              </a:rPr>
              <a:t>Onur</a:t>
            </a:r>
            <a:r>
              <a:rPr lang="en-US" altLang="zh-CN" sz="1800" dirty="0">
                <a:solidFill>
                  <a:srgbClr val="F1501C"/>
                </a:solidFill>
              </a:rPr>
              <a:t> Mutlu</a:t>
            </a:r>
            <a:r>
              <a:rPr lang="en-US" sz="1800" baseline="30000" dirty="0">
                <a:solidFill>
                  <a:srgbClr val="F1501C"/>
                </a:solidFill>
              </a:rPr>
              <a:t>4</a:t>
            </a:r>
            <a:r>
              <a:rPr lang="en-US" altLang="zh-CN" sz="1800" dirty="0">
                <a:solidFill>
                  <a:srgbClr val="F1501C"/>
                </a:solidFill>
              </a:rPr>
              <a:t>, </a:t>
            </a:r>
          </a:p>
          <a:p>
            <a:pPr marL="0" indent="0">
              <a:spcBef>
                <a:spcPts val="300"/>
              </a:spcBef>
              <a:buNone/>
            </a:pPr>
            <a:r>
              <a:rPr lang="en-US" sz="1800" dirty="0">
                <a:solidFill>
                  <a:srgbClr val="F1501C"/>
                </a:solidFill>
              </a:rPr>
              <a:t>Deming Chen</a:t>
            </a:r>
            <a:r>
              <a:rPr lang="en-US" sz="1800" baseline="30000" dirty="0">
                <a:solidFill>
                  <a:srgbClr val="F1501C"/>
                </a:solidFill>
              </a:rPr>
              <a:t>1</a:t>
            </a:r>
            <a:r>
              <a:rPr lang="en-US" sz="1800" dirty="0">
                <a:solidFill>
                  <a:srgbClr val="F1501C"/>
                </a:solidFill>
              </a:rPr>
              <a:t>, </a:t>
            </a:r>
            <a:r>
              <a:rPr lang="en-US" sz="1800" dirty="0" err="1">
                <a:solidFill>
                  <a:srgbClr val="F1501C"/>
                </a:solidFill>
              </a:rPr>
              <a:t>Wen-mei</a:t>
            </a:r>
            <a:r>
              <a:rPr lang="en-US" sz="1800" dirty="0">
                <a:solidFill>
                  <a:srgbClr val="F1501C"/>
                </a:solidFill>
              </a:rPr>
              <a:t> Hwu</a:t>
            </a:r>
            <a:r>
              <a:rPr lang="en-US" sz="1800" baseline="30000" dirty="0">
                <a:solidFill>
                  <a:srgbClr val="F1501C"/>
                </a:solidFill>
              </a:rPr>
              <a:t>1</a:t>
            </a:r>
            <a:endParaRPr lang="en-US" sz="1800" dirty="0">
              <a:solidFill>
                <a:srgbClr val="F1501C"/>
              </a:solidFill>
            </a:endParaRPr>
          </a:p>
          <a:p>
            <a:pPr marL="0" indent="0">
              <a:lnSpc>
                <a:spcPct val="100000"/>
              </a:lnSpc>
              <a:spcBef>
                <a:spcPts val="0"/>
              </a:spcBef>
              <a:buNone/>
            </a:pPr>
            <a:endParaRPr lang="en-US" sz="1700" baseline="30000" dirty="0">
              <a:solidFill>
                <a:srgbClr val="F1501C"/>
              </a:solidFill>
            </a:endParaRPr>
          </a:p>
          <a:p>
            <a:pPr marL="0" indent="0">
              <a:lnSpc>
                <a:spcPct val="100000"/>
              </a:lnSpc>
              <a:spcBef>
                <a:spcPts val="0"/>
              </a:spcBef>
              <a:buNone/>
            </a:pPr>
            <a:r>
              <a:rPr lang="en-US" sz="1400" baseline="30000" dirty="0">
                <a:solidFill>
                  <a:srgbClr val="002060"/>
                </a:solidFill>
              </a:rPr>
              <a:t>1</a:t>
            </a:r>
            <a:r>
              <a:rPr lang="en-US" sz="1400" dirty="0">
                <a:solidFill>
                  <a:srgbClr val="002060"/>
                </a:solidFill>
              </a:rPr>
              <a:t>University of Illinois at Urbana-Champaign, USA</a:t>
            </a:r>
          </a:p>
          <a:p>
            <a:pPr marL="0" indent="0">
              <a:lnSpc>
                <a:spcPct val="100000"/>
              </a:lnSpc>
              <a:spcBef>
                <a:spcPts val="0"/>
              </a:spcBef>
              <a:buNone/>
            </a:pPr>
            <a:r>
              <a:rPr lang="en-US" sz="1400" baseline="30000" dirty="0">
                <a:solidFill>
                  <a:srgbClr val="002060"/>
                </a:solidFill>
              </a:rPr>
              <a:t>2</a:t>
            </a:r>
            <a:r>
              <a:rPr lang="en-US" sz="1400" dirty="0">
                <a:solidFill>
                  <a:srgbClr val="002060"/>
                </a:solidFill>
              </a:rPr>
              <a:t>Microsoft, USA</a:t>
            </a:r>
          </a:p>
          <a:p>
            <a:pPr marL="0" indent="0">
              <a:lnSpc>
                <a:spcPct val="100000"/>
              </a:lnSpc>
              <a:spcBef>
                <a:spcPts val="0"/>
              </a:spcBef>
              <a:buNone/>
            </a:pPr>
            <a:r>
              <a:rPr lang="en-US" sz="1400" baseline="30000" dirty="0">
                <a:solidFill>
                  <a:srgbClr val="002060"/>
                </a:solidFill>
              </a:rPr>
              <a:t>3</a:t>
            </a:r>
            <a:r>
              <a:rPr lang="en-US" sz="1400" dirty="0">
                <a:solidFill>
                  <a:srgbClr val="002060"/>
                </a:solidFill>
              </a:rPr>
              <a:t>American University of Beirut, Lebanon</a:t>
            </a:r>
          </a:p>
          <a:p>
            <a:pPr marL="0" indent="0">
              <a:lnSpc>
                <a:spcPct val="100000"/>
              </a:lnSpc>
              <a:spcBef>
                <a:spcPts val="0"/>
              </a:spcBef>
              <a:buNone/>
            </a:pPr>
            <a:r>
              <a:rPr lang="en-US" sz="1400" baseline="30000" dirty="0">
                <a:solidFill>
                  <a:srgbClr val="002060"/>
                </a:solidFill>
              </a:rPr>
              <a:t>4</a:t>
            </a:r>
            <a:r>
              <a:rPr lang="en-US" sz="1400" dirty="0">
                <a:solidFill>
                  <a:srgbClr val="002060"/>
                </a:solidFill>
              </a:rPr>
              <a:t>ETH Zürich, Switzerland</a:t>
            </a:r>
          </a:p>
          <a:p>
            <a:pPr marL="0" indent="0">
              <a:lnSpc>
                <a:spcPct val="100000"/>
              </a:lnSpc>
              <a:spcBef>
                <a:spcPts val="0"/>
              </a:spcBef>
              <a:buNone/>
            </a:pPr>
            <a:r>
              <a:rPr lang="en-US" sz="1400" baseline="30000" dirty="0">
                <a:solidFill>
                  <a:srgbClr val="002060"/>
                </a:solidFill>
              </a:rPr>
              <a:t>5</a:t>
            </a:r>
            <a:r>
              <a:rPr lang="en-US" sz="1400" dirty="0">
                <a:solidFill>
                  <a:srgbClr val="002060"/>
                </a:solidFill>
              </a:rPr>
              <a:t>Hewlett Packard Labs, USA</a:t>
            </a:r>
          </a:p>
          <a:p>
            <a:pPr marL="0" indent="0">
              <a:lnSpc>
                <a:spcPct val="100000"/>
              </a:lnSpc>
              <a:spcBef>
                <a:spcPts val="0"/>
              </a:spcBef>
              <a:buNone/>
            </a:pPr>
            <a:r>
              <a:rPr lang="en-US" sz="1400" baseline="30000" dirty="0">
                <a:solidFill>
                  <a:srgbClr val="002060"/>
                </a:solidFill>
              </a:rPr>
              <a:t>6</a:t>
            </a:r>
            <a:r>
              <a:rPr lang="en-US" sz="1400" dirty="0">
                <a:solidFill>
                  <a:srgbClr val="002060"/>
                </a:solidFill>
              </a:rPr>
              <a:t>California State Polytechnic University, Pomona, USA</a:t>
            </a:r>
          </a:p>
        </p:txBody>
      </p:sp>
      <p:pic>
        <p:nvPicPr>
          <p:cNvPr id="1026" name="Picture 2" descr="https://icpe2019.spec.org/uploads/RTEmagicC_artifacts_evaluated_functional_02.jpg.jpg">
            <a:extLst>
              <a:ext uri="{FF2B5EF4-FFF2-40B4-BE49-F238E27FC236}">
                <a16:creationId xmlns:a16="http://schemas.microsoft.com/office/drawing/2014/main" id="{407D32A3-766A-42AA-9B9B-0C8262E3B7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9693" y="3467719"/>
            <a:ext cx="1066106" cy="105544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AD2DE085-E646-4DBF-B9C3-CC7456EC3BFB}"/>
              </a:ext>
            </a:extLst>
          </p:cNvPr>
          <p:cNvSpPr txBox="1">
            <a:spLocks/>
          </p:cNvSpPr>
          <p:nvPr/>
        </p:nvSpPr>
        <p:spPr>
          <a:xfrm>
            <a:off x="5959693" y="2754351"/>
            <a:ext cx="2504082" cy="79334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b="1" kern="1200">
                <a:solidFill>
                  <a:schemeClr val="accent1">
                    <a:lumMod val="50000"/>
                  </a:schemeClr>
                </a:solidFill>
                <a:latin typeface="+mn-lt"/>
                <a:ea typeface="+mj-ea"/>
                <a:cs typeface="+mj-cs"/>
              </a:defRPr>
            </a:lvl1pPr>
          </a:lstStyle>
          <a:p>
            <a:r>
              <a:rPr lang="en-US" dirty="0"/>
              <a:t>Thanks! </a:t>
            </a:r>
          </a:p>
        </p:txBody>
      </p:sp>
      <p:pic>
        <p:nvPicPr>
          <p:cNvPr id="6" name="Picture 5">
            <a:extLst>
              <a:ext uri="{FF2B5EF4-FFF2-40B4-BE49-F238E27FC236}">
                <a16:creationId xmlns:a16="http://schemas.microsoft.com/office/drawing/2014/main" id="{12A0FEEA-20B8-4F05-82AA-1CC66DACAB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1734" y="3457058"/>
            <a:ext cx="1066106" cy="1066106"/>
          </a:xfrm>
          <a:prstGeom prst="rect">
            <a:avLst/>
          </a:prstGeom>
        </p:spPr>
      </p:pic>
    </p:spTree>
    <p:extLst>
      <p:ext uri="{BB962C8B-B14F-4D97-AF65-F5344CB8AC3E}">
        <p14:creationId xmlns:p14="http://schemas.microsoft.com/office/powerpoint/2010/main" val="3910683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Collaborative Computing</a:t>
            </a:r>
          </a:p>
        </p:txBody>
      </p:sp>
      <p:sp>
        <p:nvSpPr>
          <p:cNvPr id="3" name="Content Placeholder 2"/>
          <p:cNvSpPr>
            <a:spLocks noGrp="1"/>
          </p:cNvSpPr>
          <p:nvPr>
            <p:ph idx="1"/>
          </p:nvPr>
        </p:nvSpPr>
        <p:spPr>
          <a:xfrm>
            <a:off x="344868" y="1825625"/>
            <a:ext cx="4583971" cy="4205895"/>
          </a:xfrm>
        </p:spPr>
        <p:txBody>
          <a:bodyPr>
            <a:normAutofit/>
          </a:bodyPr>
          <a:lstStyle/>
          <a:p>
            <a:pPr>
              <a:spcBef>
                <a:spcPts val="1200"/>
              </a:spcBef>
            </a:pPr>
            <a:r>
              <a:rPr lang="en-US" sz="2400" dirty="0"/>
              <a:t>Traditionally, accelerators (GPUs, FPGAs, etc.) have been used as </a:t>
            </a:r>
            <a:r>
              <a:rPr lang="en-US" sz="2400" i="1" dirty="0"/>
              <a:t>offload</a:t>
            </a:r>
            <a:r>
              <a:rPr lang="en-US" sz="2400" dirty="0"/>
              <a:t> engines</a:t>
            </a:r>
          </a:p>
          <a:p>
            <a:pPr>
              <a:spcBef>
                <a:spcPts val="1200"/>
              </a:spcBef>
            </a:pPr>
            <a:r>
              <a:rPr lang="en-US" sz="2400" dirty="0"/>
              <a:t>Heterogeneous architectures moving towards tighter integration</a:t>
            </a:r>
          </a:p>
          <a:p>
            <a:pPr lvl="1">
              <a:lnSpc>
                <a:spcPct val="100000"/>
              </a:lnSpc>
              <a:spcBef>
                <a:spcPts val="0"/>
              </a:spcBef>
            </a:pPr>
            <a:r>
              <a:rPr lang="en-US" sz="2000" dirty="0"/>
              <a:t>Unified memory</a:t>
            </a:r>
          </a:p>
          <a:p>
            <a:pPr lvl="1">
              <a:lnSpc>
                <a:spcPct val="100000"/>
              </a:lnSpc>
              <a:spcBef>
                <a:spcPts val="0"/>
              </a:spcBef>
            </a:pPr>
            <a:r>
              <a:rPr lang="en-US" sz="2000" dirty="0"/>
              <a:t>System-wide atomics</a:t>
            </a:r>
          </a:p>
        </p:txBody>
      </p:sp>
      <p:pic>
        <p:nvPicPr>
          <p:cNvPr id="1026" name="Picture 2" descr="http://linuxgizmos.com/files/xilinx_zynqultraconnect_block1.jpg">
            <a:extLst>
              <a:ext uri="{FF2B5EF4-FFF2-40B4-BE49-F238E27FC236}">
                <a16:creationId xmlns:a16="http://schemas.microsoft.com/office/drawing/2014/main" id="{13E5D328-9760-4660-97D8-09B9271A92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8838" y="1847923"/>
            <a:ext cx="3870293" cy="3705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CAED7B1-02F6-4DAF-9E01-04C16B57D3EA}"/>
              </a:ext>
            </a:extLst>
          </p:cNvPr>
          <p:cNvSpPr/>
          <p:nvPr/>
        </p:nvSpPr>
        <p:spPr>
          <a:xfrm>
            <a:off x="5354661" y="5526091"/>
            <a:ext cx="3018647" cy="369332"/>
          </a:xfrm>
          <a:prstGeom prst="rect">
            <a:avLst/>
          </a:prstGeom>
        </p:spPr>
        <p:txBody>
          <a:bodyPr wrap="none">
            <a:spAutoFit/>
          </a:bodyPr>
          <a:lstStyle/>
          <a:p>
            <a:r>
              <a:rPr lang="en-US" dirty="0"/>
              <a:t>Xilinx Zynq </a:t>
            </a:r>
            <a:r>
              <a:rPr lang="en-US" dirty="0" err="1"/>
              <a:t>UltraScale</a:t>
            </a:r>
            <a:r>
              <a:rPr lang="en-US" dirty="0"/>
              <a:t>+ </a:t>
            </a:r>
            <a:r>
              <a:rPr lang="en-US" dirty="0" err="1"/>
              <a:t>MPSoC</a:t>
            </a:r>
            <a:endParaRPr lang="en-US" dirty="0"/>
          </a:p>
        </p:txBody>
      </p:sp>
    </p:spTree>
    <p:extLst>
      <p:ext uri="{BB962C8B-B14F-4D97-AF65-F5344CB8AC3E}">
        <p14:creationId xmlns:p14="http://schemas.microsoft.com/office/powerpoint/2010/main" val="1759721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Collaborative Computing</a:t>
            </a:r>
          </a:p>
        </p:txBody>
      </p:sp>
      <p:sp>
        <p:nvSpPr>
          <p:cNvPr id="3" name="Content Placeholder 2"/>
          <p:cNvSpPr>
            <a:spLocks noGrp="1"/>
          </p:cNvSpPr>
          <p:nvPr>
            <p:ph idx="1"/>
          </p:nvPr>
        </p:nvSpPr>
        <p:spPr>
          <a:xfrm>
            <a:off x="344868" y="1825625"/>
            <a:ext cx="4583971" cy="4205895"/>
          </a:xfrm>
        </p:spPr>
        <p:txBody>
          <a:bodyPr>
            <a:normAutofit/>
          </a:bodyPr>
          <a:lstStyle/>
          <a:p>
            <a:pPr>
              <a:spcBef>
                <a:spcPts val="1200"/>
              </a:spcBef>
            </a:pPr>
            <a:r>
              <a:rPr lang="en-US" sz="2400" dirty="0"/>
              <a:t>Traditionally, accelerators (GPUs, FPGAs, etc.) have been used as </a:t>
            </a:r>
            <a:r>
              <a:rPr lang="en-US" sz="2400" i="1" dirty="0"/>
              <a:t>offload</a:t>
            </a:r>
            <a:r>
              <a:rPr lang="en-US" sz="2400" dirty="0"/>
              <a:t> engines</a:t>
            </a:r>
          </a:p>
          <a:p>
            <a:pPr>
              <a:spcBef>
                <a:spcPts val="1200"/>
              </a:spcBef>
            </a:pPr>
            <a:r>
              <a:rPr lang="en-US" sz="2400" dirty="0"/>
              <a:t>Heterogeneous architectures moving towards tighter integration</a:t>
            </a:r>
          </a:p>
          <a:p>
            <a:pPr lvl="1">
              <a:lnSpc>
                <a:spcPct val="100000"/>
              </a:lnSpc>
              <a:spcBef>
                <a:spcPts val="0"/>
              </a:spcBef>
            </a:pPr>
            <a:r>
              <a:rPr lang="en-US" sz="2000" dirty="0"/>
              <a:t>Unified memory</a:t>
            </a:r>
          </a:p>
          <a:p>
            <a:pPr lvl="1">
              <a:lnSpc>
                <a:spcPct val="100000"/>
              </a:lnSpc>
              <a:spcBef>
                <a:spcPts val="0"/>
              </a:spcBef>
            </a:pPr>
            <a:r>
              <a:rPr lang="en-US" sz="2000" dirty="0"/>
              <a:t>System-wide atomics</a:t>
            </a:r>
          </a:p>
          <a:p>
            <a:pPr>
              <a:spcBef>
                <a:spcPts val="1200"/>
              </a:spcBef>
            </a:pPr>
            <a:r>
              <a:rPr lang="en-US" sz="2400" dirty="0"/>
              <a:t>Tighter integration allows fine-grained collaboration</a:t>
            </a:r>
          </a:p>
        </p:txBody>
      </p:sp>
      <p:grpSp>
        <p:nvGrpSpPr>
          <p:cNvPr id="5" name="Group 4">
            <a:extLst>
              <a:ext uri="{FF2B5EF4-FFF2-40B4-BE49-F238E27FC236}">
                <a16:creationId xmlns:a16="http://schemas.microsoft.com/office/drawing/2014/main" id="{39C47A4A-F016-433E-ADC5-20CEF6445399}"/>
              </a:ext>
            </a:extLst>
          </p:cNvPr>
          <p:cNvGrpSpPr/>
          <p:nvPr/>
        </p:nvGrpSpPr>
        <p:grpSpPr>
          <a:xfrm>
            <a:off x="4544409" y="1825625"/>
            <a:ext cx="4376967" cy="4036697"/>
            <a:chOff x="4767033" y="1439606"/>
            <a:chExt cx="4376967" cy="4036697"/>
          </a:xfrm>
        </p:grpSpPr>
        <p:sp>
          <p:nvSpPr>
            <p:cNvPr id="7" name="Rectangle 6">
              <a:extLst>
                <a:ext uri="{FF2B5EF4-FFF2-40B4-BE49-F238E27FC236}">
                  <a16:creationId xmlns:a16="http://schemas.microsoft.com/office/drawing/2014/main" id="{8CAED7B1-02F6-4DAF-9E01-04C16B57D3EA}"/>
                </a:ext>
              </a:extLst>
            </p:cNvPr>
            <p:cNvSpPr/>
            <p:nvPr/>
          </p:nvSpPr>
          <p:spPr>
            <a:xfrm>
              <a:off x="4767033" y="5106971"/>
              <a:ext cx="4376967" cy="369332"/>
            </a:xfrm>
            <a:prstGeom prst="rect">
              <a:avLst/>
            </a:prstGeom>
          </p:spPr>
          <p:txBody>
            <a:bodyPr wrap="none">
              <a:spAutoFit/>
            </a:bodyPr>
            <a:lstStyle/>
            <a:p>
              <a:r>
                <a:rPr lang="en-US" dirty="0"/>
                <a:t>Intel Xeon + FPGA Integrated Platform (MCP)</a:t>
              </a:r>
            </a:p>
          </p:txBody>
        </p:sp>
        <p:pic>
          <p:nvPicPr>
            <p:cNvPr id="4098" name="Picture 2" descr="Related image">
              <a:extLst>
                <a:ext uri="{FF2B5EF4-FFF2-40B4-BE49-F238E27FC236}">
                  <a16:creationId xmlns:a16="http://schemas.microsoft.com/office/drawing/2014/main" id="{EF52CC49-FDC0-4C33-BFC5-CEA8D0CF03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163" t="21374" r="5557" b="1893"/>
            <a:stretch/>
          </p:blipFill>
          <p:spPr bwMode="auto">
            <a:xfrm>
              <a:off x="5570220" y="1439606"/>
              <a:ext cx="3228912" cy="36419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18ED3E0-637B-4AF0-8172-85A2E76BBB50}"/>
                </a:ext>
              </a:extLst>
            </p:cNvPr>
            <p:cNvSpPr/>
            <p:nvPr/>
          </p:nvSpPr>
          <p:spPr>
            <a:xfrm rot="16200000">
              <a:off x="8318877" y="4499080"/>
              <a:ext cx="737520" cy="276999"/>
            </a:xfrm>
            <a:prstGeom prst="rect">
              <a:avLst/>
            </a:prstGeom>
            <a:solidFill>
              <a:schemeClr val="bg1"/>
            </a:solidFill>
          </p:spPr>
          <p:txBody>
            <a:bodyPr wrap="square">
              <a:spAutoFit/>
            </a:bodyPr>
            <a:lstStyle/>
            <a:p>
              <a:pPr algn="r"/>
              <a:r>
                <a:rPr lang="en-US" sz="1200" dirty="0"/>
                <a:t>HSSI</a:t>
              </a:r>
            </a:p>
          </p:txBody>
        </p:sp>
      </p:grpSp>
      <p:sp>
        <p:nvSpPr>
          <p:cNvPr id="6" name="TextBox 5">
            <a:extLst>
              <a:ext uri="{FF2B5EF4-FFF2-40B4-BE49-F238E27FC236}">
                <a16:creationId xmlns:a16="http://schemas.microsoft.com/office/drawing/2014/main" id="{C1C1BD14-0AEE-4CB0-BAAE-F76BCB0ADAB4}"/>
              </a:ext>
            </a:extLst>
          </p:cNvPr>
          <p:cNvSpPr txBox="1"/>
          <p:nvPr/>
        </p:nvSpPr>
        <p:spPr>
          <a:xfrm>
            <a:off x="596381" y="5392359"/>
            <a:ext cx="3696516" cy="707886"/>
          </a:xfrm>
          <a:prstGeom prst="rect">
            <a:avLst/>
          </a:prstGeom>
          <a:solidFill>
            <a:schemeClr val="bg1"/>
          </a:solidFill>
          <a:ln>
            <a:solidFill>
              <a:srgbClr val="C00000"/>
            </a:solidFill>
          </a:ln>
        </p:spPr>
        <p:txBody>
          <a:bodyPr wrap="square" rtlCol="0">
            <a:spAutoFit/>
          </a:bodyPr>
          <a:lstStyle/>
          <a:p>
            <a:pPr algn="ctr"/>
            <a:r>
              <a:rPr lang="en-US" sz="2000" b="1" dirty="0">
                <a:solidFill>
                  <a:srgbClr val="FF0000"/>
                </a:solidFill>
              </a:rPr>
              <a:t>Key challenge</a:t>
            </a:r>
            <a:r>
              <a:rPr lang="en-US" sz="2000" dirty="0">
                <a:solidFill>
                  <a:srgbClr val="FF0000"/>
                </a:solidFill>
              </a:rPr>
              <a:t>: identify the best CPU-FPGA collaboration strategy</a:t>
            </a:r>
          </a:p>
        </p:txBody>
      </p:sp>
    </p:spTree>
    <p:extLst>
      <p:ext uri="{BB962C8B-B14F-4D97-AF65-F5344CB8AC3E}">
        <p14:creationId xmlns:p14="http://schemas.microsoft.com/office/powerpoint/2010/main" val="246386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Integrated Heterogeneous Systems</a:t>
            </a:r>
          </a:p>
        </p:txBody>
      </p:sp>
      <p:sp>
        <p:nvSpPr>
          <p:cNvPr id="6" name="Rectángulo 5"/>
          <p:cNvSpPr/>
          <p:nvPr/>
        </p:nvSpPr>
        <p:spPr>
          <a:xfrm>
            <a:off x="691577" y="2127223"/>
            <a:ext cx="6560899" cy="279644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Conector angular 6"/>
          <p:cNvCxnSpPr/>
          <p:nvPr/>
        </p:nvCxnSpPr>
        <p:spPr>
          <a:xfrm rot="16200000" flipV="1">
            <a:off x="3159793" y="3848258"/>
            <a:ext cx="995514" cy="2"/>
          </a:xfrm>
          <a:prstGeom prst="bentConnector3">
            <a:avLst>
              <a:gd name="adj1" fmla="val 50000"/>
            </a:avLst>
          </a:prstGeom>
          <a:ln w="38100">
            <a:solidFill>
              <a:schemeClr val="tx1"/>
            </a:solidFill>
            <a:prstDash val="dash"/>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8" name="Rectángulo redondeado 8"/>
          <p:cNvSpPr/>
          <p:nvPr/>
        </p:nvSpPr>
        <p:spPr>
          <a:xfrm>
            <a:off x="764043" y="2184945"/>
            <a:ext cx="537779" cy="537778"/>
          </a:xfrm>
          <a:prstGeom prst="roundRect">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CPU core 0</a:t>
            </a:r>
          </a:p>
        </p:txBody>
      </p:sp>
      <p:sp>
        <p:nvSpPr>
          <p:cNvPr id="9" name="Rectángulo redondeado 9"/>
          <p:cNvSpPr/>
          <p:nvPr/>
        </p:nvSpPr>
        <p:spPr>
          <a:xfrm>
            <a:off x="1356975" y="2184945"/>
            <a:ext cx="537779" cy="537778"/>
          </a:xfrm>
          <a:prstGeom prst="roundRect">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CPU core 1</a:t>
            </a:r>
          </a:p>
        </p:txBody>
      </p:sp>
      <p:sp>
        <p:nvSpPr>
          <p:cNvPr id="10" name="Rectángulo redondeado 10"/>
          <p:cNvSpPr/>
          <p:nvPr/>
        </p:nvSpPr>
        <p:spPr>
          <a:xfrm>
            <a:off x="2158995" y="2191065"/>
            <a:ext cx="537779" cy="537778"/>
          </a:xfrm>
          <a:prstGeom prst="roundRect">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CPU core N-1</a:t>
            </a:r>
          </a:p>
        </p:txBody>
      </p:sp>
      <p:sp>
        <p:nvSpPr>
          <p:cNvPr id="11" name="CuadroTexto 11"/>
          <p:cNvSpPr txBox="1"/>
          <p:nvPr/>
        </p:nvSpPr>
        <p:spPr>
          <a:xfrm>
            <a:off x="1908252" y="2272967"/>
            <a:ext cx="256968" cy="275859"/>
          </a:xfrm>
          <a:prstGeom prst="rect">
            <a:avLst/>
          </a:prstGeom>
          <a:noFill/>
        </p:spPr>
        <p:txBody>
          <a:bodyPr wrap="none" rtlCol="0">
            <a:spAutoFit/>
          </a:bodyPr>
          <a:lstStyle/>
          <a:p>
            <a:r>
              <a:rPr lang="is-IS" dirty="0"/>
              <a:t>…</a:t>
            </a:r>
            <a:endParaRPr lang="en-US" dirty="0"/>
          </a:p>
        </p:txBody>
      </p:sp>
      <p:sp>
        <p:nvSpPr>
          <p:cNvPr id="12" name="Rectángulo redondeado 12"/>
          <p:cNvSpPr/>
          <p:nvPr/>
        </p:nvSpPr>
        <p:spPr>
          <a:xfrm>
            <a:off x="770268" y="2758442"/>
            <a:ext cx="537779" cy="268888"/>
          </a:xfrm>
          <a:prstGeom prst="roundRect">
            <a:avLst/>
          </a:prstGeom>
          <a:solidFill>
            <a:schemeClr val="accent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L1</a:t>
            </a:r>
          </a:p>
        </p:txBody>
      </p:sp>
      <p:sp>
        <p:nvSpPr>
          <p:cNvPr id="13" name="Rectángulo redondeado 13"/>
          <p:cNvSpPr/>
          <p:nvPr/>
        </p:nvSpPr>
        <p:spPr>
          <a:xfrm>
            <a:off x="1363200" y="2758442"/>
            <a:ext cx="537779" cy="268888"/>
          </a:xfrm>
          <a:prstGeom prst="roundRect">
            <a:avLst/>
          </a:prstGeom>
          <a:solidFill>
            <a:schemeClr val="accent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L1</a:t>
            </a:r>
          </a:p>
        </p:txBody>
      </p:sp>
      <p:sp>
        <p:nvSpPr>
          <p:cNvPr id="14" name="Rectángulo redondeado 14"/>
          <p:cNvSpPr/>
          <p:nvPr/>
        </p:nvSpPr>
        <p:spPr>
          <a:xfrm>
            <a:off x="2165219" y="2764562"/>
            <a:ext cx="537779" cy="268888"/>
          </a:xfrm>
          <a:prstGeom prst="roundRect">
            <a:avLst/>
          </a:prstGeom>
          <a:solidFill>
            <a:schemeClr val="accent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L1</a:t>
            </a:r>
          </a:p>
        </p:txBody>
      </p:sp>
      <p:sp>
        <p:nvSpPr>
          <p:cNvPr id="15" name="CuadroTexto 15"/>
          <p:cNvSpPr txBox="1"/>
          <p:nvPr/>
        </p:nvSpPr>
        <p:spPr>
          <a:xfrm>
            <a:off x="1904729" y="2709540"/>
            <a:ext cx="256968" cy="275859"/>
          </a:xfrm>
          <a:prstGeom prst="rect">
            <a:avLst/>
          </a:prstGeom>
          <a:noFill/>
        </p:spPr>
        <p:txBody>
          <a:bodyPr wrap="none" rtlCol="0">
            <a:spAutoFit/>
          </a:bodyPr>
          <a:lstStyle/>
          <a:p>
            <a:r>
              <a:rPr lang="is-IS" dirty="0"/>
              <a:t>…</a:t>
            </a:r>
            <a:endParaRPr lang="en-US" dirty="0"/>
          </a:p>
        </p:txBody>
      </p:sp>
      <p:sp>
        <p:nvSpPr>
          <p:cNvPr id="16" name="Rectángulo redondeado 16"/>
          <p:cNvSpPr/>
          <p:nvPr/>
        </p:nvSpPr>
        <p:spPr>
          <a:xfrm>
            <a:off x="764042" y="3071888"/>
            <a:ext cx="1938955" cy="268885"/>
          </a:xfrm>
          <a:prstGeom prst="roundRect">
            <a:avLst/>
          </a:prstGeom>
          <a:solidFill>
            <a:schemeClr val="accent2">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L2</a:t>
            </a:r>
          </a:p>
        </p:txBody>
      </p:sp>
      <p:grpSp>
        <p:nvGrpSpPr>
          <p:cNvPr id="17" name="Agrupar 32"/>
          <p:cNvGrpSpPr/>
          <p:nvPr/>
        </p:nvGrpSpPr>
        <p:grpSpPr>
          <a:xfrm>
            <a:off x="5245804" y="2198734"/>
            <a:ext cx="1938955" cy="828595"/>
            <a:chOff x="6445544" y="424377"/>
            <a:chExt cx="2595952" cy="1109357"/>
          </a:xfrm>
        </p:grpSpPr>
        <p:sp>
          <p:nvSpPr>
            <p:cNvPr id="18" name="Rectángulo redondeado 34"/>
            <p:cNvSpPr/>
            <p:nvPr/>
          </p:nvSpPr>
          <p:spPr>
            <a:xfrm>
              <a:off x="6445544" y="424377"/>
              <a:ext cx="2595952" cy="1109357"/>
            </a:xfrm>
            <a:prstGeom prst="roundRect">
              <a:avLst/>
            </a:prstGeom>
            <a:solidFill>
              <a:srgbClr val="DCE6F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bIns="360000" rtlCol="0" anchor="ctr"/>
            <a:lstStyle/>
            <a:p>
              <a:pPr algn="ctr"/>
              <a:r>
                <a:rPr lang="en-US" sz="1400" dirty="0">
                  <a:solidFill>
                    <a:schemeClr val="tx1"/>
                  </a:solidFill>
                </a:rPr>
                <a:t>FPGA</a:t>
              </a:r>
            </a:p>
          </p:txBody>
        </p:sp>
        <p:sp>
          <p:nvSpPr>
            <p:cNvPr id="19" name="Rectángulo redondeado 35"/>
            <p:cNvSpPr/>
            <p:nvPr/>
          </p:nvSpPr>
          <p:spPr>
            <a:xfrm>
              <a:off x="7710121" y="1125916"/>
              <a:ext cx="760245" cy="362929"/>
            </a:xfrm>
            <a:prstGeom prst="roundRect">
              <a:avLst/>
            </a:prstGeom>
            <a:solidFill>
              <a:schemeClr val="accent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DMA</a:t>
              </a:r>
            </a:p>
          </p:txBody>
        </p:sp>
        <p:sp>
          <p:nvSpPr>
            <p:cNvPr id="20" name="Rectángulo redondeado 33"/>
            <p:cNvSpPr/>
            <p:nvPr/>
          </p:nvSpPr>
          <p:spPr>
            <a:xfrm>
              <a:off x="6559718" y="1125915"/>
              <a:ext cx="1060551" cy="362930"/>
            </a:xfrm>
            <a:prstGeom prst="roundRect">
              <a:avLst/>
            </a:prstGeom>
            <a:solidFill>
              <a:schemeClr val="accent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Scratchpad</a:t>
              </a:r>
            </a:p>
          </p:txBody>
        </p:sp>
      </p:grpSp>
      <p:sp>
        <p:nvSpPr>
          <p:cNvPr id="21" name="Rectángulo redondeado 36"/>
          <p:cNvSpPr/>
          <p:nvPr/>
        </p:nvSpPr>
        <p:spPr>
          <a:xfrm>
            <a:off x="2091333" y="3801864"/>
            <a:ext cx="3764450" cy="134438"/>
          </a:xfrm>
          <a:prstGeom prst="roundRect">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Crossbar / Coherency control</a:t>
            </a:r>
          </a:p>
        </p:txBody>
      </p:sp>
      <p:cxnSp>
        <p:nvCxnSpPr>
          <p:cNvPr id="22" name="Conector angular 37"/>
          <p:cNvCxnSpPr/>
          <p:nvPr/>
        </p:nvCxnSpPr>
        <p:spPr>
          <a:xfrm rot="16200000" flipV="1">
            <a:off x="2280818" y="3439592"/>
            <a:ext cx="461093" cy="263449"/>
          </a:xfrm>
          <a:prstGeom prst="bentConnector3">
            <a:avLst>
              <a:gd name="adj1" fmla="val 50000"/>
            </a:avLst>
          </a:prstGeom>
          <a:ln w="3810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3" name="Conector angular 38"/>
          <p:cNvCxnSpPr>
            <a:cxnSpLocks/>
            <a:endCxn id="20" idx="2"/>
          </p:cNvCxnSpPr>
          <p:nvPr/>
        </p:nvCxnSpPr>
        <p:spPr>
          <a:xfrm rot="5400000" flipH="1" flipV="1">
            <a:off x="5325761" y="3394351"/>
            <a:ext cx="801942" cy="842"/>
          </a:xfrm>
          <a:prstGeom prst="bentConnector3">
            <a:avLst>
              <a:gd name="adj1" fmla="val 50000"/>
            </a:avLst>
          </a:prstGeom>
          <a:ln w="3810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4" name="Conector angular 39"/>
          <p:cNvCxnSpPr>
            <a:stCxn id="21" idx="0"/>
            <a:endCxn id="42" idx="2"/>
          </p:cNvCxnSpPr>
          <p:nvPr/>
        </p:nvCxnSpPr>
        <p:spPr>
          <a:xfrm rot="5400000" flipH="1" flipV="1">
            <a:off x="3743433" y="3570896"/>
            <a:ext cx="461094" cy="843"/>
          </a:xfrm>
          <a:prstGeom prst="bentConnector3">
            <a:avLst>
              <a:gd name="adj1" fmla="val 50000"/>
            </a:avLst>
          </a:prstGeom>
          <a:ln w="3810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5" name="Rectángulo redondeado 40"/>
          <p:cNvSpPr/>
          <p:nvPr/>
        </p:nvSpPr>
        <p:spPr>
          <a:xfrm>
            <a:off x="2096154" y="4022804"/>
            <a:ext cx="3764450" cy="268885"/>
          </a:xfrm>
          <a:prstGeom prst="roundRect">
            <a:avLst/>
          </a:prstGeom>
          <a:solidFill>
            <a:schemeClr val="accent2">
              <a:lumMod val="20000"/>
              <a:lumOff val="80000"/>
              <a:alpha val="50000"/>
            </a:schemeClr>
          </a:solid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LLC</a:t>
            </a:r>
          </a:p>
        </p:txBody>
      </p:sp>
      <p:sp>
        <p:nvSpPr>
          <p:cNvPr id="26" name="Rectángulo redondeado 41"/>
          <p:cNvSpPr/>
          <p:nvPr/>
        </p:nvSpPr>
        <p:spPr>
          <a:xfrm>
            <a:off x="1289792" y="4600299"/>
            <a:ext cx="5377786" cy="268885"/>
          </a:xfrm>
          <a:prstGeom prst="roundRect">
            <a:avLst/>
          </a:prstGeom>
          <a:solidFill>
            <a:schemeClr val="accent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DRAM controller</a:t>
            </a:r>
          </a:p>
        </p:txBody>
      </p:sp>
      <p:sp>
        <p:nvSpPr>
          <p:cNvPr id="27" name="Rectángulo redondeado 42"/>
          <p:cNvSpPr/>
          <p:nvPr/>
        </p:nvSpPr>
        <p:spPr>
          <a:xfrm>
            <a:off x="1289792" y="4977861"/>
            <a:ext cx="1263779" cy="537778"/>
          </a:xfrm>
          <a:prstGeom prst="roundRect">
            <a:avLst/>
          </a:prstGeom>
          <a:solidFill>
            <a:schemeClr val="accent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DRAM</a:t>
            </a:r>
          </a:p>
        </p:txBody>
      </p:sp>
      <p:sp>
        <p:nvSpPr>
          <p:cNvPr id="28" name="Rectángulo redondeado 43"/>
          <p:cNvSpPr/>
          <p:nvPr/>
        </p:nvSpPr>
        <p:spPr>
          <a:xfrm>
            <a:off x="2655208" y="4977861"/>
            <a:ext cx="1263779" cy="537778"/>
          </a:xfrm>
          <a:prstGeom prst="roundRect">
            <a:avLst/>
          </a:prstGeom>
          <a:solidFill>
            <a:schemeClr val="accent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DRAM</a:t>
            </a:r>
          </a:p>
        </p:txBody>
      </p:sp>
      <p:sp>
        <p:nvSpPr>
          <p:cNvPr id="29" name="Rectángulo redondeado 44"/>
          <p:cNvSpPr/>
          <p:nvPr/>
        </p:nvSpPr>
        <p:spPr>
          <a:xfrm>
            <a:off x="4028167" y="4977861"/>
            <a:ext cx="1263779" cy="537778"/>
          </a:xfrm>
          <a:prstGeom prst="roundRect">
            <a:avLst/>
          </a:prstGeom>
          <a:solidFill>
            <a:schemeClr val="accent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DRAM</a:t>
            </a:r>
          </a:p>
        </p:txBody>
      </p:sp>
      <p:sp>
        <p:nvSpPr>
          <p:cNvPr id="30" name="Rectángulo redondeado 45"/>
          <p:cNvSpPr/>
          <p:nvPr/>
        </p:nvSpPr>
        <p:spPr>
          <a:xfrm>
            <a:off x="5396434" y="4977861"/>
            <a:ext cx="1263779" cy="537778"/>
          </a:xfrm>
          <a:prstGeom prst="roundRect">
            <a:avLst/>
          </a:prstGeom>
          <a:solidFill>
            <a:schemeClr val="accent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DRAM</a:t>
            </a:r>
          </a:p>
        </p:txBody>
      </p:sp>
      <p:cxnSp>
        <p:nvCxnSpPr>
          <p:cNvPr id="31" name="Conector angular 46"/>
          <p:cNvCxnSpPr/>
          <p:nvPr/>
        </p:nvCxnSpPr>
        <p:spPr>
          <a:xfrm rot="16200000" flipV="1">
            <a:off x="1093027" y="3851975"/>
            <a:ext cx="1022409" cy="2"/>
          </a:xfrm>
          <a:prstGeom prst="bentConnector3">
            <a:avLst>
              <a:gd name="adj1" fmla="val 50000"/>
            </a:avLst>
          </a:prstGeom>
          <a:ln w="38100">
            <a:solidFill>
              <a:schemeClr val="tx1"/>
            </a:solidFill>
            <a:prstDash val="dash"/>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32" name="Conector angular 47"/>
          <p:cNvCxnSpPr>
            <a:cxnSpLocks/>
            <a:endCxn id="19" idx="2"/>
          </p:cNvCxnSpPr>
          <p:nvPr/>
        </p:nvCxnSpPr>
        <p:spPr>
          <a:xfrm rot="16200000" flipV="1">
            <a:off x="5789565" y="3678490"/>
            <a:ext cx="1369380" cy="1"/>
          </a:xfrm>
          <a:prstGeom prst="bentConnector3">
            <a:avLst>
              <a:gd name="adj1" fmla="val 50000"/>
            </a:avLst>
          </a:prstGeom>
          <a:ln w="38100">
            <a:solidFill>
              <a:schemeClr val="tx1"/>
            </a:solidFill>
            <a:prstDash val="dash"/>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3" name="Rectángulo redondeado 48"/>
          <p:cNvSpPr/>
          <p:nvPr/>
        </p:nvSpPr>
        <p:spPr>
          <a:xfrm>
            <a:off x="1289792" y="4363182"/>
            <a:ext cx="5358227" cy="134438"/>
          </a:xfrm>
          <a:prstGeom prst="roundRect">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Crossbar</a:t>
            </a:r>
          </a:p>
        </p:txBody>
      </p:sp>
      <p:grpSp>
        <p:nvGrpSpPr>
          <p:cNvPr id="34" name="Agrupar 55"/>
          <p:cNvGrpSpPr/>
          <p:nvPr/>
        </p:nvGrpSpPr>
        <p:grpSpPr>
          <a:xfrm>
            <a:off x="7361656" y="4210051"/>
            <a:ext cx="1225757" cy="1330450"/>
            <a:chOff x="71787" y="4277983"/>
            <a:chExt cx="1225757" cy="882544"/>
          </a:xfrm>
        </p:grpSpPr>
        <p:cxnSp>
          <p:nvCxnSpPr>
            <p:cNvPr id="35" name="Conector angular 49"/>
            <p:cNvCxnSpPr/>
            <p:nvPr/>
          </p:nvCxnSpPr>
          <p:spPr>
            <a:xfrm rot="16200000" flipV="1">
              <a:off x="-51931" y="4498579"/>
              <a:ext cx="403334" cy="2"/>
            </a:xfrm>
            <a:prstGeom prst="bentConnector3">
              <a:avLst>
                <a:gd name="adj1" fmla="val 50000"/>
              </a:avLst>
            </a:prstGeom>
            <a:ln w="38100">
              <a:solidFill>
                <a:schemeClr val="tx1"/>
              </a:solidFill>
              <a:prstDash val="dash"/>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36" name="Conector angular 50"/>
            <p:cNvCxnSpPr/>
            <p:nvPr/>
          </p:nvCxnSpPr>
          <p:spPr>
            <a:xfrm rot="5400000" flipH="1" flipV="1">
              <a:off x="-52448" y="4948027"/>
              <a:ext cx="403334" cy="843"/>
            </a:xfrm>
            <a:prstGeom prst="bentConnector3">
              <a:avLst>
                <a:gd name="adj1" fmla="val 50000"/>
              </a:avLst>
            </a:prstGeom>
            <a:ln w="3810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7" name="CuadroTexto 51"/>
            <p:cNvSpPr txBox="1"/>
            <p:nvPr/>
          </p:nvSpPr>
          <p:spPr>
            <a:xfrm>
              <a:off x="170049" y="4831622"/>
              <a:ext cx="884602" cy="246221"/>
            </a:xfrm>
            <a:prstGeom prst="rect">
              <a:avLst/>
            </a:prstGeom>
            <a:noFill/>
          </p:spPr>
          <p:txBody>
            <a:bodyPr wrap="none" rtlCol="0">
              <a:spAutoFit/>
            </a:bodyPr>
            <a:lstStyle/>
            <a:p>
              <a:r>
                <a:rPr lang="en-US" sz="1000" dirty="0"/>
                <a:t>Coherent bus</a:t>
              </a:r>
            </a:p>
          </p:txBody>
        </p:sp>
        <p:sp>
          <p:nvSpPr>
            <p:cNvPr id="38" name="CuadroTexto 52"/>
            <p:cNvSpPr txBox="1"/>
            <p:nvPr/>
          </p:nvSpPr>
          <p:spPr>
            <a:xfrm>
              <a:off x="170049" y="4380642"/>
              <a:ext cx="1127495" cy="246221"/>
            </a:xfrm>
            <a:prstGeom prst="rect">
              <a:avLst/>
            </a:prstGeom>
            <a:noFill/>
          </p:spPr>
          <p:txBody>
            <a:bodyPr wrap="none" rtlCol="0">
              <a:spAutoFit/>
            </a:bodyPr>
            <a:lstStyle/>
            <a:p>
              <a:r>
                <a:rPr lang="en-US" sz="1000" dirty="0"/>
                <a:t>Non-coherent bus</a:t>
              </a:r>
            </a:p>
          </p:txBody>
        </p:sp>
        <p:sp>
          <p:nvSpPr>
            <p:cNvPr id="39" name="Rectángulo 53"/>
            <p:cNvSpPr/>
            <p:nvPr/>
          </p:nvSpPr>
          <p:spPr>
            <a:xfrm>
              <a:off x="71787" y="4277983"/>
              <a:ext cx="1225757" cy="88254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0" name="Agrupar 57"/>
          <p:cNvGrpSpPr/>
          <p:nvPr/>
        </p:nvGrpSpPr>
        <p:grpSpPr>
          <a:xfrm>
            <a:off x="3004925" y="2198734"/>
            <a:ext cx="1938955" cy="1142036"/>
            <a:chOff x="3700250" y="1741534"/>
            <a:chExt cx="1938955" cy="1142036"/>
          </a:xfrm>
        </p:grpSpPr>
        <p:sp>
          <p:nvSpPr>
            <p:cNvPr id="41" name="Rectángulo redondeado 29"/>
            <p:cNvSpPr/>
            <p:nvPr/>
          </p:nvSpPr>
          <p:spPr>
            <a:xfrm>
              <a:off x="3700251" y="1741534"/>
              <a:ext cx="1938954" cy="828594"/>
            </a:xfrm>
            <a:prstGeom prst="roundRect">
              <a:avLst/>
            </a:prstGeom>
            <a:solidFill>
              <a:srgbClr val="EBF1D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42" name="Rectángulo redondeado 18"/>
            <p:cNvSpPr/>
            <p:nvPr/>
          </p:nvSpPr>
          <p:spPr>
            <a:xfrm>
              <a:off x="3700250" y="2614685"/>
              <a:ext cx="1938955" cy="268885"/>
            </a:xfrm>
            <a:prstGeom prst="roundRect">
              <a:avLst/>
            </a:prstGeom>
            <a:solidFill>
              <a:schemeClr val="accent2">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L2</a:t>
              </a:r>
            </a:p>
          </p:txBody>
        </p:sp>
        <p:sp>
          <p:nvSpPr>
            <p:cNvPr id="43" name="Rectángulo redondeado 19"/>
            <p:cNvSpPr/>
            <p:nvPr/>
          </p:nvSpPr>
          <p:spPr>
            <a:xfrm>
              <a:off x="3801606" y="1815766"/>
              <a:ext cx="254227" cy="456006"/>
            </a:xfrm>
            <a:prstGeom prst="roundRect">
              <a:avLst/>
            </a:prstGeom>
            <a:solidFill>
              <a:schemeClr val="accent3">
                <a:lumMod val="40000"/>
                <a:lumOff val="60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000" dirty="0">
                  <a:solidFill>
                    <a:schemeClr val="bg1">
                      <a:lumMod val="65000"/>
                    </a:schemeClr>
                  </a:solidFill>
                </a:rPr>
                <a:t>CU</a:t>
              </a:r>
            </a:p>
          </p:txBody>
        </p:sp>
        <p:sp>
          <p:nvSpPr>
            <p:cNvPr id="44" name="Rectángulo redondeado 20"/>
            <p:cNvSpPr/>
            <p:nvPr/>
          </p:nvSpPr>
          <p:spPr>
            <a:xfrm>
              <a:off x="3807831" y="2307491"/>
              <a:ext cx="254227" cy="192884"/>
            </a:xfrm>
            <a:prstGeom prst="roundRect">
              <a:avLst/>
            </a:prstGeom>
            <a:solidFill>
              <a:schemeClr val="accent2">
                <a:lumMod val="20000"/>
                <a:lumOff val="80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000" dirty="0">
                  <a:solidFill>
                    <a:schemeClr val="bg1">
                      <a:lumMod val="65000"/>
                    </a:schemeClr>
                  </a:solidFill>
                </a:rPr>
                <a:t>L1</a:t>
              </a:r>
            </a:p>
          </p:txBody>
        </p:sp>
        <p:sp>
          <p:nvSpPr>
            <p:cNvPr id="45" name="Rectángulo redondeado 21"/>
            <p:cNvSpPr/>
            <p:nvPr/>
          </p:nvSpPr>
          <p:spPr>
            <a:xfrm>
              <a:off x="4097651" y="1815766"/>
              <a:ext cx="254227" cy="456006"/>
            </a:xfrm>
            <a:prstGeom prst="roundRect">
              <a:avLst/>
            </a:prstGeom>
            <a:solidFill>
              <a:schemeClr val="accent3">
                <a:lumMod val="40000"/>
                <a:lumOff val="60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000" dirty="0">
                  <a:solidFill>
                    <a:schemeClr val="bg1">
                      <a:lumMod val="65000"/>
                    </a:schemeClr>
                  </a:solidFill>
                </a:rPr>
                <a:t>CU</a:t>
              </a:r>
            </a:p>
          </p:txBody>
        </p:sp>
        <p:sp>
          <p:nvSpPr>
            <p:cNvPr id="46" name="Rectángulo redondeado 22"/>
            <p:cNvSpPr/>
            <p:nvPr/>
          </p:nvSpPr>
          <p:spPr>
            <a:xfrm>
              <a:off x="4103876" y="2307491"/>
              <a:ext cx="254227" cy="192884"/>
            </a:xfrm>
            <a:prstGeom prst="roundRect">
              <a:avLst/>
            </a:prstGeom>
            <a:solidFill>
              <a:schemeClr val="accent2">
                <a:lumMod val="20000"/>
                <a:lumOff val="80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000" dirty="0">
                  <a:solidFill>
                    <a:schemeClr val="bg1">
                      <a:lumMod val="65000"/>
                    </a:schemeClr>
                  </a:solidFill>
                </a:rPr>
                <a:t>L1</a:t>
              </a:r>
            </a:p>
          </p:txBody>
        </p:sp>
        <p:sp>
          <p:nvSpPr>
            <p:cNvPr id="47" name="Rectángulo redondeado 23"/>
            <p:cNvSpPr/>
            <p:nvPr/>
          </p:nvSpPr>
          <p:spPr>
            <a:xfrm>
              <a:off x="4399920" y="1815766"/>
              <a:ext cx="254227" cy="456006"/>
            </a:xfrm>
            <a:prstGeom prst="roundRect">
              <a:avLst/>
            </a:prstGeom>
            <a:solidFill>
              <a:schemeClr val="accent3">
                <a:lumMod val="40000"/>
                <a:lumOff val="60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000" dirty="0">
                  <a:solidFill>
                    <a:schemeClr val="bg1">
                      <a:lumMod val="65000"/>
                    </a:schemeClr>
                  </a:solidFill>
                </a:rPr>
                <a:t>CU</a:t>
              </a:r>
            </a:p>
          </p:txBody>
        </p:sp>
        <p:sp>
          <p:nvSpPr>
            <p:cNvPr id="48" name="Rectángulo redondeado 24"/>
            <p:cNvSpPr/>
            <p:nvPr/>
          </p:nvSpPr>
          <p:spPr>
            <a:xfrm>
              <a:off x="4406145" y="2307491"/>
              <a:ext cx="254227" cy="192884"/>
            </a:xfrm>
            <a:prstGeom prst="roundRect">
              <a:avLst/>
            </a:prstGeom>
            <a:solidFill>
              <a:schemeClr val="accent2">
                <a:lumMod val="20000"/>
                <a:lumOff val="80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000" dirty="0">
                  <a:solidFill>
                    <a:schemeClr val="bg1">
                      <a:lumMod val="65000"/>
                    </a:schemeClr>
                  </a:solidFill>
                </a:rPr>
                <a:t>L1</a:t>
              </a:r>
            </a:p>
          </p:txBody>
        </p:sp>
        <p:sp>
          <p:nvSpPr>
            <p:cNvPr id="49" name="Rectángulo redondeado 25"/>
            <p:cNvSpPr/>
            <p:nvPr/>
          </p:nvSpPr>
          <p:spPr>
            <a:xfrm>
              <a:off x="5005313" y="1815766"/>
              <a:ext cx="254227" cy="456006"/>
            </a:xfrm>
            <a:prstGeom prst="roundRect">
              <a:avLst/>
            </a:prstGeom>
            <a:solidFill>
              <a:schemeClr val="accent3">
                <a:lumMod val="40000"/>
                <a:lumOff val="60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000" dirty="0">
                  <a:solidFill>
                    <a:schemeClr val="bg1">
                      <a:lumMod val="65000"/>
                    </a:schemeClr>
                  </a:solidFill>
                </a:rPr>
                <a:t>CU</a:t>
              </a:r>
            </a:p>
          </p:txBody>
        </p:sp>
        <p:sp>
          <p:nvSpPr>
            <p:cNvPr id="50" name="Rectángulo redondeado 26"/>
            <p:cNvSpPr/>
            <p:nvPr/>
          </p:nvSpPr>
          <p:spPr>
            <a:xfrm>
              <a:off x="5011538" y="2307491"/>
              <a:ext cx="254227" cy="192884"/>
            </a:xfrm>
            <a:prstGeom prst="roundRect">
              <a:avLst/>
            </a:prstGeom>
            <a:solidFill>
              <a:schemeClr val="accent2">
                <a:lumMod val="20000"/>
                <a:lumOff val="80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000" dirty="0">
                  <a:solidFill>
                    <a:schemeClr val="bg1">
                      <a:lumMod val="65000"/>
                    </a:schemeClr>
                  </a:solidFill>
                </a:rPr>
                <a:t>L1</a:t>
              </a:r>
            </a:p>
          </p:txBody>
        </p:sp>
        <p:sp>
          <p:nvSpPr>
            <p:cNvPr id="51" name="Rectángulo redondeado 27"/>
            <p:cNvSpPr/>
            <p:nvPr/>
          </p:nvSpPr>
          <p:spPr>
            <a:xfrm>
              <a:off x="5314661" y="1815766"/>
              <a:ext cx="254227" cy="456006"/>
            </a:xfrm>
            <a:prstGeom prst="roundRect">
              <a:avLst/>
            </a:prstGeom>
            <a:solidFill>
              <a:schemeClr val="accent3">
                <a:lumMod val="40000"/>
                <a:lumOff val="60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000" dirty="0">
                  <a:solidFill>
                    <a:schemeClr val="bg1">
                      <a:lumMod val="65000"/>
                    </a:schemeClr>
                  </a:solidFill>
                </a:rPr>
                <a:t>CU</a:t>
              </a:r>
            </a:p>
          </p:txBody>
        </p:sp>
        <p:sp>
          <p:nvSpPr>
            <p:cNvPr id="52" name="Rectángulo redondeado 28"/>
            <p:cNvSpPr/>
            <p:nvPr/>
          </p:nvSpPr>
          <p:spPr>
            <a:xfrm>
              <a:off x="5320886" y="2307491"/>
              <a:ext cx="254227" cy="192884"/>
            </a:xfrm>
            <a:prstGeom prst="roundRect">
              <a:avLst/>
            </a:prstGeom>
            <a:solidFill>
              <a:schemeClr val="accent2">
                <a:lumMod val="20000"/>
                <a:lumOff val="80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000" dirty="0">
                  <a:solidFill>
                    <a:schemeClr val="bg1">
                      <a:lumMod val="65000"/>
                    </a:schemeClr>
                  </a:solidFill>
                </a:rPr>
                <a:t>L1</a:t>
              </a:r>
            </a:p>
          </p:txBody>
        </p:sp>
        <p:sp>
          <p:nvSpPr>
            <p:cNvPr id="53" name="CuadroTexto 30"/>
            <p:cNvSpPr txBox="1"/>
            <p:nvPr/>
          </p:nvSpPr>
          <p:spPr>
            <a:xfrm>
              <a:off x="4695935" y="1815766"/>
              <a:ext cx="256968" cy="275859"/>
            </a:xfrm>
            <a:prstGeom prst="rect">
              <a:avLst/>
            </a:prstGeom>
            <a:noFill/>
          </p:spPr>
          <p:txBody>
            <a:bodyPr wrap="none" rtlCol="0">
              <a:spAutoFit/>
            </a:bodyPr>
            <a:lstStyle/>
            <a:p>
              <a:r>
                <a:rPr lang="is-IS" dirty="0">
                  <a:solidFill>
                    <a:srgbClr val="A6A6A6"/>
                  </a:solidFill>
                </a:rPr>
                <a:t>…</a:t>
              </a:r>
              <a:endParaRPr lang="en-US" dirty="0">
                <a:solidFill>
                  <a:srgbClr val="A6A6A6"/>
                </a:solidFill>
              </a:endParaRPr>
            </a:p>
          </p:txBody>
        </p:sp>
        <p:sp>
          <p:nvSpPr>
            <p:cNvPr id="54" name="CuadroTexto 31"/>
            <p:cNvSpPr txBox="1"/>
            <p:nvPr/>
          </p:nvSpPr>
          <p:spPr>
            <a:xfrm>
              <a:off x="4692416" y="2213217"/>
              <a:ext cx="256968" cy="275859"/>
            </a:xfrm>
            <a:prstGeom prst="rect">
              <a:avLst/>
            </a:prstGeom>
            <a:noFill/>
          </p:spPr>
          <p:txBody>
            <a:bodyPr wrap="none" rtlCol="0">
              <a:spAutoFit/>
            </a:bodyPr>
            <a:lstStyle/>
            <a:p>
              <a:r>
                <a:rPr lang="is-IS" dirty="0">
                  <a:solidFill>
                    <a:srgbClr val="A6A6A6"/>
                  </a:solidFill>
                </a:rPr>
                <a:t>…</a:t>
              </a:r>
              <a:endParaRPr lang="en-US" dirty="0">
                <a:solidFill>
                  <a:srgbClr val="A6A6A6"/>
                </a:solidFill>
              </a:endParaRPr>
            </a:p>
          </p:txBody>
        </p:sp>
        <p:sp>
          <p:nvSpPr>
            <p:cNvPr id="55" name="CuadroTexto 56"/>
            <p:cNvSpPr txBox="1"/>
            <p:nvPr/>
          </p:nvSpPr>
          <p:spPr>
            <a:xfrm>
              <a:off x="4429326" y="2001116"/>
              <a:ext cx="505868" cy="307777"/>
            </a:xfrm>
            <a:prstGeom prst="rect">
              <a:avLst/>
            </a:prstGeom>
            <a:noFill/>
          </p:spPr>
          <p:txBody>
            <a:bodyPr wrap="none" rtlCol="0">
              <a:spAutoFit/>
            </a:bodyPr>
            <a:lstStyle/>
            <a:p>
              <a:r>
                <a:rPr lang="en-US" sz="1400" dirty="0"/>
                <a:t>GPU</a:t>
              </a:r>
            </a:p>
          </p:txBody>
        </p:sp>
      </p:grpSp>
      <p:sp>
        <p:nvSpPr>
          <p:cNvPr id="63" name="Rectangle 62"/>
          <p:cNvSpPr/>
          <p:nvPr/>
        </p:nvSpPr>
        <p:spPr>
          <a:xfrm>
            <a:off x="691577" y="1591039"/>
            <a:ext cx="6149333" cy="369332"/>
          </a:xfrm>
          <a:prstGeom prst="rect">
            <a:avLst/>
          </a:prstGeom>
        </p:spPr>
        <p:txBody>
          <a:bodyPr wrap="square">
            <a:spAutoFit/>
          </a:bodyPr>
          <a:lstStyle/>
          <a:p>
            <a:r>
              <a:rPr lang="en-US" dirty="0"/>
              <a:t>Our vision of an integrated heterogeneous system: </a:t>
            </a:r>
          </a:p>
        </p:txBody>
      </p:sp>
    </p:spTree>
    <p:extLst>
      <p:ext uri="{BB962C8B-B14F-4D97-AF65-F5344CB8AC3E}">
        <p14:creationId xmlns:p14="http://schemas.microsoft.com/office/powerpoint/2010/main" val="22459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up)">
                                      <p:cBhvr>
                                        <p:cTn id="25" dur="500"/>
                                        <p:tgtEl>
                                          <p:spTgt spid="31"/>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up)">
                                      <p:cBhvr>
                                        <p:cTn id="28" dur="5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up)">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up)">
                                      <p:cBhvr>
                                        <p:cTn id="60" dur="50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par>
                                <p:cTn id="66" presetID="22" presetClass="entr" presetSubtype="1" fill="hold"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22" presetClass="entr" presetSubtype="1" fill="hold"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wipe(up)">
                                      <p:cBhvr>
                                        <p:cTn id="74" dur="500"/>
                                        <p:tgtEl>
                                          <p:spTgt spid="21"/>
                                        </p:tgtEl>
                                      </p:cBhvr>
                                    </p:animEffect>
                                  </p:childTnLst>
                                </p:cTn>
                              </p:par>
                              <p:par>
                                <p:cTn id="75" presetID="22" presetClass="entr" presetSubtype="1" fill="hold"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up)">
                                      <p:cBhvr>
                                        <p:cTn id="77" dur="500"/>
                                        <p:tgtEl>
                                          <p:spTgt spid="34"/>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animBg="1"/>
      <p:bldP spid="13" grpId="0" animBg="1"/>
      <p:bldP spid="14" grpId="0" animBg="1"/>
      <p:bldP spid="15" grpId="0"/>
      <p:bldP spid="16" grpId="0" animBg="1"/>
      <p:bldP spid="21" grpId="0" animBg="1"/>
      <p:bldP spid="25" grpId="0" animBg="1"/>
      <p:bldP spid="26" grpId="0" animBg="1"/>
      <p:bldP spid="27" grpId="0" animBg="1"/>
      <p:bldP spid="28" grpId="0" animBg="1"/>
      <p:bldP spid="29" grpId="0" animBg="1"/>
      <p:bldP spid="30"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Collaborative Patterns</a:t>
            </a:r>
          </a:p>
        </p:txBody>
      </p:sp>
      <p:sp>
        <p:nvSpPr>
          <p:cNvPr id="4" name="Rectangle 137"/>
          <p:cNvSpPr/>
          <p:nvPr/>
        </p:nvSpPr>
        <p:spPr>
          <a:xfrm>
            <a:off x="1462720" y="2502681"/>
            <a:ext cx="138055" cy="331348"/>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5" name="Rectangle 138"/>
          <p:cNvSpPr/>
          <p:nvPr/>
        </p:nvSpPr>
        <p:spPr>
          <a:xfrm>
            <a:off x="1462720" y="2834029"/>
            <a:ext cx="138058" cy="331348"/>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6" name="Rectangle 139"/>
          <p:cNvSpPr/>
          <p:nvPr/>
        </p:nvSpPr>
        <p:spPr>
          <a:xfrm>
            <a:off x="1692823" y="2502681"/>
            <a:ext cx="138055" cy="331348"/>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7" name="Rectangle 140"/>
          <p:cNvSpPr/>
          <p:nvPr/>
        </p:nvSpPr>
        <p:spPr>
          <a:xfrm>
            <a:off x="1692823" y="2834029"/>
            <a:ext cx="138058" cy="331348"/>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8" name="Rectangle 141"/>
          <p:cNvSpPr/>
          <p:nvPr/>
        </p:nvSpPr>
        <p:spPr>
          <a:xfrm>
            <a:off x="1922925" y="2502681"/>
            <a:ext cx="138055" cy="331348"/>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9" name="Rectangle 142"/>
          <p:cNvSpPr/>
          <p:nvPr/>
        </p:nvSpPr>
        <p:spPr>
          <a:xfrm>
            <a:off x="1922925" y="2834029"/>
            <a:ext cx="138058" cy="331348"/>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10" name="Rectangle 143"/>
          <p:cNvSpPr/>
          <p:nvPr/>
        </p:nvSpPr>
        <p:spPr>
          <a:xfrm>
            <a:off x="2153028" y="2502681"/>
            <a:ext cx="138055" cy="331348"/>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11" name="Rectangle 144"/>
          <p:cNvSpPr/>
          <p:nvPr/>
        </p:nvSpPr>
        <p:spPr>
          <a:xfrm>
            <a:off x="2153028" y="2834029"/>
            <a:ext cx="138058" cy="331348"/>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12" name="Rectangle 145"/>
          <p:cNvSpPr/>
          <p:nvPr/>
        </p:nvSpPr>
        <p:spPr>
          <a:xfrm>
            <a:off x="2383130" y="2502681"/>
            <a:ext cx="138055" cy="331348"/>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13" name="Rectangle 146"/>
          <p:cNvSpPr/>
          <p:nvPr/>
        </p:nvSpPr>
        <p:spPr>
          <a:xfrm>
            <a:off x="2383130" y="2834029"/>
            <a:ext cx="138058" cy="331348"/>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14" name="Rectangle 148"/>
          <p:cNvSpPr/>
          <p:nvPr/>
        </p:nvSpPr>
        <p:spPr>
          <a:xfrm>
            <a:off x="3073438" y="2502681"/>
            <a:ext cx="138055" cy="331348"/>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15" name="Rectangle 149"/>
          <p:cNvSpPr/>
          <p:nvPr/>
        </p:nvSpPr>
        <p:spPr>
          <a:xfrm>
            <a:off x="3073438" y="2834029"/>
            <a:ext cx="138058" cy="331348"/>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16" name="Rectangle 136"/>
          <p:cNvSpPr/>
          <p:nvPr/>
        </p:nvSpPr>
        <p:spPr>
          <a:xfrm>
            <a:off x="1301645" y="2323201"/>
            <a:ext cx="2070922" cy="1021656"/>
          </a:xfrm>
          <a:prstGeom prst="rect">
            <a:avLst/>
          </a:prstGeom>
          <a:noFill/>
          <a:ln w="3175" cmpd="sng">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17" name="Rectangle 118"/>
          <p:cNvSpPr/>
          <p:nvPr/>
        </p:nvSpPr>
        <p:spPr>
          <a:xfrm>
            <a:off x="1228600" y="3960769"/>
            <a:ext cx="138557" cy="332553"/>
          </a:xfrm>
          <a:prstGeom prst="rect">
            <a:avLst/>
          </a:prstGeom>
          <a:solidFill>
            <a:schemeClr val="accent3">
              <a:lumMod val="60000"/>
              <a:lumOff val="4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18" name="Rectangle 119"/>
          <p:cNvSpPr/>
          <p:nvPr/>
        </p:nvSpPr>
        <p:spPr>
          <a:xfrm>
            <a:off x="1228600" y="4293322"/>
            <a:ext cx="138560" cy="332553"/>
          </a:xfrm>
          <a:prstGeom prst="rect">
            <a:avLst/>
          </a:prstGeom>
          <a:solidFill>
            <a:schemeClr val="accent3">
              <a:lumMod val="5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19" name="Rectangle 120"/>
          <p:cNvSpPr/>
          <p:nvPr/>
        </p:nvSpPr>
        <p:spPr>
          <a:xfrm>
            <a:off x="1459539" y="3960769"/>
            <a:ext cx="138557" cy="332553"/>
          </a:xfrm>
          <a:prstGeom prst="rect">
            <a:avLst/>
          </a:prstGeom>
          <a:solidFill>
            <a:schemeClr val="accent3">
              <a:lumMod val="60000"/>
              <a:lumOff val="4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20" name="Rectangle 121"/>
          <p:cNvSpPr/>
          <p:nvPr/>
        </p:nvSpPr>
        <p:spPr>
          <a:xfrm>
            <a:off x="1459539" y="4293322"/>
            <a:ext cx="138560" cy="332553"/>
          </a:xfrm>
          <a:prstGeom prst="rect">
            <a:avLst/>
          </a:prstGeom>
          <a:solidFill>
            <a:schemeClr val="accent3">
              <a:lumMod val="5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21" name="Rectangle 122"/>
          <p:cNvSpPr/>
          <p:nvPr/>
        </p:nvSpPr>
        <p:spPr>
          <a:xfrm>
            <a:off x="1690478" y="3960769"/>
            <a:ext cx="138557" cy="332553"/>
          </a:xfrm>
          <a:prstGeom prst="rect">
            <a:avLst/>
          </a:prstGeom>
          <a:solidFill>
            <a:schemeClr val="accent3">
              <a:lumMod val="60000"/>
              <a:lumOff val="4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22" name="Rectangle 123"/>
          <p:cNvSpPr/>
          <p:nvPr/>
        </p:nvSpPr>
        <p:spPr>
          <a:xfrm>
            <a:off x="1690478" y="4293322"/>
            <a:ext cx="138560" cy="332553"/>
          </a:xfrm>
          <a:prstGeom prst="rect">
            <a:avLst/>
          </a:prstGeom>
          <a:solidFill>
            <a:schemeClr val="accent3">
              <a:lumMod val="5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23" name="Rectangle 124"/>
          <p:cNvSpPr/>
          <p:nvPr/>
        </p:nvSpPr>
        <p:spPr>
          <a:xfrm>
            <a:off x="1921418" y="3960769"/>
            <a:ext cx="138557" cy="332553"/>
          </a:xfrm>
          <a:prstGeom prst="rect">
            <a:avLst/>
          </a:prstGeom>
          <a:solidFill>
            <a:schemeClr val="accent3">
              <a:lumMod val="60000"/>
              <a:lumOff val="4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24" name="Rectangle 125"/>
          <p:cNvSpPr/>
          <p:nvPr/>
        </p:nvSpPr>
        <p:spPr>
          <a:xfrm>
            <a:off x="1921418" y="4293322"/>
            <a:ext cx="138560" cy="332553"/>
          </a:xfrm>
          <a:prstGeom prst="rect">
            <a:avLst/>
          </a:prstGeom>
          <a:solidFill>
            <a:schemeClr val="accent3">
              <a:lumMod val="5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25" name="Rectangle 126"/>
          <p:cNvSpPr/>
          <p:nvPr/>
        </p:nvSpPr>
        <p:spPr>
          <a:xfrm>
            <a:off x="2152357" y="3960769"/>
            <a:ext cx="138557" cy="332553"/>
          </a:xfrm>
          <a:prstGeom prst="rect">
            <a:avLst/>
          </a:prstGeom>
          <a:solidFill>
            <a:schemeClr val="accent3">
              <a:lumMod val="60000"/>
              <a:lumOff val="4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26" name="Rectangle 127"/>
          <p:cNvSpPr/>
          <p:nvPr/>
        </p:nvSpPr>
        <p:spPr>
          <a:xfrm>
            <a:off x="2152357" y="4293322"/>
            <a:ext cx="138560" cy="332553"/>
          </a:xfrm>
          <a:prstGeom prst="rect">
            <a:avLst/>
          </a:prstGeom>
          <a:solidFill>
            <a:schemeClr val="accent3">
              <a:lumMod val="5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27" name="Rectangle 128"/>
          <p:cNvSpPr/>
          <p:nvPr/>
        </p:nvSpPr>
        <p:spPr>
          <a:xfrm>
            <a:off x="2383296" y="3960769"/>
            <a:ext cx="138557" cy="332553"/>
          </a:xfrm>
          <a:prstGeom prst="rect">
            <a:avLst/>
          </a:prstGeom>
          <a:solidFill>
            <a:schemeClr val="accent3">
              <a:lumMod val="60000"/>
              <a:lumOff val="4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28" name="Rectangle 129"/>
          <p:cNvSpPr/>
          <p:nvPr/>
        </p:nvSpPr>
        <p:spPr>
          <a:xfrm>
            <a:off x="2383296" y="4293322"/>
            <a:ext cx="138560" cy="332553"/>
          </a:xfrm>
          <a:prstGeom prst="rect">
            <a:avLst/>
          </a:prstGeom>
          <a:solidFill>
            <a:schemeClr val="accent3">
              <a:lumMod val="5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29" name="Rectangle 130"/>
          <p:cNvSpPr/>
          <p:nvPr/>
        </p:nvSpPr>
        <p:spPr>
          <a:xfrm>
            <a:off x="2614235" y="3960769"/>
            <a:ext cx="138557" cy="332553"/>
          </a:xfrm>
          <a:prstGeom prst="rect">
            <a:avLst/>
          </a:prstGeom>
          <a:solidFill>
            <a:schemeClr val="accent3">
              <a:lumMod val="60000"/>
              <a:lumOff val="4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30" name="Rectangle 131"/>
          <p:cNvSpPr/>
          <p:nvPr/>
        </p:nvSpPr>
        <p:spPr>
          <a:xfrm>
            <a:off x="2614235" y="4293322"/>
            <a:ext cx="138560" cy="332553"/>
          </a:xfrm>
          <a:prstGeom prst="rect">
            <a:avLst/>
          </a:prstGeom>
          <a:solidFill>
            <a:schemeClr val="accent3">
              <a:lumMod val="5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31" name="Rectangle 133"/>
          <p:cNvSpPr/>
          <p:nvPr/>
        </p:nvSpPr>
        <p:spPr>
          <a:xfrm>
            <a:off x="3307053" y="3960769"/>
            <a:ext cx="138557" cy="332553"/>
          </a:xfrm>
          <a:prstGeom prst="rect">
            <a:avLst/>
          </a:prstGeom>
          <a:solidFill>
            <a:schemeClr val="accent3">
              <a:lumMod val="60000"/>
              <a:lumOff val="4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dirty="0"/>
          </a:p>
        </p:txBody>
      </p:sp>
      <p:sp>
        <p:nvSpPr>
          <p:cNvPr id="32" name="Rectangle 134"/>
          <p:cNvSpPr/>
          <p:nvPr/>
        </p:nvSpPr>
        <p:spPr>
          <a:xfrm>
            <a:off x="3307053" y="4293322"/>
            <a:ext cx="138560" cy="332553"/>
          </a:xfrm>
          <a:prstGeom prst="rect">
            <a:avLst/>
          </a:prstGeom>
          <a:solidFill>
            <a:schemeClr val="accent3">
              <a:lumMod val="5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33" name="Rectangle 117"/>
          <p:cNvSpPr/>
          <p:nvPr/>
        </p:nvSpPr>
        <p:spPr>
          <a:xfrm>
            <a:off x="1066940" y="3780636"/>
            <a:ext cx="2540331" cy="1025371"/>
          </a:xfrm>
          <a:prstGeom prst="rect">
            <a:avLst/>
          </a:prstGeom>
          <a:noFill/>
          <a:ln w="3175" cmpd="sng">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cxnSp>
        <p:nvCxnSpPr>
          <p:cNvPr id="34" name="Straight Connector 104"/>
          <p:cNvCxnSpPr>
            <a:cxnSpLocks/>
          </p:cNvCxnSpPr>
          <p:nvPr/>
        </p:nvCxnSpPr>
        <p:spPr>
          <a:xfrm flipH="1">
            <a:off x="1066940" y="3564255"/>
            <a:ext cx="2673250" cy="0"/>
          </a:xfrm>
          <a:prstGeom prst="line">
            <a:avLst/>
          </a:prstGeom>
          <a:ln w="38100" cmpd="sng">
            <a:prstDash val="solid"/>
          </a:ln>
        </p:spPr>
        <p:style>
          <a:lnRef idx="1">
            <a:schemeClr val="dk1"/>
          </a:lnRef>
          <a:fillRef idx="0">
            <a:schemeClr val="dk1"/>
          </a:fillRef>
          <a:effectRef idx="0">
            <a:schemeClr val="dk1"/>
          </a:effectRef>
          <a:fontRef idx="minor">
            <a:schemeClr val="tx1"/>
          </a:fontRef>
        </p:style>
      </p:cxnSp>
      <p:sp>
        <p:nvSpPr>
          <p:cNvPr id="35" name="TextBox 105"/>
          <p:cNvSpPr txBox="1"/>
          <p:nvPr/>
        </p:nvSpPr>
        <p:spPr>
          <a:xfrm>
            <a:off x="2669590" y="2694619"/>
            <a:ext cx="284744" cy="278820"/>
          </a:xfrm>
          <a:prstGeom prst="rect">
            <a:avLst/>
          </a:prstGeom>
          <a:noFill/>
        </p:spPr>
        <p:txBody>
          <a:bodyPr wrap="none" rtlCol="0">
            <a:spAutoFit/>
          </a:bodyPr>
          <a:lstStyle/>
          <a:p>
            <a:r>
              <a:rPr lang="mr-IN" dirty="0"/>
              <a:t>…</a:t>
            </a:r>
            <a:endParaRPr lang="en-US" dirty="0"/>
          </a:p>
        </p:txBody>
      </p:sp>
      <p:sp>
        <p:nvSpPr>
          <p:cNvPr id="36" name="TextBox 106"/>
          <p:cNvSpPr txBox="1"/>
          <p:nvPr/>
        </p:nvSpPr>
        <p:spPr>
          <a:xfrm>
            <a:off x="2891667" y="4106448"/>
            <a:ext cx="284744" cy="278820"/>
          </a:xfrm>
          <a:prstGeom prst="rect">
            <a:avLst/>
          </a:prstGeom>
          <a:noFill/>
        </p:spPr>
        <p:txBody>
          <a:bodyPr wrap="none" rtlCol="0">
            <a:spAutoFit/>
          </a:bodyPr>
          <a:lstStyle/>
          <a:p>
            <a:r>
              <a:rPr lang="mr-IN" dirty="0"/>
              <a:t>…</a:t>
            </a:r>
            <a:endParaRPr lang="en-US" dirty="0"/>
          </a:p>
        </p:txBody>
      </p:sp>
      <p:sp>
        <p:nvSpPr>
          <p:cNvPr id="37" name="Right Brace 107"/>
          <p:cNvSpPr/>
          <p:nvPr/>
        </p:nvSpPr>
        <p:spPr>
          <a:xfrm rot="16200000">
            <a:off x="2228095" y="1155451"/>
            <a:ext cx="217941" cy="2070921"/>
          </a:xfrm>
          <a:prstGeom prst="rightBrace">
            <a:avLst>
              <a:gd name="adj1" fmla="val 105060"/>
              <a:gd name="adj2" fmla="val 49886"/>
            </a:avLst>
          </a:prstGeom>
          <a:ln w="19050" cmpd="sng"/>
        </p:spPr>
        <p:style>
          <a:lnRef idx="1">
            <a:schemeClr val="dk1"/>
          </a:lnRef>
          <a:fillRef idx="0">
            <a:schemeClr val="dk1"/>
          </a:fillRef>
          <a:effectRef idx="0">
            <a:schemeClr val="dk1"/>
          </a:effectRef>
          <a:fontRef idx="minor">
            <a:schemeClr val="tx1"/>
          </a:fontRef>
        </p:style>
        <p:txBody>
          <a:bodyPr lIns="91408" tIns="45705" rIns="91408" bIns="45705" rtlCol="0" anchor="ctr"/>
          <a:lstStyle/>
          <a:p>
            <a:pPr algn="ctr"/>
            <a:endParaRPr lang="en-US" sz="800"/>
          </a:p>
        </p:txBody>
      </p:sp>
      <p:sp>
        <p:nvSpPr>
          <p:cNvPr id="38" name="TextBox 108"/>
          <p:cNvSpPr txBox="1"/>
          <p:nvPr/>
        </p:nvSpPr>
        <p:spPr>
          <a:xfrm>
            <a:off x="1469949" y="1709739"/>
            <a:ext cx="1707018" cy="338554"/>
          </a:xfrm>
          <a:prstGeom prst="rect">
            <a:avLst/>
          </a:prstGeom>
          <a:noFill/>
        </p:spPr>
        <p:txBody>
          <a:bodyPr wrap="none" rtlCol="0">
            <a:spAutoFit/>
          </a:bodyPr>
          <a:lstStyle/>
          <a:p>
            <a:r>
              <a:rPr lang="en-US" sz="1600" dirty="0"/>
              <a:t>data-parallel tasks</a:t>
            </a:r>
          </a:p>
        </p:txBody>
      </p:sp>
      <p:sp>
        <p:nvSpPr>
          <p:cNvPr id="39" name="TextBox 109"/>
          <p:cNvSpPr txBox="1"/>
          <p:nvPr/>
        </p:nvSpPr>
        <p:spPr>
          <a:xfrm>
            <a:off x="4193" y="3316897"/>
            <a:ext cx="887091" cy="492443"/>
          </a:xfrm>
          <a:prstGeom prst="rect">
            <a:avLst/>
          </a:prstGeom>
          <a:noFill/>
        </p:spPr>
        <p:txBody>
          <a:bodyPr wrap="square" lIns="0" tIns="0" rIns="0" bIns="0" rtlCol="0">
            <a:spAutoFit/>
          </a:bodyPr>
          <a:lstStyle/>
          <a:p>
            <a:pPr algn="ctr"/>
            <a:r>
              <a:rPr lang="en-US" sz="1600" dirty="0"/>
              <a:t>sequential sub-tasks</a:t>
            </a:r>
          </a:p>
        </p:txBody>
      </p:sp>
      <p:cxnSp>
        <p:nvCxnSpPr>
          <p:cNvPr id="40" name="Straight Connector 110"/>
          <p:cNvCxnSpPr>
            <a:cxnSpLocks/>
            <a:stCxn id="4" idx="1"/>
            <a:endCxn id="39" idx="3"/>
          </p:cNvCxnSpPr>
          <p:nvPr/>
        </p:nvCxnSpPr>
        <p:spPr>
          <a:xfrm flipH="1">
            <a:off x="891284" y="2668355"/>
            <a:ext cx="571436" cy="894764"/>
          </a:xfrm>
          <a:prstGeom prst="line">
            <a:avLst/>
          </a:prstGeom>
          <a:ln w="19050" cmpd="sng">
            <a:solidFill>
              <a:schemeClr val="tx1">
                <a:lumMod val="50000"/>
                <a:lumOff val="50000"/>
              </a:schemeClr>
            </a:solidFill>
            <a:prstDash val="solid"/>
            <a:headEnd type="arrow"/>
            <a:tailEnd type="none"/>
          </a:ln>
        </p:spPr>
        <p:style>
          <a:lnRef idx="1">
            <a:schemeClr val="dk1"/>
          </a:lnRef>
          <a:fillRef idx="0">
            <a:schemeClr val="dk1"/>
          </a:fillRef>
          <a:effectRef idx="0">
            <a:schemeClr val="dk1"/>
          </a:effectRef>
          <a:fontRef idx="minor">
            <a:schemeClr val="tx1"/>
          </a:fontRef>
        </p:style>
      </p:cxnSp>
      <p:cxnSp>
        <p:nvCxnSpPr>
          <p:cNvPr id="41" name="Straight Connector 111"/>
          <p:cNvCxnSpPr>
            <a:cxnSpLocks/>
            <a:stCxn id="5" idx="1"/>
            <a:endCxn id="39" idx="3"/>
          </p:cNvCxnSpPr>
          <p:nvPr/>
        </p:nvCxnSpPr>
        <p:spPr>
          <a:xfrm flipH="1">
            <a:off x="891284" y="2999703"/>
            <a:ext cx="571436" cy="563416"/>
          </a:xfrm>
          <a:prstGeom prst="line">
            <a:avLst/>
          </a:prstGeom>
          <a:ln w="19050" cmpd="sng">
            <a:solidFill>
              <a:schemeClr val="tx1">
                <a:lumMod val="50000"/>
                <a:lumOff val="50000"/>
              </a:schemeClr>
            </a:solidFill>
            <a:prstDash val="solid"/>
            <a:headEnd type="arrow"/>
            <a:tailEnd type="none"/>
          </a:ln>
        </p:spPr>
        <p:style>
          <a:lnRef idx="1">
            <a:schemeClr val="dk1"/>
          </a:lnRef>
          <a:fillRef idx="0">
            <a:schemeClr val="dk1"/>
          </a:fillRef>
          <a:effectRef idx="0">
            <a:schemeClr val="dk1"/>
          </a:effectRef>
          <a:fontRef idx="minor">
            <a:schemeClr val="tx1"/>
          </a:fontRef>
        </p:style>
      </p:cxnSp>
      <p:cxnSp>
        <p:nvCxnSpPr>
          <p:cNvPr id="42" name="Straight Connector 112"/>
          <p:cNvCxnSpPr>
            <a:cxnSpLocks/>
            <a:stCxn id="17" idx="1"/>
            <a:endCxn id="39" idx="3"/>
          </p:cNvCxnSpPr>
          <p:nvPr/>
        </p:nvCxnSpPr>
        <p:spPr>
          <a:xfrm flipH="1" flipV="1">
            <a:off x="891284" y="3563119"/>
            <a:ext cx="337316" cy="563927"/>
          </a:xfrm>
          <a:prstGeom prst="line">
            <a:avLst/>
          </a:prstGeom>
          <a:ln w="19050" cmpd="sng">
            <a:solidFill>
              <a:schemeClr val="tx1">
                <a:lumMod val="50000"/>
                <a:lumOff val="50000"/>
              </a:schemeClr>
            </a:solidFill>
            <a:prstDash val="solid"/>
            <a:headEnd type="arrow"/>
            <a:tailEnd type="none"/>
          </a:ln>
        </p:spPr>
        <p:style>
          <a:lnRef idx="1">
            <a:schemeClr val="dk1"/>
          </a:lnRef>
          <a:fillRef idx="0">
            <a:schemeClr val="dk1"/>
          </a:fillRef>
          <a:effectRef idx="0">
            <a:schemeClr val="dk1"/>
          </a:effectRef>
          <a:fontRef idx="minor">
            <a:schemeClr val="tx1"/>
          </a:fontRef>
        </p:style>
      </p:cxnSp>
      <p:cxnSp>
        <p:nvCxnSpPr>
          <p:cNvPr id="43" name="Straight Connector 113"/>
          <p:cNvCxnSpPr>
            <a:cxnSpLocks/>
            <a:stCxn id="18" idx="1"/>
            <a:endCxn id="39" idx="3"/>
          </p:cNvCxnSpPr>
          <p:nvPr/>
        </p:nvCxnSpPr>
        <p:spPr>
          <a:xfrm flipH="1" flipV="1">
            <a:off x="891284" y="3563119"/>
            <a:ext cx="337316" cy="896480"/>
          </a:xfrm>
          <a:prstGeom prst="line">
            <a:avLst/>
          </a:prstGeom>
          <a:ln w="19050" cmpd="sng">
            <a:solidFill>
              <a:schemeClr val="tx1">
                <a:lumMod val="50000"/>
                <a:lumOff val="50000"/>
              </a:schemeClr>
            </a:solidFill>
            <a:prstDash val="solid"/>
            <a:headEnd type="arrow"/>
            <a:tailEnd type="none"/>
          </a:ln>
        </p:spPr>
        <p:style>
          <a:lnRef idx="1">
            <a:schemeClr val="dk1"/>
          </a:lnRef>
          <a:fillRef idx="0">
            <a:schemeClr val="dk1"/>
          </a:fillRef>
          <a:effectRef idx="0">
            <a:schemeClr val="dk1"/>
          </a:effectRef>
          <a:fontRef idx="minor">
            <a:schemeClr val="tx1"/>
          </a:fontRef>
        </p:style>
      </p:cxnSp>
      <p:sp>
        <p:nvSpPr>
          <p:cNvPr id="44" name="TextBox 114"/>
          <p:cNvSpPr txBox="1"/>
          <p:nvPr/>
        </p:nvSpPr>
        <p:spPr>
          <a:xfrm>
            <a:off x="3279345" y="3028993"/>
            <a:ext cx="2488393" cy="584776"/>
          </a:xfrm>
          <a:prstGeom prst="rect">
            <a:avLst/>
          </a:prstGeom>
          <a:noFill/>
        </p:spPr>
        <p:txBody>
          <a:bodyPr wrap="square" rtlCol="0">
            <a:spAutoFit/>
          </a:bodyPr>
          <a:lstStyle/>
          <a:p>
            <a:pPr algn="ctr"/>
            <a:r>
              <a:rPr lang="en-US" sz="1600" dirty="0"/>
              <a:t>coarse-grained synchronization</a:t>
            </a:r>
          </a:p>
        </p:txBody>
      </p:sp>
      <p:cxnSp>
        <p:nvCxnSpPr>
          <p:cNvPr id="45" name="Straight Connector 115"/>
          <p:cNvCxnSpPr/>
          <p:nvPr/>
        </p:nvCxnSpPr>
        <p:spPr>
          <a:xfrm flipV="1">
            <a:off x="3465934" y="3344859"/>
            <a:ext cx="404079" cy="134606"/>
          </a:xfrm>
          <a:prstGeom prst="line">
            <a:avLst/>
          </a:prstGeom>
          <a:ln w="19050" cmpd="sng">
            <a:solidFill>
              <a:schemeClr val="tx1">
                <a:lumMod val="50000"/>
                <a:lumOff val="50000"/>
              </a:schemeClr>
            </a:solidFill>
            <a:prstDash val="solid"/>
            <a:headEnd type="arrow"/>
            <a:tailEnd type="none"/>
          </a:ln>
        </p:spPr>
        <p:style>
          <a:lnRef idx="1">
            <a:schemeClr val="dk1"/>
          </a:lnRef>
          <a:fillRef idx="0">
            <a:schemeClr val="dk1"/>
          </a:fillRef>
          <a:effectRef idx="0">
            <a:schemeClr val="dk1"/>
          </a:effectRef>
          <a:fontRef idx="minor">
            <a:schemeClr val="tx1"/>
          </a:fontRef>
        </p:style>
      </p:cxnSp>
      <p:sp>
        <p:nvSpPr>
          <p:cNvPr id="46" name="TextBox 302"/>
          <p:cNvSpPr txBox="1"/>
          <p:nvPr/>
        </p:nvSpPr>
        <p:spPr>
          <a:xfrm>
            <a:off x="1325731" y="4941472"/>
            <a:ext cx="2111776" cy="400110"/>
          </a:xfrm>
          <a:prstGeom prst="rect">
            <a:avLst/>
          </a:prstGeom>
          <a:noFill/>
        </p:spPr>
        <p:txBody>
          <a:bodyPr wrap="none" rtlCol="0">
            <a:spAutoFit/>
          </a:bodyPr>
          <a:lstStyle/>
          <a:p>
            <a:r>
              <a:rPr lang="en-US" sz="2000" dirty="0"/>
              <a:t>Program Structure</a:t>
            </a:r>
          </a:p>
        </p:txBody>
      </p:sp>
      <p:sp>
        <p:nvSpPr>
          <p:cNvPr id="47" name="TextBox 303"/>
          <p:cNvSpPr txBox="1"/>
          <p:nvPr/>
        </p:nvSpPr>
        <p:spPr>
          <a:xfrm>
            <a:off x="6128533" y="4941472"/>
            <a:ext cx="1946967" cy="400110"/>
          </a:xfrm>
          <a:prstGeom prst="rect">
            <a:avLst/>
          </a:prstGeom>
          <a:noFill/>
        </p:spPr>
        <p:txBody>
          <a:bodyPr wrap="none" rtlCol="0">
            <a:spAutoFit/>
          </a:bodyPr>
          <a:lstStyle/>
          <a:p>
            <a:r>
              <a:rPr lang="en-US" sz="2000" dirty="0"/>
              <a:t>Data Partitioning</a:t>
            </a:r>
          </a:p>
        </p:txBody>
      </p:sp>
      <p:cxnSp>
        <p:nvCxnSpPr>
          <p:cNvPr id="48" name="Straight Connector 246"/>
          <p:cNvCxnSpPr/>
          <p:nvPr/>
        </p:nvCxnSpPr>
        <p:spPr>
          <a:xfrm>
            <a:off x="7000932" y="1874663"/>
            <a:ext cx="0" cy="2521115"/>
          </a:xfrm>
          <a:prstGeom prst="line">
            <a:avLst/>
          </a:prstGeom>
          <a:ln w="28575" cmpd="sng">
            <a:prstDash val="dash"/>
          </a:ln>
        </p:spPr>
        <p:style>
          <a:lnRef idx="1">
            <a:schemeClr val="dk1"/>
          </a:lnRef>
          <a:fillRef idx="0">
            <a:schemeClr val="dk1"/>
          </a:fillRef>
          <a:effectRef idx="0">
            <a:schemeClr val="dk1"/>
          </a:effectRef>
          <a:fontRef idx="minor">
            <a:schemeClr val="tx1"/>
          </a:fontRef>
        </p:style>
      </p:cxnSp>
      <p:sp>
        <p:nvSpPr>
          <p:cNvPr id="49" name="Rectangle 272"/>
          <p:cNvSpPr/>
          <p:nvPr/>
        </p:nvSpPr>
        <p:spPr>
          <a:xfrm>
            <a:off x="7124080" y="2257725"/>
            <a:ext cx="153690" cy="308391"/>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50" name="Rectangle 273"/>
          <p:cNvSpPr/>
          <p:nvPr/>
        </p:nvSpPr>
        <p:spPr>
          <a:xfrm>
            <a:off x="7124078" y="2566116"/>
            <a:ext cx="153693" cy="462587"/>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51" name="Rectangle 270"/>
          <p:cNvSpPr/>
          <p:nvPr/>
        </p:nvSpPr>
        <p:spPr>
          <a:xfrm>
            <a:off x="7387353" y="2256395"/>
            <a:ext cx="153690" cy="308391"/>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52" name="Rectangle 271"/>
          <p:cNvSpPr/>
          <p:nvPr/>
        </p:nvSpPr>
        <p:spPr>
          <a:xfrm>
            <a:off x="7387351" y="2564786"/>
            <a:ext cx="153693" cy="462587"/>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53" name="Rectangle 268"/>
          <p:cNvSpPr/>
          <p:nvPr/>
        </p:nvSpPr>
        <p:spPr>
          <a:xfrm>
            <a:off x="7650626" y="2254228"/>
            <a:ext cx="153690" cy="308391"/>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54" name="Rectangle 269"/>
          <p:cNvSpPr/>
          <p:nvPr/>
        </p:nvSpPr>
        <p:spPr>
          <a:xfrm>
            <a:off x="7650624" y="2562619"/>
            <a:ext cx="153693" cy="462587"/>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55" name="Rectangle 266"/>
          <p:cNvSpPr/>
          <p:nvPr/>
        </p:nvSpPr>
        <p:spPr>
          <a:xfrm>
            <a:off x="7913899" y="2254228"/>
            <a:ext cx="153690" cy="308391"/>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56" name="Rectangle 267"/>
          <p:cNvSpPr/>
          <p:nvPr/>
        </p:nvSpPr>
        <p:spPr>
          <a:xfrm>
            <a:off x="7913897" y="2562619"/>
            <a:ext cx="153693" cy="462587"/>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57" name="Rectangle 260"/>
          <p:cNvSpPr/>
          <p:nvPr/>
        </p:nvSpPr>
        <p:spPr>
          <a:xfrm>
            <a:off x="6450404" y="2254228"/>
            <a:ext cx="153690" cy="231293"/>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58" name="Rectangle 261"/>
          <p:cNvSpPr/>
          <p:nvPr/>
        </p:nvSpPr>
        <p:spPr>
          <a:xfrm>
            <a:off x="6450402" y="2485951"/>
            <a:ext cx="153693" cy="616783"/>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59" name="Rectangle 258"/>
          <p:cNvSpPr/>
          <p:nvPr/>
        </p:nvSpPr>
        <p:spPr>
          <a:xfrm>
            <a:off x="6702194" y="2256395"/>
            <a:ext cx="153690" cy="231293"/>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60" name="Rectangle 259"/>
          <p:cNvSpPr/>
          <p:nvPr/>
        </p:nvSpPr>
        <p:spPr>
          <a:xfrm>
            <a:off x="6702192" y="2488118"/>
            <a:ext cx="153693" cy="616783"/>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61" name="TextBox 249"/>
          <p:cNvSpPr txBox="1"/>
          <p:nvPr/>
        </p:nvSpPr>
        <p:spPr>
          <a:xfrm rot="5400000">
            <a:off x="6539400" y="3161700"/>
            <a:ext cx="318020" cy="310395"/>
          </a:xfrm>
          <a:prstGeom prst="rect">
            <a:avLst/>
          </a:prstGeom>
          <a:noFill/>
        </p:spPr>
        <p:txBody>
          <a:bodyPr wrap="none" rtlCol="0">
            <a:spAutoFit/>
          </a:bodyPr>
          <a:lstStyle/>
          <a:p>
            <a:r>
              <a:rPr lang="mr-IN" dirty="0"/>
              <a:t>…</a:t>
            </a:r>
            <a:endParaRPr lang="en-US" dirty="0"/>
          </a:p>
        </p:txBody>
      </p:sp>
      <p:sp>
        <p:nvSpPr>
          <p:cNvPr id="62" name="TextBox 250"/>
          <p:cNvSpPr txBox="1"/>
          <p:nvPr/>
        </p:nvSpPr>
        <p:spPr>
          <a:xfrm rot="5400000">
            <a:off x="7477406" y="3068399"/>
            <a:ext cx="318020" cy="310395"/>
          </a:xfrm>
          <a:prstGeom prst="rect">
            <a:avLst/>
          </a:prstGeom>
          <a:noFill/>
        </p:spPr>
        <p:txBody>
          <a:bodyPr wrap="none" rtlCol="0">
            <a:spAutoFit/>
          </a:bodyPr>
          <a:lstStyle/>
          <a:p>
            <a:r>
              <a:rPr lang="mr-IN" dirty="0"/>
              <a:t>…</a:t>
            </a:r>
            <a:endParaRPr lang="en-US" dirty="0"/>
          </a:p>
        </p:txBody>
      </p:sp>
      <p:cxnSp>
        <p:nvCxnSpPr>
          <p:cNvPr id="63" name="Straight Connector 251"/>
          <p:cNvCxnSpPr/>
          <p:nvPr/>
        </p:nvCxnSpPr>
        <p:spPr>
          <a:xfrm flipH="1">
            <a:off x="6205095" y="3553012"/>
            <a:ext cx="2037063" cy="0"/>
          </a:xfrm>
          <a:prstGeom prst="line">
            <a:avLst/>
          </a:prstGeom>
          <a:ln w="38100" cmpd="sng">
            <a:prstDash val="solid"/>
          </a:ln>
        </p:spPr>
        <p:style>
          <a:lnRef idx="1">
            <a:schemeClr val="dk1"/>
          </a:lnRef>
          <a:fillRef idx="0">
            <a:schemeClr val="dk1"/>
          </a:fillRef>
          <a:effectRef idx="0">
            <a:schemeClr val="dk1"/>
          </a:effectRef>
          <a:fontRef idx="minor">
            <a:schemeClr val="tx1"/>
          </a:fontRef>
        </p:style>
      </p:cxnSp>
      <p:sp>
        <p:nvSpPr>
          <p:cNvPr id="64" name="TextBox 252"/>
          <p:cNvSpPr txBox="1"/>
          <p:nvPr/>
        </p:nvSpPr>
        <p:spPr>
          <a:xfrm>
            <a:off x="6063293" y="1834731"/>
            <a:ext cx="891991" cy="338554"/>
          </a:xfrm>
          <a:prstGeom prst="rect">
            <a:avLst/>
          </a:prstGeom>
          <a:noFill/>
        </p:spPr>
        <p:txBody>
          <a:bodyPr wrap="none" rtlCol="0">
            <a:spAutoFit/>
          </a:bodyPr>
          <a:lstStyle/>
          <a:p>
            <a:r>
              <a:rPr lang="en-US" sz="1600" dirty="0"/>
              <a:t>Device 1</a:t>
            </a:r>
          </a:p>
        </p:txBody>
      </p:sp>
      <p:sp>
        <p:nvSpPr>
          <p:cNvPr id="65" name="TextBox 253"/>
          <p:cNvSpPr txBox="1"/>
          <p:nvPr/>
        </p:nvSpPr>
        <p:spPr>
          <a:xfrm>
            <a:off x="7114433" y="1834731"/>
            <a:ext cx="891991" cy="338554"/>
          </a:xfrm>
          <a:prstGeom prst="rect">
            <a:avLst/>
          </a:prstGeom>
          <a:noFill/>
        </p:spPr>
        <p:txBody>
          <a:bodyPr wrap="none" rtlCol="0">
            <a:spAutoFit/>
          </a:bodyPr>
          <a:lstStyle/>
          <a:p>
            <a:r>
              <a:rPr lang="en-US" sz="1600" dirty="0"/>
              <a:t>Device 2</a:t>
            </a:r>
          </a:p>
        </p:txBody>
      </p:sp>
      <p:sp>
        <p:nvSpPr>
          <p:cNvPr id="66" name="TextBox 254"/>
          <p:cNvSpPr txBox="1"/>
          <p:nvPr/>
        </p:nvSpPr>
        <p:spPr>
          <a:xfrm rot="5400000">
            <a:off x="6519834" y="4364513"/>
            <a:ext cx="318020" cy="310395"/>
          </a:xfrm>
          <a:prstGeom prst="rect">
            <a:avLst/>
          </a:prstGeom>
          <a:noFill/>
        </p:spPr>
        <p:txBody>
          <a:bodyPr wrap="none" rtlCol="0">
            <a:spAutoFit/>
          </a:bodyPr>
          <a:lstStyle/>
          <a:p>
            <a:r>
              <a:rPr lang="mr-IN" dirty="0"/>
              <a:t>…</a:t>
            </a:r>
            <a:endParaRPr lang="en-US" dirty="0"/>
          </a:p>
        </p:txBody>
      </p:sp>
      <p:sp>
        <p:nvSpPr>
          <p:cNvPr id="67" name="TextBox 255"/>
          <p:cNvSpPr txBox="1"/>
          <p:nvPr/>
        </p:nvSpPr>
        <p:spPr>
          <a:xfrm rot="5400000">
            <a:off x="7477406" y="4351985"/>
            <a:ext cx="318020" cy="310395"/>
          </a:xfrm>
          <a:prstGeom prst="rect">
            <a:avLst/>
          </a:prstGeom>
          <a:noFill/>
        </p:spPr>
        <p:txBody>
          <a:bodyPr wrap="none" rtlCol="0">
            <a:spAutoFit/>
          </a:bodyPr>
          <a:lstStyle/>
          <a:p>
            <a:r>
              <a:rPr lang="mr-IN" dirty="0"/>
              <a:t>…</a:t>
            </a:r>
            <a:endParaRPr lang="en-US" dirty="0"/>
          </a:p>
        </p:txBody>
      </p:sp>
      <p:sp>
        <p:nvSpPr>
          <p:cNvPr id="68" name="Rectangle 154"/>
          <p:cNvSpPr/>
          <p:nvPr/>
        </p:nvSpPr>
        <p:spPr>
          <a:xfrm>
            <a:off x="6448869" y="3678629"/>
            <a:ext cx="153696" cy="231293"/>
          </a:xfrm>
          <a:prstGeom prst="rect">
            <a:avLst/>
          </a:prstGeom>
          <a:solidFill>
            <a:schemeClr val="accent3">
              <a:lumMod val="60000"/>
              <a:lumOff val="4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dirty="0"/>
          </a:p>
        </p:txBody>
      </p:sp>
      <p:sp>
        <p:nvSpPr>
          <p:cNvPr id="69" name="Rectangle 155"/>
          <p:cNvSpPr/>
          <p:nvPr/>
        </p:nvSpPr>
        <p:spPr>
          <a:xfrm>
            <a:off x="6448591" y="3917367"/>
            <a:ext cx="154252" cy="308391"/>
          </a:xfrm>
          <a:prstGeom prst="rect">
            <a:avLst/>
          </a:prstGeom>
          <a:solidFill>
            <a:schemeClr val="accent3">
              <a:lumMod val="5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70" name="Rectangle 156"/>
          <p:cNvSpPr/>
          <p:nvPr/>
        </p:nvSpPr>
        <p:spPr>
          <a:xfrm>
            <a:off x="6702749" y="3676809"/>
            <a:ext cx="153696" cy="231293"/>
          </a:xfrm>
          <a:prstGeom prst="rect">
            <a:avLst/>
          </a:prstGeom>
          <a:solidFill>
            <a:schemeClr val="accent3">
              <a:lumMod val="60000"/>
              <a:lumOff val="4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dirty="0"/>
          </a:p>
        </p:txBody>
      </p:sp>
      <p:sp>
        <p:nvSpPr>
          <p:cNvPr id="71" name="Rectangle 157"/>
          <p:cNvSpPr/>
          <p:nvPr/>
        </p:nvSpPr>
        <p:spPr>
          <a:xfrm>
            <a:off x="6702472" y="3915547"/>
            <a:ext cx="154252" cy="308391"/>
          </a:xfrm>
          <a:prstGeom prst="rect">
            <a:avLst/>
          </a:prstGeom>
          <a:solidFill>
            <a:schemeClr val="accent3">
              <a:lumMod val="5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72" name="Rectangle 158"/>
          <p:cNvSpPr/>
          <p:nvPr/>
        </p:nvSpPr>
        <p:spPr>
          <a:xfrm>
            <a:off x="7124635" y="3678629"/>
            <a:ext cx="153696" cy="385489"/>
          </a:xfrm>
          <a:prstGeom prst="rect">
            <a:avLst/>
          </a:prstGeom>
          <a:solidFill>
            <a:schemeClr val="accent3">
              <a:lumMod val="60000"/>
              <a:lumOff val="4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dirty="0"/>
          </a:p>
        </p:txBody>
      </p:sp>
      <p:sp>
        <p:nvSpPr>
          <p:cNvPr id="73" name="Rectangle 159"/>
          <p:cNvSpPr/>
          <p:nvPr/>
        </p:nvSpPr>
        <p:spPr>
          <a:xfrm>
            <a:off x="7124079" y="4063094"/>
            <a:ext cx="154252" cy="231293"/>
          </a:xfrm>
          <a:prstGeom prst="rect">
            <a:avLst/>
          </a:prstGeom>
          <a:solidFill>
            <a:schemeClr val="accent3">
              <a:lumMod val="5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74" name="Rectangle 166"/>
          <p:cNvSpPr/>
          <p:nvPr/>
        </p:nvSpPr>
        <p:spPr>
          <a:xfrm>
            <a:off x="7387346" y="3678629"/>
            <a:ext cx="153696" cy="385489"/>
          </a:xfrm>
          <a:prstGeom prst="rect">
            <a:avLst/>
          </a:prstGeom>
          <a:solidFill>
            <a:schemeClr val="accent3">
              <a:lumMod val="60000"/>
              <a:lumOff val="4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dirty="0"/>
          </a:p>
        </p:txBody>
      </p:sp>
      <p:sp>
        <p:nvSpPr>
          <p:cNvPr id="75" name="Rectangle 167"/>
          <p:cNvSpPr/>
          <p:nvPr/>
        </p:nvSpPr>
        <p:spPr>
          <a:xfrm>
            <a:off x="7386790" y="4063094"/>
            <a:ext cx="154252" cy="231293"/>
          </a:xfrm>
          <a:prstGeom prst="rect">
            <a:avLst/>
          </a:prstGeom>
          <a:solidFill>
            <a:schemeClr val="accent3">
              <a:lumMod val="5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76" name="Rectangle 169"/>
          <p:cNvSpPr/>
          <p:nvPr/>
        </p:nvSpPr>
        <p:spPr>
          <a:xfrm>
            <a:off x="7651183" y="3678629"/>
            <a:ext cx="153696" cy="385489"/>
          </a:xfrm>
          <a:prstGeom prst="rect">
            <a:avLst/>
          </a:prstGeom>
          <a:solidFill>
            <a:schemeClr val="accent3">
              <a:lumMod val="60000"/>
              <a:lumOff val="4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dirty="0"/>
          </a:p>
        </p:txBody>
      </p:sp>
      <p:sp>
        <p:nvSpPr>
          <p:cNvPr id="77" name="Rectangle 170"/>
          <p:cNvSpPr/>
          <p:nvPr/>
        </p:nvSpPr>
        <p:spPr>
          <a:xfrm>
            <a:off x="7650627" y="4063094"/>
            <a:ext cx="154252" cy="231293"/>
          </a:xfrm>
          <a:prstGeom prst="rect">
            <a:avLst/>
          </a:prstGeom>
          <a:solidFill>
            <a:schemeClr val="accent3">
              <a:lumMod val="5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78" name="Rectangle 172"/>
          <p:cNvSpPr/>
          <p:nvPr/>
        </p:nvSpPr>
        <p:spPr>
          <a:xfrm>
            <a:off x="7913894" y="3678629"/>
            <a:ext cx="153696" cy="385489"/>
          </a:xfrm>
          <a:prstGeom prst="rect">
            <a:avLst/>
          </a:prstGeom>
          <a:solidFill>
            <a:schemeClr val="accent3">
              <a:lumMod val="60000"/>
              <a:lumOff val="4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dirty="0"/>
          </a:p>
        </p:txBody>
      </p:sp>
      <p:sp>
        <p:nvSpPr>
          <p:cNvPr id="79" name="Rectangle 173"/>
          <p:cNvSpPr/>
          <p:nvPr/>
        </p:nvSpPr>
        <p:spPr>
          <a:xfrm>
            <a:off x="7913338" y="4063094"/>
            <a:ext cx="154252" cy="231293"/>
          </a:xfrm>
          <a:prstGeom prst="rect">
            <a:avLst/>
          </a:prstGeom>
          <a:solidFill>
            <a:schemeClr val="accent3">
              <a:lumMod val="5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Tree>
    <p:extLst>
      <p:ext uri="{BB962C8B-B14F-4D97-AF65-F5344CB8AC3E}">
        <p14:creationId xmlns:p14="http://schemas.microsoft.com/office/powerpoint/2010/main" val="53428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left)">
                                      <p:cBhvr>
                                        <p:cTn id="57" dur="500"/>
                                        <p:tgtEl>
                                          <p:spTgt spid="34"/>
                                        </p:tgtEl>
                                      </p:cBhvr>
                                    </p:animEffect>
                                  </p:childTnLst>
                                </p:cTn>
                              </p:par>
                              <p:par>
                                <p:cTn id="58" presetID="22" presetClass="entr" presetSubtype="8" fill="hold"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wipe(left)">
                                      <p:cBhvr>
                                        <p:cTn id="60" dur="500"/>
                                        <p:tgtEl>
                                          <p:spTgt spid="45"/>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left)">
                                      <p:cBhvr>
                                        <p:cTn id="63" dur="500"/>
                                        <p:tgtEl>
                                          <p:spTgt spid="44"/>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29"/>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31"/>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30"/>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28"/>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24"/>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22"/>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20"/>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18"/>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33"/>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42"/>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43"/>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47"/>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64"/>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48"/>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65"/>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59"/>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51"/>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53"/>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55"/>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58"/>
                                        </p:tgtEl>
                                        <p:attrNameLst>
                                          <p:attrName>style.visibility</p:attrName>
                                        </p:attrNameLst>
                                      </p:cBhvr>
                                      <p:to>
                                        <p:strVal val="visible"/>
                                      </p:to>
                                    </p:set>
                                  </p:childTnLst>
                                </p:cTn>
                              </p:par>
                              <p:par>
                                <p:cTn id="136" presetID="1" presetClass="entr" presetSubtype="0" fill="hold" grpId="0" nodeType="withEffect">
                                  <p:stCondLst>
                                    <p:cond delay="0"/>
                                  </p:stCondLst>
                                  <p:childTnLst>
                                    <p:set>
                                      <p:cBhvr>
                                        <p:cTn id="137" dur="1" fill="hold">
                                          <p:stCondLst>
                                            <p:cond delay="0"/>
                                          </p:stCondLst>
                                        </p:cTn>
                                        <p:tgtEl>
                                          <p:spTgt spid="60"/>
                                        </p:tgtEl>
                                        <p:attrNameLst>
                                          <p:attrName>style.visibility</p:attrName>
                                        </p:attrNameLst>
                                      </p:cBhvr>
                                      <p:to>
                                        <p:strVal val="visible"/>
                                      </p:to>
                                    </p:set>
                                  </p:childTnLst>
                                </p:cTn>
                              </p:par>
                              <p:par>
                                <p:cTn id="138" presetID="1" presetClass="entr" presetSubtype="0" fill="hold" grpId="0" nodeType="withEffect">
                                  <p:stCondLst>
                                    <p:cond delay="0"/>
                                  </p:stCondLst>
                                  <p:childTnLst>
                                    <p:set>
                                      <p:cBhvr>
                                        <p:cTn id="139" dur="1" fill="hold">
                                          <p:stCondLst>
                                            <p:cond delay="0"/>
                                          </p:stCondLst>
                                        </p:cTn>
                                        <p:tgtEl>
                                          <p:spTgt spid="50"/>
                                        </p:tgtEl>
                                        <p:attrNameLst>
                                          <p:attrName>style.visibility</p:attrName>
                                        </p:attrNameLst>
                                      </p:cBhvr>
                                      <p:to>
                                        <p:strVal val="visible"/>
                                      </p:to>
                                    </p:set>
                                  </p:childTnLst>
                                </p:cTn>
                              </p:par>
                              <p:par>
                                <p:cTn id="140" presetID="1" presetClass="entr" presetSubtype="0" fill="hold" grpId="0" nodeType="withEffect">
                                  <p:stCondLst>
                                    <p:cond delay="0"/>
                                  </p:stCondLst>
                                  <p:childTnLst>
                                    <p:set>
                                      <p:cBhvr>
                                        <p:cTn id="141" dur="1" fill="hold">
                                          <p:stCondLst>
                                            <p:cond delay="0"/>
                                          </p:stCondLst>
                                        </p:cTn>
                                        <p:tgtEl>
                                          <p:spTgt spid="52"/>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54"/>
                                        </p:tgtEl>
                                        <p:attrNameLst>
                                          <p:attrName>style.visibility</p:attrName>
                                        </p:attrNameLst>
                                      </p:cBhvr>
                                      <p:to>
                                        <p:strVal val="visible"/>
                                      </p:to>
                                    </p:set>
                                  </p:childTnLst>
                                </p:cTn>
                              </p:par>
                              <p:par>
                                <p:cTn id="144" presetID="1" presetClass="entr" presetSubtype="0" fill="hold" grpId="0" nodeType="withEffect">
                                  <p:stCondLst>
                                    <p:cond delay="0"/>
                                  </p:stCondLst>
                                  <p:childTnLst>
                                    <p:set>
                                      <p:cBhvr>
                                        <p:cTn id="145" dur="1" fill="hold">
                                          <p:stCondLst>
                                            <p:cond delay="0"/>
                                          </p:stCondLst>
                                        </p:cTn>
                                        <p:tgtEl>
                                          <p:spTgt spid="56"/>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grpId="0" nodeType="clickEffect">
                                  <p:stCondLst>
                                    <p:cond delay="0"/>
                                  </p:stCondLst>
                                  <p:childTnLst>
                                    <p:set>
                                      <p:cBhvr>
                                        <p:cTn id="149" dur="1" fill="hold">
                                          <p:stCondLst>
                                            <p:cond delay="0"/>
                                          </p:stCondLst>
                                        </p:cTn>
                                        <p:tgtEl>
                                          <p:spTgt spid="61"/>
                                        </p:tgtEl>
                                        <p:attrNameLst>
                                          <p:attrName>style.visibility</p:attrName>
                                        </p:attrNameLst>
                                      </p:cBhvr>
                                      <p:to>
                                        <p:strVal val="visible"/>
                                      </p:to>
                                    </p:set>
                                  </p:childTnLst>
                                </p:cTn>
                              </p:par>
                              <p:par>
                                <p:cTn id="150" presetID="1" presetClass="entr" presetSubtype="0" fill="hold" grpId="0" nodeType="withEffect">
                                  <p:stCondLst>
                                    <p:cond delay="0"/>
                                  </p:stCondLst>
                                  <p:childTnLst>
                                    <p:set>
                                      <p:cBhvr>
                                        <p:cTn id="151" dur="1" fill="hold">
                                          <p:stCondLst>
                                            <p:cond delay="0"/>
                                          </p:stCondLst>
                                        </p:cTn>
                                        <p:tgtEl>
                                          <p:spTgt spid="62"/>
                                        </p:tgtEl>
                                        <p:attrNameLst>
                                          <p:attrName>style.visibility</p:attrName>
                                        </p:attrNameLst>
                                      </p:cBhvr>
                                      <p:to>
                                        <p:strVal val="visible"/>
                                      </p:to>
                                    </p:set>
                                  </p:childTnLst>
                                </p:cTn>
                              </p:par>
                            </p:childTnLst>
                          </p:cTn>
                        </p:par>
                      </p:childTnLst>
                    </p:cTn>
                  </p:par>
                  <p:par>
                    <p:cTn id="152" fill="hold">
                      <p:stCondLst>
                        <p:cond delay="indefinite"/>
                      </p:stCondLst>
                      <p:childTnLst>
                        <p:par>
                          <p:cTn id="153" fill="hold">
                            <p:stCondLst>
                              <p:cond delay="0"/>
                            </p:stCondLst>
                            <p:childTnLst>
                              <p:par>
                                <p:cTn id="154" presetID="22" presetClass="entr" presetSubtype="8" fill="hold" nodeType="clickEffect">
                                  <p:stCondLst>
                                    <p:cond delay="0"/>
                                  </p:stCondLst>
                                  <p:childTnLst>
                                    <p:set>
                                      <p:cBhvr>
                                        <p:cTn id="155" dur="1" fill="hold">
                                          <p:stCondLst>
                                            <p:cond delay="0"/>
                                          </p:stCondLst>
                                        </p:cTn>
                                        <p:tgtEl>
                                          <p:spTgt spid="63"/>
                                        </p:tgtEl>
                                        <p:attrNameLst>
                                          <p:attrName>style.visibility</p:attrName>
                                        </p:attrNameLst>
                                      </p:cBhvr>
                                      <p:to>
                                        <p:strVal val="visible"/>
                                      </p:to>
                                    </p:set>
                                    <p:animEffect transition="in" filter="wipe(left)">
                                      <p:cBhvr>
                                        <p:cTn id="156" dur="500"/>
                                        <p:tgtEl>
                                          <p:spTgt spid="63"/>
                                        </p:tgtEl>
                                      </p:cBhvr>
                                    </p:animEffec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68"/>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70"/>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72"/>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74"/>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76"/>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78"/>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69"/>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71"/>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73"/>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75"/>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77"/>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79"/>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66"/>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5" grpId="0"/>
      <p:bldP spid="36" grpId="0"/>
      <p:bldP spid="37" grpId="0" animBg="1"/>
      <p:bldP spid="38" grpId="0"/>
      <p:bldP spid="39" grpId="0"/>
      <p:bldP spid="44" grpId="0"/>
      <p:bldP spid="46" grpId="0"/>
      <p:bldP spid="47" grpId="0"/>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p:bldP spid="62" grpId="0"/>
      <p:bldP spid="64" grpId="0"/>
      <p:bldP spid="65" grpId="0"/>
      <p:bldP spid="66" grpId="0"/>
      <p:bldP spid="67" grpId="0"/>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Collaborative Patterns</a:t>
            </a:r>
          </a:p>
        </p:txBody>
      </p:sp>
      <p:sp>
        <p:nvSpPr>
          <p:cNvPr id="47" name="TextBox 304"/>
          <p:cNvSpPr txBox="1"/>
          <p:nvPr/>
        </p:nvSpPr>
        <p:spPr>
          <a:xfrm>
            <a:off x="5443987" y="5218758"/>
            <a:ext cx="3476985" cy="400110"/>
          </a:xfrm>
          <a:prstGeom prst="rect">
            <a:avLst/>
          </a:prstGeom>
          <a:noFill/>
        </p:spPr>
        <p:txBody>
          <a:bodyPr wrap="square" rtlCol="0">
            <a:spAutoFit/>
          </a:bodyPr>
          <a:lstStyle/>
          <a:p>
            <a:pPr algn="ctr"/>
            <a:r>
              <a:rPr lang="en-US" sz="2000" dirty="0"/>
              <a:t>Fine-grained Task Partitioning</a:t>
            </a:r>
          </a:p>
        </p:txBody>
      </p:sp>
      <p:sp>
        <p:nvSpPr>
          <p:cNvPr id="48" name="Rectangle 275"/>
          <p:cNvSpPr/>
          <p:nvPr/>
        </p:nvSpPr>
        <p:spPr>
          <a:xfrm>
            <a:off x="6257135" y="1952034"/>
            <a:ext cx="162201" cy="243311"/>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cxnSp>
        <p:nvCxnSpPr>
          <p:cNvPr id="49" name="Straight Connector 276"/>
          <p:cNvCxnSpPr/>
          <p:nvPr/>
        </p:nvCxnSpPr>
        <p:spPr>
          <a:xfrm>
            <a:off x="6838150" y="1552747"/>
            <a:ext cx="0" cy="2986994"/>
          </a:xfrm>
          <a:prstGeom prst="line">
            <a:avLst/>
          </a:prstGeom>
          <a:ln w="28575" cmpd="sng">
            <a:prstDash val="dash"/>
          </a:ln>
        </p:spPr>
        <p:style>
          <a:lnRef idx="1">
            <a:schemeClr val="dk1"/>
          </a:lnRef>
          <a:fillRef idx="0">
            <a:schemeClr val="dk1"/>
          </a:fillRef>
          <a:effectRef idx="0">
            <a:schemeClr val="dk1"/>
          </a:effectRef>
          <a:fontRef idx="minor">
            <a:schemeClr val="tx1"/>
          </a:fontRef>
        </p:style>
      </p:cxnSp>
      <p:sp>
        <p:nvSpPr>
          <p:cNvPr id="50" name="Rectangle 277"/>
          <p:cNvSpPr/>
          <p:nvPr/>
        </p:nvSpPr>
        <p:spPr>
          <a:xfrm>
            <a:off x="6968115" y="2301117"/>
            <a:ext cx="162204" cy="486623"/>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51" name="Rectangle 278"/>
          <p:cNvSpPr/>
          <p:nvPr/>
        </p:nvSpPr>
        <p:spPr>
          <a:xfrm>
            <a:off x="7245967" y="2299717"/>
            <a:ext cx="162204" cy="486623"/>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52" name="Rectangle 279"/>
          <p:cNvSpPr/>
          <p:nvPr/>
        </p:nvSpPr>
        <p:spPr>
          <a:xfrm>
            <a:off x="7523820" y="2688542"/>
            <a:ext cx="162204" cy="486623"/>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53" name="Rectangle 280"/>
          <p:cNvSpPr/>
          <p:nvPr/>
        </p:nvSpPr>
        <p:spPr>
          <a:xfrm>
            <a:off x="7801671" y="2688542"/>
            <a:ext cx="162204" cy="486623"/>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54" name="Rectangle 281"/>
          <p:cNvSpPr/>
          <p:nvPr/>
        </p:nvSpPr>
        <p:spPr>
          <a:xfrm>
            <a:off x="6522868" y="1954313"/>
            <a:ext cx="162201" cy="243311"/>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cxnSp>
        <p:nvCxnSpPr>
          <p:cNvPr id="55" name="Straight Connector 282"/>
          <p:cNvCxnSpPr>
            <a:stCxn id="48" idx="2"/>
            <a:endCxn id="50" idx="0"/>
          </p:cNvCxnSpPr>
          <p:nvPr/>
        </p:nvCxnSpPr>
        <p:spPr>
          <a:xfrm>
            <a:off x="6338235" y="2195345"/>
            <a:ext cx="710982" cy="105772"/>
          </a:xfrm>
          <a:prstGeom prst="line">
            <a:avLst/>
          </a:prstGeom>
          <a:ln w="15875" cmpd="sng">
            <a:solidFill>
              <a:schemeClr val="accent2"/>
            </a:solidFill>
            <a:prstDash val="dash"/>
          </a:ln>
        </p:spPr>
        <p:style>
          <a:lnRef idx="1">
            <a:schemeClr val="dk1"/>
          </a:lnRef>
          <a:fillRef idx="0">
            <a:schemeClr val="dk1"/>
          </a:fillRef>
          <a:effectRef idx="0">
            <a:schemeClr val="dk1"/>
          </a:effectRef>
          <a:fontRef idx="minor">
            <a:schemeClr val="tx1"/>
          </a:fontRef>
        </p:style>
      </p:cxnSp>
      <p:cxnSp>
        <p:nvCxnSpPr>
          <p:cNvPr id="56" name="Straight Connector 283"/>
          <p:cNvCxnSpPr>
            <a:stCxn id="54" idx="2"/>
            <a:endCxn id="51" idx="0"/>
          </p:cNvCxnSpPr>
          <p:nvPr/>
        </p:nvCxnSpPr>
        <p:spPr>
          <a:xfrm>
            <a:off x="6603968" y="2197624"/>
            <a:ext cx="723101" cy="102093"/>
          </a:xfrm>
          <a:prstGeom prst="line">
            <a:avLst/>
          </a:prstGeom>
          <a:ln w="15875" cmpd="sng">
            <a:solidFill>
              <a:schemeClr val="accent2"/>
            </a:solidFill>
            <a:prstDash val="dash"/>
          </a:ln>
        </p:spPr>
        <p:style>
          <a:lnRef idx="1">
            <a:schemeClr val="dk1"/>
          </a:lnRef>
          <a:fillRef idx="0">
            <a:schemeClr val="dk1"/>
          </a:fillRef>
          <a:effectRef idx="0">
            <a:schemeClr val="dk1"/>
          </a:effectRef>
          <a:fontRef idx="minor">
            <a:schemeClr val="tx1"/>
          </a:fontRef>
        </p:style>
      </p:cxnSp>
      <p:sp>
        <p:nvSpPr>
          <p:cNvPr id="57" name="Rectangle 284"/>
          <p:cNvSpPr/>
          <p:nvPr/>
        </p:nvSpPr>
        <p:spPr>
          <a:xfrm>
            <a:off x="6257135" y="2246184"/>
            <a:ext cx="162201" cy="243311"/>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58" name="Rectangle 285"/>
          <p:cNvSpPr/>
          <p:nvPr/>
        </p:nvSpPr>
        <p:spPr>
          <a:xfrm>
            <a:off x="6522868" y="2248463"/>
            <a:ext cx="162201" cy="243311"/>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cxnSp>
        <p:nvCxnSpPr>
          <p:cNvPr id="59" name="Straight Connector 286"/>
          <p:cNvCxnSpPr>
            <a:stCxn id="58" idx="2"/>
            <a:endCxn id="53" idx="0"/>
          </p:cNvCxnSpPr>
          <p:nvPr/>
        </p:nvCxnSpPr>
        <p:spPr>
          <a:xfrm>
            <a:off x="6603968" y="2491775"/>
            <a:ext cx="1278806" cy="196767"/>
          </a:xfrm>
          <a:prstGeom prst="line">
            <a:avLst/>
          </a:prstGeom>
          <a:ln w="15875" cmpd="sng">
            <a:solidFill>
              <a:schemeClr val="accent2"/>
            </a:solidFill>
            <a:prstDash val="dash"/>
          </a:ln>
        </p:spPr>
        <p:style>
          <a:lnRef idx="1">
            <a:schemeClr val="dk1"/>
          </a:lnRef>
          <a:fillRef idx="0">
            <a:schemeClr val="dk1"/>
          </a:fillRef>
          <a:effectRef idx="0">
            <a:schemeClr val="dk1"/>
          </a:effectRef>
          <a:fontRef idx="minor">
            <a:schemeClr val="tx1"/>
          </a:fontRef>
        </p:style>
      </p:cxnSp>
      <p:cxnSp>
        <p:nvCxnSpPr>
          <p:cNvPr id="60" name="Straight Connector 287"/>
          <p:cNvCxnSpPr>
            <a:stCxn id="57" idx="2"/>
            <a:endCxn id="52" idx="0"/>
          </p:cNvCxnSpPr>
          <p:nvPr/>
        </p:nvCxnSpPr>
        <p:spPr>
          <a:xfrm>
            <a:off x="6338235" y="2489495"/>
            <a:ext cx="1266687" cy="199047"/>
          </a:xfrm>
          <a:prstGeom prst="line">
            <a:avLst/>
          </a:prstGeom>
          <a:ln w="15875" cmpd="sng">
            <a:solidFill>
              <a:schemeClr val="accent2"/>
            </a:solidFill>
            <a:prstDash val="dash"/>
          </a:ln>
        </p:spPr>
        <p:style>
          <a:lnRef idx="1">
            <a:schemeClr val="dk1"/>
          </a:lnRef>
          <a:fillRef idx="0">
            <a:schemeClr val="dk1"/>
          </a:fillRef>
          <a:effectRef idx="0">
            <a:schemeClr val="dk1"/>
          </a:effectRef>
          <a:fontRef idx="minor">
            <a:schemeClr val="tx1"/>
          </a:fontRef>
        </p:style>
      </p:cxnSp>
      <p:sp>
        <p:nvSpPr>
          <p:cNvPr id="61" name="Rectangle 288"/>
          <p:cNvSpPr/>
          <p:nvPr/>
        </p:nvSpPr>
        <p:spPr>
          <a:xfrm>
            <a:off x="6968115" y="2904753"/>
            <a:ext cx="162204" cy="486623"/>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62" name="Rectangle 289"/>
          <p:cNvSpPr/>
          <p:nvPr/>
        </p:nvSpPr>
        <p:spPr>
          <a:xfrm>
            <a:off x="7245967" y="2903353"/>
            <a:ext cx="162204" cy="486623"/>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63" name="Rectangle 290"/>
          <p:cNvSpPr/>
          <p:nvPr/>
        </p:nvSpPr>
        <p:spPr>
          <a:xfrm>
            <a:off x="6257135" y="2537827"/>
            <a:ext cx="162201" cy="243311"/>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64" name="Rectangle 291"/>
          <p:cNvSpPr/>
          <p:nvPr/>
        </p:nvSpPr>
        <p:spPr>
          <a:xfrm>
            <a:off x="6522868" y="2540107"/>
            <a:ext cx="162201" cy="243311"/>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cxnSp>
        <p:nvCxnSpPr>
          <p:cNvPr id="65" name="Straight Connector 292"/>
          <p:cNvCxnSpPr>
            <a:stCxn id="63" idx="2"/>
            <a:endCxn id="61" idx="0"/>
          </p:cNvCxnSpPr>
          <p:nvPr/>
        </p:nvCxnSpPr>
        <p:spPr>
          <a:xfrm>
            <a:off x="6338235" y="2781139"/>
            <a:ext cx="710982" cy="123614"/>
          </a:xfrm>
          <a:prstGeom prst="line">
            <a:avLst/>
          </a:prstGeom>
          <a:ln w="15875" cmpd="sng">
            <a:solidFill>
              <a:schemeClr val="accent2"/>
            </a:solidFill>
            <a:prstDash val="dash"/>
          </a:ln>
        </p:spPr>
        <p:style>
          <a:lnRef idx="1">
            <a:schemeClr val="dk1"/>
          </a:lnRef>
          <a:fillRef idx="0">
            <a:schemeClr val="dk1"/>
          </a:fillRef>
          <a:effectRef idx="0">
            <a:schemeClr val="dk1"/>
          </a:effectRef>
          <a:fontRef idx="minor">
            <a:schemeClr val="tx1"/>
          </a:fontRef>
        </p:style>
      </p:cxnSp>
      <p:cxnSp>
        <p:nvCxnSpPr>
          <p:cNvPr id="66" name="Straight Connector 293"/>
          <p:cNvCxnSpPr>
            <a:stCxn id="64" idx="2"/>
            <a:endCxn id="62" idx="0"/>
          </p:cNvCxnSpPr>
          <p:nvPr/>
        </p:nvCxnSpPr>
        <p:spPr>
          <a:xfrm>
            <a:off x="6603968" y="2783418"/>
            <a:ext cx="723101" cy="119935"/>
          </a:xfrm>
          <a:prstGeom prst="line">
            <a:avLst/>
          </a:prstGeom>
          <a:ln w="15875" cmpd="sng">
            <a:solidFill>
              <a:schemeClr val="accent2"/>
            </a:solidFill>
            <a:prstDash val="dash"/>
          </a:ln>
        </p:spPr>
        <p:style>
          <a:lnRef idx="1">
            <a:schemeClr val="dk1"/>
          </a:lnRef>
          <a:fillRef idx="0">
            <a:schemeClr val="dk1"/>
          </a:fillRef>
          <a:effectRef idx="0">
            <a:schemeClr val="dk1"/>
          </a:effectRef>
          <a:fontRef idx="minor">
            <a:schemeClr val="tx1"/>
          </a:fontRef>
        </p:style>
      </p:cxnSp>
      <p:sp>
        <p:nvSpPr>
          <p:cNvPr id="67" name="TextBox 294"/>
          <p:cNvSpPr txBox="1"/>
          <p:nvPr/>
        </p:nvSpPr>
        <p:spPr>
          <a:xfrm>
            <a:off x="5865153" y="1510740"/>
            <a:ext cx="891991" cy="338554"/>
          </a:xfrm>
          <a:prstGeom prst="rect">
            <a:avLst/>
          </a:prstGeom>
          <a:noFill/>
        </p:spPr>
        <p:txBody>
          <a:bodyPr wrap="none" rtlCol="0">
            <a:spAutoFit/>
          </a:bodyPr>
          <a:lstStyle/>
          <a:p>
            <a:r>
              <a:rPr lang="en-US" sz="1600" dirty="0"/>
              <a:t>Device 1</a:t>
            </a:r>
          </a:p>
        </p:txBody>
      </p:sp>
      <p:sp>
        <p:nvSpPr>
          <p:cNvPr id="68" name="TextBox 295"/>
          <p:cNvSpPr txBox="1"/>
          <p:nvPr/>
        </p:nvSpPr>
        <p:spPr>
          <a:xfrm>
            <a:off x="6953290" y="1521412"/>
            <a:ext cx="891991" cy="338554"/>
          </a:xfrm>
          <a:prstGeom prst="rect">
            <a:avLst/>
          </a:prstGeom>
          <a:noFill/>
        </p:spPr>
        <p:txBody>
          <a:bodyPr wrap="none" rtlCol="0">
            <a:spAutoFit/>
          </a:bodyPr>
          <a:lstStyle/>
          <a:p>
            <a:r>
              <a:rPr lang="en-US" sz="1600" dirty="0"/>
              <a:t>Device 2</a:t>
            </a:r>
          </a:p>
        </p:txBody>
      </p:sp>
      <p:cxnSp>
        <p:nvCxnSpPr>
          <p:cNvPr id="69" name="Straight Connector 296"/>
          <p:cNvCxnSpPr/>
          <p:nvPr/>
        </p:nvCxnSpPr>
        <p:spPr>
          <a:xfrm flipH="1">
            <a:off x="5998242" y="3811151"/>
            <a:ext cx="2149869" cy="0"/>
          </a:xfrm>
          <a:prstGeom prst="line">
            <a:avLst/>
          </a:prstGeom>
          <a:ln w="38100" cmpd="sng">
            <a:prstDash val="solid"/>
          </a:ln>
        </p:spPr>
        <p:style>
          <a:lnRef idx="1">
            <a:schemeClr val="dk1"/>
          </a:lnRef>
          <a:fillRef idx="0">
            <a:schemeClr val="dk1"/>
          </a:fillRef>
          <a:effectRef idx="0">
            <a:schemeClr val="dk1"/>
          </a:effectRef>
          <a:fontRef idx="minor">
            <a:schemeClr val="tx1"/>
          </a:fontRef>
        </p:style>
      </p:cxnSp>
      <p:sp>
        <p:nvSpPr>
          <p:cNvPr id="70" name="TextBox 297"/>
          <p:cNvSpPr txBox="1"/>
          <p:nvPr/>
        </p:nvSpPr>
        <p:spPr>
          <a:xfrm rot="5400000">
            <a:off x="7077108" y="3361252"/>
            <a:ext cx="334544" cy="327584"/>
          </a:xfrm>
          <a:prstGeom prst="rect">
            <a:avLst/>
          </a:prstGeom>
          <a:noFill/>
        </p:spPr>
        <p:txBody>
          <a:bodyPr wrap="none" rtlCol="0">
            <a:spAutoFit/>
          </a:bodyPr>
          <a:lstStyle/>
          <a:p>
            <a:r>
              <a:rPr lang="mr-IN" dirty="0"/>
              <a:t>…</a:t>
            </a:r>
            <a:endParaRPr lang="en-US" dirty="0"/>
          </a:p>
        </p:txBody>
      </p:sp>
      <p:sp>
        <p:nvSpPr>
          <p:cNvPr id="71" name="TextBox 298"/>
          <p:cNvSpPr txBox="1"/>
          <p:nvPr/>
        </p:nvSpPr>
        <p:spPr>
          <a:xfrm rot="5400000">
            <a:off x="7638633" y="3192380"/>
            <a:ext cx="334544" cy="327584"/>
          </a:xfrm>
          <a:prstGeom prst="rect">
            <a:avLst/>
          </a:prstGeom>
          <a:noFill/>
        </p:spPr>
        <p:txBody>
          <a:bodyPr wrap="none" rtlCol="0">
            <a:spAutoFit/>
          </a:bodyPr>
          <a:lstStyle/>
          <a:p>
            <a:r>
              <a:rPr lang="mr-IN" dirty="0"/>
              <a:t>…</a:t>
            </a:r>
            <a:endParaRPr lang="en-US" dirty="0"/>
          </a:p>
        </p:txBody>
      </p:sp>
      <p:sp>
        <p:nvSpPr>
          <p:cNvPr id="72" name="TextBox 299"/>
          <p:cNvSpPr txBox="1"/>
          <p:nvPr/>
        </p:nvSpPr>
        <p:spPr>
          <a:xfrm rot="5400000">
            <a:off x="6349683" y="2837184"/>
            <a:ext cx="334544" cy="327584"/>
          </a:xfrm>
          <a:prstGeom prst="rect">
            <a:avLst/>
          </a:prstGeom>
          <a:noFill/>
        </p:spPr>
        <p:txBody>
          <a:bodyPr wrap="none" rtlCol="0">
            <a:spAutoFit/>
          </a:bodyPr>
          <a:lstStyle/>
          <a:p>
            <a:r>
              <a:rPr lang="mr-IN" dirty="0"/>
              <a:t>…</a:t>
            </a:r>
            <a:endParaRPr lang="en-US" dirty="0"/>
          </a:p>
        </p:txBody>
      </p:sp>
      <p:sp>
        <p:nvSpPr>
          <p:cNvPr id="73" name="TextBox 300"/>
          <p:cNvSpPr txBox="1"/>
          <p:nvPr/>
        </p:nvSpPr>
        <p:spPr>
          <a:xfrm rot="5400000">
            <a:off x="6334755" y="4646109"/>
            <a:ext cx="334544" cy="327584"/>
          </a:xfrm>
          <a:prstGeom prst="rect">
            <a:avLst/>
          </a:prstGeom>
          <a:noFill/>
        </p:spPr>
        <p:txBody>
          <a:bodyPr wrap="none" rtlCol="0">
            <a:spAutoFit/>
          </a:bodyPr>
          <a:lstStyle/>
          <a:p>
            <a:r>
              <a:rPr lang="mr-IN" dirty="0"/>
              <a:t>…</a:t>
            </a:r>
            <a:endParaRPr lang="en-US" dirty="0"/>
          </a:p>
        </p:txBody>
      </p:sp>
      <p:sp>
        <p:nvSpPr>
          <p:cNvPr id="74" name="TextBox 301"/>
          <p:cNvSpPr txBox="1"/>
          <p:nvPr/>
        </p:nvSpPr>
        <p:spPr>
          <a:xfrm rot="5400000">
            <a:off x="7071608" y="4601070"/>
            <a:ext cx="334544" cy="327584"/>
          </a:xfrm>
          <a:prstGeom prst="rect">
            <a:avLst/>
          </a:prstGeom>
          <a:noFill/>
        </p:spPr>
        <p:txBody>
          <a:bodyPr wrap="none" rtlCol="0">
            <a:spAutoFit/>
          </a:bodyPr>
          <a:lstStyle/>
          <a:p>
            <a:r>
              <a:rPr lang="mr-IN" dirty="0"/>
              <a:t>…</a:t>
            </a:r>
            <a:endParaRPr lang="en-US" dirty="0"/>
          </a:p>
        </p:txBody>
      </p:sp>
      <p:sp>
        <p:nvSpPr>
          <p:cNvPr id="75" name="Rectangle 174"/>
          <p:cNvSpPr/>
          <p:nvPr/>
        </p:nvSpPr>
        <p:spPr>
          <a:xfrm>
            <a:off x="6272059" y="3928392"/>
            <a:ext cx="162208" cy="243311"/>
          </a:xfrm>
          <a:prstGeom prst="rect">
            <a:avLst/>
          </a:prstGeom>
          <a:solidFill>
            <a:schemeClr val="accent3">
              <a:lumMod val="60000"/>
              <a:lumOff val="4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dirty="0"/>
          </a:p>
        </p:txBody>
      </p:sp>
      <p:sp>
        <p:nvSpPr>
          <p:cNvPr id="76" name="Rectangle 175"/>
          <p:cNvSpPr/>
          <p:nvPr/>
        </p:nvSpPr>
        <p:spPr>
          <a:xfrm>
            <a:off x="6518539" y="3929950"/>
            <a:ext cx="162208" cy="243311"/>
          </a:xfrm>
          <a:prstGeom prst="rect">
            <a:avLst/>
          </a:prstGeom>
          <a:solidFill>
            <a:schemeClr val="accent3">
              <a:lumMod val="60000"/>
              <a:lumOff val="4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dirty="0"/>
          </a:p>
        </p:txBody>
      </p:sp>
      <p:sp>
        <p:nvSpPr>
          <p:cNvPr id="77" name="Rectangle 176"/>
          <p:cNvSpPr/>
          <p:nvPr/>
        </p:nvSpPr>
        <p:spPr>
          <a:xfrm>
            <a:off x="6967525" y="4255665"/>
            <a:ext cx="162794" cy="243311"/>
          </a:xfrm>
          <a:prstGeom prst="rect">
            <a:avLst/>
          </a:prstGeom>
          <a:solidFill>
            <a:schemeClr val="accent3">
              <a:lumMod val="5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78" name="Rectangle 177"/>
          <p:cNvSpPr/>
          <p:nvPr/>
        </p:nvSpPr>
        <p:spPr>
          <a:xfrm>
            <a:off x="7245967" y="4255665"/>
            <a:ext cx="162794" cy="243311"/>
          </a:xfrm>
          <a:prstGeom prst="rect">
            <a:avLst/>
          </a:prstGeom>
          <a:solidFill>
            <a:schemeClr val="accent3">
              <a:lumMod val="5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cxnSp>
        <p:nvCxnSpPr>
          <p:cNvPr id="79" name="Straight Connector 178"/>
          <p:cNvCxnSpPr>
            <a:stCxn id="75" idx="2"/>
            <a:endCxn id="77" idx="0"/>
          </p:cNvCxnSpPr>
          <p:nvPr/>
        </p:nvCxnSpPr>
        <p:spPr>
          <a:xfrm>
            <a:off x="6353163" y="4171703"/>
            <a:ext cx="695759" cy="83962"/>
          </a:xfrm>
          <a:prstGeom prst="line">
            <a:avLst/>
          </a:prstGeom>
          <a:ln w="15875" cmpd="sng">
            <a:solidFill>
              <a:schemeClr val="accent2"/>
            </a:solidFill>
            <a:prstDash val="dash"/>
          </a:ln>
        </p:spPr>
        <p:style>
          <a:lnRef idx="1">
            <a:schemeClr val="dk1"/>
          </a:lnRef>
          <a:fillRef idx="0">
            <a:schemeClr val="dk1"/>
          </a:fillRef>
          <a:effectRef idx="0">
            <a:schemeClr val="dk1"/>
          </a:effectRef>
          <a:fontRef idx="minor">
            <a:schemeClr val="tx1"/>
          </a:fontRef>
        </p:style>
      </p:cxnSp>
      <p:cxnSp>
        <p:nvCxnSpPr>
          <p:cNvPr id="80" name="Straight Connector 183"/>
          <p:cNvCxnSpPr>
            <a:stCxn id="76" idx="2"/>
            <a:endCxn id="78" idx="0"/>
          </p:cNvCxnSpPr>
          <p:nvPr/>
        </p:nvCxnSpPr>
        <p:spPr>
          <a:xfrm>
            <a:off x="6599643" y="4173262"/>
            <a:ext cx="727722" cy="82403"/>
          </a:xfrm>
          <a:prstGeom prst="line">
            <a:avLst/>
          </a:prstGeom>
          <a:ln w="15875" cmpd="sng">
            <a:solidFill>
              <a:schemeClr val="accent2"/>
            </a:solidFill>
            <a:prstDash val="dash"/>
          </a:ln>
        </p:spPr>
        <p:style>
          <a:lnRef idx="1">
            <a:schemeClr val="dk1"/>
          </a:lnRef>
          <a:fillRef idx="0">
            <a:schemeClr val="dk1"/>
          </a:fillRef>
          <a:effectRef idx="0">
            <a:schemeClr val="dk1"/>
          </a:effectRef>
          <a:fontRef idx="minor">
            <a:schemeClr val="tx1"/>
          </a:fontRef>
        </p:style>
      </p:cxnSp>
      <p:sp>
        <p:nvSpPr>
          <p:cNvPr id="81" name="Rectangle 186"/>
          <p:cNvSpPr/>
          <p:nvPr/>
        </p:nvSpPr>
        <p:spPr>
          <a:xfrm>
            <a:off x="6276381" y="4227600"/>
            <a:ext cx="162208" cy="243311"/>
          </a:xfrm>
          <a:prstGeom prst="rect">
            <a:avLst/>
          </a:prstGeom>
          <a:solidFill>
            <a:schemeClr val="accent3">
              <a:lumMod val="60000"/>
              <a:lumOff val="4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dirty="0"/>
          </a:p>
        </p:txBody>
      </p:sp>
      <p:sp>
        <p:nvSpPr>
          <p:cNvPr id="82" name="Rectangle 187"/>
          <p:cNvSpPr/>
          <p:nvPr/>
        </p:nvSpPr>
        <p:spPr>
          <a:xfrm>
            <a:off x="6522860" y="4229159"/>
            <a:ext cx="162208" cy="243311"/>
          </a:xfrm>
          <a:prstGeom prst="rect">
            <a:avLst/>
          </a:prstGeom>
          <a:solidFill>
            <a:schemeClr val="accent3">
              <a:lumMod val="60000"/>
              <a:lumOff val="4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dirty="0"/>
          </a:p>
        </p:txBody>
      </p:sp>
      <p:sp>
        <p:nvSpPr>
          <p:cNvPr id="83" name="Rectangle 188"/>
          <p:cNvSpPr/>
          <p:nvPr/>
        </p:nvSpPr>
        <p:spPr>
          <a:xfrm>
            <a:off x="7522639" y="4584969"/>
            <a:ext cx="162794" cy="243311"/>
          </a:xfrm>
          <a:prstGeom prst="rect">
            <a:avLst/>
          </a:prstGeom>
          <a:solidFill>
            <a:schemeClr val="accent3">
              <a:lumMod val="5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84" name="Rectangle 189"/>
          <p:cNvSpPr/>
          <p:nvPr/>
        </p:nvSpPr>
        <p:spPr>
          <a:xfrm>
            <a:off x="7801082" y="4584969"/>
            <a:ext cx="162794" cy="243311"/>
          </a:xfrm>
          <a:prstGeom prst="rect">
            <a:avLst/>
          </a:prstGeom>
          <a:solidFill>
            <a:schemeClr val="accent3">
              <a:lumMod val="5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cxnSp>
        <p:nvCxnSpPr>
          <p:cNvPr id="85" name="Straight Connector 190"/>
          <p:cNvCxnSpPr>
            <a:stCxn id="82" idx="2"/>
            <a:endCxn id="84" idx="0"/>
          </p:cNvCxnSpPr>
          <p:nvPr/>
        </p:nvCxnSpPr>
        <p:spPr>
          <a:xfrm>
            <a:off x="6603964" y="4472470"/>
            <a:ext cx="1278515" cy="112499"/>
          </a:xfrm>
          <a:prstGeom prst="line">
            <a:avLst/>
          </a:prstGeom>
          <a:ln w="15875" cmpd="sng">
            <a:solidFill>
              <a:schemeClr val="accent2"/>
            </a:solidFill>
            <a:prstDash val="dash"/>
          </a:ln>
        </p:spPr>
        <p:style>
          <a:lnRef idx="1">
            <a:schemeClr val="dk1"/>
          </a:lnRef>
          <a:fillRef idx="0">
            <a:schemeClr val="dk1"/>
          </a:fillRef>
          <a:effectRef idx="0">
            <a:schemeClr val="dk1"/>
          </a:effectRef>
          <a:fontRef idx="minor">
            <a:schemeClr val="tx1"/>
          </a:fontRef>
        </p:style>
      </p:cxnSp>
      <p:cxnSp>
        <p:nvCxnSpPr>
          <p:cNvPr id="86" name="Straight Connector 193"/>
          <p:cNvCxnSpPr>
            <a:stCxn id="81" idx="2"/>
            <a:endCxn id="83" idx="0"/>
          </p:cNvCxnSpPr>
          <p:nvPr/>
        </p:nvCxnSpPr>
        <p:spPr>
          <a:xfrm>
            <a:off x="6357485" y="4470912"/>
            <a:ext cx="1246552" cy="114057"/>
          </a:xfrm>
          <a:prstGeom prst="line">
            <a:avLst/>
          </a:prstGeom>
          <a:ln w="15875" cmpd="sng">
            <a:solidFill>
              <a:schemeClr val="accent2"/>
            </a:solidFill>
            <a:prstDash val="dash"/>
          </a:ln>
        </p:spPr>
        <p:style>
          <a:lnRef idx="1">
            <a:schemeClr val="dk1"/>
          </a:lnRef>
          <a:fillRef idx="0">
            <a:schemeClr val="dk1"/>
          </a:fillRef>
          <a:effectRef idx="0">
            <a:schemeClr val="dk1"/>
          </a:effectRef>
          <a:fontRef idx="minor">
            <a:schemeClr val="tx1"/>
          </a:fontRef>
        </p:style>
      </p:cxnSp>
      <p:sp>
        <p:nvSpPr>
          <p:cNvPr id="87" name="TextBox 196"/>
          <p:cNvSpPr txBox="1"/>
          <p:nvPr/>
        </p:nvSpPr>
        <p:spPr>
          <a:xfrm rot="5400000">
            <a:off x="7613809" y="4851929"/>
            <a:ext cx="334544" cy="327584"/>
          </a:xfrm>
          <a:prstGeom prst="rect">
            <a:avLst/>
          </a:prstGeom>
          <a:noFill/>
        </p:spPr>
        <p:txBody>
          <a:bodyPr wrap="none" rtlCol="0">
            <a:spAutoFit/>
          </a:bodyPr>
          <a:lstStyle/>
          <a:p>
            <a:r>
              <a:rPr lang="mr-IN" dirty="0"/>
              <a:t>…</a:t>
            </a:r>
            <a:endParaRPr lang="en-US" dirty="0"/>
          </a:p>
        </p:txBody>
      </p:sp>
      <p:sp>
        <p:nvSpPr>
          <p:cNvPr id="90" name="Rectangle 137">
            <a:extLst>
              <a:ext uri="{FF2B5EF4-FFF2-40B4-BE49-F238E27FC236}">
                <a16:creationId xmlns:a16="http://schemas.microsoft.com/office/drawing/2014/main" id="{EE77085A-738F-403C-9041-56E422976C34}"/>
              </a:ext>
            </a:extLst>
          </p:cNvPr>
          <p:cNvSpPr/>
          <p:nvPr/>
        </p:nvSpPr>
        <p:spPr>
          <a:xfrm>
            <a:off x="1462720" y="2502681"/>
            <a:ext cx="138055" cy="331348"/>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91" name="Rectangle 138">
            <a:extLst>
              <a:ext uri="{FF2B5EF4-FFF2-40B4-BE49-F238E27FC236}">
                <a16:creationId xmlns:a16="http://schemas.microsoft.com/office/drawing/2014/main" id="{DF69BACA-2083-4826-8494-4ED91C0645D4}"/>
              </a:ext>
            </a:extLst>
          </p:cNvPr>
          <p:cNvSpPr/>
          <p:nvPr/>
        </p:nvSpPr>
        <p:spPr>
          <a:xfrm>
            <a:off x="1462720" y="2834029"/>
            <a:ext cx="138058" cy="331348"/>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92" name="Rectangle 139">
            <a:extLst>
              <a:ext uri="{FF2B5EF4-FFF2-40B4-BE49-F238E27FC236}">
                <a16:creationId xmlns:a16="http://schemas.microsoft.com/office/drawing/2014/main" id="{AEBD1B8C-66B8-4735-9414-F9858D1E8BA8}"/>
              </a:ext>
            </a:extLst>
          </p:cNvPr>
          <p:cNvSpPr/>
          <p:nvPr/>
        </p:nvSpPr>
        <p:spPr>
          <a:xfrm>
            <a:off x="1692823" y="2502681"/>
            <a:ext cx="138055" cy="331348"/>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93" name="Rectangle 140">
            <a:extLst>
              <a:ext uri="{FF2B5EF4-FFF2-40B4-BE49-F238E27FC236}">
                <a16:creationId xmlns:a16="http://schemas.microsoft.com/office/drawing/2014/main" id="{54CB34A2-982C-41A3-9D4B-5E7BA35C2361}"/>
              </a:ext>
            </a:extLst>
          </p:cNvPr>
          <p:cNvSpPr/>
          <p:nvPr/>
        </p:nvSpPr>
        <p:spPr>
          <a:xfrm>
            <a:off x="1692823" y="2834029"/>
            <a:ext cx="138058" cy="331348"/>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94" name="Rectangle 141">
            <a:extLst>
              <a:ext uri="{FF2B5EF4-FFF2-40B4-BE49-F238E27FC236}">
                <a16:creationId xmlns:a16="http://schemas.microsoft.com/office/drawing/2014/main" id="{6C448F4D-FCFE-4FD4-B61A-A774AAEA6242}"/>
              </a:ext>
            </a:extLst>
          </p:cNvPr>
          <p:cNvSpPr/>
          <p:nvPr/>
        </p:nvSpPr>
        <p:spPr>
          <a:xfrm>
            <a:off x="1922925" y="2502681"/>
            <a:ext cx="138055" cy="331348"/>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95" name="Rectangle 142">
            <a:extLst>
              <a:ext uri="{FF2B5EF4-FFF2-40B4-BE49-F238E27FC236}">
                <a16:creationId xmlns:a16="http://schemas.microsoft.com/office/drawing/2014/main" id="{269C571E-3DBE-4822-ADD0-2131BB2063EC}"/>
              </a:ext>
            </a:extLst>
          </p:cNvPr>
          <p:cNvSpPr/>
          <p:nvPr/>
        </p:nvSpPr>
        <p:spPr>
          <a:xfrm>
            <a:off x="1922925" y="2834029"/>
            <a:ext cx="138058" cy="331348"/>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96" name="Rectangle 143">
            <a:extLst>
              <a:ext uri="{FF2B5EF4-FFF2-40B4-BE49-F238E27FC236}">
                <a16:creationId xmlns:a16="http://schemas.microsoft.com/office/drawing/2014/main" id="{200DA51A-7727-494C-9328-2E056DF6E045}"/>
              </a:ext>
            </a:extLst>
          </p:cNvPr>
          <p:cNvSpPr/>
          <p:nvPr/>
        </p:nvSpPr>
        <p:spPr>
          <a:xfrm>
            <a:off x="2153028" y="2502681"/>
            <a:ext cx="138055" cy="331348"/>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97" name="Rectangle 144">
            <a:extLst>
              <a:ext uri="{FF2B5EF4-FFF2-40B4-BE49-F238E27FC236}">
                <a16:creationId xmlns:a16="http://schemas.microsoft.com/office/drawing/2014/main" id="{9ADA1B57-9A93-4923-9FE4-A890D9E3C9B5}"/>
              </a:ext>
            </a:extLst>
          </p:cNvPr>
          <p:cNvSpPr/>
          <p:nvPr/>
        </p:nvSpPr>
        <p:spPr>
          <a:xfrm>
            <a:off x="2153028" y="2834029"/>
            <a:ext cx="138058" cy="331348"/>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98" name="Rectangle 145">
            <a:extLst>
              <a:ext uri="{FF2B5EF4-FFF2-40B4-BE49-F238E27FC236}">
                <a16:creationId xmlns:a16="http://schemas.microsoft.com/office/drawing/2014/main" id="{8449AD76-A802-483E-9DF3-6C58CB892AF4}"/>
              </a:ext>
            </a:extLst>
          </p:cNvPr>
          <p:cNvSpPr/>
          <p:nvPr/>
        </p:nvSpPr>
        <p:spPr>
          <a:xfrm>
            <a:off x="2383130" y="2502681"/>
            <a:ext cx="138055" cy="331348"/>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99" name="Rectangle 146">
            <a:extLst>
              <a:ext uri="{FF2B5EF4-FFF2-40B4-BE49-F238E27FC236}">
                <a16:creationId xmlns:a16="http://schemas.microsoft.com/office/drawing/2014/main" id="{582A7F9D-7DFD-4A6B-B2B7-2FD5377860F7}"/>
              </a:ext>
            </a:extLst>
          </p:cNvPr>
          <p:cNvSpPr/>
          <p:nvPr/>
        </p:nvSpPr>
        <p:spPr>
          <a:xfrm>
            <a:off x="2383130" y="2834029"/>
            <a:ext cx="138058" cy="331348"/>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100" name="Rectangle 148">
            <a:extLst>
              <a:ext uri="{FF2B5EF4-FFF2-40B4-BE49-F238E27FC236}">
                <a16:creationId xmlns:a16="http://schemas.microsoft.com/office/drawing/2014/main" id="{7C42D022-65C6-4E83-915A-E5440DA59A44}"/>
              </a:ext>
            </a:extLst>
          </p:cNvPr>
          <p:cNvSpPr/>
          <p:nvPr/>
        </p:nvSpPr>
        <p:spPr>
          <a:xfrm>
            <a:off x="3073438" y="2502681"/>
            <a:ext cx="138055" cy="331348"/>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101" name="Rectangle 149">
            <a:extLst>
              <a:ext uri="{FF2B5EF4-FFF2-40B4-BE49-F238E27FC236}">
                <a16:creationId xmlns:a16="http://schemas.microsoft.com/office/drawing/2014/main" id="{3506ADAC-334B-456B-86E8-DE58692499A2}"/>
              </a:ext>
            </a:extLst>
          </p:cNvPr>
          <p:cNvSpPr/>
          <p:nvPr/>
        </p:nvSpPr>
        <p:spPr>
          <a:xfrm>
            <a:off x="3073438" y="2834029"/>
            <a:ext cx="138058" cy="331348"/>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102" name="Rectangle 136">
            <a:extLst>
              <a:ext uri="{FF2B5EF4-FFF2-40B4-BE49-F238E27FC236}">
                <a16:creationId xmlns:a16="http://schemas.microsoft.com/office/drawing/2014/main" id="{C1683C93-9463-4666-880F-3D73CA1CEB27}"/>
              </a:ext>
            </a:extLst>
          </p:cNvPr>
          <p:cNvSpPr/>
          <p:nvPr/>
        </p:nvSpPr>
        <p:spPr>
          <a:xfrm>
            <a:off x="1301645" y="2323201"/>
            <a:ext cx="2070922" cy="1021656"/>
          </a:xfrm>
          <a:prstGeom prst="rect">
            <a:avLst/>
          </a:prstGeom>
          <a:noFill/>
          <a:ln w="3175" cmpd="sng">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103" name="Rectangle 118">
            <a:extLst>
              <a:ext uri="{FF2B5EF4-FFF2-40B4-BE49-F238E27FC236}">
                <a16:creationId xmlns:a16="http://schemas.microsoft.com/office/drawing/2014/main" id="{00E87CAA-8768-453C-A0FD-45CBA0D658D2}"/>
              </a:ext>
            </a:extLst>
          </p:cNvPr>
          <p:cNvSpPr/>
          <p:nvPr/>
        </p:nvSpPr>
        <p:spPr>
          <a:xfrm>
            <a:off x="1228600" y="3960769"/>
            <a:ext cx="138557" cy="332553"/>
          </a:xfrm>
          <a:prstGeom prst="rect">
            <a:avLst/>
          </a:prstGeom>
          <a:solidFill>
            <a:schemeClr val="accent3">
              <a:lumMod val="60000"/>
              <a:lumOff val="4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104" name="Rectangle 119">
            <a:extLst>
              <a:ext uri="{FF2B5EF4-FFF2-40B4-BE49-F238E27FC236}">
                <a16:creationId xmlns:a16="http://schemas.microsoft.com/office/drawing/2014/main" id="{4143887F-86DA-45FD-BA5B-22981D1CAE6D}"/>
              </a:ext>
            </a:extLst>
          </p:cNvPr>
          <p:cNvSpPr/>
          <p:nvPr/>
        </p:nvSpPr>
        <p:spPr>
          <a:xfrm>
            <a:off x="1228600" y="4293322"/>
            <a:ext cx="138560" cy="332553"/>
          </a:xfrm>
          <a:prstGeom prst="rect">
            <a:avLst/>
          </a:prstGeom>
          <a:solidFill>
            <a:schemeClr val="accent3">
              <a:lumMod val="5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105" name="Rectangle 120">
            <a:extLst>
              <a:ext uri="{FF2B5EF4-FFF2-40B4-BE49-F238E27FC236}">
                <a16:creationId xmlns:a16="http://schemas.microsoft.com/office/drawing/2014/main" id="{8B8AAC0F-6087-42AA-BE2D-2FC290989B23}"/>
              </a:ext>
            </a:extLst>
          </p:cNvPr>
          <p:cNvSpPr/>
          <p:nvPr/>
        </p:nvSpPr>
        <p:spPr>
          <a:xfrm>
            <a:off x="1459539" y="3960769"/>
            <a:ext cx="138557" cy="332553"/>
          </a:xfrm>
          <a:prstGeom prst="rect">
            <a:avLst/>
          </a:prstGeom>
          <a:solidFill>
            <a:schemeClr val="accent3">
              <a:lumMod val="60000"/>
              <a:lumOff val="4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106" name="Rectangle 121">
            <a:extLst>
              <a:ext uri="{FF2B5EF4-FFF2-40B4-BE49-F238E27FC236}">
                <a16:creationId xmlns:a16="http://schemas.microsoft.com/office/drawing/2014/main" id="{10608C78-E476-42B9-A30E-FB711CB07A61}"/>
              </a:ext>
            </a:extLst>
          </p:cNvPr>
          <p:cNvSpPr/>
          <p:nvPr/>
        </p:nvSpPr>
        <p:spPr>
          <a:xfrm>
            <a:off x="1459539" y="4293322"/>
            <a:ext cx="138560" cy="332553"/>
          </a:xfrm>
          <a:prstGeom prst="rect">
            <a:avLst/>
          </a:prstGeom>
          <a:solidFill>
            <a:schemeClr val="accent3">
              <a:lumMod val="5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107" name="Rectangle 122">
            <a:extLst>
              <a:ext uri="{FF2B5EF4-FFF2-40B4-BE49-F238E27FC236}">
                <a16:creationId xmlns:a16="http://schemas.microsoft.com/office/drawing/2014/main" id="{8F757D68-D179-4032-90C2-25979DEEB508}"/>
              </a:ext>
            </a:extLst>
          </p:cNvPr>
          <p:cNvSpPr/>
          <p:nvPr/>
        </p:nvSpPr>
        <p:spPr>
          <a:xfrm>
            <a:off x="1690478" y="3960769"/>
            <a:ext cx="138557" cy="332553"/>
          </a:xfrm>
          <a:prstGeom prst="rect">
            <a:avLst/>
          </a:prstGeom>
          <a:solidFill>
            <a:schemeClr val="accent3">
              <a:lumMod val="60000"/>
              <a:lumOff val="4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108" name="Rectangle 123">
            <a:extLst>
              <a:ext uri="{FF2B5EF4-FFF2-40B4-BE49-F238E27FC236}">
                <a16:creationId xmlns:a16="http://schemas.microsoft.com/office/drawing/2014/main" id="{EB707C60-9826-41B9-98E1-5205981EEE30}"/>
              </a:ext>
            </a:extLst>
          </p:cNvPr>
          <p:cNvSpPr/>
          <p:nvPr/>
        </p:nvSpPr>
        <p:spPr>
          <a:xfrm>
            <a:off x="1690478" y="4293322"/>
            <a:ext cx="138560" cy="332553"/>
          </a:xfrm>
          <a:prstGeom prst="rect">
            <a:avLst/>
          </a:prstGeom>
          <a:solidFill>
            <a:schemeClr val="accent3">
              <a:lumMod val="5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109" name="Rectangle 124">
            <a:extLst>
              <a:ext uri="{FF2B5EF4-FFF2-40B4-BE49-F238E27FC236}">
                <a16:creationId xmlns:a16="http://schemas.microsoft.com/office/drawing/2014/main" id="{8718D737-1939-4131-A96E-E4E45E8319A5}"/>
              </a:ext>
            </a:extLst>
          </p:cNvPr>
          <p:cNvSpPr/>
          <p:nvPr/>
        </p:nvSpPr>
        <p:spPr>
          <a:xfrm>
            <a:off x="1921418" y="3960769"/>
            <a:ext cx="138557" cy="332553"/>
          </a:xfrm>
          <a:prstGeom prst="rect">
            <a:avLst/>
          </a:prstGeom>
          <a:solidFill>
            <a:schemeClr val="accent3">
              <a:lumMod val="60000"/>
              <a:lumOff val="4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110" name="Rectangle 125">
            <a:extLst>
              <a:ext uri="{FF2B5EF4-FFF2-40B4-BE49-F238E27FC236}">
                <a16:creationId xmlns:a16="http://schemas.microsoft.com/office/drawing/2014/main" id="{0EE464D6-D75A-4772-8A1F-8C1963CE1FD3}"/>
              </a:ext>
            </a:extLst>
          </p:cNvPr>
          <p:cNvSpPr/>
          <p:nvPr/>
        </p:nvSpPr>
        <p:spPr>
          <a:xfrm>
            <a:off x="1921418" y="4293322"/>
            <a:ext cx="138560" cy="332553"/>
          </a:xfrm>
          <a:prstGeom prst="rect">
            <a:avLst/>
          </a:prstGeom>
          <a:solidFill>
            <a:schemeClr val="accent3">
              <a:lumMod val="5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111" name="Rectangle 126">
            <a:extLst>
              <a:ext uri="{FF2B5EF4-FFF2-40B4-BE49-F238E27FC236}">
                <a16:creationId xmlns:a16="http://schemas.microsoft.com/office/drawing/2014/main" id="{7D1BCAC0-9229-4CC5-BE48-44DE6A99FFF1}"/>
              </a:ext>
            </a:extLst>
          </p:cNvPr>
          <p:cNvSpPr/>
          <p:nvPr/>
        </p:nvSpPr>
        <p:spPr>
          <a:xfrm>
            <a:off x="2152357" y="3960769"/>
            <a:ext cx="138557" cy="332553"/>
          </a:xfrm>
          <a:prstGeom prst="rect">
            <a:avLst/>
          </a:prstGeom>
          <a:solidFill>
            <a:schemeClr val="accent3">
              <a:lumMod val="60000"/>
              <a:lumOff val="4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112" name="Rectangle 127">
            <a:extLst>
              <a:ext uri="{FF2B5EF4-FFF2-40B4-BE49-F238E27FC236}">
                <a16:creationId xmlns:a16="http://schemas.microsoft.com/office/drawing/2014/main" id="{3F58876F-8D15-4404-BF74-074801C3B9DF}"/>
              </a:ext>
            </a:extLst>
          </p:cNvPr>
          <p:cNvSpPr/>
          <p:nvPr/>
        </p:nvSpPr>
        <p:spPr>
          <a:xfrm>
            <a:off x="2152357" y="4293322"/>
            <a:ext cx="138560" cy="332553"/>
          </a:xfrm>
          <a:prstGeom prst="rect">
            <a:avLst/>
          </a:prstGeom>
          <a:solidFill>
            <a:schemeClr val="accent3">
              <a:lumMod val="5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113" name="Rectangle 128">
            <a:extLst>
              <a:ext uri="{FF2B5EF4-FFF2-40B4-BE49-F238E27FC236}">
                <a16:creationId xmlns:a16="http://schemas.microsoft.com/office/drawing/2014/main" id="{0BD61397-7BF4-4747-B04C-77CDD3AD3F9E}"/>
              </a:ext>
            </a:extLst>
          </p:cNvPr>
          <p:cNvSpPr/>
          <p:nvPr/>
        </p:nvSpPr>
        <p:spPr>
          <a:xfrm>
            <a:off x="2383296" y="3960769"/>
            <a:ext cx="138557" cy="332553"/>
          </a:xfrm>
          <a:prstGeom prst="rect">
            <a:avLst/>
          </a:prstGeom>
          <a:solidFill>
            <a:schemeClr val="accent3">
              <a:lumMod val="60000"/>
              <a:lumOff val="4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114" name="Rectangle 129">
            <a:extLst>
              <a:ext uri="{FF2B5EF4-FFF2-40B4-BE49-F238E27FC236}">
                <a16:creationId xmlns:a16="http://schemas.microsoft.com/office/drawing/2014/main" id="{C9F5F415-DC22-456F-8B90-6334C5BD6A7A}"/>
              </a:ext>
            </a:extLst>
          </p:cNvPr>
          <p:cNvSpPr/>
          <p:nvPr/>
        </p:nvSpPr>
        <p:spPr>
          <a:xfrm>
            <a:off x="2383296" y="4293322"/>
            <a:ext cx="138560" cy="332553"/>
          </a:xfrm>
          <a:prstGeom prst="rect">
            <a:avLst/>
          </a:prstGeom>
          <a:solidFill>
            <a:schemeClr val="accent3">
              <a:lumMod val="5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115" name="Rectangle 130">
            <a:extLst>
              <a:ext uri="{FF2B5EF4-FFF2-40B4-BE49-F238E27FC236}">
                <a16:creationId xmlns:a16="http://schemas.microsoft.com/office/drawing/2014/main" id="{873B7445-BA3E-4468-B8C2-E408D7B1702B}"/>
              </a:ext>
            </a:extLst>
          </p:cNvPr>
          <p:cNvSpPr/>
          <p:nvPr/>
        </p:nvSpPr>
        <p:spPr>
          <a:xfrm>
            <a:off x="2614235" y="3960769"/>
            <a:ext cx="138557" cy="332553"/>
          </a:xfrm>
          <a:prstGeom prst="rect">
            <a:avLst/>
          </a:prstGeom>
          <a:solidFill>
            <a:schemeClr val="accent3">
              <a:lumMod val="60000"/>
              <a:lumOff val="4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116" name="Rectangle 131">
            <a:extLst>
              <a:ext uri="{FF2B5EF4-FFF2-40B4-BE49-F238E27FC236}">
                <a16:creationId xmlns:a16="http://schemas.microsoft.com/office/drawing/2014/main" id="{076E557A-7750-4282-9E9F-10C63D428C4C}"/>
              </a:ext>
            </a:extLst>
          </p:cNvPr>
          <p:cNvSpPr/>
          <p:nvPr/>
        </p:nvSpPr>
        <p:spPr>
          <a:xfrm>
            <a:off x="2614235" y="4293322"/>
            <a:ext cx="138560" cy="332553"/>
          </a:xfrm>
          <a:prstGeom prst="rect">
            <a:avLst/>
          </a:prstGeom>
          <a:solidFill>
            <a:schemeClr val="accent3">
              <a:lumMod val="5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117" name="Rectangle 133">
            <a:extLst>
              <a:ext uri="{FF2B5EF4-FFF2-40B4-BE49-F238E27FC236}">
                <a16:creationId xmlns:a16="http://schemas.microsoft.com/office/drawing/2014/main" id="{B28F8A80-8279-46CF-ACFC-EC39797552D1}"/>
              </a:ext>
            </a:extLst>
          </p:cNvPr>
          <p:cNvSpPr/>
          <p:nvPr/>
        </p:nvSpPr>
        <p:spPr>
          <a:xfrm>
            <a:off x="3307053" y="3960769"/>
            <a:ext cx="138557" cy="332553"/>
          </a:xfrm>
          <a:prstGeom prst="rect">
            <a:avLst/>
          </a:prstGeom>
          <a:solidFill>
            <a:schemeClr val="accent3">
              <a:lumMod val="60000"/>
              <a:lumOff val="4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dirty="0"/>
          </a:p>
        </p:txBody>
      </p:sp>
      <p:sp>
        <p:nvSpPr>
          <p:cNvPr id="118" name="Rectangle 134">
            <a:extLst>
              <a:ext uri="{FF2B5EF4-FFF2-40B4-BE49-F238E27FC236}">
                <a16:creationId xmlns:a16="http://schemas.microsoft.com/office/drawing/2014/main" id="{675C874A-FA09-4013-B1E4-DC8B6B25D8E6}"/>
              </a:ext>
            </a:extLst>
          </p:cNvPr>
          <p:cNvSpPr/>
          <p:nvPr/>
        </p:nvSpPr>
        <p:spPr>
          <a:xfrm>
            <a:off x="3307053" y="4293322"/>
            <a:ext cx="138560" cy="332553"/>
          </a:xfrm>
          <a:prstGeom prst="rect">
            <a:avLst/>
          </a:prstGeom>
          <a:solidFill>
            <a:schemeClr val="accent3">
              <a:lumMod val="5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119" name="Rectangle 117">
            <a:extLst>
              <a:ext uri="{FF2B5EF4-FFF2-40B4-BE49-F238E27FC236}">
                <a16:creationId xmlns:a16="http://schemas.microsoft.com/office/drawing/2014/main" id="{1B512589-FB85-4B4B-97CA-DF487F758EFD}"/>
              </a:ext>
            </a:extLst>
          </p:cNvPr>
          <p:cNvSpPr/>
          <p:nvPr/>
        </p:nvSpPr>
        <p:spPr>
          <a:xfrm>
            <a:off x="1066940" y="3780636"/>
            <a:ext cx="2540331" cy="1025371"/>
          </a:xfrm>
          <a:prstGeom prst="rect">
            <a:avLst/>
          </a:prstGeom>
          <a:noFill/>
          <a:ln w="3175" cmpd="sng">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cxnSp>
        <p:nvCxnSpPr>
          <p:cNvPr id="120" name="Straight Connector 104">
            <a:extLst>
              <a:ext uri="{FF2B5EF4-FFF2-40B4-BE49-F238E27FC236}">
                <a16:creationId xmlns:a16="http://schemas.microsoft.com/office/drawing/2014/main" id="{3CB53F9E-77EC-4136-9DD6-18469CAA4D77}"/>
              </a:ext>
            </a:extLst>
          </p:cNvPr>
          <p:cNvCxnSpPr>
            <a:cxnSpLocks/>
          </p:cNvCxnSpPr>
          <p:nvPr/>
        </p:nvCxnSpPr>
        <p:spPr>
          <a:xfrm flipH="1">
            <a:off x="1066940" y="3564255"/>
            <a:ext cx="2673250" cy="0"/>
          </a:xfrm>
          <a:prstGeom prst="line">
            <a:avLst/>
          </a:prstGeom>
          <a:ln w="38100" cmpd="sng">
            <a:prstDash val="solid"/>
          </a:ln>
        </p:spPr>
        <p:style>
          <a:lnRef idx="1">
            <a:schemeClr val="dk1"/>
          </a:lnRef>
          <a:fillRef idx="0">
            <a:schemeClr val="dk1"/>
          </a:fillRef>
          <a:effectRef idx="0">
            <a:schemeClr val="dk1"/>
          </a:effectRef>
          <a:fontRef idx="minor">
            <a:schemeClr val="tx1"/>
          </a:fontRef>
        </p:style>
      </p:cxnSp>
      <p:sp>
        <p:nvSpPr>
          <p:cNvPr id="121" name="TextBox 105">
            <a:extLst>
              <a:ext uri="{FF2B5EF4-FFF2-40B4-BE49-F238E27FC236}">
                <a16:creationId xmlns:a16="http://schemas.microsoft.com/office/drawing/2014/main" id="{0BCE0408-2D41-46FD-8CCB-D3E83FA29CD0}"/>
              </a:ext>
            </a:extLst>
          </p:cNvPr>
          <p:cNvSpPr txBox="1"/>
          <p:nvPr/>
        </p:nvSpPr>
        <p:spPr>
          <a:xfrm>
            <a:off x="2669590" y="2694619"/>
            <a:ext cx="284744" cy="278820"/>
          </a:xfrm>
          <a:prstGeom prst="rect">
            <a:avLst/>
          </a:prstGeom>
          <a:noFill/>
        </p:spPr>
        <p:txBody>
          <a:bodyPr wrap="none" rtlCol="0">
            <a:spAutoFit/>
          </a:bodyPr>
          <a:lstStyle/>
          <a:p>
            <a:r>
              <a:rPr lang="mr-IN" dirty="0"/>
              <a:t>…</a:t>
            </a:r>
            <a:endParaRPr lang="en-US" dirty="0"/>
          </a:p>
        </p:txBody>
      </p:sp>
      <p:sp>
        <p:nvSpPr>
          <p:cNvPr id="122" name="TextBox 106">
            <a:extLst>
              <a:ext uri="{FF2B5EF4-FFF2-40B4-BE49-F238E27FC236}">
                <a16:creationId xmlns:a16="http://schemas.microsoft.com/office/drawing/2014/main" id="{3A8B09CF-C403-494A-B406-61E7B980E4B3}"/>
              </a:ext>
            </a:extLst>
          </p:cNvPr>
          <p:cNvSpPr txBox="1"/>
          <p:nvPr/>
        </p:nvSpPr>
        <p:spPr>
          <a:xfrm>
            <a:off x="2891667" y="4106448"/>
            <a:ext cx="284744" cy="278820"/>
          </a:xfrm>
          <a:prstGeom prst="rect">
            <a:avLst/>
          </a:prstGeom>
          <a:noFill/>
        </p:spPr>
        <p:txBody>
          <a:bodyPr wrap="none" rtlCol="0">
            <a:spAutoFit/>
          </a:bodyPr>
          <a:lstStyle/>
          <a:p>
            <a:r>
              <a:rPr lang="mr-IN" dirty="0"/>
              <a:t>…</a:t>
            </a:r>
            <a:endParaRPr lang="en-US" dirty="0"/>
          </a:p>
        </p:txBody>
      </p:sp>
      <p:sp>
        <p:nvSpPr>
          <p:cNvPr id="123" name="Right Brace 107">
            <a:extLst>
              <a:ext uri="{FF2B5EF4-FFF2-40B4-BE49-F238E27FC236}">
                <a16:creationId xmlns:a16="http://schemas.microsoft.com/office/drawing/2014/main" id="{0D706906-E706-419C-88D2-A71E310F598D}"/>
              </a:ext>
            </a:extLst>
          </p:cNvPr>
          <p:cNvSpPr/>
          <p:nvPr/>
        </p:nvSpPr>
        <p:spPr>
          <a:xfrm rot="16200000">
            <a:off x="2228095" y="1155451"/>
            <a:ext cx="217941" cy="2070921"/>
          </a:xfrm>
          <a:prstGeom prst="rightBrace">
            <a:avLst>
              <a:gd name="adj1" fmla="val 105060"/>
              <a:gd name="adj2" fmla="val 49886"/>
            </a:avLst>
          </a:prstGeom>
          <a:ln w="19050" cmpd="sng"/>
        </p:spPr>
        <p:style>
          <a:lnRef idx="1">
            <a:schemeClr val="dk1"/>
          </a:lnRef>
          <a:fillRef idx="0">
            <a:schemeClr val="dk1"/>
          </a:fillRef>
          <a:effectRef idx="0">
            <a:schemeClr val="dk1"/>
          </a:effectRef>
          <a:fontRef idx="minor">
            <a:schemeClr val="tx1"/>
          </a:fontRef>
        </p:style>
        <p:txBody>
          <a:bodyPr lIns="91408" tIns="45705" rIns="91408" bIns="45705" rtlCol="0" anchor="ctr"/>
          <a:lstStyle/>
          <a:p>
            <a:pPr algn="ctr"/>
            <a:endParaRPr lang="en-US" sz="800"/>
          </a:p>
        </p:txBody>
      </p:sp>
      <p:sp>
        <p:nvSpPr>
          <p:cNvPr id="124" name="TextBox 108">
            <a:extLst>
              <a:ext uri="{FF2B5EF4-FFF2-40B4-BE49-F238E27FC236}">
                <a16:creationId xmlns:a16="http://schemas.microsoft.com/office/drawing/2014/main" id="{147ACD7D-975B-4CE0-B752-4003C8AB2E3E}"/>
              </a:ext>
            </a:extLst>
          </p:cNvPr>
          <p:cNvSpPr txBox="1"/>
          <p:nvPr/>
        </p:nvSpPr>
        <p:spPr>
          <a:xfrm>
            <a:off x="1469949" y="1709739"/>
            <a:ext cx="1707018" cy="338554"/>
          </a:xfrm>
          <a:prstGeom prst="rect">
            <a:avLst/>
          </a:prstGeom>
          <a:noFill/>
        </p:spPr>
        <p:txBody>
          <a:bodyPr wrap="none" rtlCol="0">
            <a:spAutoFit/>
          </a:bodyPr>
          <a:lstStyle/>
          <a:p>
            <a:r>
              <a:rPr lang="en-US" sz="1600" dirty="0"/>
              <a:t>data-parallel tasks</a:t>
            </a:r>
          </a:p>
        </p:txBody>
      </p:sp>
      <p:sp>
        <p:nvSpPr>
          <p:cNvPr id="125" name="TextBox 109">
            <a:extLst>
              <a:ext uri="{FF2B5EF4-FFF2-40B4-BE49-F238E27FC236}">
                <a16:creationId xmlns:a16="http://schemas.microsoft.com/office/drawing/2014/main" id="{3F79EA91-4D27-44FF-8229-82B539D57F4F}"/>
              </a:ext>
            </a:extLst>
          </p:cNvPr>
          <p:cNvSpPr txBox="1"/>
          <p:nvPr/>
        </p:nvSpPr>
        <p:spPr>
          <a:xfrm>
            <a:off x="4193" y="3316897"/>
            <a:ext cx="887091" cy="492443"/>
          </a:xfrm>
          <a:prstGeom prst="rect">
            <a:avLst/>
          </a:prstGeom>
          <a:noFill/>
        </p:spPr>
        <p:txBody>
          <a:bodyPr wrap="square" lIns="0" tIns="0" rIns="0" bIns="0" rtlCol="0">
            <a:spAutoFit/>
          </a:bodyPr>
          <a:lstStyle/>
          <a:p>
            <a:pPr algn="ctr"/>
            <a:r>
              <a:rPr lang="en-US" sz="1600" dirty="0"/>
              <a:t>sequential sub-tasks</a:t>
            </a:r>
          </a:p>
        </p:txBody>
      </p:sp>
      <p:cxnSp>
        <p:nvCxnSpPr>
          <p:cNvPr id="126" name="Straight Connector 110">
            <a:extLst>
              <a:ext uri="{FF2B5EF4-FFF2-40B4-BE49-F238E27FC236}">
                <a16:creationId xmlns:a16="http://schemas.microsoft.com/office/drawing/2014/main" id="{A1BC1D36-81A5-41D4-BEA0-B6E4A0692F51}"/>
              </a:ext>
            </a:extLst>
          </p:cNvPr>
          <p:cNvCxnSpPr>
            <a:cxnSpLocks/>
            <a:stCxn id="90" idx="1"/>
            <a:endCxn id="125" idx="3"/>
          </p:cNvCxnSpPr>
          <p:nvPr/>
        </p:nvCxnSpPr>
        <p:spPr>
          <a:xfrm flipH="1">
            <a:off x="891284" y="2668355"/>
            <a:ext cx="571436" cy="894764"/>
          </a:xfrm>
          <a:prstGeom prst="line">
            <a:avLst/>
          </a:prstGeom>
          <a:ln w="19050" cmpd="sng">
            <a:solidFill>
              <a:schemeClr val="tx1">
                <a:lumMod val="50000"/>
                <a:lumOff val="50000"/>
              </a:schemeClr>
            </a:solidFill>
            <a:prstDash val="solid"/>
            <a:headEnd type="arrow"/>
            <a:tailEnd type="none"/>
          </a:ln>
        </p:spPr>
        <p:style>
          <a:lnRef idx="1">
            <a:schemeClr val="dk1"/>
          </a:lnRef>
          <a:fillRef idx="0">
            <a:schemeClr val="dk1"/>
          </a:fillRef>
          <a:effectRef idx="0">
            <a:schemeClr val="dk1"/>
          </a:effectRef>
          <a:fontRef idx="minor">
            <a:schemeClr val="tx1"/>
          </a:fontRef>
        </p:style>
      </p:cxnSp>
      <p:cxnSp>
        <p:nvCxnSpPr>
          <p:cNvPr id="127" name="Straight Connector 111">
            <a:extLst>
              <a:ext uri="{FF2B5EF4-FFF2-40B4-BE49-F238E27FC236}">
                <a16:creationId xmlns:a16="http://schemas.microsoft.com/office/drawing/2014/main" id="{7D11033C-FEC0-4CB2-B6C8-E6D86A02C66D}"/>
              </a:ext>
            </a:extLst>
          </p:cNvPr>
          <p:cNvCxnSpPr>
            <a:cxnSpLocks/>
            <a:stCxn id="91" idx="1"/>
            <a:endCxn id="125" idx="3"/>
          </p:cNvCxnSpPr>
          <p:nvPr/>
        </p:nvCxnSpPr>
        <p:spPr>
          <a:xfrm flipH="1">
            <a:off x="891284" y="2999703"/>
            <a:ext cx="571436" cy="563416"/>
          </a:xfrm>
          <a:prstGeom prst="line">
            <a:avLst/>
          </a:prstGeom>
          <a:ln w="19050" cmpd="sng">
            <a:solidFill>
              <a:schemeClr val="tx1">
                <a:lumMod val="50000"/>
                <a:lumOff val="50000"/>
              </a:schemeClr>
            </a:solidFill>
            <a:prstDash val="solid"/>
            <a:headEnd type="arrow"/>
            <a:tailEnd type="none"/>
          </a:ln>
        </p:spPr>
        <p:style>
          <a:lnRef idx="1">
            <a:schemeClr val="dk1"/>
          </a:lnRef>
          <a:fillRef idx="0">
            <a:schemeClr val="dk1"/>
          </a:fillRef>
          <a:effectRef idx="0">
            <a:schemeClr val="dk1"/>
          </a:effectRef>
          <a:fontRef idx="minor">
            <a:schemeClr val="tx1"/>
          </a:fontRef>
        </p:style>
      </p:cxnSp>
      <p:cxnSp>
        <p:nvCxnSpPr>
          <p:cNvPr id="128" name="Straight Connector 112">
            <a:extLst>
              <a:ext uri="{FF2B5EF4-FFF2-40B4-BE49-F238E27FC236}">
                <a16:creationId xmlns:a16="http://schemas.microsoft.com/office/drawing/2014/main" id="{A62B69C6-87BF-4A46-9B8B-41FB30FF21D9}"/>
              </a:ext>
            </a:extLst>
          </p:cNvPr>
          <p:cNvCxnSpPr>
            <a:cxnSpLocks/>
            <a:stCxn id="103" idx="1"/>
            <a:endCxn id="125" idx="3"/>
          </p:cNvCxnSpPr>
          <p:nvPr/>
        </p:nvCxnSpPr>
        <p:spPr>
          <a:xfrm flipH="1" flipV="1">
            <a:off x="891284" y="3563119"/>
            <a:ext cx="337316" cy="563927"/>
          </a:xfrm>
          <a:prstGeom prst="line">
            <a:avLst/>
          </a:prstGeom>
          <a:ln w="19050" cmpd="sng">
            <a:solidFill>
              <a:schemeClr val="tx1">
                <a:lumMod val="50000"/>
                <a:lumOff val="50000"/>
              </a:schemeClr>
            </a:solidFill>
            <a:prstDash val="solid"/>
            <a:headEnd type="arrow"/>
            <a:tailEnd type="none"/>
          </a:ln>
        </p:spPr>
        <p:style>
          <a:lnRef idx="1">
            <a:schemeClr val="dk1"/>
          </a:lnRef>
          <a:fillRef idx="0">
            <a:schemeClr val="dk1"/>
          </a:fillRef>
          <a:effectRef idx="0">
            <a:schemeClr val="dk1"/>
          </a:effectRef>
          <a:fontRef idx="minor">
            <a:schemeClr val="tx1"/>
          </a:fontRef>
        </p:style>
      </p:cxnSp>
      <p:cxnSp>
        <p:nvCxnSpPr>
          <p:cNvPr id="129" name="Straight Connector 113">
            <a:extLst>
              <a:ext uri="{FF2B5EF4-FFF2-40B4-BE49-F238E27FC236}">
                <a16:creationId xmlns:a16="http://schemas.microsoft.com/office/drawing/2014/main" id="{567E71E9-FA88-4C9E-AA9B-60075C5B031A}"/>
              </a:ext>
            </a:extLst>
          </p:cNvPr>
          <p:cNvCxnSpPr>
            <a:cxnSpLocks/>
            <a:stCxn id="104" idx="1"/>
            <a:endCxn id="125" idx="3"/>
          </p:cNvCxnSpPr>
          <p:nvPr/>
        </p:nvCxnSpPr>
        <p:spPr>
          <a:xfrm flipH="1" flipV="1">
            <a:off x="891284" y="3563119"/>
            <a:ext cx="337316" cy="896480"/>
          </a:xfrm>
          <a:prstGeom prst="line">
            <a:avLst/>
          </a:prstGeom>
          <a:ln w="19050" cmpd="sng">
            <a:solidFill>
              <a:schemeClr val="tx1">
                <a:lumMod val="50000"/>
                <a:lumOff val="50000"/>
              </a:schemeClr>
            </a:solidFill>
            <a:prstDash val="solid"/>
            <a:headEnd type="arrow"/>
            <a:tailEnd type="none"/>
          </a:ln>
        </p:spPr>
        <p:style>
          <a:lnRef idx="1">
            <a:schemeClr val="dk1"/>
          </a:lnRef>
          <a:fillRef idx="0">
            <a:schemeClr val="dk1"/>
          </a:fillRef>
          <a:effectRef idx="0">
            <a:schemeClr val="dk1"/>
          </a:effectRef>
          <a:fontRef idx="minor">
            <a:schemeClr val="tx1"/>
          </a:fontRef>
        </p:style>
      </p:cxnSp>
      <p:sp>
        <p:nvSpPr>
          <p:cNvPr id="130" name="TextBox 114">
            <a:extLst>
              <a:ext uri="{FF2B5EF4-FFF2-40B4-BE49-F238E27FC236}">
                <a16:creationId xmlns:a16="http://schemas.microsoft.com/office/drawing/2014/main" id="{402E4120-B869-4AF6-ABA5-E037B5B95894}"/>
              </a:ext>
            </a:extLst>
          </p:cNvPr>
          <p:cNvSpPr txBox="1"/>
          <p:nvPr/>
        </p:nvSpPr>
        <p:spPr>
          <a:xfrm>
            <a:off x="3279345" y="3028993"/>
            <a:ext cx="2488393" cy="584776"/>
          </a:xfrm>
          <a:prstGeom prst="rect">
            <a:avLst/>
          </a:prstGeom>
          <a:noFill/>
        </p:spPr>
        <p:txBody>
          <a:bodyPr wrap="square" rtlCol="0">
            <a:spAutoFit/>
          </a:bodyPr>
          <a:lstStyle/>
          <a:p>
            <a:pPr algn="ctr"/>
            <a:r>
              <a:rPr lang="en-US" sz="1600" dirty="0"/>
              <a:t>coarse-grained synchronization</a:t>
            </a:r>
          </a:p>
        </p:txBody>
      </p:sp>
      <p:cxnSp>
        <p:nvCxnSpPr>
          <p:cNvPr id="131" name="Straight Connector 115">
            <a:extLst>
              <a:ext uri="{FF2B5EF4-FFF2-40B4-BE49-F238E27FC236}">
                <a16:creationId xmlns:a16="http://schemas.microsoft.com/office/drawing/2014/main" id="{69D517E3-2E6B-4C9C-BEB1-A7D1D63594E7}"/>
              </a:ext>
            </a:extLst>
          </p:cNvPr>
          <p:cNvCxnSpPr/>
          <p:nvPr/>
        </p:nvCxnSpPr>
        <p:spPr>
          <a:xfrm flipV="1">
            <a:off x="3465934" y="3344859"/>
            <a:ext cx="404079" cy="134606"/>
          </a:xfrm>
          <a:prstGeom prst="line">
            <a:avLst/>
          </a:prstGeom>
          <a:ln w="19050" cmpd="sng">
            <a:solidFill>
              <a:schemeClr val="tx1">
                <a:lumMod val="50000"/>
                <a:lumOff val="50000"/>
              </a:schemeClr>
            </a:solidFill>
            <a:prstDash val="solid"/>
            <a:headEnd type="arrow"/>
            <a:tailEnd type="none"/>
          </a:ln>
        </p:spPr>
        <p:style>
          <a:lnRef idx="1">
            <a:schemeClr val="dk1"/>
          </a:lnRef>
          <a:fillRef idx="0">
            <a:schemeClr val="dk1"/>
          </a:fillRef>
          <a:effectRef idx="0">
            <a:schemeClr val="dk1"/>
          </a:effectRef>
          <a:fontRef idx="minor">
            <a:schemeClr val="tx1"/>
          </a:fontRef>
        </p:style>
      </p:cxnSp>
      <p:sp>
        <p:nvSpPr>
          <p:cNvPr id="132" name="TextBox 302">
            <a:extLst>
              <a:ext uri="{FF2B5EF4-FFF2-40B4-BE49-F238E27FC236}">
                <a16:creationId xmlns:a16="http://schemas.microsoft.com/office/drawing/2014/main" id="{030CC84A-47E5-42E5-9C17-9266E476A86A}"/>
              </a:ext>
            </a:extLst>
          </p:cNvPr>
          <p:cNvSpPr txBox="1"/>
          <p:nvPr/>
        </p:nvSpPr>
        <p:spPr>
          <a:xfrm>
            <a:off x="1325731" y="4941472"/>
            <a:ext cx="2111776" cy="400110"/>
          </a:xfrm>
          <a:prstGeom prst="rect">
            <a:avLst/>
          </a:prstGeom>
          <a:noFill/>
        </p:spPr>
        <p:txBody>
          <a:bodyPr wrap="none" rtlCol="0">
            <a:spAutoFit/>
          </a:bodyPr>
          <a:lstStyle/>
          <a:p>
            <a:r>
              <a:rPr lang="en-US" sz="2000" dirty="0"/>
              <a:t>Program Structure</a:t>
            </a:r>
          </a:p>
        </p:txBody>
      </p:sp>
    </p:spTree>
    <p:extLst>
      <p:ext uri="{BB962C8B-B14F-4D97-AF65-F5344CB8AC3E}">
        <p14:creationId xmlns:p14="http://schemas.microsoft.com/office/powerpoint/2010/main" val="325016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strips(downRight)">
                                      <p:cBhvr>
                                        <p:cTn id="13" dur="500"/>
                                        <p:tgtEl>
                                          <p:spTgt spid="56"/>
                                        </p:tgtEl>
                                      </p:cBhvr>
                                    </p:animEffect>
                                  </p:childTnLst>
                                </p:cTn>
                              </p:par>
                              <p:par>
                                <p:cTn id="14" presetID="18" presetClass="entr" presetSubtype="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strips(downRight)">
                                      <p:cBhvr>
                                        <p:cTn id="16" dur="500"/>
                                        <p:tgtEl>
                                          <p:spTgt spid="55"/>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strips(downRight)">
                                      <p:cBhvr>
                                        <p:cTn id="19" dur="500"/>
                                        <p:tgtEl>
                                          <p:spTgt spid="50"/>
                                        </p:tgtEl>
                                      </p:cBhvr>
                                    </p:animEffect>
                                  </p:childTnLst>
                                </p:cTn>
                              </p:par>
                              <p:par>
                                <p:cTn id="20" presetID="18" presetClass="entr" presetSubtype="6"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strips(downRight)">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wipe(left)">
                                      <p:cBhvr>
                                        <p:cTn id="63" dur="500"/>
                                        <p:tgtEl>
                                          <p:spTgt spid="69"/>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75"/>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76"/>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79"/>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80"/>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78"/>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81"/>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82"/>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86"/>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85"/>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83"/>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84"/>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73"/>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74"/>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P spid="51" grpId="0" animBg="1"/>
      <p:bldP spid="52" grpId="0" animBg="1"/>
      <p:bldP spid="53" grpId="0" animBg="1"/>
      <p:bldP spid="54" grpId="0" animBg="1"/>
      <p:bldP spid="57" grpId="0" animBg="1"/>
      <p:bldP spid="58" grpId="0" animBg="1"/>
      <p:bldP spid="61" grpId="0" animBg="1"/>
      <p:bldP spid="62" grpId="0" animBg="1"/>
      <p:bldP spid="63" grpId="0" animBg="1"/>
      <p:bldP spid="64" grpId="0" animBg="1"/>
      <p:bldP spid="70" grpId="0"/>
      <p:bldP spid="71" grpId="0"/>
      <p:bldP spid="72" grpId="0"/>
      <p:bldP spid="73" grpId="0"/>
      <p:bldP spid="74" grpId="0"/>
      <p:bldP spid="75" grpId="0" animBg="1"/>
      <p:bldP spid="76" grpId="0" animBg="1"/>
      <p:bldP spid="77" grpId="0" animBg="1"/>
      <p:bldP spid="78" grpId="0" animBg="1"/>
      <p:bldP spid="81" grpId="0" animBg="1"/>
      <p:bldP spid="82" grpId="0" animBg="1"/>
      <p:bldP spid="83" grpId="0" animBg="1"/>
      <p:bldP spid="84" grpId="0" animBg="1"/>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Collaborative Patterns</a:t>
            </a:r>
          </a:p>
        </p:txBody>
      </p:sp>
      <p:sp>
        <p:nvSpPr>
          <p:cNvPr id="47" name="Rectangle 243"/>
          <p:cNvSpPr/>
          <p:nvPr/>
        </p:nvSpPr>
        <p:spPr>
          <a:xfrm>
            <a:off x="7090047" y="1934989"/>
            <a:ext cx="155192" cy="310396"/>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48" name="Rectangle 244"/>
          <p:cNvSpPr/>
          <p:nvPr/>
        </p:nvSpPr>
        <p:spPr>
          <a:xfrm>
            <a:off x="7090045" y="2245385"/>
            <a:ext cx="155195" cy="465595"/>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49" name="Rectangle 241"/>
          <p:cNvSpPr/>
          <p:nvPr/>
        </p:nvSpPr>
        <p:spPr>
          <a:xfrm>
            <a:off x="7355893" y="1933650"/>
            <a:ext cx="155192" cy="310396"/>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50" name="Rectangle 242"/>
          <p:cNvSpPr/>
          <p:nvPr/>
        </p:nvSpPr>
        <p:spPr>
          <a:xfrm>
            <a:off x="7355891" y="2244046"/>
            <a:ext cx="155195" cy="465595"/>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51" name="Rectangle 239"/>
          <p:cNvSpPr/>
          <p:nvPr/>
        </p:nvSpPr>
        <p:spPr>
          <a:xfrm>
            <a:off x="7621739" y="1931469"/>
            <a:ext cx="155192" cy="310396"/>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52" name="Rectangle 240"/>
          <p:cNvSpPr/>
          <p:nvPr/>
        </p:nvSpPr>
        <p:spPr>
          <a:xfrm>
            <a:off x="7621737" y="2241865"/>
            <a:ext cx="155195" cy="465595"/>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53" name="Rectangle 237"/>
          <p:cNvSpPr/>
          <p:nvPr/>
        </p:nvSpPr>
        <p:spPr>
          <a:xfrm>
            <a:off x="7887585" y="1931469"/>
            <a:ext cx="155192" cy="310396"/>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54" name="Rectangle 238"/>
          <p:cNvSpPr/>
          <p:nvPr/>
        </p:nvSpPr>
        <p:spPr>
          <a:xfrm>
            <a:off x="7887583" y="2241865"/>
            <a:ext cx="155195" cy="465595"/>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55" name="Rectangle 205"/>
          <p:cNvSpPr/>
          <p:nvPr/>
        </p:nvSpPr>
        <p:spPr>
          <a:xfrm>
            <a:off x="7009978" y="1856726"/>
            <a:ext cx="1133406" cy="2117322"/>
          </a:xfrm>
          <a:prstGeom prst="rect">
            <a:avLst/>
          </a:prstGeom>
          <a:noFill/>
          <a:ln w="3175" cmpd="sng">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56" name="Rectangle 231"/>
          <p:cNvSpPr/>
          <p:nvPr/>
        </p:nvSpPr>
        <p:spPr>
          <a:xfrm>
            <a:off x="7090045" y="2752789"/>
            <a:ext cx="155192" cy="310396"/>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57" name="Rectangle 232"/>
          <p:cNvSpPr/>
          <p:nvPr/>
        </p:nvSpPr>
        <p:spPr>
          <a:xfrm>
            <a:off x="7090043" y="3063185"/>
            <a:ext cx="155195" cy="465595"/>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58" name="Rectangle 229"/>
          <p:cNvSpPr/>
          <p:nvPr/>
        </p:nvSpPr>
        <p:spPr>
          <a:xfrm>
            <a:off x="7355891" y="2751450"/>
            <a:ext cx="155192" cy="310396"/>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59" name="Rectangle 230"/>
          <p:cNvSpPr/>
          <p:nvPr/>
        </p:nvSpPr>
        <p:spPr>
          <a:xfrm>
            <a:off x="7355889" y="3061846"/>
            <a:ext cx="155195" cy="465595"/>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60" name="Rectangle 227"/>
          <p:cNvSpPr/>
          <p:nvPr/>
        </p:nvSpPr>
        <p:spPr>
          <a:xfrm>
            <a:off x="7621737" y="2749269"/>
            <a:ext cx="155192" cy="310396"/>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61" name="Rectangle 228"/>
          <p:cNvSpPr/>
          <p:nvPr/>
        </p:nvSpPr>
        <p:spPr>
          <a:xfrm>
            <a:off x="7621735" y="3059665"/>
            <a:ext cx="155195" cy="465595"/>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62" name="Rectangle 225"/>
          <p:cNvSpPr/>
          <p:nvPr/>
        </p:nvSpPr>
        <p:spPr>
          <a:xfrm>
            <a:off x="7887583" y="2749269"/>
            <a:ext cx="155192" cy="310396"/>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63" name="Rectangle 226"/>
          <p:cNvSpPr/>
          <p:nvPr/>
        </p:nvSpPr>
        <p:spPr>
          <a:xfrm>
            <a:off x="7887581" y="3059665"/>
            <a:ext cx="155195" cy="465595"/>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64" name="TextBox 207"/>
          <p:cNvSpPr txBox="1"/>
          <p:nvPr/>
        </p:nvSpPr>
        <p:spPr>
          <a:xfrm rot="5400000">
            <a:off x="7451168" y="3568896"/>
            <a:ext cx="320088" cy="313428"/>
          </a:xfrm>
          <a:prstGeom prst="rect">
            <a:avLst/>
          </a:prstGeom>
          <a:noFill/>
        </p:spPr>
        <p:txBody>
          <a:bodyPr wrap="none" rtlCol="0">
            <a:spAutoFit/>
          </a:bodyPr>
          <a:lstStyle/>
          <a:p>
            <a:r>
              <a:rPr lang="mr-IN" dirty="0"/>
              <a:t>…</a:t>
            </a:r>
            <a:endParaRPr lang="en-US" dirty="0"/>
          </a:p>
        </p:txBody>
      </p:sp>
      <p:sp>
        <p:nvSpPr>
          <p:cNvPr id="65" name="Rectangle 219"/>
          <p:cNvSpPr/>
          <p:nvPr/>
        </p:nvSpPr>
        <p:spPr>
          <a:xfrm>
            <a:off x="6333278" y="4265506"/>
            <a:ext cx="155198" cy="232797"/>
          </a:xfrm>
          <a:prstGeom prst="rect">
            <a:avLst/>
          </a:prstGeom>
          <a:solidFill>
            <a:schemeClr val="accent3">
              <a:lumMod val="60000"/>
              <a:lumOff val="4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dirty="0"/>
          </a:p>
        </p:txBody>
      </p:sp>
      <p:sp>
        <p:nvSpPr>
          <p:cNvPr id="66" name="Rectangle 220"/>
          <p:cNvSpPr/>
          <p:nvPr/>
        </p:nvSpPr>
        <p:spPr>
          <a:xfrm>
            <a:off x="6332998" y="4505796"/>
            <a:ext cx="155759" cy="310396"/>
          </a:xfrm>
          <a:prstGeom prst="rect">
            <a:avLst/>
          </a:prstGeom>
          <a:solidFill>
            <a:schemeClr val="accent3">
              <a:lumMod val="5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67" name="Rectangle 217"/>
          <p:cNvSpPr/>
          <p:nvPr/>
        </p:nvSpPr>
        <p:spPr>
          <a:xfrm>
            <a:off x="6587812" y="4265506"/>
            <a:ext cx="155198" cy="232797"/>
          </a:xfrm>
          <a:prstGeom prst="rect">
            <a:avLst/>
          </a:prstGeom>
          <a:solidFill>
            <a:schemeClr val="accent3">
              <a:lumMod val="60000"/>
              <a:lumOff val="4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dirty="0"/>
          </a:p>
        </p:txBody>
      </p:sp>
      <p:sp>
        <p:nvSpPr>
          <p:cNvPr id="68" name="Rectangle 218"/>
          <p:cNvSpPr/>
          <p:nvPr/>
        </p:nvSpPr>
        <p:spPr>
          <a:xfrm>
            <a:off x="6587532" y="4505796"/>
            <a:ext cx="155759" cy="310396"/>
          </a:xfrm>
          <a:prstGeom prst="rect">
            <a:avLst/>
          </a:prstGeom>
          <a:solidFill>
            <a:schemeClr val="accent3">
              <a:lumMod val="5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69" name="Rectangle 215"/>
          <p:cNvSpPr/>
          <p:nvPr/>
        </p:nvSpPr>
        <p:spPr>
          <a:xfrm>
            <a:off x="6219356" y="4188372"/>
            <a:ext cx="631362" cy="953996"/>
          </a:xfrm>
          <a:prstGeom prst="rect">
            <a:avLst/>
          </a:prstGeom>
          <a:noFill/>
          <a:ln w="3175" cmpd="sng">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70" name="TextBox 216"/>
          <p:cNvSpPr txBox="1"/>
          <p:nvPr/>
        </p:nvSpPr>
        <p:spPr>
          <a:xfrm rot="5400000">
            <a:off x="6454555" y="4825610"/>
            <a:ext cx="320088" cy="313428"/>
          </a:xfrm>
          <a:prstGeom prst="rect">
            <a:avLst/>
          </a:prstGeom>
          <a:noFill/>
        </p:spPr>
        <p:txBody>
          <a:bodyPr wrap="none" rtlCol="0">
            <a:spAutoFit/>
          </a:bodyPr>
          <a:lstStyle/>
          <a:p>
            <a:r>
              <a:rPr lang="mr-IN" dirty="0"/>
              <a:t>…</a:t>
            </a:r>
            <a:endParaRPr lang="en-US" dirty="0"/>
          </a:p>
        </p:txBody>
      </p:sp>
      <p:sp>
        <p:nvSpPr>
          <p:cNvPr id="71" name="TextBox 209"/>
          <p:cNvSpPr txBox="1"/>
          <p:nvPr/>
        </p:nvSpPr>
        <p:spPr>
          <a:xfrm>
            <a:off x="6008953" y="1509245"/>
            <a:ext cx="891991" cy="338554"/>
          </a:xfrm>
          <a:prstGeom prst="rect">
            <a:avLst/>
          </a:prstGeom>
          <a:noFill/>
        </p:spPr>
        <p:txBody>
          <a:bodyPr wrap="none" rtlCol="0">
            <a:spAutoFit/>
          </a:bodyPr>
          <a:lstStyle/>
          <a:p>
            <a:r>
              <a:rPr lang="en-US" sz="1600" dirty="0"/>
              <a:t>Device 1</a:t>
            </a:r>
          </a:p>
        </p:txBody>
      </p:sp>
      <p:sp>
        <p:nvSpPr>
          <p:cNvPr id="72" name="TextBox 210"/>
          <p:cNvSpPr txBox="1"/>
          <p:nvPr/>
        </p:nvSpPr>
        <p:spPr>
          <a:xfrm>
            <a:off x="7050093" y="1509245"/>
            <a:ext cx="891991" cy="338554"/>
          </a:xfrm>
          <a:prstGeom prst="rect">
            <a:avLst/>
          </a:prstGeom>
          <a:noFill/>
        </p:spPr>
        <p:txBody>
          <a:bodyPr wrap="none" rtlCol="0">
            <a:spAutoFit/>
          </a:bodyPr>
          <a:lstStyle/>
          <a:p>
            <a:r>
              <a:rPr lang="en-US" sz="1600" dirty="0"/>
              <a:t>Device 2</a:t>
            </a:r>
          </a:p>
        </p:txBody>
      </p:sp>
      <p:cxnSp>
        <p:nvCxnSpPr>
          <p:cNvPr id="73" name="Straight Connector 211"/>
          <p:cNvCxnSpPr/>
          <p:nvPr/>
        </p:nvCxnSpPr>
        <p:spPr>
          <a:xfrm>
            <a:off x="6924056" y="1549436"/>
            <a:ext cx="0" cy="3592932"/>
          </a:xfrm>
          <a:prstGeom prst="line">
            <a:avLst/>
          </a:prstGeom>
          <a:ln w="28575" cmpd="sng">
            <a:prstDash val="dash"/>
          </a:ln>
        </p:spPr>
        <p:style>
          <a:lnRef idx="1">
            <a:schemeClr val="dk1"/>
          </a:lnRef>
          <a:fillRef idx="0">
            <a:schemeClr val="dk1"/>
          </a:fillRef>
          <a:effectRef idx="0">
            <a:schemeClr val="dk1"/>
          </a:effectRef>
          <a:fontRef idx="minor">
            <a:schemeClr val="tx1"/>
          </a:fontRef>
        </p:style>
      </p:cxnSp>
      <p:cxnSp>
        <p:nvCxnSpPr>
          <p:cNvPr id="74" name="Straight Connector 212"/>
          <p:cNvCxnSpPr/>
          <p:nvPr/>
        </p:nvCxnSpPr>
        <p:spPr>
          <a:xfrm flipH="1">
            <a:off x="6120441" y="4080754"/>
            <a:ext cx="2056971" cy="0"/>
          </a:xfrm>
          <a:prstGeom prst="line">
            <a:avLst/>
          </a:prstGeom>
          <a:ln w="38100" cmpd="sng">
            <a:prstDash val="solid"/>
          </a:ln>
        </p:spPr>
        <p:style>
          <a:lnRef idx="1">
            <a:schemeClr val="dk1"/>
          </a:lnRef>
          <a:fillRef idx="0">
            <a:schemeClr val="dk1"/>
          </a:fillRef>
          <a:effectRef idx="0">
            <a:schemeClr val="dk1"/>
          </a:effectRef>
          <a:fontRef idx="minor">
            <a:schemeClr val="tx1"/>
          </a:fontRef>
        </p:style>
      </p:cxnSp>
      <p:sp>
        <p:nvSpPr>
          <p:cNvPr id="75" name="TextBox 305"/>
          <p:cNvSpPr txBox="1"/>
          <p:nvPr/>
        </p:nvSpPr>
        <p:spPr>
          <a:xfrm>
            <a:off x="5369679" y="5228656"/>
            <a:ext cx="3559989" cy="400110"/>
          </a:xfrm>
          <a:prstGeom prst="rect">
            <a:avLst/>
          </a:prstGeom>
          <a:noFill/>
        </p:spPr>
        <p:txBody>
          <a:bodyPr wrap="none" rtlCol="0">
            <a:spAutoFit/>
          </a:bodyPr>
          <a:lstStyle/>
          <a:p>
            <a:pPr algn="ctr"/>
            <a:r>
              <a:rPr lang="en-US" sz="2000" dirty="0"/>
              <a:t>Coarse-grained Task Partitioning</a:t>
            </a:r>
          </a:p>
        </p:txBody>
      </p:sp>
      <p:sp>
        <p:nvSpPr>
          <p:cNvPr id="78" name="Rectangle 137">
            <a:extLst>
              <a:ext uri="{FF2B5EF4-FFF2-40B4-BE49-F238E27FC236}">
                <a16:creationId xmlns:a16="http://schemas.microsoft.com/office/drawing/2014/main" id="{6682021E-1F45-4B54-B0C3-6A8AF6B0EDA9}"/>
              </a:ext>
            </a:extLst>
          </p:cNvPr>
          <p:cNvSpPr/>
          <p:nvPr/>
        </p:nvSpPr>
        <p:spPr>
          <a:xfrm>
            <a:off x="1462720" y="2502681"/>
            <a:ext cx="138055" cy="331348"/>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79" name="Rectangle 138">
            <a:extLst>
              <a:ext uri="{FF2B5EF4-FFF2-40B4-BE49-F238E27FC236}">
                <a16:creationId xmlns:a16="http://schemas.microsoft.com/office/drawing/2014/main" id="{35F23EEE-ED4B-4D90-93DF-4328B0E4D917}"/>
              </a:ext>
            </a:extLst>
          </p:cNvPr>
          <p:cNvSpPr/>
          <p:nvPr/>
        </p:nvSpPr>
        <p:spPr>
          <a:xfrm>
            <a:off x="1462720" y="2834029"/>
            <a:ext cx="138058" cy="331348"/>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80" name="Rectangle 139">
            <a:extLst>
              <a:ext uri="{FF2B5EF4-FFF2-40B4-BE49-F238E27FC236}">
                <a16:creationId xmlns:a16="http://schemas.microsoft.com/office/drawing/2014/main" id="{B3634D8B-3856-4743-9DC0-5FA26C6E7FBA}"/>
              </a:ext>
            </a:extLst>
          </p:cNvPr>
          <p:cNvSpPr/>
          <p:nvPr/>
        </p:nvSpPr>
        <p:spPr>
          <a:xfrm>
            <a:off x="1692823" y="2502681"/>
            <a:ext cx="138055" cy="331348"/>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81" name="Rectangle 140">
            <a:extLst>
              <a:ext uri="{FF2B5EF4-FFF2-40B4-BE49-F238E27FC236}">
                <a16:creationId xmlns:a16="http://schemas.microsoft.com/office/drawing/2014/main" id="{EDBEE16A-FFEF-4628-8B30-6AE5DA587942}"/>
              </a:ext>
            </a:extLst>
          </p:cNvPr>
          <p:cNvSpPr/>
          <p:nvPr/>
        </p:nvSpPr>
        <p:spPr>
          <a:xfrm>
            <a:off x="1692823" y="2834029"/>
            <a:ext cx="138058" cy="331348"/>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82" name="Rectangle 141">
            <a:extLst>
              <a:ext uri="{FF2B5EF4-FFF2-40B4-BE49-F238E27FC236}">
                <a16:creationId xmlns:a16="http://schemas.microsoft.com/office/drawing/2014/main" id="{74632598-B872-43EF-A5B7-DBBC450C42E9}"/>
              </a:ext>
            </a:extLst>
          </p:cNvPr>
          <p:cNvSpPr/>
          <p:nvPr/>
        </p:nvSpPr>
        <p:spPr>
          <a:xfrm>
            <a:off x="1922925" y="2502681"/>
            <a:ext cx="138055" cy="331348"/>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83" name="Rectangle 142">
            <a:extLst>
              <a:ext uri="{FF2B5EF4-FFF2-40B4-BE49-F238E27FC236}">
                <a16:creationId xmlns:a16="http://schemas.microsoft.com/office/drawing/2014/main" id="{6D789B58-3328-4192-B227-0BD377D3B3AA}"/>
              </a:ext>
            </a:extLst>
          </p:cNvPr>
          <p:cNvSpPr/>
          <p:nvPr/>
        </p:nvSpPr>
        <p:spPr>
          <a:xfrm>
            <a:off x="1922925" y="2834029"/>
            <a:ext cx="138058" cy="331348"/>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84" name="Rectangle 143">
            <a:extLst>
              <a:ext uri="{FF2B5EF4-FFF2-40B4-BE49-F238E27FC236}">
                <a16:creationId xmlns:a16="http://schemas.microsoft.com/office/drawing/2014/main" id="{F31F99C8-2F66-4890-9267-363A6BB63504}"/>
              </a:ext>
            </a:extLst>
          </p:cNvPr>
          <p:cNvSpPr/>
          <p:nvPr/>
        </p:nvSpPr>
        <p:spPr>
          <a:xfrm>
            <a:off x="2153028" y="2502681"/>
            <a:ext cx="138055" cy="331348"/>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85" name="Rectangle 144">
            <a:extLst>
              <a:ext uri="{FF2B5EF4-FFF2-40B4-BE49-F238E27FC236}">
                <a16:creationId xmlns:a16="http://schemas.microsoft.com/office/drawing/2014/main" id="{4DF5AEED-57D1-4147-B9BA-0A9E676A75FE}"/>
              </a:ext>
            </a:extLst>
          </p:cNvPr>
          <p:cNvSpPr/>
          <p:nvPr/>
        </p:nvSpPr>
        <p:spPr>
          <a:xfrm>
            <a:off x="2153028" y="2834029"/>
            <a:ext cx="138058" cy="331348"/>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86" name="Rectangle 145">
            <a:extLst>
              <a:ext uri="{FF2B5EF4-FFF2-40B4-BE49-F238E27FC236}">
                <a16:creationId xmlns:a16="http://schemas.microsoft.com/office/drawing/2014/main" id="{9F8CFEA3-217C-494E-B046-103E6FBFF51C}"/>
              </a:ext>
            </a:extLst>
          </p:cNvPr>
          <p:cNvSpPr/>
          <p:nvPr/>
        </p:nvSpPr>
        <p:spPr>
          <a:xfrm>
            <a:off x="2383130" y="2502681"/>
            <a:ext cx="138055" cy="331348"/>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87" name="Rectangle 146">
            <a:extLst>
              <a:ext uri="{FF2B5EF4-FFF2-40B4-BE49-F238E27FC236}">
                <a16:creationId xmlns:a16="http://schemas.microsoft.com/office/drawing/2014/main" id="{7AC9230E-55D8-43FC-A11D-414D2D2599EF}"/>
              </a:ext>
            </a:extLst>
          </p:cNvPr>
          <p:cNvSpPr/>
          <p:nvPr/>
        </p:nvSpPr>
        <p:spPr>
          <a:xfrm>
            <a:off x="2383130" y="2834029"/>
            <a:ext cx="138058" cy="331348"/>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88" name="Rectangle 148">
            <a:extLst>
              <a:ext uri="{FF2B5EF4-FFF2-40B4-BE49-F238E27FC236}">
                <a16:creationId xmlns:a16="http://schemas.microsoft.com/office/drawing/2014/main" id="{6887B31C-40DE-4A34-AE5A-AA9AB871DAD3}"/>
              </a:ext>
            </a:extLst>
          </p:cNvPr>
          <p:cNvSpPr/>
          <p:nvPr/>
        </p:nvSpPr>
        <p:spPr>
          <a:xfrm>
            <a:off x="3073438" y="2502681"/>
            <a:ext cx="138055" cy="331348"/>
          </a:xfrm>
          <a:prstGeom prst="rect">
            <a:avLst/>
          </a:prstGeom>
          <a:solidFill>
            <a:schemeClr val="accent1">
              <a:lumMod val="40000"/>
              <a:lumOff val="60000"/>
            </a:schemeClr>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89" name="Rectangle 149">
            <a:extLst>
              <a:ext uri="{FF2B5EF4-FFF2-40B4-BE49-F238E27FC236}">
                <a16:creationId xmlns:a16="http://schemas.microsoft.com/office/drawing/2014/main" id="{6BB8FC13-87F6-4E85-BC70-E45FDDB5594C}"/>
              </a:ext>
            </a:extLst>
          </p:cNvPr>
          <p:cNvSpPr/>
          <p:nvPr/>
        </p:nvSpPr>
        <p:spPr>
          <a:xfrm>
            <a:off x="3073438" y="2834029"/>
            <a:ext cx="138058" cy="331348"/>
          </a:xfrm>
          <a:prstGeom prst="rect">
            <a:avLst/>
          </a:prstGeom>
          <a:solidFill>
            <a:schemeClr val="tx2"/>
          </a:solidFill>
          <a:ln w="127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90" name="Rectangle 136">
            <a:extLst>
              <a:ext uri="{FF2B5EF4-FFF2-40B4-BE49-F238E27FC236}">
                <a16:creationId xmlns:a16="http://schemas.microsoft.com/office/drawing/2014/main" id="{E4534D82-B3CA-4684-ACFB-029AB36F5A74}"/>
              </a:ext>
            </a:extLst>
          </p:cNvPr>
          <p:cNvSpPr/>
          <p:nvPr/>
        </p:nvSpPr>
        <p:spPr>
          <a:xfrm>
            <a:off x="1301645" y="2323201"/>
            <a:ext cx="2070922" cy="1021656"/>
          </a:xfrm>
          <a:prstGeom prst="rect">
            <a:avLst/>
          </a:prstGeom>
          <a:noFill/>
          <a:ln w="3175" cmpd="sng">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91" name="Rectangle 118">
            <a:extLst>
              <a:ext uri="{FF2B5EF4-FFF2-40B4-BE49-F238E27FC236}">
                <a16:creationId xmlns:a16="http://schemas.microsoft.com/office/drawing/2014/main" id="{BE775DB8-A648-4286-9322-D830D070EEB6}"/>
              </a:ext>
            </a:extLst>
          </p:cNvPr>
          <p:cNvSpPr/>
          <p:nvPr/>
        </p:nvSpPr>
        <p:spPr>
          <a:xfrm>
            <a:off x="1228600" y="3960769"/>
            <a:ext cx="138557" cy="332553"/>
          </a:xfrm>
          <a:prstGeom prst="rect">
            <a:avLst/>
          </a:prstGeom>
          <a:solidFill>
            <a:schemeClr val="accent3">
              <a:lumMod val="60000"/>
              <a:lumOff val="4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92" name="Rectangle 119">
            <a:extLst>
              <a:ext uri="{FF2B5EF4-FFF2-40B4-BE49-F238E27FC236}">
                <a16:creationId xmlns:a16="http://schemas.microsoft.com/office/drawing/2014/main" id="{66D1714B-A840-410C-8646-D5742FF92A24}"/>
              </a:ext>
            </a:extLst>
          </p:cNvPr>
          <p:cNvSpPr/>
          <p:nvPr/>
        </p:nvSpPr>
        <p:spPr>
          <a:xfrm>
            <a:off x="1228600" y="4293322"/>
            <a:ext cx="138560" cy="332553"/>
          </a:xfrm>
          <a:prstGeom prst="rect">
            <a:avLst/>
          </a:prstGeom>
          <a:solidFill>
            <a:schemeClr val="accent3">
              <a:lumMod val="5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93" name="Rectangle 120">
            <a:extLst>
              <a:ext uri="{FF2B5EF4-FFF2-40B4-BE49-F238E27FC236}">
                <a16:creationId xmlns:a16="http://schemas.microsoft.com/office/drawing/2014/main" id="{70B921CC-66A7-45B9-8B61-27B58C3F7985}"/>
              </a:ext>
            </a:extLst>
          </p:cNvPr>
          <p:cNvSpPr/>
          <p:nvPr/>
        </p:nvSpPr>
        <p:spPr>
          <a:xfrm>
            <a:off x="1459539" y="3960769"/>
            <a:ext cx="138557" cy="332553"/>
          </a:xfrm>
          <a:prstGeom prst="rect">
            <a:avLst/>
          </a:prstGeom>
          <a:solidFill>
            <a:schemeClr val="accent3">
              <a:lumMod val="60000"/>
              <a:lumOff val="4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94" name="Rectangle 121">
            <a:extLst>
              <a:ext uri="{FF2B5EF4-FFF2-40B4-BE49-F238E27FC236}">
                <a16:creationId xmlns:a16="http://schemas.microsoft.com/office/drawing/2014/main" id="{3627EA73-6688-4AFC-812F-9B78C9808431}"/>
              </a:ext>
            </a:extLst>
          </p:cNvPr>
          <p:cNvSpPr/>
          <p:nvPr/>
        </p:nvSpPr>
        <p:spPr>
          <a:xfrm>
            <a:off x="1459539" y="4293322"/>
            <a:ext cx="138560" cy="332553"/>
          </a:xfrm>
          <a:prstGeom prst="rect">
            <a:avLst/>
          </a:prstGeom>
          <a:solidFill>
            <a:schemeClr val="accent3">
              <a:lumMod val="5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95" name="Rectangle 122">
            <a:extLst>
              <a:ext uri="{FF2B5EF4-FFF2-40B4-BE49-F238E27FC236}">
                <a16:creationId xmlns:a16="http://schemas.microsoft.com/office/drawing/2014/main" id="{BD8C64C4-AD8C-439A-8BA5-3104E222EEA3}"/>
              </a:ext>
            </a:extLst>
          </p:cNvPr>
          <p:cNvSpPr/>
          <p:nvPr/>
        </p:nvSpPr>
        <p:spPr>
          <a:xfrm>
            <a:off x="1690478" y="3960769"/>
            <a:ext cx="138557" cy="332553"/>
          </a:xfrm>
          <a:prstGeom prst="rect">
            <a:avLst/>
          </a:prstGeom>
          <a:solidFill>
            <a:schemeClr val="accent3">
              <a:lumMod val="60000"/>
              <a:lumOff val="4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96" name="Rectangle 123">
            <a:extLst>
              <a:ext uri="{FF2B5EF4-FFF2-40B4-BE49-F238E27FC236}">
                <a16:creationId xmlns:a16="http://schemas.microsoft.com/office/drawing/2014/main" id="{0EB0F8D5-FA72-49DE-AC1D-4A5806214859}"/>
              </a:ext>
            </a:extLst>
          </p:cNvPr>
          <p:cNvSpPr/>
          <p:nvPr/>
        </p:nvSpPr>
        <p:spPr>
          <a:xfrm>
            <a:off x="1690478" y="4293322"/>
            <a:ext cx="138560" cy="332553"/>
          </a:xfrm>
          <a:prstGeom prst="rect">
            <a:avLst/>
          </a:prstGeom>
          <a:solidFill>
            <a:schemeClr val="accent3">
              <a:lumMod val="5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97" name="Rectangle 124">
            <a:extLst>
              <a:ext uri="{FF2B5EF4-FFF2-40B4-BE49-F238E27FC236}">
                <a16:creationId xmlns:a16="http://schemas.microsoft.com/office/drawing/2014/main" id="{13790303-7BE3-4920-9CD0-87E141C31FC8}"/>
              </a:ext>
            </a:extLst>
          </p:cNvPr>
          <p:cNvSpPr/>
          <p:nvPr/>
        </p:nvSpPr>
        <p:spPr>
          <a:xfrm>
            <a:off x="1921418" y="3960769"/>
            <a:ext cx="138557" cy="332553"/>
          </a:xfrm>
          <a:prstGeom prst="rect">
            <a:avLst/>
          </a:prstGeom>
          <a:solidFill>
            <a:schemeClr val="accent3">
              <a:lumMod val="60000"/>
              <a:lumOff val="4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98" name="Rectangle 125">
            <a:extLst>
              <a:ext uri="{FF2B5EF4-FFF2-40B4-BE49-F238E27FC236}">
                <a16:creationId xmlns:a16="http://schemas.microsoft.com/office/drawing/2014/main" id="{CE55D6A2-6E97-4DC8-A042-960318F1268D}"/>
              </a:ext>
            </a:extLst>
          </p:cNvPr>
          <p:cNvSpPr/>
          <p:nvPr/>
        </p:nvSpPr>
        <p:spPr>
          <a:xfrm>
            <a:off x="1921418" y="4293322"/>
            <a:ext cx="138560" cy="332553"/>
          </a:xfrm>
          <a:prstGeom prst="rect">
            <a:avLst/>
          </a:prstGeom>
          <a:solidFill>
            <a:schemeClr val="accent3">
              <a:lumMod val="5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a:p>
        </p:txBody>
      </p:sp>
      <p:sp>
        <p:nvSpPr>
          <p:cNvPr id="99" name="Rectangle 126">
            <a:extLst>
              <a:ext uri="{FF2B5EF4-FFF2-40B4-BE49-F238E27FC236}">
                <a16:creationId xmlns:a16="http://schemas.microsoft.com/office/drawing/2014/main" id="{C3CBD08D-53F7-460D-A4B2-6516CED9AF46}"/>
              </a:ext>
            </a:extLst>
          </p:cNvPr>
          <p:cNvSpPr/>
          <p:nvPr/>
        </p:nvSpPr>
        <p:spPr>
          <a:xfrm>
            <a:off x="2152357" y="3960769"/>
            <a:ext cx="138557" cy="332553"/>
          </a:xfrm>
          <a:prstGeom prst="rect">
            <a:avLst/>
          </a:prstGeom>
          <a:solidFill>
            <a:schemeClr val="accent3">
              <a:lumMod val="60000"/>
              <a:lumOff val="4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100" name="Rectangle 127">
            <a:extLst>
              <a:ext uri="{FF2B5EF4-FFF2-40B4-BE49-F238E27FC236}">
                <a16:creationId xmlns:a16="http://schemas.microsoft.com/office/drawing/2014/main" id="{6313512A-FA08-4E3D-87CB-63B62313D34D}"/>
              </a:ext>
            </a:extLst>
          </p:cNvPr>
          <p:cNvSpPr/>
          <p:nvPr/>
        </p:nvSpPr>
        <p:spPr>
          <a:xfrm>
            <a:off x="2152357" y="4293322"/>
            <a:ext cx="138560" cy="332553"/>
          </a:xfrm>
          <a:prstGeom prst="rect">
            <a:avLst/>
          </a:prstGeom>
          <a:solidFill>
            <a:schemeClr val="accent3">
              <a:lumMod val="5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101" name="Rectangle 128">
            <a:extLst>
              <a:ext uri="{FF2B5EF4-FFF2-40B4-BE49-F238E27FC236}">
                <a16:creationId xmlns:a16="http://schemas.microsoft.com/office/drawing/2014/main" id="{A1B4E407-FE75-48F0-BF8F-1CEDC1F2B355}"/>
              </a:ext>
            </a:extLst>
          </p:cNvPr>
          <p:cNvSpPr/>
          <p:nvPr/>
        </p:nvSpPr>
        <p:spPr>
          <a:xfrm>
            <a:off x="2383296" y="3960769"/>
            <a:ext cx="138557" cy="332553"/>
          </a:xfrm>
          <a:prstGeom prst="rect">
            <a:avLst/>
          </a:prstGeom>
          <a:solidFill>
            <a:schemeClr val="accent3">
              <a:lumMod val="60000"/>
              <a:lumOff val="4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102" name="Rectangle 129">
            <a:extLst>
              <a:ext uri="{FF2B5EF4-FFF2-40B4-BE49-F238E27FC236}">
                <a16:creationId xmlns:a16="http://schemas.microsoft.com/office/drawing/2014/main" id="{413DD006-0438-41F5-8F54-47AD16F864FA}"/>
              </a:ext>
            </a:extLst>
          </p:cNvPr>
          <p:cNvSpPr/>
          <p:nvPr/>
        </p:nvSpPr>
        <p:spPr>
          <a:xfrm>
            <a:off x="2383296" y="4293322"/>
            <a:ext cx="138560" cy="332553"/>
          </a:xfrm>
          <a:prstGeom prst="rect">
            <a:avLst/>
          </a:prstGeom>
          <a:solidFill>
            <a:schemeClr val="accent3">
              <a:lumMod val="5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103" name="Rectangle 130">
            <a:extLst>
              <a:ext uri="{FF2B5EF4-FFF2-40B4-BE49-F238E27FC236}">
                <a16:creationId xmlns:a16="http://schemas.microsoft.com/office/drawing/2014/main" id="{D0ED7BF4-BF6C-42BE-BD72-CF215DF726B5}"/>
              </a:ext>
            </a:extLst>
          </p:cNvPr>
          <p:cNvSpPr/>
          <p:nvPr/>
        </p:nvSpPr>
        <p:spPr>
          <a:xfrm>
            <a:off x="2614235" y="3960769"/>
            <a:ext cx="138557" cy="332553"/>
          </a:xfrm>
          <a:prstGeom prst="rect">
            <a:avLst/>
          </a:prstGeom>
          <a:solidFill>
            <a:schemeClr val="accent3">
              <a:lumMod val="60000"/>
              <a:lumOff val="4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104" name="Rectangle 131">
            <a:extLst>
              <a:ext uri="{FF2B5EF4-FFF2-40B4-BE49-F238E27FC236}">
                <a16:creationId xmlns:a16="http://schemas.microsoft.com/office/drawing/2014/main" id="{FE644AF8-96E8-40D7-B187-8A7ED0534A6A}"/>
              </a:ext>
            </a:extLst>
          </p:cNvPr>
          <p:cNvSpPr/>
          <p:nvPr/>
        </p:nvSpPr>
        <p:spPr>
          <a:xfrm>
            <a:off x="2614235" y="4293322"/>
            <a:ext cx="138560" cy="332553"/>
          </a:xfrm>
          <a:prstGeom prst="rect">
            <a:avLst/>
          </a:prstGeom>
          <a:solidFill>
            <a:schemeClr val="accent3">
              <a:lumMod val="5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105" name="Rectangle 133">
            <a:extLst>
              <a:ext uri="{FF2B5EF4-FFF2-40B4-BE49-F238E27FC236}">
                <a16:creationId xmlns:a16="http://schemas.microsoft.com/office/drawing/2014/main" id="{26BDBCCE-88AE-403D-B2AB-15D6DEE1208C}"/>
              </a:ext>
            </a:extLst>
          </p:cNvPr>
          <p:cNvSpPr/>
          <p:nvPr/>
        </p:nvSpPr>
        <p:spPr>
          <a:xfrm>
            <a:off x="3307053" y="3960769"/>
            <a:ext cx="138557" cy="332553"/>
          </a:xfrm>
          <a:prstGeom prst="rect">
            <a:avLst/>
          </a:prstGeom>
          <a:solidFill>
            <a:schemeClr val="accent3">
              <a:lumMod val="60000"/>
              <a:lumOff val="4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dirty="0"/>
          </a:p>
        </p:txBody>
      </p:sp>
      <p:sp>
        <p:nvSpPr>
          <p:cNvPr id="106" name="Rectangle 134">
            <a:extLst>
              <a:ext uri="{FF2B5EF4-FFF2-40B4-BE49-F238E27FC236}">
                <a16:creationId xmlns:a16="http://schemas.microsoft.com/office/drawing/2014/main" id="{41F87F9F-9DA6-42F5-93B6-041D9FBEA484}"/>
              </a:ext>
            </a:extLst>
          </p:cNvPr>
          <p:cNvSpPr/>
          <p:nvPr/>
        </p:nvSpPr>
        <p:spPr>
          <a:xfrm>
            <a:off x="3307053" y="4293322"/>
            <a:ext cx="138560" cy="332553"/>
          </a:xfrm>
          <a:prstGeom prst="rect">
            <a:avLst/>
          </a:prstGeom>
          <a:solidFill>
            <a:schemeClr val="accent3">
              <a:lumMod val="50000"/>
            </a:schemeClr>
          </a:solidFill>
          <a:ln w="12700">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sp>
        <p:nvSpPr>
          <p:cNvPr id="107" name="Rectangle 117">
            <a:extLst>
              <a:ext uri="{FF2B5EF4-FFF2-40B4-BE49-F238E27FC236}">
                <a16:creationId xmlns:a16="http://schemas.microsoft.com/office/drawing/2014/main" id="{E1E8C8F4-C364-412F-AD09-941953C2F79A}"/>
              </a:ext>
            </a:extLst>
          </p:cNvPr>
          <p:cNvSpPr/>
          <p:nvPr/>
        </p:nvSpPr>
        <p:spPr>
          <a:xfrm>
            <a:off x="1066940" y="3780636"/>
            <a:ext cx="2540331" cy="1025371"/>
          </a:xfrm>
          <a:prstGeom prst="rect">
            <a:avLst/>
          </a:prstGeom>
          <a:noFill/>
          <a:ln w="3175" cmpd="sng">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00" b="1"/>
          </a:p>
        </p:txBody>
      </p:sp>
      <p:cxnSp>
        <p:nvCxnSpPr>
          <p:cNvPr id="108" name="Straight Connector 104">
            <a:extLst>
              <a:ext uri="{FF2B5EF4-FFF2-40B4-BE49-F238E27FC236}">
                <a16:creationId xmlns:a16="http://schemas.microsoft.com/office/drawing/2014/main" id="{7BD459DE-0674-4A7A-A0F7-A86164EE093E}"/>
              </a:ext>
            </a:extLst>
          </p:cNvPr>
          <p:cNvCxnSpPr>
            <a:cxnSpLocks/>
          </p:cNvCxnSpPr>
          <p:nvPr/>
        </p:nvCxnSpPr>
        <p:spPr>
          <a:xfrm flipH="1">
            <a:off x="1066940" y="3564255"/>
            <a:ext cx="2673250" cy="0"/>
          </a:xfrm>
          <a:prstGeom prst="line">
            <a:avLst/>
          </a:prstGeom>
          <a:ln w="38100" cmpd="sng">
            <a:prstDash val="solid"/>
          </a:ln>
        </p:spPr>
        <p:style>
          <a:lnRef idx="1">
            <a:schemeClr val="dk1"/>
          </a:lnRef>
          <a:fillRef idx="0">
            <a:schemeClr val="dk1"/>
          </a:fillRef>
          <a:effectRef idx="0">
            <a:schemeClr val="dk1"/>
          </a:effectRef>
          <a:fontRef idx="minor">
            <a:schemeClr val="tx1"/>
          </a:fontRef>
        </p:style>
      </p:cxnSp>
      <p:sp>
        <p:nvSpPr>
          <p:cNvPr id="109" name="TextBox 105">
            <a:extLst>
              <a:ext uri="{FF2B5EF4-FFF2-40B4-BE49-F238E27FC236}">
                <a16:creationId xmlns:a16="http://schemas.microsoft.com/office/drawing/2014/main" id="{BB8DD27A-3140-46DB-A64E-395B94D70F26}"/>
              </a:ext>
            </a:extLst>
          </p:cNvPr>
          <p:cNvSpPr txBox="1"/>
          <p:nvPr/>
        </p:nvSpPr>
        <p:spPr>
          <a:xfrm>
            <a:off x="2669590" y="2694619"/>
            <a:ext cx="284744" cy="278820"/>
          </a:xfrm>
          <a:prstGeom prst="rect">
            <a:avLst/>
          </a:prstGeom>
          <a:noFill/>
        </p:spPr>
        <p:txBody>
          <a:bodyPr wrap="none" rtlCol="0">
            <a:spAutoFit/>
          </a:bodyPr>
          <a:lstStyle/>
          <a:p>
            <a:r>
              <a:rPr lang="mr-IN" dirty="0"/>
              <a:t>…</a:t>
            </a:r>
            <a:endParaRPr lang="en-US" dirty="0"/>
          </a:p>
        </p:txBody>
      </p:sp>
      <p:sp>
        <p:nvSpPr>
          <p:cNvPr id="110" name="TextBox 106">
            <a:extLst>
              <a:ext uri="{FF2B5EF4-FFF2-40B4-BE49-F238E27FC236}">
                <a16:creationId xmlns:a16="http://schemas.microsoft.com/office/drawing/2014/main" id="{7D180DF5-14D8-4FB2-84F9-B26350BEA6E4}"/>
              </a:ext>
            </a:extLst>
          </p:cNvPr>
          <p:cNvSpPr txBox="1"/>
          <p:nvPr/>
        </p:nvSpPr>
        <p:spPr>
          <a:xfrm>
            <a:off x="2891667" y="4106448"/>
            <a:ext cx="284744" cy="278820"/>
          </a:xfrm>
          <a:prstGeom prst="rect">
            <a:avLst/>
          </a:prstGeom>
          <a:noFill/>
        </p:spPr>
        <p:txBody>
          <a:bodyPr wrap="none" rtlCol="0">
            <a:spAutoFit/>
          </a:bodyPr>
          <a:lstStyle/>
          <a:p>
            <a:r>
              <a:rPr lang="mr-IN" dirty="0"/>
              <a:t>…</a:t>
            </a:r>
            <a:endParaRPr lang="en-US" dirty="0"/>
          </a:p>
        </p:txBody>
      </p:sp>
      <p:sp>
        <p:nvSpPr>
          <p:cNvPr id="111" name="Right Brace 107">
            <a:extLst>
              <a:ext uri="{FF2B5EF4-FFF2-40B4-BE49-F238E27FC236}">
                <a16:creationId xmlns:a16="http://schemas.microsoft.com/office/drawing/2014/main" id="{F68F42EE-3269-45E2-981D-CD1CEDC46D5E}"/>
              </a:ext>
            </a:extLst>
          </p:cNvPr>
          <p:cNvSpPr/>
          <p:nvPr/>
        </p:nvSpPr>
        <p:spPr>
          <a:xfrm rot="16200000">
            <a:off x="2228095" y="1155451"/>
            <a:ext cx="217941" cy="2070921"/>
          </a:xfrm>
          <a:prstGeom prst="rightBrace">
            <a:avLst>
              <a:gd name="adj1" fmla="val 105060"/>
              <a:gd name="adj2" fmla="val 49886"/>
            </a:avLst>
          </a:prstGeom>
          <a:ln w="19050" cmpd="sng"/>
        </p:spPr>
        <p:style>
          <a:lnRef idx="1">
            <a:schemeClr val="dk1"/>
          </a:lnRef>
          <a:fillRef idx="0">
            <a:schemeClr val="dk1"/>
          </a:fillRef>
          <a:effectRef idx="0">
            <a:schemeClr val="dk1"/>
          </a:effectRef>
          <a:fontRef idx="minor">
            <a:schemeClr val="tx1"/>
          </a:fontRef>
        </p:style>
        <p:txBody>
          <a:bodyPr lIns="91408" tIns="45705" rIns="91408" bIns="45705" rtlCol="0" anchor="ctr"/>
          <a:lstStyle/>
          <a:p>
            <a:pPr algn="ctr"/>
            <a:endParaRPr lang="en-US" sz="800"/>
          </a:p>
        </p:txBody>
      </p:sp>
      <p:sp>
        <p:nvSpPr>
          <p:cNvPr id="112" name="TextBox 108">
            <a:extLst>
              <a:ext uri="{FF2B5EF4-FFF2-40B4-BE49-F238E27FC236}">
                <a16:creationId xmlns:a16="http://schemas.microsoft.com/office/drawing/2014/main" id="{20645333-BC40-4AEF-9F4B-3EA0A3C6483D}"/>
              </a:ext>
            </a:extLst>
          </p:cNvPr>
          <p:cNvSpPr txBox="1"/>
          <p:nvPr/>
        </p:nvSpPr>
        <p:spPr>
          <a:xfrm>
            <a:off x="1469949" y="1709739"/>
            <a:ext cx="1707018" cy="338554"/>
          </a:xfrm>
          <a:prstGeom prst="rect">
            <a:avLst/>
          </a:prstGeom>
          <a:noFill/>
        </p:spPr>
        <p:txBody>
          <a:bodyPr wrap="none" rtlCol="0">
            <a:spAutoFit/>
          </a:bodyPr>
          <a:lstStyle/>
          <a:p>
            <a:r>
              <a:rPr lang="en-US" sz="1600" dirty="0"/>
              <a:t>data-parallel tasks</a:t>
            </a:r>
          </a:p>
        </p:txBody>
      </p:sp>
      <p:sp>
        <p:nvSpPr>
          <p:cNvPr id="113" name="TextBox 109">
            <a:extLst>
              <a:ext uri="{FF2B5EF4-FFF2-40B4-BE49-F238E27FC236}">
                <a16:creationId xmlns:a16="http://schemas.microsoft.com/office/drawing/2014/main" id="{8F758CA6-14A4-4B1F-A8F4-6FDC4688EC97}"/>
              </a:ext>
            </a:extLst>
          </p:cNvPr>
          <p:cNvSpPr txBox="1"/>
          <p:nvPr/>
        </p:nvSpPr>
        <p:spPr>
          <a:xfrm>
            <a:off x="4193" y="3316897"/>
            <a:ext cx="887091" cy="492443"/>
          </a:xfrm>
          <a:prstGeom prst="rect">
            <a:avLst/>
          </a:prstGeom>
          <a:noFill/>
        </p:spPr>
        <p:txBody>
          <a:bodyPr wrap="square" lIns="0" tIns="0" rIns="0" bIns="0" rtlCol="0">
            <a:spAutoFit/>
          </a:bodyPr>
          <a:lstStyle/>
          <a:p>
            <a:pPr algn="ctr"/>
            <a:r>
              <a:rPr lang="en-US" sz="1600" dirty="0"/>
              <a:t>sequential sub-tasks</a:t>
            </a:r>
          </a:p>
        </p:txBody>
      </p:sp>
      <p:cxnSp>
        <p:nvCxnSpPr>
          <p:cNvPr id="114" name="Straight Connector 110">
            <a:extLst>
              <a:ext uri="{FF2B5EF4-FFF2-40B4-BE49-F238E27FC236}">
                <a16:creationId xmlns:a16="http://schemas.microsoft.com/office/drawing/2014/main" id="{E46E6A6F-6F7F-46B7-B150-710BD41BA097}"/>
              </a:ext>
            </a:extLst>
          </p:cNvPr>
          <p:cNvCxnSpPr>
            <a:cxnSpLocks/>
            <a:stCxn id="78" idx="1"/>
            <a:endCxn id="113" idx="3"/>
          </p:cNvCxnSpPr>
          <p:nvPr/>
        </p:nvCxnSpPr>
        <p:spPr>
          <a:xfrm flipH="1">
            <a:off x="891284" y="2668355"/>
            <a:ext cx="571436" cy="894764"/>
          </a:xfrm>
          <a:prstGeom prst="line">
            <a:avLst/>
          </a:prstGeom>
          <a:ln w="19050" cmpd="sng">
            <a:solidFill>
              <a:schemeClr val="tx1">
                <a:lumMod val="50000"/>
                <a:lumOff val="50000"/>
              </a:schemeClr>
            </a:solidFill>
            <a:prstDash val="solid"/>
            <a:headEnd type="arrow"/>
            <a:tailEnd type="none"/>
          </a:ln>
        </p:spPr>
        <p:style>
          <a:lnRef idx="1">
            <a:schemeClr val="dk1"/>
          </a:lnRef>
          <a:fillRef idx="0">
            <a:schemeClr val="dk1"/>
          </a:fillRef>
          <a:effectRef idx="0">
            <a:schemeClr val="dk1"/>
          </a:effectRef>
          <a:fontRef idx="minor">
            <a:schemeClr val="tx1"/>
          </a:fontRef>
        </p:style>
      </p:cxnSp>
      <p:cxnSp>
        <p:nvCxnSpPr>
          <p:cNvPr id="115" name="Straight Connector 111">
            <a:extLst>
              <a:ext uri="{FF2B5EF4-FFF2-40B4-BE49-F238E27FC236}">
                <a16:creationId xmlns:a16="http://schemas.microsoft.com/office/drawing/2014/main" id="{EE75A6F4-7E22-4039-8B67-C06F852DD492}"/>
              </a:ext>
            </a:extLst>
          </p:cNvPr>
          <p:cNvCxnSpPr>
            <a:cxnSpLocks/>
            <a:stCxn id="79" idx="1"/>
            <a:endCxn id="113" idx="3"/>
          </p:cNvCxnSpPr>
          <p:nvPr/>
        </p:nvCxnSpPr>
        <p:spPr>
          <a:xfrm flipH="1">
            <a:off x="891284" y="2999703"/>
            <a:ext cx="571436" cy="563416"/>
          </a:xfrm>
          <a:prstGeom prst="line">
            <a:avLst/>
          </a:prstGeom>
          <a:ln w="19050" cmpd="sng">
            <a:solidFill>
              <a:schemeClr val="tx1">
                <a:lumMod val="50000"/>
                <a:lumOff val="50000"/>
              </a:schemeClr>
            </a:solidFill>
            <a:prstDash val="solid"/>
            <a:headEnd type="arrow"/>
            <a:tailEnd type="none"/>
          </a:ln>
        </p:spPr>
        <p:style>
          <a:lnRef idx="1">
            <a:schemeClr val="dk1"/>
          </a:lnRef>
          <a:fillRef idx="0">
            <a:schemeClr val="dk1"/>
          </a:fillRef>
          <a:effectRef idx="0">
            <a:schemeClr val="dk1"/>
          </a:effectRef>
          <a:fontRef idx="minor">
            <a:schemeClr val="tx1"/>
          </a:fontRef>
        </p:style>
      </p:cxnSp>
      <p:cxnSp>
        <p:nvCxnSpPr>
          <p:cNvPr id="116" name="Straight Connector 112">
            <a:extLst>
              <a:ext uri="{FF2B5EF4-FFF2-40B4-BE49-F238E27FC236}">
                <a16:creationId xmlns:a16="http://schemas.microsoft.com/office/drawing/2014/main" id="{8F732732-6D35-45BB-9961-CDEBB7B98778}"/>
              </a:ext>
            </a:extLst>
          </p:cNvPr>
          <p:cNvCxnSpPr>
            <a:cxnSpLocks/>
            <a:stCxn id="91" idx="1"/>
            <a:endCxn id="113" idx="3"/>
          </p:cNvCxnSpPr>
          <p:nvPr/>
        </p:nvCxnSpPr>
        <p:spPr>
          <a:xfrm flipH="1" flipV="1">
            <a:off x="891284" y="3563119"/>
            <a:ext cx="337316" cy="563927"/>
          </a:xfrm>
          <a:prstGeom prst="line">
            <a:avLst/>
          </a:prstGeom>
          <a:ln w="19050" cmpd="sng">
            <a:solidFill>
              <a:schemeClr val="tx1">
                <a:lumMod val="50000"/>
                <a:lumOff val="50000"/>
              </a:schemeClr>
            </a:solidFill>
            <a:prstDash val="solid"/>
            <a:headEnd type="arrow"/>
            <a:tailEnd type="none"/>
          </a:ln>
        </p:spPr>
        <p:style>
          <a:lnRef idx="1">
            <a:schemeClr val="dk1"/>
          </a:lnRef>
          <a:fillRef idx="0">
            <a:schemeClr val="dk1"/>
          </a:fillRef>
          <a:effectRef idx="0">
            <a:schemeClr val="dk1"/>
          </a:effectRef>
          <a:fontRef idx="minor">
            <a:schemeClr val="tx1"/>
          </a:fontRef>
        </p:style>
      </p:cxnSp>
      <p:cxnSp>
        <p:nvCxnSpPr>
          <p:cNvPr id="117" name="Straight Connector 113">
            <a:extLst>
              <a:ext uri="{FF2B5EF4-FFF2-40B4-BE49-F238E27FC236}">
                <a16:creationId xmlns:a16="http://schemas.microsoft.com/office/drawing/2014/main" id="{CD8E3B0F-7AB9-44E7-9C1D-80DF639B0287}"/>
              </a:ext>
            </a:extLst>
          </p:cNvPr>
          <p:cNvCxnSpPr>
            <a:cxnSpLocks/>
            <a:stCxn id="92" idx="1"/>
            <a:endCxn id="113" idx="3"/>
          </p:cNvCxnSpPr>
          <p:nvPr/>
        </p:nvCxnSpPr>
        <p:spPr>
          <a:xfrm flipH="1" flipV="1">
            <a:off x="891284" y="3563119"/>
            <a:ext cx="337316" cy="896480"/>
          </a:xfrm>
          <a:prstGeom prst="line">
            <a:avLst/>
          </a:prstGeom>
          <a:ln w="19050" cmpd="sng">
            <a:solidFill>
              <a:schemeClr val="tx1">
                <a:lumMod val="50000"/>
                <a:lumOff val="50000"/>
              </a:schemeClr>
            </a:solidFill>
            <a:prstDash val="solid"/>
            <a:headEnd type="arrow"/>
            <a:tailEnd type="none"/>
          </a:ln>
        </p:spPr>
        <p:style>
          <a:lnRef idx="1">
            <a:schemeClr val="dk1"/>
          </a:lnRef>
          <a:fillRef idx="0">
            <a:schemeClr val="dk1"/>
          </a:fillRef>
          <a:effectRef idx="0">
            <a:schemeClr val="dk1"/>
          </a:effectRef>
          <a:fontRef idx="minor">
            <a:schemeClr val="tx1"/>
          </a:fontRef>
        </p:style>
      </p:cxnSp>
      <p:sp>
        <p:nvSpPr>
          <p:cNvPr id="118" name="TextBox 114">
            <a:extLst>
              <a:ext uri="{FF2B5EF4-FFF2-40B4-BE49-F238E27FC236}">
                <a16:creationId xmlns:a16="http://schemas.microsoft.com/office/drawing/2014/main" id="{853527F3-6EF4-465F-8B85-53C33A450338}"/>
              </a:ext>
            </a:extLst>
          </p:cNvPr>
          <p:cNvSpPr txBox="1"/>
          <p:nvPr/>
        </p:nvSpPr>
        <p:spPr>
          <a:xfrm>
            <a:off x="3279345" y="3028993"/>
            <a:ext cx="2488393" cy="584776"/>
          </a:xfrm>
          <a:prstGeom prst="rect">
            <a:avLst/>
          </a:prstGeom>
          <a:noFill/>
        </p:spPr>
        <p:txBody>
          <a:bodyPr wrap="square" rtlCol="0">
            <a:spAutoFit/>
          </a:bodyPr>
          <a:lstStyle/>
          <a:p>
            <a:pPr algn="ctr"/>
            <a:r>
              <a:rPr lang="en-US" sz="1600" dirty="0"/>
              <a:t>coarse-grained synchronization</a:t>
            </a:r>
          </a:p>
        </p:txBody>
      </p:sp>
      <p:cxnSp>
        <p:nvCxnSpPr>
          <p:cNvPr id="119" name="Straight Connector 115">
            <a:extLst>
              <a:ext uri="{FF2B5EF4-FFF2-40B4-BE49-F238E27FC236}">
                <a16:creationId xmlns:a16="http://schemas.microsoft.com/office/drawing/2014/main" id="{DB586537-D1ED-426E-8CAE-177D2DA79724}"/>
              </a:ext>
            </a:extLst>
          </p:cNvPr>
          <p:cNvCxnSpPr/>
          <p:nvPr/>
        </p:nvCxnSpPr>
        <p:spPr>
          <a:xfrm flipV="1">
            <a:off x="3465934" y="3344859"/>
            <a:ext cx="404079" cy="134606"/>
          </a:xfrm>
          <a:prstGeom prst="line">
            <a:avLst/>
          </a:prstGeom>
          <a:ln w="19050" cmpd="sng">
            <a:solidFill>
              <a:schemeClr val="tx1">
                <a:lumMod val="50000"/>
                <a:lumOff val="50000"/>
              </a:schemeClr>
            </a:solidFill>
            <a:prstDash val="solid"/>
            <a:headEnd type="arrow"/>
            <a:tailEnd type="none"/>
          </a:ln>
        </p:spPr>
        <p:style>
          <a:lnRef idx="1">
            <a:schemeClr val="dk1"/>
          </a:lnRef>
          <a:fillRef idx="0">
            <a:schemeClr val="dk1"/>
          </a:fillRef>
          <a:effectRef idx="0">
            <a:schemeClr val="dk1"/>
          </a:effectRef>
          <a:fontRef idx="minor">
            <a:schemeClr val="tx1"/>
          </a:fontRef>
        </p:style>
      </p:cxnSp>
      <p:sp>
        <p:nvSpPr>
          <p:cNvPr id="120" name="TextBox 302">
            <a:extLst>
              <a:ext uri="{FF2B5EF4-FFF2-40B4-BE49-F238E27FC236}">
                <a16:creationId xmlns:a16="http://schemas.microsoft.com/office/drawing/2014/main" id="{36D4B7DC-0C88-4CEB-A7B3-BAADA7B7398F}"/>
              </a:ext>
            </a:extLst>
          </p:cNvPr>
          <p:cNvSpPr txBox="1"/>
          <p:nvPr/>
        </p:nvSpPr>
        <p:spPr>
          <a:xfrm>
            <a:off x="1325731" y="4941472"/>
            <a:ext cx="2111776" cy="400110"/>
          </a:xfrm>
          <a:prstGeom prst="rect">
            <a:avLst/>
          </a:prstGeom>
          <a:noFill/>
        </p:spPr>
        <p:txBody>
          <a:bodyPr wrap="none" rtlCol="0">
            <a:spAutoFit/>
          </a:bodyPr>
          <a:lstStyle/>
          <a:p>
            <a:r>
              <a:rPr lang="en-US" sz="2000" dirty="0"/>
              <a:t>Program Structure</a:t>
            </a:r>
          </a:p>
        </p:txBody>
      </p:sp>
    </p:spTree>
    <p:extLst>
      <p:ext uri="{BB962C8B-B14F-4D97-AF65-F5344CB8AC3E}">
        <p14:creationId xmlns:p14="http://schemas.microsoft.com/office/powerpoint/2010/main" val="348771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wipe(left)">
                                      <p:cBhvr>
                                        <p:cTn id="49" dur="500"/>
                                        <p:tgtEl>
                                          <p:spTgt spid="74"/>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69"/>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65"/>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66"/>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67"/>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68"/>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p:bldP spid="65" grpId="0" animBg="1"/>
      <p:bldP spid="66" grpId="0" animBg="1"/>
      <p:bldP spid="67" grpId="0" animBg="1"/>
      <p:bldP spid="68" grpId="0" animBg="1"/>
      <p:bldP spid="69" grpId="0" animBg="1"/>
      <p:bldP spid="70"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3385</TotalTime>
  <Words>2797</Words>
  <Application>Microsoft Office PowerPoint</Application>
  <PresentationFormat>On-screen Show (4:3)</PresentationFormat>
  <Paragraphs>495</Paragraphs>
  <Slides>35</Slides>
  <Notes>31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Arial</vt:lpstr>
      <vt:lpstr>Calibri</vt:lpstr>
      <vt:lpstr>Cambria Math</vt:lpstr>
      <vt:lpstr>Consolas</vt:lpstr>
      <vt:lpstr>Verdana</vt:lpstr>
      <vt:lpstr>Custom Design</vt:lpstr>
      <vt:lpstr>Office Theme</vt:lpstr>
      <vt:lpstr>Analysis and Modeling of Collaborative Execution Strategies for Heterogeneous CPU-FPGA Architectures</vt:lpstr>
      <vt:lpstr>Outline</vt:lpstr>
      <vt:lpstr>Collaborative Computing</vt:lpstr>
      <vt:lpstr>Collaborative Computing</vt:lpstr>
      <vt:lpstr>Collaborative Computing</vt:lpstr>
      <vt:lpstr>Integrated Heterogeneous Systems</vt:lpstr>
      <vt:lpstr>Collaborative Patterns</vt:lpstr>
      <vt:lpstr>Collaborative Patterns</vt:lpstr>
      <vt:lpstr>Collaborative Patterns</vt:lpstr>
      <vt:lpstr>Data Partitioning</vt:lpstr>
      <vt:lpstr>Data Partitioning</vt:lpstr>
      <vt:lpstr>Data Partitioning</vt:lpstr>
      <vt:lpstr>Data Partitioning vs. Task Partitioning</vt:lpstr>
      <vt:lpstr>Another Data Partitioning Example:  Image Histogram</vt:lpstr>
      <vt:lpstr>Analytical Models</vt:lpstr>
      <vt:lpstr>Analytical Models</vt:lpstr>
      <vt:lpstr>Analytical Models</vt:lpstr>
      <vt:lpstr>Analytical Models</vt:lpstr>
      <vt:lpstr>Chai Benchmark Suite</vt:lpstr>
      <vt:lpstr>Evaluated Chai Benchmarks</vt:lpstr>
      <vt:lpstr>Evaluation Platforms</vt:lpstr>
      <vt:lpstr>Intel OpenCL SDK for FPGA</vt:lpstr>
      <vt:lpstr>Compute Unit Replication</vt:lpstr>
      <vt:lpstr>Evaluation: Canny Edge Detection (Data Partitioning)</vt:lpstr>
      <vt:lpstr>Evaluation: Canny Edge Detection  (Data Partitioning and Task Partitioning)</vt:lpstr>
      <vt:lpstr>Evaluation: Random Sample Consensus (Data Partitioning and Task Partitioning)</vt:lpstr>
      <vt:lpstr>Bézier Surface (BS, Data Partitioning)</vt:lpstr>
      <vt:lpstr>Histogram (HSTO, Output Data Partitioning)</vt:lpstr>
      <vt:lpstr>Kernel Replication – Data Partitioning</vt:lpstr>
      <vt:lpstr>Kernel Replication – Task Partitioning</vt:lpstr>
      <vt:lpstr>Impact of Replication</vt:lpstr>
      <vt:lpstr>Impact of Replication</vt:lpstr>
      <vt:lpstr>Key Insights</vt:lpstr>
      <vt:lpstr>Chai Project</vt:lpstr>
      <vt:lpstr>Analysis and Modeling of Collaborative Execution Strategies for Heterogeneous CPU-FPGA Architectures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Hardware A</dc:title>
  <dc:creator>Sitao Huang</dc:creator>
  <cp:lastModifiedBy>Sitao Huang</cp:lastModifiedBy>
  <cp:revision>1119</cp:revision>
  <dcterms:created xsi:type="dcterms:W3CDTF">2016-10-28T05:16:21Z</dcterms:created>
  <dcterms:modified xsi:type="dcterms:W3CDTF">2019-04-01T09:23:03Z</dcterms:modified>
</cp:coreProperties>
</file>