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66"/>
  </p:notesMasterIdLst>
  <p:sldIdLst>
    <p:sldId id="256" r:id="rId2"/>
    <p:sldId id="257" r:id="rId3"/>
    <p:sldId id="258" r:id="rId4"/>
    <p:sldId id="259" r:id="rId5"/>
    <p:sldId id="260" r:id="rId6"/>
    <p:sldId id="261" r:id="rId7"/>
    <p:sldId id="270" r:id="rId8"/>
    <p:sldId id="264" r:id="rId9"/>
    <p:sldId id="263" r:id="rId10"/>
    <p:sldId id="265" r:id="rId11"/>
    <p:sldId id="266" r:id="rId12"/>
    <p:sldId id="268" r:id="rId13"/>
    <p:sldId id="267" r:id="rId14"/>
    <p:sldId id="269" r:id="rId15"/>
    <p:sldId id="271" r:id="rId16"/>
    <p:sldId id="272" r:id="rId17"/>
    <p:sldId id="273" r:id="rId18"/>
    <p:sldId id="274" r:id="rId19"/>
    <p:sldId id="275" r:id="rId20"/>
    <p:sldId id="277" r:id="rId21"/>
    <p:sldId id="279" r:id="rId22"/>
    <p:sldId id="280" r:id="rId23"/>
    <p:sldId id="281" r:id="rId24"/>
    <p:sldId id="282" r:id="rId25"/>
    <p:sldId id="283" r:id="rId26"/>
    <p:sldId id="284" r:id="rId27"/>
    <p:sldId id="278" r:id="rId28"/>
    <p:sldId id="285" r:id="rId29"/>
    <p:sldId id="276" r:id="rId30"/>
    <p:sldId id="286" r:id="rId31"/>
    <p:sldId id="287" r:id="rId32"/>
    <p:sldId id="288" r:id="rId33"/>
    <p:sldId id="289" r:id="rId34"/>
    <p:sldId id="290" r:id="rId35"/>
    <p:sldId id="291" r:id="rId36"/>
    <p:sldId id="292" r:id="rId37"/>
    <p:sldId id="293" r:id="rId38"/>
    <p:sldId id="294" r:id="rId39"/>
    <p:sldId id="295" r:id="rId40"/>
    <p:sldId id="297" r:id="rId41"/>
    <p:sldId id="298" r:id="rId42"/>
    <p:sldId id="300" r:id="rId43"/>
    <p:sldId id="299" r:id="rId44"/>
    <p:sldId id="301" r:id="rId45"/>
    <p:sldId id="302" r:id="rId46"/>
    <p:sldId id="304" r:id="rId47"/>
    <p:sldId id="306" r:id="rId48"/>
    <p:sldId id="311" r:id="rId49"/>
    <p:sldId id="312" r:id="rId50"/>
    <p:sldId id="313" r:id="rId51"/>
    <p:sldId id="310" r:id="rId52"/>
    <p:sldId id="314" r:id="rId53"/>
    <p:sldId id="330" r:id="rId54"/>
    <p:sldId id="315" r:id="rId55"/>
    <p:sldId id="305" r:id="rId56"/>
    <p:sldId id="329" r:id="rId57"/>
    <p:sldId id="317" r:id="rId58"/>
    <p:sldId id="318" r:id="rId59"/>
    <p:sldId id="321" r:id="rId60"/>
    <p:sldId id="332" r:id="rId61"/>
    <p:sldId id="319" r:id="rId62"/>
    <p:sldId id="320" r:id="rId63"/>
    <p:sldId id="325" r:id="rId64"/>
    <p:sldId id="326" r:id="rId65"/>
  </p:sldIdLst>
  <p:sldSz cx="9144000" cy="6858000" type="screen4x3"/>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060"/>
    <a:srgbClr val="E3F1D9"/>
    <a:srgbClr val="AFABAB"/>
    <a:srgbClr val="767171"/>
    <a:srgbClr val="7AC853"/>
    <a:srgbClr val="6CA946"/>
    <a:srgbClr val="5E923D"/>
    <a:srgbClr val="5C903C"/>
    <a:srgbClr val="66665C"/>
    <a:srgbClr val="FB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44"/>
    <p:restoredTop sz="79760"/>
  </p:normalViewPr>
  <p:slideViewPr>
    <p:cSldViewPr snapToGrid="0">
      <p:cViewPr varScale="1">
        <p:scale>
          <a:sx n="177" d="100"/>
          <a:sy n="177" d="100"/>
        </p:scale>
        <p:origin x="407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C:\Users\Rakesh\Desktop\fc%20-%20Copy.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file:///C:\Users\Rakesh\Desktop\fc%20-%20Cop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41545240024105"/>
          <c:y val="3.7474617705036566E-2"/>
          <c:w val="0.85278057997823487"/>
          <c:h val="0.80108812740354185"/>
        </c:manualLayout>
      </c:layout>
      <c:barChart>
        <c:barDir val="col"/>
        <c:grouping val="clustered"/>
        <c:varyColors val="0"/>
        <c:ser>
          <c:idx val="0"/>
          <c:order val="0"/>
          <c:spPr>
            <a:solidFill>
              <a:schemeClr val="bg2">
                <a:lumMod val="50000"/>
              </a:schemeClr>
            </a:solidFill>
            <a:ln w="25400">
              <a:solidFill>
                <a:schemeClr val="tx1"/>
              </a:solidFill>
            </a:ln>
            <a:effectLst/>
          </c:spPr>
          <c:invertIfNegative val="0"/>
          <c:cat>
            <c:strRef>
              <c:f>PERF!$D$7:$D$10</c:f>
              <c:strCache>
                <c:ptCount val="4"/>
                <c:pt idx="0">
                  <c:v>BMI</c:v>
                </c:pt>
                <c:pt idx="1">
                  <c:v>IMS</c:v>
                </c:pt>
                <c:pt idx="2">
                  <c:v>KCS</c:v>
                </c:pt>
                <c:pt idx="3">
                  <c:v>AVG</c:v>
                </c:pt>
              </c:strCache>
            </c:strRef>
          </c:cat>
          <c:val>
            <c:numRef>
              <c:f>PERF!$E$7:$E$10</c:f>
              <c:numCache>
                <c:formatCode>General</c:formatCode>
                <c:ptCount val="4"/>
                <c:pt idx="0">
                  <c:v>1.3181454488164182</c:v>
                </c:pt>
                <c:pt idx="1">
                  <c:v>1.1934537982957298</c:v>
                </c:pt>
                <c:pt idx="2">
                  <c:v>1.3006968387045812</c:v>
                </c:pt>
                <c:pt idx="3">
                  <c:v>1.2793921596335978</c:v>
                </c:pt>
              </c:numCache>
            </c:numRef>
          </c:val>
          <c:extLst>
            <c:ext xmlns:c16="http://schemas.microsoft.com/office/drawing/2014/chart" uri="{C3380CC4-5D6E-409C-BE32-E72D297353CC}">
              <c16:uniqueId val="{00000000-81F7-4B23-9812-EF4DDF4B1D4B}"/>
            </c:ext>
          </c:extLst>
        </c:ser>
        <c:ser>
          <c:idx val="1"/>
          <c:order val="1"/>
          <c:spPr>
            <a:solidFill>
              <a:schemeClr val="bg2">
                <a:lumMod val="75000"/>
              </a:schemeClr>
            </a:solidFill>
            <a:ln w="25400">
              <a:solidFill>
                <a:schemeClr val="tx1"/>
              </a:solidFill>
            </a:ln>
            <a:effectLst/>
          </c:spPr>
          <c:invertIfNegative val="0"/>
          <c:cat>
            <c:strRef>
              <c:f>PERF!$D$7:$D$10</c:f>
              <c:strCache>
                <c:ptCount val="4"/>
                <c:pt idx="0">
                  <c:v>BMI</c:v>
                </c:pt>
                <c:pt idx="1">
                  <c:v>IMS</c:v>
                </c:pt>
                <c:pt idx="2">
                  <c:v>KCS</c:v>
                </c:pt>
                <c:pt idx="3">
                  <c:v>AVG</c:v>
                </c:pt>
              </c:strCache>
            </c:strRef>
          </c:cat>
          <c:val>
            <c:numRef>
              <c:f>PERF!$F$7:$F$10</c:f>
              <c:numCache>
                <c:formatCode>General</c:formatCode>
                <c:ptCount val="4"/>
                <c:pt idx="0">
                  <c:v>14.164864387299732</c:v>
                </c:pt>
                <c:pt idx="1">
                  <c:v>2.9997173040686276</c:v>
                </c:pt>
                <c:pt idx="2">
                  <c:v>12.886664395435886</c:v>
                </c:pt>
                <c:pt idx="3">
                  <c:v>9.2742208649007765</c:v>
                </c:pt>
              </c:numCache>
            </c:numRef>
          </c:val>
          <c:extLst>
            <c:ext xmlns:c16="http://schemas.microsoft.com/office/drawing/2014/chart" uri="{C3380CC4-5D6E-409C-BE32-E72D297353CC}">
              <c16:uniqueId val="{00000001-81F7-4B23-9812-EF4DDF4B1D4B}"/>
            </c:ext>
          </c:extLst>
        </c:ser>
        <c:ser>
          <c:idx val="2"/>
          <c:order val="2"/>
          <c:spPr>
            <a:solidFill>
              <a:srgbClr val="70AD47">
                <a:lumMod val="20000"/>
                <a:lumOff val="80000"/>
              </a:srgbClr>
            </a:solidFill>
            <a:ln w="25400">
              <a:solidFill>
                <a:schemeClr val="tx1"/>
              </a:solidFill>
            </a:ln>
            <a:effectLst/>
          </c:spPr>
          <c:invertIfNegative val="0"/>
          <c:cat>
            <c:strRef>
              <c:f>PERF!$D$7:$D$10</c:f>
              <c:strCache>
                <c:ptCount val="4"/>
                <c:pt idx="0">
                  <c:v>BMI</c:v>
                </c:pt>
                <c:pt idx="1">
                  <c:v>IMS</c:v>
                </c:pt>
                <c:pt idx="2">
                  <c:v>KCS</c:v>
                </c:pt>
                <c:pt idx="3">
                  <c:v>AVG</c:v>
                </c:pt>
              </c:strCache>
            </c:strRef>
          </c:cat>
          <c:val>
            <c:numRef>
              <c:f>PERF!$G$7:$G$10</c:f>
              <c:numCache>
                <c:formatCode>General</c:formatCode>
                <c:ptCount val="4"/>
                <c:pt idx="0">
                  <c:v>198.40353952822096</c:v>
                </c:pt>
                <c:pt idx="1">
                  <c:v>2.9998333977131892</c:v>
                </c:pt>
                <c:pt idx="2">
                  <c:v>25.896164265308535</c:v>
                </c:pt>
                <c:pt idx="3">
                  <c:v>32.420417654911518</c:v>
                </c:pt>
              </c:numCache>
            </c:numRef>
          </c:val>
          <c:extLst>
            <c:ext xmlns:c16="http://schemas.microsoft.com/office/drawing/2014/chart" uri="{C3380CC4-5D6E-409C-BE32-E72D297353CC}">
              <c16:uniqueId val="{00000002-81F7-4B23-9812-EF4DDF4B1D4B}"/>
            </c:ext>
          </c:extLst>
        </c:ser>
        <c:dLbls>
          <c:showLegendKey val="0"/>
          <c:showVal val="0"/>
          <c:showCatName val="0"/>
          <c:showSerName val="0"/>
          <c:showPercent val="0"/>
          <c:showBubbleSize val="0"/>
        </c:dLbls>
        <c:gapWidth val="100"/>
        <c:axId val="647976816"/>
        <c:axId val="647970992"/>
      </c:barChart>
      <c:catAx>
        <c:axId val="647976816"/>
        <c:scaling>
          <c:orientation val="minMax"/>
        </c:scaling>
        <c:delete val="0"/>
        <c:axPos val="b"/>
        <c:numFmt formatCode="General" sourceLinked="1"/>
        <c:majorTickMark val="in"/>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647970992"/>
        <c:crosses val="autoZero"/>
        <c:auto val="1"/>
        <c:lblAlgn val="ctr"/>
        <c:lblOffset val="0"/>
        <c:noMultiLvlLbl val="0"/>
      </c:catAx>
      <c:valAx>
        <c:axId val="647970992"/>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in"/>
        <c:tickLblPos val="none"/>
        <c:spPr>
          <a:noFill/>
          <a:ln w="25400">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647976816"/>
        <c:crosses val="autoZero"/>
        <c:crossBetween val="between"/>
      </c:valAx>
      <c:spPr>
        <a:noFill/>
        <a:ln w="25400">
          <a:solidFill>
            <a:schemeClr val="tx1"/>
          </a:solidFill>
        </a:ln>
        <a:effectLst/>
      </c:spPr>
    </c:plotArea>
    <c:plotVisOnly val="1"/>
    <c:dispBlanksAs val="gap"/>
    <c:showDLblsOverMax val="0"/>
  </c:chart>
  <c:spPr>
    <a:noFill/>
    <a:ln>
      <a:noFill/>
    </a:ln>
    <a:effectLst/>
  </c:spPr>
  <c:txPr>
    <a:bodyPr/>
    <a:lstStyle/>
    <a:p>
      <a:pPr>
        <a:defRPr/>
      </a:pPr>
      <a:endParaRPr lang="en-CH"/>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99997476846564"/>
          <c:y val="6.0792740270866459E-2"/>
          <c:w val="0.85619614060319249"/>
          <c:h val="0.76889651720575924"/>
        </c:manualLayout>
      </c:layout>
      <c:barChart>
        <c:barDir val="col"/>
        <c:grouping val="clustered"/>
        <c:varyColors val="0"/>
        <c:ser>
          <c:idx val="0"/>
          <c:order val="0"/>
          <c:tx>
            <c:v>ISP</c:v>
          </c:tx>
          <c:spPr>
            <a:solidFill>
              <a:schemeClr val="bg2">
                <a:lumMod val="50000"/>
              </a:schemeClr>
            </a:solidFill>
            <a:ln w="25400">
              <a:solidFill>
                <a:schemeClr val="tx1"/>
              </a:solidFill>
            </a:ln>
            <a:effectLst/>
          </c:spPr>
          <c:invertIfNegative val="0"/>
          <c:cat>
            <c:strRef>
              <c:f>ENERGY!$D$5:$D$8</c:f>
              <c:strCache>
                <c:ptCount val="4"/>
                <c:pt idx="0">
                  <c:v>BMI</c:v>
                </c:pt>
                <c:pt idx="1">
                  <c:v>IMS</c:v>
                </c:pt>
                <c:pt idx="2">
                  <c:v>KCS</c:v>
                </c:pt>
                <c:pt idx="3">
                  <c:v>AVG</c:v>
                </c:pt>
              </c:strCache>
            </c:strRef>
          </c:cat>
          <c:val>
            <c:numRef>
              <c:f>ENERGY!$E$5:$E$8</c:f>
              <c:numCache>
                <c:formatCode>General</c:formatCode>
                <c:ptCount val="4"/>
                <c:pt idx="0">
                  <c:v>8.2558142552404465</c:v>
                </c:pt>
                <c:pt idx="1">
                  <c:v>5.4514223057332885</c:v>
                </c:pt>
                <c:pt idx="2">
                  <c:v>7.477704136952477</c:v>
                </c:pt>
                <c:pt idx="3">
                  <c:v>7.1709307482271578</c:v>
                </c:pt>
              </c:numCache>
            </c:numRef>
          </c:val>
          <c:extLst>
            <c:ext xmlns:c16="http://schemas.microsoft.com/office/drawing/2014/chart" uri="{C3380CC4-5D6E-409C-BE32-E72D297353CC}">
              <c16:uniqueId val="{00000000-D977-426C-A64F-373C6E3926FE}"/>
            </c:ext>
          </c:extLst>
        </c:ser>
        <c:ser>
          <c:idx val="1"/>
          <c:order val="1"/>
          <c:tx>
            <c:v>ParaBit</c:v>
          </c:tx>
          <c:spPr>
            <a:solidFill>
              <a:schemeClr val="bg2">
                <a:lumMod val="75000"/>
              </a:schemeClr>
            </a:solidFill>
            <a:ln w="25400">
              <a:solidFill>
                <a:schemeClr val="tx1"/>
              </a:solidFill>
            </a:ln>
            <a:effectLst/>
          </c:spPr>
          <c:invertIfNegative val="0"/>
          <c:cat>
            <c:strRef>
              <c:f>ENERGY!$D$5:$D$8</c:f>
              <c:strCache>
                <c:ptCount val="4"/>
                <c:pt idx="0">
                  <c:v>BMI</c:v>
                </c:pt>
                <c:pt idx="1">
                  <c:v>IMS</c:v>
                </c:pt>
                <c:pt idx="2">
                  <c:v>KCS</c:v>
                </c:pt>
                <c:pt idx="3">
                  <c:v>AVG</c:v>
                </c:pt>
              </c:strCache>
            </c:strRef>
          </c:cat>
          <c:val>
            <c:numRef>
              <c:f>ENERGY!$F$5:$F$8</c:f>
              <c:numCache>
                <c:formatCode>General</c:formatCode>
                <c:ptCount val="4"/>
                <c:pt idx="0">
                  <c:v>49.44897867787212</c:v>
                </c:pt>
                <c:pt idx="1">
                  <c:v>8.776115803712651</c:v>
                </c:pt>
                <c:pt idx="2">
                  <c:v>38.17617774721154</c:v>
                </c:pt>
                <c:pt idx="3">
                  <c:v>29.127737369122812</c:v>
                </c:pt>
              </c:numCache>
            </c:numRef>
          </c:val>
          <c:extLst>
            <c:ext xmlns:c16="http://schemas.microsoft.com/office/drawing/2014/chart" uri="{C3380CC4-5D6E-409C-BE32-E72D297353CC}">
              <c16:uniqueId val="{00000001-D977-426C-A64F-373C6E3926FE}"/>
            </c:ext>
          </c:extLst>
        </c:ser>
        <c:ser>
          <c:idx val="2"/>
          <c:order val="2"/>
          <c:tx>
            <c:v>Flash-Cosmos</c:v>
          </c:tx>
          <c:spPr>
            <a:solidFill>
              <a:srgbClr val="70AD47">
                <a:lumMod val="20000"/>
                <a:lumOff val="80000"/>
              </a:srgbClr>
            </a:solidFill>
            <a:ln w="25400">
              <a:solidFill>
                <a:schemeClr val="tx1"/>
              </a:solidFill>
            </a:ln>
            <a:effectLst/>
          </c:spPr>
          <c:invertIfNegative val="0"/>
          <c:cat>
            <c:strRef>
              <c:f>ENERGY!$D$5:$D$8</c:f>
              <c:strCache>
                <c:ptCount val="4"/>
                <c:pt idx="0">
                  <c:v>BMI</c:v>
                </c:pt>
                <c:pt idx="1">
                  <c:v>IMS</c:v>
                </c:pt>
                <c:pt idx="2">
                  <c:v>KCS</c:v>
                </c:pt>
                <c:pt idx="3">
                  <c:v>AVG</c:v>
                </c:pt>
              </c:strCache>
            </c:strRef>
          </c:cat>
          <c:val>
            <c:numRef>
              <c:f>ENERGY!$G$5:$G$8</c:f>
              <c:numCache>
                <c:formatCode>General</c:formatCode>
                <c:ptCount val="4"/>
                <c:pt idx="0">
                  <c:v>582.85334743651617</c:v>
                </c:pt>
                <c:pt idx="1">
                  <c:v>8.9811027730291624</c:v>
                </c:pt>
                <c:pt idx="2">
                  <c:v>76.595427908429585</c:v>
                </c:pt>
                <c:pt idx="3">
                  <c:v>95.93856532866269</c:v>
                </c:pt>
              </c:numCache>
            </c:numRef>
          </c:val>
          <c:extLst>
            <c:ext xmlns:c16="http://schemas.microsoft.com/office/drawing/2014/chart" uri="{C3380CC4-5D6E-409C-BE32-E72D297353CC}">
              <c16:uniqueId val="{00000002-D977-426C-A64F-373C6E3926FE}"/>
            </c:ext>
          </c:extLst>
        </c:ser>
        <c:dLbls>
          <c:showLegendKey val="0"/>
          <c:showVal val="0"/>
          <c:showCatName val="0"/>
          <c:showSerName val="0"/>
          <c:showPercent val="0"/>
          <c:showBubbleSize val="0"/>
        </c:dLbls>
        <c:gapWidth val="100"/>
        <c:axId val="647976816"/>
        <c:axId val="647970992"/>
      </c:barChart>
      <c:catAx>
        <c:axId val="647976816"/>
        <c:scaling>
          <c:orientation val="minMax"/>
        </c:scaling>
        <c:delete val="0"/>
        <c:axPos val="b"/>
        <c:numFmt formatCode="General" sourceLinked="1"/>
        <c:majorTickMark val="in"/>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647970992"/>
        <c:crosses val="autoZero"/>
        <c:auto val="1"/>
        <c:lblAlgn val="ctr"/>
        <c:lblOffset val="0"/>
        <c:noMultiLvlLbl val="0"/>
      </c:catAx>
      <c:valAx>
        <c:axId val="647970992"/>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in"/>
        <c:tickLblPos val="none"/>
        <c:spPr>
          <a:noFill/>
          <a:ln w="25400">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647976816"/>
        <c:crosses val="autoZero"/>
        <c:crossBetween val="between"/>
      </c:valAx>
      <c:spPr>
        <a:noFill/>
        <a:ln w="25400">
          <a:solidFill>
            <a:schemeClr val="tx1"/>
          </a:solidFill>
        </a:ln>
        <a:effectLst/>
      </c:spPr>
    </c:plotArea>
    <c:plotVisOnly val="1"/>
    <c:dispBlanksAs val="gap"/>
    <c:showDLblsOverMax val="0"/>
  </c:chart>
  <c:spPr>
    <a:noFill/>
    <a:ln>
      <a:noFill/>
    </a:ln>
    <a:effectLst/>
  </c:spPr>
  <c:txPr>
    <a:bodyPr/>
    <a:lstStyle/>
    <a:p>
      <a:pPr>
        <a:defRPr/>
      </a:pPr>
      <a:endParaRPr lang="en-CH"/>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0.0379</cdr:x>
      <cdr:y>0.01909</cdr:y>
    </cdr:from>
    <cdr:to>
      <cdr:x>0.11963</cdr:x>
      <cdr:y>0.83152</cdr:y>
    </cdr:to>
    <cdr:grpSp>
      <cdr:nvGrpSpPr>
        <cdr:cNvPr id="7" name="Group 6">
          <a:extLst xmlns:a="http://schemas.openxmlformats.org/drawingml/2006/main">
            <a:ext uri="{FF2B5EF4-FFF2-40B4-BE49-F238E27FC236}">
              <a16:creationId xmlns:a16="http://schemas.microsoft.com/office/drawing/2014/main" id="{E8315B2C-785E-952C-12C8-8E36D665364A}"/>
            </a:ext>
          </a:extLst>
        </cdr:cNvPr>
        <cdr:cNvGrpSpPr/>
      </cdr:nvGrpSpPr>
      <cdr:grpSpPr>
        <a:xfrm xmlns:a="http://schemas.openxmlformats.org/drawingml/2006/main">
          <a:off x="171693" y="50365"/>
          <a:ext cx="370251" cy="2143429"/>
          <a:chOff x="215538" y="-11318"/>
          <a:chExt cx="464563" cy="3282175"/>
        </a:xfrm>
      </cdr:grpSpPr>
      <cdr:sp macro="" textlink="">
        <cdr:nvSpPr>
          <cdr:cNvPr id="3" name="TextBox 241">
            <a:extLst xmlns:a="http://schemas.openxmlformats.org/drawingml/2006/main">
              <a:ext uri="{FF2B5EF4-FFF2-40B4-BE49-F238E27FC236}">
                <a16:creationId xmlns:a16="http://schemas.microsoft.com/office/drawing/2014/main" id="{067E9A6A-867F-8D86-4B56-9CB82D8F2D02}"/>
              </a:ext>
            </a:extLst>
          </cdr:cNvPr>
          <cdr:cNvSpPr txBox="1"/>
        </cdr:nvSpPr>
        <cdr:spPr>
          <a:xfrm xmlns:a="http://schemas.openxmlformats.org/drawingml/2006/main">
            <a:off x="215538" y="930177"/>
            <a:ext cx="464563" cy="270652"/>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latin typeface="Cambria" panose="02040503050406030204" pitchFamily="18" charset="0"/>
              </a:rPr>
              <a:t>10</a:t>
            </a:r>
            <a:r>
              <a:rPr lang="en-US" sz="1800" b="1" baseline="30000" dirty="0">
                <a:latin typeface="Cambria" panose="02040503050406030204" pitchFamily="18" charset="0"/>
              </a:rPr>
              <a:t>2</a:t>
            </a:r>
            <a:endParaRPr lang="en-CH" sz="1600" b="1" baseline="30000" dirty="0">
              <a:latin typeface="Cambria" panose="02040503050406030204" pitchFamily="18" charset="0"/>
            </a:endParaRPr>
          </a:p>
        </cdr:txBody>
      </cdr:sp>
      <cdr:sp macro="" textlink="">
        <cdr:nvSpPr>
          <cdr:cNvPr id="4" name="TextBox 241">
            <a:extLst xmlns:a="http://schemas.openxmlformats.org/drawingml/2006/main">
              <a:ext uri="{FF2B5EF4-FFF2-40B4-BE49-F238E27FC236}">
                <a16:creationId xmlns:a16="http://schemas.microsoft.com/office/drawing/2014/main" id="{D9CE21B9-F7AF-F11E-3660-810C065B0B11}"/>
              </a:ext>
            </a:extLst>
          </cdr:cNvPr>
          <cdr:cNvSpPr txBox="1"/>
        </cdr:nvSpPr>
        <cdr:spPr>
          <a:xfrm xmlns:a="http://schemas.openxmlformats.org/drawingml/2006/main">
            <a:off x="215538" y="2921807"/>
            <a:ext cx="464563" cy="349050"/>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latin typeface="Cambria" panose="02040503050406030204" pitchFamily="18" charset="0"/>
              </a:rPr>
              <a:t>1</a:t>
            </a:r>
            <a:endParaRPr lang="en-CH" sz="1600" b="1" baseline="30000" dirty="0">
              <a:latin typeface="Cambria" panose="02040503050406030204" pitchFamily="18" charset="0"/>
            </a:endParaRPr>
          </a:p>
        </cdr:txBody>
      </cdr:sp>
      <cdr:sp macro="" textlink="">
        <cdr:nvSpPr>
          <cdr:cNvPr id="5" name="TextBox 241">
            <a:extLst xmlns:a="http://schemas.openxmlformats.org/drawingml/2006/main">
              <a:ext uri="{FF2B5EF4-FFF2-40B4-BE49-F238E27FC236}">
                <a16:creationId xmlns:a16="http://schemas.microsoft.com/office/drawing/2014/main" id="{067E9A6A-867F-8D86-4B56-9CB82D8F2D02}"/>
              </a:ext>
            </a:extLst>
          </cdr:cNvPr>
          <cdr:cNvSpPr txBox="1"/>
        </cdr:nvSpPr>
        <cdr:spPr>
          <a:xfrm xmlns:a="http://schemas.openxmlformats.org/drawingml/2006/main">
            <a:off x="215538" y="1955732"/>
            <a:ext cx="464563" cy="424161"/>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latin typeface="Cambria" panose="02040503050406030204" pitchFamily="18" charset="0"/>
              </a:rPr>
              <a:t>10</a:t>
            </a:r>
            <a:r>
              <a:rPr lang="en-US" sz="1800" b="1" baseline="30000" dirty="0">
                <a:latin typeface="Cambria" panose="02040503050406030204" pitchFamily="18" charset="0"/>
              </a:rPr>
              <a:t>1</a:t>
            </a:r>
            <a:endParaRPr lang="en-CH" sz="1600" b="1" baseline="30000" dirty="0">
              <a:latin typeface="Cambria" panose="02040503050406030204" pitchFamily="18" charset="0"/>
            </a:endParaRPr>
          </a:p>
        </cdr:txBody>
      </cdr:sp>
      <cdr:sp macro="" textlink="">
        <cdr:nvSpPr>
          <cdr:cNvPr id="6" name="TextBox 241">
            <a:extLst xmlns:a="http://schemas.openxmlformats.org/drawingml/2006/main">
              <a:ext uri="{FF2B5EF4-FFF2-40B4-BE49-F238E27FC236}">
                <a16:creationId xmlns:a16="http://schemas.microsoft.com/office/drawing/2014/main" id="{F8053D14-DD33-0698-D47F-F02DFB8D51B6}"/>
              </a:ext>
            </a:extLst>
          </cdr:cNvPr>
          <cdr:cNvSpPr txBox="1"/>
        </cdr:nvSpPr>
        <cdr:spPr>
          <a:xfrm xmlns:a="http://schemas.openxmlformats.org/drawingml/2006/main">
            <a:off x="215538" y="-11318"/>
            <a:ext cx="464563" cy="270652"/>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latin typeface="Cambria" panose="02040503050406030204" pitchFamily="18" charset="0"/>
              </a:rPr>
              <a:t>10</a:t>
            </a:r>
            <a:r>
              <a:rPr lang="en-US" sz="1800" b="1" baseline="30000" dirty="0">
                <a:latin typeface="Cambria" panose="02040503050406030204" pitchFamily="18" charset="0"/>
              </a:rPr>
              <a:t>3</a:t>
            </a:r>
            <a:endParaRPr lang="en-CH" sz="1600" b="1" baseline="30000" dirty="0">
              <a:latin typeface="Cambria" panose="02040503050406030204" pitchFamily="18" charset="0"/>
            </a:endParaRPr>
          </a:p>
        </cdr:txBody>
      </cdr:sp>
    </cdr:grpSp>
  </cdr:relSizeAnchor>
</c:userShapes>
</file>

<file path=ppt/drawings/drawing2.xml><?xml version="1.0" encoding="utf-8"?>
<c:userShapes xmlns:c="http://schemas.openxmlformats.org/drawingml/2006/chart">
  <cdr:relSizeAnchor xmlns:cdr="http://schemas.openxmlformats.org/drawingml/2006/chartDrawing">
    <cdr:from>
      <cdr:x>0</cdr:x>
      <cdr:y>0.02001</cdr:y>
    </cdr:from>
    <cdr:to>
      <cdr:x>0.11953</cdr:x>
      <cdr:y>0.8567</cdr:y>
    </cdr:to>
    <cdr:grpSp>
      <cdr:nvGrpSpPr>
        <cdr:cNvPr id="7" name="Group 6">
          <a:extLst xmlns:a="http://schemas.openxmlformats.org/drawingml/2006/main">
            <a:ext uri="{FF2B5EF4-FFF2-40B4-BE49-F238E27FC236}">
              <a16:creationId xmlns:a16="http://schemas.microsoft.com/office/drawing/2014/main" id="{B3FD97C9-51BA-7AC0-99BC-85DA97DD0365}"/>
            </a:ext>
          </a:extLst>
        </cdr:cNvPr>
        <cdr:cNvGrpSpPr/>
      </cdr:nvGrpSpPr>
      <cdr:grpSpPr>
        <a:xfrm xmlns:a="http://schemas.openxmlformats.org/drawingml/2006/main">
          <a:off x="0" y="54491"/>
          <a:ext cx="511631" cy="2278463"/>
          <a:chOff x="2" y="56599"/>
          <a:chExt cx="814450" cy="2366113"/>
        </a:xfrm>
      </cdr:grpSpPr>
      <cdr:sp macro="" textlink="">
        <cdr:nvSpPr>
          <cdr:cNvPr id="2" name="TextBox 241">
            <a:extLst xmlns:a="http://schemas.openxmlformats.org/drawingml/2006/main">
              <a:ext uri="{FF2B5EF4-FFF2-40B4-BE49-F238E27FC236}">
                <a16:creationId xmlns:a16="http://schemas.microsoft.com/office/drawing/2014/main" id="{D9CE21B9-F7AF-F11E-3660-810C065B0B11}"/>
              </a:ext>
            </a:extLst>
          </cdr:cNvPr>
          <cdr:cNvSpPr txBox="1"/>
        </cdr:nvSpPr>
        <cdr:spPr>
          <a:xfrm xmlns:a="http://schemas.openxmlformats.org/drawingml/2006/main">
            <a:off x="432124" y="2197521"/>
            <a:ext cx="346774" cy="225191"/>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latin typeface="Cambria" panose="02040503050406030204" pitchFamily="18" charset="0"/>
              </a:rPr>
              <a:t>1</a:t>
            </a:r>
            <a:endParaRPr lang="en-CH" sz="1600" b="1" baseline="30000" dirty="0">
              <a:latin typeface="Cambria" panose="02040503050406030204" pitchFamily="18" charset="0"/>
            </a:endParaRPr>
          </a:p>
        </cdr:txBody>
      </cdr:sp>
      <cdr:sp macro="" textlink="">
        <cdr:nvSpPr>
          <cdr:cNvPr id="3" name="TextBox 241">
            <a:extLst xmlns:a="http://schemas.openxmlformats.org/drawingml/2006/main">
              <a:ext uri="{FF2B5EF4-FFF2-40B4-BE49-F238E27FC236}">
                <a16:creationId xmlns:a16="http://schemas.microsoft.com/office/drawing/2014/main" id="{067E9A6A-867F-8D86-4B56-9CB82D8F2D02}"/>
              </a:ext>
            </a:extLst>
          </cdr:cNvPr>
          <cdr:cNvSpPr txBox="1"/>
        </cdr:nvSpPr>
        <cdr:spPr>
          <a:xfrm xmlns:a="http://schemas.openxmlformats.org/drawingml/2006/main">
            <a:off x="57171" y="56599"/>
            <a:ext cx="757281" cy="287658"/>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latin typeface="Cambria" panose="02040503050406030204" pitchFamily="18" charset="0"/>
              </a:rPr>
              <a:t>10</a:t>
            </a:r>
            <a:r>
              <a:rPr lang="en-US" sz="1800" b="1" baseline="30000" dirty="0">
                <a:latin typeface="Cambria" panose="02040503050406030204" pitchFamily="18" charset="0"/>
              </a:rPr>
              <a:t>4</a:t>
            </a:r>
            <a:endParaRPr lang="en-CH" sz="1600" b="1" baseline="30000" dirty="0">
              <a:latin typeface="Cambria" panose="02040503050406030204" pitchFamily="18" charset="0"/>
            </a:endParaRPr>
          </a:p>
        </cdr:txBody>
      </cdr:sp>
      <cdr:sp macro="" textlink="">
        <cdr:nvSpPr>
          <cdr:cNvPr id="4" name="TextBox 241">
            <a:extLst xmlns:a="http://schemas.openxmlformats.org/drawingml/2006/main">
              <a:ext uri="{FF2B5EF4-FFF2-40B4-BE49-F238E27FC236}">
                <a16:creationId xmlns:a16="http://schemas.microsoft.com/office/drawing/2014/main" id="{5EEF277C-BCC0-4520-9B41-0A2C6CED8C2A}"/>
              </a:ext>
            </a:extLst>
          </cdr:cNvPr>
          <cdr:cNvSpPr txBox="1"/>
        </cdr:nvSpPr>
        <cdr:spPr>
          <a:xfrm xmlns:a="http://schemas.openxmlformats.org/drawingml/2006/main">
            <a:off x="31754" y="580209"/>
            <a:ext cx="782698" cy="287658"/>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latin typeface="Cambria" panose="02040503050406030204" pitchFamily="18" charset="0"/>
              </a:rPr>
              <a:t>10</a:t>
            </a:r>
            <a:r>
              <a:rPr lang="en-US" sz="1800" b="1" baseline="30000" dirty="0">
                <a:latin typeface="Cambria" panose="02040503050406030204" pitchFamily="18" charset="0"/>
              </a:rPr>
              <a:t>3</a:t>
            </a:r>
            <a:endParaRPr lang="en-CH" sz="1600" b="1" baseline="30000" dirty="0">
              <a:latin typeface="Cambria" panose="02040503050406030204" pitchFamily="18" charset="0"/>
            </a:endParaRPr>
          </a:p>
        </cdr:txBody>
      </cdr:sp>
      <cdr:sp macro="" textlink="">
        <cdr:nvSpPr>
          <cdr:cNvPr id="5" name="TextBox 241">
            <a:extLst xmlns:a="http://schemas.openxmlformats.org/drawingml/2006/main">
              <a:ext uri="{FF2B5EF4-FFF2-40B4-BE49-F238E27FC236}">
                <a16:creationId xmlns:a16="http://schemas.microsoft.com/office/drawing/2014/main" id="{422C831A-89C2-09A6-8F5C-09F068849955}"/>
              </a:ext>
            </a:extLst>
          </cdr:cNvPr>
          <cdr:cNvSpPr txBox="1"/>
        </cdr:nvSpPr>
        <cdr:spPr>
          <a:xfrm xmlns:a="http://schemas.openxmlformats.org/drawingml/2006/main">
            <a:off x="2" y="1072383"/>
            <a:ext cx="798274" cy="287658"/>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latin typeface="Cambria" panose="02040503050406030204" pitchFamily="18" charset="0"/>
              </a:rPr>
              <a:t>10</a:t>
            </a:r>
            <a:r>
              <a:rPr lang="en-US" sz="1800" b="1" baseline="30000" dirty="0">
                <a:latin typeface="Cambria" panose="02040503050406030204" pitchFamily="18" charset="0"/>
              </a:rPr>
              <a:t>2</a:t>
            </a:r>
            <a:endParaRPr lang="en-CH" sz="1600" b="1" baseline="30000" dirty="0">
              <a:latin typeface="Cambria" panose="02040503050406030204" pitchFamily="18" charset="0"/>
            </a:endParaRPr>
          </a:p>
        </cdr:txBody>
      </cdr:sp>
      <cdr:sp macro="" textlink="">
        <cdr:nvSpPr>
          <cdr:cNvPr id="6" name="TextBox 241">
            <a:extLst xmlns:a="http://schemas.openxmlformats.org/drawingml/2006/main">
              <a:ext uri="{FF2B5EF4-FFF2-40B4-BE49-F238E27FC236}">
                <a16:creationId xmlns:a16="http://schemas.microsoft.com/office/drawing/2014/main" id="{B27684C5-3900-F112-6646-1DE7CB9841DE}"/>
              </a:ext>
            </a:extLst>
          </cdr:cNvPr>
          <cdr:cNvSpPr txBox="1"/>
        </cdr:nvSpPr>
        <cdr:spPr>
          <a:xfrm xmlns:a="http://schemas.openxmlformats.org/drawingml/2006/main">
            <a:off x="60344" y="1584531"/>
            <a:ext cx="719449" cy="287658"/>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latin typeface="Cambria" panose="02040503050406030204" pitchFamily="18" charset="0"/>
              </a:rPr>
              <a:t>10</a:t>
            </a:r>
            <a:r>
              <a:rPr lang="en-US" sz="1800" b="1" baseline="30000" dirty="0">
                <a:latin typeface="Cambria" panose="02040503050406030204" pitchFamily="18" charset="0"/>
              </a:rPr>
              <a:t>1</a:t>
            </a:r>
            <a:endParaRPr lang="en-CH" sz="1600" b="1" baseline="30000" dirty="0">
              <a:latin typeface="Cambria" panose="02040503050406030204" pitchFamily="18" charset="0"/>
            </a:endParaRP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3CF2AA-253A-F64A-AACD-9F8EF61AE670}" type="datetimeFigureOut">
              <a:rPr lang="en-CH" smtClean="0"/>
              <a:t>11.10.22</a:t>
            </a:fld>
            <a:endParaRPr lang="en-C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3F745-936E-E64C-822F-C311E85D7265}" type="slidenum">
              <a:rPr lang="en-CH" smtClean="0"/>
              <a:t>‹#›</a:t>
            </a:fld>
            <a:endParaRPr lang="en-CH"/>
          </a:p>
        </p:txBody>
      </p:sp>
    </p:spTree>
    <p:extLst>
      <p:ext uri="{BB962C8B-B14F-4D97-AF65-F5344CB8AC3E}">
        <p14:creationId xmlns:p14="http://schemas.microsoft.com/office/powerpoint/2010/main" val="589488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Good afternoon. I am Jisung Park, an Assistant Professor at POSTECH.</a:t>
            </a:r>
          </a:p>
          <a:p>
            <a:endParaRPr lang="en-CH" dirty="0"/>
          </a:p>
          <a:p>
            <a:r>
              <a:rPr lang="en-CH" dirty="0"/>
              <a:t>Today, I am going to present our work, “Flash-Cosmos: In-Flash Bulk Bitwise Operations Using Inherent Computation Capability of NAND Flash Memory.” </a:t>
            </a:r>
            <a:r>
              <a:rPr lang="en-CH" b="1" dirty="0"/>
              <a:t>[Click]</a:t>
            </a:r>
          </a:p>
          <a:p>
            <a:endParaRPr lang="en-CH" b="1" dirty="0"/>
          </a:p>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0</a:t>
            </a:fld>
            <a:endParaRPr lang="en-CH"/>
          </a:p>
        </p:txBody>
      </p:sp>
    </p:spTree>
    <p:extLst>
      <p:ext uri="{BB962C8B-B14F-4D97-AF65-F5344CB8AC3E}">
        <p14:creationId xmlns:p14="http://schemas.microsoft.com/office/powerpoint/2010/main" val="185714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Sends only the computation results. </a:t>
            </a:r>
            <a:r>
              <a:rPr lang="en-CH" b="1" dirty="0"/>
              <a:t>[Click]</a:t>
            </a:r>
          </a:p>
          <a:p>
            <a:endParaRPr lang="en-CH" dirty="0"/>
          </a:p>
          <a:p>
            <a:r>
              <a:rPr lang="en-CH" dirty="0"/>
              <a:t>This way, in-storage processing can significatnly mitigate the data movement by reducing external I/Os between the host and the storage device. </a:t>
            </a:r>
            <a:r>
              <a:rPr lang="en-CH" b="1" dirty="0"/>
              <a:t>[Click]</a:t>
            </a:r>
          </a:p>
          <a:p>
            <a:endParaRPr lang="en-CH" b="1" dirty="0"/>
          </a:p>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9</a:t>
            </a:fld>
            <a:endParaRPr lang="en-CH"/>
          </a:p>
        </p:txBody>
      </p:sp>
    </p:spTree>
    <p:extLst>
      <p:ext uri="{BB962C8B-B14F-4D97-AF65-F5344CB8AC3E}">
        <p14:creationId xmlns:p14="http://schemas.microsoft.com/office/powerpoint/2010/main" val="282631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However, in-storage processing also needs to read the massive data from underlying NAND flash chips, </a:t>
            </a:r>
            <a:r>
              <a:rPr lang="en-CH" b="1" dirty="0"/>
              <a:t>[Click] </a:t>
            </a:r>
            <a:r>
              <a:rPr lang="en-CH" b="0" dirty="0"/>
              <a:t>and SSD internal bandwidth is not that higher than the external bandwidth even in high-end NAND flash-based SSDs. </a:t>
            </a:r>
            <a:r>
              <a:rPr lang="en-CH" b="1" dirty="0"/>
              <a:t>[Click]</a:t>
            </a:r>
          </a:p>
          <a:p>
            <a:endParaRPr lang="en-CH" b="1" dirty="0"/>
          </a:p>
          <a:p>
            <a:r>
              <a:rPr lang="en-CH" dirty="0"/>
              <a:t>As a result, SSD internal I/Os become the new bottlenck in in-storage processing. </a:t>
            </a:r>
            <a:r>
              <a:rPr lang="en-CH" b="1" dirty="0"/>
              <a:t>[Click]</a:t>
            </a:r>
          </a:p>
          <a:p>
            <a:endParaRPr lang="en-CH" b="1" dirty="0"/>
          </a:p>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10</a:t>
            </a:fld>
            <a:endParaRPr lang="en-CH"/>
          </a:p>
        </p:txBody>
      </p:sp>
    </p:spTree>
    <p:extLst>
      <p:ext uri="{BB962C8B-B14F-4D97-AF65-F5344CB8AC3E}">
        <p14:creationId xmlns:p14="http://schemas.microsoft.com/office/powerpoint/2010/main" val="3760488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If we can perform computation inside NAND flash chips, </a:t>
            </a:r>
            <a:r>
              <a:rPr lang="en-CH" b="1" dirty="0"/>
              <a:t>[Click] </a:t>
            </a:r>
            <a:r>
              <a:rPr lang="en-CH" b="0" dirty="0"/>
              <a:t>it can reduce …</a:t>
            </a:r>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11</a:t>
            </a:fld>
            <a:endParaRPr lang="en-CH"/>
          </a:p>
        </p:txBody>
      </p:sp>
    </p:spTree>
    <p:extLst>
      <p:ext uri="{BB962C8B-B14F-4D97-AF65-F5344CB8AC3E}">
        <p14:creationId xmlns:p14="http://schemas.microsoft.com/office/powerpoint/2010/main" val="4279239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It can reduce the internal data movement within the SSD by sending only the results to the flash controller and the host, </a:t>
            </a:r>
            <a:r>
              <a:rPr lang="en-CH" b="1" dirty="0"/>
              <a:t>[Click] </a:t>
            </a:r>
            <a:r>
              <a:rPr lang="en-CH" b="0" dirty="0"/>
              <a:t>thereby fundamentally mitigating the data movement from the storage device. </a:t>
            </a:r>
            <a:r>
              <a:rPr lang="en-CH" b="1" dirty="0"/>
              <a:t>[Click]</a:t>
            </a:r>
          </a:p>
          <a:p>
            <a:endParaRPr lang="en-CH" b="1" dirty="0"/>
          </a:p>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12</a:t>
            </a:fld>
            <a:endParaRPr lang="en-CH"/>
          </a:p>
        </p:txBody>
      </p:sp>
    </p:spTree>
    <p:extLst>
      <p:ext uri="{BB962C8B-B14F-4D97-AF65-F5344CB8AC3E}">
        <p14:creationId xmlns:p14="http://schemas.microsoft.com/office/powerpoint/2010/main" val="1470210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To our knowledge, there is only one recent work for in-flash bulk bitwise operations, called ParaBit, which enables in-flash bulk bitwise operations by intelligently controlling the latch circuit of the page buffer in NAND flash chips. </a:t>
            </a:r>
            <a:r>
              <a:rPr lang="en-CH" b="1" dirty="0"/>
              <a:t>[Click]</a:t>
            </a:r>
            <a:endParaRPr lang="en-CH" b="0" dirty="0"/>
          </a:p>
          <a:p>
            <a:endParaRPr lang="en-CH" b="0" dirty="0"/>
          </a:p>
          <a:p>
            <a:r>
              <a:rPr lang="en-CH" b="0" dirty="0"/>
              <a:t>This figure shows a high-level organization of a NANd flash chip that consists of a large number of pages to persistantly store data and the page buffer to temporalily store the data to read or writes </a:t>
            </a:r>
            <a:r>
              <a:rPr lang="en-CH" b="1" dirty="0"/>
              <a:t>[Click] </a:t>
            </a:r>
            <a:endParaRPr lang="en-CH" b="0" dirty="0"/>
          </a:p>
          <a:p>
            <a:endParaRPr lang="en-CH" b="0" dirty="0"/>
          </a:p>
          <a:p>
            <a:r>
              <a:rPr lang="en-CH" dirty="0"/>
              <a:t> </a:t>
            </a:r>
          </a:p>
        </p:txBody>
      </p:sp>
      <p:sp>
        <p:nvSpPr>
          <p:cNvPr id="4" name="Slide Number Placeholder 3"/>
          <p:cNvSpPr>
            <a:spLocks noGrp="1"/>
          </p:cNvSpPr>
          <p:nvPr>
            <p:ph type="sldNum" sz="quarter" idx="5"/>
          </p:nvPr>
        </p:nvSpPr>
        <p:spPr/>
        <p:txBody>
          <a:bodyPr/>
          <a:lstStyle/>
          <a:p>
            <a:fld id="{5BC3F745-936E-E64C-822F-C311E85D7265}" type="slidenum">
              <a:rPr lang="en-CH" smtClean="0"/>
              <a:t>13</a:t>
            </a:fld>
            <a:endParaRPr lang="en-CH"/>
          </a:p>
        </p:txBody>
      </p:sp>
    </p:spTree>
    <p:extLst>
      <p:ext uri="{BB962C8B-B14F-4D97-AF65-F5344CB8AC3E}">
        <p14:creationId xmlns:p14="http://schemas.microsoft.com/office/powerpoint/2010/main" val="1553341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Suppose that we want to perform bitwise AND operations on these thirty two operands, each of which is stored in a single page. </a:t>
            </a:r>
            <a:r>
              <a:rPr lang="en-CH" b="1" dirty="0"/>
              <a:t>[Click]</a:t>
            </a:r>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14</a:t>
            </a:fld>
            <a:endParaRPr lang="en-CH"/>
          </a:p>
        </p:txBody>
      </p:sp>
    </p:spTree>
    <p:extLst>
      <p:ext uri="{BB962C8B-B14F-4D97-AF65-F5344CB8AC3E}">
        <p14:creationId xmlns:p14="http://schemas.microsoft.com/office/powerpoint/2010/main" val="564975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Then the parabit reads the operands sequentially, </a:t>
            </a:r>
            <a:r>
              <a:rPr lang="en-CH" b="1" dirty="0"/>
              <a:t>[Click] </a:t>
            </a:r>
            <a:r>
              <a:rPr lang="en-CH" b="0" dirty="0"/>
              <a:t>while accumulating …</a:t>
            </a:r>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15</a:t>
            </a:fld>
            <a:endParaRPr lang="en-CH"/>
          </a:p>
        </p:txBody>
      </p:sp>
    </p:spTree>
    <p:extLst>
      <p:ext uri="{BB962C8B-B14F-4D97-AF65-F5344CB8AC3E}">
        <p14:creationId xmlns:p14="http://schemas.microsoft.com/office/powerpoint/2010/main" val="600489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Accumulating the results of bitwise AND operation into the page buffer, </a:t>
            </a:r>
            <a:r>
              <a:rPr lang="en-CH" b="1" dirty="0"/>
              <a:t>[Click] </a:t>
            </a:r>
            <a:r>
              <a:rPr lang="en-CH" b="0" dirty="0"/>
              <a:t>by intelligently …</a:t>
            </a:r>
          </a:p>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16</a:t>
            </a:fld>
            <a:endParaRPr lang="en-CH"/>
          </a:p>
        </p:txBody>
      </p:sp>
    </p:spTree>
    <p:extLst>
      <p:ext uri="{BB962C8B-B14F-4D97-AF65-F5344CB8AC3E}">
        <p14:creationId xmlns:p14="http://schemas.microsoft.com/office/powerpoint/2010/main" val="1939822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By intelligently controlling the latching circuit of in the page buffer. </a:t>
            </a:r>
            <a:r>
              <a:rPr lang="en-CH" b="1" dirty="0"/>
              <a:t>[Click]</a:t>
            </a:r>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17</a:t>
            </a:fld>
            <a:endParaRPr lang="en-CH"/>
          </a:p>
        </p:txBody>
      </p:sp>
    </p:spTree>
    <p:extLst>
      <p:ext uri="{BB962C8B-B14F-4D97-AF65-F5344CB8AC3E}">
        <p14:creationId xmlns:p14="http://schemas.microsoft.com/office/powerpoint/2010/main" val="58502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After that, </a:t>
            </a:r>
            <a:r>
              <a:rPr lang="en-CH" b="1" dirty="0"/>
              <a:t>[Click] </a:t>
            </a:r>
            <a:r>
              <a:rPr lang="en-CH" dirty="0"/>
              <a:t>ParaBit transfers only the computation results out of the chip, </a:t>
            </a:r>
            <a:r>
              <a:rPr lang="en-CH" b="1" dirty="0"/>
              <a:t>[Click] </a:t>
            </a:r>
            <a:r>
              <a:rPr lang="en-CH" b="0" dirty="0"/>
              <a:t>which significantly …</a:t>
            </a:r>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18</a:t>
            </a:fld>
            <a:endParaRPr lang="en-CH"/>
          </a:p>
        </p:txBody>
      </p:sp>
    </p:spTree>
    <p:extLst>
      <p:ext uri="{BB962C8B-B14F-4D97-AF65-F5344CB8AC3E}">
        <p14:creationId xmlns:p14="http://schemas.microsoft.com/office/powerpoint/2010/main" val="3377096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This is the outline of my talk.</a:t>
            </a:r>
          </a:p>
          <a:p>
            <a:endParaRPr lang="en-CH" dirty="0"/>
          </a:p>
          <a:p>
            <a:r>
              <a:rPr lang="en-CH" dirty="0"/>
              <a:t>Let me start with the motivation and the problem in this work. </a:t>
            </a:r>
            <a:r>
              <a:rPr lang="en-CH" b="1" dirty="0"/>
              <a:t>[Click] </a:t>
            </a:r>
            <a:endParaRPr lang="en-CH" b="0" dirty="0"/>
          </a:p>
          <a:p>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1</a:t>
            </a:fld>
            <a:endParaRPr lang="en-CH"/>
          </a:p>
        </p:txBody>
      </p:sp>
    </p:spTree>
    <p:extLst>
      <p:ext uri="{BB962C8B-B14F-4D97-AF65-F5344CB8AC3E}">
        <p14:creationId xmlns:p14="http://schemas.microsoft.com/office/powerpoint/2010/main" val="3484611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Which significantly reduces the data movement out of NAND flash chips. </a:t>
            </a:r>
            <a:r>
              <a:rPr lang="en-CH" b="1" dirty="0"/>
              <a:t>[Click]</a:t>
            </a:r>
          </a:p>
          <a:p>
            <a:endParaRPr lang="en-CH" b="1" dirty="0"/>
          </a:p>
          <a:p>
            <a:r>
              <a:rPr lang="en-CH" b="0" dirty="0"/>
              <a:t>However, when there are many operands to compute, the serial sensing operations for every operand become the new bottleneck in the state-of-the-art in-flash processing. </a:t>
            </a:r>
            <a:r>
              <a:rPr lang="en-CH" b="1" dirty="0"/>
              <a:t>[Click]</a:t>
            </a:r>
          </a:p>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19</a:t>
            </a:fld>
            <a:endParaRPr lang="en-CH"/>
          </a:p>
        </p:txBody>
      </p:sp>
    </p:spTree>
    <p:extLst>
      <p:ext uri="{BB962C8B-B14F-4D97-AF65-F5344CB8AC3E}">
        <p14:creationId xmlns:p14="http://schemas.microsoft.com/office/powerpoint/2010/main" val="4135716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Another issue is realiability, which is a general problem in in-flash processing. </a:t>
            </a:r>
            <a:r>
              <a:rPr lang="en-CH" b="1" dirty="0"/>
              <a:t>[Click]</a:t>
            </a:r>
          </a:p>
          <a:p>
            <a:endParaRPr lang="en-CH" b="1" dirty="0"/>
          </a:p>
          <a:p>
            <a:r>
              <a:rPr lang="en-CH" b="0" dirty="0"/>
              <a:t>It is well known that NAND flash memory is highly error prone and it is hard to leverage widely-used error-correcting codes in in-flash processing, because error correction is performed outside NAND flash chips, at the flash controller. </a:t>
            </a:r>
            <a:r>
              <a:rPr lang="en-CH" b="1" dirty="0"/>
              <a:t>[Click]</a:t>
            </a:r>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20</a:t>
            </a:fld>
            <a:endParaRPr lang="en-CH"/>
          </a:p>
        </p:txBody>
      </p:sp>
    </p:spTree>
    <p:extLst>
      <p:ext uri="{BB962C8B-B14F-4D97-AF65-F5344CB8AC3E}">
        <p14:creationId xmlns:p14="http://schemas.microsoft.com/office/powerpoint/2010/main" val="4012306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So, performing in-flash bulk bitwise operations </a:t>
            </a:r>
            <a:r>
              <a:rPr lang="en-CH" b="0" dirty="0"/>
              <a:t>would accumulate the raw bit errors of each operand into the results,</a:t>
            </a:r>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21</a:t>
            </a:fld>
            <a:endParaRPr lang="en-CH"/>
          </a:p>
        </p:txBody>
      </p:sp>
    </p:spTree>
    <p:extLst>
      <p:ext uri="{BB962C8B-B14F-4D97-AF65-F5344CB8AC3E}">
        <p14:creationId xmlns:p14="http://schemas.microsoft.com/office/powerpoint/2010/main" val="2291824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dirty="0"/>
              <a:t>So, performing in-flash bulk bitwise operations </a:t>
            </a:r>
            <a:r>
              <a:rPr lang="en-CH" b="0" dirty="0"/>
              <a:t>would accumulate the raw bit errors of each operand into the results,</a:t>
            </a:r>
            <a:endParaRPr lang="en-CH" dirty="0"/>
          </a:p>
          <a:p>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22</a:t>
            </a:fld>
            <a:endParaRPr lang="en-CH"/>
          </a:p>
        </p:txBody>
      </p:sp>
    </p:spTree>
    <p:extLst>
      <p:ext uri="{BB962C8B-B14F-4D97-AF65-F5344CB8AC3E}">
        <p14:creationId xmlns:p14="http://schemas.microsoft.com/office/powerpoint/2010/main" val="2203786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dirty="0"/>
              <a:t>So, performing in-flash bulk bitwise operations </a:t>
            </a:r>
            <a:r>
              <a:rPr lang="en-CH" b="0" dirty="0"/>
              <a:t>would accumulate the raw bit errors of each operand into the results,</a:t>
            </a:r>
            <a:endParaRPr lang="en-CH" dirty="0"/>
          </a:p>
          <a:p>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23</a:t>
            </a:fld>
            <a:endParaRPr lang="en-CH"/>
          </a:p>
        </p:txBody>
      </p:sp>
    </p:spTree>
    <p:extLst>
      <p:ext uri="{BB962C8B-B14F-4D97-AF65-F5344CB8AC3E}">
        <p14:creationId xmlns:p14="http://schemas.microsoft.com/office/powerpoint/2010/main" val="1346696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dirty="0"/>
              <a:t>So, performing in-flash bulk bitwise operations </a:t>
            </a:r>
            <a:r>
              <a:rPr lang="en-CH" b="0" dirty="0"/>
              <a:t>would accumulate the raw bit errors of each operand into the results, which limits the applicability of in-flash processing only to highly error-tolerant applications </a:t>
            </a:r>
            <a:r>
              <a:rPr lang="en-CH"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H" b="1" dirty="0"/>
          </a:p>
        </p:txBody>
      </p:sp>
      <p:sp>
        <p:nvSpPr>
          <p:cNvPr id="4" name="Slide Number Placeholder 3"/>
          <p:cNvSpPr>
            <a:spLocks noGrp="1"/>
          </p:cNvSpPr>
          <p:nvPr>
            <p:ph type="sldNum" sz="quarter" idx="5"/>
          </p:nvPr>
        </p:nvSpPr>
        <p:spPr/>
        <p:txBody>
          <a:bodyPr/>
          <a:lstStyle/>
          <a:p>
            <a:fld id="{5BC3F745-936E-E64C-822F-C311E85D7265}" type="slidenum">
              <a:rPr lang="en-CH" smtClean="0"/>
              <a:t>24</a:t>
            </a:fld>
            <a:endParaRPr lang="en-CH"/>
          </a:p>
        </p:txBody>
      </p:sp>
    </p:spTree>
    <p:extLst>
      <p:ext uri="{BB962C8B-B14F-4D97-AF65-F5344CB8AC3E}">
        <p14:creationId xmlns:p14="http://schemas.microsoft.com/office/powerpoint/2010/main" val="202500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So, our goal in this work is to address the new bottleneck of the state-of-the-art in-flash processing, </a:t>
            </a:r>
            <a:r>
              <a:rPr lang="en-CH" b="1" dirty="0"/>
              <a:t>[Click] </a:t>
            </a:r>
            <a:r>
              <a:rPr lang="en-CH" b="0" dirty="0"/>
              <a:t>while providing accurate computation results without errors. </a:t>
            </a:r>
            <a:r>
              <a:rPr lang="en-CH" b="1" dirty="0"/>
              <a:t>[Click]</a:t>
            </a:r>
          </a:p>
          <a:p>
            <a:endParaRPr lang="en-CH" b="1" dirty="0"/>
          </a:p>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25</a:t>
            </a:fld>
            <a:endParaRPr lang="en-CH"/>
          </a:p>
        </p:txBody>
      </p:sp>
    </p:spTree>
    <p:extLst>
      <p:ext uri="{BB962C8B-B14F-4D97-AF65-F5344CB8AC3E}">
        <p14:creationId xmlns:p14="http://schemas.microsoft.com/office/powerpoint/2010/main" val="1282027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At a very high level, Flash-Cosmos enables </a:t>
            </a:r>
            <a:r>
              <a:rPr lang="en-CH" b="1" dirty="0"/>
              <a:t>[Click] </a:t>
            </a:r>
            <a:r>
              <a:rPr lang="en-CH" b="0" dirty="0"/>
              <a:t>computation while sensing multiple operands at once and accurate computation results by zeroing raw bit errors in stored data. </a:t>
            </a:r>
            <a:r>
              <a:rPr lang="en-CH" b="1" dirty="0"/>
              <a:t>[Click]</a:t>
            </a:r>
          </a:p>
          <a:p>
            <a:endParaRPr lang="en-CH" b="1" dirty="0"/>
          </a:p>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26</a:t>
            </a:fld>
            <a:endParaRPr lang="en-CH"/>
          </a:p>
        </p:txBody>
      </p:sp>
    </p:spTree>
    <p:extLst>
      <p:ext uri="{BB962C8B-B14F-4D97-AF65-F5344CB8AC3E}">
        <p14:creationId xmlns:p14="http://schemas.microsoft.com/office/powerpoint/2010/main" val="2769851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Next, let me provide a brief background that is necessary to understand our key ideas. </a:t>
            </a:r>
            <a:r>
              <a:rPr lang="en-CH" b="1" dirty="0"/>
              <a:t>[Click]</a:t>
            </a:r>
            <a:endParaRPr lang="en-CH" b="0" dirty="0"/>
          </a:p>
          <a:p>
            <a:endParaRPr lang="en-CH" b="0" dirty="0"/>
          </a:p>
          <a:p>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27</a:t>
            </a:fld>
            <a:endParaRPr lang="en-CH"/>
          </a:p>
        </p:txBody>
      </p:sp>
    </p:spTree>
    <p:extLst>
      <p:ext uri="{BB962C8B-B14F-4D97-AF65-F5344CB8AC3E}">
        <p14:creationId xmlns:p14="http://schemas.microsoft.com/office/powerpoint/2010/main" val="503411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A flash cell stores data by adjusting the amount of charge in the cell. </a:t>
            </a:r>
            <a:r>
              <a:rPr lang="en-CH" b="1" dirty="0"/>
              <a:t>[Click]</a:t>
            </a:r>
          </a:p>
          <a:p>
            <a:endParaRPr lang="en-CH" b="1" dirty="0"/>
          </a:p>
          <a:p>
            <a:r>
              <a:rPr lang="en-CH" b="0" dirty="0"/>
              <a:t>A cell is considered to store bit data ‘1’ if its charge level is low, whereas it is considered to store ‘0’ if its charge level is high. </a:t>
            </a:r>
            <a:r>
              <a:rPr lang="en-CH" b="1" dirty="0"/>
              <a:t>[Click]</a:t>
            </a:r>
          </a:p>
          <a:p>
            <a:endParaRPr lang="en-CH" b="1" dirty="0"/>
          </a:p>
          <a:p>
            <a:r>
              <a:rPr lang="en-CH" b="0" dirty="0"/>
              <a:t>When activating a cell, a low-charge cell operates as a resistance, while a high-charge cell operates as as open switch. </a:t>
            </a:r>
            <a:r>
              <a:rPr lang="en-CH" b="1" dirty="0"/>
              <a:t>[Click]</a:t>
            </a:r>
          </a:p>
          <a:p>
            <a:endParaRPr lang="en-CH" b="1" dirty="0"/>
          </a:p>
          <a:p>
            <a:endParaRPr lang="en-CH" b="0" dirty="0"/>
          </a:p>
          <a:p>
            <a:endParaRPr lang="en-CH" b="1" dirty="0"/>
          </a:p>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28</a:t>
            </a:fld>
            <a:endParaRPr lang="en-CH"/>
          </a:p>
        </p:txBody>
      </p:sp>
    </p:spTree>
    <p:extLst>
      <p:ext uri="{BB962C8B-B14F-4D97-AF65-F5344CB8AC3E}">
        <p14:creationId xmlns:p14="http://schemas.microsoft.com/office/powerpoint/2010/main" val="250445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Bulk bitwise operations are widely-used computation primitive in many important data-intensive applications, such as databases, genome analysis, graph processing, etc. </a:t>
            </a:r>
            <a:r>
              <a:rPr lang="en-CH" b="1" dirty="0"/>
              <a:t>[Click]</a:t>
            </a:r>
          </a:p>
          <a:p>
            <a:endParaRPr lang="en-CH" b="1" dirty="0"/>
          </a:p>
          <a:p>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2</a:t>
            </a:fld>
            <a:endParaRPr lang="en-CH"/>
          </a:p>
        </p:txBody>
      </p:sp>
    </p:spTree>
    <p:extLst>
      <p:ext uri="{BB962C8B-B14F-4D97-AF65-F5344CB8AC3E}">
        <p14:creationId xmlns:p14="http://schemas.microsoft.com/office/powerpoint/2010/main" val="14190242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A set of flash cells are serially connected, forming a NAND string, </a:t>
            </a:r>
            <a:r>
              <a:rPr lang="en-CH" b="1" dirty="0"/>
              <a:t>[Click] </a:t>
            </a:r>
            <a:r>
              <a:rPr lang="en-CH" b="0" dirty="0"/>
              <a:t>and to read …</a:t>
            </a:r>
          </a:p>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29</a:t>
            </a:fld>
            <a:endParaRPr lang="en-CH"/>
          </a:p>
        </p:txBody>
      </p:sp>
    </p:spTree>
    <p:extLst>
      <p:ext uri="{BB962C8B-B14F-4D97-AF65-F5344CB8AC3E}">
        <p14:creationId xmlns:p14="http://schemas.microsoft.com/office/powerpoint/2010/main" val="1729330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To read only the target cell from a NAND string, NAND flash memory makes all non-target cells in the string operate as a resistance regardless of stored data. </a:t>
            </a:r>
            <a:r>
              <a:rPr lang="en-CH" b="1" dirty="0"/>
              <a:t>[Click] </a:t>
            </a:r>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30</a:t>
            </a:fld>
            <a:endParaRPr lang="en-CH"/>
          </a:p>
        </p:txBody>
      </p:sp>
    </p:spTree>
    <p:extLst>
      <p:ext uri="{BB962C8B-B14F-4D97-AF65-F5344CB8AC3E}">
        <p14:creationId xmlns:p14="http://schemas.microsoft.com/office/powerpoint/2010/main" val="251691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If the cell stores ‘1’, it operates as a resistance, </a:t>
            </a:r>
            <a:r>
              <a:rPr lang="en-CH" b="1" dirty="0"/>
              <a:t>[Click] </a:t>
            </a:r>
            <a:r>
              <a:rPr lang="en-CH" b="0" dirty="0"/>
              <a:t>so the bitline current …</a:t>
            </a:r>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31</a:t>
            </a:fld>
            <a:endParaRPr lang="en-CH"/>
          </a:p>
        </p:txBody>
      </p:sp>
    </p:spTree>
    <p:extLst>
      <p:ext uri="{BB962C8B-B14F-4D97-AF65-F5344CB8AC3E}">
        <p14:creationId xmlns:p14="http://schemas.microsoft.com/office/powerpoint/2010/main" val="3510277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So the bitline current can flow through the NAND string, which reads as ‘1’ </a:t>
            </a:r>
            <a:r>
              <a:rPr lang="en-CH" b="1" dirty="0"/>
              <a:t>[Click]</a:t>
            </a:r>
          </a:p>
          <a:p>
            <a:endParaRPr lang="en-CH" b="1" dirty="0"/>
          </a:p>
          <a:p>
            <a:r>
              <a:rPr lang="en-CH" b="0" dirty="0"/>
              <a:t>If the cell stores ‘0’, </a:t>
            </a:r>
            <a:r>
              <a:rPr lang="en-CH" b="1" dirty="0"/>
              <a:t>[Click] </a:t>
            </a:r>
            <a:r>
              <a:rPr lang="en-CH" b="0" dirty="0"/>
              <a:t>the cell blocks the bitline current, which reads as ‘0’. </a:t>
            </a:r>
            <a:r>
              <a:rPr lang="en-CH" b="1" dirty="0"/>
              <a:t>[Click]</a:t>
            </a:r>
            <a:endParaRPr lang="en-CH" b="0" dirty="0"/>
          </a:p>
          <a:p>
            <a:endParaRPr lang="en-CH" b="1" dirty="0"/>
          </a:p>
          <a:p>
            <a:endParaRPr lang="en-CH" b="1" dirty="0"/>
          </a:p>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32</a:t>
            </a:fld>
            <a:endParaRPr lang="en-CH"/>
          </a:p>
        </p:txBody>
      </p:sp>
    </p:spTree>
    <p:extLst>
      <p:ext uri="{BB962C8B-B14F-4D97-AF65-F5344CB8AC3E}">
        <p14:creationId xmlns:p14="http://schemas.microsoft.com/office/powerpoint/2010/main" val="11568810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There are a large number of bitlines in NAND flash memory, and NAND strings at the same vertical position comprise a NAND flash block. </a:t>
            </a:r>
            <a:r>
              <a:rPr lang="en-CH" b="1" dirty="0"/>
              <a:t>[Click]</a:t>
            </a:r>
          </a:p>
          <a:p>
            <a:endParaRPr lang="en-CH" b="1" dirty="0"/>
          </a:p>
          <a:p>
            <a:r>
              <a:rPr lang="en-CH" b="0" dirty="0"/>
              <a:t>A single wordline controls all the flash cells at the same vertical position, which enables the high bit-level parallelism of NAND flash memory </a:t>
            </a:r>
            <a:r>
              <a:rPr lang="en-CH" b="1" dirty="0"/>
              <a:t>[Click]</a:t>
            </a:r>
          </a:p>
          <a:p>
            <a:endParaRPr lang="en-CH" b="1" dirty="0"/>
          </a:p>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33</a:t>
            </a:fld>
            <a:endParaRPr lang="en-CH"/>
          </a:p>
        </p:txBody>
      </p:sp>
    </p:spTree>
    <p:extLst>
      <p:ext uri="{BB962C8B-B14F-4D97-AF65-F5344CB8AC3E}">
        <p14:creationId xmlns:p14="http://schemas.microsoft.com/office/powerpoint/2010/main" val="3662080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And more than a thounsand blocks share the same bitlines within the chip. </a:t>
            </a:r>
            <a:r>
              <a:rPr lang="en-CH" b="1" dirty="0"/>
              <a:t>[Click]</a:t>
            </a:r>
            <a:endParaRPr lang="en-CH" b="0" dirty="0"/>
          </a:p>
          <a:p>
            <a:endParaRPr lang="en-CH" b="0" dirty="0"/>
          </a:p>
          <a:p>
            <a:endParaRPr lang="en-CH" b="1" dirty="0"/>
          </a:p>
        </p:txBody>
      </p:sp>
      <p:sp>
        <p:nvSpPr>
          <p:cNvPr id="4" name="Slide Number Placeholder 3"/>
          <p:cNvSpPr>
            <a:spLocks noGrp="1"/>
          </p:cNvSpPr>
          <p:nvPr>
            <p:ph type="sldNum" sz="quarter" idx="5"/>
          </p:nvPr>
        </p:nvSpPr>
        <p:spPr/>
        <p:txBody>
          <a:bodyPr/>
          <a:lstStyle/>
          <a:p>
            <a:fld id="{5BC3F745-936E-E64C-822F-C311E85D7265}" type="slidenum">
              <a:rPr lang="en-CH" smtClean="0"/>
              <a:t>34</a:t>
            </a:fld>
            <a:endParaRPr lang="en-CH"/>
          </a:p>
        </p:txBody>
      </p:sp>
    </p:spTree>
    <p:extLst>
      <p:ext uri="{BB962C8B-B14F-4D97-AF65-F5344CB8AC3E}">
        <p14:creationId xmlns:p14="http://schemas.microsoft.com/office/powerpoint/2010/main" val="2879713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Our key observation is that NAND flash memory has similar organization to digital AND logic, as multiple cells are serially connected to the bitline, </a:t>
            </a:r>
            <a:r>
              <a:rPr lang="en-CH" b="1" dirty="0"/>
              <a:t>[Click] </a:t>
            </a:r>
            <a:r>
              <a:rPr lang="en-CH" b="0" dirty="0"/>
              <a:t>and</a:t>
            </a:r>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35</a:t>
            </a:fld>
            <a:endParaRPr lang="en-CH"/>
          </a:p>
        </p:txBody>
      </p:sp>
    </p:spTree>
    <p:extLst>
      <p:ext uri="{BB962C8B-B14F-4D97-AF65-F5344CB8AC3E}">
        <p14:creationId xmlns:p14="http://schemas.microsoft.com/office/powerpoint/2010/main" val="275414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It also similar to digital OR logic, in that multiple NAND strings are connected to the bitline in parallel. </a:t>
            </a:r>
            <a:r>
              <a:rPr lang="en-CH" b="1" dirty="0"/>
              <a:t>[Click]</a:t>
            </a:r>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36</a:t>
            </a:fld>
            <a:endParaRPr lang="en-CH"/>
          </a:p>
        </p:txBody>
      </p:sp>
    </p:spTree>
    <p:extLst>
      <p:ext uri="{BB962C8B-B14F-4D97-AF65-F5344CB8AC3E}">
        <p14:creationId xmlns:p14="http://schemas.microsoft.com/office/powerpoint/2010/main" val="42203322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Let’s dive into the key ideas of Flash-Cosmos. </a:t>
            </a:r>
            <a:r>
              <a:rPr lang="en-CH" b="1" dirty="0"/>
              <a:t>[Click]</a:t>
            </a:r>
          </a:p>
          <a:p>
            <a:endParaRPr lang="en-CH" b="1" dirty="0"/>
          </a:p>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37</a:t>
            </a:fld>
            <a:endParaRPr lang="en-CH"/>
          </a:p>
        </p:txBody>
      </p:sp>
    </p:spTree>
    <p:extLst>
      <p:ext uri="{BB962C8B-B14F-4D97-AF65-F5344CB8AC3E}">
        <p14:creationId xmlns:p14="http://schemas.microsoft.com/office/powerpoint/2010/main" val="38187832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We introduce two techniques, Multi-Wordline Sensing, or MWS in short, that enables in-flash bulk bitwise operations via a single sensing operation, </a:t>
            </a:r>
            <a:r>
              <a:rPr lang="en-CH" b="1" dirty="0"/>
              <a:t>[Click] </a:t>
            </a:r>
            <a:r>
              <a:rPr lang="en-CH" b="0" dirty="0"/>
              <a:t>and Enhanced SLC-Mode Programming, or ESP in short, to achieve zero raw bit errors in stored data and thus no errors in computation results. </a:t>
            </a:r>
            <a:r>
              <a:rPr lang="en-CH" b="1" dirty="0"/>
              <a:t>[Click]</a:t>
            </a:r>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38</a:t>
            </a:fld>
            <a:endParaRPr lang="en-CH"/>
          </a:p>
        </p:txBody>
      </p:sp>
    </p:spTree>
    <p:extLst>
      <p:ext uri="{BB962C8B-B14F-4D97-AF65-F5344CB8AC3E}">
        <p14:creationId xmlns:p14="http://schemas.microsoft.com/office/powerpoint/2010/main" val="919799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The problem is that the performance and energy efficiency of bulk bitwise operations can be significantly bottleneck by data movement in conventional systems. </a:t>
            </a:r>
            <a:r>
              <a:rPr lang="en-CH" b="1" dirty="0"/>
              <a:t>[Click]</a:t>
            </a:r>
          </a:p>
          <a:p>
            <a:endParaRPr lang="en-CH" b="1" dirty="0"/>
          </a:p>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3</a:t>
            </a:fld>
            <a:endParaRPr lang="en-CH"/>
          </a:p>
        </p:txBody>
      </p:sp>
    </p:spTree>
    <p:extLst>
      <p:ext uri="{BB962C8B-B14F-4D97-AF65-F5344CB8AC3E}">
        <p14:creationId xmlns:p14="http://schemas.microsoft.com/office/powerpoint/2010/main" val="42120340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The key observation is that, if we </a:t>
            </a:r>
            <a:r>
              <a:rPr lang="en-CH" dirty="0">
                <a:solidFill>
                  <a:schemeClr val="accent1"/>
                </a:solidFill>
              </a:rPr>
              <a:t>simultaneously activate multiple wordlines within a block, which we call intra-block MWS, it results in the bitwise AND of stored data in the wordlines. </a:t>
            </a:r>
            <a:r>
              <a:rPr lang="en-CH" b="1" dirty="0">
                <a:solidFill>
                  <a:schemeClr val="accent1"/>
                </a:solidFill>
              </a:rPr>
              <a:t>[Click]</a:t>
            </a:r>
          </a:p>
          <a:p>
            <a:endParaRPr lang="en-CH" b="1" dirty="0">
              <a:solidFill>
                <a:schemeClr val="accent1"/>
              </a:solidFill>
            </a:endParaRPr>
          </a:p>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39</a:t>
            </a:fld>
            <a:endParaRPr lang="en-CH"/>
          </a:p>
        </p:txBody>
      </p:sp>
    </p:spTree>
    <p:extLst>
      <p:ext uri="{BB962C8B-B14F-4D97-AF65-F5344CB8AC3E}">
        <p14:creationId xmlns:p14="http://schemas.microsoft.com/office/powerpoint/2010/main" val="2496554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As explained all the non-target cell would operate as a resistance, </a:t>
            </a:r>
            <a:r>
              <a:rPr lang="en-CH" b="1" dirty="0"/>
              <a:t>[Click] </a:t>
            </a:r>
            <a:r>
              <a:rPr lang="en-CH" b="0" dirty="0"/>
              <a:t>while …</a:t>
            </a:r>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40</a:t>
            </a:fld>
            <a:endParaRPr lang="en-CH"/>
          </a:p>
        </p:txBody>
      </p:sp>
    </p:spTree>
    <p:extLst>
      <p:ext uri="{BB962C8B-B14F-4D97-AF65-F5344CB8AC3E}">
        <p14:creationId xmlns:p14="http://schemas.microsoft.com/office/powerpoint/2010/main" val="28691778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Target cells operate as either a resistance or an open switch depending the stored data. </a:t>
            </a:r>
            <a:r>
              <a:rPr lang="en-CH" b="1" dirty="0"/>
              <a:t>[Click]</a:t>
            </a:r>
          </a:p>
          <a:p>
            <a:endParaRPr lang="en-CH" b="1" dirty="0"/>
          </a:p>
          <a:p>
            <a:r>
              <a:rPr lang="en-CH" b="0" dirty="0"/>
              <a:t>In this example, only Bitline 4 can conduct flow, as the other bitlines have at least one cell that operates as an open switch. </a:t>
            </a:r>
            <a:r>
              <a:rPr lang="en-CH" b="1" dirty="0"/>
              <a:t>[Click]</a:t>
            </a:r>
          </a:p>
          <a:p>
            <a:endParaRPr lang="en-CH" b="1" dirty="0"/>
          </a:p>
          <a:p>
            <a:endParaRPr lang="en-CH" b="0" dirty="0"/>
          </a:p>
          <a:p>
            <a:endParaRPr lang="en-CH" b="0" dirty="0"/>
          </a:p>
          <a:p>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41</a:t>
            </a:fld>
            <a:endParaRPr lang="en-CH"/>
          </a:p>
        </p:txBody>
      </p:sp>
    </p:spTree>
    <p:extLst>
      <p:ext uri="{BB962C8B-B14F-4D97-AF65-F5344CB8AC3E}">
        <p14:creationId xmlns:p14="http://schemas.microsoft.com/office/powerpoint/2010/main" val="24050748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So, the sensing result would be ‘1’ only when all the target cells store bit data ‘1’, which is equivalent to the bitwise AND of all the target cells. </a:t>
            </a:r>
            <a:r>
              <a:rPr lang="en-CH" b="1" dirty="0"/>
              <a:t>[Click]</a:t>
            </a:r>
            <a:endParaRPr lang="en-CH" b="0" dirty="0"/>
          </a:p>
          <a:p>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42</a:t>
            </a:fld>
            <a:endParaRPr lang="en-CH"/>
          </a:p>
        </p:txBody>
      </p:sp>
    </p:spTree>
    <p:extLst>
      <p:ext uri="{BB962C8B-B14F-4D97-AF65-F5344CB8AC3E}">
        <p14:creationId xmlns:p14="http://schemas.microsoft.com/office/powerpoint/2010/main" val="30658351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This property also holds </a:t>
            </a:r>
            <a:r>
              <a:rPr lang="en-CH" b="1" dirty="0"/>
              <a:t>[Click] </a:t>
            </a:r>
            <a:r>
              <a:rPr lang="en-CH" dirty="0"/>
              <a:t>when we activate more than two wordlines at the same time, </a:t>
            </a:r>
            <a:r>
              <a:rPr lang="en-CH" b="1" dirty="0"/>
              <a:t>[Click]</a:t>
            </a:r>
            <a:r>
              <a:rPr lang="en-CH" b="0" dirty="0"/>
              <a:t>, for example, …</a:t>
            </a:r>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43</a:t>
            </a:fld>
            <a:endParaRPr lang="en-CH"/>
          </a:p>
        </p:txBody>
      </p:sp>
    </p:spTree>
    <p:extLst>
      <p:ext uri="{BB962C8B-B14F-4D97-AF65-F5344CB8AC3E}">
        <p14:creationId xmlns:p14="http://schemas.microsoft.com/office/powerpoint/2010/main" val="3516174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The bitline current cannot flow through Bitline 4 any longer, as it has a cell that stores ‘0’ and blocks the bitline current. </a:t>
            </a:r>
            <a:r>
              <a:rPr lang="en-CH" b="1" dirty="0"/>
              <a:t>[Click]</a:t>
            </a:r>
            <a:endParaRPr lang="en-CH" b="0" dirty="0"/>
          </a:p>
          <a:p>
            <a:endParaRPr lang="en-CH" b="0" dirty="0"/>
          </a:p>
          <a:p>
            <a:endParaRPr lang="en-CH" b="1" dirty="0"/>
          </a:p>
        </p:txBody>
      </p:sp>
      <p:sp>
        <p:nvSpPr>
          <p:cNvPr id="4" name="Slide Number Placeholder 3"/>
          <p:cNvSpPr>
            <a:spLocks noGrp="1"/>
          </p:cNvSpPr>
          <p:nvPr>
            <p:ph type="sldNum" sz="quarter" idx="5"/>
          </p:nvPr>
        </p:nvSpPr>
        <p:spPr/>
        <p:txBody>
          <a:bodyPr/>
          <a:lstStyle/>
          <a:p>
            <a:fld id="{5BC3F745-936E-E64C-822F-C311E85D7265}" type="slidenum">
              <a:rPr lang="en-CH" smtClean="0"/>
              <a:t>44</a:t>
            </a:fld>
            <a:endParaRPr lang="en-CH"/>
          </a:p>
        </p:txBody>
      </p:sp>
    </p:spTree>
    <p:extLst>
      <p:ext uri="{BB962C8B-B14F-4D97-AF65-F5344CB8AC3E}">
        <p14:creationId xmlns:p14="http://schemas.microsoft.com/office/powerpoint/2010/main" val="32943651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This way, intra-block MWS enables bitwise AND operation on any pages in the same block via a single sensing operation. </a:t>
            </a:r>
            <a:r>
              <a:rPr lang="en-CH" b="1" dirty="0"/>
              <a:t>[Click]</a:t>
            </a:r>
          </a:p>
          <a:p>
            <a:endParaRPr lang="en-CH" b="1" dirty="0"/>
          </a:p>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45</a:t>
            </a:fld>
            <a:endParaRPr lang="en-CH"/>
          </a:p>
        </p:txBody>
      </p:sp>
    </p:spTree>
    <p:extLst>
      <p:ext uri="{BB962C8B-B14F-4D97-AF65-F5344CB8AC3E}">
        <p14:creationId xmlns:p14="http://schemas.microsoft.com/office/powerpoint/2010/main" val="3602842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Flash-Cosmos also enables bitwise OR operations by simultaneously activating multiple wordlines in different blocks, which we call inter-block MWS. </a:t>
            </a:r>
            <a:r>
              <a:rPr lang="en-CH" b="1" dirty="0"/>
              <a:t>[Click]</a:t>
            </a:r>
          </a:p>
          <a:p>
            <a:endParaRPr lang="en-CH" b="1" dirty="0"/>
          </a:p>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46</a:t>
            </a:fld>
            <a:endParaRPr lang="en-CH"/>
          </a:p>
        </p:txBody>
      </p:sp>
    </p:spTree>
    <p:extLst>
      <p:ext uri="{BB962C8B-B14F-4D97-AF65-F5344CB8AC3E}">
        <p14:creationId xmlns:p14="http://schemas.microsoft.com/office/powerpoint/2010/main" val="38065326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In this example, only Bitline 4 cannot conduct current, as both the target NAND string have a cell that operates as an open switch. </a:t>
            </a:r>
            <a:r>
              <a:rPr lang="en-CH" b="1" dirty="0"/>
              <a:t>[Click]</a:t>
            </a:r>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47</a:t>
            </a:fld>
            <a:endParaRPr lang="en-CH"/>
          </a:p>
        </p:txBody>
      </p:sp>
    </p:spTree>
    <p:extLst>
      <p:ext uri="{BB962C8B-B14F-4D97-AF65-F5344CB8AC3E}">
        <p14:creationId xmlns:p14="http://schemas.microsoft.com/office/powerpoint/2010/main" val="21833624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It means that the sensing result would read as ‘0’ only when all the target cells store bit data ‘0’, which is equivalent to the bitwise OR of all the target cells. </a:t>
            </a:r>
            <a:r>
              <a:rPr lang="en-CH" b="1" dirty="0"/>
              <a:t>[Click]</a:t>
            </a:r>
          </a:p>
          <a:p>
            <a:endParaRPr lang="en-CH" b="1" dirty="0"/>
          </a:p>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48</a:t>
            </a:fld>
            <a:endParaRPr lang="en-CH"/>
          </a:p>
        </p:txBody>
      </p:sp>
    </p:spTree>
    <p:extLst>
      <p:ext uri="{BB962C8B-B14F-4D97-AF65-F5344CB8AC3E}">
        <p14:creationId xmlns:p14="http://schemas.microsoft.com/office/powerpoint/2010/main" val="352150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This is a very high-level overview of computing systems that consist of three main components, compute units, main memory, and storage devices. </a:t>
            </a:r>
            <a:r>
              <a:rPr lang="en-CH" b="1" dirty="0"/>
              <a:t>[Click]</a:t>
            </a:r>
          </a:p>
          <a:p>
            <a:endParaRPr lang="en-CH" b="1" dirty="0"/>
          </a:p>
          <a:p>
            <a:r>
              <a:rPr lang="en-CH" b="0" dirty="0"/>
              <a:t>To perform just simple bitwise operations, conventional systems must first read the massive entire data to the compute units throughout the memory hierarch. </a:t>
            </a:r>
            <a:r>
              <a:rPr lang="en-CH" b="1" dirty="0"/>
              <a:t>[Click] </a:t>
            </a:r>
          </a:p>
          <a:p>
            <a:endParaRPr lang="en-CH" b="1" dirty="0"/>
          </a:p>
          <a:p>
            <a:r>
              <a:rPr lang="en-CH" b="0" dirty="0"/>
              <a:t>If the target data resides in the storgage device, </a:t>
            </a:r>
            <a:r>
              <a:rPr lang="en-CH" b="1" dirty="0"/>
              <a:t>[Click]</a:t>
            </a:r>
            <a:r>
              <a:rPr lang="en-CH" b="0" dirty="0"/>
              <a:t> the relatively slow storage bandwidth becomes the main bottleneck in conventional systems. </a:t>
            </a:r>
            <a:r>
              <a:rPr lang="en-CH" b="1" dirty="0"/>
              <a:t>[Click]</a:t>
            </a:r>
          </a:p>
          <a:p>
            <a:endParaRPr lang="en-CH" b="1" dirty="0"/>
          </a:p>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4</a:t>
            </a:fld>
            <a:endParaRPr lang="en-CH"/>
          </a:p>
        </p:txBody>
      </p:sp>
    </p:spTree>
    <p:extLst>
      <p:ext uri="{BB962C8B-B14F-4D97-AF65-F5344CB8AC3E}">
        <p14:creationId xmlns:p14="http://schemas.microsoft.com/office/powerpoint/2010/main" val="23372193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Like intra-block MWS, </a:t>
            </a:r>
            <a:r>
              <a:rPr lang="en-CH" b="1" dirty="0"/>
              <a:t>[Click] </a:t>
            </a:r>
            <a:r>
              <a:rPr lang="en-CH" dirty="0"/>
              <a:t>this property holds when we activate more than two wordlines in different blocks at the same time, </a:t>
            </a:r>
            <a:r>
              <a:rPr lang="en-CH" b="1" dirty="0"/>
              <a:t>[Click]</a:t>
            </a:r>
            <a:r>
              <a:rPr lang="en-CH" b="0" dirty="0"/>
              <a:t>, as we can see …</a:t>
            </a:r>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49</a:t>
            </a:fld>
            <a:endParaRPr lang="en-CH"/>
          </a:p>
        </p:txBody>
      </p:sp>
    </p:spTree>
    <p:extLst>
      <p:ext uri="{BB962C8B-B14F-4D97-AF65-F5344CB8AC3E}">
        <p14:creationId xmlns:p14="http://schemas.microsoft.com/office/powerpoint/2010/main" val="1001310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As we can see the current can flow through Bitline 4 as well, since there is a cell that operates as a resistance. </a:t>
            </a:r>
            <a:r>
              <a:rPr lang="en-CH" b="1" dirty="0"/>
              <a:t>[Click]</a:t>
            </a:r>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50</a:t>
            </a:fld>
            <a:endParaRPr lang="en-CH"/>
          </a:p>
        </p:txBody>
      </p:sp>
    </p:spTree>
    <p:extLst>
      <p:ext uri="{BB962C8B-B14F-4D97-AF65-F5344CB8AC3E}">
        <p14:creationId xmlns:p14="http://schemas.microsoft.com/office/powerpoint/2010/main" val="2620780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This way, inter-block MWS enables bitwise OR operations on any pages in different blocks via only a single sensing operation. </a:t>
            </a:r>
            <a:r>
              <a:rPr lang="en-CH" b="1" dirty="0"/>
              <a:t>[Click]</a:t>
            </a:r>
          </a:p>
          <a:p>
            <a:endParaRPr lang="en-CH" b="1" dirty="0"/>
          </a:p>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51</a:t>
            </a:fld>
            <a:endParaRPr lang="en-CH"/>
          </a:p>
        </p:txBody>
      </p:sp>
    </p:spTree>
    <p:extLst>
      <p:ext uri="{BB962C8B-B14F-4D97-AF65-F5344CB8AC3E}">
        <p14:creationId xmlns:p14="http://schemas.microsoft.com/office/powerpoint/2010/main" val="15042016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b="1" dirty="0"/>
          </a:p>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52</a:t>
            </a:fld>
            <a:endParaRPr lang="en-CH"/>
          </a:p>
        </p:txBody>
      </p:sp>
    </p:spTree>
    <p:extLst>
      <p:ext uri="{BB962C8B-B14F-4D97-AF65-F5344CB8AC3E}">
        <p14:creationId xmlns:p14="http://schemas.microsoft.com/office/powerpoint/2010/main" val="32547978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Now let’s dive into the key ideas of Enhanced SLC-Mode Programming </a:t>
            </a:r>
            <a:r>
              <a:rPr lang="en-CH" b="1" dirty="0"/>
              <a:t>[Click] </a:t>
            </a:r>
            <a:r>
              <a:rPr lang="en-CH" b="0" dirty="0"/>
              <a:t>that elminiates …</a:t>
            </a:r>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53</a:t>
            </a:fld>
            <a:endParaRPr lang="en-CH"/>
          </a:p>
        </p:txBody>
      </p:sp>
    </p:spTree>
    <p:extLst>
      <p:ext uri="{BB962C8B-B14F-4D97-AF65-F5344CB8AC3E}">
        <p14:creationId xmlns:p14="http://schemas.microsoft.com/office/powerpoint/2010/main" val="15060279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Eliminates raw bit errors in stored data. </a:t>
            </a:r>
            <a:r>
              <a:rPr lang="en-CH" b="1" dirty="0"/>
              <a:t>[Click]</a:t>
            </a:r>
          </a:p>
          <a:p>
            <a:endParaRPr lang="en-CH" b="1" dirty="0"/>
          </a:p>
          <a:p>
            <a:r>
              <a:rPr lang="en-CH" b="0" dirty="0"/>
              <a:t>The key idea is to program only a single bit per cell for the target data of computation, meaning that ESP trades storage density, </a:t>
            </a:r>
            <a:r>
              <a:rPr lang="en-CH" b="1" dirty="0"/>
              <a:t>[Click] </a:t>
            </a:r>
            <a:r>
              <a:rPr lang="en-CH" b="0" dirty="0"/>
              <a:t>and use more precise program-voltage control, meaning that it also trades program latency, </a:t>
            </a:r>
            <a:r>
              <a:rPr lang="en-CH" b="1" dirty="0"/>
              <a:t>[Click] </a:t>
            </a:r>
            <a:r>
              <a:rPr lang="en-CH" b="0" dirty="0"/>
              <a:t>to maximize the reliability margin between the program and erased states of flash cells. </a:t>
            </a:r>
            <a:r>
              <a:rPr lang="en-CH" b="1" dirty="0"/>
              <a:t>[Click]</a:t>
            </a:r>
          </a:p>
          <a:p>
            <a:endParaRPr lang="en-CH" b="1" dirty="0"/>
          </a:p>
          <a:p>
            <a:endParaRPr lang="en-CH" b="0" dirty="0"/>
          </a:p>
          <a:p>
            <a:endParaRPr lang="en-CH" b="1" dirty="0"/>
          </a:p>
          <a:p>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54</a:t>
            </a:fld>
            <a:endParaRPr lang="en-CH"/>
          </a:p>
        </p:txBody>
      </p:sp>
    </p:spTree>
    <p:extLst>
      <p:ext uri="{BB962C8B-B14F-4D97-AF65-F5344CB8AC3E}">
        <p14:creationId xmlns:p14="http://schemas.microsoft.com/office/powerpoint/2010/main" val="29784652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So, ESP enables reliable in-flash computation by trading storage density and program performance, </a:t>
            </a:r>
            <a:r>
              <a:rPr lang="en-CH" b="1" dirty="0"/>
              <a:t>[Click] </a:t>
            </a:r>
            <a:r>
              <a:rPr lang="en-CH" dirty="0"/>
              <a:t>but the overheads occur only for the target data of computation. </a:t>
            </a:r>
            <a:r>
              <a:rPr lang="en-CH" b="1" dirty="0"/>
              <a:t>[Click]</a:t>
            </a:r>
          </a:p>
          <a:p>
            <a:endParaRPr lang="en-CH" b="0" dirty="0"/>
          </a:p>
          <a:p>
            <a:endParaRPr lang="en-CH" b="1" dirty="0"/>
          </a:p>
          <a:p>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55</a:t>
            </a:fld>
            <a:endParaRPr lang="en-CH"/>
          </a:p>
        </p:txBody>
      </p:sp>
    </p:spTree>
    <p:extLst>
      <p:ext uri="{BB962C8B-B14F-4D97-AF65-F5344CB8AC3E}">
        <p14:creationId xmlns:p14="http://schemas.microsoft.com/office/powerpoint/2010/main" val="29998722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We evaluate Flash-Cosmos in two ways. </a:t>
            </a:r>
            <a:r>
              <a:rPr lang="en-CH" b="1" dirty="0"/>
              <a:t>[Click]</a:t>
            </a:r>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56</a:t>
            </a:fld>
            <a:endParaRPr lang="en-CH"/>
          </a:p>
        </p:txBody>
      </p:sp>
    </p:spTree>
    <p:extLst>
      <p:ext uri="{BB962C8B-B14F-4D97-AF65-F5344CB8AC3E}">
        <p14:creationId xmlns:p14="http://schemas.microsoft.com/office/powerpoint/2010/main" val="6415513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First, we conducted rigorous real-device characterization to validate the feasibility and reliability of Flash-Cosmos, </a:t>
            </a:r>
            <a:r>
              <a:rPr lang="en-CH" b="1" dirty="0"/>
              <a:t>[Click] </a:t>
            </a:r>
            <a:r>
              <a:rPr lang="en-CH" b="0" dirty="0"/>
              <a:t>using 160 3D NAND flash chips, </a:t>
            </a:r>
            <a:r>
              <a:rPr lang="en-CH" b="1" dirty="0"/>
              <a:t>[Click]</a:t>
            </a:r>
            <a:r>
              <a:rPr lang="en-CH" b="0" dirty="0"/>
              <a:t> considering the worst-case operation conditions. </a:t>
            </a:r>
            <a:r>
              <a:rPr lang="en-CH" b="1" dirty="0"/>
              <a:t>[Click]</a:t>
            </a:r>
          </a:p>
          <a:p>
            <a:endParaRPr lang="en-CH" b="1" dirty="0"/>
          </a:p>
          <a:p>
            <a:r>
              <a:rPr lang="en-CH" dirty="0"/>
              <a:t>We also performed system-level evaluation using the state-of-the-art SSD simulator, </a:t>
            </a:r>
            <a:r>
              <a:rPr lang="en-CH" b="1" dirty="0"/>
              <a:t>[Click] </a:t>
            </a:r>
            <a:r>
              <a:rPr lang="en-CH" b="0" dirty="0"/>
              <a:t>for three real-world applications that perform bulk bitwise operations on different numbers of operands. </a:t>
            </a:r>
            <a:r>
              <a:rPr lang="en-CH" b="1" dirty="0"/>
              <a:t>[Click]</a:t>
            </a:r>
          </a:p>
          <a:p>
            <a:endParaRPr lang="en-CH" b="1" dirty="0"/>
          </a:p>
          <a:p>
            <a:r>
              <a:rPr lang="en-CH" b="0" dirty="0"/>
              <a:t>We compared Flash-Cosmos against three baselines, a conventional system that uses a multi-core CPU, an in-storage processing system with an in-storage hardware accelerator, and a system that adopts the state-of-the-art in-flash processing mechanism to perform bulk bitwise operations. </a:t>
            </a:r>
            <a:r>
              <a:rPr lang="en-CH" b="1" dirty="0"/>
              <a:t>[Click]</a:t>
            </a:r>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57</a:t>
            </a:fld>
            <a:endParaRPr lang="en-CH"/>
          </a:p>
        </p:txBody>
      </p:sp>
    </p:spTree>
    <p:extLst>
      <p:ext uri="{BB962C8B-B14F-4D97-AF65-F5344CB8AC3E}">
        <p14:creationId xmlns:p14="http://schemas.microsoft.com/office/powerpoint/2010/main" val="27536397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Through our real-device characterization, we demnostrated that both MWS operations are possible without requiring any change ot the cell array of commodity NAND flash chips, </a:t>
            </a:r>
            <a:r>
              <a:rPr lang="en-CH" b="1" dirty="0"/>
              <a:t>[Click] </a:t>
            </a:r>
            <a:r>
              <a:rPr lang="en-CH" b="0" dirty="0"/>
              <a:t>and they can reliably activate multiple wordlines at the same time without significant increase in sensing latency. </a:t>
            </a:r>
            <a:r>
              <a:rPr lang="en-CH" b="1" dirty="0"/>
              <a:t>[Click]</a:t>
            </a:r>
          </a:p>
          <a:p>
            <a:endParaRPr lang="en-CH" b="1" dirty="0"/>
          </a:p>
          <a:p>
            <a:r>
              <a:rPr lang="en-CH" b="0" dirty="0"/>
              <a:t>We also observed no errors in the tested cells when we program data using ESP, which shows that Flash-Cosmos enables reliable in-flash bulk bitwise operations. </a:t>
            </a:r>
            <a:r>
              <a:rPr lang="en-CH" b="1" dirty="0"/>
              <a:t>[Click]</a:t>
            </a:r>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58</a:t>
            </a:fld>
            <a:endParaRPr lang="en-CH"/>
          </a:p>
        </p:txBody>
      </p:sp>
    </p:spTree>
    <p:extLst>
      <p:ext uri="{BB962C8B-B14F-4D97-AF65-F5344CB8AC3E}">
        <p14:creationId xmlns:p14="http://schemas.microsoft.com/office/powerpoint/2010/main" val="2271960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Near-Data Processing, or NDP in short, can effectively mitigate the data-movement bottleneck by performing the simple computation where the target data resides. </a:t>
            </a:r>
            <a:r>
              <a:rPr lang="en-CH" b="1" dirty="0"/>
              <a:t>[Click]</a:t>
            </a:r>
            <a:endParaRPr lang="en-CH" b="0" dirty="0"/>
          </a:p>
          <a:p>
            <a:endParaRPr lang="en-CH" b="0" dirty="0"/>
          </a:p>
          <a:p>
            <a:r>
              <a:rPr lang="en-CH" b="0" dirty="0"/>
              <a:t>Many prior works have proposed various NDP techniques for bulk bitwise operations at different levels in the memory herarchy. </a:t>
            </a:r>
            <a:r>
              <a:rPr lang="en-CH" b="1" dirty="0"/>
              <a:t>[Click]</a:t>
            </a:r>
          </a:p>
          <a:p>
            <a:r>
              <a:rPr lang="en-CH" b="1" dirty="0"/>
              <a:t> </a:t>
            </a:r>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5</a:t>
            </a:fld>
            <a:endParaRPr lang="en-CH"/>
          </a:p>
        </p:txBody>
      </p:sp>
    </p:spTree>
    <p:extLst>
      <p:ext uri="{BB962C8B-B14F-4D97-AF65-F5344CB8AC3E}">
        <p14:creationId xmlns:p14="http://schemas.microsoft.com/office/powerpoint/2010/main" val="39388384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system-level evaluation, </a:t>
            </a:r>
            <a:r>
              <a:rPr lang="en-GB" b="1" dirty="0"/>
              <a:t>[Click] </a:t>
            </a:r>
            <a:r>
              <a:rPr lang="en-GB" b="0" dirty="0"/>
              <a:t>we evaluate the speedup and </a:t>
            </a:r>
            <a:r>
              <a:rPr lang="en-GB" b="1" dirty="0"/>
              <a:t>[Click]</a:t>
            </a:r>
            <a:r>
              <a:rPr lang="en-GB" b="0" dirty="0"/>
              <a:t> energy benefit over the conventional system. </a:t>
            </a:r>
            <a:r>
              <a:rPr lang="en-GB" b="1" dirty="0"/>
              <a:t>[Click]</a:t>
            </a:r>
          </a:p>
          <a:p>
            <a:endParaRPr lang="en-GB" b="1" dirty="0"/>
          </a:p>
          <a:p>
            <a:r>
              <a:rPr lang="en-GB" b="0" dirty="0"/>
              <a:t>We observe that Flash-Cosmos provides significant performance and energy benefits over all the baselines, including the state-of-the-art in-flash bulk bitwise operation technique, </a:t>
            </a:r>
            <a:r>
              <a:rPr lang="en-GB" b="1" dirty="0"/>
              <a:t>[Click] </a:t>
            </a:r>
            <a:r>
              <a:rPr lang="en-GB" b="0" dirty="0"/>
              <a:t>and the larger the number of operands for bulk bitwise operations, the higher the performance and energy benefits that Flash-Cosmos can achieve over other computing platforms. </a:t>
            </a:r>
            <a:r>
              <a:rPr lang="en-GB" b="1" dirty="0"/>
              <a:t>[Click]</a:t>
            </a:r>
            <a:endParaRPr lang="en-GB" b="0" dirty="0"/>
          </a:p>
        </p:txBody>
      </p:sp>
      <p:sp>
        <p:nvSpPr>
          <p:cNvPr id="4" name="Slide Number Placeholder 3"/>
          <p:cNvSpPr>
            <a:spLocks noGrp="1"/>
          </p:cNvSpPr>
          <p:nvPr>
            <p:ph type="sldNum" sz="quarter" idx="5"/>
          </p:nvPr>
        </p:nvSpPr>
        <p:spPr/>
        <p:txBody>
          <a:bodyPr/>
          <a:lstStyle/>
          <a:p>
            <a:fld id="{5BC3F745-936E-E64C-822F-C311E85D7265}" type="slidenum">
              <a:rPr lang="en-CH" smtClean="0"/>
              <a:t>59</a:t>
            </a:fld>
            <a:endParaRPr lang="en-CH"/>
          </a:p>
        </p:txBody>
      </p:sp>
    </p:spTree>
    <p:extLst>
      <p:ext uri="{BB962C8B-B14F-4D97-AF65-F5344CB8AC3E}">
        <p14:creationId xmlns:p14="http://schemas.microsoft.com/office/powerpoint/2010/main" val="14071547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60</a:t>
            </a:fld>
            <a:endParaRPr lang="en-CH"/>
          </a:p>
        </p:txBody>
      </p:sp>
    </p:spTree>
    <p:extLst>
      <p:ext uri="{BB962C8B-B14F-4D97-AF65-F5344CB8AC3E}">
        <p14:creationId xmlns:p14="http://schemas.microsoft.com/office/powerpoint/2010/main" val="15397786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61</a:t>
            </a:fld>
            <a:endParaRPr lang="en-CH"/>
          </a:p>
        </p:txBody>
      </p:sp>
    </p:spTree>
    <p:extLst>
      <p:ext uri="{BB962C8B-B14F-4D97-AF65-F5344CB8AC3E}">
        <p14:creationId xmlns:p14="http://schemas.microsoft.com/office/powerpoint/2010/main" val="3056618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62</a:t>
            </a:fld>
            <a:endParaRPr lang="en-CH"/>
          </a:p>
        </p:txBody>
      </p:sp>
    </p:spTree>
    <p:extLst>
      <p:ext uri="{BB962C8B-B14F-4D97-AF65-F5344CB8AC3E}">
        <p14:creationId xmlns:p14="http://schemas.microsoft.com/office/powerpoint/2010/main" val="38307369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63</a:t>
            </a:fld>
            <a:endParaRPr lang="en-CH"/>
          </a:p>
        </p:txBody>
      </p:sp>
    </p:spTree>
    <p:extLst>
      <p:ext uri="{BB962C8B-B14F-4D97-AF65-F5344CB8AC3E}">
        <p14:creationId xmlns:p14="http://schemas.microsoft.com/office/powerpoint/2010/main" val="1145763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In this work, we focus on in-storage and in-flash processing which are highly effective when the target data set does not fit into main memory. </a:t>
            </a:r>
            <a:r>
              <a:rPr lang="en-CH" b="1" dirty="0"/>
              <a:t>[Click]</a:t>
            </a:r>
          </a:p>
          <a:p>
            <a:endParaRPr lang="en-CH" b="1" dirty="0"/>
          </a:p>
          <a:p>
            <a:endParaRPr lang="en-CH" b="0" dirty="0"/>
          </a:p>
        </p:txBody>
      </p:sp>
      <p:sp>
        <p:nvSpPr>
          <p:cNvPr id="4" name="Slide Number Placeholder 3"/>
          <p:cNvSpPr>
            <a:spLocks noGrp="1"/>
          </p:cNvSpPr>
          <p:nvPr>
            <p:ph type="sldNum" sz="quarter" idx="5"/>
          </p:nvPr>
        </p:nvSpPr>
        <p:spPr/>
        <p:txBody>
          <a:bodyPr/>
          <a:lstStyle/>
          <a:p>
            <a:fld id="{5BC3F745-936E-E64C-822F-C311E85D7265}" type="slidenum">
              <a:rPr lang="en-CH" smtClean="0"/>
              <a:t>6</a:t>
            </a:fld>
            <a:endParaRPr lang="en-CH"/>
          </a:p>
        </p:txBody>
      </p:sp>
    </p:spTree>
    <p:extLst>
      <p:ext uri="{BB962C8B-B14F-4D97-AF65-F5344CB8AC3E}">
        <p14:creationId xmlns:p14="http://schemas.microsoft.com/office/powerpoint/2010/main" val="410018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In-storage processing leverages cute units inside the storage devices, </a:t>
            </a:r>
            <a:r>
              <a:rPr lang="en-CH" b="1" dirty="0"/>
              <a:t>[Cl</a:t>
            </a:r>
            <a:r>
              <a:rPr lang="en-CH" dirty="0"/>
              <a:t>omp</a:t>
            </a:r>
            <a:r>
              <a:rPr lang="en-CH" b="1" dirty="0"/>
              <a:t>ick] </a:t>
            </a:r>
            <a:r>
              <a:rPr lang="en-CH" b="0" dirty="0"/>
              <a:t>such as …</a:t>
            </a:r>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7</a:t>
            </a:fld>
            <a:endParaRPr lang="en-CH"/>
          </a:p>
        </p:txBody>
      </p:sp>
    </p:spTree>
    <p:extLst>
      <p:ext uri="{BB962C8B-B14F-4D97-AF65-F5344CB8AC3E}">
        <p14:creationId xmlns:p14="http://schemas.microsoft.com/office/powerpoint/2010/main" val="4089948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Such as embedded core or FPGA to perform computation inside the storage </a:t>
            </a:r>
            <a:r>
              <a:rPr lang="en-CH" b="1" dirty="0"/>
              <a:t>[Click] </a:t>
            </a:r>
            <a:r>
              <a:rPr lang="en-CH" b="0" dirty="0"/>
              <a:t>and sends …</a:t>
            </a:r>
            <a:endParaRPr lang="en-CH" dirty="0"/>
          </a:p>
        </p:txBody>
      </p:sp>
      <p:sp>
        <p:nvSpPr>
          <p:cNvPr id="4" name="Slide Number Placeholder 3"/>
          <p:cNvSpPr>
            <a:spLocks noGrp="1"/>
          </p:cNvSpPr>
          <p:nvPr>
            <p:ph type="sldNum" sz="quarter" idx="5"/>
          </p:nvPr>
        </p:nvSpPr>
        <p:spPr/>
        <p:txBody>
          <a:bodyPr/>
          <a:lstStyle/>
          <a:p>
            <a:fld id="{5BC3F745-936E-E64C-822F-C311E85D7265}" type="slidenum">
              <a:rPr lang="en-CH" smtClean="0"/>
              <a:t>8</a:t>
            </a:fld>
            <a:endParaRPr lang="en-CH"/>
          </a:p>
        </p:txBody>
      </p:sp>
    </p:spTree>
    <p:extLst>
      <p:ext uri="{BB962C8B-B14F-4D97-AF65-F5344CB8AC3E}">
        <p14:creationId xmlns:p14="http://schemas.microsoft.com/office/powerpoint/2010/main" val="497552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E94D8-3B35-0727-B4E2-241AC58DD756}"/>
              </a:ext>
            </a:extLst>
          </p:cNvPr>
          <p:cNvSpPr>
            <a:spLocks noGrp="1"/>
          </p:cNvSpPr>
          <p:nvPr>
            <p:ph type="ctrTitle"/>
          </p:nvPr>
        </p:nvSpPr>
        <p:spPr>
          <a:xfrm>
            <a:off x="0" y="1122363"/>
            <a:ext cx="9144000" cy="2387600"/>
          </a:xfrm>
          <a:solidFill>
            <a:srgbClr val="FAF7F5"/>
          </a:solidFill>
          <a:ln>
            <a:solidFill>
              <a:srgbClr val="FAF7F5"/>
            </a:solidFill>
          </a:ln>
        </p:spPr>
        <p:txBody>
          <a:bodyPr anchor="ctr">
            <a:normAutofit/>
          </a:bodyPr>
          <a:lstStyle>
            <a:lvl1pPr algn="ctr">
              <a:lnSpc>
                <a:spcPct val="110000"/>
              </a:lnSpc>
              <a:defRPr sz="3600">
                <a:solidFill>
                  <a:srgbClr val="C80060"/>
                </a:solidFill>
              </a:defRPr>
            </a:lvl1pPr>
          </a:lstStyle>
          <a:p>
            <a:r>
              <a:rPr lang="en-GB"/>
              <a:t>Click to edit Master title style</a:t>
            </a:r>
            <a:endParaRPr lang="en-CH" dirty="0"/>
          </a:p>
        </p:txBody>
      </p:sp>
      <p:sp>
        <p:nvSpPr>
          <p:cNvPr id="3" name="Subtitle 2">
            <a:extLst>
              <a:ext uri="{FF2B5EF4-FFF2-40B4-BE49-F238E27FC236}">
                <a16:creationId xmlns:a16="http://schemas.microsoft.com/office/drawing/2014/main" id="{2A199CD0-69FB-5141-54B6-3956626D3CE1}"/>
              </a:ext>
            </a:extLst>
          </p:cNvPr>
          <p:cNvSpPr>
            <a:spLocks noGrp="1"/>
          </p:cNvSpPr>
          <p:nvPr>
            <p:ph type="subTitle" idx="1"/>
          </p:nvPr>
        </p:nvSpPr>
        <p:spPr>
          <a:xfrm>
            <a:off x="1143000" y="4079875"/>
            <a:ext cx="6858000" cy="209563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CH" dirty="0"/>
          </a:p>
        </p:txBody>
      </p:sp>
      <p:sp>
        <p:nvSpPr>
          <p:cNvPr id="8" name="Rectangle 7">
            <a:extLst>
              <a:ext uri="{FF2B5EF4-FFF2-40B4-BE49-F238E27FC236}">
                <a16:creationId xmlns:a16="http://schemas.microsoft.com/office/drawing/2014/main" id="{72A71D8C-6C6C-0E43-C344-9D08D9E1FB2F}"/>
              </a:ext>
            </a:extLst>
          </p:cNvPr>
          <p:cNvSpPr/>
          <p:nvPr userDrawn="1"/>
        </p:nvSpPr>
        <p:spPr>
          <a:xfrm>
            <a:off x="0" y="942113"/>
            <a:ext cx="9144000" cy="176350"/>
          </a:xfrm>
          <a:prstGeom prst="rect">
            <a:avLst/>
          </a:prstGeom>
          <a:solidFill>
            <a:srgbClr val="C80060"/>
          </a:solidFill>
          <a:ln>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9" name="Rectangle 8">
            <a:extLst>
              <a:ext uri="{FF2B5EF4-FFF2-40B4-BE49-F238E27FC236}">
                <a16:creationId xmlns:a16="http://schemas.microsoft.com/office/drawing/2014/main" id="{F94B6E8A-AD55-AF2C-D557-449A0305A438}"/>
              </a:ext>
            </a:extLst>
          </p:cNvPr>
          <p:cNvSpPr/>
          <p:nvPr userDrawn="1"/>
        </p:nvSpPr>
        <p:spPr>
          <a:xfrm>
            <a:off x="0" y="3513863"/>
            <a:ext cx="9144000" cy="176350"/>
          </a:xfrm>
          <a:prstGeom prst="rect">
            <a:avLst/>
          </a:prstGeom>
          <a:solidFill>
            <a:srgbClr val="C80060"/>
          </a:solidFill>
          <a:ln>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p>
        </p:txBody>
      </p:sp>
    </p:spTree>
    <p:extLst>
      <p:ext uri="{BB962C8B-B14F-4D97-AF65-F5344CB8AC3E}">
        <p14:creationId xmlns:p14="http://schemas.microsoft.com/office/powerpoint/2010/main" val="77224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2C52-D81D-6103-C514-3D93F3A3A3E7}"/>
              </a:ext>
            </a:extLst>
          </p:cNvPr>
          <p:cNvSpPr>
            <a:spLocks noGrp="1"/>
          </p:cNvSpPr>
          <p:nvPr>
            <p:ph type="title"/>
          </p:nvPr>
        </p:nvSpPr>
        <p:spPr>
          <a:xfrm>
            <a:off x="0" y="1"/>
            <a:ext cx="9144000" cy="800082"/>
          </a:xfrm>
          <a:solidFill>
            <a:srgbClr val="FAF7F5"/>
          </a:solidFill>
          <a:ln>
            <a:solidFill>
              <a:srgbClr val="FAF7F5"/>
            </a:solidFill>
          </a:ln>
        </p:spPr>
        <p:txBody>
          <a:bodyPr tIns="180000">
            <a:normAutofit/>
          </a:bodyPr>
          <a:lstStyle>
            <a:lvl1pPr>
              <a:defRPr sz="3200">
                <a:solidFill>
                  <a:srgbClr val="66665C"/>
                </a:solidFill>
              </a:defRPr>
            </a:lvl1pPr>
          </a:lstStyle>
          <a:p>
            <a:r>
              <a:rPr lang="en-GB" dirty="0"/>
              <a:t>Click to edit Master title style</a:t>
            </a:r>
            <a:endParaRPr lang="en-CH" dirty="0"/>
          </a:p>
        </p:txBody>
      </p:sp>
      <p:sp>
        <p:nvSpPr>
          <p:cNvPr id="3" name="Content Placeholder 2">
            <a:extLst>
              <a:ext uri="{FF2B5EF4-FFF2-40B4-BE49-F238E27FC236}">
                <a16:creationId xmlns:a16="http://schemas.microsoft.com/office/drawing/2014/main" id="{CB56C9A7-A794-032F-6DCF-FA32238AA5C7}"/>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CH" dirty="0"/>
          </a:p>
        </p:txBody>
      </p:sp>
      <p:sp>
        <p:nvSpPr>
          <p:cNvPr id="5" name="Footer Placeholder 4">
            <a:extLst>
              <a:ext uri="{FF2B5EF4-FFF2-40B4-BE49-F238E27FC236}">
                <a16:creationId xmlns:a16="http://schemas.microsoft.com/office/drawing/2014/main" id="{D11946FB-B897-7EEF-322B-36B66F1D7D09}"/>
              </a:ext>
            </a:extLst>
          </p:cNvPr>
          <p:cNvSpPr>
            <a:spLocks noGrp="1"/>
          </p:cNvSpPr>
          <p:nvPr>
            <p:ph type="ftr" sz="quarter" idx="11"/>
          </p:nvPr>
        </p:nvSpPr>
        <p:spPr>
          <a:xfrm>
            <a:off x="-8519" y="6560583"/>
            <a:ext cx="8004550" cy="365125"/>
          </a:xfrm>
        </p:spPr>
        <p:txBody>
          <a:bodyPr/>
          <a:lstStyle>
            <a:lvl1pPr>
              <a:defRPr sz="1200" b="1" i="0">
                <a:solidFill>
                  <a:schemeClr val="bg1"/>
                </a:solidFill>
                <a:latin typeface="Avenir Next Demi Bold" panose="020B0503020202020204" pitchFamily="34" charset="0"/>
              </a:defRPr>
            </a:lvl1pPr>
          </a:lstStyle>
          <a:p>
            <a:r>
              <a:rPr lang="en-GB" dirty="0"/>
              <a:t>Flash-Cosmos: In-Flash Bulk Bitwise Operations Using Inherent Computation </a:t>
            </a:r>
            <a:r>
              <a:rPr lang="en-GB" dirty="0" err="1"/>
              <a:t>Capbility</a:t>
            </a:r>
            <a:r>
              <a:rPr lang="en-GB" dirty="0"/>
              <a:t> of NAND Flash Memory</a:t>
            </a:r>
            <a:endParaRPr lang="en-CH" dirty="0"/>
          </a:p>
        </p:txBody>
      </p:sp>
      <p:sp>
        <p:nvSpPr>
          <p:cNvPr id="6" name="Slide Number Placeholder 5">
            <a:extLst>
              <a:ext uri="{FF2B5EF4-FFF2-40B4-BE49-F238E27FC236}">
                <a16:creationId xmlns:a16="http://schemas.microsoft.com/office/drawing/2014/main" id="{4A994CEE-A16E-CD13-AD5A-343524F6CAA0}"/>
              </a:ext>
            </a:extLst>
          </p:cNvPr>
          <p:cNvSpPr>
            <a:spLocks noGrp="1"/>
          </p:cNvSpPr>
          <p:nvPr>
            <p:ph type="sldNum" sz="quarter" idx="12"/>
          </p:nvPr>
        </p:nvSpPr>
        <p:spPr>
          <a:xfrm>
            <a:off x="6967331" y="6560583"/>
            <a:ext cx="2057400" cy="365125"/>
          </a:xfrm>
        </p:spPr>
        <p:txBody>
          <a:bodyPr/>
          <a:lstStyle>
            <a:lvl1pPr>
              <a:defRPr sz="1400" b="1" i="0">
                <a:solidFill>
                  <a:srgbClr val="66665C"/>
                </a:solidFill>
                <a:latin typeface="Avenir Next Demi Bold" panose="020B0503020202020204" pitchFamily="34" charset="0"/>
              </a:defRPr>
            </a:lvl1pPr>
          </a:lstStyle>
          <a:p>
            <a:fld id="{CC579B59-77B5-774A-97C3-0D6C62254113}" type="slidenum">
              <a:rPr lang="en-CH" smtClean="0"/>
              <a:pPr/>
              <a:t>‹#›</a:t>
            </a:fld>
            <a:endParaRPr lang="en-CH" dirty="0"/>
          </a:p>
        </p:txBody>
      </p:sp>
      <p:sp>
        <p:nvSpPr>
          <p:cNvPr id="7" name="Rectangle 6">
            <a:extLst>
              <a:ext uri="{FF2B5EF4-FFF2-40B4-BE49-F238E27FC236}">
                <a16:creationId xmlns:a16="http://schemas.microsoft.com/office/drawing/2014/main" id="{F7D32CAE-C200-B97E-8C05-88E1DCEFC7C8}"/>
              </a:ext>
            </a:extLst>
          </p:cNvPr>
          <p:cNvSpPr/>
          <p:nvPr userDrawn="1"/>
        </p:nvSpPr>
        <p:spPr>
          <a:xfrm>
            <a:off x="0" y="802951"/>
            <a:ext cx="9144000" cy="74466"/>
          </a:xfrm>
          <a:prstGeom prst="rect">
            <a:avLst/>
          </a:prstGeom>
          <a:solidFill>
            <a:srgbClr val="C80060"/>
          </a:solidFill>
          <a:ln>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p>
        </p:txBody>
      </p:sp>
      <p:pic>
        <p:nvPicPr>
          <p:cNvPr id="4" name="그래픽 12">
            <a:extLst>
              <a:ext uri="{FF2B5EF4-FFF2-40B4-BE49-F238E27FC236}">
                <a16:creationId xmlns:a16="http://schemas.microsoft.com/office/drawing/2014/main" id="{2D6660E3-897F-7940-5162-70C1F7A2295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096" y="6637917"/>
            <a:ext cx="978667" cy="188277"/>
          </a:xfrm>
          <a:prstGeom prst="rect">
            <a:avLst/>
          </a:prstGeom>
        </p:spPr>
      </p:pic>
    </p:spTree>
    <p:extLst>
      <p:ext uri="{BB962C8B-B14F-4D97-AF65-F5344CB8AC3E}">
        <p14:creationId xmlns:p14="http://schemas.microsoft.com/office/powerpoint/2010/main" val="3037472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2C175A-001B-F122-EAEC-701B23593B9D}"/>
              </a:ext>
            </a:extLst>
          </p:cNvPr>
          <p:cNvSpPr>
            <a:spLocks noGrp="1"/>
          </p:cNvSpPr>
          <p:nvPr>
            <p:ph type="title"/>
          </p:nvPr>
        </p:nvSpPr>
        <p:spPr>
          <a:xfrm>
            <a:off x="0" y="1"/>
            <a:ext cx="9144000" cy="914400"/>
          </a:xfrm>
          <a:prstGeom prst="rect">
            <a:avLst/>
          </a:prstGeom>
          <a:noFill/>
        </p:spPr>
        <p:txBody>
          <a:bodyPr vert="horz" lIns="180000" tIns="45720" rIns="91440" bIns="45720" rtlCol="0" anchor="ctr">
            <a:normAutofit/>
          </a:bodyPr>
          <a:lstStyle/>
          <a:p>
            <a:r>
              <a:rPr lang="en-GB"/>
              <a:t>Click to edit Master title style</a:t>
            </a:r>
            <a:endParaRPr lang="en-CH" dirty="0"/>
          </a:p>
        </p:txBody>
      </p:sp>
      <p:sp>
        <p:nvSpPr>
          <p:cNvPr id="3" name="Text Placeholder 2">
            <a:extLst>
              <a:ext uri="{FF2B5EF4-FFF2-40B4-BE49-F238E27FC236}">
                <a16:creationId xmlns:a16="http://schemas.microsoft.com/office/drawing/2014/main" id="{288C6696-E964-955E-282B-B11220F407EB}"/>
              </a:ext>
            </a:extLst>
          </p:cNvPr>
          <p:cNvSpPr>
            <a:spLocks noGrp="1"/>
          </p:cNvSpPr>
          <p:nvPr>
            <p:ph type="body" idx="1"/>
          </p:nvPr>
        </p:nvSpPr>
        <p:spPr>
          <a:xfrm>
            <a:off x="119270" y="999986"/>
            <a:ext cx="8905461" cy="547501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dirty="0"/>
          </a:p>
        </p:txBody>
      </p:sp>
      <p:sp>
        <p:nvSpPr>
          <p:cNvPr id="4" name="Date Placeholder 3">
            <a:extLst>
              <a:ext uri="{FF2B5EF4-FFF2-40B4-BE49-F238E27FC236}">
                <a16:creationId xmlns:a16="http://schemas.microsoft.com/office/drawing/2014/main" id="{6A0367FD-E7D1-AA1A-9CFD-E52520E4924D}"/>
              </a:ext>
            </a:extLst>
          </p:cNvPr>
          <p:cNvSpPr>
            <a:spLocks noGrp="1"/>
          </p:cNvSpPr>
          <p:nvPr>
            <p:ph type="dt" sz="half" idx="2"/>
          </p:nvPr>
        </p:nvSpPr>
        <p:spPr>
          <a:xfrm>
            <a:off x="628650" y="6560583"/>
            <a:ext cx="2057400" cy="365125"/>
          </a:xfrm>
          <a:prstGeom prst="rect">
            <a:avLst/>
          </a:prstGeom>
        </p:spPr>
        <p:txBody>
          <a:bodyPr vert="horz" lIns="91440" tIns="45720" rIns="91440" bIns="45720" rtlCol="0" anchor="ctr"/>
          <a:lstStyle>
            <a:lvl1pPr algn="l">
              <a:defRPr sz="900" b="0" i="0">
                <a:solidFill>
                  <a:schemeClr val="tx1">
                    <a:tint val="75000"/>
                  </a:schemeClr>
                </a:solidFill>
                <a:latin typeface="Avenir Next Medium" panose="020B0503020202020204" pitchFamily="34" charset="0"/>
              </a:defRPr>
            </a:lvl1pPr>
          </a:lstStyle>
          <a:p>
            <a:endParaRPr lang="en-CH"/>
          </a:p>
        </p:txBody>
      </p:sp>
      <p:sp>
        <p:nvSpPr>
          <p:cNvPr id="5" name="Footer Placeholder 4">
            <a:extLst>
              <a:ext uri="{FF2B5EF4-FFF2-40B4-BE49-F238E27FC236}">
                <a16:creationId xmlns:a16="http://schemas.microsoft.com/office/drawing/2014/main" id="{B7CCA823-584F-54AF-7E5C-3B25CBCD23D6}"/>
              </a:ext>
            </a:extLst>
          </p:cNvPr>
          <p:cNvSpPr>
            <a:spLocks noGrp="1"/>
          </p:cNvSpPr>
          <p:nvPr>
            <p:ph type="ftr" sz="quarter" idx="3"/>
          </p:nvPr>
        </p:nvSpPr>
        <p:spPr>
          <a:xfrm>
            <a:off x="3028950" y="6560583"/>
            <a:ext cx="3086100" cy="365125"/>
          </a:xfrm>
          <a:prstGeom prst="rect">
            <a:avLst/>
          </a:prstGeom>
        </p:spPr>
        <p:txBody>
          <a:bodyPr vert="horz" lIns="91440" tIns="45720" rIns="91440" bIns="45720" rtlCol="0" anchor="ctr"/>
          <a:lstStyle>
            <a:lvl1pPr algn="ctr">
              <a:defRPr sz="900" b="0" i="0">
                <a:solidFill>
                  <a:schemeClr val="tx1">
                    <a:tint val="75000"/>
                  </a:schemeClr>
                </a:solidFill>
                <a:latin typeface="Avenir Next Medium" panose="020B0503020202020204" pitchFamily="34" charset="0"/>
              </a:defRPr>
            </a:lvl1pPr>
          </a:lstStyle>
          <a:p>
            <a:r>
              <a:rPr lang="en-GB"/>
              <a:t>Flash-Cosmos: In-Flash Bulk Bitwise Operations Using Inherent Computation Capbility of NAND Flash Memory</a:t>
            </a:r>
            <a:endParaRPr lang="en-CH" dirty="0"/>
          </a:p>
        </p:txBody>
      </p:sp>
      <p:sp>
        <p:nvSpPr>
          <p:cNvPr id="6" name="Slide Number Placeholder 5">
            <a:extLst>
              <a:ext uri="{FF2B5EF4-FFF2-40B4-BE49-F238E27FC236}">
                <a16:creationId xmlns:a16="http://schemas.microsoft.com/office/drawing/2014/main" id="{9912CAAC-4D46-D667-4BCE-1658B9342CD9}"/>
              </a:ext>
            </a:extLst>
          </p:cNvPr>
          <p:cNvSpPr>
            <a:spLocks noGrp="1"/>
          </p:cNvSpPr>
          <p:nvPr>
            <p:ph type="sldNum" sz="quarter" idx="4"/>
          </p:nvPr>
        </p:nvSpPr>
        <p:spPr>
          <a:xfrm>
            <a:off x="6457950" y="6560583"/>
            <a:ext cx="2057400" cy="365125"/>
          </a:xfrm>
          <a:prstGeom prst="rect">
            <a:avLst/>
          </a:prstGeom>
        </p:spPr>
        <p:txBody>
          <a:bodyPr vert="horz" lIns="91440" tIns="45720" rIns="91440" bIns="45720" rtlCol="0" anchor="ctr"/>
          <a:lstStyle>
            <a:lvl1pPr algn="r">
              <a:defRPr sz="900" b="0" i="0">
                <a:solidFill>
                  <a:schemeClr val="tx1">
                    <a:tint val="75000"/>
                  </a:schemeClr>
                </a:solidFill>
                <a:latin typeface="Avenir Next Medium" panose="020B0503020202020204" pitchFamily="34" charset="0"/>
              </a:defRPr>
            </a:lvl1pPr>
          </a:lstStyle>
          <a:p>
            <a:fld id="{CC579B59-77B5-774A-97C3-0D6C62254113}" type="slidenum">
              <a:rPr lang="en-CH" smtClean="0"/>
              <a:pPr/>
              <a:t>‹#›</a:t>
            </a:fld>
            <a:endParaRPr lang="en-CH"/>
          </a:p>
        </p:txBody>
      </p:sp>
    </p:spTree>
    <p:extLst>
      <p:ext uri="{BB962C8B-B14F-4D97-AF65-F5344CB8AC3E}">
        <p14:creationId xmlns:p14="http://schemas.microsoft.com/office/powerpoint/2010/main" val="3472461869"/>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685800" rtl="0" eaLnBrk="1" latinLnBrk="0" hangingPunct="1">
        <a:lnSpc>
          <a:spcPct val="90000"/>
        </a:lnSpc>
        <a:spcBef>
          <a:spcPct val="0"/>
        </a:spcBef>
        <a:buNone/>
        <a:defRPr sz="3000" b="0" i="0" kern="1200">
          <a:solidFill>
            <a:schemeClr val="tx1"/>
          </a:solidFill>
          <a:latin typeface="Avenir Next Medium" panose="020B0503020202020204" pitchFamily="34" charset="0"/>
          <a:ea typeface="+mj-ea"/>
          <a:cs typeface="+mj-cs"/>
        </a:defRPr>
      </a:lvl1pPr>
    </p:titleStyle>
    <p:bodyStyle>
      <a:lvl1pPr marL="171450" indent="-171450" algn="l" defTabSz="685800" rtl="0" eaLnBrk="1" latinLnBrk="0" hangingPunct="1">
        <a:lnSpc>
          <a:spcPct val="90000"/>
        </a:lnSpc>
        <a:spcBef>
          <a:spcPts val="750"/>
        </a:spcBef>
        <a:buClr>
          <a:srgbClr val="C80060"/>
        </a:buClr>
        <a:buFont typeface="Wingdings" pitchFamily="2" charset="2"/>
        <a:buChar char="§"/>
        <a:defRPr sz="2100" b="0" i="0" kern="1200">
          <a:solidFill>
            <a:schemeClr val="tx1"/>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Clr>
          <a:schemeClr val="tx1"/>
        </a:buClr>
        <a:buFont typeface="Arial" panose="020B0604020202020204" pitchFamily="34" charset="0"/>
        <a:buChar char="•"/>
        <a:defRPr sz="1950" b="0" i="0" kern="1200">
          <a:solidFill>
            <a:schemeClr val="tx1"/>
          </a:solidFill>
          <a:latin typeface="Avenir Next" panose="020B0503020202020204" pitchFamily="34" charset="0"/>
          <a:ea typeface="+mn-ea"/>
          <a:cs typeface="+mn-cs"/>
        </a:defRPr>
      </a:lvl2pPr>
      <a:lvl3pPr marL="857250" indent="-171450" algn="l" defTabSz="685800" rtl="0" eaLnBrk="1" latinLnBrk="0" hangingPunct="1">
        <a:lnSpc>
          <a:spcPct val="90000"/>
        </a:lnSpc>
        <a:spcBef>
          <a:spcPts val="375"/>
        </a:spcBef>
        <a:buClr>
          <a:schemeClr val="tx1"/>
        </a:buClr>
        <a:buSzPct val="70000"/>
        <a:buFont typeface="Courier New" panose="02070309020205020404" pitchFamily="49" charset="0"/>
        <a:buChar char="o"/>
        <a:defRPr sz="1800" b="0" i="0" kern="1200">
          <a:solidFill>
            <a:schemeClr val="tx1"/>
          </a:solidFill>
          <a:latin typeface="Avenir Next" panose="020B0503020202020204" pitchFamily="34" charset="0"/>
          <a:ea typeface="+mn-ea"/>
          <a:cs typeface="+mn-cs"/>
        </a:defRPr>
      </a:lvl3pPr>
      <a:lvl4pPr marL="1200150" indent="-171450" algn="l" defTabSz="685800" rtl="0" eaLnBrk="1" latinLnBrk="0" hangingPunct="1">
        <a:lnSpc>
          <a:spcPct val="90000"/>
        </a:lnSpc>
        <a:spcBef>
          <a:spcPts val="375"/>
        </a:spcBef>
        <a:buFont typeface="Apple Symbols" panose="02000000000000000000" pitchFamily="2" charset="-79"/>
        <a:buChar char="⎻"/>
        <a:defRPr sz="1650" b="0" i="0" kern="1200">
          <a:solidFill>
            <a:schemeClr val="tx1"/>
          </a:solidFill>
          <a:latin typeface="Avenir Next" panose="020B0503020202020204" pitchFamily="34" charset="0"/>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650" b="0" i="0" kern="1200">
          <a:solidFill>
            <a:schemeClr val="tx1"/>
          </a:solidFill>
          <a:latin typeface="Avenir Next"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CH"/>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arxiv.org/abs/2209.05566.pdf"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arxiv.org/abs/2209.05566.pdf" TargetMode="External"/></Relationships>
</file>

<file path=ppt/slides/_rels/slide6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6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4360-6B21-24F5-2B89-3BD3F588909F}"/>
              </a:ext>
            </a:extLst>
          </p:cNvPr>
          <p:cNvSpPr>
            <a:spLocks noGrp="1"/>
          </p:cNvSpPr>
          <p:nvPr>
            <p:ph type="ctrTitle"/>
          </p:nvPr>
        </p:nvSpPr>
        <p:spPr/>
        <p:txBody>
          <a:bodyPr>
            <a:normAutofit fontScale="90000"/>
          </a:bodyPr>
          <a:lstStyle/>
          <a:p>
            <a:r>
              <a:rPr lang="en-US" sz="4000" b="1" dirty="0"/>
              <a:t>Flash-Cosmos</a:t>
            </a:r>
            <a:br>
              <a:rPr lang="en-US" dirty="0"/>
            </a:br>
            <a:r>
              <a:rPr lang="en-US" dirty="0">
                <a:solidFill>
                  <a:srgbClr val="66665C"/>
                </a:solidFill>
              </a:rPr>
              <a:t>In-Flash Bulk Bitwise Operations</a:t>
            </a:r>
            <a:br>
              <a:rPr lang="en-US" dirty="0">
                <a:solidFill>
                  <a:srgbClr val="66665C"/>
                </a:solidFill>
              </a:rPr>
            </a:br>
            <a:r>
              <a:rPr lang="en-US" dirty="0">
                <a:solidFill>
                  <a:srgbClr val="66665C"/>
                </a:solidFill>
              </a:rPr>
              <a:t>Using Inherent Computation Capability</a:t>
            </a:r>
            <a:br>
              <a:rPr lang="en-US" dirty="0">
                <a:solidFill>
                  <a:srgbClr val="66665C"/>
                </a:solidFill>
              </a:rPr>
            </a:br>
            <a:r>
              <a:rPr lang="en-US" dirty="0">
                <a:solidFill>
                  <a:srgbClr val="66665C"/>
                </a:solidFill>
              </a:rPr>
              <a:t>of NAND Flash Memory</a:t>
            </a:r>
            <a:endParaRPr lang="en-CH" dirty="0">
              <a:solidFill>
                <a:srgbClr val="66665C"/>
              </a:solidFill>
            </a:endParaRPr>
          </a:p>
        </p:txBody>
      </p:sp>
      <p:sp>
        <p:nvSpPr>
          <p:cNvPr id="3" name="Subtitle 2">
            <a:extLst>
              <a:ext uri="{FF2B5EF4-FFF2-40B4-BE49-F238E27FC236}">
                <a16:creationId xmlns:a16="http://schemas.microsoft.com/office/drawing/2014/main" id="{BCF37217-E749-AC6E-1222-497BEDF16AAE}"/>
              </a:ext>
            </a:extLst>
          </p:cNvPr>
          <p:cNvSpPr>
            <a:spLocks noGrp="1"/>
          </p:cNvSpPr>
          <p:nvPr>
            <p:ph type="subTitle" idx="1"/>
          </p:nvPr>
        </p:nvSpPr>
        <p:spPr/>
        <p:txBody>
          <a:bodyPr/>
          <a:lstStyle/>
          <a:p>
            <a:r>
              <a:rPr lang="en-CH" dirty="0">
                <a:latin typeface="Avenir Next Medium" panose="020B0503020202020204" pitchFamily="34" charset="0"/>
              </a:rPr>
              <a:t>Jisung Park</a:t>
            </a:r>
            <a:r>
              <a:rPr lang="en-CH" dirty="0"/>
              <a:t>, Roknoddin Azizi, Geraldo F. Oliveira,</a:t>
            </a:r>
          </a:p>
          <a:p>
            <a:r>
              <a:rPr lang="en-CH" dirty="0"/>
              <a:t>Mohammad Sadrosadati, Rakesh Nadig, David Novo,</a:t>
            </a:r>
          </a:p>
          <a:p>
            <a:r>
              <a:rPr lang="en-CH" dirty="0"/>
              <a:t>Juan Gómes Luna, Myungsuk Kim, and Onur Mutlu</a:t>
            </a:r>
          </a:p>
          <a:p>
            <a:endParaRPr lang="en-CH" dirty="0"/>
          </a:p>
          <a:p>
            <a:endParaRPr lang="en-CH" dirty="0"/>
          </a:p>
        </p:txBody>
      </p:sp>
      <p:grpSp>
        <p:nvGrpSpPr>
          <p:cNvPr id="5" name="Group 4">
            <a:extLst>
              <a:ext uri="{FF2B5EF4-FFF2-40B4-BE49-F238E27FC236}">
                <a16:creationId xmlns:a16="http://schemas.microsoft.com/office/drawing/2014/main" id="{77EE6976-2BEB-8CF7-CF23-C5F29A8540FC}"/>
              </a:ext>
            </a:extLst>
          </p:cNvPr>
          <p:cNvGrpSpPr/>
          <p:nvPr/>
        </p:nvGrpSpPr>
        <p:grpSpPr>
          <a:xfrm>
            <a:off x="5019140" y="5404152"/>
            <a:ext cx="2004421" cy="1221445"/>
            <a:chOff x="3287337" y="4917193"/>
            <a:chExt cx="2352939" cy="1433823"/>
          </a:xfrm>
        </p:grpSpPr>
        <p:pic>
          <p:nvPicPr>
            <p:cNvPr id="6" name="Picture 2">
              <a:extLst>
                <a:ext uri="{FF2B5EF4-FFF2-40B4-BE49-F238E27FC236}">
                  <a16:creationId xmlns:a16="http://schemas.microsoft.com/office/drawing/2014/main" id="{690898F5-29F6-6E7D-D545-D4AFDA9945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9637" b="23683"/>
            <a:stretch/>
          </p:blipFill>
          <p:spPr bwMode="auto">
            <a:xfrm>
              <a:off x="3287337" y="4917193"/>
              <a:ext cx="2352939" cy="6187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409FC292-D2F8-C28E-47B8-D30A4A8289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952"/>
            <a:stretch/>
          </p:blipFill>
          <p:spPr bwMode="auto">
            <a:xfrm>
              <a:off x="3641067" y="5540241"/>
              <a:ext cx="1600020" cy="8107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4" descr="Kyungpook-Nationaluniversität – Wikipedia">
            <a:extLst>
              <a:ext uri="{FF2B5EF4-FFF2-40B4-BE49-F238E27FC236}">
                <a16:creationId xmlns:a16="http://schemas.microsoft.com/office/drawing/2014/main" id="{A437E86A-F2D1-4CFD-4AEC-EDBC01A61FC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311" t="10310" r="10311" b="10196"/>
          <a:stretch/>
        </p:blipFill>
        <p:spPr bwMode="auto">
          <a:xfrm>
            <a:off x="7533050" y="5300214"/>
            <a:ext cx="1427253" cy="1429320"/>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717FC0E1-D24D-ADA5-AC40-06466F56CB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04925" y="5258830"/>
            <a:ext cx="1512088" cy="1512088"/>
          </a:xfrm>
          <a:prstGeom prst="rect">
            <a:avLst/>
          </a:prstGeom>
        </p:spPr>
      </p:pic>
      <p:grpSp>
        <p:nvGrpSpPr>
          <p:cNvPr id="11" name="Group 10">
            <a:extLst>
              <a:ext uri="{FF2B5EF4-FFF2-40B4-BE49-F238E27FC236}">
                <a16:creationId xmlns:a16="http://schemas.microsoft.com/office/drawing/2014/main" id="{42B63FB7-C68B-0B36-47F2-8BB8D00A3125}"/>
              </a:ext>
            </a:extLst>
          </p:cNvPr>
          <p:cNvGrpSpPr/>
          <p:nvPr/>
        </p:nvGrpSpPr>
        <p:grpSpPr>
          <a:xfrm>
            <a:off x="438999" y="5601092"/>
            <a:ext cx="1965524" cy="827564"/>
            <a:chOff x="589202" y="5667854"/>
            <a:chExt cx="2162076" cy="910320"/>
          </a:xfrm>
        </p:grpSpPr>
        <p:pic>
          <p:nvPicPr>
            <p:cNvPr id="4" name="그래픽 12">
              <a:extLst>
                <a:ext uri="{FF2B5EF4-FFF2-40B4-BE49-F238E27FC236}">
                  <a16:creationId xmlns:a16="http://schemas.microsoft.com/office/drawing/2014/main" id="{BE4FF4A4-5B7E-DFBF-E751-0A2F7118B96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1310" y="5667854"/>
              <a:ext cx="2097860" cy="403588"/>
            </a:xfrm>
            <a:prstGeom prst="rect">
              <a:avLst/>
            </a:prstGeom>
          </p:spPr>
        </p:pic>
        <p:pic>
          <p:nvPicPr>
            <p:cNvPr id="10" name="Picture 2">
              <a:extLst>
                <a:ext uri="{FF2B5EF4-FFF2-40B4-BE49-F238E27FC236}">
                  <a16:creationId xmlns:a16="http://schemas.microsoft.com/office/drawing/2014/main" id="{698886D1-4837-D025-B4FF-834453FCE4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9202" y="6217452"/>
              <a:ext cx="2162076" cy="3607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93248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9A1AA9-5088-1A8B-AC04-381BB7D439C8}"/>
              </a:ext>
            </a:extLst>
          </p:cNvPr>
          <p:cNvSpPr>
            <a:spLocks noGrp="1"/>
          </p:cNvSpPr>
          <p:nvPr>
            <p:ph idx="1"/>
          </p:nvPr>
        </p:nvSpPr>
        <p:spPr/>
        <p:txBody>
          <a:bodyPr/>
          <a:lstStyle/>
          <a:p>
            <a:r>
              <a:rPr lang="en-CH" dirty="0"/>
              <a:t>Uses </a:t>
            </a:r>
            <a:r>
              <a:rPr lang="en-CH" dirty="0">
                <a:solidFill>
                  <a:schemeClr val="accent1"/>
                </a:solidFill>
              </a:rPr>
              <a:t>in-storage compute units </a:t>
            </a:r>
            <a:r>
              <a:rPr lang="en-CH" dirty="0"/>
              <a:t>(embedded cores or FPGA) to send </a:t>
            </a:r>
            <a:r>
              <a:rPr lang="en-CH" dirty="0">
                <a:solidFill>
                  <a:schemeClr val="accent6">
                    <a:lumMod val="75000"/>
                  </a:schemeClr>
                </a:solidFill>
              </a:rPr>
              <a:t>only the computation results</a:t>
            </a:r>
          </a:p>
        </p:txBody>
      </p:sp>
      <p:sp>
        <p:nvSpPr>
          <p:cNvPr id="43" name="Up Arrow 42">
            <a:extLst>
              <a:ext uri="{FF2B5EF4-FFF2-40B4-BE49-F238E27FC236}">
                <a16:creationId xmlns:a16="http://schemas.microsoft.com/office/drawing/2014/main" id="{09FA1CB0-89AF-9A29-79D4-7C18794D6357}"/>
              </a:ext>
            </a:extLst>
          </p:cNvPr>
          <p:cNvSpPr/>
          <p:nvPr/>
        </p:nvSpPr>
        <p:spPr>
          <a:xfrm rot="16200000">
            <a:off x="2445419" y="1930992"/>
            <a:ext cx="1336000" cy="3296823"/>
          </a:xfrm>
          <a:prstGeom prst="upArrow">
            <a:avLst>
              <a:gd name="adj1" fmla="val 45308"/>
              <a:gd name="adj2" fmla="val 56824"/>
            </a:avLst>
          </a:prstGeom>
          <a:solidFill>
            <a:srgbClr val="FF0000">
              <a:alpha val="7765"/>
            </a:srgbClr>
          </a:solidFill>
          <a:ln>
            <a:solidFill>
              <a:srgbClr val="FF0000">
                <a:alpha val="38592"/>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n>
                <a:solidFill>
                  <a:srgbClr val="FF0000"/>
                </a:solidFill>
              </a:ln>
            </a:endParaRPr>
          </a:p>
        </p:txBody>
      </p:sp>
      <p:sp>
        <p:nvSpPr>
          <p:cNvPr id="4" name="Up Arrow 3">
            <a:extLst>
              <a:ext uri="{FF2B5EF4-FFF2-40B4-BE49-F238E27FC236}">
                <a16:creationId xmlns:a16="http://schemas.microsoft.com/office/drawing/2014/main" id="{F2571D24-7855-0249-5026-CB242CA2D442}"/>
              </a:ext>
            </a:extLst>
          </p:cNvPr>
          <p:cNvSpPr/>
          <p:nvPr/>
        </p:nvSpPr>
        <p:spPr>
          <a:xfrm rot="16200000">
            <a:off x="2910011" y="1930992"/>
            <a:ext cx="425690" cy="3296823"/>
          </a:xfrm>
          <a:prstGeom prst="upArrow">
            <a:avLst>
              <a:gd name="adj1" fmla="val 45308"/>
              <a:gd name="adj2" fmla="val 7764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n>
                <a:solidFill>
                  <a:srgbClr val="FF0000"/>
                </a:solidFill>
              </a:ln>
            </a:endParaRPr>
          </a:p>
        </p:txBody>
      </p:sp>
      <p:sp>
        <p:nvSpPr>
          <p:cNvPr id="2" name="Title 1">
            <a:extLst>
              <a:ext uri="{FF2B5EF4-FFF2-40B4-BE49-F238E27FC236}">
                <a16:creationId xmlns:a16="http://schemas.microsoft.com/office/drawing/2014/main" id="{603AD196-9965-ED40-44AB-7D089EF3988D}"/>
              </a:ext>
            </a:extLst>
          </p:cNvPr>
          <p:cNvSpPr>
            <a:spLocks noGrp="1"/>
          </p:cNvSpPr>
          <p:nvPr>
            <p:ph type="title"/>
          </p:nvPr>
        </p:nvSpPr>
        <p:spPr/>
        <p:txBody>
          <a:bodyPr/>
          <a:lstStyle/>
          <a:p>
            <a:r>
              <a:rPr lang="en-CH" dirty="0"/>
              <a:t>In-Storage Processing (ISP)</a:t>
            </a:r>
          </a:p>
        </p:txBody>
      </p:sp>
      <p:cxnSp>
        <p:nvCxnSpPr>
          <p:cNvPr id="11" name="Straight Connector 10">
            <a:extLst>
              <a:ext uri="{FF2B5EF4-FFF2-40B4-BE49-F238E27FC236}">
                <a16:creationId xmlns:a16="http://schemas.microsoft.com/office/drawing/2014/main" id="{5A835E2C-84F8-C880-0884-E99A21B9A673}"/>
              </a:ext>
            </a:extLst>
          </p:cNvPr>
          <p:cNvCxnSpPr>
            <a:cxnSpLocks/>
            <a:stCxn id="5" idx="1"/>
          </p:cNvCxnSpPr>
          <p:nvPr/>
        </p:nvCxnSpPr>
        <p:spPr>
          <a:xfrm flipH="1">
            <a:off x="1519082" y="3583858"/>
            <a:ext cx="919567" cy="1"/>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C2F89F-314E-F6C0-CFB6-F96BAB745A3D}"/>
              </a:ext>
            </a:extLst>
          </p:cNvPr>
          <p:cNvCxnSpPr>
            <a:cxnSpLocks/>
            <a:stCxn id="9" idx="1"/>
            <a:endCxn id="5" idx="3"/>
          </p:cNvCxnSpPr>
          <p:nvPr/>
        </p:nvCxnSpPr>
        <p:spPr>
          <a:xfrm flipH="1">
            <a:off x="3778353" y="3578942"/>
            <a:ext cx="934315" cy="4916"/>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A4C50178-7C73-4D14-A15C-113BFE4D9A4E}"/>
              </a:ext>
            </a:extLst>
          </p:cNvPr>
          <p:cNvSpPr/>
          <p:nvPr/>
        </p:nvSpPr>
        <p:spPr>
          <a:xfrm>
            <a:off x="2438649" y="2964195"/>
            <a:ext cx="1339704" cy="1239326"/>
          </a:xfrm>
          <a:prstGeom prst="roundRect">
            <a:avLst>
              <a:gd name="adj" fmla="val 12155"/>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rPr>
              <a:t>Main</a:t>
            </a:r>
          </a:p>
          <a:p>
            <a:pPr algn="ctr"/>
            <a:r>
              <a:rPr lang="en-CH" sz="2000" b="1" dirty="0">
                <a:solidFill>
                  <a:schemeClr val="tx1"/>
                </a:solidFill>
                <a:latin typeface="Cambria" panose="02040503050406030204" pitchFamily="18" charset="0"/>
              </a:rPr>
              <a:t>Memory</a:t>
            </a:r>
          </a:p>
          <a:p>
            <a:pPr algn="ctr"/>
            <a:r>
              <a:rPr lang="en-CH" sz="2000" b="1" dirty="0">
                <a:solidFill>
                  <a:schemeClr val="tx1"/>
                </a:solidFill>
                <a:latin typeface="Cambria" panose="02040503050406030204" pitchFamily="18" charset="0"/>
              </a:rPr>
              <a:t>(DRAM)</a:t>
            </a:r>
          </a:p>
        </p:txBody>
      </p:sp>
      <p:sp>
        <p:nvSpPr>
          <p:cNvPr id="6" name="Round Same-side Corner of Rectangle 5">
            <a:extLst>
              <a:ext uri="{FF2B5EF4-FFF2-40B4-BE49-F238E27FC236}">
                <a16:creationId xmlns:a16="http://schemas.microsoft.com/office/drawing/2014/main" id="{CA18796B-91A5-70CC-3014-DD7614D9487E}"/>
              </a:ext>
            </a:extLst>
          </p:cNvPr>
          <p:cNvSpPr/>
          <p:nvPr/>
        </p:nvSpPr>
        <p:spPr>
          <a:xfrm>
            <a:off x="119269" y="2958326"/>
            <a:ext cx="1385065" cy="829551"/>
          </a:xfrm>
          <a:prstGeom prst="round2SameRect">
            <a:avLst>
              <a:gd name="adj1" fmla="val 12242"/>
              <a:gd name="adj2" fmla="val 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rPr>
              <a:t>CPU/GPU</a:t>
            </a:r>
          </a:p>
        </p:txBody>
      </p:sp>
      <p:sp>
        <p:nvSpPr>
          <p:cNvPr id="7" name="Round Same-side Corner of Rectangle 6">
            <a:extLst>
              <a:ext uri="{FF2B5EF4-FFF2-40B4-BE49-F238E27FC236}">
                <a16:creationId xmlns:a16="http://schemas.microsoft.com/office/drawing/2014/main" id="{B4537BF7-976F-8055-E42B-EEA750B6E7D6}"/>
              </a:ext>
            </a:extLst>
          </p:cNvPr>
          <p:cNvSpPr/>
          <p:nvPr/>
        </p:nvSpPr>
        <p:spPr>
          <a:xfrm>
            <a:off x="119269" y="3787877"/>
            <a:ext cx="1385065" cy="477611"/>
          </a:xfrm>
          <a:prstGeom prst="round2SameRect">
            <a:avLst>
              <a:gd name="adj1" fmla="val 0"/>
              <a:gd name="adj2" fmla="val 22278"/>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rPr>
              <a:t>$ (SRAM)</a:t>
            </a:r>
          </a:p>
        </p:txBody>
      </p:sp>
      <p:sp>
        <p:nvSpPr>
          <p:cNvPr id="9" name="Rounded Rectangle 8">
            <a:extLst>
              <a:ext uri="{FF2B5EF4-FFF2-40B4-BE49-F238E27FC236}">
                <a16:creationId xmlns:a16="http://schemas.microsoft.com/office/drawing/2014/main" id="{CA92662E-A442-5225-1915-27EC28BC21FD}"/>
              </a:ext>
            </a:extLst>
          </p:cNvPr>
          <p:cNvSpPr/>
          <p:nvPr/>
        </p:nvSpPr>
        <p:spPr>
          <a:xfrm>
            <a:off x="4712668" y="1966452"/>
            <a:ext cx="4312062" cy="3224979"/>
          </a:xfrm>
          <a:prstGeom prst="roundRect">
            <a:avLst>
              <a:gd name="adj" fmla="val 6972"/>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2000" b="1" dirty="0">
                <a:solidFill>
                  <a:schemeClr val="tx1"/>
                </a:solidFill>
                <a:latin typeface="Cambria" panose="02040503050406030204" pitchFamily="18" charset="0"/>
              </a:rPr>
              <a:t>Storage</a:t>
            </a:r>
          </a:p>
          <a:p>
            <a:pPr algn="ctr"/>
            <a:r>
              <a:rPr lang="en-US" sz="2000" b="1" dirty="0">
                <a:solidFill>
                  <a:schemeClr val="tx1"/>
                </a:solidFill>
                <a:latin typeface="Cambria" panose="02040503050406030204" pitchFamily="18" charset="0"/>
              </a:rPr>
              <a:t>(NAND Flash-Based SSD)</a:t>
            </a:r>
            <a:endParaRPr lang="en-CH" sz="2000" b="1" dirty="0">
              <a:solidFill>
                <a:schemeClr val="tx1"/>
              </a:solidFill>
              <a:latin typeface="Cambria" panose="02040503050406030204" pitchFamily="18" charset="0"/>
            </a:endParaRPr>
          </a:p>
        </p:txBody>
      </p:sp>
      <p:sp>
        <p:nvSpPr>
          <p:cNvPr id="23" name="Rectangle 22">
            <a:extLst>
              <a:ext uri="{FF2B5EF4-FFF2-40B4-BE49-F238E27FC236}">
                <a16:creationId xmlns:a16="http://schemas.microsoft.com/office/drawing/2014/main" id="{4CF95686-64AB-4871-C6F0-21BFC0181D13}"/>
              </a:ext>
            </a:extLst>
          </p:cNvPr>
          <p:cNvSpPr/>
          <p:nvPr/>
        </p:nvSpPr>
        <p:spPr>
          <a:xfrm>
            <a:off x="207702" y="1911628"/>
            <a:ext cx="3187199" cy="707886"/>
          </a:xfrm>
          <a:prstGeom prst="rect">
            <a:avLst/>
          </a:prstGeom>
        </p:spPr>
        <p:txBody>
          <a:bodyPr wrap="square">
            <a:spAutoFit/>
          </a:bodyPr>
          <a:lstStyle/>
          <a:p>
            <a:pPr algn="ctr"/>
            <a:r>
              <a:rPr lang="en-US" sz="2000" i="1" dirty="0">
                <a:solidFill>
                  <a:schemeClr val="accent1">
                    <a:lumMod val="75000"/>
                  </a:schemeClr>
                </a:solidFill>
                <a:latin typeface="Cambria" panose="02040503050406030204" pitchFamily="18" charset="0"/>
              </a:rPr>
              <a:t>Memory bandwidth: </a:t>
            </a:r>
            <a:br>
              <a:rPr lang="en-US" sz="2000" i="1" dirty="0">
                <a:solidFill>
                  <a:schemeClr val="accent1">
                    <a:lumMod val="75000"/>
                  </a:schemeClr>
                </a:solidFill>
                <a:latin typeface="Cambria" panose="02040503050406030204" pitchFamily="18" charset="0"/>
              </a:rPr>
            </a:br>
            <a:r>
              <a:rPr lang="en-US" sz="2000" i="1" dirty="0">
                <a:solidFill>
                  <a:schemeClr val="accent1">
                    <a:lumMod val="75000"/>
                  </a:schemeClr>
                </a:solidFill>
                <a:latin typeface="Cambria" panose="02040503050406030204" pitchFamily="18" charset="0"/>
              </a:rPr>
              <a:t>~ 40 GB/s</a:t>
            </a:r>
            <a:endParaRPr lang="en-CH" sz="2000" i="1" dirty="0">
              <a:solidFill>
                <a:schemeClr val="accent1">
                  <a:lumMod val="75000"/>
                </a:schemeClr>
              </a:solidFill>
            </a:endParaRPr>
          </a:p>
        </p:txBody>
      </p:sp>
      <p:sp>
        <p:nvSpPr>
          <p:cNvPr id="24" name="Rectangle 23">
            <a:extLst>
              <a:ext uri="{FF2B5EF4-FFF2-40B4-BE49-F238E27FC236}">
                <a16:creationId xmlns:a16="http://schemas.microsoft.com/office/drawing/2014/main" id="{514CD809-2FF3-C011-4123-4C563163284E}"/>
              </a:ext>
            </a:extLst>
          </p:cNvPr>
          <p:cNvSpPr/>
          <p:nvPr/>
        </p:nvSpPr>
        <p:spPr>
          <a:xfrm>
            <a:off x="1801301" y="4482402"/>
            <a:ext cx="3187199" cy="707886"/>
          </a:xfrm>
          <a:prstGeom prst="rect">
            <a:avLst/>
          </a:prstGeom>
        </p:spPr>
        <p:txBody>
          <a:bodyPr wrap="square">
            <a:spAutoFit/>
          </a:bodyPr>
          <a:lstStyle/>
          <a:p>
            <a:pPr algn="ctr"/>
            <a:r>
              <a:rPr lang="en-US" sz="2000" i="1" dirty="0">
                <a:solidFill>
                  <a:srgbClr val="C00000"/>
                </a:solidFill>
                <a:latin typeface="Cambria" panose="02040503050406030204" pitchFamily="18" charset="0"/>
              </a:rPr>
              <a:t>Storage I/O bandwidth: </a:t>
            </a:r>
            <a:br>
              <a:rPr lang="en-US" sz="2000" i="1" dirty="0">
                <a:solidFill>
                  <a:srgbClr val="C00000"/>
                </a:solidFill>
                <a:latin typeface="Cambria" panose="02040503050406030204" pitchFamily="18" charset="0"/>
              </a:rPr>
            </a:br>
            <a:r>
              <a:rPr lang="en-US" sz="2000" i="1" dirty="0">
                <a:solidFill>
                  <a:srgbClr val="C00000"/>
                </a:solidFill>
                <a:latin typeface="Cambria" panose="02040503050406030204" pitchFamily="18" charset="0"/>
              </a:rPr>
              <a:t>~ 8 GB/s</a:t>
            </a:r>
            <a:endParaRPr lang="en-CH" sz="2000" i="1" dirty="0">
              <a:solidFill>
                <a:srgbClr val="C00000"/>
              </a:solidFill>
            </a:endParaRPr>
          </a:p>
        </p:txBody>
      </p:sp>
      <p:cxnSp>
        <p:nvCxnSpPr>
          <p:cNvPr id="30" name="Straight Connector 29">
            <a:extLst>
              <a:ext uri="{FF2B5EF4-FFF2-40B4-BE49-F238E27FC236}">
                <a16:creationId xmlns:a16="http://schemas.microsoft.com/office/drawing/2014/main" id="{61B41BF3-FE25-D63D-F2C6-207629F4B5B3}"/>
              </a:ext>
            </a:extLst>
          </p:cNvPr>
          <p:cNvCxnSpPr>
            <a:cxnSpLocks/>
          </p:cNvCxnSpPr>
          <p:nvPr/>
        </p:nvCxnSpPr>
        <p:spPr>
          <a:xfrm>
            <a:off x="1771221" y="2633693"/>
            <a:ext cx="106156" cy="959428"/>
          </a:xfrm>
          <a:prstGeom prst="line">
            <a:avLst/>
          </a:prstGeom>
          <a:ln w="41275">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ED3E140-A76F-2465-51C0-E18B113C7B4A}"/>
              </a:ext>
            </a:extLst>
          </p:cNvPr>
          <p:cNvCxnSpPr>
            <a:cxnSpLocks/>
          </p:cNvCxnSpPr>
          <p:nvPr/>
        </p:nvCxnSpPr>
        <p:spPr>
          <a:xfrm>
            <a:off x="1771221" y="2623861"/>
            <a:ext cx="106156" cy="959428"/>
          </a:xfrm>
          <a:prstGeom prst="line">
            <a:avLst/>
          </a:prstGeom>
          <a:ln w="15875">
            <a:solidFill>
              <a:srgbClr val="2F5597"/>
            </a:solidFill>
            <a:tail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DEE236-D062-B476-3092-FC3B1E8F4708}"/>
              </a:ext>
            </a:extLst>
          </p:cNvPr>
          <p:cNvCxnSpPr>
            <a:cxnSpLocks/>
          </p:cNvCxnSpPr>
          <p:nvPr/>
        </p:nvCxnSpPr>
        <p:spPr>
          <a:xfrm flipV="1">
            <a:off x="3987010" y="3582641"/>
            <a:ext cx="272171" cy="923335"/>
          </a:xfrm>
          <a:prstGeom prst="line">
            <a:avLst/>
          </a:prstGeom>
          <a:ln w="381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779FBB5-0418-D4B5-4001-456B64AD6420}"/>
              </a:ext>
            </a:extLst>
          </p:cNvPr>
          <p:cNvCxnSpPr>
            <a:cxnSpLocks/>
          </p:cNvCxnSpPr>
          <p:nvPr/>
        </p:nvCxnSpPr>
        <p:spPr>
          <a:xfrm flipV="1">
            <a:off x="3987010" y="3582641"/>
            <a:ext cx="272171" cy="923335"/>
          </a:xfrm>
          <a:prstGeom prst="line">
            <a:avLst/>
          </a:prstGeom>
          <a:ln w="15875">
            <a:solidFill>
              <a:srgbClr val="C00000"/>
            </a:solidFill>
            <a:tailEnd type="oval" w="lg" len="lg"/>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E39820EE-D708-BB3D-49C6-A3786360188E}"/>
              </a:ext>
            </a:extLst>
          </p:cNvPr>
          <p:cNvSpPr/>
          <p:nvPr/>
        </p:nvSpPr>
        <p:spPr>
          <a:xfrm>
            <a:off x="6495923" y="3270200"/>
            <a:ext cx="1020666" cy="578155"/>
          </a:xfrm>
          <a:prstGeom prst="roundRect">
            <a:avLst>
              <a:gd name="adj" fmla="val 1215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ambria" panose="02040503050406030204" pitchFamily="18" charset="0"/>
              </a:rPr>
              <a:t>NAND</a:t>
            </a:r>
          </a:p>
          <a:p>
            <a:pPr algn="ctr"/>
            <a:r>
              <a:rPr lang="en-CH" b="1" dirty="0">
                <a:solidFill>
                  <a:schemeClr val="tx1"/>
                </a:solidFill>
                <a:latin typeface="Cambria" panose="02040503050406030204" pitchFamily="18" charset="0"/>
              </a:rPr>
              <a:t>C</a:t>
            </a:r>
            <a:r>
              <a:rPr lang="en-US" b="1" dirty="0">
                <a:solidFill>
                  <a:schemeClr val="tx1"/>
                </a:solidFill>
                <a:latin typeface="Cambria" panose="02040503050406030204" pitchFamily="18" charset="0"/>
              </a:rPr>
              <a:t>hip#1</a:t>
            </a:r>
            <a:endParaRPr lang="en-CH" b="1" dirty="0">
              <a:solidFill>
                <a:schemeClr val="tx1"/>
              </a:solidFill>
              <a:latin typeface="Cambria" panose="02040503050406030204" pitchFamily="18" charset="0"/>
            </a:endParaRPr>
          </a:p>
        </p:txBody>
      </p:sp>
      <p:sp>
        <p:nvSpPr>
          <p:cNvPr id="13" name="Rounded Rectangle 12">
            <a:extLst>
              <a:ext uri="{FF2B5EF4-FFF2-40B4-BE49-F238E27FC236}">
                <a16:creationId xmlns:a16="http://schemas.microsoft.com/office/drawing/2014/main" id="{17B2509D-58D6-59FB-2708-57BCCF9D0921}"/>
              </a:ext>
            </a:extLst>
          </p:cNvPr>
          <p:cNvSpPr/>
          <p:nvPr/>
        </p:nvSpPr>
        <p:spPr>
          <a:xfrm>
            <a:off x="7895154" y="3270200"/>
            <a:ext cx="1020666" cy="578155"/>
          </a:xfrm>
          <a:prstGeom prst="roundRect">
            <a:avLst>
              <a:gd name="adj" fmla="val 1215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ambria" panose="02040503050406030204" pitchFamily="18" charset="0"/>
              </a:rPr>
              <a:t>NAND</a:t>
            </a:r>
          </a:p>
          <a:p>
            <a:pPr algn="ctr"/>
            <a:r>
              <a:rPr lang="en-CH" b="1" dirty="0">
                <a:solidFill>
                  <a:schemeClr val="tx1"/>
                </a:solidFill>
                <a:latin typeface="Cambria" panose="02040503050406030204" pitchFamily="18" charset="0"/>
              </a:rPr>
              <a:t>C</a:t>
            </a:r>
            <a:r>
              <a:rPr lang="en-US" b="1" dirty="0">
                <a:solidFill>
                  <a:schemeClr val="tx1"/>
                </a:solidFill>
                <a:latin typeface="Cambria" panose="02040503050406030204" pitchFamily="18" charset="0"/>
              </a:rPr>
              <a:t>hip#4</a:t>
            </a:r>
            <a:endParaRPr lang="en-CH" b="1" dirty="0">
              <a:solidFill>
                <a:schemeClr val="tx1"/>
              </a:solidFill>
              <a:latin typeface="Cambria" panose="02040503050406030204" pitchFamily="18" charset="0"/>
            </a:endParaRPr>
          </a:p>
        </p:txBody>
      </p:sp>
      <p:sp>
        <p:nvSpPr>
          <p:cNvPr id="14" name="Rounded Rectangle 13">
            <a:extLst>
              <a:ext uri="{FF2B5EF4-FFF2-40B4-BE49-F238E27FC236}">
                <a16:creationId xmlns:a16="http://schemas.microsoft.com/office/drawing/2014/main" id="{05333AFF-C9E5-CE1A-202F-2CC568845D39}"/>
              </a:ext>
            </a:extLst>
          </p:cNvPr>
          <p:cNvSpPr/>
          <p:nvPr/>
        </p:nvSpPr>
        <p:spPr>
          <a:xfrm>
            <a:off x="6495923" y="4271757"/>
            <a:ext cx="1020666" cy="578155"/>
          </a:xfrm>
          <a:prstGeom prst="roundRect">
            <a:avLst>
              <a:gd name="adj" fmla="val 1215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ambria" panose="02040503050406030204" pitchFamily="18" charset="0"/>
              </a:rPr>
              <a:t>NAND</a:t>
            </a:r>
          </a:p>
          <a:p>
            <a:pPr algn="ctr"/>
            <a:r>
              <a:rPr lang="en-CH" b="1" dirty="0">
                <a:solidFill>
                  <a:schemeClr val="tx1"/>
                </a:solidFill>
                <a:latin typeface="Cambria" panose="02040503050406030204" pitchFamily="18" charset="0"/>
              </a:rPr>
              <a:t>C</a:t>
            </a:r>
            <a:r>
              <a:rPr lang="en-US" b="1" dirty="0">
                <a:solidFill>
                  <a:schemeClr val="tx1"/>
                </a:solidFill>
                <a:latin typeface="Cambria" panose="02040503050406030204" pitchFamily="18" charset="0"/>
              </a:rPr>
              <a:t>hip#31</a:t>
            </a:r>
            <a:endParaRPr lang="en-CH" b="1" dirty="0">
              <a:solidFill>
                <a:schemeClr val="tx1"/>
              </a:solidFill>
              <a:latin typeface="Cambria" panose="02040503050406030204" pitchFamily="18" charset="0"/>
            </a:endParaRPr>
          </a:p>
        </p:txBody>
      </p:sp>
      <p:sp>
        <p:nvSpPr>
          <p:cNvPr id="15" name="Rounded Rectangle 14">
            <a:extLst>
              <a:ext uri="{FF2B5EF4-FFF2-40B4-BE49-F238E27FC236}">
                <a16:creationId xmlns:a16="http://schemas.microsoft.com/office/drawing/2014/main" id="{EBB3E5EE-FF23-D1A0-CDE1-2F3D0710B2CC}"/>
              </a:ext>
            </a:extLst>
          </p:cNvPr>
          <p:cNvSpPr/>
          <p:nvPr/>
        </p:nvSpPr>
        <p:spPr>
          <a:xfrm>
            <a:off x="7895154" y="4271757"/>
            <a:ext cx="1020666" cy="578155"/>
          </a:xfrm>
          <a:prstGeom prst="roundRect">
            <a:avLst>
              <a:gd name="adj" fmla="val 1215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ambria" panose="02040503050406030204" pitchFamily="18" charset="0"/>
              </a:rPr>
              <a:t>NAND</a:t>
            </a:r>
          </a:p>
          <a:p>
            <a:pPr algn="ctr"/>
            <a:r>
              <a:rPr lang="en-CH" b="1" dirty="0">
                <a:solidFill>
                  <a:schemeClr val="tx1"/>
                </a:solidFill>
                <a:latin typeface="Cambria" panose="02040503050406030204" pitchFamily="18" charset="0"/>
              </a:rPr>
              <a:t>C</a:t>
            </a:r>
            <a:r>
              <a:rPr lang="en-US" b="1" dirty="0">
                <a:solidFill>
                  <a:schemeClr val="tx1"/>
                </a:solidFill>
                <a:latin typeface="Cambria" panose="02040503050406030204" pitchFamily="18" charset="0"/>
              </a:rPr>
              <a:t>hip#32</a:t>
            </a:r>
            <a:endParaRPr lang="en-CH" b="1" dirty="0">
              <a:solidFill>
                <a:schemeClr val="tx1"/>
              </a:solidFill>
              <a:latin typeface="Cambria" panose="02040503050406030204" pitchFamily="18" charset="0"/>
            </a:endParaRPr>
          </a:p>
        </p:txBody>
      </p:sp>
      <p:cxnSp>
        <p:nvCxnSpPr>
          <p:cNvPr id="16" name="Elbow Connector 140">
            <a:extLst>
              <a:ext uri="{FF2B5EF4-FFF2-40B4-BE49-F238E27FC236}">
                <a16:creationId xmlns:a16="http://schemas.microsoft.com/office/drawing/2014/main" id="{72BA837A-9732-1E0E-0818-0C9781540EB7}"/>
              </a:ext>
            </a:extLst>
          </p:cNvPr>
          <p:cNvCxnSpPr>
            <a:cxnSpLocks/>
            <a:stCxn id="10" idx="0"/>
          </p:cNvCxnSpPr>
          <p:nvPr/>
        </p:nvCxnSpPr>
        <p:spPr>
          <a:xfrm rot="16200000" flipV="1">
            <a:off x="6408345" y="2672289"/>
            <a:ext cx="176314" cy="1019508"/>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140">
            <a:extLst>
              <a:ext uri="{FF2B5EF4-FFF2-40B4-BE49-F238E27FC236}">
                <a16:creationId xmlns:a16="http://schemas.microsoft.com/office/drawing/2014/main" id="{A7F126B2-6C77-EE45-C549-0B93FDA55DFD}"/>
              </a:ext>
            </a:extLst>
          </p:cNvPr>
          <p:cNvCxnSpPr>
            <a:cxnSpLocks/>
            <a:stCxn id="13" idx="0"/>
          </p:cNvCxnSpPr>
          <p:nvPr/>
        </p:nvCxnSpPr>
        <p:spPr>
          <a:xfrm rot="16200000" flipV="1">
            <a:off x="7262174" y="2126887"/>
            <a:ext cx="176314" cy="2110312"/>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Elbow Connector 140">
            <a:extLst>
              <a:ext uri="{FF2B5EF4-FFF2-40B4-BE49-F238E27FC236}">
                <a16:creationId xmlns:a16="http://schemas.microsoft.com/office/drawing/2014/main" id="{5DE8F682-707E-CCB1-14C3-5AD86B18B07E}"/>
              </a:ext>
            </a:extLst>
          </p:cNvPr>
          <p:cNvCxnSpPr>
            <a:cxnSpLocks/>
            <a:stCxn id="14" idx="0"/>
          </p:cNvCxnSpPr>
          <p:nvPr/>
        </p:nvCxnSpPr>
        <p:spPr>
          <a:xfrm rot="16200000" flipV="1">
            <a:off x="6408348" y="3673849"/>
            <a:ext cx="176315" cy="1019502"/>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140">
            <a:extLst>
              <a:ext uri="{FF2B5EF4-FFF2-40B4-BE49-F238E27FC236}">
                <a16:creationId xmlns:a16="http://schemas.microsoft.com/office/drawing/2014/main" id="{F81D45E3-521A-0B48-993B-661F2E069DC2}"/>
              </a:ext>
            </a:extLst>
          </p:cNvPr>
          <p:cNvCxnSpPr>
            <a:cxnSpLocks/>
            <a:stCxn id="15" idx="0"/>
          </p:cNvCxnSpPr>
          <p:nvPr/>
        </p:nvCxnSpPr>
        <p:spPr>
          <a:xfrm rot="16200000" flipV="1">
            <a:off x="7262177" y="3128447"/>
            <a:ext cx="176315" cy="21103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281FF28F-7DEA-92F3-1C5E-31CE7A4488C5}"/>
              </a:ext>
            </a:extLst>
          </p:cNvPr>
          <p:cNvSpPr/>
          <p:nvPr/>
        </p:nvSpPr>
        <p:spPr>
          <a:xfrm>
            <a:off x="4791210" y="3049701"/>
            <a:ext cx="1339704" cy="1239326"/>
          </a:xfrm>
          <a:prstGeom prst="roundRect">
            <a:avLst>
              <a:gd name="adj" fmla="val 12155"/>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ambria" panose="02040503050406030204" pitchFamily="18" charset="0"/>
              </a:rPr>
              <a:t>In-Storage</a:t>
            </a:r>
          </a:p>
          <a:p>
            <a:pPr algn="ctr"/>
            <a:r>
              <a:rPr lang="en-CH" b="1" dirty="0">
                <a:solidFill>
                  <a:schemeClr val="tx1"/>
                </a:solidFill>
                <a:latin typeface="Cambria" panose="02040503050406030204" pitchFamily="18" charset="0"/>
              </a:rPr>
              <a:t>Compute</a:t>
            </a:r>
          </a:p>
          <a:p>
            <a:pPr algn="ctr"/>
            <a:r>
              <a:rPr lang="en-CH" b="1" dirty="0">
                <a:solidFill>
                  <a:schemeClr val="tx1"/>
                </a:solidFill>
                <a:latin typeface="Cambria" panose="02040503050406030204" pitchFamily="18" charset="0"/>
              </a:rPr>
              <a:t>Units</a:t>
            </a:r>
          </a:p>
        </p:txBody>
      </p:sp>
      <p:sp>
        <p:nvSpPr>
          <p:cNvPr id="42" name="Rectangle 41">
            <a:extLst>
              <a:ext uri="{FF2B5EF4-FFF2-40B4-BE49-F238E27FC236}">
                <a16:creationId xmlns:a16="http://schemas.microsoft.com/office/drawing/2014/main" id="{B2B63FA4-F5C8-E0C6-1192-136F46157DB8}"/>
              </a:ext>
            </a:extLst>
          </p:cNvPr>
          <p:cNvSpPr/>
          <p:nvPr/>
        </p:nvSpPr>
        <p:spPr>
          <a:xfrm>
            <a:off x="4572964" y="4257576"/>
            <a:ext cx="1799091" cy="707886"/>
          </a:xfrm>
          <a:prstGeom prst="rect">
            <a:avLst/>
          </a:prstGeom>
        </p:spPr>
        <p:txBody>
          <a:bodyPr wrap="square">
            <a:spAutoFit/>
          </a:bodyPr>
          <a:lstStyle/>
          <a:p>
            <a:pPr algn="ctr"/>
            <a:r>
              <a:rPr lang="en-US" sz="2000" b="1" i="1" dirty="0">
                <a:solidFill>
                  <a:schemeClr val="accent6">
                    <a:lumMod val="75000"/>
                  </a:schemeClr>
                </a:solidFill>
                <a:latin typeface="Cambria" panose="02040503050406030204" pitchFamily="18" charset="0"/>
              </a:rPr>
              <a:t>In-storage</a:t>
            </a:r>
          </a:p>
          <a:p>
            <a:pPr algn="ctr"/>
            <a:r>
              <a:rPr lang="en-US" sz="2000" b="1" i="1" dirty="0">
                <a:solidFill>
                  <a:schemeClr val="accent6">
                    <a:lumMod val="75000"/>
                  </a:schemeClr>
                </a:solidFill>
                <a:latin typeface="Cambria" panose="02040503050406030204" pitchFamily="18" charset="0"/>
              </a:rPr>
              <a:t>processing</a:t>
            </a:r>
            <a:endParaRPr lang="en-CH" sz="2000" b="1" i="1" dirty="0">
              <a:solidFill>
                <a:schemeClr val="accent6">
                  <a:lumMod val="75000"/>
                </a:schemeClr>
              </a:solidFill>
            </a:endParaRPr>
          </a:p>
        </p:txBody>
      </p:sp>
      <p:grpSp>
        <p:nvGrpSpPr>
          <p:cNvPr id="28" name="Group 27">
            <a:extLst>
              <a:ext uri="{FF2B5EF4-FFF2-40B4-BE49-F238E27FC236}">
                <a16:creationId xmlns:a16="http://schemas.microsoft.com/office/drawing/2014/main" id="{C9BFBAF3-734B-331F-0FCA-623010E5A094}"/>
              </a:ext>
            </a:extLst>
          </p:cNvPr>
          <p:cNvGrpSpPr/>
          <p:nvPr/>
        </p:nvGrpSpPr>
        <p:grpSpPr>
          <a:xfrm>
            <a:off x="3092406" y="2511715"/>
            <a:ext cx="1799091" cy="992918"/>
            <a:chOff x="3092406" y="2511715"/>
            <a:chExt cx="1799091" cy="992918"/>
          </a:xfrm>
        </p:grpSpPr>
        <p:sp>
          <p:nvSpPr>
            <p:cNvPr id="17" name="Rectangle 16">
              <a:extLst>
                <a:ext uri="{FF2B5EF4-FFF2-40B4-BE49-F238E27FC236}">
                  <a16:creationId xmlns:a16="http://schemas.microsoft.com/office/drawing/2014/main" id="{A01515DB-0CBD-2604-64FB-A3B8CE530C45}"/>
                </a:ext>
              </a:extLst>
            </p:cNvPr>
            <p:cNvSpPr/>
            <p:nvPr/>
          </p:nvSpPr>
          <p:spPr>
            <a:xfrm>
              <a:off x="3092406" y="2511715"/>
              <a:ext cx="1799091" cy="400110"/>
            </a:xfrm>
            <a:prstGeom prst="rect">
              <a:avLst/>
            </a:prstGeom>
          </p:spPr>
          <p:txBody>
            <a:bodyPr wrap="square">
              <a:spAutoFit/>
            </a:bodyPr>
            <a:lstStyle/>
            <a:p>
              <a:pPr algn="ctr"/>
              <a:r>
                <a:rPr lang="en-US" sz="2000" b="1" i="1" dirty="0">
                  <a:solidFill>
                    <a:schemeClr val="accent6">
                      <a:lumMod val="75000"/>
                    </a:schemeClr>
                  </a:solidFill>
                  <a:latin typeface="Cambria" panose="02040503050406030204" pitchFamily="18" charset="0"/>
                </a:rPr>
                <a:t>Results only</a:t>
              </a:r>
              <a:endParaRPr lang="en-CH" sz="2000" b="1" i="1" dirty="0">
                <a:solidFill>
                  <a:schemeClr val="accent6">
                    <a:lumMod val="75000"/>
                  </a:schemeClr>
                </a:solidFill>
              </a:endParaRPr>
            </a:p>
          </p:txBody>
        </p:sp>
        <p:cxnSp>
          <p:nvCxnSpPr>
            <p:cNvPr id="18" name="Straight Connector 17">
              <a:extLst>
                <a:ext uri="{FF2B5EF4-FFF2-40B4-BE49-F238E27FC236}">
                  <a16:creationId xmlns:a16="http://schemas.microsoft.com/office/drawing/2014/main" id="{A9A293A0-642A-1A66-D99C-2D6FF4376B1E}"/>
                </a:ext>
              </a:extLst>
            </p:cNvPr>
            <p:cNvCxnSpPr>
              <a:cxnSpLocks/>
              <a:stCxn id="17" idx="2"/>
            </p:cNvCxnSpPr>
            <p:nvPr/>
          </p:nvCxnSpPr>
          <p:spPr>
            <a:xfrm>
              <a:off x="3991952" y="2911825"/>
              <a:ext cx="56818" cy="592808"/>
            </a:xfrm>
            <a:prstGeom prst="line">
              <a:avLst/>
            </a:prstGeom>
            <a:ln w="15875">
              <a:solidFill>
                <a:schemeClr val="accent6">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22DC6232-AFEA-61A3-1BE0-D4EC8D6D9A09}"/>
              </a:ext>
            </a:extLst>
          </p:cNvPr>
          <p:cNvSpPr/>
          <p:nvPr/>
        </p:nvSpPr>
        <p:spPr>
          <a:xfrm>
            <a:off x="0" y="5241008"/>
            <a:ext cx="9143997" cy="1296013"/>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venir Next Medium" panose="020B0503020202020204" pitchFamily="34" charset="0"/>
              </a:rPr>
              <a:t>ISP can </a:t>
            </a:r>
            <a:r>
              <a:rPr lang="en-US" sz="2800" dirty="0">
                <a:solidFill>
                  <a:schemeClr val="accent6">
                    <a:lumMod val="75000"/>
                  </a:schemeClr>
                </a:solidFill>
                <a:latin typeface="Avenir Next Medium" panose="020B0503020202020204" pitchFamily="34" charset="0"/>
              </a:rPr>
              <a:t>mitigate data movement overhead</a:t>
            </a:r>
          </a:p>
          <a:p>
            <a:pPr algn="ctr"/>
            <a:r>
              <a:rPr lang="en-US" sz="2800" dirty="0">
                <a:solidFill>
                  <a:schemeClr val="tx1"/>
                </a:solidFill>
                <a:latin typeface="Avenir Next Medium" panose="020B0503020202020204" pitchFamily="34" charset="0"/>
              </a:rPr>
              <a:t>by </a:t>
            </a:r>
            <a:r>
              <a:rPr lang="en-US" sz="2800" dirty="0">
                <a:solidFill>
                  <a:schemeClr val="accent6">
                    <a:lumMod val="75000"/>
                  </a:schemeClr>
                </a:solidFill>
                <a:latin typeface="Avenir Next Medium" panose="020B0503020202020204" pitchFamily="34" charset="0"/>
              </a:rPr>
              <a:t>reducing SSD-external data movement</a:t>
            </a:r>
            <a:endParaRPr lang="en-CH" sz="2800" dirty="0">
              <a:solidFill>
                <a:schemeClr val="accent6">
                  <a:lumMod val="75000"/>
                </a:schemeClr>
              </a:solidFill>
              <a:latin typeface="Avenir Next Medium" panose="020B0503020202020204" pitchFamily="34" charset="0"/>
            </a:endParaRPr>
          </a:p>
        </p:txBody>
      </p:sp>
      <p:sp>
        <p:nvSpPr>
          <p:cNvPr id="25" name="Slide Number Placeholder 24">
            <a:extLst>
              <a:ext uri="{FF2B5EF4-FFF2-40B4-BE49-F238E27FC236}">
                <a16:creationId xmlns:a16="http://schemas.microsoft.com/office/drawing/2014/main" id="{3B155373-85BB-0730-59C1-21988A5B4BA6}"/>
              </a:ext>
            </a:extLst>
          </p:cNvPr>
          <p:cNvSpPr>
            <a:spLocks noGrp="1"/>
          </p:cNvSpPr>
          <p:nvPr>
            <p:ph type="sldNum" sz="quarter" idx="12"/>
          </p:nvPr>
        </p:nvSpPr>
        <p:spPr/>
        <p:txBody>
          <a:bodyPr/>
          <a:lstStyle/>
          <a:p>
            <a:r>
              <a:rPr lang="en-CH" dirty="0"/>
              <a:t>5</a:t>
            </a:r>
          </a:p>
        </p:txBody>
      </p:sp>
      <p:sp>
        <p:nvSpPr>
          <p:cNvPr id="32" name="TextBox 31">
            <a:extLst>
              <a:ext uri="{FF2B5EF4-FFF2-40B4-BE49-F238E27FC236}">
                <a16:creationId xmlns:a16="http://schemas.microsoft.com/office/drawing/2014/main" id="{0115F2A8-164F-8B2F-AC62-9EB49644E74D}"/>
              </a:ext>
            </a:extLst>
          </p:cNvPr>
          <p:cNvSpPr txBox="1"/>
          <p:nvPr/>
        </p:nvSpPr>
        <p:spPr>
          <a:xfrm>
            <a:off x="7427513" y="3293761"/>
            <a:ext cx="566205" cy="369332"/>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34" name="TextBox 33">
            <a:extLst>
              <a:ext uri="{FF2B5EF4-FFF2-40B4-BE49-F238E27FC236}">
                <a16:creationId xmlns:a16="http://schemas.microsoft.com/office/drawing/2014/main" id="{E4A4B212-E695-408C-D2A1-A58FBD50D6C0}"/>
              </a:ext>
            </a:extLst>
          </p:cNvPr>
          <p:cNvSpPr txBox="1"/>
          <p:nvPr/>
        </p:nvSpPr>
        <p:spPr>
          <a:xfrm>
            <a:off x="7427513" y="4349436"/>
            <a:ext cx="566205" cy="369332"/>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35" name="TextBox 34">
            <a:extLst>
              <a:ext uri="{FF2B5EF4-FFF2-40B4-BE49-F238E27FC236}">
                <a16:creationId xmlns:a16="http://schemas.microsoft.com/office/drawing/2014/main" id="{EB9BD858-A6FA-0541-EF0F-2DC566DBFECD}"/>
              </a:ext>
            </a:extLst>
          </p:cNvPr>
          <p:cNvSpPr txBox="1"/>
          <p:nvPr/>
        </p:nvSpPr>
        <p:spPr>
          <a:xfrm rot="5400000">
            <a:off x="7503141" y="3735753"/>
            <a:ext cx="566205" cy="369332"/>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Tree>
    <p:extLst>
      <p:ext uri="{BB962C8B-B14F-4D97-AF65-F5344CB8AC3E}">
        <p14:creationId xmlns:p14="http://schemas.microsoft.com/office/powerpoint/2010/main" val="314924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9A1AA9-5088-1A8B-AC04-381BB7D439C8}"/>
              </a:ext>
            </a:extLst>
          </p:cNvPr>
          <p:cNvSpPr>
            <a:spLocks noGrp="1"/>
          </p:cNvSpPr>
          <p:nvPr>
            <p:ph idx="1"/>
          </p:nvPr>
        </p:nvSpPr>
        <p:spPr/>
        <p:txBody>
          <a:bodyPr/>
          <a:lstStyle/>
          <a:p>
            <a:r>
              <a:rPr lang="en-CH" dirty="0"/>
              <a:t>Uses </a:t>
            </a:r>
            <a:r>
              <a:rPr lang="en-CH" dirty="0">
                <a:solidFill>
                  <a:schemeClr val="accent1"/>
                </a:solidFill>
              </a:rPr>
              <a:t>in-storage compute units </a:t>
            </a:r>
            <a:r>
              <a:rPr lang="en-CH" dirty="0"/>
              <a:t>(embedded cores or FPGA) to send </a:t>
            </a:r>
            <a:r>
              <a:rPr lang="en-CH" dirty="0">
                <a:solidFill>
                  <a:schemeClr val="accent6">
                    <a:lumMod val="75000"/>
                  </a:schemeClr>
                </a:solidFill>
              </a:rPr>
              <a:t>only the computation results</a:t>
            </a:r>
          </a:p>
        </p:txBody>
      </p:sp>
      <p:sp>
        <p:nvSpPr>
          <p:cNvPr id="43" name="Up Arrow 42">
            <a:extLst>
              <a:ext uri="{FF2B5EF4-FFF2-40B4-BE49-F238E27FC236}">
                <a16:creationId xmlns:a16="http://schemas.microsoft.com/office/drawing/2014/main" id="{09FA1CB0-89AF-9A29-79D4-7C18794D6357}"/>
              </a:ext>
            </a:extLst>
          </p:cNvPr>
          <p:cNvSpPr/>
          <p:nvPr/>
        </p:nvSpPr>
        <p:spPr>
          <a:xfrm rot="16200000">
            <a:off x="2445419" y="1930992"/>
            <a:ext cx="1336000" cy="3296823"/>
          </a:xfrm>
          <a:prstGeom prst="upArrow">
            <a:avLst>
              <a:gd name="adj1" fmla="val 45308"/>
              <a:gd name="adj2" fmla="val 56824"/>
            </a:avLst>
          </a:prstGeom>
          <a:solidFill>
            <a:srgbClr val="FF0000">
              <a:alpha val="7765"/>
            </a:srgbClr>
          </a:solidFill>
          <a:ln>
            <a:solidFill>
              <a:srgbClr val="FF0000">
                <a:alpha val="38592"/>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n>
                <a:solidFill>
                  <a:srgbClr val="FF0000"/>
                </a:solidFill>
              </a:ln>
            </a:endParaRPr>
          </a:p>
        </p:txBody>
      </p:sp>
      <p:sp>
        <p:nvSpPr>
          <p:cNvPr id="4" name="Up Arrow 3">
            <a:extLst>
              <a:ext uri="{FF2B5EF4-FFF2-40B4-BE49-F238E27FC236}">
                <a16:creationId xmlns:a16="http://schemas.microsoft.com/office/drawing/2014/main" id="{F2571D24-7855-0249-5026-CB242CA2D442}"/>
              </a:ext>
            </a:extLst>
          </p:cNvPr>
          <p:cNvSpPr/>
          <p:nvPr/>
        </p:nvSpPr>
        <p:spPr>
          <a:xfrm rot="16200000">
            <a:off x="2910011" y="1930992"/>
            <a:ext cx="425690" cy="3296823"/>
          </a:xfrm>
          <a:prstGeom prst="upArrow">
            <a:avLst>
              <a:gd name="adj1" fmla="val 45308"/>
              <a:gd name="adj2" fmla="val 7764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n>
                <a:solidFill>
                  <a:srgbClr val="FF0000"/>
                </a:solidFill>
              </a:ln>
            </a:endParaRPr>
          </a:p>
        </p:txBody>
      </p:sp>
      <p:sp>
        <p:nvSpPr>
          <p:cNvPr id="2" name="Title 1">
            <a:extLst>
              <a:ext uri="{FF2B5EF4-FFF2-40B4-BE49-F238E27FC236}">
                <a16:creationId xmlns:a16="http://schemas.microsoft.com/office/drawing/2014/main" id="{603AD196-9965-ED40-44AB-7D089EF3988D}"/>
              </a:ext>
            </a:extLst>
          </p:cNvPr>
          <p:cNvSpPr>
            <a:spLocks noGrp="1"/>
          </p:cNvSpPr>
          <p:nvPr>
            <p:ph type="title"/>
          </p:nvPr>
        </p:nvSpPr>
        <p:spPr>
          <a:xfrm>
            <a:off x="0" y="0"/>
            <a:ext cx="9144000" cy="800082"/>
          </a:xfrm>
        </p:spPr>
        <p:txBody>
          <a:bodyPr/>
          <a:lstStyle/>
          <a:p>
            <a:r>
              <a:rPr lang="en-CH" dirty="0"/>
              <a:t>In-Storage Processing (ISP)</a:t>
            </a:r>
          </a:p>
        </p:txBody>
      </p:sp>
      <p:cxnSp>
        <p:nvCxnSpPr>
          <p:cNvPr id="11" name="Straight Connector 10">
            <a:extLst>
              <a:ext uri="{FF2B5EF4-FFF2-40B4-BE49-F238E27FC236}">
                <a16:creationId xmlns:a16="http://schemas.microsoft.com/office/drawing/2014/main" id="{5A835E2C-84F8-C880-0884-E99A21B9A673}"/>
              </a:ext>
            </a:extLst>
          </p:cNvPr>
          <p:cNvCxnSpPr>
            <a:cxnSpLocks/>
            <a:stCxn id="5" idx="1"/>
          </p:cNvCxnSpPr>
          <p:nvPr/>
        </p:nvCxnSpPr>
        <p:spPr>
          <a:xfrm flipH="1">
            <a:off x="1519082" y="3583858"/>
            <a:ext cx="919567" cy="1"/>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C2F89F-314E-F6C0-CFB6-F96BAB745A3D}"/>
              </a:ext>
            </a:extLst>
          </p:cNvPr>
          <p:cNvCxnSpPr>
            <a:cxnSpLocks/>
            <a:stCxn id="9" idx="1"/>
            <a:endCxn id="5" idx="3"/>
          </p:cNvCxnSpPr>
          <p:nvPr/>
        </p:nvCxnSpPr>
        <p:spPr>
          <a:xfrm flipH="1">
            <a:off x="3778353" y="3578942"/>
            <a:ext cx="934315" cy="4916"/>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A4C50178-7C73-4D14-A15C-113BFE4D9A4E}"/>
              </a:ext>
            </a:extLst>
          </p:cNvPr>
          <p:cNvSpPr/>
          <p:nvPr/>
        </p:nvSpPr>
        <p:spPr>
          <a:xfrm>
            <a:off x="2438649" y="2964195"/>
            <a:ext cx="1339704" cy="1239326"/>
          </a:xfrm>
          <a:prstGeom prst="roundRect">
            <a:avLst>
              <a:gd name="adj" fmla="val 12155"/>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rPr>
              <a:t>Main</a:t>
            </a:r>
          </a:p>
          <a:p>
            <a:pPr algn="ctr"/>
            <a:r>
              <a:rPr lang="en-CH" sz="2000" b="1" dirty="0">
                <a:solidFill>
                  <a:schemeClr val="tx1"/>
                </a:solidFill>
                <a:latin typeface="Cambria" panose="02040503050406030204" pitchFamily="18" charset="0"/>
              </a:rPr>
              <a:t>Memory</a:t>
            </a:r>
          </a:p>
          <a:p>
            <a:pPr algn="ctr"/>
            <a:r>
              <a:rPr lang="en-CH" sz="2000" b="1" dirty="0">
                <a:solidFill>
                  <a:schemeClr val="tx1"/>
                </a:solidFill>
                <a:latin typeface="Cambria" panose="02040503050406030204" pitchFamily="18" charset="0"/>
              </a:rPr>
              <a:t>(DRAM)</a:t>
            </a:r>
          </a:p>
        </p:txBody>
      </p:sp>
      <p:sp>
        <p:nvSpPr>
          <p:cNvPr id="6" name="Round Same-side Corner of Rectangle 5">
            <a:extLst>
              <a:ext uri="{FF2B5EF4-FFF2-40B4-BE49-F238E27FC236}">
                <a16:creationId xmlns:a16="http://schemas.microsoft.com/office/drawing/2014/main" id="{CA18796B-91A5-70CC-3014-DD7614D9487E}"/>
              </a:ext>
            </a:extLst>
          </p:cNvPr>
          <p:cNvSpPr/>
          <p:nvPr/>
        </p:nvSpPr>
        <p:spPr>
          <a:xfrm>
            <a:off x="119269" y="2958326"/>
            <a:ext cx="1385065" cy="829551"/>
          </a:xfrm>
          <a:prstGeom prst="round2SameRect">
            <a:avLst>
              <a:gd name="adj1" fmla="val 12242"/>
              <a:gd name="adj2" fmla="val 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rPr>
              <a:t>CPU/GPU</a:t>
            </a:r>
          </a:p>
        </p:txBody>
      </p:sp>
      <p:sp>
        <p:nvSpPr>
          <p:cNvPr id="7" name="Round Same-side Corner of Rectangle 6">
            <a:extLst>
              <a:ext uri="{FF2B5EF4-FFF2-40B4-BE49-F238E27FC236}">
                <a16:creationId xmlns:a16="http://schemas.microsoft.com/office/drawing/2014/main" id="{B4537BF7-976F-8055-E42B-EEA750B6E7D6}"/>
              </a:ext>
            </a:extLst>
          </p:cNvPr>
          <p:cNvSpPr/>
          <p:nvPr/>
        </p:nvSpPr>
        <p:spPr>
          <a:xfrm>
            <a:off x="119269" y="3787877"/>
            <a:ext cx="1385065" cy="477611"/>
          </a:xfrm>
          <a:prstGeom prst="round2SameRect">
            <a:avLst>
              <a:gd name="adj1" fmla="val 0"/>
              <a:gd name="adj2" fmla="val 22278"/>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rPr>
              <a:t>$ (SRAM)</a:t>
            </a:r>
          </a:p>
        </p:txBody>
      </p:sp>
      <p:sp>
        <p:nvSpPr>
          <p:cNvPr id="9" name="Rounded Rectangle 8">
            <a:extLst>
              <a:ext uri="{FF2B5EF4-FFF2-40B4-BE49-F238E27FC236}">
                <a16:creationId xmlns:a16="http://schemas.microsoft.com/office/drawing/2014/main" id="{CA92662E-A442-5225-1915-27EC28BC21FD}"/>
              </a:ext>
            </a:extLst>
          </p:cNvPr>
          <p:cNvSpPr/>
          <p:nvPr/>
        </p:nvSpPr>
        <p:spPr>
          <a:xfrm>
            <a:off x="4712668" y="1966452"/>
            <a:ext cx="4312062" cy="3224979"/>
          </a:xfrm>
          <a:prstGeom prst="roundRect">
            <a:avLst>
              <a:gd name="adj" fmla="val 6972"/>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2000" b="1" dirty="0">
                <a:solidFill>
                  <a:schemeClr val="tx1"/>
                </a:solidFill>
                <a:latin typeface="Cambria" panose="02040503050406030204" pitchFamily="18" charset="0"/>
              </a:rPr>
              <a:t>Storage</a:t>
            </a:r>
          </a:p>
          <a:p>
            <a:pPr algn="ctr"/>
            <a:r>
              <a:rPr lang="en-US" sz="2000" b="1" dirty="0">
                <a:solidFill>
                  <a:schemeClr val="tx1"/>
                </a:solidFill>
                <a:latin typeface="Cambria" panose="02040503050406030204" pitchFamily="18" charset="0"/>
              </a:rPr>
              <a:t>(NAND Flash-Based SSD)</a:t>
            </a:r>
            <a:endParaRPr lang="en-CH" sz="2000" b="1" dirty="0">
              <a:solidFill>
                <a:schemeClr val="tx1"/>
              </a:solidFill>
              <a:latin typeface="Cambria" panose="02040503050406030204" pitchFamily="18" charset="0"/>
            </a:endParaRPr>
          </a:p>
        </p:txBody>
      </p:sp>
      <p:sp>
        <p:nvSpPr>
          <p:cNvPr id="23" name="Rectangle 22">
            <a:extLst>
              <a:ext uri="{FF2B5EF4-FFF2-40B4-BE49-F238E27FC236}">
                <a16:creationId xmlns:a16="http://schemas.microsoft.com/office/drawing/2014/main" id="{4CF95686-64AB-4871-C6F0-21BFC0181D13}"/>
              </a:ext>
            </a:extLst>
          </p:cNvPr>
          <p:cNvSpPr/>
          <p:nvPr/>
        </p:nvSpPr>
        <p:spPr>
          <a:xfrm>
            <a:off x="207702" y="1911628"/>
            <a:ext cx="3187199" cy="707886"/>
          </a:xfrm>
          <a:prstGeom prst="rect">
            <a:avLst/>
          </a:prstGeom>
        </p:spPr>
        <p:txBody>
          <a:bodyPr wrap="square">
            <a:spAutoFit/>
          </a:bodyPr>
          <a:lstStyle/>
          <a:p>
            <a:pPr algn="ctr"/>
            <a:r>
              <a:rPr lang="en-US" sz="2000" i="1" dirty="0">
                <a:solidFill>
                  <a:schemeClr val="accent1">
                    <a:lumMod val="75000"/>
                  </a:schemeClr>
                </a:solidFill>
                <a:latin typeface="Cambria" panose="02040503050406030204" pitchFamily="18" charset="0"/>
              </a:rPr>
              <a:t>Memory bandwidth: </a:t>
            </a:r>
            <a:br>
              <a:rPr lang="en-US" sz="2000" i="1" dirty="0">
                <a:solidFill>
                  <a:schemeClr val="accent1">
                    <a:lumMod val="75000"/>
                  </a:schemeClr>
                </a:solidFill>
                <a:latin typeface="Cambria" panose="02040503050406030204" pitchFamily="18" charset="0"/>
              </a:rPr>
            </a:br>
            <a:r>
              <a:rPr lang="en-US" sz="2000" i="1" dirty="0">
                <a:solidFill>
                  <a:schemeClr val="accent1">
                    <a:lumMod val="75000"/>
                  </a:schemeClr>
                </a:solidFill>
                <a:latin typeface="Cambria" panose="02040503050406030204" pitchFamily="18" charset="0"/>
              </a:rPr>
              <a:t>~ 40 GB/s</a:t>
            </a:r>
            <a:endParaRPr lang="en-CH" sz="2000" i="1" dirty="0">
              <a:solidFill>
                <a:schemeClr val="accent1">
                  <a:lumMod val="75000"/>
                </a:schemeClr>
              </a:solidFill>
            </a:endParaRPr>
          </a:p>
        </p:txBody>
      </p:sp>
      <p:sp>
        <p:nvSpPr>
          <p:cNvPr id="24" name="Rectangle 23">
            <a:extLst>
              <a:ext uri="{FF2B5EF4-FFF2-40B4-BE49-F238E27FC236}">
                <a16:creationId xmlns:a16="http://schemas.microsoft.com/office/drawing/2014/main" id="{514CD809-2FF3-C011-4123-4C563163284E}"/>
              </a:ext>
            </a:extLst>
          </p:cNvPr>
          <p:cNvSpPr/>
          <p:nvPr/>
        </p:nvSpPr>
        <p:spPr>
          <a:xfrm>
            <a:off x="1801301" y="4482402"/>
            <a:ext cx="3187199" cy="707886"/>
          </a:xfrm>
          <a:prstGeom prst="rect">
            <a:avLst/>
          </a:prstGeom>
        </p:spPr>
        <p:txBody>
          <a:bodyPr wrap="square">
            <a:spAutoFit/>
          </a:bodyPr>
          <a:lstStyle/>
          <a:p>
            <a:pPr algn="ctr"/>
            <a:r>
              <a:rPr lang="en-US" sz="2000" i="1" dirty="0">
                <a:solidFill>
                  <a:srgbClr val="C00000"/>
                </a:solidFill>
                <a:latin typeface="Cambria" panose="02040503050406030204" pitchFamily="18" charset="0"/>
              </a:rPr>
              <a:t>Storage I/O bandwidth: </a:t>
            </a:r>
            <a:br>
              <a:rPr lang="en-US" sz="2000" i="1" dirty="0">
                <a:solidFill>
                  <a:srgbClr val="C00000"/>
                </a:solidFill>
                <a:latin typeface="Cambria" panose="02040503050406030204" pitchFamily="18" charset="0"/>
              </a:rPr>
            </a:br>
            <a:r>
              <a:rPr lang="en-US" sz="2000" i="1" dirty="0">
                <a:solidFill>
                  <a:srgbClr val="C00000"/>
                </a:solidFill>
                <a:latin typeface="Cambria" panose="02040503050406030204" pitchFamily="18" charset="0"/>
              </a:rPr>
              <a:t>~ 8 GB/s</a:t>
            </a:r>
            <a:endParaRPr lang="en-CH" sz="2000" i="1" dirty="0">
              <a:solidFill>
                <a:srgbClr val="C00000"/>
              </a:solidFill>
            </a:endParaRPr>
          </a:p>
        </p:txBody>
      </p:sp>
      <p:cxnSp>
        <p:nvCxnSpPr>
          <p:cNvPr id="30" name="Straight Connector 29">
            <a:extLst>
              <a:ext uri="{FF2B5EF4-FFF2-40B4-BE49-F238E27FC236}">
                <a16:creationId xmlns:a16="http://schemas.microsoft.com/office/drawing/2014/main" id="{61B41BF3-FE25-D63D-F2C6-207629F4B5B3}"/>
              </a:ext>
            </a:extLst>
          </p:cNvPr>
          <p:cNvCxnSpPr>
            <a:cxnSpLocks/>
          </p:cNvCxnSpPr>
          <p:nvPr/>
        </p:nvCxnSpPr>
        <p:spPr>
          <a:xfrm>
            <a:off x="1771221" y="2633693"/>
            <a:ext cx="106156" cy="959428"/>
          </a:xfrm>
          <a:prstGeom prst="line">
            <a:avLst/>
          </a:prstGeom>
          <a:ln w="41275">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ED3E140-A76F-2465-51C0-E18B113C7B4A}"/>
              </a:ext>
            </a:extLst>
          </p:cNvPr>
          <p:cNvCxnSpPr>
            <a:cxnSpLocks/>
          </p:cNvCxnSpPr>
          <p:nvPr/>
        </p:nvCxnSpPr>
        <p:spPr>
          <a:xfrm>
            <a:off x="1771221" y="2623861"/>
            <a:ext cx="106156" cy="959428"/>
          </a:xfrm>
          <a:prstGeom prst="line">
            <a:avLst/>
          </a:prstGeom>
          <a:ln w="15875">
            <a:solidFill>
              <a:srgbClr val="2F5597"/>
            </a:solidFill>
            <a:tailEnd type="oval" w="lg" len="lg"/>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01515DB-0CBD-2604-64FB-A3B8CE530C45}"/>
              </a:ext>
            </a:extLst>
          </p:cNvPr>
          <p:cNvSpPr/>
          <p:nvPr/>
        </p:nvSpPr>
        <p:spPr>
          <a:xfrm>
            <a:off x="3092406" y="2511715"/>
            <a:ext cx="1799091" cy="400110"/>
          </a:xfrm>
          <a:prstGeom prst="rect">
            <a:avLst/>
          </a:prstGeom>
        </p:spPr>
        <p:txBody>
          <a:bodyPr wrap="square">
            <a:spAutoFit/>
          </a:bodyPr>
          <a:lstStyle/>
          <a:p>
            <a:pPr algn="ctr"/>
            <a:r>
              <a:rPr lang="en-US" sz="2000" b="1" i="1" dirty="0">
                <a:solidFill>
                  <a:schemeClr val="accent6">
                    <a:lumMod val="75000"/>
                  </a:schemeClr>
                </a:solidFill>
                <a:latin typeface="Cambria" panose="02040503050406030204" pitchFamily="18" charset="0"/>
              </a:rPr>
              <a:t>Results only</a:t>
            </a:r>
            <a:endParaRPr lang="en-CH" sz="2000" b="1" i="1" dirty="0">
              <a:solidFill>
                <a:schemeClr val="accent6">
                  <a:lumMod val="75000"/>
                </a:schemeClr>
              </a:solidFill>
            </a:endParaRPr>
          </a:p>
        </p:txBody>
      </p:sp>
      <p:cxnSp>
        <p:nvCxnSpPr>
          <p:cNvPr id="18" name="Straight Connector 17">
            <a:extLst>
              <a:ext uri="{FF2B5EF4-FFF2-40B4-BE49-F238E27FC236}">
                <a16:creationId xmlns:a16="http://schemas.microsoft.com/office/drawing/2014/main" id="{A9A293A0-642A-1A66-D99C-2D6FF4376B1E}"/>
              </a:ext>
            </a:extLst>
          </p:cNvPr>
          <p:cNvCxnSpPr>
            <a:cxnSpLocks/>
            <a:stCxn id="17" idx="2"/>
          </p:cNvCxnSpPr>
          <p:nvPr/>
        </p:nvCxnSpPr>
        <p:spPr>
          <a:xfrm>
            <a:off x="3991952" y="2911825"/>
            <a:ext cx="56818" cy="592808"/>
          </a:xfrm>
          <a:prstGeom prst="line">
            <a:avLst/>
          </a:prstGeom>
          <a:ln w="15875">
            <a:solidFill>
              <a:schemeClr val="accent6">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F485943C-4FC9-8C1A-A67E-BE953578EC0F}"/>
              </a:ext>
            </a:extLst>
          </p:cNvPr>
          <p:cNvGrpSpPr/>
          <p:nvPr/>
        </p:nvGrpSpPr>
        <p:grpSpPr>
          <a:xfrm>
            <a:off x="6056674" y="2692046"/>
            <a:ext cx="2401337" cy="1803435"/>
            <a:chOff x="6056674" y="2692046"/>
            <a:chExt cx="2401337" cy="1803435"/>
          </a:xfrm>
        </p:grpSpPr>
        <p:sp>
          <p:nvSpPr>
            <p:cNvPr id="32" name="Up Arrow 31">
              <a:extLst>
                <a:ext uri="{FF2B5EF4-FFF2-40B4-BE49-F238E27FC236}">
                  <a16:creationId xmlns:a16="http://schemas.microsoft.com/office/drawing/2014/main" id="{CA2811B9-D622-8D7A-2291-B250F6C652EF}"/>
                </a:ext>
              </a:extLst>
            </p:cNvPr>
            <p:cNvSpPr/>
            <p:nvPr/>
          </p:nvSpPr>
          <p:spPr>
            <a:xfrm rot="16200000">
              <a:off x="6857302" y="2894772"/>
              <a:ext cx="800081" cy="2401337"/>
            </a:xfrm>
            <a:prstGeom prst="upArrow">
              <a:avLst>
                <a:gd name="adj1" fmla="val 45308"/>
                <a:gd name="adj2" fmla="val 56824"/>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n>
                  <a:solidFill>
                    <a:srgbClr val="FF0000"/>
                  </a:solidFill>
                </a:ln>
              </a:endParaRPr>
            </a:p>
          </p:txBody>
        </p:sp>
        <p:sp>
          <p:nvSpPr>
            <p:cNvPr id="35" name="Up Arrow 34">
              <a:extLst>
                <a:ext uri="{FF2B5EF4-FFF2-40B4-BE49-F238E27FC236}">
                  <a16:creationId xmlns:a16="http://schemas.microsoft.com/office/drawing/2014/main" id="{3E47F112-E265-B3FD-E624-F08CC941EE5B}"/>
                </a:ext>
              </a:extLst>
            </p:cNvPr>
            <p:cNvSpPr/>
            <p:nvPr/>
          </p:nvSpPr>
          <p:spPr>
            <a:xfrm rot="16200000">
              <a:off x="6857302" y="1891418"/>
              <a:ext cx="800081" cy="2401337"/>
            </a:xfrm>
            <a:prstGeom prst="upArrow">
              <a:avLst>
                <a:gd name="adj1" fmla="val 45308"/>
                <a:gd name="adj2" fmla="val 56824"/>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n>
                  <a:solidFill>
                    <a:srgbClr val="FF0000"/>
                  </a:solidFill>
                </a:ln>
              </a:endParaRPr>
            </a:p>
          </p:txBody>
        </p:sp>
      </p:grpSp>
      <p:sp>
        <p:nvSpPr>
          <p:cNvPr id="10" name="Rounded Rectangle 9">
            <a:extLst>
              <a:ext uri="{FF2B5EF4-FFF2-40B4-BE49-F238E27FC236}">
                <a16:creationId xmlns:a16="http://schemas.microsoft.com/office/drawing/2014/main" id="{E39820EE-D708-BB3D-49C6-A3786360188E}"/>
              </a:ext>
            </a:extLst>
          </p:cNvPr>
          <p:cNvSpPr/>
          <p:nvPr/>
        </p:nvSpPr>
        <p:spPr>
          <a:xfrm>
            <a:off x="6495923" y="3270200"/>
            <a:ext cx="1020666" cy="578155"/>
          </a:xfrm>
          <a:prstGeom prst="roundRect">
            <a:avLst>
              <a:gd name="adj" fmla="val 1215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ambria" panose="02040503050406030204" pitchFamily="18" charset="0"/>
              </a:rPr>
              <a:t>NAND</a:t>
            </a:r>
          </a:p>
          <a:p>
            <a:pPr algn="ctr"/>
            <a:r>
              <a:rPr lang="en-CH" b="1" dirty="0">
                <a:solidFill>
                  <a:schemeClr val="tx1"/>
                </a:solidFill>
                <a:latin typeface="Cambria" panose="02040503050406030204" pitchFamily="18" charset="0"/>
              </a:rPr>
              <a:t>C</a:t>
            </a:r>
            <a:r>
              <a:rPr lang="en-US" b="1" dirty="0">
                <a:solidFill>
                  <a:schemeClr val="tx1"/>
                </a:solidFill>
                <a:latin typeface="Cambria" panose="02040503050406030204" pitchFamily="18" charset="0"/>
              </a:rPr>
              <a:t>hip#1</a:t>
            </a:r>
            <a:endParaRPr lang="en-CH" b="1" dirty="0">
              <a:solidFill>
                <a:schemeClr val="tx1"/>
              </a:solidFill>
              <a:latin typeface="Cambria" panose="02040503050406030204" pitchFamily="18" charset="0"/>
            </a:endParaRPr>
          </a:p>
        </p:txBody>
      </p:sp>
      <p:sp>
        <p:nvSpPr>
          <p:cNvPr id="13" name="Rounded Rectangle 12">
            <a:extLst>
              <a:ext uri="{FF2B5EF4-FFF2-40B4-BE49-F238E27FC236}">
                <a16:creationId xmlns:a16="http://schemas.microsoft.com/office/drawing/2014/main" id="{17B2509D-58D6-59FB-2708-57BCCF9D0921}"/>
              </a:ext>
            </a:extLst>
          </p:cNvPr>
          <p:cNvSpPr/>
          <p:nvPr/>
        </p:nvSpPr>
        <p:spPr>
          <a:xfrm>
            <a:off x="7895154" y="3270200"/>
            <a:ext cx="1020666" cy="578155"/>
          </a:xfrm>
          <a:prstGeom prst="roundRect">
            <a:avLst>
              <a:gd name="adj" fmla="val 1215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ambria" panose="02040503050406030204" pitchFamily="18" charset="0"/>
              </a:rPr>
              <a:t>NAND</a:t>
            </a:r>
          </a:p>
          <a:p>
            <a:pPr algn="ctr"/>
            <a:r>
              <a:rPr lang="en-CH" b="1" dirty="0">
                <a:solidFill>
                  <a:schemeClr val="tx1"/>
                </a:solidFill>
                <a:latin typeface="Cambria" panose="02040503050406030204" pitchFamily="18" charset="0"/>
              </a:rPr>
              <a:t>C</a:t>
            </a:r>
            <a:r>
              <a:rPr lang="en-US" b="1" dirty="0">
                <a:solidFill>
                  <a:schemeClr val="tx1"/>
                </a:solidFill>
                <a:latin typeface="Cambria" panose="02040503050406030204" pitchFamily="18" charset="0"/>
              </a:rPr>
              <a:t>hip#4</a:t>
            </a:r>
            <a:endParaRPr lang="en-CH" b="1" dirty="0">
              <a:solidFill>
                <a:schemeClr val="tx1"/>
              </a:solidFill>
              <a:latin typeface="Cambria" panose="02040503050406030204" pitchFamily="18" charset="0"/>
            </a:endParaRPr>
          </a:p>
        </p:txBody>
      </p:sp>
      <p:sp>
        <p:nvSpPr>
          <p:cNvPr id="14" name="Rounded Rectangle 13">
            <a:extLst>
              <a:ext uri="{FF2B5EF4-FFF2-40B4-BE49-F238E27FC236}">
                <a16:creationId xmlns:a16="http://schemas.microsoft.com/office/drawing/2014/main" id="{05333AFF-C9E5-CE1A-202F-2CC568845D39}"/>
              </a:ext>
            </a:extLst>
          </p:cNvPr>
          <p:cNvSpPr/>
          <p:nvPr/>
        </p:nvSpPr>
        <p:spPr>
          <a:xfrm>
            <a:off x="6495923" y="4271757"/>
            <a:ext cx="1020666" cy="578155"/>
          </a:xfrm>
          <a:prstGeom prst="roundRect">
            <a:avLst>
              <a:gd name="adj" fmla="val 1215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ambria" panose="02040503050406030204" pitchFamily="18" charset="0"/>
              </a:rPr>
              <a:t>NAND</a:t>
            </a:r>
          </a:p>
          <a:p>
            <a:pPr algn="ctr"/>
            <a:r>
              <a:rPr lang="en-CH" b="1" dirty="0">
                <a:solidFill>
                  <a:schemeClr val="tx1"/>
                </a:solidFill>
                <a:latin typeface="Cambria" panose="02040503050406030204" pitchFamily="18" charset="0"/>
              </a:rPr>
              <a:t>C</a:t>
            </a:r>
            <a:r>
              <a:rPr lang="en-US" b="1" dirty="0">
                <a:solidFill>
                  <a:schemeClr val="tx1"/>
                </a:solidFill>
                <a:latin typeface="Cambria" panose="02040503050406030204" pitchFamily="18" charset="0"/>
              </a:rPr>
              <a:t>hip#31</a:t>
            </a:r>
            <a:endParaRPr lang="en-CH" b="1" dirty="0">
              <a:solidFill>
                <a:schemeClr val="tx1"/>
              </a:solidFill>
              <a:latin typeface="Cambria" panose="02040503050406030204" pitchFamily="18" charset="0"/>
            </a:endParaRPr>
          </a:p>
        </p:txBody>
      </p:sp>
      <p:sp>
        <p:nvSpPr>
          <p:cNvPr id="15" name="Rounded Rectangle 14">
            <a:extLst>
              <a:ext uri="{FF2B5EF4-FFF2-40B4-BE49-F238E27FC236}">
                <a16:creationId xmlns:a16="http://schemas.microsoft.com/office/drawing/2014/main" id="{EBB3E5EE-FF23-D1A0-CDE1-2F3D0710B2CC}"/>
              </a:ext>
            </a:extLst>
          </p:cNvPr>
          <p:cNvSpPr/>
          <p:nvPr/>
        </p:nvSpPr>
        <p:spPr>
          <a:xfrm>
            <a:off x="7895154" y="4271757"/>
            <a:ext cx="1020666" cy="578155"/>
          </a:xfrm>
          <a:prstGeom prst="roundRect">
            <a:avLst>
              <a:gd name="adj" fmla="val 1215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ambria" panose="02040503050406030204" pitchFamily="18" charset="0"/>
              </a:rPr>
              <a:t>NAND</a:t>
            </a:r>
          </a:p>
          <a:p>
            <a:pPr algn="ctr"/>
            <a:r>
              <a:rPr lang="en-CH" b="1" dirty="0">
                <a:solidFill>
                  <a:schemeClr val="tx1"/>
                </a:solidFill>
                <a:latin typeface="Cambria" panose="02040503050406030204" pitchFamily="18" charset="0"/>
              </a:rPr>
              <a:t>C</a:t>
            </a:r>
            <a:r>
              <a:rPr lang="en-US" b="1" dirty="0">
                <a:solidFill>
                  <a:schemeClr val="tx1"/>
                </a:solidFill>
                <a:latin typeface="Cambria" panose="02040503050406030204" pitchFamily="18" charset="0"/>
              </a:rPr>
              <a:t>hip#32</a:t>
            </a:r>
            <a:endParaRPr lang="en-CH" b="1" dirty="0">
              <a:solidFill>
                <a:schemeClr val="tx1"/>
              </a:solidFill>
              <a:latin typeface="Cambria" panose="02040503050406030204" pitchFamily="18" charset="0"/>
            </a:endParaRPr>
          </a:p>
        </p:txBody>
      </p:sp>
      <p:cxnSp>
        <p:nvCxnSpPr>
          <p:cNvPr id="16" name="Elbow Connector 140">
            <a:extLst>
              <a:ext uri="{FF2B5EF4-FFF2-40B4-BE49-F238E27FC236}">
                <a16:creationId xmlns:a16="http://schemas.microsoft.com/office/drawing/2014/main" id="{72BA837A-9732-1E0E-0818-0C9781540EB7}"/>
              </a:ext>
            </a:extLst>
          </p:cNvPr>
          <p:cNvCxnSpPr>
            <a:cxnSpLocks/>
            <a:stCxn id="10" idx="0"/>
          </p:cNvCxnSpPr>
          <p:nvPr/>
        </p:nvCxnSpPr>
        <p:spPr>
          <a:xfrm rot="16200000" flipV="1">
            <a:off x="6408345" y="2672289"/>
            <a:ext cx="176314" cy="1019508"/>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140">
            <a:extLst>
              <a:ext uri="{FF2B5EF4-FFF2-40B4-BE49-F238E27FC236}">
                <a16:creationId xmlns:a16="http://schemas.microsoft.com/office/drawing/2014/main" id="{A7F126B2-6C77-EE45-C549-0B93FDA55DFD}"/>
              </a:ext>
            </a:extLst>
          </p:cNvPr>
          <p:cNvCxnSpPr>
            <a:cxnSpLocks/>
            <a:stCxn id="13" idx="0"/>
          </p:cNvCxnSpPr>
          <p:nvPr/>
        </p:nvCxnSpPr>
        <p:spPr>
          <a:xfrm rot="16200000" flipV="1">
            <a:off x="7262174" y="2126887"/>
            <a:ext cx="176314" cy="2110312"/>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Elbow Connector 140">
            <a:extLst>
              <a:ext uri="{FF2B5EF4-FFF2-40B4-BE49-F238E27FC236}">
                <a16:creationId xmlns:a16="http://schemas.microsoft.com/office/drawing/2014/main" id="{5DE8F682-707E-CCB1-14C3-5AD86B18B07E}"/>
              </a:ext>
            </a:extLst>
          </p:cNvPr>
          <p:cNvCxnSpPr>
            <a:cxnSpLocks/>
            <a:stCxn id="14" idx="0"/>
          </p:cNvCxnSpPr>
          <p:nvPr/>
        </p:nvCxnSpPr>
        <p:spPr>
          <a:xfrm rot="16200000" flipV="1">
            <a:off x="6408348" y="3673849"/>
            <a:ext cx="176315" cy="1019502"/>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140">
            <a:extLst>
              <a:ext uri="{FF2B5EF4-FFF2-40B4-BE49-F238E27FC236}">
                <a16:creationId xmlns:a16="http://schemas.microsoft.com/office/drawing/2014/main" id="{F81D45E3-521A-0B48-993B-661F2E069DC2}"/>
              </a:ext>
            </a:extLst>
          </p:cNvPr>
          <p:cNvCxnSpPr>
            <a:cxnSpLocks/>
            <a:stCxn id="15" idx="0"/>
          </p:cNvCxnSpPr>
          <p:nvPr/>
        </p:nvCxnSpPr>
        <p:spPr>
          <a:xfrm rot="16200000" flipV="1">
            <a:off x="7262177" y="3128447"/>
            <a:ext cx="176315" cy="21103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281FF28F-7DEA-92F3-1C5E-31CE7A4488C5}"/>
              </a:ext>
            </a:extLst>
          </p:cNvPr>
          <p:cNvSpPr/>
          <p:nvPr/>
        </p:nvSpPr>
        <p:spPr>
          <a:xfrm>
            <a:off x="4791210" y="3049701"/>
            <a:ext cx="1339704" cy="1239326"/>
          </a:xfrm>
          <a:prstGeom prst="roundRect">
            <a:avLst>
              <a:gd name="adj" fmla="val 12155"/>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ambria" panose="02040503050406030204" pitchFamily="18" charset="0"/>
              </a:rPr>
              <a:t>In-Storage</a:t>
            </a:r>
          </a:p>
          <a:p>
            <a:pPr algn="ctr"/>
            <a:r>
              <a:rPr lang="en-CH" b="1" dirty="0">
                <a:solidFill>
                  <a:schemeClr val="tx1"/>
                </a:solidFill>
                <a:latin typeface="Cambria" panose="02040503050406030204" pitchFamily="18" charset="0"/>
              </a:rPr>
              <a:t>Compute</a:t>
            </a:r>
          </a:p>
          <a:p>
            <a:pPr algn="ctr"/>
            <a:r>
              <a:rPr lang="en-CH" b="1" dirty="0">
                <a:solidFill>
                  <a:schemeClr val="tx1"/>
                </a:solidFill>
                <a:latin typeface="Cambria" panose="02040503050406030204" pitchFamily="18" charset="0"/>
              </a:rPr>
              <a:t>Units</a:t>
            </a:r>
          </a:p>
        </p:txBody>
      </p:sp>
      <p:sp>
        <p:nvSpPr>
          <p:cNvPr id="42" name="Rectangle 41">
            <a:extLst>
              <a:ext uri="{FF2B5EF4-FFF2-40B4-BE49-F238E27FC236}">
                <a16:creationId xmlns:a16="http://schemas.microsoft.com/office/drawing/2014/main" id="{B2B63FA4-F5C8-E0C6-1192-136F46157DB8}"/>
              </a:ext>
            </a:extLst>
          </p:cNvPr>
          <p:cNvSpPr/>
          <p:nvPr/>
        </p:nvSpPr>
        <p:spPr>
          <a:xfrm>
            <a:off x="4572964" y="4257576"/>
            <a:ext cx="1799091" cy="707886"/>
          </a:xfrm>
          <a:prstGeom prst="rect">
            <a:avLst/>
          </a:prstGeom>
        </p:spPr>
        <p:txBody>
          <a:bodyPr wrap="square">
            <a:spAutoFit/>
          </a:bodyPr>
          <a:lstStyle/>
          <a:p>
            <a:pPr algn="ctr"/>
            <a:r>
              <a:rPr lang="en-US" sz="2000" b="1" i="1" dirty="0">
                <a:solidFill>
                  <a:schemeClr val="accent6">
                    <a:lumMod val="75000"/>
                  </a:schemeClr>
                </a:solidFill>
                <a:latin typeface="Cambria" panose="02040503050406030204" pitchFamily="18" charset="0"/>
              </a:rPr>
              <a:t>In-storage</a:t>
            </a:r>
          </a:p>
          <a:p>
            <a:pPr algn="ctr"/>
            <a:r>
              <a:rPr lang="en-US" sz="2000" b="1" i="1" dirty="0">
                <a:solidFill>
                  <a:schemeClr val="accent6">
                    <a:lumMod val="75000"/>
                  </a:schemeClr>
                </a:solidFill>
                <a:latin typeface="Cambria" panose="02040503050406030204" pitchFamily="18" charset="0"/>
              </a:rPr>
              <a:t>processing</a:t>
            </a:r>
            <a:endParaRPr lang="en-CH" sz="2000" b="1" i="1" dirty="0">
              <a:solidFill>
                <a:schemeClr val="accent6">
                  <a:lumMod val="75000"/>
                </a:schemeClr>
              </a:solidFill>
            </a:endParaRPr>
          </a:p>
        </p:txBody>
      </p:sp>
      <p:grpSp>
        <p:nvGrpSpPr>
          <p:cNvPr id="21" name="Group 20">
            <a:extLst>
              <a:ext uri="{FF2B5EF4-FFF2-40B4-BE49-F238E27FC236}">
                <a16:creationId xmlns:a16="http://schemas.microsoft.com/office/drawing/2014/main" id="{24017932-E64E-E2FC-B4E7-4A485CEFF0AD}"/>
              </a:ext>
            </a:extLst>
          </p:cNvPr>
          <p:cNvGrpSpPr/>
          <p:nvPr/>
        </p:nvGrpSpPr>
        <p:grpSpPr>
          <a:xfrm>
            <a:off x="4516078" y="4095443"/>
            <a:ext cx="4508652" cy="1869835"/>
            <a:chOff x="4516078" y="4095443"/>
            <a:chExt cx="4508652" cy="1869835"/>
          </a:xfrm>
        </p:grpSpPr>
        <p:cxnSp>
          <p:nvCxnSpPr>
            <p:cNvPr id="39" name="Straight Connector 38">
              <a:extLst>
                <a:ext uri="{FF2B5EF4-FFF2-40B4-BE49-F238E27FC236}">
                  <a16:creationId xmlns:a16="http://schemas.microsoft.com/office/drawing/2014/main" id="{7391A8EF-64F1-CFA4-4EB3-86C4BED99ECD}"/>
                </a:ext>
              </a:extLst>
            </p:cNvPr>
            <p:cNvCxnSpPr>
              <a:cxnSpLocks/>
            </p:cNvCxnSpPr>
            <p:nvPr/>
          </p:nvCxnSpPr>
          <p:spPr>
            <a:xfrm flipV="1">
              <a:off x="7676806" y="4095443"/>
              <a:ext cx="0" cy="1250939"/>
            </a:xfrm>
            <a:prstGeom prst="line">
              <a:avLst/>
            </a:prstGeom>
            <a:ln w="15875">
              <a:solidFill>
                <a:srgbClr val="7030A0"/>
              </a:solidFill>
              <a:tailEnd type="oval" w="lg" len="lg"/>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11017A25-EEDE-DD89-D20A-95929A71B0FD}"/>
                </a:ext>
              </a:extLst>
            </p:cNvPr>
            <p:cNvSpPr/>
            <p:nvPr/>
          </p:nvSpPr>
          <p:spPr>
            <a:xfrm>
              <a:off x="4516078" y="5257392"/>
              <a:ext cx="4508652" cy="707886"/>
            </a:xfrm>
            <a:prstGeom prst="rect">
              <a:avLst/>
            </a:prstGeom>
          </p:spPr>
          <p:txBody>
            <a:bodyPr wrap="square">
              <a:spAutoFit/>
            </a:bodyPr>
            <a:lstStyle/>
            <a:p>
              <a:pPr algn="ctr"/>
              <a:r>
                <a:rPr lang="en-US" sz="2000" i="1" dirty="0">
                  <a:solidFill>
                    <a:srgbClr val="7030A0"/>
                  </a:solidFill>
                  <a:latin typeface="Cambria" panose="02040503050406030204" pitchFamily="18" charset="0"/>
                </a:rPr>
                <a:t>SSD internal I/O bandwidth: ~ 10 GB/s </a:t>
              </a:r>
              <a:br>
                <a:rPr lang="en-US" sz="2000" i="1" dirty="0">
                  <a:solidFill>
                    <a:srgbClr val="7030A0"/>
                  </a:solidFill>
                  <a:latin typeface="Cambria" panose="02040503050406030204" pitchFamily="18" charset="0"/>
                </a:rPr>
              </a:br>
              <a:endParaRPr lang="en-CH" sz="2000" i="1" dirty="0">
                <a:solidFill>
                  <a:srgbClr val="7030A0"/>
                </a:solidFill>
              </a:endParaRPr>
            </a:p>
          </p:txBody>
        </p:sp>
      </p:grpSp>
      <p:sp>
        <p:nvSpPr>
          <p:cNvPr id="46" name="Slide Number Placeholder 45">
            <a:extLst>
              <a:ext uri="{FF2B5EF4-FFF2-40B4-BE49-F238E27FC236}">
                <a16:creationId xmlns:a16="http://schemas.microsoft.com/office/drawing/2014/main" id="{C15E1D83-8AA0-7360-385E-E9D751295BB4}"/>
              </a:ext>
            </a:extLst>
          </p:cNvPr>
          <p:cNvSpPr>
            <a:spLocks noGrp="1"/>
          </p:cNvSpPr>
          <p:nvPr>
            <p:ph type="sldNum" sz="quarter" idx="12"/>
          </p:nvPr>
        </p:nvSpPr>
        <p:spPr/>
        <p:txBody>
          <a:bodyPr/>
          <a:lstStyle/>
          <a:p>
            <a:r>
              <a:rPr lang="en-CH" dirty="0"/>
              <a:t>5</a:t>
            </a:r>
          </a:p>
        </p:txBody>
      </p:sp>
      <p:sp>
        <p:nvSpPr>
          <p:cNvPr id="25" name="TextBox 24">
            <a:extLst>
              <a:ext uri="{FF2B5EF4-FFF2-40B4-BE49-F238E27FC236}">
                <a16:creationId xmlns:a16="http://schemas.microsoft.com/office/drawing/2014/main" id="{F5CB4FA4-F7BE-920C-A7CA-A7F2A4745094}"/>
              </a:ext>
            </a:extLst>
          </p:cNvPr>
          <p:cNvSpPr txBox="1"/>
          <p:nvPr/>
        </p:nvSpPr>
        <p:spPr>
          <a:xfrm>
            <a:off x="7427513" y="3293761"/>
            <a:ext cx="566205" cy="369332"/>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27" name="TextBox 26">
            <a:extLst>
              <a:ext uri="{FF2B5EF4-FFF2-40B4-BE49-F238E27FC236}">
                <a16:creationId xmlns:a16="http://schemas.microsoft.com/office/drawing/2014/main" id="{45B72E09-59C7-FE81-1106-FFA667865514}"/>
              </a:ext>
            </a:extLst>
          </p:cNvPr>
          <p:cNvSpPr txBox="1"/>
          <p:nvPr/>
        </p:nvSpPr>
        <p:spPr>
          <a:xfrm>
            <a:off x="7427513" y="4349436"/>
            <a:ext cx="566205" cy="369332"/>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28" name="TextBox 27">
            <a:extLst>
              <a:ext uri="{FF2B5EF4-FFF2-40B4-BE49-F238E27FC236}">
                <a16:creationId xmlns:a16="http://schemas.microsoft.com/office/drawing/2014/main" id="{DBCA95BF-FE9A-A051-8827-3A13D4887C5A}"/>
              </a:ext>
            </a:extLst>
          </p:cNvPr>
          <p:cNvSpPr txBox="1"/>
          <p:nvPr/>
        </p:nvSpPr>
        <p:spPr>
          <a:xfrm rot="5400000">
            <a:off x="7503141" y="3735753"/>
            <a:ext cx="566205" cy="369332"/>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31" name="Rectangle 30">
            <a:extLst>
              <a:ext uri="{FF2B5EF4-FFF2-40B4-BE49-F238E27FC236}">
                <a16:creationId xmlns:a16="http://schemas.microsoft.com/office/drawing/2014/main" id="{81B18442-FA20-8C35-056F-EC08AEDB1A3B}"/>
              </a:ext>
            </a:extLst>
          </p:cNvPr>
          <p:cNvSpPr/>
          <p:nvPr/>
        </p:nvSpPr>
        <p:spPr>
          <a:xfrm>
            <a:off x="0" y="5241008"/>
            <a:ext cx="9143997" cy="1296013"/>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solidFill>
                <a:latin typeface="Avenir Next Medium" panose="020B0503020202020204" pitchFamily="34" charset="0"/>
              </a:rPr>
              <a:t>SSD-internal bandwidth </a:t>
            </a:r>
          </a:p>
          <a:p>
            <a:pPr algn="ctr"/>
            <a:r>
              <a:rPr lang="en-US" sz="2800" dirty="0">
                <a:solidFill>
                  <a:schemeClr val="tx1"/>
                </a:solidFill>
                <a:latin typeface="Avenir Next Medium" panose="020B0503020202020204" pitchFamily="34" charset="0"/>
              </a:rPr>
              <a:t>becomes the </a:t>
            </a:r>
            <a:r>
              <a:rPr lang="en-US" sz="2800" dirty="0">
                <a:solidFill>
                  <a:srgbClr val="FF0000"/>
                </a:solidFill>
                <a:latin typeface="Avenir Next Medium" panose="020B0503020202020204" pitchFamily="34" charset="0"/>
              </a:rPr>
              <a:t>new bottleneck</a:t>
            </a:r>
            <a:r>
              <a:rPr lang="en-CH" sz="2800" dirty="0">
                <a:solidFill>
                  <a:schemeClr val="accent6">
                    <a:lumMod val="75000"/>
                  </a:schemeClr>
                </a:solidFill>
                <a:latin typeface="Avenir Next Medium" panose="020B0503020202020204" pitchFamily="34" charset="0"/>
              </a:rPr>
              <a:t> </a:t>
            </a:r>
            <a:r>
              <a:rPr lang="en-CH" sz="2800" dirty="0">
                <a:solidFill>
                  <a:schemeClr val="tx1"/>
                </a:solidFill>
                <a:latin typeface="Avenir Next Medium" panose="020B0503020202020204" pitchFamily="34" charset="0"/>
              </a:rPr>
              <a:t>in ISP</a:t>
            </a:r>
            <a:endParaRPr lang="en-US" sz="2800" dirty="0">
              <a:solidFill>
                <a:schemeClr val="tx1"/>
              </a:solidFill>
              <a:latin typeface="Avenir Next Medium" panose="020B0503020202020204" pitchFamily="34" charset="0"/>
            </a:endParaRPr>
          </a:p>
        </p:txBody>
      </p:sp>
    </p:spTree>
    <p:extLst>
      <p:ext uri="{BB962C8B-B14F-4D97-AF65-F5344CB8AC3E}">
        <p14:creationId xmlns:p14="http://schemas.microsoft.com/office/powerpoint/2010/main" val="205325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9A1AA9-5088-1A8B-AC04-381BB7D439C8}"/>
              </a:ext>
            </a:extLst>
          </p:cNvPr>
          <p:cNvSpPr>
            <a:spLocks noGrp="1"/>
          </p:cNvSpPr>
          <p:nvPr>
            <p:ph idx="1"/>
          </p:nvPr>
        </p:nvSpPr>
        <p:spPr/>
        <p:txBody>
          <a:bodyPr/>
          <a:lstStyle/>
          <a:p>
            <a:r>
              <a:rPr lang="en-CH" dirty="0"/>
              <a:t>Performs computation </a:t>
            </a:r>
            <a:r>
              <a:rPr lang="en-CH" dirty="0">
                <a:solidFill>
                  <a:schemeClr val="accent1"/>
                </a:solidFill>
              </a:rPr>
              <a:t>inside NAND flash chips</a:t>
            </a:r>
          </a:p>
        </p:txBody>
      </p:sp>
      <p:sp>
        <p:nvSpPr>
          <p:cNvPr id="43" name="Up Arrow 42">
            <a:extLst>
              <a:ext uri="{FF2B5EF4-FFF2-40B4-BE49-F238E27FC236}">
                <a16:creationId xmlns:a16="http://schemas.microsoft.com/office/drawing/2014/main" id="{09FA1CB0-89AF-9A29-79D4-7C18794D6357}"/>
              </a:ext>
            </a:extLst>
          </p:cNvPr>
          <p:cNvSpPr/>
          <p:nvPr/>
        </p:nvSpPr>
        <p:spPr>
          <a:xfrm rot="16200000">
            <a:off x="2445419" y="1930992"/>
            <a:ext cx="1336000" cy="3296823"/>
          </a:xfrm>
          <a:prstGeom prst="upArrow">
            <a:avLst>
              <a:gd name="adj1" fmla="val 45308"/>
              <a:gd name="adj2" fmla="val 56824"/>
            </a:avLst>
          </a:prstGeom>
          <a:solidFill>
            <a:srgbClr val="FF0000">
              <a:alpha val="7765"/>
            </a:srgbClr>
          </a:solidFill>
          <a:ln>
            <a:solidFill>
              <a:srgbClr val="FF0000">
                <a:alpha val="38592"/>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n>
                <a:solidFill>
                  <a:srgbClr val="FF0000"/>
                </a:solidFill>
              </a:ln>
            </a:endParaRPr>
          </a:p>
        </p:txBody>
      </p:sp>
      <p:sp>
        <p:nvSpPr>
          <p:cNvPr id="4" name="Up Arrow 3">
            <a:extLst>
              <a:ext uri="{FF2B5EF4-FFF2-40B4-BE49-F238E27FC236}">
                <a16:creationId xmlns:a16="http://schemas.microsoft.com/office/drawing/2014/main" id="{F2571D24-7855-0249-5026-CB242CA2D442}"/>
              </a:ext>
            </a:extLst>
          </p:cNvPr>
          <p:cNvSpPr/>
          <p:nvPr/>
        </p:nvSpPr>
        <p:spPr>
          <a:xfrm rot="16200000">
            <a:off x="2910011" y="1930992"/>
            <a:ext cx="425690" cy="3296823"/>
          </a:xfrm>
          <a:prstGeom prst="upArrow">
            <a:avLst>
              <a:gd name="adj1" fmla="val 45308"/>
              <a:gd name="adj2" fmla="val 7764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n>
                <a:solidFill>
                  <a:srgbClr val="FF0000"/>
                </a:solidFill>
              </a:ln>
            </a:endParaRPr>
          </a:p>
        </p:txBody>
      </p:sp>
      <p:sp>
        <p:nvSpPr>
          <p:cNvPr id="2" name="Title 1">
            <a:extLst>
              <a:ext uri="{FF2B5EF4-FFF2-40B4-BE49-F238E27FC236}">
                <a16:creationId xmlns:a16="http://schemas.microsoft.com/office/drawing/2014/main" id="{603AD196-9965-ED40-44AB-7D089EF3988D}"/>
              </a:ext>
            </a:extLst>
          </p:cNvPr>
          <p:cNvSpPr>
            <a:spLocks noGrp="1"/>
          </p:cNvSpPr>
          <p:nvPr>
            <p:ph type="title"/>
          </p:nvPr>
        </p:nvSpPr>
        <p:spPr>
          <a:xfrm>
            <a:off x="0" y="0"/>
            <a:ext cx="9144000" cy="800082"/>
          </a:xfrm>
        </p:spPr>
        <p:txBody>
          <a:bodyPr/>
          <a:lstStyle/>
          <a:p>
            <a:r>
              <a:rPr lang="en-CH" dirty="0"/>
              <a:t>In-Flash Processing (IFP)</a:t>
            </a:r>
          </a:p>
        </p:txBody>
      </p:sp>
      <p:cxnSp>
        <p:nvCxnSpPr>
          <p:cNvPr id="11" name="Straight Connector 10">
            <a:extLst>
              <a:ext uri="{FF2B5EF4-FFF2-40B4-BE49-F238E27FC236}">
                <a16:creationId xmlns:a16="http://schemas.microsoft.com/office/drawing/2014/main" id="{5A835E2C-84F8-C880-0884-E99A21B9A673}"/>
              </a:ext>
            </a:extLst>
          </p:cNvPr>
          <p:cNvCxnSpPr>
            <a:cxnSpLocks/>
            <a:stCxn id="5" idx="1"/>
          </p:cNvCxnSpPr>
          <p:nvPr/>
        </p:nvCxnSpPr>
        <p:spPr>
          <a:xfrm flipH="1">
            <a:off x="1519082" y="3583858"/>
            <a:ext cx="919567" cy="1"/>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C2F89F-314E-F6C0-CFB6-F96BAB745A3D}"/>
              </a:ext>
            </a:extLst>
          </p:cNvPr>
          <p:cNvCxnSpPr>
            <a:cxnSpLocks/>
            <a:stCxn id="9" idx="1"/>
            <a:endCxn id="5" idx="3"/>
          </p:cNvCxnSpPr>
          <p:nvPr/>
        </p:nvCxnSpPr>
        <p:spPr>
          <a:xfrm flipH="1">
            <a:off x="3778353" y="3578942"/>
            <a:ext cx="934315" cy="4916"/>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A4C50178-7C73-4D14-A15C-113BFE4D9A4E}"/>
              </a:ext>
            </a:extLst>
          </p:cNvPr>
          <p:cNvSpPr/>
          <p:nvPr/>
        </p:nvSpPr>
        <p:spPr>
          <a:xfrm>
            <a:off x="2438649" y="2964195"/>
            <a:ext cx="1339704" cy="1239326"/>
          </a:xfrm>
          <a:prstGeom prst="roundRect">
            <a:avLst>
              <a:gd name="adj" fmla="val 12155"/>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rPr>
              <a:t>Main</a:t>
            </a:r>
          </a:p>
          <a:p>
            <a:pPr algn="ctr"/>
            <a:r>
              <a:rPr lang="en-CH" sz="2000" b="1" dirty="0">
                <a:solidFill>
                  <a:schemeClr val="tx1"/>
                </a:solidFill>
                <a:latin typeface="Cambria" panose="02040503050406030204" pitchFamily="18" charset="0"/>
              </a:rPr>
              <a:t>Memory</a:t>
            </a:r>
          </a:p>
          <a:p>
            <a:pPr algn="ctr"/>
            <a:r>
              <a:rPr lang="en-CH" sz="2000" b="1" dirty="0">
                <a:solidFill>
                  <a:schemeClr val="tx1"/>
                </a:solidFill>
                <a:latin typeface="Cambria" panose="02040503050406030204" pitchFamily="18" charset="0"/>
              </a:rPr>
              <a:t>(DRAM)</a:t>
            </a:r>
          </a:p>
        </p:txBody>
      </p:sp>
      <p:sp>
        <p:nvSpPr>
          <p:cNvPr id="6" name="Round Same-side Corner of Rectangle 5">
            <a:extLst>
              <a:ext uri="{FF2B5EF4-FFF2-40B4-BE49-F238E27FC236}">
                <a16:creationId xmlns:a16="http://schemas.microsoft.com/office/drawing/2014/main" id="{CA18796B-91A5-70CC-3014-DD7614D9487E}"/>
              </a:ext>
            </a:extLst>
          </p:cNvPr>
          <p:cNvSpPr/>
          <p:nvPr/>
        </p:nvSpPr>
        <p:spPr>
          <a:xfrm>
            <a:off x="119269" y="2958326"/>
            <a:ext cx="1385065" cy="829551"/>
          </a:xfrm>
          <a:prstGeom prst="round2SameRect">
            <a:avLst>
              <a:gd name="adj1" fmla="val 12242"/>
              <a:gd name="adj2" fmla="val 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rPr>
              <a:t>CPU/GPU</a:t>
            </a:r>
          </a:p>
        </p:txBody>
      </p:sp>
      <p:sp>
        <p:nvSpPr>
          <p:cNvPr id="7" name="Round Same-side Corner of Rectangle 6">
            <a:extLst>
              <a:ext uri="{FF2B5EF4-FFF2-40B4-BE49-F238E27FC236}">
                <a16:creationId xmlns:a16="http://schemas.microsoft.com/office/drawing/2014/main" id="{B4537BF7-976F-8055-E42B-EEA750B6E7D6}"/>
              </a:ext>
            </a:extLst>
          </p:cNvPr>
          <p:cNvSpPr/>
          <p:nvPr/>
        </p:nvSpPr>
        <p:spPr>
          <a:xfrm>
            <a:off x="119269" y="3787877"/>
            <a:ext cx="1385065" cy="477611"/>
          </a:xfrm>
          <a:prstGeom prst="round2SameRect">
            <a:avLst>
              <a:gd name="adj1" fmla="val 0"/>
              <a:gd name="adj2" fmla="val 22278"/>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rPr>
              <a:t>$ (SRAM)</a:t>
            </a:r>
          </a:p>
        </p:txBody>
      </p:sp>
      <p:sp>
        <p:nvSpPr>
          <p:cNvPr id="9" name="Rounded Rectangle 8">
            <a:extLst>
              <a:ext uri="{FF2B5EF4-FFF2-40B4-BE49-F238E27FC236}">
                <a16:creationId xmlns:a16="http://schemas.microsoft.com/office/drawing/2014/main" id="{CA92662E-A442-5225-1915-27EC28BC21FD}"/>
              </a:ext>
            </a:extLst>
          </p:cNvPr>
          <p:cNvSpPr/>
          <p:nvPr/>
        </p:nvSpPr>
        <p:spPr>
          <a:xfrm>
            <a:off x="4712668" y="1966452"/>
            <a:ext cx="4312062" cy="3224979"/>
          </a:xfrm>
          <a:prstGeom prst="roundRect">
            <a:avLst>
              <a:gd name="adj" fmla="val 6972"/>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2000" b="1" dirty="0">
                <a:solidFill>
                  <a:schemeClr val="tx1"/>
                </a:solidFill>
                <a:latin typeface="Cambria" panose="02040503050406030204" pitchFamily="18" charset="0"/>
              </a:rPr>
              <a:t>Storage</a:t>
            </a:r>
          </a:p>
          <a:p>
            <a:pPr algn="ctr"/>
            <a:r>
              <a:rPr lang="en-US" sz="2000" b="1" dirty="0">
                <a:solidFill>
                  <a:schemeClr val="tx1"/>
                </a:solidFill>
                <a:latin typeface="Cambria" panose="02040503050406030204" pitchFamily="18" charset="0"/>
              </a:rPr>
              <a:t>(NAND Flash-Based SSD)</a:t>
            </a:r>
            <a:endParaRPr lang="en-CH" sz="2000" b="1" dirty="0">
              <a:solidFill>
                <a:schemeClr val="tx1"/>
              </a:solidFill>
              <a:latin typeface="Cambria" panose="02040503050406030204" pitchFamily="18" charset="0"/>
            </a:endParaRPr>
          </a:p>
        </p:txBody>
      </p:sp>
      <p:sp>
        <p:nvSpPr>
          <p:cNvPr id="23" name="Rectangle 22">
            <a:extLst>
              <a:ext uri="{FF2B5EF4-FFF2-40B4-BE49-F238E27FC236}">
                <a16:creationId xmlns:a16="http://schemas.microsoft.com/office/drawing/2014/main" id="{4CF95686-64AB-4871-C6F0-21BFC0181D13}"/>
              </a:ext>
            </a:extLst>
          </p:cNvPr>
          <p:cNvSpPr/>
          <p:nvPr/>
        </p:nvSpPr>
        <p:spPr>
          <a:xfrm>
            <a:off x="207702" y="1911628"/>
            <a:ext cx="3187199" cy="707886"/>
          </a:xfrm>
          <a:prstGeom prst="rect">
            <a:avLst/>
          </a:prstGeom>
        </p:spPr>
        <p:txBody>
          <a:bodyPr wrap="square">
            <a:spAutoFit/>
          </a:bodyPr>
          <a:lstStyle/>
          <a:p>
            <a:pPr algn="ctr"/>
            <a:r>
              <a:rPr lang="en-US" sz="2000" i="1" dirty="0">
                <a:solidFill>
                  <a:schemeClr val="accent1">
                    <a:lumMod val="75000"/>
                  </a:schemeClr>
                </a:solidFill>
                <a:latin typeface="Cambria" panose="02040503050406030204" pitchFamily="18" charset="0"/>
              </a:rPr>
              <a:t>Memory bandwidth: </a:t>
            </a:r>
            <a:br>
              <a:rPr lang="en-US" sz="2000" i="1" dirty="0">
                <a:solidFill>
                  <a:schemeClr val="accent1">
                    <a:lumMod val="75000"/>
                  </a:schemeClr>
                </a:solidFill>
                <a:latin typeface="Cambria" panose="02040503050406030204" pitchFamily="18" charset="0"/>
              </a:rPr>
            </a:br>
            <a:r>
              <a:rPr lang="en-US" sz="2000" i="1" dirty="0">
                <a:solidFill>
                  <a:schemeClr val="accent1">
                    <a:lumMod val="75000"/>
                  </a:schemeClr>
                </a:solidFill>
                <a:latin typeface="Cambria" panose="02040503050406030204" pitchFamily="18" charset="0"/>
              </a:rPr>
              <a:t>~ 40 GB/s</a:t>
            </a:r>
            <a:endParaRPr lang="en-CH" sz="2000" i="1" dirty="0">
              <a:solidFill>
                <a:schemeClr val="accent1">
                  <a:lumMod val="75000"/>
                </a:schemeClr>
              </a:solidFill>
            </a:endParaRPr>
          </a:p>
        </p:txBody>
      </p:sp>
      <p:sp>
        <p:nvSpPr>
          <p:cNvPr id="24" name="Rectangle 23">
            <a:extLst>
              <a:ext uri="{FF2B5EF4-FFF2-40B4-BE49-F238E27FC236}">
                <a16:creationId xmlns:a16="http://schemas.microsoft.com/office/drawing/2014/main" id="{514CD809-2FF3-C011-4123-4C563163284E}"/>
              </a:ext>
            </a:extLst>
          </p:cNvPr>
          <p:cNvSpPr/>
          <p:nvPr/>
        </p:nvSpPr>
        <p:spPr>
          <a:xfrm>
            <a:off x="1801301" y="4482402"/>
            <a:ext cx="3187199" cy="707886"/>
          </a:xfrm>
          <a:prstGeom prst="rect">
            <a:avLst/>
          </a:prstGeom>
        </p:spPr>
        <p:txBody>
          <a:bodyPr wrap="square">
            <a:spAutoFit/>
          </a:bodyPr>
          <a:lstStyle/>
          <a:p>
            <a:pPr algn="ctr"/>
            <a:r>
              <a:rPr lang="en-US" sz="2000" i="1" dirty="0">
                <a:solidFill>
                  <a:srgbClr val="C00000"/>
                </a:solidFill>
                <a:latin typeface="Cambria" panose="02040503050406030204" pitchFamily="18" charset="0"/>
              </a:rPr>
              <a:t>Storage I/O bandwidth: </a:t>
            </a:r>
            <a:br>
              <a:rPr lang="en-US" sz="2000" i="1" dirty="0">
                <a:solidFill>
                  <a:srgbClr val="C00000"/>
                </a:solidFill>
                <a:latin typeface="Cambria" panose="02040503050406030204" pitchFamily="18" charset="0"/>
              </a:rPr>
            </a:br>
            <a:r>
              <a:rPr lang="en-US" sz="2000" i="1" dirty="0">
                <a:solidFill>
                  <a:srgbClr val="C00000"/>
                </a:solidFill>
                <a:latin typeface="Cambria" panose="02040503050406030204" pitchFamily="18" charset="0"/>
              </a:rPr>
              <a:t>~ 8 GB/s</a:t>
            </a:r>
            <a:endParaRPr lang="en-CH" sz="2000" i="1" dirty="0">
              <a:solidFill>
                <a:srgbClr val="C00000"/>
              </a:solidFill>
            </a:endParaRPr>
          </a:p>
        </p:txBody>
      </p:sp>
      <p:cxnSp>
        <p:nvCxnSpPr>
          <p:cNvPr id="30" name="Straight Connector 29">
            <a:extLst>
              <a:ext uri="{FF2B5EF4-FFF2-40B4-BE49-F238E27FC236}">
                <a16:creationId xmlns:a16="http://schemas.microsoft.com/office/drawing/2014/main" id="{61B41BF3-FE25-D63D-F2C6-207629F4B5B3}"/>
              </a:ext>
            </a:extLst>
          </p:cNvPr>
          <p:cNvCxnSpPr>
            <a:cxnSpLocks/>
          </p:cNvCxnSpPr>
          <p:nvPr/>
        </p:nvCxnSpPr>
        <p:spPr>
          <a:xfrm>
            <a:off x="1771221" y="2633693"/>
            <a:ext cx="106156" cy="959428"/>
          </a:xfrm>
          <a:prstGeom prst="line">
            <a:avLst/>
          </a:prstGeom>
          <a:ln w="41275">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ED3E140-A76F-2465-51C0-E18B113C7B4A}"/>
              </a:ext>
            </a:extLst>
          </p:cNvPr>
          <p:cNvCxnSpPr>
            <a:cxnSpLocks/>
          </p:cNvCxnSpPr>
          <p:nvPr/>
        </p:nvCxnSpPr>
        <p:spPr>
          <a:xfrm>
            <a:off x="1771221" y="2623861"/>
            <a:ext cx="106156" cy="959428"/>
          </a:xfrm>
          <a:prstGeom prst="line">
            <a:avLst/>
          </a:prstGeom>
          <a:ln w="15875">
            <a:solidFill>
              <a:srgbClr val="2F5597"/>
            </a:solidFill>
            <a:tailEnd type="oval" w="lg" len="lg"/>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01515DB-0CBD-2604-64FB-A3B8CE530C45}"/>
              </a:ext>
            </a:extLst>
          </p:cNvPr>
          <p:cNvSpPr/>
          <p:nvPr/>
        </p:nvSpPr>
        <p:spPr>
          <a:xfrm>
            <a:off x="3092406" y="2511715"/>
            <a:ext cx="1799091" cy="400110"/>
          </a:xfrm>
          <a:prstGeom prst="rect">
            <a:avLst/>
          </a:prstGeom>
        </p:spPr>
        <p:txBody>
          <a:bodyPr wrap="square">
            <a:spAutoFit/>
          </a:bodyPr>
          <a:lstStyle/>
          <a:p>
            <a:pPr algn="ctr"/>
            <a:r>
              <a:rPr lang="en-US" sz="2000" b="1" i="1" dirty="0">
                <a:solidFill>
                  <a:schemeClr val="accent6">
                    <a:lumMod val="75000"/>
                  </a:schemeClr>
                </a:solidFill>
                <a:latin typeface="Cambria" panose="02040503050406030204" pitchFamily="18" charset="0"/>
              </a:rPr>
              <a:t>Results only</a:t>
            </a:r>
            <a:endParaRPr lang="en-CH" sz="2000" b="1" i="1" dirty="0">
              <a:solidFill>
                <a:schemeClr val="accent6">
                  <a:lumMod val="75000"/>
                </a:schemeClr>
              </a:solidFill>
            </a:endParaRPr>
          </a:p>
        </p:txBody>
      </p:sp>
      <p:cxnSp>
        <p:nvCxnSpPr>
          <p:cNvPr id="18" name="Straight Connector 17">
            <a:extLst>
              <a:ext uri="{FF2B5EF4-FFF2-40B4-BE49-F238E27FC236}">
                <a16:creationId xmlns:a16="http://schemas.microsoft.com/office/drawing/2014/main" id="{A9A293A0-642A-1A66-D99C-2D6FF4376B1E}"/>
              </a:ext>
            </a:extLst>
          </p:cNvPr>
          <p:cNvCxnSpPr>
            <a:cxnSpLocks/>
            <a:stCxn id="17" idx="2"/>
          </p:cNvCxnSpPr>
          <p:nvPr/>
        </p:nvCxnSpPr>
        <p:spPr>
          <a:xfrm>
            <a:off x="3991952" y="2911825"/>
            <a:ext cx="56818" cy="592808"/>
          </a:xfrm>
          <a:prstGeom prst="line">
            <a:avLst/>
          </a:prstGeom>
          <a:ln w="15875">
            <a:solidFill>
              <a:schemeClr val="accent6">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2" name="Up Arrow 31">
            <a:extLst>
              <a:ext uri="{FF2B5EF4-FFF2-40B4-BE49-F238E27FC236}">
                <a16:creationId xmlns:a16="http://schemas.microsoft.com/office/drawing/2014/main" id="{CA2811B9-D622-8D7A-2291-B250F6C652EF}"/>
              </a:ext>
            </a:extLst>
          </p:cNvPr>
          <p:cNvSpPr/>
          <p:nvPr/>
        </p:nvSpPr>
        <p:spPr>
          <a:xfrm rot="16200000">
            <a:off x="6857302" y="2894772"/>
            <a:ext cx="800081" cy="2401337"/>
          </a:xfrm>
          <a:prstGeom prst="upArrow">
            <a:avLst>
              <a:gd name="adj1" fmla="val 45308"/>
              <a:gd name="adj2" fmla="val 56824"/>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n>
                <a:solidFill>
                  <a:srgbClr val="FF0000"/>
                </a:solidFill>
              </a:ln>
            </a:endParaRPr>
          </a:p>
        </p:txBody>
      </p:sp>
      <p:sp>
        <p:nvSpPr>
          <p:cNvPr id="35" name="Up Arrow 34">
            <a:extLst>
              <a:ext uri="{FF2B5EF4-FFF2-40B4-BE49-F238E27FC236}">
                <a16:creationId xmlns:a16="http://schemas.microsoft.com/office/drawing/2014/main" id="{3E47F112-E265-B3FD-E624-F08CC941EE5B}"/>
              </a:ext>
            </a:extLst>
          </p:cNvPr>
          <p:cNvSpPr/>
          <p:nvPr/>
        </p:nvSpPr>
        <p:spPr>
          <a:xfrm rot="16200000">
            <a:off x="6857302" y="1891418"/>
            <a:ext cx="800081" cy="2401337"/>
          </a:xfrm>
          <a:prstGeom prst="upArrow">
            <a:avLst>
              <a:gd name="adj1" fmla="val 45308"/>
              <a:gd name="adj2" fmla="val 56824"/>
            </a:avLst>
          </a:prstGeom>
          <a:solidFill>
            <a:srgbClr val="FF0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n>
                <a:solidFill>
                  <a:srgbClr val="FF0000"/>
                </a:solidFill>
              </a:ln>
            </a:endParaRPr>
          </a:p>
        </p:txBody>
      </p:sp>
      <p:sp>
        <p:nvSpPr>
          <p:cNvPr id="10" name="Rounded Rectangle 9">
            <a:extLst>
              <a:ext uri="{FF2B5EF4-FFF2-40B4-BE49-F238E27FC236}">
                <a16:creationId xmlns:a16="http://schemas.microsoft.com/office/drawing/2014/main" id="{E39820EE-D708-BB3D-49C6-A3786360188E}"/>
              </a:ext>
            </a:extLst>
          </p:cNvPr>
          <p:cNvSpPr/>
          <p:nvPr/>
        </p:nvSpPr>
        <p:spPr>
          <a:xfrm>
            <a:off x="6495923" y="3270200"/>
            <a:ext cx="1020666" cy="578155"/>
          </a:xfrm>
          <a:prstGeom prst="roundRect">
            <a:avLst>
              <a:gd name="adj" fmla="val 1215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ambria" panose="02040503050406030204" pitchFamily="18" charset="0"/>
              </a:rPr>
              <a:t>NAND</a:t>
            </a:r>
          </a:p>
          <a:p>
            <a:pPr algn="ctr"/>
            <a:r>
              <a:rPr lang="en-CH" b="1" dirty="0">
                <a:solidFill>
                  <a:schemeClr val="tx1"/>
                </a:solidFill>
                <a:latin typeface="Cambria" panose="02040503050406030204" pitchFamily="18" charset="0"/>
              </a:rPr>
              <a:t>C</a:t>
            </a:r>
            <a:r>
              <a:rPr lang="en-US" b="1" dirty="0">
                <a:solidFill>
                  <a:schemeClr val="tx1"/>
                </a:solidFill>
                <a:latin typeface="Cambria" panose="02040503050406030204" pitchFamily="18" charset="0"/>
              </a:rPr>
              <a:t>hip#1</a:t>
            </a:r>
            <a:endParaRPr lang="en-CH" b="1" dirty="0">
              <a:solidFill>
                <a:schemeClr val="tx1"/>
              </a:solidFill>
              <a:latin typeface="Cambria" panose="02040503050406030204" pitchFamily="18" charset="0"/>
            </a:endParaRPr>
          </a:p>
        </p:txBody>
      </p:sp>
      <p:sp>
        <p:nvSpPr>
          <p:cNvPr id="13" name="Rounded Rectangle 12">
            <a:extLst>
              <a:ext uri="{FF2B5EF4-FFF2-40B4-BE49-F238E27FC236}">
                <a16:creationId xmlns:a16="http://schemas.microsoft.com/office/drawing/2014/main" id="{17B2509D-58D6-59FB-2708-57BCCF9D0921}"/>
              </a:ext>
            </a:extLst>
          </p:cNvPr>
          <p:cNvSpPr/>
          <p:nvPr/>
        </p:nvSpPr>
        <p:spPr>
          <a:xfrm>
            <a:off x="7895154" y="3270200"/>
            <a:ext cx="1020666" cy="578155"/>
          </a:xfrm>
          <a:prstGeom prst="roundRect">
            <a:avLst>
              <a:gd name="adj" fmla="val 1215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ambria" panose="02040503050406030204" pitchFamily="18" charset="0"/>
              </a:rPr>
              <a:t>NAND</a:t>
            </a:r>
          </a:p>
          <a:p>
            <a:pPr algn="ctr"/>
            <a:r>
              <a:rPr lang="en-CH" b="1" dirty="0">
                <a:solidFill>
                  <a:schemeClr val="tx1"/>
                </a:solidFill>
                <a:latin typeface="Cambria" panose="02040503050406030204" pitchFamily="18" charset="0"/>
              </a:rPr>
              <a:t>C</a:t>
            </a:r>
            <a:r>
              <a:rPr lang="en-US" b="1" dirty="0">
                <a:solidFill>
                  <a:schemeClr val="tx1"/>
                </a:solidFill>
                <a:latin typeface="Cambria" panose="02040503050406030204" pitchFamily="18" charset="0"/>
              </a:rPr>
              <a:t>hip#4</a:t>
            </a:r>
            <a:endParaRPr lang="en-CH" b="1" dirty="0">
              <a:solidFill>
                <a:schemeClr val="tx1"/>
              </a:solidFill>
              <a:latin typeface="Cambria" panose="02040503050406030204" pitchFamily="18" charset="0"/>
            </a:endParaRPr>
          </a:p>
        </p:txBody>
      </p:sp>
      <p:sp>
        <p:nvSpPr>
          <p:cNvPr id="14" name="Rounded Rectangle 13">
            <a:extLst>
              <a:ext uri="{FF2B5EF4-FFF2-40B4-BE49-F238E27FC236}">
                <a16:creationId xmlns:a16="http://schemas.microsoft.com/office/drawing/2014/main" id="{05333AFF-C9E5-CE1A-202F-2CC568845D39}"/>
              </a:ext>
            </a:extLst>
          </p:cNvPr>
          <p:cNvSpPr/>
          <p:nvPr/>
        </p:nvSpPr>
        <p:spPr>
          <a:xfrm>
            <a:off x="6495923" y="4271757"/>
            <a:ext cx="1020666" cy="578155"/>
          </a:xfrm>
          <a:prstGeom prst="roundRect">
            <a:avLst>
              <a:gd name="adj" fmla="val 1215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ambria" panose="02040503050406030204" pitchFamily="18" charset="0"/>
              </a:rPr>
              <a:t>NAND</a:t>
            </a:r>
          </a:p>
          <a:p>
            <a:pPr algn="ctr"/>
            <a:r>
              <a:rPr lang="en-CH" b="1" dirty="0">
                <a:solidFill>
                  <a:schemeClr val="tx1"/>
                </a:solidFill>
                <a:latin typeface="Cambria" panose="02040503050406030204" pitchFamily="18" charset="0"/>
              </a:rPr>
              <a:t>C</a:t>
            </a:r>
            <a:r>
              <a:rPr lang="en-US" b="1" dirty="0">
                <a:solidFill>
                  <a:schemeClr val="tx1"/>
                </a:solidFill>
                <a:latin typeface="Cambria" panose="02040503050406030204" pitchFamily="18" charset="0"/>
              </a:rPr>
              <a:t>hip#31</a:t>
            </a:r>
            <a:endParaRPr lang="en-CH" b="1" dirty="0">
              <a:solidFill>
                <a:schemeClr val="tx1"/>
              </a:solidFill>
              <a:latin typeface="Cambria" panose="02040503050406030204" pitchFamily="18" charset="0"/>
            </a:endParaRPr>
          </a:p>
        </p:txBody>
      </p:sp>
      <p:sp>
        <p:nvSpPr>
          <p:cNvPr id="15" name="Rounded Rectangle 14">
            <a:extLst>
              <a:ext uri="{FF2B5EF4-FFF2-40B4-BE49-F238E27FC236}">
                <a16:creationId xmlns:a16="http://schemas.microsoft.com/office/drawing/2014/main" id="{EBB3E5EE-FF23-D1A0-CDE1-2F3D0710B2CC}"/>
              </a:ext>
            </a:extLst>
          </p:cNvPr>
          <p:cNvSpPr/>
          <p:nvPr/>
        </p:nvSpPr>
        <p:spPr>
          <a:xfrm>
            <a:off x="7895154" y="4271757"/>
            <a:ext cx="1020666" cy="578155"/>
          </a:xfrm>
          <a:prstGeom prst="roundRect">
            <a:avLst>
              <a:gd name="adj" fmla="val 1215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ambria" panose="02040503050406030204" pitchFamily="18" charset="0"/>
              </a:rPr>
              <a:t>NAND</a:t>
            </a:r>
          </a:p>
          <a:p>
            <a:pPr algn="ctr"/>
            <a:r>
              <a:rPr lang="en-CH" b="1" dirty="0">
                <a:solidFill>
                  <a:schemeClr val="tx1"/>
                </a:solidFill>
                <a:latin typeface="Cambria" panose="02040503050406030204" pitchFamily="18" charset="0"/>
              </a:rPr>
              <a:t>C</a:t>
            </a:r>
            <a:r>
              <a:rPr lang="en-US" b="1" dirty="0">
                <a:solidFill>
                  <a:schemeClr val="tx1"/>
                </a:solidFill>
                <a:latin typeface="Cambria" panose="02040503050406030204" pitchFamily="18" charset="0"/>
              </a:rPr>
              <a:t>hip#32</a:t>
            </a:r>
            <a:endParaRPr lang="en-CH" b="1" dirty="0">
              <a:solidFill>
                <a:schemeClr val="tx1"/>
              </a:solidFill>
              <a:latin typeface="Cambria" panose="02040503050406030204" pitchFamily="18" charset="0"/>
            </a:endParaRPr>
          </a:p>
        </p:txBody>
      </p:sp>
      <p:cxnSp>
        <p:nvCxnSpPr>
          <p:cNvPr id="16" name="Elbow Connector 140">
            <a:extLst>
              <a:ext uri="{FF2B5EF4-FFF2-40B4-BE49-F238E27FC236}">
                <a16:creationId xmlns:a16="http://schemas.microsoft.com/office/drawing/2014/main" id="{72BA837A-9732-1E0E-0818-0C9781540EB7}"/>
              </a:ext>
            </a:extLst>
          </p:cNvPr>
          <p:cNvCxnSpPr>
            <a:cxnSpLocks/>
            <a:stCxn id="10" idx="0"/>
          </p:cNvCxnSpPr>
          <p:nvPr/>
        </p:nvCxnSpPr>
        <p:spPr>
          <a:xfrm rot="16200000" flipV="1">
            <a:off x="6408345" y="2672289"/>
            <a:ext cx="176314" cy="1019508"/>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140">
            <a:extLst>
              <a:ext uri="{FF2B5EF4-FFF2-40B4-BE49-F238E27FC236}">
                <a16:creationId xmlns:a16="http://schemas.microsoft.com/office/drawing/2014/main" id="{A7F126B2-6C77-EE45-C549-0B93FDA55DFD}"/>
              </a:ext>
            </a:extLst>
          </p:cNvPr>
          <p:cNvCxnSpPr>
            <a:cxnSpLocks/>
            <a:stCxn id="13" idx="0"/>
          </p:cNvCxnSpPr>
          <p:nvPr/>
        </p:nvCxnSpPr>
        <p:spPr>
          <a:xfrm rot="16200000" flipV="1">
            <a:off x="7262174" y="2126887"/>
            <a:ext cx="176314" cy="2110312"/>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Elbow Connector 140">
            <a:extLst>
              <a:ext uri="{FF2B5EF4-FFF2-40B4-BE49-F238E27FC236}">
                <a16:creationId xmlns:a16="http://schemas.microsoft.com/office/drawing/2014/main" id="{5DE8F682-707E-CCB1-14C3-5AD86B18B07E}"/>
              </a:ext>
            </a:extLst>
          </p:cNvPr>
          <p:cNvCxnSpPr>
            <a:cxnSpLocks/>
            <a:stCxn id="14" idx="0"/>
          </p:cNvCxnSpPr>
          <p:nvPr/>
        </p:nvCxnSpPr>
        <p:spPr>
          <a:xfrm rot="16200000" flipV="1">
            <a:off x="6408348" y="3673849"/>
            <a:ext cx="176315" cy="1019502"/>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140">
            <a:extLst>
              <a:ext uri="{FF2B5EF4-FFF2-40B4-BE49-F238E27FC236}">
                <a16:creationId xmlns:a16="http://schemas.microsoft.com/office/drawing/2014/main" id="{F81D45E3-521A-0B48-993B-661F2E069DC2}"/>
              </a:ext>
            </a:extLst>
          </p:cNvPr>
          <p:cNvCxnSpPr>
            <a:cxnSpLocks/>
            <a:stCxn id="15" idx="0"/>
          </p:cNvCxnSpPr>
          <p:nvPr/>
        </p:nvCxnSpPr>
        <p:spPr>
          <a:xfrm rot="16200000" flipV="1">
            <a:off x="7262177" y="3128447"/>
            <a:ext cx="176315" cy="21103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281FF28F-7DEA-92F3-1C5E-31CE7A4488C5}"/>
              </a:ext>
            </a:extLst>
          </p:cNvPr>
          <p:cNvSpPr/>
          <p:nvPr/>
        </p:nvSpPr>
        <p:spPr>
          <a:xfrm>
            <a:off x="4791210" y="3049701"/>
            <a:ext cx="1339704" cy="1239326"/>
          </a:xfrm>
          <a:prstGeom prst="roundRect">
            <a:avLst>
              <a:gd name="adj" fmla="val 12155"/>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ambria" panose="02040503050406030204" pitchFamily="18" charset="0"/>
              </a:rPr>
              <a:t>In-Storage</a:t>
            </a:r>
          </a:p>
          <a:p>
            <a:pPr algn="ctr"/>
            <a:r>
              <a:rPr lang="en-CH" b="1" dirty="0">
                <a:solidFill>
                  <a:schemeClr val="tx1"/>
                </a:solidFill>
                <a:latin typeface="Cambria" panose="02040503050406030204" pitchFamily="18" charset="0"/>
              </a:rPr>
              <a:t>Compute</a:t>
            </a:r>
          </a:p>
          <a:p>
            <a:pPr algn="ctr"/>
            <a:r>
              <a:rPr lang="en-CH" b="1" dirty="0">
                <a:solidFill>
                  <a:schemeClr val="tx1"/>
                </a:solidFill>
                <a:latin typeface="Cambria" panose="02040503050406030204" pitchFamily="18" charset="0"/>
              </a:rPr>
              <a:t>Units</a:t>
            </a:r>
          </a:p>
        </p:txBody>
      </p:sp>
      <p:cxnSp>
        <p:nvCxnSpPr>
          <p:cNvPr id="39" name="Straight Connector 38">
            <a:extLst>
              <a:ext uri="{FF2B5EF4-FFF2-40B4-BE49-F238E27FC236}">
                <a16:creationId xmlns:a16="http://schemas.microsoft.com/office/drawing/2014/main" id="{7391A8EF-64F1-CFA4-4EB3-86C4BED99ECD}"/>
              </a:ext>
            </a:extLst>
          </p:cNvPr>
          <p:cNvCxnSpPr>
            <a:cxnSpLocks/>
          </p:cNvCxnSpPr>
          <p:nvPr/>
        </p:nvCxnSpPr>
        <p:spPr>
          <a:xfrm flipV="1">
            <a:off x="7676806" y="4095443"/>
            <a:ext cx="0" cy="1250939"/>
          </a:xfrm>
          <a:prstGeom prst="line">
            <a:avLst/>
          </a:prstGeom>
          <a:ln w="15875">
            <a:solidFill>
              <a:srgbClr val="7030A0"/>
            </a:solidFill>
            <a:tailEnd type="oval" w="lg" len="lg"/>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11017A25-EEDE-DD89-D20A-95929A71B0FD}"/>
              </a:ext>
            </a:extLst>
          </p:cNvPr>
          <p:cNvSpPr/>
          <p:nvPr/>
        </p:nvSpPr>
        <p:spPr>
          <a:xfrm>
            <a:off x="4516078" y="5257392"/>
            <a:ext cx="4508652" cy="707886"/>
          </a:xfrm>
          <a:prstGeom prst="rect">
            <a:avLst/>
          </a:prstGeom>
        </p:spPr>
        <p:txBody>
          <a:bodyPr wrap="square">
            <a:spAutoFit/>
          </a:bodyPr>
          <a:lstStyle/>
          <a:p>
            <a:pPr algn="ctr"/>
            <a:r>
              <a:rPr lang="en-US" sz="2000" i="1" dirty="0">
                <a:solidFill>
                  <a:srgbClr val="7030A0"/>
                </a:solidFill>
                <a:latin typeface="Cambria" panose="02040503050406030204" pitchFamily="18" charset="0"/>
              </a:rPr>
              <a:t>SSD internal I/O bandwidth: ~ 10 GB/s </a:t>
            </a:r>
            <a:br>
              <a:rPr lang="en-US" sz="2000" i="1" dirty="0">
                <a:solidFill>
                  <a:srgbClr val="7030A0"/>
                </a:solidFill>
                <a:latin typeface="Cambria" panose="02040503050406030204" pitchFamily="18" charset="0"/>
              </a:rPr>
            </a:br>
            <a:endParaRPr lang="en-CH" sz="2000" i="1" dirty="0">
              <a:solidFill>
                <a:srgbClr val="7030A0"/>
              </a:solidFill>
            </a:endParaRPr>
          </a:p>
        </p:txBody>
      </p:sp>
      <p:sp>
        <p:nvSpPr>
          <p:cNvPr id="19" name="Rectangle 18">
            <a:extLst>
              <a:ext uri="{FF2B5EF4-FFF2-40B4-BE49-F238E27FC236}">
                <a16:creationId xmlns:a16="http://schemas.microsoft.com/office/drawing/2014/main" id="{C624B386-7FD4-DE29-0FEA-68B938D48520}"/>
              </a:ext>
            </a:extLst>
          </p:cNvPr>
          <p:cNvSpPr/>
          <p:nvPr/>
        </p:nvSpPr>
        <p:spPr>
          <a:xfrm>
            <a:off x="5102081" y="4799456"/>
            <a:ext cx="2634049" cy="707886"/>
          </a:xfrm>
          <a:prstGeom prst="rect">
            <a:avLst/>
          </a:prstGeom>
        </p:spPr>
        <p:txBody>
          <a:bodyPr wrap="square">
            <a:spAutoFit/>
          </a:bodyPr>
          <a:lstStyle/>
          <a:p>
            <a:pPr algn="ctr"/>
            <a:r>
              <a:rPr lang="en-US" sz="2000" b="1" i="1" dirty="0">
                <a:solidFill>
                  <a:schemeClr val="accent6">
                    <a:lumMod val="75000"/>
                  </a:schemeClr>
                </a:solidFill>
                <a:latin typeface="Cambria" panose="02040503050406030204" pitchFamily="18" charset="0"/>
              </a:rPr>
              <a:t>In-flash processing</a:t>
            </a:r>
            <a:endParaRPr lang="en-CH" sz="2000" b="1" i="1" dirty="0">
              <a:solidFill>
                <a:schemeClr val="accent6">
                  <a:lumMod val="75000"/>
                </a:schemeClr>
              </a:solidFill>
            </a:endParaRPr>
          </a:p>
        </p:txBody>
      </p:sp>
      <p:sp>
        <p:nvSpPr>
          <p:cNvPr id="25" name="Slide Number Placeholder 24">
            <a:extLst>
              <a:ext uri="{FF2B5EF4-FFF2-40B4-BE49-F238E27FC236}">
                <a16:creationId xmlns:a16="http://schemas.microsoft.com/office/drawing/2014/main" id="{41C07FBF-3C5B-65B1-5901-AD782C73A2B6}"/>
              </a:ext>
            </a:extLst>
          </p:cNvPr>
          <p:cNvSpPr>
            <a:spLocks noGrp="1"/>
          </p:cNvSpPr>
          <p:nvPr>
            <p:ph type="sldNum" sz="quarter" idx="12"/>
          </p:nvPr>
        </p:nvSpPr>
        <p:spPr/>
        <p:txBody>
          <a:bodyPr/>
          <a:lstStyle/>
          <a:p>
            <a:r>
              <a:rPr lang="en-CH" dirty="0"/>
              <a:t>6</a:t>
            </a:r>
          </a:p>
        </p:txBody>
      </p:sp>
      <p:sp>
        <p:nvSpPr>
          <p:cNvPr id="20" name="TextBox 19">
            <a:extLst>
              <a:ext uri="{FF2B5EF4-FFF2-40B4-BE49-F238E27FC236}">
                <a16:creationId xmlns:a16="http://schemas.microsoft.com/office/drawing/2014/main" id="{247CEED6-1C87-EEE2-689F-F462A5785374}"/>
              </a:ext>
            </a:extLst>
          </p:cNvPr>
          <p:cNvSpPr txBox="1"/>
          <p:nvPr/>
        </p:nvSpPr>
        <p:spPr>
          <a:xfrm>
            <a:off x="7427513" y="3293761"/>
            <a:ext cx="566205" cy="369332"/>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27" name="TextBox 26">
            <a:extLst>
              <a:ext uri="{FF2B5EF4-FFF2-40B4-BE49-F238E27FC236}">
                <a16:creationId xmlns:a16="http://schemas.microsoft.com/office/drawing/2014/main" id="{FA2B8F9F-0298-D20B-FBC3-46B18259C266}"/>
              </a:ext>
            </a:extLst>
          </p:cNvPr>
          <p:cNvSpPr txBox="1"/>
          <p:nvPr/>
        </p:nvSpPr>
        <p:spPr>
          <a:xfrm>
            <a:off x="7427513" y="4349436"/>
            <a:ext cx="566205" cy="369332"/>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28" name="TextBox 27">
            <a:extLst>
              <a:ext uri="{FF2B5EF4-FFF2-40B4-BE49-F238E27FC236}">
                <a16:creationId xmlns:a16="http://schemas.microsoft.com/office/drawing/2014/main" id="{CA991E51-9484-3531-DB7A-F9126D406CFC}"/>
              </a:ext>
            </a:extLst>
          </p:cNvPr>
          <p:cNvSpPr txBox="1"/>
          <p:nvPr/>
        </p:nvSpPr>
        <p:spPr>
          <a:xfrm rot="5400000">
            <a:off x="7503141" y="3735753"/>
            <a:ext cx="566205" cy="369332"/>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Tree>
    <p:extLst>
      <p:ext uri="{BB962C8B-B14F-4D97-AF65-F5344CB8AC3E}">
        <p14:creationId xmlns:p14="http://schemas.microsoft.com/office/powerpoint/2010/main" val="3374152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9A1AA9-5088-1A8B-AC04-381BB7D439C8}"/>
              </a:ext>
            </a:extLst>
          </p:cNvPr>
          <p:cNvSpPr>
            <a:spLocks noGrp="1"/>
          </p:cNvSpPr>
          <p:nvPr>
            <p:ph idx="1"/>
          </p:nvPr>
        </p:nvSpPr>
        <p:spPr/>
        <p:txBody>
          <a:bodyPr/>
          <a:lstStyle/>
          <a:p>
            <a:r>
              <a:rPr lang="en-CH" dirty="0"/>
              <a:t>Performs computation </a:t>
            </a:r>
            <a:r>
              <a:rPr lang="en-CH" dirty="0">
                <a:solidFill>
                  <a:schemeClr val="accent1"/>
                </a:solidFill>
              </a:rPr>
              <a:t>inside NAND flash chips</a:t>
            </a:r>
          </a:p>
        </p:txBody>
      </p:sp>
      <p:sp>
        <p:nvSpPr>
          <p:cNvPr id="43" name="Up Arrow 42">
            <a:extLst>
              <a:ext uri="{FF2B5EF4-FFF2-40B4-BE49-F238E27FC236}">
                <a16:creationId xmlns:a16="http://schemas.microsoft.com/office/drawing/2014/main" id="{09FA1CB0-89AF-9A29-79D4-7C18794D6357}"/>
              </a:ext>
            </a:extLst>
          </p:cNvPr>
          <p:cNvSpPr/>
          <p:nvPr/>
        </p:nvSpPr>
        <p:spPr>
          <a:xfrm rot="16200000">
            <a:off x="2445419" y="1930992"/>
            <a:ext cx="1336000" cy="3296823"/>
          </a:xfrm>
          <a:prstGeom prst="upArrow">
            <a:avLst>
              <a:gd name="adj1" fmla="val 45308"/>
              <a:gd name="adj2" fmla="val 56824"/>
            </a:avLst>
          </a:prstGeom>
          <a:solidFill>
            <a:srgbClr val="FF0000">
              <a:alpha val="7765"/>
            </a:srgbClr>
          </a:solidFill>
          <a:ln>
            <a:solidFill>
              <a:srgbClr val="FF0000">
                <a:alpha val="38592"/>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n>
                <a:solidFill>
                  <a:srgbClr val="FF0000"/>
                </a:solidFill>
              </a:ln>
            </a:endParaRPr>
          </a:p>
        </p:txBody>
      </p:sp>
      <p:sp>
        <p:nvSpPr>
          <p:cNvPr id="4" name="Up Arrow 3">
            <a:extLst>
              <a:ext uri="{FF2B5EF4-FFF2-40B4-BE49-F238E27FC236}">
                <a16:creationId xmlns:a16="http://schemas.microsoft.com/office/drawing/2014/main" id="{F2571D24-7855-0249-5026-CB242CA2D442}"/>
              </a:ext>
            </a:extLst>
          </p:cNvPr>
          <p:cNvSpPr/>
          <p:nvPr/>
        </p:nvSpPr>
        <p:spPr>
          <a:xfrm rot="16200000">
            <a:off x="2910011" y="1930992"/>
            <a:ext cx="425690" cy="3296823"/>
          </a:xfrm>
          <a:prstGeom prst="upArrow">
            <a:avLst>
              <a:gd name="adj1" fmla="val 45308"/>
              <a:gd name="adj2" fmla="val 7764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n>
                <a:solidFill>
                  <a:srgbClr val="FF0000"/>
                </a:solidFill>
              </a:ln>
            </a:endParaRPr>
          </a:p>
        </p:txBody>
      </p:sp>
      <p:sp>
        <p:nvSpPr>
          <p:cNvPr id="2" name="Title 1">
            <a:extLst>
              <a:ext uri="{FF2B5EF4-FFF2-40B4-BE49-F238E27FC236}">
                <a16:creationId xmlns:a16="http://schemas.microsoft.com/office/drawing/2014/main" id="{603AD196-9965-ED40-44AB-7D089EF3988D}"/>
              </a:ext>
            </a:extLst>
          </p:cNvPr>
          <p:cNvSpPr>
            <a:spLocks noGrp="1"/>
          </p:cNvSpPr>
          <p:nvPr>
            <p:ph type="title"/>
          </p:nvPr>
        </p:nvSpPr>
        <p:spPr>
          <a:xfrm>
            <a:off x="0" y="0"/>
            <a:ext cx="9144000" cy="800082"/>
          </a:xfrm>
        </p:spPr>
        <p:txBody>
          <a:bodyPr/>
          <a:lstStyle/>
          <a:p>
            <a:r>
              <a:rPr lang="en-CH" dirty="0"/>
              <a:t>In-Flash Processing (IFP)</a:t>
            </a:r>
          </a:p>
        </p:txBody>
      </p:sp>
      <p:cxnSp>
        <p:nvCxnSpPr>
          <p:cNvPr id="11" name="Straight Connector 10">
            <a:extLst>
              <a:ext uri="{FF2B5EF4-FFF2-40B4-BE49-F238E27FC236}">
                <a16:creationId xmlns:a16="http://schemas.microsoft.com/office/drawing/2014/main" id="{5A835E2C-84F8-C880-0884-E99A21B9A673}"/>
              </a:ext>
            </a:extLst>
          </p:cNvPr>
          <p:cNvCxnSpPr>
            <a:cxnSpLocks/>
            <a:stCxn id="5" idx="1"/>
          </p:cNvCxnSpPr>
          <p:nvPr/>
        </p:nvCxnSpPr>
        <p:spPr>
          <a:xfrm flipH="1">
            <a:off x="1519082" y="3583858"/>
            <a:ext cx="919567" cy="1"/>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C2F89F-314E-F6C0-CFB6-F96BAB745A3D}"/>
              </a:ext>
            </a:extLst>
          </p:cNvPr>
          <p:cNvCxnSpPr>
            <a:cxnSpLocks/>
            <a:stCxn id="9" idx="1"/>
            <a:endCxn id="5" idx="3"/>
          </p:cNvCxnSpPr>
          <p:nvPr/>
        </p:nvCxnSpPr>
        <p:spPr>
          <a:xfrm flipH="1">
            <a:off x="3778353" y="3578942"/>
            <a:ext cx="934315" cy="4916"/>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A4C50178-7C73-4D14-A15C-113BFE4D9A4E}"/>
              </a:ext>
            </a:extLst>
          </p:cNvPr>
          <p:cNvSpPr/>
          <p:nvPr/>
        </p:nvSpPr>
        <p:spPr>
          <a:xfrm>
            <a:off x="2438649" y="2964195"/>
            <a:ext cx="1339704" cy="1239326"/>
          </a:xfrm>
          <a:prstGeom prst="roundRect">
            <a:avLst>
              <a:gd name="adj" fmla="val 12155"/>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rPr>
              <a:t>Main</a:t>
            </a:r>
          </a:p>
          <a:p>
            <a:pPr algn="ctr"/>
            <a:r>
              <a:rPr lang="en-CH" sz="2000" b="1" dirty="0">
                <a:solidFill>
                  <a:schemeClr val="tx1"/>
                </a:solidFill>
                <a:latin typeface="Cambria" panose="02040503050406030204" pitchFamily="18" charset="0"/>
              </a:rPr>
              <a:t>Memory</a:t>
            </a:r>
          </a:p>
          <a:p>
            <a:pPr algn="ctr"/>
            <a:r>
              <a:rPr lang="en-CH" sz="2000" b="1" dirty="0">
                <a:solidFill>
                  <a:schemeClr val="tx1"/>
                </a:solidFill>
                <a:latin typeface="Cambria" panose="02040503050406030204" pitchFamily="18" charset="0"/>
              </a:rPr>
              <a:t>(DRAM)</a:t>
            </a:r>
          </a:p>
        </p:txBody>
      </p:sp>
      <p:sp>
        <p:nvSpPr>
          <p:cNvPr id="6" name="Round Same-side Corner of Rectangle 5">
            <a:extLst>
              <a:ext uri="{FF2B5EF4-FFF2-40B4-BE49-F238E27FC236}">
                <a16:creationId xmlns:a16="http://schemas.microsoft.com/office/drawing/2014/main" id="{CA18796B-91A5-70CC-3014-DD7614D9487E}"/>
              </a:ext>
            </a:extLst>
          </p:cNvPr>
          <p:cNvSpPr/>
          <p:nvPr/>
        </p:nvSpPr>
        <p:spPr>
          <a:xfrm>
            <a:off x="119269" y="2958326"/>
            <a:ext cx="1385065" cy="829551"/>
          </a:xfrm>
          <a:prstGeom prst="round2SameRect">
            <a:avLst>
              <a:gd name="adj1" fmla="val 12242"/>
              <a:gd name="adj2" fmla="val 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rPr>
              <a:t>CPU/GPU</a:t>
            </a:r>
          </a:p>
        </p:txBody>
      </p:sp>
      <p:sp>
        <p:nvSpPr>
          <p:cNvPr id="7" name="Round Same-side Corner of Rectangle 6">
            <a:extLst>
              <a:ext uri="{FF2B5EF4-FFF2-40B4-BE49-F238E27FC236}">
                <a16:creationId xmlns:a16="http://schemas.microsoft.com/office/drawing/2014/main" id="{B4537BF7-976F-8055-E42B-EEA750B6E7D6}"/>
              </a:ext>
            </a:extLst>
          </p:cNvPr>
          <p:cNvSpPr/>
          <p:nvPr/>
        </p:nvSpPr>
        <p:spPr>
          <a:xfrm>
            <a:off x="119269" y="3787877"/>
            <a:ext cx="1385065" cy="477611"/>
          </a:xfrm>
          <a:prstGeom prst="round2SameRect">
            <a:avLst>
              <a:gd name="adj1" fmla="val 0"/>
              <a:gd name="adj2" fmla="val 22278"/>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rPr>
              <a:t>$ (SRAM)</a:t>
            </a:r>
          </a:p>
        </p:txBody>
      </p:sp>
      <p:sp>
        <p:nvSpPr>
          <p:cNvPr id="9" name="Rounded Rectangle 8">
            <a:extLst>
              <a:ext uri="{FF2B5EF4-FFF2-40B4-BE49-F238E27FC236}">
                <a16:creationId xmlns:a16="http://schemas.microsoft.com/office/drawing/2014/main" id="{CA92662E-A442-5225-1915-27EC28BC21FD}"/>
              </a:ext>
            </a:extLst>
          </p:cNvPr>
          <p:cNvSpPr/>
          <p:nvPr/>
        </p:nvSpPr>
        <p:spPr>
          <a:xfrm>
            <a:off x="4712668" y="1966452"/>
            <a:ext cx="4312062" cy="3224979"/>
          </a:xfrm>
          <a:prstGeom prst="roundRect">
            <a:avLst>
              <a:gd name="adj" fmla="val 6972"/>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2000" b="1" dirty="0">
                <a:solidFill>
                  <a:schemeClr val="tx1"/>
                </a:solidFill>
                <a:latin typeface="Cambria" panose="02040503050406030204" pitchFamily="18" charset="0"/>
              </a:rPr>
              <a:t>Storage</a:t>
            </a:r>
          </a:p>
          <a:p>
            <a:pPr algn="ctr"/>
            <a:r>
              <a:rPr lang="en-US" sz="2000" b="1" dirty="0">
                <a:solidFill>
                  <a:schemeClr val="tx1"/>
                </a:solidFill>
                <a:latin typeface="Cambria" panose="02040503050406030204" pitchFamily="18" charset="0"/>
              </a:rPr>
              <a:t>(NAND Flash-Based SSD)</a:t>
            </a:r>
            <a:endParaRPr lang="en-CH" sz="2000" b="1" dirty="0">
              <a:solidFill>
                <a:schemeClr val="tx1"/>
              </a:solidFill>
              <a:latin typeface="Cambria" panose="02040503050406030204" pitchFamily="18" charset="0"/>
            </a:endParaRPr>
          </a:p>
        </p:txBody>
      </p:sp>
      <p:sp>
        <p:nvSpPr>
          <p:cNvPr id="23" name="Rectangle 22">
            <a:extLst>
              <a:ext uri="{FF2B5EF4-FFF2-40B4-BE49-F238E27FC236}">
                <a16:creationId xmlns:a16="http://schemas.microsoft.com/office/drawing/2014/main" id="{4CF95686-64AB-4871-C6F0-21BFC0181D13}"/>
              </a:ext>
            </a:extLst>
          </p:cNvPr>
          <p:cNvSpPr/>
          <p:nvPr/>
        </p:nvSpPr>
        <p:spPr>
          <a:xfrm>
            <a:off x="207702" y="1911628"/>
            <a:ext cx="3187199" cy="707886"/>
          </a:xfrm>
          <a:prstGeom prst="rect">
            <a:avLst/>
          </a:prstGeom>
        </p:spPr>
        <p:txBody>
          <a:bodyPr wrap="square">
            <a:spAutoFit/>
          </a:bodyPr>
          <a:lstStyle/>
          <a:p>
            <a:pPr algn="ctr"/>
            <a:r>
              <a:rPr lang="en-US" sz="2000" i="1" dirty="0">
                <a:solidFill>
                  <a:schemeClr val="accent1">
                    <a:lumMod val="75000"/>
                  </a:schemeClr>
                </a:solidFill>
                <a:latin typeface="Cambria" panose="02040503050406030204" pitchFamily="18" charset="0"/>
              </a:rPr>
              <a:t>Memory bandwidth: </a:t>
            </a:r>
            <a:br>
              <a:rPr lang="en-US" sz="2000" i="1" dirty="0">
                <a:solidFill>
                  <a:schemeClr val="accent1">
                    <a:lumMod val="75000"/>
                  </a:schemeClr>
                </a:solidFill>
                <a:latin typeface="Cambria" panose="02040503050406030204" pitchFamily="18" charset="0"/>
              </a:rPr>
            </a:br>
            <a:r>
              <a:rPr lang="en-US" sz="2000" i="1" dirty="0">
                <a:solidFill>
                  <a:schemeClr val="accent1">
                    <a:lumMod val="75000"/>
                  </a:schemeClr>
                </a:solidFill>
                <a:latin typeface="Cambria" panose="02040503050406030204" pitchFamily="18" charset="0"/>
              </a:rPr>
              <a:t>~ 40 GB/s</a:t>
            </a:r>
            <a:endParaRPr lang="en-CH" sz="2000" i="1" dirty="0">
              <a:solidFill>
                <a:schemeClr val="accent1">
                  <a:lumMod val="75000"/>
                </a:schemeClr>
              </a:solidFill>
            </a:endParaRPr>
          </a:p>
        </p:txBody>
      </p:sp>
      <p:sp>
        <p:nvSpPr>
          <p:cNvPr id="24" name="Rectangle 23">
            <a:extLst>
              <a:ext uri="{FF2B5EF4-FFF2-40B4-BE49-F238E27FC236}">
                <a16:creationId xmlns:a16="http://schemas.microsoft.com/office/drawing/2014/main" id="{514CD809-2FF3-C011-4123-4C563163284E}"/>
              </a:ext>
            </a:extLst>
          </p:cNvPr>
          <p:cNvSpPr/>
          <p:nvPr/>
        </p:nvSpPr>
        <p:spPr>
          <a:xfrm>
            <a:off x="1801301" y="4482402"/>
            <a:ext cx="3187199" cy="707886"/>
          </a:xfrm>
          <a:prstGeom prst="rect">
            <a:avLst/>
          </a:prstGeom>
        </p:spPr>
        <p:txBody>
          <a:bodyPr wrap="square">
            <a:spAutoFit/>
          </a:bodyPr>
          <a:lstStyle/>
          <a:p>
            <a:pPr algn="ctr"/>
            <a:r>
              <a:rPr lang="en-US" sz="2000" i="1" dirty="0">
                <a:solidFill>
                  <a:srgbClr val="C00000"/>
                </a:solidFill>
                <a:latin typeface="Cambria" panose="02040503050406030204" pitchFamily="18" charset="0"/>
              </a:rPr>
              <a:t>Storage I/O bandwidth: </a:t>
            </a:r>
            <a:br>
              <a:rPr lang="en-US" sz="2000" i="1" dirty="0">
                <a:solidFill>
                  <a:srgbClr val="C00000"/>
                </a:solidFill>
                <a:latin typeface="Cambria" panose="02040503050406030204" pitchFamily="18" charset="0"/>
              </a:rPr>
            </a:br>
            <a:r>
              <a:rPr lang="en-US" sz="2000" i="1" dirty="0">
                <a:solidFill>
                  <a:srgbClr val="C00000"/>
                </a:solidFill>
                <a:latin typeface="Cambria" panose="02040503050406030204" pitchFamily="18" charset="0"/>
              </a:rPr>
              <a:t>~ 8 GB/s</a:t>
            </a:r>
            <a:endParaRPr lang="en-CH" sz="2000" i="1" dirty="0">
              <a:solidFill>
                <a:srgbClr val="C00000"/>
              </a:solidFill>
            </a:endParaRPr>
          </a:p>
        </p:txBody>
      </p:sp>
      <p:cxnSp>
        <p:nvCxnSpPr>
          <p:cNvPr id="30" name="Straight Connector 29">
            <a:extLst>
              <a:ext uri="{FF2B5EF4-FFF2-40B4-BE49-F238E27FC236}">
                <a16:creationId xmlns:a16="http://schemas.microsoft.com/office/drawing/2014/main" id="{61B41BF3-FE25-D63D-F2C6-207629F4B5B3}"/>
              </a:ext>
            </a:extLst>
          </p:cNvPr>
          <p:cNvCxnSpPr>
            <a:cxnSpLocks/>
          </p:cNvCxnSpPr>
          <p:nvPr/>
        </p:nvCxnSpPr>
        <p:spPr>
          <a:xfrm>
            <a:off x="1771221" y="2633693"/>
            <a:ext cx="106156" cy="959428"/>
          </a:xfrm>
          <a:prstGeom prst="line">
            <a:avLst/>
          </a:prstGeom>
          <a:ln w="41275">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ED3E140-A76F-2465-51C0-E18B113C7B4A}"/>
              </a:ext>
            </a:extLst>
          </p:cNvPr>
          <p:cNvCxnSpPr>
            <a:cxnSpLocks/>
          </p:cNvCxnSpPr>
          <p:nvPr/>
        </p:nvCxnSpPr>
        <p:spPr>
          <a:xfrm>
            <a:off x="1771221" y="2623861"/>
            <a:ext cx="106156" cy="959428"/>
          </a:xfrm>
          <a:prstGeom prst="line">
            <a:avLst/>
          </a:prstGeom>
          <a:ln w="15875">
            <a:solidFill>
              <a:srgbClr val="2F5597"/>
            </a:solidFill>
            <a:tailEnd type="oval" w="lg" len="lg"/>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01515DB-0CBD-2604-64FB-A3B8CE530C45}"/>
              </a:ext>
            </a:extLst>
          </p:cNvPr>
          <p:cNvSpPr/>
          <p:nvPr/>
        </p:nvSpPr>
        <p:spPr>
          <a:xfrm>
            <a:off x="3092406" y="2511715"/>
            <a:ext cx="1799091" cy="400110"/>
          </a:xfrm>
          <a:prstGeom prst="rect">
            <a:avLst/>
          </a:prstGeom>
        </p:spPr>
        <p:txBody>
          <a:bodyPr wrap="square">
            <a:spAutoFit/>
          </a:bodyPr>
          <a:lstStyle/>
          <a:p>
            <a:pPr algn="ctr"/>
            <a:r>
              <a:rPr lang="en-US" sz="2000" b="1" i="1" dirty="0">
                <a:solidFill>
                  <a:schemeClr val="accent6">
                    <a:lumMod val="75000"/>
                  </a:schemeClr>
                </a:solidFill>
                <a:latin typeface="Cambria" panose="02040503050406030204" pitchFamily="18" charset="0"/>
              </a:rPr>
              <a:t>Results only</a:t>
            </a:r>
            <a:endParaRPr lang="en-CH" sz="2000" b="1" i="1" dirty="0">
              <a:solidFill>
                <a:schemeClr val="accent6">
                  <a:lumMod val="75000"/>
                </a:schemeClr>
              </a:solidFill>
            </a:endParaRPr>
          </a:p>
        </p:txBody>
      </p:sp>
      <p:cxnSp>
        <p:nvCxnSpPr>
          <p:cNvPr id="18" name="Straight Connector 17">
            <a:extLst>
              <a:ext uri="{FF2B5EF4-FFF2-40B4-BE49-F238E27FC236}">
                <a16:creationId xmlns:a16="http://schemas.microsoft.com/office/drawing/2014/main" id="{A9A293A0-642A-1A66-D99C-2D6FF4376B1E}"/>
              </a:ext>
            </a:extLst>
          </p:cNvPr>
          <p:cNvCxnSpPr>
            <a:cxnSpLocks/>
            <a:stCxn id="17" idx="2"/>
          </p:cNvCxnSpPr>
          <p:nvPr/>
        </p:nvCxnSpPr>
        <p:spPr>
          <a:xfrm>
            <a:off x="3991952" y="2911825"/>
            <a:ext cx="56818" cy="592808"/>
          </a:xfrm>
          <a:prstGeom prst="line">
            <a:avLst/>
          </a:prstGeom>
          <a:ln w="15875">
            <a:solidFill>
              <a:schemeClr val="accent6">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2DC6232-AFEA-61A3-1BE0-D4EC8D6D9A09}"/>
              </a:ext>
            </a:extLst>
          </p:cNvPr>
          <p:cNvSpPr/>
          <p:nvPr/>
        </p:nvSpPr>
        <p:spPr>
          <a:xfrm>
            <a:off x="0" y="5652894"/>
            <a:ext cx="9143997" cy="885195"/>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venir Next Medium" panose="020B0503020202020204" pitchFamily="34" charset="0"/>
              </a:rPr>
              <a:t>IFP </a:t>
            </a:r>
            <a:r>
              <a:rPr lang="en-US" sz="2800" dirty="0">
                <a:solidFill>
                  <a:schemeClr val="accent6">
                    <a:lumMod val="75000"/>
                  </a:schemeClr>
                </a:solidFill>
                <a:latin typeface="Avenir Next Medium" panose="020B0503020202020204" pitchFamily="34" charset="0"/>
              </a:rPr>
              <a:t>fundamentally mitigates </a:t>
            </a:r>
            <a:r>
              <a:rPr lang="en-US" sz="2800" dirty="0">
                <a:solidFill>
                  <a:schemeClr val="tx1"/>
                </a:solidFill>
                <a:latin typeface="Avenir Next Medium" panose="020B0503020202020204" pitchFamily="34" charset="0"/>
              </a:rPr>
              <a:t>data movement</a:t>
            </a:r>
          </a:p>
        </p:txBody>
      </p:sp>
      <p:sp>
        <p:nvSpPr>
          <p:cNvPr id="32" name="Up Arrow 31">
            <a:extLst>
              <a:ext uri="{FF2B5EF4-FFF2-40B4-BE49-F238E27FC236}">
                <a16:creationId xmlns:a16="http://schemas.microsoft.com/office/drawing/2014/main" id="{CA2811B9-D622-8D7A-2291-B250F6C652EF}"/>
              </a:ext>
            </a:extLst>
          </p:cNvPr>
          <p:cNvSpPr/>
          <p:nvPr/>
        </p:nvSpPr>
        <p:spPr>
          <a:xfrm rot="16200000">
            <a:off x="6857302" y="2894772"/>
            <a:ext cx="800081" cy="2401337"/>
          </a:xfrm>
          <a:prstGeom prst="upArrow">
            <a:avLst>
              <a:gd name="adj1" fmla="val 45308"/>
              <a:gd name="adj2" fmla="val 56824"/>
            </a:avLst>
          </a:prstGeom>
          <a:solidFill>
            <a:srgbClr val="FF0000">
              <a:alpha val="22377"/>
            </a:srgbClr>
          </a:solidFill>
          <a:ln>
            <a:solidFill>
              <a:srgbClr val="FF0000">
                <a:alpha val="4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n>
                <a:solidFill>
                  <a:srgbClr val="FF0000"/>
                </a:solidFill>
              </a:ln>
            </a:endParaRPr>
          </a:p>
        </p:txBody>
      </p:sp>
      <p:sp>
        <p:nvSpPr>
          <p:cNvPr id="35" name="Up Arrow 34">
            <a:extLst>
              <a:ext uri="{FF2B5EF4-FFF2-40B4-BE49-F238E27FC236}">
                <a16:creationId xmlns:a16="http://schemas.microsoft.com/office/drawing/2014/main" id="{3E47F112-E265-B3FD-E624-F08CC941EE5B}"/>
              </a:ext>
            </a:extLst>
          </p:cNvPr>
          <p:cNvSpPr/>
          <p:nvPr/>
        </p:nvSpPr>
        <p:spPr>
          <a:xfrm rot="16200000">
            <a:off x="6857302" y="1891418"/>
            <a:ext cx="800081" cy="2401337"/>
          </a:xfrm>
          <a:prstGeom prst="upArrow">
            <a:avLst>
              <a:gd name="adj1" fmla="val 45308"/>
              <a:gd name="adj2" fmla="val 56824"/>
            </a:avLst>
          </a:prstGeom>
          <a:solidFill>
            <a:srgbClr val="FF0000">
              <a:alpha val="22377"/>
            </a:srgbClr>
          </a:solidFill>
          <a:ln>
            <a:solidFill>
              <a:srgbClr val="FF0000">
                <a:alpha val="4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n>
                <a:solidFill>
                  <a:srgbClr val="FF0000"/>
                </a:solidFill>
              </a:ln>
            </a:endParaRPr>
          </a:p>
        </p:txBody>
      </p:sp>
      <p:sp>
        <p:nvSpPr>
          <p:cNvPr id="42" name="Rectangle 41">
            <a:extLst>
              <a:ext uri="{FF2B5EF4-FFF2-40B4-BE49-F238E27FC236}">
                <a16:creationId xmlns:a16="http://schemas.microsoft.com/office/drawing/2014/main" id="{B2B63FA4-F5C8-E0C6-1192-136F46157DB8}"/>
              </a:ext>
            </a:extLst>
          </p:cNvPr>
          <p:cNvSpPr/>
          <p:nvPr/>
        </p:nvSpPr>
        <p:spPr>
          <a:xfrm>
            <a:off x="5102081" y="4799456"/>
            <a:ext cx="2634049" cy="707886"/>
          </a:xfrm>
          <a:prstGeom prst="rect">
            <a:avLst/>
          </a:prstGeom>
        </p:spPr>
        <p:txBody>
          <a:bodyPr wrap="square">
            <a:spAutoFit/>
          </a:bodyPr>
          <a:lstStyle/>
          <a:p>
            <a:pPr algn="ctr"/>
            <a:r>
              <a:rPr lang="en-US" sz="2000" b="1" i="1" dirty="0">
                <a:solidFill>
                  <a:schemeClr val="accent6">
                    <a:lumMod val="75000"/>
                  </a:schemeClr>
                </a:solidFill>
                <a:latin typeface="Cambria" panose="02040503050406030204" pitchFamily="18" charset="0"/>
              </a:rPr>
              <a:t>In-flash processing</a:t>
            </a:r>
            <a:endParaRPr lang="en-CH" sz="2000" b="1" i="1" dirty="0">
              <a:solidFill>
                <a:schemeClr val="accent6">
                  <a:lumMod val="75000"/>
                </a:schemeClr>
              </a:solidFill>
            </a:endParaRPr>
          </a:p>
        </p:txBody>
      </p:sp>
      <p:grpSp>
        <p:nvGrpSpPr>
          <p:cNvPr id="28" name="Group 27">
            <a:extLst>
              <a:ext uri="{FF2B5EF4-FFF2-40B4-BE49-F238E27FC236}">
                <a16:creationId xmlns:a16="http://schemas.microsoft.com/office/drawing/2014/main" id="{8A6FBA5E-4C03-6C4E-D92B-CFDA9793DD29}"/>
              </a:ext>
            </a:extLst>
          </p:cNvPr>
          <p:cNvGrpSpPr/>
          <p:nvPr/>
        </p:nvGrpSpPr>
        <p:grpSpPr>
          <a:xfrm>
            <a:off x="6056674" y="2927018"/>
            <a:ext cx="2401337" cy="1342667"/>
            <a:chOff x="6056674" y="2927018"/>
            <a:chExt cx="2401337" cy="1342667"/>
          </a:xfrm>
        </p:grpSpPr>
        <p:sp>
          <p:nvSpPr>
            <p:cNvPr id="19" name="Up Arrow 18">
              <a:extLst>
                <a:ext uri="{FF2B5EF4-FFF2-40B4-BE49-F238E27FC236}">
                  <a16:creationId xmlns:a16="http://schemas.microsoft.com/office/drawing/2014/main" id="{A5FC90DB-3700-FC00-B210-E6FAA2E7C925}"/>
                </a:ext>
              </a:extLst>
            </p:cNvPr>
            <p:cNvSpPr/>
            <p:nvPr/>
          </p:nvSpPr>
          <p:spPr>
            <a:xfrm rot="16200000">
              <a:off x="7087686" y="2899360"/>
              <a:ext cx="339313" cy="2401337"/>
            </a:xfrm>
            <a:prstGeom prst="upArrow">
              <a:avLst>
                <a:gd name="adj1" fmla="val 45308"/>
                <a:gd name="adj2" fmla="val 82903"/>
              </a:avLst>
            </a:prstGeom>
            <a:solidFill>
              <a:schemeClr val="accent6">
                <a:lumMod val="7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n>
                  <a:solidFill>
                    <a:srgbClr val="FF0000"/>
                  </a:solidFill>
                </a:ln>
              </a:endParaRPr>
            </a:p>
          </p:txBody>
        </p:sp>
        <p:sp>
          <p:nvSpPr>
            <p:cNvPr id="21" name="Up Arrow 20">
              <a:extLst>
                <a:ext uri="{FF2B5EF4-FFF2-40B4-BE49-F238E27FC236}">
                  <a16:creationId xmlns:a16="http://schemas.microsoft.com/office/drawing/2014/main" id="{413EFA74-4EAE-D251-7CE8-0892B1D7E2FF}"/>
                </a:ext>
              </a:extLst>
            </p:cNvPr>
            <p:cNvSpPr/>
            <p:nvPr/>
          </p:nvSpPr>
          <p:spPr>
            <a:xfrm rot="16200000">
              <a:off x="7087686" y="1896006"/>
              <a:ext cx="339313" cy="2401337"/>
            </a:xfrm>
            <a:prstGeom prst="upArrow">
              <a:avLst>
                <a:gd name="adj1" fmla="val 45308"/>
                <a:gd name="adj2" fmla="val 85801"/>
              </a:avLst>
            </a:prstGeom>
            <a:solidFill>
              <a:schemeClr val="accent6">
                <a:lumMod val="7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n>
                  <a:solidFill>
                    <a:srgbClr val="FF0000"/>
                  </a:solidFill>
                </a:ln>
              </a:endParaRPr>
            </a:p>
          </p:txBody>
        </p:sp>
      </p:grpSp>
      <p:sp>
        <p:nvSpPr>
          <p:cNvPr id="10" name="Rounded Rectangle 9">
            <a:extLst>
              <a:ext uri="{FF2B5EF4-FFF2-40B4-BE49-F238E27FC236}">
                <a16:creationId xmlns:a16="http://schemas.microsoft.com/office/drawing/2014/main" id="{E39820EE-D708-BB3D-49C6-A3786360188E}"/>
              </a:ext>
            </a:extLst>
          </p:cNvPr>
          <p:cNvSpPr/>
          <p:nvPr/>
        </p:nvSpPr>
        <p:spPr>
          <a:xfrm>
            <a:off x="6495923" y="3270200"/>
            <a:ext cx="1020666" cy="578155"/>
          </a:xfrm>
          <a:prstGeom prst="roundRect">
            <a:avLst>
              <a:gd name="adj" fmla="val 1215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ambria" panose="02040503050406030204" pitchFamily="18" charset="0"/>
              </a:rPr>
              <a:t>NAND</a:t>
            </a:r>
          </a:p>
          <a:p>
            <a:pPr algn="ctr"/>
            <a:r>
              <a:rPr lang="en-CH" b="1" dirty="0">
                <a:solidFill>
                  <a:schemeClr val="tx1"/>
                </a:solidFill>
                <a:latin typeface="Cambria" panose="02040503050406030204" pitchFamily="18" charset="0"/>
              </a:rPr>
              <a:t>C</a:t>
            </a:r>
            <a:r>
              <a:rPr lang="en-US" b="1" dirty="0">
                <a:solidFill>
                  <a:schemeClr val="tx1"/>
                </a:solidFill>
                <a:latin typeface="Cambria" panose="02040503050406030204" pitchFamily="18" charset="0"/>
              </a:rPr>
              <a:t>hip#1</a:t>
            </a:r>
            <a:endParaRPr lang="en-CH" b="1" dirty="0">
              <a:solidFill>
                <a:schemeClr val="tx1"/>
              </a:solidFill>
              <a:latin typeface="Cambria" panose="02040503050406030204" pitchFamily="18" charset="0"/>
            </a:endParaRPr>
          </a:p>
        </p:txBody>
      </p:sp>
      <p:sp>
        <p:nvSpPr>
          <p:cNvPr id="13" name="Rounded Rectangle 12">
            <a:extLst>
              <a:ext uri="{FF2B5EF4-FFF2-40B4-BE49-F238E27FC236}">
                <a16:creationId xmlns:a16="http://schemas.microsoft.com/office/drawing/2014/main" id="{17B2509D-58D6-59FB-2708-57BCCF9D0921}"/>
              </a:ext>
            </a:extLst>
          </p:cNvPr>
          <p:cNvSpPr/>
          <p:nvPr/>
        </p:nvSpPr>
        <p:spPr>
          <a:xfrm>
            <a:off x="7895154" y="3270200"/>
            <a:ext cx="1020666" cy="578155"/>
          </a:xfrm>
          <a:prstGeom prst="roundRect">
            <a:avLst>
              <a:gd name="adj" fmla="val 1215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ambria" panose="02040503050406030204" pitchFamily="18" charset="0"/>
              </a:rPr>
              <a:t>NAND</a:t>
            </a:r>
          </a:p>
          <a:p>
            <a:pPr algn="ctr"/>
            <a:r>
              <a:rPr lang="en-CH" b="1" dirty="0">
                <a:solidFill>
                  <a:schemeClr val="tx1"/>
                </a:solidFill>
                <a:latin typeface="Cambria" panose="02040503050406030204" pitchFamily="18" charset="0"/>
              </a:rPr>
              <a:t>C</a:t>
            </a:r>
            <a:r>
              <a:rPr lang="en-US" b="1" dirty="0">
                <a:solidFill>
                  <a:schemeClr val="tx1"/>
                </a:solidFill>
                <a:latin typeface="Cambria" panose="02040503050406030204" pitchFamily="18" charset="0"/>
              </a:rPr>
              <a:t>hip#4</a:t>
            </a:r>
            <a:endParaRPr lang="en-CH" b="1" dirty="0">
              <a:solidFill>
                <a:schemeClr val="tx1"/>
              </a:solidFill>
              <a:latin typeface="Cambria" panose="02040503050406030204" pitchFamily="18" charset="0"/>
            </a:endParaRPr>
          </a:p>
        </p:txBody>
      </p:sp>
      <p:sp>
        <p:nvSpPr>
          <p:cNvPr id="14" name="Rounded Rectangle 13">
            <a:extLst>
              <a:ext uri="{FF2B5EF4-FFF2-40B4-BE49-F238E27FC236}">
                <a16:creationId xmlns:a16="http://schemas.microsoft.com/office/drawing/2014/main" id="{05333AFF-C9E5-CE1A-202F-2CC568845D39}"/>
              </a:ext>
            </a:extLst>
          </p:cNvPr>
          <p:cNvSpPr/>
          <p:nvPr/>
        </p:nvSpPr>
        <p:spPr>
          <a:xfrm>
            <a:off x="6495923" y="4271757"/>
            <a:ext cx="1020666" cy="578155"/>
          </a:xfrm>
          <a:prstGeom prst="roundRect">
            <a:avLst>
              <a:gd name="adj" fmla="val 1215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ambria" panose="02040503050406030204" pitchFamily="18" charset="0"/>
              </a:rPr>
              <a:t>NAND</a:t>
            </a:r>
          </a:p>
          <a:p>
            <a:pPr algn="ctr"/>
            <a:r>
              <a:rPr lang="en-CH" b="1" dirty="0">
                <a:solidFill>
                  <a:schemeClr val="tx1"/>
                </a:solidFill>
                <a:latin typeface="Cambria" panose="02040503050406030204" pitchFamily="18" charset="0"/>
              </a:rPr>
              <a:t>C</a:t>
            </a:r>
            <a:r>
              <a:rPr lang="en-US" b="1" dirty="0">
                <a:solidFill>
                  <a:schemeClr val="tx1"/>
                </a:solidFill>
                <a:latin typeface="Cambria" panose="02040503050406030204" pitchFamily="18" charset="0"/>
              </a:rPr>
              <a:t>hip#31</a:t>
            </a:r>
            <a:endParaRPr lang="en-CH" b="1" dirty="0">
              <a:solidFill>
                <a:schemeClr val="tx1"/>
              </a:solidFill>
              <a:latin typeface="Cambria" panose="02040503050406030204" pitchFamily="18" charset="0"/>
            </a:endParaRPr>
          </a:p>
        </p:txBody>
      </p:sp>
      <p:sp>
        <p:nvSpPr>
          <p:cNvPr id="15" name="Rounded Rectangle 14">
            <a:extLst>
              <a:ext uri="{FF2B5EF4-FFF2-40B4-BE49-F238E27FC236}">
                <a16:creationId xmlns:a16="http://schemas.microsoft.com/office/drawing/2014/main" id="{EBB3E5EE-FF23-D1A0-CDE1-2F3D0710B2CC}"/>
              </a:ext>
            </a:extLst>
          </p:cNvPr>
          <p:cNvSpPr/>
          <p:nvPr/>
        </p:nvSpPr>
        <p:spPr>
          <a:xfrm>
            <a:off x="7895154" y="4271757"/>
            <a:ext cx="1020666" cy="578155"/>
          </a:xfrm>
          <a:prstGeom prst="roundRect">
            <a:avLst>
              <a:gd name="adj" fmla="val 1215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ambria" panose="02040503050406030204" pitchFamily="18" charset="0"/>
              </a:rPr>
              <a:t>NAND</a:t>
            </a:r>
          </a:p>
          <a:p>
            <a:pPr algn="ctr"/>
            <a:r>
              <a:rPr lang="en-CH" b="1" dirty="0">
                <a:solidFill>
                  <a:schemeClr val="tx1"/>
                </a:solidFill>
                <a:latin typeface="Cambria" panose="02040503050406030204" pitchFamily="18" charset="0"/>
              </a:rPr>
              <a:t>C</a:t>
            </a:r>
            <a:r>
              <a:rPr lang="en-US" b="1" dirty="0">
                <a:solidFill>
                  <a:schemeClr val="tx1"/>
                </a:solidFill>
                <a:latin typeface="Cambria" panose="02040503050406030204" pitchFamily="18" charset="0"/>
              </a:rPr>
              <a:t>hip#32</a:t>
            </a:r>
            <a:endParaRPr lang="en-CH" b="1" dirty="0">
              <a:solidFill>
                <a:schemeClr val="tx1"/>
              </a:solidFill>
              <a:latin typeface="Cambria" panose="02040503050406030204" pitchFamily="18" charset="0"/>
            </a:endParaRPr>
          </a:p>
        </p:txBody>
      </p:sp>
      <p:cxnSp>
        <p:nvCxnSpPr>
          <p:cNvPr id="16" name="Elbow Connector 140">
            <a:extLst>
              <a:ext uri="{FF2B5EF4-FFF2-40B4-BE49-F238E27FC236}">
                <a16:creationId xmlns:a16="http://schemas.microsoft.com/office/drawing/2014/main" id="{72BA837A-9732-1E0E-0818-0C9781540EB7}"/>
              </a:ext>
            </a:extLst>
          </p:cNvPr>
          <p:cNvCxnSpPr>
            <a:cxnSpLocks/>
            <a:stCxn id="10" idx="0"/>
          </p:cNvCxnSpPr>
          <p:nvPr/>
        </p:nvCxnSpPr>
        <p:spPr>
          <a:xfrm rot="16200000" flipV="1">
            <a:off x="6408345" y="2672289"/>
            <a:ext cx="176314" cy="1019508"/>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140">
            <a:extLst>
              <a:ext uri="{FF2B5EF4-FFF2-40B4-BE49-F238E27FC236}">
                <a16:creationId xmlns:a16="http://schemas.microsoft.com/office/drawing/2014/main" id="{A7F126B2-6C77-EE45-C549-0B93FDA55DFD}"/>
              </a:ext>
            </a:extLst>
          </p:cNvPr>
          <p:cNvCxnSpPr>
            <a:cxnSpLocks/>
            <a:stCxn id="13" idx="0"/>
          </p:cNvCxnSpPr>
          <p:nvPr/>
        </p:nvCxnSpPr>
        <p:spPr>
          <a:xfrm rot="16200000" flipV="1">
            <a:off x="7262174" y="2126887"/>
            <a:ext cx="176314" cy="2110312"/>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Elbow Connector 140">
            <a:extLst>
              <a:ext uri="{FF2B5EF4-FFF2-40B4-BE49-F238E27FC236}">
                <a16:creationId xmlns:a16="http://schemas.microsoft.com/office/drawing/2014/main" id="{5DE8F682-707E-CCB1-14C3-5AD86B18B07E}"/>
              </a:ext>
            </a:extLst>
          </p:cNvPr>
          <p:cNvCxnSpPr>
            <a:cxnSpLocks/>
            <a:stCxn id="14" idx="0"/>
          </p:cNvCxnSpPr>
          <p:nvPr/>
        </p:nvCxnSpPr>
        <p:spPr>
          <a:xfrm rot="16200000" flipV="1">
            <a:off x="6408348" y="3673849"/>
            <a:ext cx="176315" cy="1019502"/>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140">
            <a:extLst>
              <a:ext uri="{FF2B5EF4-FFF2-40B4-BE49-F238E27FC236}">
                <a16:creationId xmlns:a16="http://schemas.microsoft.com/office/drawing/2014/main" id="{F81D45E3-521A-0B48-993B-661F2E069DC2}"/>
              </a:ext>
            </a:extLst>
          </p:cNvPr>
          <p:cNvCxnSpPr>
            <a:cxnSpLocks/>
            <a:stCxn id="15" idx="0"/>
          </p:cNvCxnSpPr>
          <p:nvPr/>
        </p:nvCxnSpPr>
        <p:spPr>
          <a:xfrm rot="16200000" flipV="1">
            <a:off x="7262177" y="3128447"/>
            <a:ext cx="176315" cy="21103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281FF28F-7DEA-92F3-1C5E-31CE7A4488C5}"/>
              </a:ext>
            </a:extLst>
          </p:cNvPr>
          <p:cNvSpPr/>
          <p:nvPr/>
        </p:nvSpPr>
        <p:spPr>
          <a:xfrm>
            <a:off x="4791210" y="3049701"/>
            <a:ext cx="1339704" cy="1239326"/>
          </a:xfrm>
          <a:prstGeom prst="roundRect">
            <a:avLst>
              <a:gd name="adj" fmla="val 12155"/>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ambria" panose="02040503050406030204" pitchFamily="18" charset="0"/>
              </a:rPr>
              <a:t>In-Storage</a:t>
            </a:r>
          </a:p>
          <a:p>
            <a:pPr algn="ctr"/>
            <a:r>
              <a:rPr lang="en-CH" b="1" dirty="0">
                <a:solidFill>
                  <a:schemeClr val="tx1"/>
                </a:solidFill>
                <a:latin typeface="Cambria" panose="02040503050406030204" pitchFamily="18" charset="0"/>
              </a:rPr>
              <a:t>Compute</a:t>
            </a:r>
          </a:p>
          <a:p>
            <a:pPr algn="ctr"/>
            <a:r>
              <a:rPr lang="en-CH" b="1" dirty="0">
                <a:solidFill>
                  <a:schemeClr val="tx1"/>
                </a:solidFill>
                <a:latin typeface="Cambria" panose="02040503050406030204" pitchFamily="18" charset="0"/>
              </a:rPr>
              <a:t>Units</a:t>
            </a:r>
          </a:p>
        </p:txBody>
      </p:sp>
      <p:grpSp>
        <p:nvGrpSpPr>
          <p:cNvPr id="31" name="Group 30">
            <a:extLst>
              <a:ext uri="{FF2B5EF4-FFF2-40B4-BE49-F238E27FC236}">
                <a16:creationId xmlns:a16="http://schemas.microsoft.com/office/drawing/2014/main" id="{9C1B8243-500D-91AF-E5E2-0962F27CC599}"/>
              </a:ext>
            </a:extLst>
          </p:cNvPr>
          <p:cNvGrpSpPr/>
          <p:nvPr/>
        </p:nvGrpSpPr>
        <p:grpSpPr>
          <a:xfrm>
            <a:off x="7210359" y="2643364"/>
            <a:ext cx="1799091" cy="406289"/>
            <a:chOff x="7210359" y="2643364"/>
            <a:chExt cx="1799091" cy="406289"/>
          </a:xfrm>
        </p:grpSpPr>
        <p:sp>
          <p:nvSpPr>
            <p:cNvPr id="25" name="Rectangle 24">
              <a:extLst>
                <a:ext uri="{FF2B5EF4-FFF2-40B4-BE49-F238E27FC236}">
                  <a16:creationId xmlns:a16="http://schemas.microsoft.com/office/drawing/2014/main" id="{8BCC15A2-3AC5-24A5-443C-8C944573C085}"/>
                </a:ext>
              </a:extLst>
            </p:cNvPr>
            <p:cNvSpPr/>
            <p:nvPr/>
          </p:nvSpPr>
          <p:spPr>
            <a:xfrm>
              <a:off x="7210359" y="2643364"/>
              <a:ext cx="1799091" cy="248436"/>
            </a:xfrm>
            <a:prstGeom prst="rect">
              <a:avLst/>
            </a:prstGeom>
          </p:spPr>
          <p:txBody>
            <a:bodyPr wrap="square" anchor="ctr">
              <a:spAutoFit/>
            </a:bodyPr>
            <a:lstStyle/>
            <a:p>
              <a:pPr algn="ctr"/>
              <a:r>
                <a:rPr lang="en-US" sz="2000" b="1" i="1" dirty="0">
                  <a:solidFill>
                    <a:schemeClr val="accent6">
                      <a:lumMod val="75000"/>
                    </a:schemeClr>
                  </a:solidFill>
                  <a:latin typeface="Cambria" panose="02040503050406030204" pitchFamily="18" charset="0"/>
                </a:rPr>
                <a:t>Results only</a:t>
              </a:r>
              <a:endParaRPr lang="en-CH" sz="2000" b="1" i="1" dirty="0">
                <a:solidFill>
                  <a:schemeClr val="accent6">
                    <a:lumMod val="75000"/>
                  </a:schemeClr>
                </a:solidFill>
              </a:endParaRPr>
            </a:p>
          </p:txBody>
        </p:sp>
        <p:cxnSp>
          <p:nvCxnSpPr>
            <p:cNvPr id="27" name="Straight Connector 26">
              <a:extLst>
                <a:ext uri="{FF2B5EF4-FFF2-40B4-BE49-F238E27FC236}">
                  <a16:creationId xmlns:a16="http://schemas.microsoft.com/office/drawing/2014/main" id="{80792604-5FCD-4079-2C5D-E47D5A2D264F}"/>
                </a:ext>
              </a:extLst>
            </p:cNvPr>
            <p:cNvCxnSpPr>
              <a:cxnSpLocks/>
              <a:stCxn id="25" idx="2"/>
            </p:cNvCxnSpPr>
            <p:nvPr/>
          </p:nvCxnSpPr>
          <p:spPr>
            <a:xfrm flipH="1">
              <a:off x="7979602" y="2891800"/>
              <a:ext cx="130303" cy="157853"/>
            </a:xfrm>
            <a:prstGeom prst="line">
              <a:avLst/>
            </a:prstGeom>
            <a:ln w="15875">
              <a:solidFill>
                <a:schemeClr val="accent6">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grpSp>
      <p:sp>
        <p:nvSpPr>
          <p:cNvPr id="36" name="Slide Number Placeholder 35">
            <a:extLst>
              <a:ext uri="{FF2B5EF4-FFF2-40B4-BE49-F238E27FC236}">
                <a16:creationId xmlns:a16="http://schemas.microsoft.com/office/drawing/2014/main" id="{0EDBB836-C73D-984B-1181-64FB96BCF392}"/>
              </a:ext>
            </a:extLst>
          </p:cNvPr>
          <p:cNvSpPr>
            <a:spLocks noGrp="1"/>
          </p:cNvSpPr>
          <p:nvPr>
            <p:ph type="sldNum" sz="quarter" idx="12"/>
          </p:nvPr>
        </p:nvSpPr>
        <p:spPr/>
        <p:txBody>
          <a:bodyPr/>
          <a:lstStyle/>
          <a:p>
            <a:r>
              <a:rPr lang="en-CH" dirty="0"/>
              <a:t>6</a:t>
            </a:r>
          </a:p>
        </p:txBody>
      </p:sp>
      <p:cxnSp>
        <p:nvCxnSpPr>
          <p:cNvPr id="39" name="Straight Connector 38">
            <a:extLst>
              <a:ext uri="{FF2B5EF4-FFF2-40B4-BE49-F238E27FC236}">
                <a16:creationId xmlns:a16="http://schemas.microsoft.com/office/drawing/2014/main" id="{7391A8EF-64F1-CFA4-4EB3-86C4BED99ECD}"/>
              </a:ext>
            </a:extLst>
          </p:cNvPr>
          <p:cNvCxnSpPr>
            <a:cxnSpLocks/>
          </p:cNvCxnSpPr>
          <p:nvPr/>
        </p:nvCxnSpPr>
        <p:spPr>
          <a:xfrm flipV="1">
            <a:off x="7676806" y="4095443"/>
            <a:ext cx="0" cy="1250939"/>
          </a:xfrm>
          <a:prstGeom prst="line">
            <a:avLst/>
          </a:prstGeom>
          <a:ln w="15875">
            <a:solidFill>
              <a:srgbClr val="7030A0"/>
            </a:solidFill>
            <a:tailEnd type="oval" w="lg" len="lg"/>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11017A25-EEDE-DD89-D20A-95929A71B0FD}"/>
              </a:ext>
            </a:extLst>
          </p:cNvPr>
          <p:cNvSpPr/>
          <p:nvPr/>
        </p:nvSpPr>
        <p:spPr>
          <a:xfrm>
            <a:off x="4516078" y="5257392"/>
            <a:ext cx="4508652" cy="707886"/>
          </a:xfrm>
          <a:prstGeom prst="rect">
            <a:avLst/>
          </a:prstGeom>
        </p:spPr>
        <p:txBody>
          <a:bodyPr wrap="square">
            <a:spAutoFit/>
          </a:bodyPr>
          <a:lstStyle/>
          <a:p>
            <a:pPr algn="ctr"/>
            <a:r>
              <a:rPr lang="en-US" sz="2000" i="1" dirty="0">
                <a:solidFill>
                  <a:srgbClr val="7030A0"/>
                </a:solidFill>
                <a:latin typeface="Cambria" panose="02040503050406030204" pitchFamily="18" charset="0"/>
              </a:rPr>
              <a:t>SSD internal I/O bandwidth: ~ 10 GB/s </a:t>
            </a:r>
            <a:br>
              <a:rPr lang="en-US" sz="2000" i="1" dirty="0">
                <a:solidFill>
                  <a:srgbClr val="7030A0"/>
                </a:solidFill>
                <a:latin typeface="Cambria" panose="02040503050406030204" pitchFamily="18" charset="0"/>
              </a:rPr>
            </a:br>
            <a:endParaRPr lang="en-CH" sz="2000" i="1" dirty="0">
              <a:solidFill>
                <a:srgbClr val="7030A0"/>
              </a:solidFill>
            </a:endParaRPr>
          </a:p>
        </p:txBody>
      </p:sp>
      <p:sp>
        <p:nvSpPr>
          <p:cNvPr id="37" name="TextBox 36">
            <a:extLst>
              <a:ext uri="{FF2B5EF4-FFF2-40B4-BE49-F238E27FC236}">
                <a16:creationId xmlns:a16="http://schemas.microsoft.com/office/drawing/2014/main" id="{B7C2CF89-1AF9-54F0-E7EC-921160027A5C}"/>
              </a:ext>
            </a:extLst>
          </p:cNvPr>
          <p:cNvSpPr txBox="1"/>
          <p:nvPr/>
        </p:nvSpPr>
        <p:spPr>
          <a:xfrm>
            <a:off x="7427513" y="3293761"/>
            <a:ext cx="566205" cy="369332"/>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38" name="TextBox 37">
            <a:extLst>
              <a:ext uri="{FF2B5EF4-FFF2-40B4-BE49-F238E27FC236}">
                <a16:creationId xmlns:a16="http://schemas.microsoft.com/office/drawing/2014/main" id="{45F4F68C-725E-58DE-8E55-0B7D1B3585C3}"/>
              </a:ext>
            </a:extLst>
          </p:cNvPr>
          <p:cNvSpPr txBox="1"/>
          <p:nvPr/>
        </p:nvSpPr>
        <p:spPr>
          <a:xfrm>
            <a:off x="7427513" y="4349436"/>
            <a:ext cx="566205" cy="369332"/>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41" name="TextBox 40">
            <a:extLst>
              <a:ext uri="{FF2B5EF4-FFF2-40B4-BE49-F238E27FC236}">
                <a16:creationId xmlns:a16="http://schemas.microsoft.com/office/drawing/2014/main" id="{47B81D8D-9C98-0A6A-177D-877037C81181}"/>
              </a:ext>
            </a:extLst>
          </p:cNvPr>
          <p:cNvSpPr txBox="1"/>
          <p:nvPr/>
        </p:nvSpPr>
        <p:spPr>
          <a:xfrm rot="5400000">
            <a:off x="7503141" y="3735753"/>
            <a:ext cx="566205" cy="369332"/>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Tree>
    <p:extLst>
      <p:ext uri="{BB962C8B-B14F-4D97-AF65-F5344CB8AC3E}">
        <p14:creationId xmlns:p14="http://schemas.microsoft.com/office/powerpoint/2010/main" val="393603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A3729-EBE5-1D1C-41F1-581144C41257}"/>
              </a:ext>
            </a:extLst>
          </p:cNvPr>
          <p:cNvSpPr>
            <a:spLocks noGrp="1"/>
          </p:cNvSpPr>
          <p:nvPr>
            <p:ph idx="1"/>
          </p:nvPr>
        </p:nvSpPr>
        <p:spPr/>
        <p:txBody>
          <a:bodyPr/>
          <a:lstStyle/>
          <a:p>
            <a:r>
              <a:rPr lang="en-CH" dirty="0">
                <a:solidFill>
                  <a:srgbClr val="C80060"/>
                </a:solidFill>
                <a:latin typeface="Avenir Next Medium" panose="020B0503020202020204" pitchFamily="34" charset="0"/>
              </a:rPr>
              <a:t>ParaBit</a:t>
            </a:r>
            <a:r>
              <a:rPr lang="en-CH" dirty="0"/>
              <a:t> </a:t>
            </a:r>
            <a:r>
              <a:rPr lang="en-CH" sz="1800" dirty="0">
                <a:solidFill>
                  <a:schemeClr val="bg1">
                    <a:lumMod val="50000"/>
                  </a:schemeClr>
                </a:solidFill>
              </a:rPr>
              <a:t>[Gao+, MICRO 2021]</a:t>
            </a:r>
          </a:p>
          <a:p>
            <a:pPr lvl="1"/>
            <a:r>
              <a:rPr lang="en-CH" dirty="0"/>
              <a:t>Performs bulk bitwise operations </a:t>
            </a:r>
            <a:r>
              <a:rPr lang="en-CH" dirty="0">
                <a:solidFill>
                  <a:schemeClr val="accent6">
                    <a:lumMod val="75000"/>
                  </a:schemeClr>
                </a:solidFill>
              </a:rPr>
              <a:t>inside NAND flash chips </a:t>
            </a:r>
            <a:r>
              <a:rPr lang="en-CH" dirty="0"/>
              <a:t>by </a:t>
            </a:r>
            <a:r>
              <a:rPr lang="en-CH" dirty="0">
                <a:solidFill>
                  <a:schemeClr val="accent1"/>
                </a:solidFill>
              </a:rPr>
              <a:t>intelligently controlling the latching circuit of the page buffer</a:t>
            </a:r>
          </a:p>
        </p:txBody>
      </p:sp>
      <p:sp>
        <p:nvSpPr>
          <p:cNvPr id="2" name="Title 1">
            <a:extLst>
              <a:ext uri="{FF2B5EF4-FFF2-40B4-BE49-F238E27FC236}">
                <a16:creationId xmlns:a16="http://schemas.microsoft.com/office/drawing/2014/main" id="{6E640449-3158-8422-1F82-6D84E53755BF}"/>
              </a:ext>
            </a:extLst>
          </p:cNvPr>
          <p:cNvSpPr>
            <a:spLocks noGrp="1"/>
          </p:cNvSpPr>
          <p:nvPr>
            <p:ph type="title"/>
          </p:nvPr>
        </p:nvSpPr>
        <p:spPr/>
        <p:txBody>
          <a:bodyPr/>
          <a:lstStyle/>
          <a:p>
            <a:r>
              <a:rPr lang="en-CH" dirty="0"/>
              <a:t>State-of-the-Art IFP for Bulk Bitwise Operations</a:t>
            </a:r>
          </a:p>
        </p:txBody>
      </p:sp>
      <p:grpSp>
        <p:nvGrpSpPr>
          <p:cNvPr id="11" name="Group 10">
            <a:extLst>
              <a:ext uri="{FF2B5EF4-FFF2-40B4-BE49-F238E27FC236}">
                <a16:creationId xmlns:a16="http://schemas.microsoft.com/office/drawing/2014/main" id="{664F4360-84EB-2111-08E8-9466BC9F2F30}"/>
              </a:ext>
            </a:extLst>
          </p:cNvPr>
          <p:cNvGrpSpPr/>
          <p:nvPr/>
        </p:nvGrpSpPr>
        <p:grpSpPr>
          <a:xfrm>
            <a:off x="2143831" y="2133600"/>
            <a:ext cx="4856339" cy="3490453"/>
            <a:chOff x="2143831" y="2133600"/>
            <a:chExt cx="4856339" cy="3490453"/>
          </a:xfrm>
        </p:grpSpPr>
        <p:sp>
          <p:nvSpPr>
            <p:cNvPr id="4" name="Rounded Rectangle 21">
              <a:extLst>
                <a:ext uri="{FF2B5EF4-FFF2-40B4-BE49-F238E27FC236}">
                  <a16:creationId xmlns:a16="http://schemas.microsoft.com/office/drawing/2014/main" id="{C22F2311-C360-DF55-866C-ADE55BFFB12D}"/>
                </a:ext>
              </a:extLst>
            </p:cNvPr>
            <p:cNvSpPr/>
            <p:nvPr/>
          </p:nvSpPr>
          <p:spPr bwMode="auto">
            <a:xfrm>
              <a:off x="2143831" y="2133600"/>
              <a:ext cx="4856339" cy="3490453"/>
            </a:xfrm>
            <a:prstGeom prst="roundRect">
              <a:avLst>
                <a:gd name="adj" fmla="val 6232"/>
              </a:avLst>
            </a:prstGeom>
            <a:solidFill>
              <a:schemeClr val="accent4">
                <a:lumMod val="7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000" b="1" dirty="0">
                  <a:solidFill>
                    <a:srgbClr val="000000"/>
                  </a:solidFill>
                  <a:latin typeface="Cambria" panose="02040503050406030204" pitchFamily="18" charset="0"/>
                  <a:ea typeface="Cambria" panose="02040503050406030204" pitchFamily="18" charset="0"/>
                </a:rPr>
                <a:t>NAND Flash </a:t>
              </a:r>
              <a:r>
                <a:rPr lang="en-IN" sz="2000" b="1" dirty="0">
                  <a:solidFill>
                    <a:srgbClr val="000000"/>
                  </a:solidFill>
                  <a:latin typeface="Cambria" panose="02040503050406030204" pitchFamily="18" charset="0"/>
                  <a:ea typeface="Cambria" panose="02040503050406030204" pitchFamily="18" charset="0"/>
                </a:rPr>
                <a:t>Chip</a:t>
              </a:r>
              <a:endParaRPr lang="en-CH" sz="2000" b="1" dirty="0">
                <a:solidFill>
                  <a:srgbClr val="000000"/>
                </a:solidFill>
                <a:latin typeface="Cambria" panose="02040503050406030204" pitchFamily="18" charset="0"/>
                <a:ea typeface="Cambria" panose="02040503050406030204" pitchFamily="18" charset="0"/>
              </a:endParaRPr>
            </a:p>
          </p:txBody>
        </p:sp>
        <p:grpSp>
          <p:nvGrpSpPr>
            <p:cNvPr id="12" name="Group 11">
              <a:extLst>
                <a:ext uri="{FF2B5EF4-FFF2-40B4-BE49-F238E27FC236}">
                  <a16:creationId xmlns:a16="http://schemas.microsoft.com/office/drawing/2014/main" id="{257E6A21-7C80-7DE2-F18A-E723376DBF2F}"/>
                </a:ext>
              </a:extLst>
            </p:cNvPr>
            <p:cNvGrpSpPr/>
            <p:nvPr/>
          </p:nvGrpSpPr>
          <p:grpSpPr>
            <a:xfrm>
              <a:off x="2335161" y="4542503"/>
              <a:ext cx="4473679" cy="648929"/>
              <a:chOff x="2330245" y="4542503"/>
              <a:chExt cx="4473679" cy="648929"/>
            </a:xfrm>
          </p:grpSpPr>
          <p:cxnSp>
            <p:nvCxnSpPr>
              <p:cNvPr id="13" name="Straight Connector 12">
                <a:extLst>
                  <a:ext uri="{FF2B5EF4-FFF2-40B4-BE49-F238E27FC236}">
                    <a16:creationId xmlns:a16="http://schemas.microsoft.com/office/drawing/2014/main" id="{38B6AD9D-7402-B4D8-5E29-6C503A2B5BC4}"/>
                  </a:ext>
                </a:extLst>
              </p:cNvPr>
              <p:cNvCxnSpPr/>
              <p:nvPr/>
            </p:nvCxnSpPr>
            <p:spPr>
              <a:xfrm>
                <a:off x="233024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2F019-F3AA-8A00-2708-F3FDB3EBDE7D}"/>
                  </a:ext>
                </a:extLst>
              </p:cNvPr>
              <p:cNvCxnSpPr/>
              <p:nvPr/>
            </p:nvCxnSpPr>
            <p:spPr>
              <a:xfrm>
                <a:off x="243428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130073-9C2A-0063-CE0B-EEE981402BEB}"/>
                  </a:ext>
                </a:extLst>
              </p:cNvPr>
              <p:cNvCxnSpPr/>
              <p:nvPr/>
            </p:nvCxnSpPr>
            <p:spPr>
              <a:xfrm>
                <a:off x="253832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3B0B80D-AAB4-ECE8-60BB-A776217FB286}"/>
                  </a:ext>
                </a:extLst>
              </p:cNvPr>
              <p:cNvCxnSpPr/>
              <p:nvPr/>
            </p:nvCxnSpPr>
            <p:spPr>
              <a:xfrm>
                <a:off x="264236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22A717-BBD4-813E-1AD5-5D16D642D572}"/>
                  </a:ext>
                </a:extLst>
              </p:cNvPr>
              <p:cNvCxnSpPr/>
              <p:nvPr/>
            </p:nvCxnSpPr>
            <p:spPr>
              <a:xfrm>
                <a:off x="274640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59E5132-BBDA-0FC8-FC8A-0FAE894A906A}"/>
                  </a:ext>
                </a:extLst>
              </p:cNvPr>
              <p:cNvCxnSpPr/>
              <p:nvPr/>
            </p:nvCxnSpPr>
            <p:spPr>
              <a:xfrm>
                <a:off x="285044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228905-62A1-27DE-393A-AB787BD929F2}"/>
                  </a:ext>
                </a:extLst>
              </p:cNvPr>
              <p:cNvCxnSpPr/>
              <p:nvPr/>
            </p:nvCxnSpPr>
            <p:spPr>
              <a:xfrm>
                <a:off x="295447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1E40E49-B693-AD49-E750-06593A497BF1}"/>
                  </a:ext>
                </a:extLst>
              </p:cNvPr>
              <p:cNvCxnSpPr/>
              <p:nvPr/>
            </p:nvCxnSpPr>
            <p:spPr>
              <a:xfrm>
                <a:off x="305851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4A04120-E98B-B93C-85AD-5C52E100386B}"/>
                  </a:ext>
                </a:extLst>
              </p:cNvPr>
              <p:cNvCxnSpPr/>
              <p:nvPr/>
            </p:nvCxnSpPr>
            <p:spPr>
              <a:xfrm>
                <a:off x="316255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1EA762C-DCDE-188A-522E-103EB53CF591}"/>
                  </a:ext>
                </a:extLst>
              </p:cNvPr>
              <p:cNvCxnSpPr/>
              <p:nvPr/>
            </p:nvCxnSpPr>
            <p:spPr>
              <a:xfrm>
                <a:off x="326659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8496297-A9A5-8E7C-875A-ECC78379D60E}"/>
                  </a:ext>
                </a:extLst>
              </p:cNvPr>
              <p:cNvCxnSpPr/>
              <p:nvPr/>
            </p:nvCxnSpPr>
            <p:spPr>
              <a:xfrm>
                <a:off x="337063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06BBB56-6073-EEB3-8480-8176A8CBF2F3}"/>
                  </a:ext>
                </a:extLst>
              </p:cNvPr>
              <p:cNvCxnSpPr/>
              <p:nvPr/>
            </p:nvCxnSpPr>
            <p:spPr>
              <a:xfrm>
                <a:off x="347467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BCC593D-2B76-2C5A-A7DB-58E0CBBC73F0}"/>
                  </a:ext>
                </a:extLst>
              </p:cNvPr>
              <p:cNvCxnSpPr/>
              <p:nvPr/>
            </p:nvCxnSpPr>
            <p:spPr>
              <a:xfrm>
                <a:off x="357871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2B1B7B9-8897-CFFC-8E6F-6DF7CDF70AD6}"/>
                  </a:ext>
                </a:extLst>
              </p:cNvPr>
              <p:cNvCxnSpPr/>
              <p:nvPr/>
            </p:nvCxnSpPr>
            <p:spPr>
              <a:xfrm>
                <a:off x="368275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28F2A18-492D-A6B7-1FDD-2C2FF8AEEA74}"/>
                  </a:ext>
                </a:extLst>
              </p:cNvPr>
              <p:cNvCxnSpPr/>
              <p:nvPr/>
            </p:nvCxnSpPr>
            <p:spPr>
              <a:xfrm>
                <a:off x="378679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47A8FDD-CAAB-BCE7-17FE-29713ACD7ACA}"/>
                  </a:ext>
                </a:extLst>
              </p:cNvPr>
              <p:cNvCxnSpPr/>
              <p:nvPr/>
            </p:nvCxnSpPr>
            <p:spPr>
              <a:xfrm>
                <a:off x="389083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9E2153C-EB31-9969-57BE-D09FF0ABAEFB}"/>
                  </a:ext>
                </a:extLst>
              </p:cNvPr>
              <p:cNvCxnSpPr/>
              <p:nvPr/>
            </p:nvCxnSpPr>
            <p:spPr>
              <a:xfrm>
                <a:off x="409890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B994B16-3B02-3F0B-8FF1-0A10173A340C}"/>
                  </a:ext>
                </a:extLst>
              </p:cNvPr>
              <p:cNvCxnSpPr/>
              <p:nvPr/>
            </p:nvCxnSpPr>
            <p:spPr>
              <a:xfrm>
                <a:off x="399486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FB275CB-BD69-9C36-422E-D00AA0A2281D}"/>
                  </a:ext>
                </a:extLst>
              </p:cNvPr>
              <p:cNvCxnSpPr/>
              <p:nvPr/>
            </p:nvCxnSpPr>
            <p:spPr>
              <a:xfrm>
                <a:off x="430698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3326686-4CE3-2C95-27BF-D9B75B5CC486}"/>
                  </a:ext>
                </a:extLst>
              </p:cNvPr>
              <p:cNvCxnSpPr/>
              <p:nvPr/>
            </p:nvCxnSpPr>
            <p:spPr>
              <a:xfrm>
                <a:off x="420294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03AA1AC-67BC-18F5-C852-92A9FBD74E76}"/>
                  </a:ext>
                </a:extLst>
              </p:cNvPr>
              <p:cNvCxnSpPr/>
              <p:nvPr/>
            </p:nvCxnSpPr>
            <p:spPr>
              <a:xfrm>
                <a:off x="451506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4E9B963-B4B6-EB7A-2A35-DFF72F4DA228}"/>
                  </a:ext>
                </a:extLst>
              </p:cNvPr>
              <p:cNvCxnSpPr/>
              <p:nvPr/>
            </p:nvCxnSpPr>
            <p:spPr>
              <a:xfrm>
                <a:off x="441102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09B057B-B1F7-7E1E-17A3-49BF501207D8}"/>
                  </a:ext>
                </a:extLst>
              </p:cNvPr>
              <p:cNvCxnSpPr/>
              <p:nvPr/>
            </p:nvCxnSpPr>
            <p:spPr>
              <a:xfrm>
                <a:off x="472314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C37A5AC-8149-47E7-0D34-968B725847CC}"/>
                  </a:ext>
                </a:extLst>
              </p:cNvPr>
              <p:cNvCxnSpPr/>
              <p:nvPr/>
            </p:nvCxnSpPr>
            <p:spPr>
              <a:xfrm>
                <a:off x="461910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72204AC-A64D-76F4-41D4-BC1EFEAA8115}"/>
                  </a:ext>
                </a:extLst>
              </p:cNvPr>
              <p:cNvCxnSpPr/>
              <p:nvPr/>
            </p:nvCxnSpPr>
            <p:spPr>
              <a:xfrm>
                <a:off x="493122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466406F-293A-6737-957D-2C6B19D18FC6}"/>
                  </a:ext>
                </a:extLst>
              </p:cNvPr>
              <p:cNvCxnSpPr/>
              <p:nvPr/>
            </p:nvCxnSpPr>
            <p:spPr>
              <a:xfrm>
                <a:off x="482718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A3799A2-26BC-2D96-4B9C-80FCFE9A90E7}"/>
                  </a:ext>
                </a:extLst>
              </p:cNvPr>
              <p:cNvCxnSpPr/>
              <p:nvPr/>
            </p:nvCxnSpPr>
            <p:spPr>
              <a:xfrm>
                <a:off x="513929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A039012-C1DC-1C37-AC65-FC21B5DE9607}"/>
                  </a:ext>
                </a:extLst>
              </p:cNvPr>
              <p:cNvCxnSpPr/>
              <p:nvPr/>
            </p:nvCxnSpPr>
            <p:spPr>
              <a:xfrm>
                <a:off x="503525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19600A0-44D5-6DC6-541C-28C59B40DFCF}"/>
                  </a:ext>
                </a:extLst>
              </p:cNvPr>
              <p:cNvCxnSpPr/>
              <p:nvPr/>
            </p:nvCxnSpPr>
            <p:spPr>
              <a:xfrm>
                <a:off x="565949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935AB75-1F50-FD10-6818-AA7716AF4C96}"/>
                  </a:ext>
                </a:extLst>
              </p:cNvPr>
              <p:cNvCxnSpPr/>
              <p:nvPr/>
            </p:nvCxnSpPr>
            <p:spPr>
              <a:xfrm>
                <a:off x="545141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5C6D09F-C65F-C659-D7FD-F7F50819E40A}"/>
                  </a:ext>
                </a:extLst>
              </p:cNvPr>
              <p:cNvCxnSpPr/>
              <p:nvPr/>
            </p:nvCxnSpPr>
            <p:spPr>
              <a:xfrm>
                <a:off x="576353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A6A0923-20EA-CC78-5268-ACDA5B1C8255}"/>
                  </a:ext>
                </a:extLst>
              </p:cNvPr>
              <p:cNvCxnSpPr/>
              <p:nvPr/>
            </p:nvCxnSpPr>
            <p:spPr>
              <a:xfrm>
                <a:off x="555545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CA59A94-54D9-CCF3-8A24-2452AE30039B}"/>
                  </a:ext>
                </a:extLst>
              </p:cNvPr>
              <p:cNvCxnSpPr/>
              <p:nvPr/>
            </p:nvCxnSpPr>
            <p:spPr>
              <a:xfrm>
                <a:off x="534737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70DA95E-10A0-7196-7591-BA662F87E0D0}"/>
                  </a:ext>
                </a:extLst>
              </p:cNvPr>
              <p:cNvCxnSpPr/>
              <p:nvPr/>
            </p:nvCxnSpPr>
            <p:spPr>
              <a:xfrm>
                <a:off x="524333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4700767-D0C4-40E6-133B-3503D89FF30C}"/>
                  </a:ext>
                </a:extLst>
              </p:cNvPr>
              <p:cNvCxnSpPr/>
              <p:nvPr/>
            </p:nvCxnSpPr>
            <p:spPr>
              <a:xfrm>
                <a:off x="597161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5DDABD8-89D7-A54F-F911-3BDE109167DF}"/>
                  </a:ext>
                </a:extLst>
              </p:cNvPr>
              <p:cNvCxnSpPr/>
              <p:nvPr/>
            </p:nvCxnSpPr>
            <p:spPr>
              <a:xfrm>
                <a:off x="586757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D3B587C-D05D-22DE-34BA-B51DA19B3F5C}"/>
                  </a:ext>
                </a:extLst>
              </p:cNvPr>
              <p:cNvCxnSpPr/>
              <p:nvPr/>
            </p:nvCxnSpPr>
            <p:spPr>
              <a:xfrm>
                <a:off x="617968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2253D96-DEE0-DA4B-B335-2275F98E3B71}"/>
                  </a:ext>
                </a:extLst>
              </p:cNvPr>
              <p:cNvCxnSpPr/>
              <p:nvPr/>
            </p:nvCxnSpPr>
            <p:spPr>
              <a:xfrm>
                <a:off x="607564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316037C-08C2-5653-AF64-0C951457BC1B}"/>
                  </a:ext>
                </a:extLst>
              </p:cNvPr>
              <p:cNvCxnSpPr/>
              <p:nvPr/>
            </p:nvCxnSpPr>
            <p:spPr>
              <a:xfrm>
                <a:off x="638776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602CB4C-1570-417E-D8F3-26C473FFF5C3}"/>
                  </a:ext>
                </a:extLst>
              </p:cNvPr>
              <p:cNvCxnSpPr/>
              <p:nvPr/>
            </p:nvCxnSpPr>
            <p:spPr>
              <a:xfrm>
                <a:off x="628372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F011B3F-D4E0-EA07-A252-9B95B089B2C9}"/>
                  </a:ext>
                </a:extLst>
              </p:cNvPr>
              <p:cNvCxnSpPr/>
              <p:nvPr/>
            </p:nvCxnSpPr>
            <p:spPr>
              <a:xfrm>
                <a:off x="659584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EAE197-1C0D-67A2-A7E6-AFCFDE00740C}"/>
                  </a:ext>
                </a:extLst>
              </p:cNvPr>
              <p:cNvCxnSpPr/>
              <p:nvPr/>
            </p:nvCxnSpPr>
            <p:spPr>
              <a:xfrm>
                <a:off x="649180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A40BBB2-C4C1-A99F-8081-CE8952D096FC}"/>
                  </a:ext>
                </a:extLst>
              </p:cNvPr>
              <p:cNvCxnSpPr/>
              <p:nvPr/>
            </p:nvCxnSpPr>
            <p:spPr>
              <a:xfrm>
                <a:off x="680392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0B65FC0-0F3E-DE92-812D-92939E366E7D}"/>
                  </a:ext>
                </a:extLst>
              </p:cNvPr>
              <p:cNvCxnSpPr/>
              <p:nvPr/>
            </p:nvCxnSpPr>
            <p:spPr>
              <a:xfrm>
                <a:off x="669988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id="{68737E4D-429B-1EB3-CD4F-B6387F51638F}"/>
                </a:ext>
              </a:extLst>
            </p:cNvPr>
            <p:cNvSpPr/>
            <p:nvPr/>
          </p:nvSpPr>
          <p:spPr>
            <a:xfrm>
              <a:off x="2310581" y="2684207"/>
              <a:ext cx="4522838" cy="3932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bg1">
                      <a:lumMod val="75000"/>
                    </a:schemeClr>
                  </a:solidFill>
                  <a:latin typeface="Cambria" panose="02040503050406030204" pitchFamily="18" charset="0"/>
                </a:rPr>
                <a:t>Page#1</a:t>
              </a:r>
            </a:p>
          </p:txBody>
        </p:sp>
        <p:sp>
          <p:nvSpPr>
            <p:cNvPr id="6" name="Rectangle 5">
              <a:extLst>
                <a:ext uri="{FF2B5EF4-FFF2-40B4-BE49-F238E27FC236}">
                  <a16:creationId xmlns:a16="http://schemas.microsoft.com/office/drawing/2014/main" id="{B7FA1E66-0039-CBA9-C0D1-18297866B126}"/>
                </a:ext>
              </a:extLst>
            </p:cNvPr>
            <p:cNvSpPr/>
            <p:nvPr/>
          </p:nvSpPr>
          <p:spPr>
            <a:xfrm>
              <a:off x="2310581" y="3075038"/>
              <a:ext cx="4522838" cy="3932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bg1">
                      <a:lumMod val="75000"/>
                    </a:schemeClr>
                  </a:solidFill>
                  <a:latin typeface="Cambria" panose="02040503050406030204" pitchFamily="18" charset="0"/>
                </a:rPr>
                <a:t>Page#2</a:t>
              </a:r>
            </a:p>
          </p:txBody>
        </p:sp>
        <p:sp>
          <p:nvSpPr>
            <p:cNvPr id="7" name="Rectangle 6">
              <a:extLst>
                <a:ext uri="{FF2B5EF4-FFF2-40B4-BE49-F238E27FC236}">
                  <a16:creationId xmlns:a16="http://schemas.microsoft.com/office/drawing/2014/main" id="{9D52B16B-530C-96CD-CF4D-4DE40FC13919}"/>
                </a:ext>
              </a:extLst>
            </p:cNvPr>
            <p:cNvSpPr/>
            <p:nvPr/>
          </p:nvSpPr>
          <p:spPr>
            <a:xfrm>
              <a:off x="2310581" y="3468328"/>
              <a:ext cx="4522838" cy="3932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bg1">
                      <a:lumMod val="75000"/>
                    </a:schemeClr>
                  </a:solidFill>
                  <a:latin typeface="Cambria" panose="02040503050406030204" pitchFamily="18" charset="0"/>
                </a:rPr>
                <a:t>Page#3</a:t>
              </a:r>
            </a:p>
          </p:txBody>
        </p:sp>
        <p:sp>
          <p:nvSpPr>
            <p:cNvPr id="8" name="Rectangle 7">
              <a:extLst>
                <a:ext uri="{FF2B5EF4-FFF2-40B4-BE49-F238E27FC236}">
                  <a16:creationId xmlns:a16="http://schemas.microsoft.com/office/drawing/2014/main" id="{80387216-0C47-1994-80FF-5F506A405AFE}"/>
                </a:ext>
              </a:extLst>
            </p:cNvPr>
            <p:cNvSpPr/>
            <p:nvPr/>
          </p:nvSpPr>
          <p:spPr>
            <a:xfrm>
              <a:off x="2310581" y="3861618"/>
              <a:ext cx="4522838" cy="3932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9" name="Rectangle 8">
              <a:extLst>
                <a:ext uri="{FF2B5EF4-FFF2-40B4-BE49-F238E27FC236}">
                  <a16:creationId xmlns:a16="http://schemas.microsoft.com/office/drawing/2014/main" id="{B36C0270-1A56-DF09-B4E7-E6678B6BDCA0}"/>
                </a:ext>
              </a:extLst>
            </p:cNvPr>
            <p:cNvSpPr/>
            <p:nvPr/>
          </p:nvSpPr>
          <p:spPr>
            <a:xfrm>
              <a:off x="2310581" y="4254908"/>
              <a:ext cx="4522838" cy="3932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bg1">
                      <a:lumMod val="75000"/>
                    </a:schemeClr>
                  </a:solidFill>
                  <a:latin typeface="Cambria" panose="02040503050406030204" pitchFamily="18" charset="0"/>
                </a:rPr>
                <a:t>Page#</a:t>
              </a:r>
              <a:r>
                <a:rPr lang="en-US" altLang="ko-KR" b="1" dirty="0">
                  <a:solidFill>
                    <a:schemeClr val="bg1">
                      <a:lumMod val="75000"/>
                    </a:schemeClr>
                  </a:solidFill>
                  <a:latin typeface="Cambria" panose="02040503050406030204" pitchFamily="18" charset="0"/>
                </a:rPr>
                <a:t>32</a:t>
              </a:r>
              <a:endParaRPr lang="en-CH" b="1" dirty="0">
                <a:solidFill>
                  <a:schemeClr val="bg1">
                    <a:lumMod val="75000"/>
                  </a:schemeClr>
                </a:solidFill>
                <a:latin typeface="Cambria" panose="02040503050406030204" pitchFamily="18" charset="0"/>
              </a:endParaRPr>
            </a:p>
          </p:txBody>
        </p:sp>
        <p:sp>
          <p:nvSpPr>
            <p:cNvPr id="10" name="Rectangle 9">
              <a:extLst>
                <a:ext uri="{FF2B5EF4-FFF2-40B4-BE49-F238E27FC236}">
                  <a16:creationId xmlns:a16="http://schemas.microsoft.com/office/drawing/2014/main" id="{D6C13D89-D453-E9D5-BD7A-3FCA144628DB}"/>
                </a:ext>
              </a:extLst>
            </p:cNvPr>
            <p:cNvSpPr/>
            <p:nvPr/>
          </p:nvSpPr>
          <p:spPr>
            <a:xfrm>
              <a:off x="2310581" y="4988868"/>
              <a:ext cx="4522838" cy="39329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75000"/>
                    </a:schemeClr>
                  </a:solidFill>
                  <a:latin typeface="Cambria" panose="02040503050406030204" pitchFamily="18" charset="0"/>
                </a:rPr>
                <a:t>Page Buffer</a:t>
              </a:r>
              <a:endParaRPr lang="en-CH" b="1" dirty="0">
                <a:solidFill>
                  <a:schemeClr val="bg1">
                    <a:lumMod val="75000"/>
                  </a:schemeClr>
                </a:solidFill>
                <a:latin typeface="Cambria" panose="02040503050406030204" pitchFamily="18" charset="0"/>
              </a:endParaRPr>
            </a:p>
          </p:txBody>
        </p:sp>
        <p:sp>
          <p:nvSpPr>
            <p:cNvPr id="58" name="Rectangle 57">
              <a:extLst>
                <a:ext uri="{FF2B5EF4-FFF2-40B4-BE49-F238E27FC236}">
                  <a16:creationId xmlns:a16="http://schemas.microsoft.com/office/drawing/2014/main" id="{79FBBC75-B87A-C8CF-342E-09A6517D7C19}"/>
                </a:ext>
              </a:extLst>
            </p:cNvPr>
            <p:cNvSpPr/>
            <p:nvPr/>
          </p:nvSpPr>
          <p:spPr>
            <a:xfrm>
              <a:off x="3850438" y="4704070"/>
              <a:ext cx="1443124" cy="228925"/>
            </a:xfrm>
            <a:prstGeom prst="rect">
              <a:avLst/>
            </a:prstGeom>
            <a:solidFill>
              <a:schemeClr val="accent4">
                <a:lumMod val="75000"/>
              </a:schemeClr>
            </a:solidFill>
          </p:spPr>
          <p:txBody>
            <a:bodyPr wrap="square" lIns="0" tIns="0" rIns="0" bIns="0" anchor="ctr">
              <a:spAutoFit/>
            </a:bodyPr>
            <a:lstStyle/>
            <a:p>
              <a:pPr algn="ctr"/>
              <a:r>
                <a:rPr lang="en-US" b="1" dirty="0" err="1">
                  <a:latin typeface="Cambria" panose="02040503050406030204" pitchFamily="18" charset="0"/>
                </a:rPr>
                <a:t>Bitlines</a:t>
              </a:r>
              <a:r>
                <a:rPr lang="en-US" b="1" dirty="0">
                  <a:latin typeface="Cambria" panose="02040503050406030204" pitchFamily="18" charset="0"/>
                </a:rPr>
                <a:t> (BLs)</a:t>
              </a:r>
              <a:endParaRPr lang="en-CH" b="1" dirty="0"/>
            </a:p>
          </p:txBody>
        </p:sp>
      </p:grpSp>
      <p:sp>
        <p:nvSpPr>
          <p:cNvPr id="60" name="Slide Number Placeholder 59">
            <a:extLst>
              <a:ext uri="{FF2B5EF4-FFF2-40B4-BE49-F238E27FC236}">
                <a16:creationId xmlns:a16="http://schemas.microsoft.com/office/drawing/2014/main" id="{759C28FB-4F01-821E-1F7C-F6DEF5F6A7B6}"/>
              </a:ext>
            </a:extLst>
          </p:cNvPr>
          <p:cNvSpPr>
            <a:spLocks noGrp="1"/>
          </p:cNvSpPr>
          <p:nvPr>
            <p:ph type="sldNum" sz="quarter" idx="12"/>
          </p:nvPr>
        </p:nvSpPr>
        <p:spPr/>
        <p:txBody>
          <a:bodyPr/>
          <a:lstStyle/>
          <a:p>
            <a:r>
              <a:rPr lang="en-CH" dirty="0"/>
              <a:t>7</a:t>
            </a:r>
          </a:p>
        </p:txBody>
      </p:sp>
    </p:spTree>
    <p:extLst>
      <p:ext uri="{BB962C8B-B14F-4D97-AF65-F5344CB8AC3E}">
        <p14:creationId xmlns:p14="http://schemas.microsoft.com/office/powerpoint/2010/main" val="263133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A3729-EBE5-1D1C-41F1-581144C41257}"/>
              </a:ext>
            </a:extLst>
          </p:cNvPr>
          <p:cNvSpPr>
            <a:spLocks noGrp="1"/>
          </p:cNvSpPr>
          <p:nvPr>
            <p:ph idx="1"/>
          </p:nvPr>
        </p:nvSpPr>
        <p:spPr/>
        <p:txBody>
          <a:bodyPr/>
          <a:lstStyle/>
          <a:p>
            <a:r>
              <a:rPr lang="en-CH" dirty="0">
                <a:solidFill>
                  <a:srgbClr val="C80060"/>
                </a:solidFill>
                <a:latin typeface="Avenir Next Medium" panose="020B0503020202020204" pitchFamily="34" charset="0"/>
              </a:rPr>
              <a:t>ParaBit</a:t>
            </a:r>
            <a:r>
              <a:rPr lang="en-CH" dirty="0"/>
              <a:t> </a:t>
            </a:r>
            <a:r>
              <a:rPr lang="en-CH" sz="1800" dirty="0">
                <a:solidFill>
                  <a:schemeClr val="bg1">
                    <a:lumMod val="50000"/>
                  </a:schemeClr>
                </a:solidFill>
              </a:rPr>
              <a:t>[Gao+, MICRO 2021]</a:t>
            </a:r>
          </a:p>
          <a:p>
            <a:pPr lvl="1"/>
            <a:r>
              <a:rPr lang="en-CH" dirty="0"/>
              <a:t>Performs bulk bitwise operations </a:t>
            </a:r>
            <a:r>
              <a:rPr lang="en-CH" dirty="0">
                <a:solidFill>
                  <a:schemeClr val="accent6">
                    <a:lumMod val="75000"/>
                  </a:schemeClr>
                </a:solidFill>
              </a:rPr>
              <a:t>inside NAND flash chips </a:t>
            </a:r>
            <a:r>
              <a:rPr lang="en-CH" dirty="0"/>
              <a:t>by </a:t>
            </a:r>
            <a:r>
              <a:rPr lang="en-CH" dirty="0">
                <a:solidFill>
                  <a:schemeClr val="accent1"/>
                </a:solidFill>
              </a:rPr>
              <a:t>intelligently controlling the latching circuit of the page buffer</a:t>
            </a:r>
          </a:p>
        </p:txBody>
      </p:sp>
      <p:sp>
        <p:nvSpPr>
          <p:cNvPr id="2" name="Title 1">
            <a:extLst>
              <a:ext uri="{FF2B5EF4-FFF2-40B4-BE49-F238E27FC236}">
                <a16:creationId xmlns:a16="http://schemas.microsoft.com/office/drawing/2014/main" id="{6E640449-3158-8422-1F82-6D84E53755BF}"/>
              </a:ext>
            </a:extLst>
          </p:cNvPr>
          <p:cNvSpPr>
            <a:spLocks noGrp="1"/>
          </p:cNvSpPr>
          <p:nvPr>
            <p:ph type="title"/>
          </p:nvPr>
        </p:nvSpPr>
        <p:spPr/>
        <p:txBody>
          <a:bodyPr/>
          <a:lstStyle/>
          <a:p>
            <a:r>
              <a:rPr lang="en-CH" dirty="0"/>
              <a:t>State-of-the-Art IFP for Bulk Bitwise Operations</a:t>
            </a:r>
          </a:p>
        </p:txBody>
      </p:sp>
      <p:grpSp>
        <p:nvGrpSpPr>
          <p:cNvPr id="58" name="Group 57">
            <a:extLst>
              <a:ext uri="{FF2B5EF4-FFF2-40B4-BE49-F238E27FC236}">
                <a16:creationId xmlns:a16="http://schemas.microsoft.com/office/drawing/2014/main" id="{FFBF2F0E-5398-FDA5-6ED2-E4605DDE7BBF}"/>
              </a:ext>
            </a:extLst>
          </p:cNvPr>
          <p:cNvGrpSpPr/>
          <p:nvPr/>
        </p:nvGrpSpPr>
        <p:grpSpPr>
          <a:xfrm>
            <a:off x="2143831" y="2133600"/>
            <a:ext cx="4856339" cy="3490453"/>
            <a:chOff x="2143831" y="2133600"/>
            <a:chExt cx="4856339" cy="3490453"/>
          </a:xfrm>
        </p:grpSpPr>
        <p:sp>
          <p:nvSpPr>
            <p:cNvPr id="59" name="Rounded Rectangle 21">
              <a:extLst>
                <a:ext uri="{FF2B5EF4-FFF2-40B4-BE49-F238E27FC236}">
                  <a16:creationId xmlns:a16="http://schemas.microsoft.com/office/drawing/2014/main" id="{8ABE9657-D6D6-62E3-3392-6A6AE3774FA9}"/>
                </a:ext>
              </a:extLst>
            </p:cNvPr>
            <p:cNvSpPr/>
            <p:nvPr/>
          </p:nvSpPr>
          <p:spPr bwMode="auto">
            <a:xfrm>
              <a:off x="2143831" y="2133600"/>
              <a:ext cx="4856339" cy="3490453"/>
            </a:xfrm>
            <a:prstGeom prst="roundRect">
              <a:avLst>
                <a:gd name="adj" fmla="val 6232"/>
              </a:avLst>
            </a:prstGeom>
            <a:solidFill>
              <a:schemeClr val="accent4">
                <a:lumMod val="7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000" b="1" dirty="0">
                  <a:solidFill>
                    <a:srgbClr val="000000"/>
                  </a:solidFill>
                  <a:latin typeface="Cambria" panose="02040503050406030204" pitchFamily="18" charset="0"/>
                  <a:ea typeface="Cambria" panose="02040503050406030204" pitchFamily="18" charset="0"/>
                </a:rPr>
                <a:t>NAND Flash </a:t>
              </a:r>
              <a:r>
                <a:rPr lang="en-IN" sz="2000" b="1" dirty="0">
                  <a:solidFill>
                    <a:srgbClr val="000000"/>
                  </a:solidFill>
                  <a:latin typeface="Cambria" panose="02040503050406030204" pitchFamily="18" charset="0"/>
                  <a:ea typeface="Cambria" panose="02040503050406030204" pitchFamily="18" charset="0"/>
                </a:rPr>
                <a:t>Chip</a:t>
              </a:r>
              <a:endParaRPr lang="en-CH" sz="2000" b="1" dirty="0">
                <a:solidFill>
                  <a:srgbClr val="000000"/>
                </a:solidFill>
                <a:latin typeface="Cambria" panose="02040503050406030204" pitchFamily="18" charset="0"/>
                <a:ea typeface="Cambria" panose="02040503050406030204" pitchFamily="18" charset="0"/>
              </a:endParaRPr>
            </a:p>
          </p:txBody>
        </p:sp>
        <p:grpSp>
          <p:nvGrpSpPr>
            <p:cNvPr id="60" name="Group 59">
              <a:extLst>
                <a:ext uri="{FF2B5EF4-FFF2-40B4-BE49-F238E27FC236}">
                  <a16:creationId xmlns:a16="http://schemas.microsoft.com/office/drawing/2014/main" id="{5EE4DA02-1795-8A15-15AF-004C5F7765B6}"/>
                </a:ext>
              </a:extLst>
            </p:cNvPr>
            <p:cNvGrpSpPr/>
            <p:nvPr/>
          </p:nvGrpSpPr>
          <p:grpSpPr>
            <a:xfrm>
              <a:off x="2335161" y="4542503"/>
              <a:ext cx="4473679" cy="648929"/>
              <a:chOff x="2330245" y="4542503"/>
              <a:chExt cx="4473679" cy="648929"/>
            </a:xfrm>
          </p:grpSpPr>
          <p:cxnSp>
            <p:nvCxnSpPr>
              <p:cNvPr id="67" name="Straight Connector 66">
                <a:extLst>
                  <a:ext uri="{FF2B5EF4-FFF2-40B4-BE49-F238E27FC236}">
                    <a16:creationId xmlns:a16="http://schemas.microsoft.com/office/drawing/2014/main" id="{34BE507A-FBAA-A6EA-4A6C-E01C2A8222C9}"/>
                  </a:ext>
                </a:extLst>
              </p:cNvPr>
              <p:cNvCxnSpPr/>
              <p:nvPr/>
            </p:nvCxnSpPr>
            <p:spPr>
              <a:xfrm>
                <a:off x="233024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08A881B-4FFB-89CB-7087-BE86CC2BB7EF}"/>
                  </a:ext>
                </a:extLst>
              </p:cNvPr>
              <p:cNvCxnSpPr/>
              <p:nvPr/>
            </p:nvCxnSpPr>
            <p:spPr>
              <a:xfrm>
                <a:off x="243428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00F4A26-4724-68DA-52F1-CD6DBC2D8CF1}"/>
                  </a:ext>
                </a:extLst>
              </p:cNvPr>
              <p:cNvCxnSpPr/>
              <p:nvPr/>
            </p:nvCxnSpPr>
            <p:spPr>
              <a:xfrm>
                <a:off x="253832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922D466-1A43-2E3B-C5F0-07969302932D}"/>
                  </a:ext>
                </a:extLst>
              </p:cNvPr>
              <p:cNvCxnSpPr/>
              <p:nvPr/>
            </p:nvCxnSpPr>
            <p:spPr>
              <a:xfrm>
                <a:off x="264236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D247364-6559-F3EE-A7E9-D3842B6153B1}"/>
                  </a:ext>
                </a:extLst>
              </p:cNvPr>
              <p:cNvCxnSpPr/>
              <p:nvPr/>
            </p:nvCxnSpPr>
            <p:spPr>
              <a:xfrm>
                <a:off x="274640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8DC001B-E44E-B7E1-FB57-8D1B2FAD726C}"/>
                  </a:ext>
                </a:extLst>
              </p:cNvPr>
              <p:cNvCxnSpPr/>
              <p:nvPr/>
            </p:nvCxnSpPr>
            <p:spPr>
              <a:xfrm>
                <a:off x="285044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B3D6EB0-50D2-1FE1-3AC1-FA0020258FA7}"/>
                  </a:ext>
                </a:extLst>
              </p:cNvPr>
              <p:cNvCxnSpPr/>
              <p:nvPr/>
            </p:nvCxnSpPr>
            <p:spPr>
              <a:xfrm>
                <a:off x="295447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5747B73-009E-6774-DB05-E21A7460159C}"/>
                  </a:ext>
                </a:extLst>
              </p:cNvPr>
              <p:cNvCxnSpPr/>
              <p:nvPr/>
            </p:nvCxnSpPr>
            <p:spPr>
              <a:xfrm>
                <a:off x="305851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6ED7538-53C6-6403-A7E6-902ED6C18F0F}"/>
                  </a:ext>
                </a:extLst>
              </p:cNvPr>
              <p:cNvCxnSpPr/>
              <p:nvPr/>
            </p:nvCxnSpPr>
            <p:spPr>
              <a:xfrm>
                <a:off x="316255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0FF7447-B088-A919-7CE9-E172A3468001}"/>
                  </a:ext>
                </a:extLst>
              </p:cNvPr>
              <p:cNvCxnSpPr/>
              <p:nvPr/>
            </p:nvCxnSpPr>
            <p:spPr>
              <a:xfrm>
                <a:off x="326659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F3B4A97-379C-7479-9B8B-35D867C7241A}"/>
                  </a:ext>
                </a:extLst>
              </p:cNvPr>
              <p:cNvCxnSpPr/>
              <p:nvPr/>
            </p:nvCxnSpPr>
            <p:spPr>
              <a:xfrm>
                <a:off x="337063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12810E6-7DC3-5AC3-3B4B-63BA60B39E41}"/>
                  </a:ext>
                </a:extLst>
              </p:cNvPr>
              <p:cNvCxnSpPr/>
              <p:nvPr/>
            </p:nvCxnSpPr>
            <p:spPr>
              <a:xfrm>
                <a:off x="347467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F232A46-92EA-2BE2-0425-B165AC9CD9C6}"/>
                  </a:ext>
                </a:extLst>
              </p:cNvPr>
              <p:cNvCxnSpPr/>
              <p:nvPr/>
            </p:nvCxnSpPr>
            <p:spPr>
              <a:xfrm>
                <a:off x="357871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0449EC3-4A8A-9CF9-FEDE-2B9260156E7C}"/>
                  </a:ext>
                </a:extLst>
              </p:cNvPr>
              <p:cNvCxnSpPr/>
              <p:nvPr/>
            </p:nvCxnSpPr>
            <p:spPr>
              <a:xfrm>
                <a:off x="368275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A6B8852-693D-2D00-4155-F72212D4588D}"/>
                  </a:ext>
                </a:extLst>
              </p:cNvPr>
              <p:cNvCxnSpPr/>
              <p:nvPr/>
            </p:nvCxnSpPr>
            <p:spPr>
              <a:xfrm>
                <a:off x="378679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41C4E76-D941-D101-DBBC-E2414842F8BC}"/>
                  </a:ext>
                </a:extLst>
              </p:cNvPr>
              <p:cNvCxnSpPr/>
              <p:nvPr/>
            </p:nvCxnSpPr>
            <p:spPr>
              <a:xfrm>
                <a:off x="389083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7160013-2A07-5AA0-F35E-E26704454603}"/>
                  </a:ext>
                </a:extLst>
              </p:cNvPr>
              <p:cNvCxnSpPr/>
              <p:nvPr/>
            </p:nvCxnSpPr>
            <p:spPr>
              <a:xfrm>
                <a:off x="409890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F890693-2321-5FD0-7458-85131A432B52}"/>
                  </a:ext>
                </a:extLst>
              </p:cNvPr>
              <p:cNvCxnSpPr/>
              <p:nvPr/>
            </p:nvCxnSpPr>
            <p:spPr>
              <a:xfrm>
                <a:off x="399486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B957D8-9D56-4DB6-4B89-C87A0A2443D9}"/>
                  </a:ext>
                </a:extLst>
              </p:cNvPr>
              <p:cNvCxnSpPr/>
              <p:nvPr/>
            </p:nvCxnSpPr>
            <p:spPr>
              <a:xfrm>
                <a:off x="430698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877891D-0B9F-4CA9-DE62-455883CC4C89}"/>
                  </a:ext>
                </a:extLst>
              </p:cNvPr>
              <p:cNvCxnSpPr/>
              <p:nvPr/>
            </p:nvCxnSpPr>
            <p:spPr>
              <a:xfrm>
                <a:off x="420294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921F648-6FCA-80C5-5FE0-45EF45B66E71}"/>
                  </a:ext>
                </a:extLst>
              </p:cNvPr>
              <p:cNvCxnSpPr/>
              <p:nvPr/>
            </p:nvCxnSpPr>
            <p:spPr>
              <a:xfrm>
                <a:off x="451506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C68F758-F084-E91E-A94F-8CBCFDDDC060}"/>
                  </a:ext>
                </a:extLst>
              </p:cNvPr>
              <p:cNvCxnSpPr/>
              <p:nvPr/>
            </p:nvCxnSpPr>
            <p:spPr>
              <a:xfrm>
                <a:off x="441102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D229BCD-A7D5-BE19-7E4A-D2F9331E1CB8}"/>
                  </a:ext>
                </a:extLst>
              </p:cNvPr>
              <p:cNvCxnSpPr/>
              <p:nvPr/>
            </p:nvCxnSpPr>
            <p:spPr>
              <a:xfrm>
                <a:off x="472314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A25D17E-5648-87B3-3DC8-AAFF7DA9F877}"/>
                  </a:ext>
                </a:extLst>
              </p:cNvPr>
              <p:cNvCxnSpPr/>
              <p:nvPr/>
            </p:nvCxnSpPr>
            <p:spPr>
              <a:xfrm>
                <a:off x="461910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5FBD020-ADE0-A60C-2CEA-9B49D02633F8}"/>
                  </a:ext>
                </a:extLst>
              </p:cNvPr>
              <p:cNvCxnSpPr/>
              <p:nvPr/>
            </p:nvCxnSpPr>
            <p:spPr>
              <a:xfrm>
                <a:off x="493122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749C594-DA78-82C4-00F8-2C98B7B5E585}"/>
                  </a:ext>
                </a:extLst>
              </p:cNvPr>
              <p:cNvCxnSpPr/>
              <p:nvPr/>
            </p:nvCxnSpPr>
            <p:spPr>
              <a:xfrm>
                <a:off x="482718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63B08B7-0023-41FD-4422-B1FE262DBB13}"/>
                  </a:ext>
                </a:extLst>
              </p:cNvPr>
              <p:cNvCxnSpPr/>
              <p:nvPr/>
            </p:nvCxnSpPr>
            <p:spPr>
              <a:xfrm>
                <a:off x="513929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B51515E-B3C8-9B54-1B34-7FB2252B8B6D}"/>
                  </a:ext>
                </a:extLst>
              </p:cNvPr>
              <p:cNvCxnSpPr/>
              <p:nvPr/>
            </p:nvCxnSpPr>
            <p:spPr>
              <a:xfrm>
                <a:off x="503525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6A6DDE-09AA-4A8F-9213-76B77C50F233}"/>
                  </a:ext>
                </a:extLst>
              </p:cNvPr>
              <p:cNvCxnSpPr/>
              <p:nvPr/>
            </p:nvCxnSpPr>
            <p:spPr>
              <a:xfrm>
                <a:off x="565949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1D1F046-316F-2638-7F14-940D15968946}"/>
                  </a:ext>
                </a:extLst>
              </p:cNvPr>
              <p:cNvCxnSpPr/>
              <p:nvPr/>
            </p:nvCxnSpPr>
            <p:spPr>
              <a:xfrm>
                <a:off x="545141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04B43C7-5EDF-075C-AD94-EE0856D5074F}"/>
                  </a:ext>
                </a:extLst>
              </p:cNvPr>
              <p:cNvCxnSpPr/>
              <p:nvPr/>
            </p:nvCxnSpPr>
            <p:spPr>
              <a:xfrm>
                <a:off x="576353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186BF53-6F99-6090-802C-300F0894646E}"/>
                  </a:ext>
                </a:extLst>
              </p:cNvPr>
              <p:cNvCxnSpPr/>
              <p:nvPr/>
            </p:nvCxnSpPr>
            <p:spPr>
              <a:xfrm>
                <a:off x="555545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DB97C5A-5474-687F-1880-AACD98247B85}"/>
                  </a:ext>
                </a:extLst>
              </p:cNvPr>
              <p:cNvCxnSpPr/>
              <p:nvPr/>
            </p:nvCxnSpPr>
            <p:spPr>
              <a:xfrm>
                <a:off x="534737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C72DF08-017F-4C75-8234-C21E615DB6BC}"/>
                  </a:ext>
                </a:extLst>
              </p:cNvPr>
              <p:cNvCxnSpPr/>
              <p:nvPr/>
            </p:nvCxnSpPr>
            <p:spPr>
              <a:xfrm>
                <a:off x="524333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508ED58-A715-28E4-DA87-C8DD893BAD0E}"/>
                  </a:ext>
                </a:extLst>
              </p:cNvPr>
              <p:cNvCxnSpPr/>
              <p:nvPr/>
            </p:nvCxnSpPr>
            <p:spPr>
              <a:xfrm>
                <a:off x="597161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7142DDC-2A6F-C023-3AA9-8004712334AC}"/>
                  </a:ext>
                </a:extLst>
              </p:cNvPr>
              <p:cNvCxnSpPr/>
              <p:nvPr/>
            </p:nvCxnSpPr>
            <p:spPr>
              <a:xfrm>
                <a:off x="586757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E9CE235-4D34-C6C6-98A8-8428C5E3DF17}"/>
                  </a:ext>
                </a:extLst>
              </p:cNvPr>
              <p:cNvCxnSpPr/>
              <p:nvPr/>
            </p:nvCxnSpPr>
            <p:spPr>
              <a:xfrm>
                <a:off x="617968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73F4220-BF3A-9733-E774-F33F5D05C4E1}"/>
                  </a:ext>
                </a:extLst>
              </p:cNvPr>
              <p:cNvCxnSpPr/>
              <p:nvPr/>
            </p:nvCxnSpPr>
            <p:spPr>
              <a:xfrm>
                <a:off x="607564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2122FE1-1C1E-A167-61FC-F0011B7EE74F}"/>
                  </a:ext>
                </a:extLst>
              </p:cNvPr>
              <p:cNvCxnSpPr/>
              <p:nvPr/>
            </p:nvCxnSpPr>
            <p:spPr>
              <a:xfrm>
                <a:off x="638776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1905201-127F-20DA-1CEE-A70D0E2B4EDB}"/>
                  </a:ext>
                </a:extLst>
              </p:cNvPr>
              <p:cNvCxnSpPr/>
              <p:nvPr/>
            </p:nvCxnSpPr>
            <p:spPr>
              <a:xfrm>
                <a:off x="628372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E1FE7D-592F-DA4A-5453-BE224C6072E0}"/>
                  </a:ext>
                </a:extLst>
              </p:cNvPr>
              <p:cNvCxnSpPr/>
              <p:nvPr/>
            </p:nvCxnSpPr>
            <p:spPr>
              <a:xfrm>
                <a:off x="659584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6770269-FB6C-FB2B-822A-1DD84F4D6143}"/>
                  </a:ext>
                </a:extLst>
              </p:cNvPr>
              <p:cNvCxnSpPr/>
              <p:nvPr/>
            </p:nvCxnSpPr>
            <p:spPr>
              <a:xfrm>
                <a:off x="649180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289B63A-BB6A-4722-6139-6C7C50E461AB}"/>
                  </a:ext>
                </a:extLst>
              </p:cNvPr>
              <p:cNvCxnSpPr/>
              <p:nvPr/>
            </p:nvCxnSpPr>
            <p:spPr>
              <a:xfrm>
                <a:off x="680392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F16D7C9-FC1E-B3BA-FDA2-F80C60941E8D}"/>
                  </a:ext>
                </a:extLst>
              </p:cNvPr>
              <p:cNvCxnSpPr/>
              <p:nvPr/>
            </p:nvCxnSpPr>
            <p:spPr>
              <a:xfrm>
                <a:off x="669988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Rectangle 60">
              <a:extLst>
                <a:ext uri="{FF2B5EF4-FFF2-40B4-BE49-F238E27FC236}">
                  <a16:creationId xmlns:a16="http://schemas.microsoft.com/office/drawing/2014/main" id="{953611E4-34E2-3449-4F52-7040C786BA71}"/>
                </a:ext>
              </a:extLst>
            </p:cNvPr>
            <p:cNvSpPr/>
            <p:nvPr/>
          </p:nvSpPr>
          <p:spPr>
            <a:xfrm>
              <a:off x="2310581" y="4988868"/>
              <a:ext cx="4522838" cy="39329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75000"/>
                    </a:schemeClr>
                  </a:solidFill>
                  <a:latin typeface="Cambria" panose="02040503050406030204" pitchFamily="18" charset="0"/>
                </a:rPr>
                <a:t>Page Buffer</a:t>
              </a:r>
              <a:endParaRPr lang="en-CH" b="1" dirty="0">
                <a:solidFill>
                  <a:schemeClr val="bg1">
                    <a:lumMod val="75000"/>
                  </a:schemeClr>
                </a:solidFill>
                <a:latin typeface="Cambria" panose="02040503050406030204" pitchFamily="18" charset="0"/>
              </a:endParaRPr>
            </a:p>
          </p:txBody>
        </p:sp>
        <p:sp>
          <p:nvSpPr>
            <p:cNvPr id="62" name="Rectangle 61">
              <a:extLst>
                <a:ext uri="{FF2B5EF4-FFF2-40B4-BE49-F238E27FC236}">
                  <a16:creationId xmlns:a16="http://schemas.microsoft.com/office/drawing/2014/main" id="{73B65D50-F48B-3B85-232E-068714428E74}"/>
                </a:ext>
              </a:extLst>
            </p:cNvPr>
            <p:cNvSpPr/>
            <p:nvPr/>
          </p:nvSpPr>
          <p:spPr>
            <a:xfrm>
              <a:off x="2310581" y="2684207"/>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1</a:t>
              </a:r>
            </a:p>
          </p:txBody>
        </p:sp>
        <p:sp>
          <p:nvSpPr>
            <p:cNvPr id="63" name="Rectangle 62">
              <a:extLst>
                <a:ext uri="{FF2B5EF4-FFF2-40B4-BE49-F238E27FC236}">
                  <a16:creationId xmlns:a16="http://schemas.microsoft.com/office/drawing/2014/main" id="{8FBFB04F-BEFD-963B-0EC3-F47F602586FD}"/>
                </a:ext>
              </a:extLst>
            </p:cNvPr>
            <p:cNvSpPr/>
            <p:nvPr/>
          </p:nvSpPr>
          <p:spPr>
            <a:xfrm>
              <a:off x="2310581" y="307503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2</a:t>
              </a:r>
              <a:r>
                <a:rPr lang="en-CH" b="1" dirty="0">
                  <a:solidFill>
                    <a:schemeClr val="tx1"/>
                  </a:solidFill>
                  <a:latin typeface="Cambria" panose="02040503050406030204" pitchFamily="18" charset="0"/>
                </a:rPr>
                <a:t> </a:t>
              </a:r>
            </a:p>
          </p:txBody>
        </p:sp>
        <p:sp>
          <p:nvSpPr>
            <p:cNvPr id="64" name="Rectangle 63">
              <a:extLst>
                <a:ext uri="{FF2B5EF4-FFF2-40B4-BE49-F238E27FC236}">
                  <a16:creationId xmlns:a16="http://schemas.microsoft.com/office/drawing/2014/main" id="{13D4D734-E9ED-33B8-0AFD-F4ACAA50A196}"/>
                </a:ext>
              </a:extLst>
            </p:cNvPr>
            <p:cNvSpPr/>
            <p:nvPr/>
          </p:nvSpPr>
          <p:spPr>
            <a:xfrm>
              <a:off x="2310581" y="346832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3</a:t>
              </a:r>
            </a:p>
          </p:txBody>
        </p:sp>
        <p:sp>
          <p:nvSpPr>
            <p:cNvPr id="65" name="Rectangle 64">
              <a:extLst>
                <a:ext uri="{FF2B5EF4-FFF2-40B4-BE49-F238E27FC236}">
                  <a16:creationId xmlns:a16="http://schemas.microsoft.com/office/drawing/2014/main" id="{11025E8E-C04F-03A6-95BE-5054C36796EC}"/>
                </a:ext>
              </a:extLst>
            </p:cNvPr>
            <p:cNvSpPr/>
            <p:nvPr/>
          </p:nvSpPr>
          <p:spPr>
            <a:xfrm>
              <a:off x="2310581" y="386161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66" name="Rectangle 65">
              <a:extLst>
                <a:ext uri="{FF2B5EF4-FFF2-40B4-BE49-F238E27FC236}">
                  <a16:creationId xmlns:a16="http://schemas.microsoft.com/office/drawing/2014/main" id="{8B0790DA-E424-02C0-BD7C-BA974117FBED}"/>
                </a:ext>
              </a:extLst>
            </p:cNvPr>
            <p:cNvSpPr/>
            <p:nvPr/>
          </p:nvSpPr>
          <p:spPr>
            <a:xfrm>
              <a:off x="2310581" y="425490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Operand O</a:t>
              </a:r>
              <a:r>
                <a:rPr lang="en-US" b="1" baseline="-25000" dirty="0">
                  <a:solidFill>
                    <a:schemeClr val="tx1"/>
                  </a:solidFill>
                  <a:latin typeface="Cambria" panose="02040503050406030204" pitchFamily="18" charset="0"/>
                </a:rPr>
                <a:t>32</a:t>
              </a:r>
              <a:endParaRPr lang="en-CH" b="1" dirty="0">
                <a:solidFill>
                  <a:schemeClr val="tx1"/>
                </a:solidFill>
                <a:latin typeface="Cambria" panose="02040503050406030204" pitchFamily="18" charset="0"/>
              </a:endParaRPr>
            </a:p>
          </p:txBody>
        </p:sp>
      </p:grpSp>
      <p:sp>
        <p:nvSpPr>
          <p:cNvPr id="111" name="Rectangle 110">
            <a:extLst>
              <a:ext uri="{FF2B5EF4-FFF2-40B4-BE49-F238E27FC236}">
                <a16:creationId xmlns:a16="http://schemas.microsoft.com/office/drawing/2014/main" id="{E9B47C88-9495-B05E-9CA9-9649D6523938}"/>
              </a:ext>
            </a:extLst>
          </p:cNvPr>
          <p:cNvSpPr/>
          <p:nvPr/>
        </p:nvSpPr>
        <p:spPr>
          <a:xfrm>
            <a:off x="3850438" y="4704070"/>
            <a:ext cx="1443124" cy="228925"/>
          </a:xfrm>
          <a:prstGeom prst="rect">
            <a:avLst/>
          </a:prstGeom>
          <a:solidFill>
            <a:schemeClr val="accent4">
              <a:lumMod val="75000"/>
            </a:schemeClr>
          </a:solidFill>
        </p:spPr>
        <p:txBody>
          <a:bodyPr wrap="square" lIns="0" tIns="0" rIns="0" bIns="0" anchor="ctr">
            <a:spAutoFit/>
          </a:bodyPr>
          <a:lstStyle/>
          <a:p>
            <a:pPr algn="ctr"/>
            <a:r>
              <a:rPr lang="en-US" b="1" dirty="0" err="1">
                <a:latin typeface="Cambria" panose="02040503050406030204" pitchFamily="18" charset="0"/>
              </a:rPr>
              <a:t>Bitlines</a:t>
            </a:r>
            <a:r>
              <a:rPr lang="en-US" b="1" dirty="0">
                <a:latin typeface="Cambria" panose="02040503050406030204" pitchFamily="18" charset="0"/>
              </a:rPr>
              <a:t> (BLs)</a:t>
            </a:r>
            <a:endParaRPr lang="en-CH" b="1" dirty="0"/>
          </a:p>
        </p:txBody>
      </p:sp>
      <p:sp>
        <p:nvSpPr>
          <p:cNvPr id="113" name="Slide Number Placeholder 112">
            <a:extLst>
              <a:ext uri="{FF2B5EF4-FFF2-40B4-BE49-F238E27FC236}">
                <a16:creationId xmlns:a16="http://schemas.microsoft.com/office/drawing/2014/main" id="{4C3CFE4B-F936-57C8-724E-450693A4C1EB}"/>
              </a:ext>
            </a:extLst>
          </p:cNvPr>
          <p:cNvSpPr>
            <a:spLocks noGrp="1"/>
          </p:cNvSpPr>
          <p:nvPr>
            <p:ph type="sldNum" sz="quarter" idx="12"/>
          </p:nvPr>
        </p:nvSpPr>
        <p:spPr/>
        <p:txBody>
          <a:bodyPr/>
          <a:lstStyle/>
          <a:p>
            <a:r>
              <a:rPr lang="en-CH" dirty="0"/>
              <a:t>7</a:t>
            </a:r>
          </a:p>
        </p:txBody>
      </p:sp>
    </p:spTree>
    <p:extLst>
      <p:ext uri="{BB962C8B-B14F-4D97-AF65-F5344CB8AC3E}">
        <p14:creationId xmlns:p14="http://schemas.microsoft.com/office/powerpoint/2010/main" val="3835898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A3729-EBE5-1D1C-41F1-581144C41257}"/>
              </a:ext>
            </a:extLst>
          </p:cNvPr>
          <p:cNvSpPr>
            <a:spLocks noGrp="1"/>
          </p:cNvSpPr>
          <p:nvPr>
            <p:ph idx="1"/>
          </p:nvPr>
        </p:nvSpPr>
        <p:spPr/>
        <p:txBody>
          <a:bodyPr/>
          <a:lstStyle/>
          <a:p>
            <a:r>
              <a:rPr lang="en-CH" dirty="0">
                <a:solidFill>
                  <a:srgbClr val="C80060"/>
                </a:solidFill>
                <a:latin typeface="Avenir Next Medium" panose="020B0503020202020204" pitchFamily="34" charset="0"/>
              </a:rPr>
              <a:t>ParaBit</a:t>
            </a:r>
            <a:r>
              <a:rPr lang="en-CH" dirty="0"/>
              <a:t> </a:t>
            </a:r>
            <a:r>
              <a:rPr lang="en-CH" sz="1800" dirty="0">
                <a:solidFill>
                  <a:schemeClr val="bg1">
                    <a:lumMod val="50000"/>
                  </a:schemeClr>
                </a:solidFill>
              </a:rPr>
              <a:t>[Gao+, MICRO 2021]</a:t>
            </a:r>
          </a:p>
          <a:p>
            <a:pPr lvl="1"/>
            <a:r>
              <a:rPr lang="en-CH" dirty="0"/>
              <a:t>Performs bulk bitwise operations </a:t>
            </a:r>
            <a:r>
              <a:rPr lang="en-CH" dirty="0">
                <a:solidFill>
                  <a:schemeClr val="accent6">
                    <a:lumMod val="75000"/>
                  </a:schemeClr>
                </a:solidFill>
              </a:rPr>
              <a:t>inside NAND flash chips </a:t>
            </a:r>
            <a:r>
              <a:rPr lang="en-CH" dirty="0"/>
              <a:t>by </a:t>
            </a:r>
            <a:r>
              <a:rPr lang="en-CH" dirty="0">
                <a:solidFill>
                  <a:schemeClr val="accent1"/>
                </a:solidFill>
              </a:rPr>
              <a:t>intelligently controlling the latching circuit of the page buffer</a:t>
            </a:r>
          </a:p>
        </p:txBody>
      </p:sp>
      <p:sp>
        <p:nvSpPr>
          <p:cNvPr id="2" name="Title 1">
            <a:extLst>
              <a:ext uri="{FF2B5EF4-FFF2-40B4-BE49-F238E27FC236}">
                <a16:creationId xmlns:a16="http://schemas.microsoft.com/office/drawing/2014/main" id="{6E640449-3158-8422-1F82-6D84E53755BF}"/>
              </a:ext>
            </a:extLst>
          </p:cNvPr>
          <p:cNvSpPr>
            <a:spLocks noGrp="1"/>
          </p:cNvSpPr>
          <p:nvPr>
            <p:ph type="title"/>
          </p:nvPr>
        </p:nvSpPr>
        <p:spPr/>
        <p:txBody>
          <a:bodyPr/>
          <a:lstStyle/>
          <a:p>
            <a:r>
              <a:rPr lang="en-CH" dirty="0"/>
              <a:t>State-of-the-Art IFP for Bulk Bitwise Operations</a:t>
            </a:r>
          </a:p>
        </p:txBody>
      </p:sp>
      <p:grpSp>
        <p:nvGrpSpPr>
          <p:cNvPr id="66" name="Group 65">
            <a:extLst>
              <a:ext uri="{FF2B5EF4-FFF2-40B4-BE49-F238E27FC236}">
                <a16:creationId xmlns:a16="http://schemas.microsoft.com/office/drawing/2014/main" id="{7F2541B1-0905-C10A-80B2-88B833BC77A3}"/>
              </a:ext>
            </a:extLst>
          </p:cNvPr>
          <p:cNvGrpSpPr/>
          <p:nvPr/>
        </p:nvGrpSpPr>
        <p:grpSpPr>
          <a:xfrm>
            <a:off x="2143831" y="2133600"/>
            <a:ext cx="4856339" cy="3490453"/>
            <a:chOff x="2143831" y="2133600"/>
            <a:chExt cx="4856339" cy="3490453"/>
          </a:xfrm>
        </p:grpSpPr>
        <p:sp>
          <p:nvSpPr>
            <p:cNvPr id="4" name="Rounded Rectangle 21">
              <a:extLst>
                <a:ext uri="{FF2B5EF4-FFF2-40B4-BE49-F238E27FC236}">
                  <a16:creationId xmlns:a16="http://schemas.microsoft.com/office/drawing/2014/main" id="{C22F2311-C360-DF55-866C-ADE55BFFB12D}"/>
                </a:ext>
              </a:extLst>
            </p:cNvPr>
            <p:cNvSpPr/>
            <p:nvPr/>
          </p:nvSpPr>
          <p:spPr bwMode="auto">
            <a:xfrm>
              <a:off x="2143831" y="2133600"/>
              <a:ext cx="4856339" cy="3490453"/>
            </a:xfrm>
            <a:prstGeom prst="roundRect">
              <a:avLst>
                <a:gd name="adj" fmla="val 6232"/>
              </a:avLst>
            </a:prstGeom>
            <a:solidFill>
              <a:schemeClr val="accent4">
                <a:lumMod val="7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000" b="1" dirty="0">
                  <a:solidFill>
                    <a:srgbClr val="000000"/>
                  </a:solidFill>
                  <a:latin typeface="Cambria" panose="02040503050406030204" pitchFamily="18" charset="0"/>
                  <a:ea typeface="Cambria" panose="02040503050406030204" pitchFamily="18" charset="0"/>
                </a:rPr>
                <a:t>NAND Flash </a:t>
              </a:r>
              <a:r>
                <a:rPr lang="en-IN" sz="2000" b="1" dirty="0">
                  <a:solidFill>
                    <a:srgbClr val="000000"/>
                  </a:solidFill>
                  <a:latin typeface="Cambria" panose="02040503050406030204" pitchFamily="18" charset="0"/>
                  <a:ea typeface="Cambria" panose="02040503050406030204" pitchFamily="18" charset="0"/>
                </a:rPr>
                <a:t>Chip</a:t>
              </a:r>
              <a:endParaRPr lang="en-CH" sz="2000" b="1" dirty="0">
                <a:solidFill>
                  <a:srgbClr val="000000"/>
                </a:solidFill>
                <a:latin typeface="Cambria" panose="02040503050406030204" pitchFamily="18" charset="0"/>
                <a:ea typeface="Cambria" panose="02040503050406030204" pitchFamily="18" charset="0"/>
              </a:endParaRPr>
            </a:p>
          </p:txBody>
        </p:sp>
        <p:grpSp>
          <p:nvGrpSpPr>
            <p:cNvPr id="57" name="Group 56">
              <a:extLst>
                <a:ext uri="{FF2B5EF4-FFF2-40B4-BE49-F238E27FC236}">
                  <a16:creationId xmlns:a16="http://schemas.microsoft.com/office/drawing/2014/main" id="{A9B7300D-52B7-C6B6-B6DA-A77B318E420C}"/>
                </a:ext>
              </a:extLst>
            </p:cNvPr>
            <p:cNvGrpSpPr/>
            <p:nvPr/>
          </p:nvGrpSpPr>
          <p:grpSpPr>
            <a:xfrm>
              <a:off x="2335161" y="4542503"/>
              <a:ext cx="4473679" cy="648929"/>
              <a:chOff x="2330245" y="4542503"/>
              <a:chExt cx="4473679" cy="648929"/>
            </a:xfrm>
          </p:grpSpPr>
          <p:cxnSp>
            <p:nvCxnSpPr>
              <p:cNvPr id="12" name="Straight Connector 11">
                <a:extLst>
                  <a:ext uri="{FF2B5EF4-FFF2-40B4-BE49-F238E27FC236}">
                    <a16:creationId xmlns:a16="http://schemas.microsoft.com/office/drawing/2014/main" id="{ACA20BCC-C084-D37E-6EA9-7E1D656BBBF7}"/>
                  </a:ext>
                </a:extLst>
              </p:cNvPr>
              <p:cNvCxnSpPr/>
              <p:nvPr/>
            </p:nvCxnSpPr>
            <p:spPr>
              <a:xfrm>
                <a:off x="233024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0A57F8-9B7B-88ED-7BA1-A56C2189B0CC}"/>
                  </a:ext>
                </a:extLst>
              </p:cNvPr>
              <p:cNvCxnSpPr/>
              <p:nvPr/>
            </p:nvCxnSpPr>
            <p:spPr>
              <a:xfrm>
                <a:off x="243428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22C9D2-E1B9-2243-18E6-5AE1FB129DFF}"/>
                  </a:ext>
                </a:extLst>
              </p:cNvPr>
              <p:cNvCxnSpPr/>
              <p:nvPr/>
            </p:nvCxnSpPr>
            <p:spPr>
              <a:xfrm>
                <a:off x="253832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8761A1-60FC-F751-FA77-6B4695A3AB55}"/>
                  </a:ext>
                </a:extLst>
              </p:cNvPr>
              <p:cNvCxnSpPr/>
              <p:nvPr/>
            </p:nvCxnSpPr>
            <p:spPr>
              <a:xfrm>
                <a:off x="264236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FB1F0C-C906-4745-DC2B-9A58234A2B1E}"/>
                  </a:ext>
                </a:extLst>
              </p:cNvPr>
              <p:cNvCxnSpPr/>
              <p:nvPr/>
            </p:nvCxnSpPr>
            <p:spPr>
              <a:xfrm>
                <a:off x="274640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368FB06-C732-238B-3E5D-9D923C291F12}"/>
                  </a:ext>
                </a:extLst>
              </p:cNvPr>
              <p:cNvCxnSpPr/>
              <p:nvPr/>
            </p:nvCxnSpPr>
            <p:spPr>
              <a:xfrm>
                <a:off x="285044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CE3F96-CFE8-ABDA-162C-D976E6610515}"/>
                  </a:ext>
                </a:extLst>
              </p:cNvPr>
              <p:cNvCxnSpPr/>
              <p:nvPr/>
            </p:nvCxnSpPr>
            <p:spPr>
              <a:xfrm>
                <a:off x="295447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6419A6F-85AF-2006-4450-63CAB5F9E157}"/>
                  </a:ext>
                </a:extLst>
              </p:cNvPr>
              <p:cNvCxnSpPr/>
              <p:nvPr/>
            </p:nvCxnSpPr>
            <p:spPr>
              <a:xfrm>
                <a:off x="305851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2AE2E7-56C5-13C2-0110-428EC9469783}"/>
                  </a:ext>
                </a:extLst>
              </p:cNvPr>
              <p:cNvCxnSpPr/>
              <p:nvPr/>
            </p:nvCxnSpPr>
            <p:spPr>
              <a:xfrm>
                <a:off x="316255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EB1ED9-A9A5-2B45-32FF-1385EF29D99C}"/>
                  </a:ext>
                </a:extLst>
              </p:cNvPr>
              <p:cNvCxnSpPr/>
              <p:nvPr/>
            </p:nvCxnSpPr>
            <p:spPr>
              <a:xfrm>
                <a:off x="326659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B32316D-2573-D30F-1A79-4E3AE13D4FC1}"/>
                  </a:ext>
                </a:extLst>
              </p:cNvPr>
              <p:cNvCxnSpPr/>
              <p:nvPr/>
            </p:nvCxnSpPr>
            <p:spPr>
              <a:xfrm>
                <a:off x="337063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030649C-8536-3931-4A30-E4D78C450C29}"/>
                  </a:ext>
                </a:extLst>
              </p:cNvPr>
              <p:cNvCxnSpPr/>
              <p:nvPr/>
            </p:nvCxnSpPr>
            <p:spPr>
              <a:xfrm>
                <a:off x="347467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D03189-6DBF-22E6-9E39-84BC4B6FA6B5}"/>
                  </a:ext>
                </a:extLst>
              </p:cNvPr>
              <p:cNvCxnSpPr/>
              <p:nvPr/>
            </p:nvCxnSpPr>
            <p:spPr>
              <a:xfrm>
                <a:off x="357871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B5C2A1-D539-AB84-C0F3-9217A2393C8F}"/>
                  </a:ext>
                </a:extLst>
              </p:cNvPr>
              <p:cNvCxnSpPr/>
              <p:nvPr/>
            </p:nvCxnSpPr>
            <p:spPr>
              <a:xfrm>
                <a:off x="368275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7FC779-1E27-EC78-5221-20AAAA9DA2AC}"/>
                  </a:ext>
                </a:extLst>
              </p:cNvPr>
              <p:cNvCxnSpPr/>
              <p:nvPr/>
            </p:nvCxnSpPr>
            <p:spPr>
              <a:xfrm>
                <a:off x="378679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74F00A-E553-7ED9-A4BE-09E88DEA7F4A}"/>
                  </a:ext>
                </a:extLst>
              </p:cNvPr>
              <p:cNvCxnSpPr/>
              <p:nvPr/>
            </p:nvCxnSpPr>
            <p:spPr>
              <a:xfrm>
                <a:off x="389083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505C5A-BA21-53E8-5229-25DC8330402C}"/>
                  </a:ext>
                </a:extLst>
              </p:cNvPr>
              <p:cNvCxnSpPr/>
              <p:nvPr/>
            </p:nvCxnSpPr>
            <p:spPr>
              <a:xfrm>
                <a:off x="409890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C1D0C23-D4E1-1842-23B7-2801B620DB37}"/>
                  </a:ext>
                </a:extLst>
              </p:cNvPr>
              <p:cNvCxnSpPr/>
              <p:nvPr/>
            </p:nvCxnSpPr>
            <p:spPr>
              <a:xfrm>
                <a:off x="399486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3ADFC11-7273-B541-8255-3CC4D72B47E9}"/>
                  </a:ext>
                </a:extLst>
              </p:cNvPr>
              <p:cNvCxnSpPr/>
              <p:nvPr/>
            </p:nvCxnSpPr>
            <p:spPr>
              <a:xfrm>
                <a:off x="430698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3948BD3-A4B2-7CEA-653C-7E5E5DE02F32}"/>
                  </a:ext>
                </a:extLst>
              </p:cNvPr>
              <p:cNvCxnSpPr/>
              <p:nvPr/>
            </p:nvCxnSpPr>
            <p:spPr>
              <a:xfrm>
                <a:off x="420294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BD3580D-C259-A3EF-E4DB-374D338D6302}"/>
                  </a:ext>
                </a:extLst>
              </p:cNvPr>
              <p:cNvCxnSpPr/>
              <p:nvPr/>
            </p:nvCxnSpPr>
            <p:spPr>
              <a:xfrm>
                <a:off x="451506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CE5AE7-A9EF-9EC3-C798-381BC0B3FCEE}"/>
                  </a:ext>
                </a:extLst>
              </p:cNvPr>
              <p:cNvCxnSpPr/>
              <p:nvPr/>
            </p:nvCxnSpPr>
            <p:spPr>
              <a:xfrm>
                <a:off x="441102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D56DF29-2E3B-5AEF-C701-4DFCDA37DC6A}"/>
                  </a:ext>
                </a:extLst>
              </p:cNvPr>
              <p:cNvCxnSpPr/>
              <p:nvPr/>
            </p:nvCxnSpPr>
            <p:spPr>
              <a:xfrm>
                <a:off x="472314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91534C-5218-878D-03DC-07EE760E0CD6}"/>
                  </a:ext>
                </a:extLst>
              </p:cNvPr>
              <p:cNvCxnSpPr/>
              <p:nvPr/>
            </p:nvCxnSpPr>
            <p:spPr>
              <a:xfrm>
                <a:off x="461910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9CF6A2-4F9A-CF5C-B680-18DFD3E759DD}"/>
                  </a:ext>
                </a:extLst>
              </p:cNvPr>
              <p:cNvCxnSpPr/>
              <p:nvPr/>
            </p:nvCxnSpPr>
            <p:spPr>
              <a:xfrm>
                <a:off x="493122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F09D7D7-99DD-C611-A1A6-D4196FC2481E}"/>
                  </a:ext>
                </a:extLst>
              </p:cNvPr>
              <p:cNvCxnSpPr/>
              <p:nvPr/>
            </p:nvCxnSpPr>
            <p:spPr>
              <a:xfrm>
                <a:off x="482718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5E775E-805B-5BFA-541F-F5FE95F51200}"/>
                  </a:ext>
                </a:extLst>
              </p:cNvPr>
              <p:cNvCxnSpPr/>
              <p:nvPr/>
            </p:nvCxnSpPr>
            <p:spPr>
              <a:xfrm>
                <a:off x="513929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8E2018D-14E9-A673-35E1-B22D7E3397E6}"/>
                  </a:ext>
                </a:extLst>
              </p:cNvPr>
              <p:cNvCxnSpPr/>
              <p:nvPr/>
            </p:nvCxnSpPr>
            <p:spPr>
              <a:xfrm>
                <a:off x="503525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889F6D4-1EAD-AD74-2F4E-5878E558D0B4}"/>
                  </a:ext>
                </a:extLst>
              </p:cNvPr>
              <p:cNvCxnSpPr/>
              <p:nvPr/>
            </p:nvCxnSpPr>
            <p:spPr>
              <a:xfrm>
                <a:off x="565949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672246E-3A6E-1E97-F6BE-F0C436E26377}"/>
                  </a:ext>
                </a:extLst>
              </p:cNvPr>
              <p:cNvCxnSpPr/>
              <p:nvPr/>
            </p:nvCxnSpPr>
            <p:spPr>
              <a:xfrm>
                <a:off x="545141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63CE21D-CD94-267C-AAA4-9643C505B0D5}"/>
                  </a:ext>
                </a:extLst>
              </p:cNvPr>
              <p:cNvCxnSpPr/>
              <p:nvPr/>
            </p:nvCxnSpPr>
            <p:spPr>
              <a:xfrm>
                <a:off x="576353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ADE0B07-2A08-B59E-526A-EFE120DFBB83}"/>
                  </a:ext>
                </a:extLst>
              </p:cNvPr>
              <p:cNvCxnSpPr/>
              <p:nvPr/>
            </p:nvCxnSpPr>
            <p:spPr>
              <a:xfrm>
                <a:off x="555545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8E41D7F-7ED3-ABE9-D3B0-FFA97E30E38D}"/>
                  </a:ext>
                </a:extLst>
              </p:cNvPr>
              <p:cNvCxnSpPr/>
              <p:nvPr/>
            </p:nvCxnSpPr>
            <p:spPr>
              <a:xfrm>
                <a:off x="534737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70646B3-417D-5850-F100-2E938FDED7F3}"/>
                  </a:ext>
                </a:extLst>
              </p:cNvPr>
              <p:cNvCxnSpPr/>
              <p:nvPr/>
            </p:nvCxnSpPr>
            <p:spPr>
              <a:xfrm>
                <a:off x="524333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225504E-1765-AC5A-4C15-F0220E9B5949}"/>
                  </a:ext>
                </a:extLst>
              </p:cNvPr>
              <p:cNvCxnSpPr/>
              <p:nvPr/>
            </p:nvCxnSpPr>
            <p:spPr>
              <a:xfrm>
                <a:off x="597161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595BBE-52C7-114B-0680-8DCF66FA9F64}"/>
                  </a:ext>
                </a:extLst>
              </p:cNvPr>
              <p:cNvCxnSpPr/>
              <p:nvPr/>
            </p:nvCxnSpPr>
            <p:spPr>
              <a:xfrm>
                <a:off x="586757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4E97CCF-FDAB-E439-A31E-9B81FE7A35B2}"/>
                  </a:ext>
                </a:extLst>
              </p:cNvPr>
              <p:cNvCxnSpPr/>
              <p:nvPr/>
            </p:nvCxnSpPr>
            <p:spPr>
              <a:xfrm>
                <a:off x="617968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1E23DE9-DB21-F02A-4391-AA872D4AFA47}"/>
                  </a:ext>
                </a:extLst>
              </p:cNvPr>
              <p:cNvCxnSpPr/>
              <p:nvPr/>
            </p:nvCxnSpPr>
            <p:spPr>
              <a:xfrm>
                <a:off x="607564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F70D2B4-B4B6-B9CE-AA6D-FECABAD7EFBA}"/>
                  </a:ext>
                </a:extLst>
              </p:cNvPr>
              <p:cNvCxnSpPr/>
              <p:nvPr/>
            </p:nvCxnSpPr>
            <p:spPr>
              <a:xfrm>
                <a:off x="638776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727024-064C-012C-4366-E2B8BAA02A41}"/>
                  </a:ext>
                </a:extLst>
              </p:cNvPr>
              <p:cNvCxnSpPr/>
              <p:nvPr/>
            </p:nvCxnSpPr>
            <p:spPr>
              <a:xfrm>
                <a:off x="628372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089D0AA-FDFB-84E2-D310-E07147498961}"/>
                  </a:ext>
                </a:extLst>
              </p:cNvPr>
              <p:cNvCxnSpPr/>
              <p:nvPr/>
            </p:nvCxnSpPr>
            <p:spPr>
              <a:xfrm>
                <a:off x="659584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ACE6BDA-E11B-AE70-71CF-3CB2E235C96B}"/>
                  </a:ext>
                </a:extLst>
              </p:cNvPr>
              <p:cNvCxnSpPr/>
              <p:nvPr/>
            </p:nvCxnSpPr>
            <p:spPr>
              <a:xfrm>
                <a:off x="649180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9C105B1-04D6-1C3A-EC25-9B219862A912}"/>
                  </a:ext>
                </a:extLst>
              </p:cNvPr>
              <p:cNvCxnSpPr/>
              <p:nvPr/>
            </p:nvCxnSpPr>
            <p:spPr>
              <a:xfrm>
                <a:off x="680392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1F20AB7-DD89-7F33-96A7-F48E86EB85AE}"/>
                  </a:ext>
                </a:extLst>
              </p:cNvPr>
              <p:cNvCxnSpPr/>
              <p:nvPr/>
            </p:nvCxnSpPr>
            <p:spPr>
              <a:xfrm>
                <a:off x="669988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D6C13D89-D453-E9D5-BD7A-3FCA144628DB}"/>
                </a:ext>
              </a:extLst>
            </p:cNvPr>
            <p:cNvSpPr/>
            <p:nvPr/>
          </p:nvSpPr>
          <p:spPr>
            <a:xfrm>
              <a:off x="2310581" y="4988868"/>
              <a:ext cx="4522838" cy="39329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75000"/>
                    </a:schemeClr>
                  </a:solidFill>
                  <a:latin typeface="Cambria" panose="02040503050406030204" pitchFamily="18" charset="0"/>
                </a:rPr>
                <a:t>Page Buffer</a:t>
              </a:r>
              <a:endParaRPr lang="en-CH" b="1" dirty="0">
                <a:solidFill>
                  <a:schemeClr val="bg1">
                    <a:lumMod val="75000"/>
                  </a:schemeClr>
                </a:solidFill>
                <a:latin typeface="Cambria" panose="02040503050406030204" pitchFamily="18" charset="0"/>
              </a:endParaRPr>
            </a:p>
          </p:txBody>
        </p:sp>
        <p:sp>
          <p:nvSpPr>
            <p:cNvPr id="5" name="Rectangle 4">
              <a:extLst>
                <a:ext uri="{FF2B5EF4-FFF2-40B4-BE49-F238E27FC236}">
                  <a16:creationId xmlns:a16="http://schemas.microsoft.com/office/drawing/2014/main" id="{68737E4D-429B-1EB3-CD4F-B6387F51638F}"/>
                </a:ext>
              </a:extLst>
            </p:cNvPr>
            <p:cNvSpPr/>
            <p:nvPr/>
          </p:nvSpPr>
          <p:spPr>
            <a:xfrm>
              <a:off x="2310581" y="2684207"/>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1</a:t>
              </a:r>
            </a:p>
          </p:txBody>
        </p:sp>
        <p:sp>
          <p:nvSpPr>
            <p:cNvPr id="6" name="Rectangle 5">
              <a:extLst>
                <a:ext uri="{FF2B5EF4-FFF2-40B4-BE49-F238E27FC236}">
                  <a16:creationId xmlns:a16="http://schemas.microsoft.com/office/drawing/2014/main" id="{B7FA1E66-0039-CBA9-C0D1-18297866B126}"/>
                </a:ext>
              </a:extLst>
            </p:cNvPr>
            <p:cNvSpPr/>
            <p:nvPr/>
          </p:nvSpPr>
          <p:spPr>
            <a:xfrm>
              <a:off x="2310581" y="307503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2</a:t>
              </a:r>
              <a:r>
                <a:rPr lang="en-CH" b="1" dirty="0">
                  <a:solidFill>
                    <a:schemeClr val="tx1"/>
                  </a:solidFill>
                  <a:latin typeface="Cambria" panose="02040503050406030204" pitchFamily="18" charset="0"/>
                </a:rPr>
                <a:t> </a:t>
              </a:r>
            </a:p>
          </p:txBody>
        </p:sp>
        <p:sp>
          <p:nvSpPr>
            <p:cNvPr id="7" name="Rectangle 6">
              <a:extLst>
                <a:ext uri="{FF2B5EF4-FFF2-40B4-BE49-F238E27FC236}">
                  <a16:creationId xmlns:a16="http://schemas.microsoft.com/office/drawing/2014/main" id="{9D52B16B-530C-96CD-CF4D-4DE40FC13919}"/>
                </a:ext>
              </a:extLst>
            </p:cNvPr>
            <p:cNvSpPr/>
            <p:nvPr/>
          </p:nvSpPr>
          <p:spPr>
            <a:xfrm>
              <a:off x="2310581" y="346832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3</a:t>
              </a:r>
            </a:p>
          </p:txBody>
        </p:sp>
        <p:sp>
          <p:nvSpPr>
            <p:cNvPr id="8" name="Rectangle 7">
              <a:extLst>
                <a:ext uri="{FF2B5EF4-FFF2-40B4-BE49-F238E27FC236}">
                  <a16:creationId xmlns:a16="http://schemas.microsoft.com/office/drawing/2014/main" id="{80387216-0C47-1994-80FF-5F506A405AFE}"/>
                </a:ext>
              </a:extLst>
            </p:cNvPr>
            <p:cNvSpPr/>
            <p:nvPr/>
          </p:nvSpPr>
          <p:spPr>
            <a:xfrm>
              <a:off x="2310581" y="386161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9" name="Rectangle 8">
              <a:extLst>
                <a:ext uri="{FF2B5EF4-FFF2-40B4-BE49-F238E27FC236}">
                  <a16:creationId xmlns:a16="http://schemas.microsoft.com/office/drawing/2014/main" id="{B36C0270-1A56-DF09-B4E7-E6678B6BDCA0}"/>
                </a:ext>
              </a:extLst>
            </p:cNvPr>
            <p:cNvSpPr/>
            <p:nvPr/>
          </p:nvSpPr>
          <p:spPr>
            <a:xfrm>
              <a:off x="2310581" y="425490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Operand O</a:t>
              </a:r>
              <a:r>
                <a:rPr lang="en-US" b="1" baseline="-25000" dirty="0">
                  <a:solidFill>
                    <a:schemeClr val="tx1"/>
                  </a:solidFill>
                  <a:latin typeface="Cambria" panose="02040503050406030204" pitchFamily="18" charset="0"/>
                </a:rPr>
                <a:t>32</a:t>
              </a:r>
              <a:endParaRPr lang="en-CH" b="1" dirty="0">
                <a:solidFill>
                  <a:schemeClr val="tx1"/>
                </a:solidFill>
                <a:latin typeface="Cambria" panose="02040503050406030204" pitchFamily="18" charset="0"/>
              </a:endParaRPr>
            </a:p>
          </p:txBody>
        </p:sp>
      </p:grpSp>
      <p:sp>
        <p:nvSpPr>
          <p:cNvPr id="68" name="Rectangle 67">
            <a:extLst>
              <a:ext uri="{FF2B5EF4-FFF2-40B4-BE49-F238E27FC236}">
                <a16:creationId xmlns:a16="http://schemas.microsoft.com/office/drawing/2014/main" id="{30A94408-2138-FA55-F04F-B3297E9A9A55}"/>
              </a:ext>
            </a:extLst>
          </p:cNvPr>
          <p:cNvSpPr/>
          <p:nvPr/>
        </p:nvSpPr>
        <p:spPr>
          <a:xfrm>
            <a:off x="2310581" y="498886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rgbClr val="C00000"/>
                </a:solidFill>
                <a:latin typeface="Cambria" panose="02040503050406030204" pitchFamily="18" charset="0"/>
              </a:rPr>
              <a:t>Operand O</a:t>
            </a:r>
            <a:r>
              <a:rPr lang="en-CH" b="1" baseline="-25000" dirty="0">
                <a:solidFill>
                  <a:srgbClr val="C00000"/>
                </a:solidFill>
                <a:latin typeface="Cambria" panose="02040503050406030204" pitchFamily="18" charset="0"/>
              </a:rPr>
              <a:t>1</a:t>
            </a:r>
          </a:p>
        </p:txBody>
      </p:sp>
      <p:sp>
        <p:nvSpPr>
          <p:cNvPr id="69" name="Rectangle 68">
            <a:extLst>
              <a:ext uri="{FF2B5EF4-FFF2-40B4-BE49-F238E27FC236}">
                <a16:creationId xmlns:a16="http://schemas.microsoft.com/office/drawing/2014/main" id="{B1B61893-D8DB-F8C5-EBA6-B7B6481EEF83}"/>
              </a:ext>
            </a:extLst>
          </p:cNvPr>
          <p:cNvSpPr/>
          <p:nvPr/>
        </p:nvSpPr>
        <p:spPr>
          <a:xfrm>
            <a:off x="3850438" y="4704070"/>
            <a:ext cx="1443124" cy="228925"/>
          </a:xfrm>
          <a:prstGeom prst="rect">
            <a:avLst/>
          </a:prstGeom>
          <a:solidFill>
            <a:schemeClr val="accent4">
              <a:lumMod val="75000"/>
            </a:schemeClr>
          </a:solidFill>
        </p:spPr>
        <p:txBody>
          <a:bodyPr wrap="square" lIns="0" tIns="0" rIns="0" bIns="0" anchor="ctr">
            <a:spAutoFit/>
          </a:bodyPr>
          <a:lstStyle/>
          <a:p>
            <a:pPr algn="ctr"/>
            <a:r>
              <a:rPr lang="en-US" b="1" dirty="0" err="1">
                <a:latin typeface="Cambria" panose="02040503050406030204" pitchFamily="18" charset="0"/>
              </a:rPr>
              <a:t>Bitlines</a:t>
            </a:r>
            <a:r>
              <a:rPr lang="en-US" b="1" dirty="0">
                <a:latin typeface="Cambria" panose="02040503050406030204" pitchFamily="18" charset="0"/>
              </a:rPr>
              <a:t> (BLs)</a:t>
            </a:r>
            <a:endParaRPr lang="en-CH" b="1" dirty="0"/>
          </a:p>
        </p:txBody>
      </p:sp>
      <p:sp>
        <p:nvSpPr>
          <p:cNvPr id="61" name="Rectangle 60">
            <a:extLst>
              <a:ext uri="{FF2B5EF4-FFF2-40B4-BE49-F238E27FC236}">
                <a16:creationId xmlns:a16="http://schemas.microsoft.com/office/drawing/2014/main" id="{E74A6CB7-AAFE-1551-43FE-132D569A8D17}"/>
              </a:ext>
            </a:extLst>
          </p:cNvPr>
          <p:cNvSpPr/>
          <p:nvPr/>
        </p:nvSpPr>
        <p:spPr>
          <a:xfrm>
            <a:off x="2310581" y="2684207"/>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1</a:t>
            </a:r>
          </a:p>
        </p:txBody>
      </p:sp>
      <p:grpSp>
        <p:nvGrpSpPr>
          <p:cNvPr id="11" name="Group 10">
            <a:extLst>
              <a:ext uri="{FF2B5EF4-FFF2-40B4-BE49-F238E27FC236}">
                <a16:creationId xmlns:a16="http://schemas.microsoft.com/office/drawing/2014/main" id="{5E415CE1-B5FC-171F-09E4-5833FD7F6E23}"/>
              </a:ext>
            </a:extLst>
          </p:cNvPr>
          <p:cNvGrpSpPr/>
          <p:nvPr/>
        </p:nvGrpSpPr>
        <p:grpSpPr>
          <a:xfrm>
            <a:off x="6013241" y="2890683"/>
            <a:ext cx="811198" cy="2349909"/>
            <a:chOff x="6013241" y="2890683"/>
            <a:chExt cx="811198" cy="2349909"/>
          </a:xfrm>
        </p:grpSpPr>
        <p:sp>
          <p:nvSpPr>
            <p:cNvPr id="60" name="Up Arrow 59">
              <a:extLst>
                <a:ext uri="{FF2B5EF4-FFF2-40B4-BE49-F238E27FC236}">
                  <a16:creationId xmlns:a16="http://schemas.microsoft.com/office/drawing/2014/main" id="{5E2913C0-F852-0F91-1C24-0C464D8C6968}"/>
                </a:ext>
              </a:extLst>
            </p:cNvPr>
            <p:cNvSpPr/>
            <p:nvPr/>
          </p:nvSpPr>
          <p:spPr>
            <a:xfrm rot="10800000">
              <a:off x="6395997" y="2890683"/>
              <a:ext cx="312117" cy="2349909"/>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0" name="Rectangle 69">
              <a:extLst>
                <a:ext uri="{FF2B5EF4-FFF2-40B4-BE49-F238E27FC236}">
                  <a16:creationId xmlns:a16="http://schemas.microsoft.com/office/drawing/2014/main" id="{BA239B02-928F-0CC8-57C9-1F6CD6D17DED}"/>
                </a:ext>
              </a:extLst>
            </p:cNvPr>
            <p:cNvSpPr/>
            <p:nvPr/>
          </p:nvSpPr>
          <p:spPr>
            <a:xfrm>
              <a:off x="6013241" y="3954205"/>
              <a:ext cx="811198" cy="208114"/>
            </a:xfrm>
            <a:prstGeom prst="rect">
              <a:avLst/>
            </a:prstGeom>
            <a:solidFill>
              <a:schemeClr val="accent6">
                <a:lumMod val="20000"/>
                <a:lumOff val="80000"/>
              </a:schemeClr>
            </a:solidFill>
          </p:spPr>
          <p:txBody>
            <a:bodyPr wrap="square" lIns="0" tIns="0" rIns="0" bIns="0" anchor="ctr">
              <a:spAutoFit/>
            </a:bodyPr>
            <a:lstStyle/>
            <a:p>
              <a:pPr algn="ctr"/>
              <a:r>
                <a:rPr lang="en-US" b="1" i="1" dirty="0">
                  <a:solidFill>
                    <a:schemeClr val="accent1"/>
                  </a:solidFill>
                  <a:latin typeface="Cambria" panose="02040503050406030204" pitchFamily="18" charset="0"/>
                </a:rPr>
                <a:t>Sensing</a:t>
              </a:r>
              <a:endParaRPr lang="en-CH" b="1" i="1" dirty="0">
                <a:solidFill>
                  <a:schemeClr val="accent1"/>
                </a:solidFill>
              </a:endParaRPr>
            </a:p>
          </p:txBody>
        </p:sp>
      </p:grpSp>
      <p:sp>
        <p:nvSpPr>
          <p:cNvPr id="72" name="Slide Number Placeholder 71">
            <a:extLst>
              <a:ext uri="{FF2B5EF4-FFF2-40B4-BE49-F238E27FC236}">
                <a16:creationId xmlns:a16="http://schemas.microsoft.com/office/drawing/2014/main" id="{D2CB3320-98BE-6707-79EF-6B17D3DC3C40}"/>
              </a:ext>
            </a:extLst>
          </p:cNvPr>
          <p:cNvSpPr>
            <a:spLocks noGrp="1"/>
          </p:cNvSpPr>
          <p:nvPr>
            <p:ph type="sldNum" sz="quarter" idx="12"/>
          </p:nvPr>
        </p:nvSpPr>
        <p:spPr/>
        <p:txBody>
          <a:bodyPr/>
          <a:lstStyle/>
          <a:p>
            <a:r>
              <a:rPr lang="en-CH" dirty="0"/>
              <a:t>7</a:t>
            </a:r>
          </a:p>
        </p:txBody>
      </p:sp>
    </p:spTree>
    <p:extLst>
      <p:ext uri="{BB962C8B-B14F-4D97-AF65-F5344CB8AC3E}">
        <p14:creationId xmlns:p14="http://schemas.microsoft.com/office/powerpoint/2010/main" val="213647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 1.11111E-6 L 0 0.3368 " pathEditMode="relative" rAng="0" ptsTypes="AA">
                                      <p:cBhvr>
                                        <p:cTn id="6" dur="500" fill="hold"/>
                                        <p:tgtEl>
                                          <p:spTgt spid="61"/>
                                        </p:tgtEl>
                                        <p:attrNameLst>
                                          <p:attrName>ppt_x</p:attrName>
                                          <p:attrName>ppt_y</p:attrName>
                                        </p:attrNameLst>
                                      </p:cBhvr>
                                      <p:rCtr x="0" y="16829"/>
                                    </p:animMotion>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61"/>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6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1" grpId="0" animBg="1"/>
      <p:bldP spid="6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A3729-EBE5-1D1C-41F1-581144C41257}"/>
              </a:ext>
            </a:extLst>
          </p:cNvPr>
          <p:cNvSpPr>
            <a:spLocks noGrp="1"/>
          </p:cNvSpPr>
          <p:nvPr>
            <p:ph idx="1"/>
          </p:nvPr>
        </p:nvSpPr>
        <p:spPr/>
        <p:txBody>
          <a:bodyPr/>
          <a:lstStyle/>
          <a:p>
            <a:r>
              <a:rPr lang="en-CH" dirty="0">
                <a:solidFill>
                  <a:srgbClr val="C80060"/>
                </a:solidFill>
                <a:latin typeface="Avenir Next Medium" panose="020B0503020202020204" pitchFamily="34" charset="0"/>
              </a:rPr>
              <a:t>ParaBit</a:t>
            </a:r>
            <a:r>
              <a:rPr lang="en-CH" dirty="0"/>
              <a:t> </a:t>
            </a:r>
            <a:r>
              <a:rPr lang="en-CH" sz="1800" dirty="0">
                <a:solidFill>
                  <a:schemeClr val="bg1">
                    <a:lumMod val="50000"/>
                  </a:schemeClr>
                </a:solidFill>
              </a:rPr>
              <a:t>[Gao+, MICRO 2021]</a:t>
            </a:r>
          </a:p>
          <a:p>
            <a:pPr lvl="1"/>
            <a:r>
              <a:rPr lang="en-CH" dirty="0"/>
              <a:t>Performs bulk bitwise operations </a:t>
            </a:r>
            <a:r>
              <a:rPr lang="en-CH" dirty="0">
                <a:solidFill>
                  <a:schemeClr val="accent6">
                    <a:lumMod val="75000"/>
                  </a:schemeClr>
                </a:solidFill>
              </a:rPr>
              <a:t>inside NAND flash chips </a:t>
            </a:r>
            <a:r>
              <a:rPr lang="en-CH" dirty="0"/>
              <a:t>by </a:t>
            </a:r>
            <a:r>
              <a:rPr lang="en-CH" dirty="0">
                <a:solidFill>
                  <a:schemeClr val="accent1"/>
                </a:solidFill>
              </a:rPr>
              <a:t>intelligently controlling the latching circuit of the page buffer</a:t>
            </a:r>
          </a:p>
        </p:txBody>
      </p:sp>
      <p:sp>
        <p:nvSpPr>
          <p:cNvPr id="2" name="Title 1">
            <a:extLst>
              <a:ext uri="{FF2B5EF4-FFF2-40B4-BE49-F238E27FC236}">
                <a16:creationId xmlns:a16="http://schemas.microsoft.com/office/drawing/2014/main" id="{6E640449-3158-8422-1F82-6D84E53755BF}"/>
              </a:ext>
            </a:extLst>
          </p:cNvPr>
          <p:cNvSpPr>
            <a:spLocks noGrp="1"/>
          </p:cNvSpPr>
          <p:nvPr>
            <p:ph type="title"/>
          </p:nvPr>
        </p:nvSpPr>
        <p:spPr/>
        <p:txBody>
          <a:bodyPr/>
          <a:lstStyle/>
          <a:p>
            <a:r>
              <a:rPr lang="en-CH" dirty="0"/>
              <a:t>State-of-the-Art IFP for Bulk Bitwise Operations</a:t>
            </a:r>
          </a:p>
        </p:txBody>
      </p:sp>
      <p:grpSp>
        <p:nvGrpSpPr>
          <p:cNvPr id="66" name="Group 65">
            <a:extLst>
              <a:ext uri="{FF2B5EF4-FFF2-40B4-BE49-F238E27FC236}">
                <a16:creationId xmlns:a16="http://schemas.microsoft.com/office/drawing/2014/main" id="{7F2541B1-0905-C10A-80B2-88B833BC77A3}"/>
              </a:ext>
            </a:extLst>
          </p:cNvPr>
          <p:cNvGrpSpPr/>
          <p:nvPr/>
        </p:nvGrpSpPr>
        <p:grpSpPr>
          <a:xfrm>
            <a:off x="2143831" y="2133600"/>
            <a:ext cx="4856339" cy="3490453"/>
            <a:chOff x="2143831" y="2133600"/>
            <a:chExt cx="4856339" cy="3490453"/>
          </a:xfrm>
        </p:grpSpPr>
        <p:sp>
          <p:nvSpPr>
            <p:cNvPr id="4" name="Rounded Rectangle 21">
              <a:extLst>
                <a:ext uri="{FF2B5EF4-FFF2-40B4-BE49-F238E27FC236}">
                  <a16:creationId xmlns:a16="http://schemas.microsoft.com/office/drawing/2014/main" id="{C22F2311-C360-DF55-866C-ADE55BFFB12D}"/>
                </a:ext>
              </a:extLst>
            </p:cNvPr>
            <p:cNvSpPr/>
            <p:nvPr/>
          </p:nvSpPr>
          <p:spPr bwMode="auto">
            <a:xfrm>
              <a:off x="2143831" y="2133600"/>
              <a:ext cx="4856339" cy="3490453"/>
            </a:xfrm>
            <a:prstGeom prst="roundRect">
              <a:avLst>
                <a:gd name="adj" fmla="val 6232"/>
              </a:avLst>
            </a:prstGeom>
            <a:solidFill>
              <a:schemeClr val="accent4">
                <a:lumMod val="7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000" b="1" dirty="0">
                  <a:solidFill>
                    <a:srgbClr val="000000"/>
                  </a:solidFill>
                  <a:latin typeface="Cambria" panose="02040503050406030204" pitchFamily="18" charset="0"/>
                  <a:ea typeface="Cambria" panose="02040503050406030204" pitchFamily="18" charset="0"/>
                </a:rPr>
                <a:t>NAND Flash </a:t>
              </a:r>
              <a:r>
                <a:rPr lang="en-IN" sz="2000" b="1" dirty="0">
                  <a:solidFill>
                    <a:srgbClr val="000000"/>
                  </a:solidFill>
                  <a:latin typeface="Cambria" panose="02040503050406030204" pitchFamily="18" charset="0"/>
                  <a:ea typeface="Cambria" panose="02040503050406030204" pitchFamily="18" charset="0"/>
                </a:rPr>
                <a:t>Chip</a:t>
              </a:r>
              <a:endParaRPr lang="en-CH" sz="2000" b="1" dirty="0">
                <a:solidFill>
                  <a:srgbClr val="000000"/>
                </a:solidFill>
                <a:latin typeface="Cambria" panose="02040503050406030204" pitchFamily="18" charset="0"/>
                <a:ea typeface="Cambria" panose="02040503050406030204" pitchFamily="18" charset="0"/>
              </a:endParaRPr>
            </a:p>
          </p:txBody>
        </p:sp>
        <p:grpSp>
          <p:nvGrpSpPr>
            <p:cNvPr id="57" name="Group 56">
              <a:extLst>
                <a:ext uri="{FF2B5EF4-FFF2-40B4-BE49-F238E27FC236}">
                  <a16:creationId xmlns:a16="http://schemas.microsoft.com/office/drawing/2014/main" id="{A9B7300D-52B7-C6B6-B6DA-A77B318E420C}"/>
                </a:ext>
              </a:extLst>
            </p:cNvPr>
            <p:cNvGrpSpPr/>
            <p:nvPr/>
          </p:nvGrpSpPr>
          <p:grpSpPr>
            <a:xfrm>
              <a:off x="2335161" y="4542503"/>
              <a:ext cx="4473679" cy="648929"/>
              <a:chOff x="2330245" y="4542503"/>
              <a:chExt cx="4473679" cy="648929"/>
            </a:xfrm>
          </p:grpSpPr>
          <p:cxnSp>
            <p:nvCxnSpPr>
              <p:cNvPr id="12" name="Straight Connector 11">
                <a:extLst>
                  <a:ext uri="{FF2B5EF4-FFF2-40B4-BE49-F238E27FC236}">
                    <a16:creationId xmlns:a16="http://schemas.microsoft.com/office/drawing/2014/main" id="{ACA20BCC-C084-D37E-6EA9-7E1D656BBBF7}"/>
                  </a:ext>
                </a:extLst>
              </p:cNvPr>
              <p:cNvCxnSpPr/>
              <p:nvPr/>
            </p:nvCxnSpPr>
            <p:spPr>
              <a:xfrm>
                <a:off x="233024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0A57F8-9B7B-88ED-7BA1-A56C2189B0CC}"/>
                  </a:ext>
                </a:extLst>
              </p:cNvPr>
              <p:cNvCxnSpPr/>
              <p:nvPr/>
            </p:nvCxnSpPr>
            <p:spPr>
              <a:xfrm>
                <a:off x="243428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22C9D2-E1B9-2243-18E6-5AE1FB129DFF}"/>
                  </a:ext>
                </a:extLst>
              </p:cNvPr>
              <p:cNvCxnSpPr/>
              <p:nvPr/>
            </p:nvCxnSpPr>
            <p:spPr>
              <a:xfrm>
                <a:off x="253832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8761A1-60FC-F751-FA77-6B4695A3AB55}"/>
                  </a:ext>
                </a:extLst>
              </p:cNvPr>
              <p:cNvCxnSpPr/>
              <p:nvPr/>
            </p:nvCxnSpPr>
            <p:spPr>
              <a:xfrm>
                <a:off x="264236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FB1F0C-C906-4745-DC2B-9A58234A2B1E}"/>
                  </a:ext>
                </a:extLst>
              </p:cNvPr>
              <p:cNvCxnSpPr/>
              <p:nvPr/>
            </p:nvCxnSpPr>
            <p:spPr>
              <a:xfrm>
                <a:off x="274640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368FB06-C732-238B-3E5D-9D923C291F12}"/>
                  </a:ext>
                </a:extLst>
              </p:cNvPr>
              <p:cNvCxnSpPr/>
              <p:nvPr/>
            </p:nvCxnSpPr>
            <p:spPr>
              <a:xfrm>
                <a:off x="285044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CE3F96-CFE8-ABDA-162C-D976E6610515}"/>
                  </a:ext>
                </a:extLst>
              </p:cNvPr>
              <p:cNvCxnSpPr/>
              <p:nvPr/>
            </p:nvCxnSpPr>
            <p:spPr>
              <a:xfrm>
                <a:off x="295447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6419A6F-85AF-2006-4450-63CAB5F9E157}"/>
                  </a:ext>
                </a:extLst>
              </p:cNvPr>
              <p:cNvCxnSpPr/>
              <p:nvPr/>
            </p:nvCxnSpPr>
            <p:spPr>
              <a:xfrm>
                <a:off x="305851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2AE2E7-56C5-13C2-0110-428EC9469783}"/>
                  </a:ext>
                </a:extLst>
              </p:cNvPr>
              <p:cNvCxnSpPr/>
              <p:nvPr/>
            </p:nvCxnSpPr>
            <p:spPr>
              <a:xfrm>
                <a:off x="316255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EB1ED9-A9A5-2B45-32FF-1385EF29D99C}"/>
                  </a:ext>
                </a:extLst>
              </p:cNvPr>
              <p:cNvCxnSpPr/>
              <p:nvPr/>
            </p:nvCxnSpPr>
            <p:spPr>
              <a:xfrm>
                <a:off x="326659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B32316D-2573-D30F-1A79-4E3AE13D4FC1}"/>
                  </a:ext>
                </a:extLst>
              </p:cNvPr>
              <p:cNvCxnSpPr/>
              <p:nvPr/>
            </p:nvCxnSpPr>
            <p:spPr>
              <a:xfrm>
                <a:off x="337063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030649C-8536-3931-4A30-E4D78C450C29}"/>
                  </a:ext>
                </a:extLst>
              </p:cNvPr>
              <p:cNvCxnSpPr/>
              <p:nvPr/>
            </p:nvCxnSpPr>
            <p:spPr>
              <a:xfrm>
                <a:off x="347467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D03189-6DBF-22E6-9E39-84BC4B6FA6B5}"/>
                  </a:ext>
                </a:extLst>
              </p:cNvPr>
              <p:cNvCxnSpPr/>
              <p:nvPr/>
            </p:nvCxnSpPr>
            <p:spPr>
              <a:xfrm>
                <a:off x="357871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B5C2A1-D539-AB84-C0F3-9217A2393C8F}"/>
                  </a:ext>
                </a:extLst>
              </p:cNvPr>
              <p:cNvCxnSpPr/>
              <p:nvPr/>
            </p:nvCxnSpPr>
            <p:spPr>
              <a:xfrm>
                <a:off x="368275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7FC779-1E27-EC78-5221-20AAAA9DA2AC}"/>
                  </a:ext>
                </a:extLst>
              </p:cNvPr>
              <p:cNvCxnSpPr/>
              <p:nvPr/>
            </p:nvCxnSpPr>
            <p:spPr>
              <a:xfrm>
                <a:off x="378679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74F00A-E553-7ED9-A4BE-09E88DEA7F4A}"/>
                  </a:ext>
                </a:extLst>
              </p:cNvPr>
              <p:cNvCxnSpPr/>
              <p:nvPr/>
            </p:nvCxnSpPr>
            <p:spPr>
              <a:xfrm>
                <a:off x="389083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505C5A-BA21-53E8-5229-25DC8330402C}"/>
                  </a:ext>
                </a:extLst>
              </p:cNvPr>
              <p:cNvCxnSpPr/>
              <p:nvPr/>
            </p:nvCxnSpPr>
            <p:spPr>
              <a:xfrm>
                <a:off x="409890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C1D0C23-D4E1-1842-23B7-2801B620DB37}"/>
                  </a:ext>
                </a:extLst>
              </p:cNvPr>
              <p:cNvCxnSpPr/>
              <p:nvPr/>
            </p:nvCxnSpPr>
            <p:spPr>
              <a:xfrm>
                <a:off x="399486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3ADFC11-7273-B541-8255-3CC4D72B47E9}"/>
                  </a:ext>
                </a:extLst>
              </p:cNvPr>
              <p:cNvCxnSpPr/>
              <p:nvPr/>
            </p:nvCxnSpPr>
            <p:spPr>
              <a:xfrm>
                <a:off x="430698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3948BD3-A4B2-7CEA-653C-7E5E5DE02F32}"/>
                  </a:ext>
                </a:extLst>
              </p:cNvPr>
              <p:cNvCxnSpPr/>
              <p:nvPr/>
            </p:nvCxnSpPr>
            <p:spPr>
              <a:xfrm>
                <a:off x="420294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BD3580D-C259-A3EF-E4DB-374D338D6302}"/>
                  </a:ext>
                </a:extLst>
              </p:cNvPr>
              <p:cNvCxnSpPr/>
              <p:nvPr/>
            </p:nvCxnSpPr>
            <p:spPr>
              <a:xfrm>
                <a:off x="451506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CE5AE7-A9EF-9EC3-C798-381BC0B3FCEE}"/>
                  </a:ext>
                </a:extLst>
              </p:cNvPr>
              <p:cNvCxnSpPr/>
              <p:nvPr/>
            </p:nvCxnSpPr>
            <p:spPr>
              <a:xfrm>
                <a:off x="441102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D56DF29-2E3B-5AEF-C701-4DFCDA37DC6A}"/>
                  </a:ext>
                </a:extLst>
              </p:cNvPr>
              <p:cNvCxnSpPr/>
              <p:nvPr/>
            </p:nvCxnSpPr>
            <p:spPr>
              <a:xfrm>
                <a:off x="472314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91534C-5218-878D-03DC-07EE760E0CD6}"/>
                  </a:ext>
                </a:extLst>
              </p:cNvPr>
              <p:cNvCxnSpPr/>
              <p:nvPr/>
            </p:nvCxnSpPr>
            <p:spPr>
              <a:xfrm>
                <a:off x="461910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9CF6A2-4F9A-CF5C-B680-18DFD3E759DD}"/>
                  </a:ext>
                </a:extLst>
              </p:cNvPr>
              <p:cNvCxnSpPr/>
              <p:nvPr/>
            </p:nvCxnSpPr>
            <p:spPr>
              <a:xfrm>
                <a:off x="493122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F09D7D7-99DD-C611-A1A6-D4196FC2481E}"/>
                  </a:ext>
                </a:extLst>
              </p:cNvPr>
              <p:cNvCxnSpPr/>
              <p:nvPr/>
            </p:nvCxnSpPr>
            <p:spPr>
              <a:xfrm>
                <a:off x="482718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5E775E-805B-5BFA-541F-F5FE95F51200}"/>
                  </a:ext>
                </a:extLst>
              </p:cNvPr>
              <p:cNvCxnSpPr/>
              <p:nvPr/>
            </p:nvCxnSpPr>
            <p:spPr>
              <a:xfrm>
                <a:off x="513929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8E2018D-14E9-A673-35E1-B22D7E3397E6}"/>
                  </a:ext>
                </a:extLst>
              </p:cNvPr>
              <p:cNvCxnSpPr/>
              <p:nvPr/>
            </p:nvCxnSpPr>
            <p:spPr>
              <a:xfrm>
                <a:off x="503525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889F6D4-1EAD-AD74-2F4E-5878E558D0B4}"/>
                  </a:ext>
                </a:extLst>
              </p:cNvPr>
              <p:cNvCxnSpPr/>
              <p:nvPr/>
            </p:nvCxnSpPr>
            <p:spPr>
              <a:xfrm>
                <a:off x="565949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672246E-3A6E-1E97-F6BE-F0C436E26377}"/>
                  </a:ext>
                </a:extLst>
              </p:cNvPr>
              <p:cNvCxnSpPr/>
              <p:nvPr/>
            </p:nvCxnSpPr>
            <p:spPr>
              <a:xfrm>
                <a:off x="545141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63CE21D-CD94-267C-AAA4-9643C505B0D5}"/>
                  </a:ext>
                </a:extLst>
              </p:cNvPr>
              <p:cNvCxnSpPr/>
              <p:nvPr/>
            </p:nvCxnSpPr>
            <p:spPr>
              <a:xfrm>
                <a:off x="576353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ADE0B07-2A08-B59E-526A-EFE120DFBB83}"/>
                  </a:ext>
                </a:extLst>
              </p:cNvPr>
              <p:cNvCxnSpPr/>
              <p:nvPr/>
            </p:nvCxnSpPr>
            <p:spPr>
              <a:xfrm>
                <a:off x="555545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8E41D7F-7ED3-ABE9-D3B0-FFA97E30E38D}"/>
                  </a:ext>
                </a:extLst>
              </p:cNvPr>
              <p:cNvCxnSpPr/>
              <p:nvPr/>
            </p:nvCxnSpPr>
            <p:spPr>
              <a:xfrm>
                <a:off x="534737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70646B3-417D-5850-F100-2E938FDED7F3}"/>
                  </a:ext>
                </a:extLst>
              </p:cNvPr>
              <p:cNvCxnSpPr/>
              <p:nvPr/>
            </p:nvCxnSpPr>
            <p:spPr>
              <a:xfrm>
                <a:off x="524333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225504E-1765-AC5A-4C15-F0220E9B5949}"/>
                  </a:ext>
                </a:extLst>
              </p:cNvPr>
              <p:cNvCxnSpPr/>
              <p:nvPr/>
            </p:nvCxnSpPr>
            <p:spPr>
              <a:xfrm>
                <a:off x="597161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595BBE-52C7-114B-0680-8DCF66FA9F64}"/>
                  </a:ext>
                </a:extLst>
              </p:cNvPr>
              <p:cNvCxnSpPr/>
              <p:nvPr/>
            </p:nvCxnSpPr>
            <p:spPr>
              <a:xfrm>
                <a:off x="586757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4E97CCF-FDAB-E439-A31E-9B81FE7A35B2}"/>
                  </a:ext>
                </a:extLst>
              </p:cNvPr>
              <p:cNvCxnSpPr/>
              <p:nvPr/>
            </p:nvCxnSpPr>
            <p:spPr>
              <a:xfrm>
                <a:off x="617968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1E23DE9-DB21-F02A-4391-AA872D4AFA47}"/>
                  </a:ext>
                </a:extLst>
              </p:cNvPr>
              <p:cNvCxnSpPr/>
              <p:nvPr/>
            </p:nvCxnSpPr>
            <p:spPr>
              <a:xfrm>
                <a:off x="607564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F70D2B4-B4B6-B9CE-AA6D-FECABAD7EFBA}"/>
                  </a:ext>
                </a:extLst>
              </p:cNvPr>
              <p:cNvCxnSpPr/>
              <p:nvPr/>
            </p:nvCxnSpPr>
            <p:spPr>
              <a:xfrm>
                <a:off x="638776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727024-064C-012C-4366-E2B8BAA02A41}"/>
                  </a:ext>
                </a:extLst>
              </p:cNvPr>
              <p:cNvCxnSpPr/>
              <p:nvPr/>
            </p:nvCxnSpPr>
            <p:spPr>
              <a:xfrm>
                <a:off x="628372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089D0AA-FDFB-84E2-D310-E07147498961}"/>
                  </a:ext>
                </a:extLst>
              </p:cNvPr>
              <p:cNvCxnSpPr/>
              <p:nvPr/>
            </p:nvCxnSpPr>
            <p:spPr>
              <a:xfrm>
                <a:off x="659584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ACE6BDA-E11B-AE70-71CF-3CB2E235C96B}"/>
                  </a:ext>
                </a:extLst>
              </p:cNvPr>
              <p:cNvCxnSpPr/>
              <p:nvPr/>
            </p:nvCxnSpPr>
            <p:spPr>
              <a:xfrm>
                <a:off x="649180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9C105B1-04D6-1C3A-EC25-9B219862A912}"/>
                  </a:ext>
                </a:extLst>
              </p:cNvPr>
              <p:cNvCxnSpPr/>
              <p:nvPr/>
            </p:nvCxnSpPr>
            <p:spPr>
              <a:xfrm>
                <a:off x="680392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1F20AB7-DD89-7F33-96A7-F48E86EB85AE}"/>
                  </a:ext>
                </a:extLst>
              </p:cNvPr>
              <p:cNvCxnSpPr/>
              <p:nvPr/>
            </p:nvCxnSpPr>
            <p:spPr>
              <a:xfrm>
                <a:off x="669988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D6C13D89-D453-E9D5-BD7A-3FCA144628DB}"/>
                </a:ext>
              </a:extLst>
            </p:cNvPr>
            <p:cNvSpPr/>
            <p:nvPr/>
          </p:nvSpPr>
          <p:spPr>
            <a:xfrm>
              <a:off x="2310581" y="4988868"/>
              <a:ext cx="4522838" cy="39329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75000"/>
                    </a:schemeClr>
                  </a:solidFill>
                  <a:latin typeface="Cambria" panose="02040503050406030204" pitchFamily="18" charset="0"/>
                </a:rPr>
                <a:t>Page Buffer</a:t>
              </a:r>
              <a:endParaRPr lang="en-CH" b="1" dirty="0">
                <a:solidFill>
                  <a:schemeClr val="bg1">
                    <a:lumMod val="75000"/>
                  </a:schemeClr>
                </a:solidFill>
                <a:latin typeface="Cambria" panose="02040503050406030204" pitchFamily="18" charset="0"/>
              </a:endParaRPr>
            </a:p>
          </p:txBody>
        </p:sp>
        <p:sp>
          <p:nvSpPr>
            <p:cNvPr id="5" name="Rectangle 4">
              <a:extLst>
                <a:ext uri="{FF2B5EF4-FFF2-40B4-BE49-F238E27FC236}">
                  <a16:creationId xmlns:a16="http://schemas.microsoft.com/office/drawing/2014/main" id="{68737E4D-429B-1EB3-CD4F-B6387F51638F}"/>
                </a:ext>
              </a:extLst>
            </p:cNvPr>
            <p:cNvSpPr/>
            <p:nvPr/>
          </p:nvSpPr>
          <p:spPr>
            <a:xfrm>
              <a:off x="2310581" y="2684207"/>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1</a:t>
              </a:r>
            </a:p>
          </p:txBody>
        </p:sp>
        <p:sp>
          <p:nvSpPr>
            <p:cNvPr id="6" name="Rectangle 5">
              <a:extLst>
                <a:ext uri="{FF2B5EF4-FFF2-40B4-BE49-F238E27FC236}">
                  <a16:creationId xmlns:a16="http://schemas.microsoft.com/office/drawing/2014/main" id="{B7FA1E66-0039-CBA9-C0D1-18297866B126}"/>
                </a:ext>
              </a:extLst>
            </p:cNvPr>
            <p:cNvSpPr/>
            <p:nvPr/>
          </p:nvSpPr>
          <p:spPr>
            <a:xfrm>
              <a:off x="2310581" y="307503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2</a:t>
              </a:r>
              <a:r>
                <a:rPr lang="en-CH" b="1" dirty="0">
                  <a:solidFill>
                    <a:schemeClr val="tx1"/>
                  </a:solidFill>
                  <a:latin typeface="Cambria" panose="02040503050406030204" pitchFamily="18" charset="0"/>
                </a:rPr>
                <a:t> </a:t>
              </a:r>
            </a:p>
          </p:txBody>
        </p:sp>
        <p:sp>
          <p:nvSpPr>
            <p:cNvPr id="7" name="Rectangle 6">
              <a:extLst>
                <a:ext uri="{FF2B5EF4-FFF2-40B4-BE49-F238E27FC236}">
                  <a16:creationId xmlns:a16="http://schemas.microsoft.com/office/drawing/2014/main" id="{9D52B16B-530C-96CD-CF4D-4DE40FC13919}"/>
                </a:ext>
              </a:extLst>
            </p:cNvPr>
            <p:cNvSpPr/>
            <p:nvPr/>
          </p:nvSpPr>
          <p:spPr>
            <a:xfrm>
              <a:off x="2310581" y="346832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3</a:t>
              </a:r>
            </a:p>
          </p:txBody>
        </p:sp>
        <p:sp>
          <p:nvSpPr>
            <p:cNvPr id="8" name="Rectangle 7">
              <a:extLst>
                <a:ext uri="{FF2B5EF4-FFF2-40B4-BE49-F238E27FC236}">
                  <a16:creationId xmlns:a16="http://schemas.microsoft.com/office/drawing/2014/main" id="{80387216-0C47-1994-80FF-5F506A405AFE}"/>
                </a:ext>
              </a:extLst>
            </p:cNvPr>
            <p:cNvSpPr/>
            <p:nvPr/>
          </p:nvSpPr>
          <p:spPr>
            <a:xfrm>
              <a:off x="2310581" y="386161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9" name="Rectangle 8">
              <a:extLst>
                <a:ext uri="{FF2B5EF4-FFF2-40B4-BE49-F238E27FC236}">
                  <a16:creationId xmlns:a16="http://schemas.microsoft.com/office/drawing/2014/main" id="{B36C0270-1A56-DF09-B4E7-E6678B6BDCA0}"/>
                </a:ext>
              </a:extLst>
            </p:cNvPr>
            <p:cNvSpPr/>
            <p:nvPr/>
          </p:nvSpPr>
          <p:spPr>
            <a:xfrm>
              <a:off x="2310581" y="425490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Operand O</a:t>
              </a:r>
              <a:r>
                <a:rPr lang="en-US" b="1" baseline="-25000" dirty="0">
                  <a:solidFill>
                    <a:schemeClr val="tx1"/>
                  </a:solidFill>
                  <a:latin typeface="Cambria" panose="02040503050406030204" pitchFamily="18" charset="0"/>
                </a:rPr>
                <a:t>32</a:t>
              </a:r>
              <a:endParaRPr lang="en-CH" b="1" dirty="0">
                <a:solidFill>
                  <a:schemeClr val="tx1"/>
                </a:solidFill>
                <a:latin typeface="Cambria" panose="02040503050406030204" pitchFamily="18" charset="0"/>
              </a:endParaRPr>
            </a:p>
          </p:txBody>
        </p:sp>
      </p:grpSp>
      <p:sp>
        <p:nvSpPr>
          <p:cNvPr id="68" name="Rectangle 67">
            <a:extLst>
              <a:ext uri="{FF2B5EF4-FFF2-40B4-BE49-F238E27FC236}">
                <a16:creationId xmlns:a16="http://schemas.microsoft.com/office/drawing/2014/main" id="{30A94408-2138-FA55-F04F-B3297E9A9A55}"/>
              </a:ext>
            </a:extLst>
          </p:cNvPr>
          <p:cNvSpPr/>
          <p:nvPr/>
        </p:nvSpPr>
        <p:spPr>
          <a:xfrm>
            <a:off x="2310581" y="498886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rgbClr val="C00000"/>
                </a:solidFill>
                <a:latin typeface="Cambria" panose="02040503050406030204" pitchFamily="18" charset="0"/>
              </a:rPr>
              <a:t>Operand O</a:t>
            </a:r>
            <a:r>
              <a:rPr lang="en-CH" b="1" baseline="-25000" dirty="0">
                <a:solidFill>
                  <a:srgbClr val="C00000"/>
                </a:solidFill>
                <a:latin typeface="Cambria" panose="02040503050406030204" pitchFamily="18" charset="0"/>
              </a:rPr>
              <a:t>1</a:t>
            </a:r>
          </a:p>
        </p:txBody>
      </p:sp>
      <p:sp>
        <p:nvSpPr>
          <p:cNvPr id="69" name="Rectangle 68">
            <a:extLst>
              <a:ext uri="{FF2B5EF4-FFF2-40B4-BE49-F238E27FC236}">
                <a16:creationId xmlns:a16="http://schemas.microsoft.com/office/drawing/2014/main" id="{B1B61893-D8DB-F8C5-EBA6-B7B6481EEF83}"/>
              </a:ext>
            </a:extLst>
          </p:cNvPr>
          <p:cNvSpPr/>
          <p:nvPr/>
        </p:nvSpPr>
        <p:spPr>
          <a:xfrm>
            <a:off x="3850438" y="4704070"/>
            <a:ext cx="1443124" cy="228925"/>
          </a:xfrm>
          <a:prstGeom prst="rect">
            <a:avLst/>
          </a:prstGeom>
          <a:solidFill>
            <a:schemeClr val="accent4">
              <a:lumMod val="75000"/>
            </a:schemeClr>
          </a:solidFill>
        </p:spPr>
        <p:txBody>
          <a:bodyPr wrap="square" lIns="0" tIns="0" rIns="0" bIns="0" anchor="ctr">
            <a:spAutoFit/>
          </a:bodyPr>
          <a:lstStyle/>
          <a:p>
            <a:pPr algn="ctr"/>
            <a:r>
              <a:rPr lang="en-US" b="1" dirty="0" err="1">
                <a:latin typeface="Cambria" panose="02040503050406030204" pitchFamily="18" charset="0"/>
              </a:rPr>
              <a:t>Bitlines</a:t>
            </a:r>
            <a:r>
              <a:rPr lang="en-US" b="1" dirty="0">
                <a:latin typeface="Cambria" panose="02040503050406030204" pitchFamily="18" charset="0"/>
              </a:rPr>
              <a:t> (BLs)</a:t>
            </a:r>
            <a:endParaRPr lang="en-CH" b="1" dirty="0"/>
          </a:p>
        </p:txBody>
      </p:sp>
      <p:sp>
        <p:nvSpPr>
          <p:cNvPr id="56" name="Rectangle 55">
            <a:extLst>
              <a:ext uri="{FF2B5EF4-FFF2-40B4-BE49-F238E27FC236}">
                <a16:creationId xmlns:a16="http://schemas.microsoft.com/office/drawing/2014/main" id="{D677DAB8-2378-A65F-D2D2-5CABB625E7D6}"/>
              </a:ext>
            </a:extLst>
          </p:cNvPr>
          <p:cNvSpPr/>
          <p:nvPr/>
        </p:nvSpPr>
        <p:spPr>
          <a:xfrm>
            <a:off x="2310581" y="4988868"/>
            <a:ext cx="4522838" cy="393290"/>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Cambria" panose="02040503050406030204" pitchFamily="18" charset="0"/>
              </a:rPr>
              <a:t>O</a:t>
            </a:r>
            <a:r>
              <a:rPr lang="en-US" b="1" baseline="-25000" dirty="0">
                <a:solidFill>
                  <a:srgbClr val="C00000"/>
                </a:solidFill>
                <a:latin typeface="Cambria" panose="02040503050406030204" pitchFamily="18" charset="0"/>
              </a:rPr>
              <a:t>1 </a:t>
            </a:r>
            <a:r>
              <a:rPr lang="en-US" b="1" dirty="0">
                <a:solidFill>
                  <a:srgbClr val="C00000"/>
                </a:solidFill>
                <a:latin typeface="Cambria" panose="02040503050406030204" pitchFamily="18" charset="0"/>
              </a:rPr>
              <a:t>&amp; </a:t>
            </a:r>
            <a:r>
              <a:rPr lang="en-CH" b="1" dirty="0">
                <a:solidFill>
                  <a:srgbClr val="C00000"/>
                </a:solidFill>
                <a:latin typeface="Cambria" panose="02040503050406030204" pitchFamily="18" charset="0"/>
              </a:rPr>
              <a:t>O</a:t>
            </a:r>
            <a:r>
              <a:rPr lang="en-US" altLang="ko-KR" b="1" baseline="-25000" dirty="0">
                <a:solidFill>
                  <a:srgbClr val="C00000"/>
                </a:solidFill>
                <a:latin typeface="Cambria" panose="02040503050406030204" pitchFamily="18" charset="0"/>
              </a:rPr>
              <a:t>2</a:t>
            </a:r>
            <a:endParaRPr lang="en-CH" b="1" baseline="-25000" dirty="0">
              <a:solidFill>
                <a:srgbClr val="C00000"/>
              </a:solidFill>
              <a:latin typeface="Cambria" panose="02040503050406030204" pitchFamily="18" charset="0"/>
            </a:endParaRPr>
          </a:p>
        </p:txBody>
      </p:sp>
      <p:sp>
        <p:nvSpPr>
          <p:cNvPr id="62" name="Rectangle 61">
            <a:extLst>
              <a:ext uri="{FF2B5EF4-FFF2-40B4-BE49-F238E27FC236}">
                <a16:creationId xmlns:a16="http://schemas.microsoft.com/office/drawing/2014/main" id="{690C5AC0-15AC-FC6D-74EE-BE6256D879DD}"/>
              </a:ext>
            </a:extLst>
          </p:cNvPr>
          <p:cNvSpPr/>
          <p:nvPr/>
        </p:nvSpPr>
        <p:spPr>
          <a:xfrm>
            <a:off x="2310581" y="307503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2</a:t>
            </a:r>
            <a:r>
              <a:rPr lang="en-CH" b="1" dirty="0">
                <a:solidFill>
                  <a:schemeClr val="tx1"/>
                </a:solidFill>
                <a:latin typeface="Cambria" panose="02040503050406030204" pitchFamily="18" charset="0"/>
              </a:rPr>
              <a:t> </a:t>
            </a:r>
          </a:p>
        </p:txBody>
      </p:sp>
      <p:grpSp>
        <p:nvGrpSpPr>
          <p:cNvPr id="61" name="Group 60">
            <a:extLst>
              <a:ext uri="{FF2B5EF4-FFF2-40B4-BE49-F238E27FC236}">
                <a16:creationId xmlns:a16="http://schemas.microsoft.com/office/drawing/2014/main" id="{AAB735BC-1EDF-9AF9-B11F-BA8135E45418}"/>
              </a:ext>
            </a:extLst>
          </p:cNvPr>
          <p:cNvGrpSpPr/>
          <p:nvPr/>
        </p:nvGrpSpPr>
        <p:grpSpPr>
          <a:xfrm>
            <a:off x="6013241" y="3277399"/>
            <a:ext cx="811198" cy="1963192"/>
            <a:chOff x="6013241" y="3277399"/>
            <a:chExt cx="811198" cy="1963192"/>
          </a:xfrm>
        </p:grpSpPr>
        <p:sp>
          <p:nvSpPr>
            <p:cNvPr id="60" name="Up Arrow 59">
              <a:extLst>
                <a:ext uri="{FF2B5EF4-FFF2-40B4-BE49-F238E27FC236}">
                  <a16:creationId xmlns:a16="http://schemas.microsoft.com/office/drawing/2014/main" id="{5E2913C0-F852-0F91-1C24-0C464D8C6968}"/>
                </a:ext>
              </a:extLst>
            </p:cNvPr>
            <p:cNvSpPr/>
            <p:nvPr/>
          </p:nvSpPr>
          <p:spPr>
            <a:xfrm rot="10800000">
              <a:off x="6395996" y="3277399"/>
              <a:ext cx="312117" cy="1963192"/>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935B050B-2617-C48C-868A-6EEADE2DE882}"/>
                </a:ext>
              </a:extLst>
            </p:cNvPr>
            <p:cNvSpPr/>
            <p:nvPr/>
          </p:nvSpPr>
          <p:spPr>
            <a:xfrm>
              <a:off x="6013241" y="4074730"/>
              <a:ext cx="811198" cy="208114"/>
            </a:xfrm>
            <a:prstGeom prst="rect">
              <a:avLst/>
            </a:prstGeom>
            <a:solidFill>
              <a:schemeClr val="accent6">
                <a:lumMod val="20000"/>
                <a:lumOff val="80000"/>
              </a:schemeClr>
            </a:solidFill>
          </p:spPr>
          <p:txBody>
            <a:bodyPr wrap="square" lIns="0" tIns="0" rIns="0" bIns="0" anchor="ctr">
              <a:spAutoFit/>
            </a:bodyPr>
            <a:lstStyle/>
            <a:p>
              <a:pPr algn="ctr"/>
              <a:r>
                <a:rPr lang="en-US" b="1" i="1" dirty="0">
                  <a:solidFill>
                    <a:schemeClr val="accent1"/>
                  </a:solidFill>
                  <a:latin typeface="Cambria" panose="02040503050406030204" pitchFamily="18" charset="0"/>
                </a:rPr>
                <a:t>Sensing</a:t>
              </a:r>
              <a:endParaRPr lang="en-CH" b="1" i="1" dirty="0">
                <a:solidFill>
                  <a:schemeClr val="accent1"/>
                </a:solidFill>
              </a:endParaRPr>
            </a:p>
          </p:txBody>
        </p:sp>
      </p:grpSp>
      <p:sp>
        <p:nvSpPr>
          <p:cNvPr id="59" name="Slide Number Placeholder 58">
            <a:extLst>
              <a:ext uri="{FF2B5EF4-FFF2-40B4-BE49-F238E27FC236}">
                <a16:creationId xmlns:a16="http://schemas.microsoft.com/office/drawing/2014/main" id="{0B7AF68F-9FFC-83D4-3B63-510D1174DD5D}"/>
              </a:ext>
            </a:extLst>
          </p:cNvPr>
          <p:cNvSpPr>
            <a:spLocks noGrp="1"/>
          </p:cNvSpPr>
          <p:nvPr>
            <p:ph type="sldNum" sz="quarter" idx="12"/>
          </p:nvPr>
        </p:nvSpPr>
        <p:spPr/>
        <p:txBody>
          <a:bodyPr/>
          <a:lstStyle/>
          <a:p>
            <a:r>
              <a:rPr lang="en-CH" dirty="0"/>
              <a:t>7</a:t>
            </a:r>
          </a:p>
        </p:txBody>
      </p:sp>
    </p:spTree>
    <p:extLst>
      <p:ext uri="{BB962C8B-B14F-4D97-AF65-F5344CB8AC3E}">
        <p14:creationId xmlns:p14="http://schemas.microsoft.com/office/powerpoint/2010/main" val="119602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 -3.33333E-6 L 0 0.27986 " pathEditMode="relative" rAng="0" ptsTypes="AA">
                                      <p:cBhvr>
                                        <p:cTn id="6" dur="500" fill="hold"/>
                                        <p:tgtEl>
                                          <p:spTgt spid="62"/>
                                        </p:tgtEl>
                                        <p:attrNameLst>
                                          <p:attrName>ppt_x</p:attrName>
                                          <p:attrName>ppt_y</p:attrName>
                                        </p:attrNameLst>
                                      </p:cBhvr>
                                      <p:rCtr x="0" y="13981"/>
                                    </p:animMotion>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62"/>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6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A3729-EBE5-1D1C-41F1-581144C41257}"/>
              </a:ext>
            </a:extLst>
          </p:cNvPr>
          <p:cNvSpPr>
            <a:spLocks noGrp="1"/>
          </p:cNvSpPr>
          <p:nvPr>
            <p:ph idx="1"/>
          </p:nvPr>
        </p:nvSpPr>
        <p:spPr/>
        <p:txBody>
          <a:bodyPr/>
          <a:lstStyle/>
          <a:p>
            <a:r>
              <a:rPr lang="en-CH" dirty="0">
                <a:solidFill>
                  <a:srgbClr val="C80060"/>
                </a:solidFill>
                <a:latin typeface="Avenir Next Medium" panose="020B0503020202020204" pitchFamily="34" charset="0"/>
              </a:rPr>
              <a:t>ParaBit</a:t>
            </a:r>
            <a:r>
              <a:rPr lang="en-CH" dirty="0"/>
              <a:t> </a:t>
            </a:r>
            <a:r>
              <a:rPr lang="en-CH" sz="1800" dirty="0">
                <a:solidFill>
                  <a:schemeClr val="bg1">
                    <a:lumMod val="50000"/>
                  </a:schemeClr>
                </a:solidFill>
              </a:rPr>
              <a:t>[Gao+, MICRO 2021]</a:t>
            </a:r>
          </a:p>
          <a:p>
            <a:pPr lvl="1"/>
            <a:r>
              <a:rPr lang="en-CH" dirty="0"/>
              <a:t>Performs bulk bitwise operations </a:t>
            </a:r>
            <a:r>
              <a:rPr lang="en-CH" dirty="0">
                <a:solidFill>
                  <a:schemeClr val="accent6">
                    <a:lumMod val="75000"/>
                  </a:schemeClr>
                </a:solidFill>
              </a:rPr>
              <a:t>inside NAND flash chips </a:t>
            </a:r>
            <a:r>
              <a:rPr lang="en-CH" dirty="0"/>
              <a:t>by </a:t>
            </a:r>
            <a:r>
              <a:rPr lang="en-CH" dirty="0">
                <a:solidFill>
                  <a:schemeClr val="accent1"/>
                </a:solidFill>
              </a:rPr>
              <a:t>intelligently controlling the latching circuit of the page buffer</a:t>
            </a:r>
          </a:p>
        </p:txBody>
      </p:sp>
      <p:sp>
        <p:nvSpPr>
          <p:cNvPr id="2" name="Title 1">
            <a:extLst>
              <a:ext uri="{FF2B5EF4-FFF2-40B4-BE49-F238E27FC236}">
                <a16:creationId xmlns:a16="http://schemas.microsoft.com/office/drawing/2014/main" id="{6E640449-3158-8422-1F82-6D84E53755BF}"/>
              </a:ext>
            </a:extLst>
          </p:cNvPr>
          <p:cNvSpPr>
            <a:spLocks noGrp="1"/>
          </p:cNvSpPr>
          <p:nvPr>
            <p:ph type="title"/>
          </p:nvPr>
        </p:nvSpPr>
        <p:spPr/>
        <p:txBody>
          <a:bodyPr/>
          <a:lstStyle/>
          <a:p>
            <a:r>
              <a:rPr lang="en-CH" dirty="0"/>
              <a:t>State-of-the-Art IFP for Bulk Bitwise Operations</a:t>
            </a:r>
          </a:p>
        </p:txBody>
      </p:sp>
      <p:grpSp>
        <p:nvGrpSpPr>
          <p:cNvPr id="66" name="Group 65">
            <a:extLst>
              <a:ext uri="{FF2B5EF4-FFF2-40B4-BE49-F238E27FC236}">
                <a16:creationId xmlns:a16="http://schemas.microsoft.com/office/drawing/2014/main" id="{7F2541B1-0905-C10A-80B2-88B833BC77A3}"/>
              </a:ext>
            </a:extLst>
          </p:cNvPr>
          <p:cNvGrpSpPr/>
          <p:nvPr/>
        </p:nvGrpSpPr>
        <p:grpSpPr>
          <a:xfrm>
            <a:off x="2143831" y="2133600"/>
            <a:ext cx="4856339" cy="3490453"/>
            <a:chOff x="2143831" y="2133600"/>
            <a:chExt cx="4856339" cy="3490453"/>
          </a:xfrm>
        </p:grpSpPr>
        <p:sp>
          <p:nvSpPr>
            <p:cNvPr id="4" name="Rounded Rectangle 21">
              <a:extLst>
                <a:ext uri="{FF2B5EF4-FFF2-40B4-BE49-F238E27FC236}">
                  <a16:creationId xmlns:a16="http://schemas.microsoft.com/office/drawing/2014/main" id="{C22F2311-C360-DF55-866C-ADE55BFFB12D}"/>
                </a:ext>
              </a:extLst>
            </p:cNvPr>
            <p:cNvSpPr/>
            <p:nvPr/>
          </p:nvSpPr>
          <p:spPr bwMode="auto">
            <a:xfrm>
              <a:off x="2143831" y="2133600"/>
              <a:ext cx="4856339" cy="3490453"/>
            </a:xfrm>
            <a:prstGeom prst="roundRect">
              <a:avLst>
                <a:gd name="adj" fmla="val 6232"/>
              </a:avLst>
            </a:prstGeom>
            <a:solidFill>
              <a:schemeClr val="accent4">
                <a:lumMod val="7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000" b="1" dirty="0">
                  <a:solidFill>
                    <a:srgbClr val="000000"/>
                  </a:solidFill>
                  <a:latin typeface="Cambria" panose="02040503050406030204" pitchFamily="18" charset="0"/>
                  <a:ea typeface="Cambria" panose="02040503050406030204" pitchFamily="18" charset="0"/>
                </a:rPr>
                <a:t>NAND Flash </a:t>
              </a:r>
              <a:r>
                <a:rPr lang="en-IN" sz="2000" b="1" dirty="0">
                  <a:solidFill>
                    <a:srgbClr val="000000"/>
                  </a:solidFill>
                  <a:latin typeface="Cambria" panose="02040503050406030204" pitchFamily="18" charset="0"/>
                  <a:ea typeface="Cambria" panose="02040503050406030204" pitchFamily="18" charset="0"/>
                </a:rPr>
                <a:t>Chip</a:t>
              </a:r>
              <a:endParaRPr lang="en-CH" sz="2000" b="1" dirty="0">
                <a:solidFill>
                  <a:srgbClr val="000000"/>
                </a:solidFill>
                <a:latin typeface="Cambria" panose="02040503050406030204" pitchFamily="18" charset="0"/>
                <a:ea typeface="Cambria" panose="02040503050406030204" pitchFamily="18" charset="0"/>
              </a:endParaRPr>
            </a:p>
          </p:txBody>
        </p:sp>
        <p:grpSp>
          <p:nvGrpSpPr>
            <p:cNvPr id="57" name="Group 56">
              <a:extLst>
                <a:ext uri="{FF2B5EF4-FFF2-40B4-BE49-F238E27FC236}">
                  <a16:creationId xmlns:a16="http://schemas.microsoft.com/office/drawing/2014/main" id="{A9B7300D-52B7-C6B6-B6DA-A77B318E420C}"/>
                </a:ext>
              </a:extLst>
            </p:cNvPr>
            <p:cNvGrpSpPr/>
            <p:nvPr/>
          </p:nvGrpSpPr>
          <p:grpSpPr>
            <a:xfrm>
              <a:off x="2335161" y="4542503"/>
              <a:ext cx="4473679" cy="648929"/>
              <a:chOff x="2330245" y="4542503"/>
              <a:chExt cx="4473679" cy="648929"/>
            </a:xfrm>
          </p:grpSpPr>
          <p:cxnSp>
            <p:nvCxnSpPr>
              <p:cNvPr id="12" name="Straight Connector 11">
                <a:extLst>
                  <a:ext uri="{FF2B5EF4-FFF2-40B4-BE49-F238E27FC236}">
                    <a16:creationId xmlns:a16="http://schemas.microsoft.com/office/drawing/2014/main" id="{ACA20BCC-C084-D37E-6EA9-7E1D656BBBF7}"/>
                  </a:ext>
                </a:extLst>
              </p:cNvPr>
              <p:cNvCxnSpPr/>
              <p:nvPr/>
            </p:nvCxnSpPr>
            <p:spPr>
              <a:xfrm>
                <a:off x="233024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0A57F8-9B7B-88ED-7BA1-A56C2189B0CC}"/>
                  </a:ext>
                </a:extLst>
              </p:cNvPr>
              <p:cNvCxnSpPr/>
              <p:nvPr/>
            </p:nvCxnSpPr>
            <p:spPr>
              <a:xfrm>
                <a:off x="243428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22C9D2-E1B9-2243-18E6-5AE1FB129DFF}"/>
                  </a:ext>
                </a:extLst>
              </p:cNvPr>
              <p:cNvCxnSpPr/>
              <p:nvPr/>
            </p:nvCxnSpPr>
            <p:spPr>
              <a:xfrm>
                <a:off x="253832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8761A1-60FC-F751-FA77-6B4695A3AB55}"/>
                  </a:ext>
                </a:extLst>
              </p:cNvPr>
              <p:cNvCxnSpPr/>
              <p:nvPr/>
            </p:nvCxnSpPr>
            <p:spPr>
              <a:xfrm>
                <a:off x="264236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FB1F0C-C906-4745-DC2B-9A58234A2B1E}"/>
                  </a:ext>
                </a:extLst>
              </p:cNvPr>
              <p:cNvCxnSpPr/>
              <p:nvPr/>
            </p:nvCxnSpPr>
            <p:spPr>
              <a:xfrm>
                <a:off x="274640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368FB06-C732-238B-3E5D-9D923C291F12}"/>
                  </a:ext>
                </a:extLst>
              </p:cNvPr>
              <p:cNvCxnSpPr/>
              <p:nvPr/>
            </p:nvCxnSpPr>
            <p:spPr>
              <a:xfrm>
                <a:off x="285044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CE3F96-CFE8-ABDA-162C-D976E6610515}"/>
                  </a:ext>
                </a:extLst>
              </p:cNvPr>
              <p:cNvCxnSpPr/>
              <p:nvPr/>
            </p:nvCxnSpPr>
            <p:spPr>
              <a:xfrm>
                <a:off x="295447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6419A6F-85AF-2006-4450-63CAB5F9E157}"/>
                  </a:ext>
                </a:extLst>
              </p:cNvPr>
              <p:cNvCxnSpPr/>
              <p:nvPr/>
            </p:nvCxnSpPr>
            <p:spPr>
              <a:xfrm>
                <a:off x="305851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2AE2E7-56C5-13C2-0110-428EC9469783}"/>
                  </a:ext>
                </a:extLst>
              </p:cNvPr>
              <p:cNvCxnSpPr/>
              <p:nvPr/>
            </p:nvCxnSpPr>
            <p:spPr>
              <a:xfrm>
                <a:off x="316255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EB1ED9-A9A5-2B45-32FF-1385EF29D99C}"/>
                  </a:ext>
                </a:extLst>
              </p:cNvPr>
              <p:cNvCxnSpPr/>
              <p:nvPr/>
            </p:nvCxnSpPr>
            <p:spPr>
              <a:xfrm>
                <a:off x="326659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B32316D-2573-D30F-1A79-4E3AE13D4FC1}"/>
                  </a:ext>
                </a:extLst>
              </p:cNvPr>
              <p:cNvCxnSpPr/>
              <p:nvPr/>
            </p:nvCxnSpPr>
            <p:spPr>
              <a:xfrm>
                <a:off x="337063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030649C-8536-3931-4A30-E4D78C450C29}"/>
                  </a:ext>
                </a:extLst>
              </p:cNvPr>
              <p:cNvCxnSpPr/>
              <p:nvPr/>
            </p:nvCxnSpPr>
            <p:spPr>
              <a:xfrm>
                <a:off x="347467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D03189-6DBF-22E6-9E39-84BC4B6FA6B5}"/>
                  </a:ext>
                </a:extLst>
              </p:cNvPr>
              <p:cNvCxnSpPr/>
              <p:nvPr/>
            </p:nvCxnSpPr>
            <p:spPr>
              <a:xfrm>
                <a:off x="357871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B5C2A1-D539-AB84-C0F3-9217A2393C8F}"/>
                  </a:ext>
                </a:extLst>
              </p:cNvPr>
              <p:cNvCxnSpPr/>
              <p:nvPr/>
            </p:nvCxnSpPr>
            <p:spPr>
              <a:xfrm>
                <a:off x="368275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7FC779-1E27-EC78-5221-20AAAA9DA2AC}"/>
                  </a:ext>
                </a:extLst>
              </p:cNvPr>
              <p:cNvCxnSpPr/>
              <p:nvPr/>
            </p:nvCxnSpPr>
            <p:spPr>
              <a:xfrm>
                <a:off x="378679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74F00A-E553-7ED9-A4BE-09E88DEA7F4A}"/>
                  </a:ext>
                </a:extLst>
              </p:cNvPr>
              <p:cNvCxnSpPr/>
              <p:nvPr/>
            </p:nvCxnSpPr>
            <p:spPr>
              <a:xfrm>
                <a:off x="389083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505C5A-BA21-53E8-5229-25DC8330402C}"/>
                  </a:ext>
                </a:extLst>
              </p:cNvPr>
              <p:cNvCxnSpPr/>
              <p:nvPr/>
            </p:nvCxnSpPr>
            <p:spPr>
              <a:xfrm>
                <a:off x="409890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C1D0C23-D4E1-1842-23B7-2801B620DB37}"/>
                  </a:ext>
                </a:extLst>
              </p:cNvPr>
              <p:cNvCxnSpPr/>
              <p:nvPr/>
            </p:nvCxnSpPr>
            <p:spPr>
              <a:xfrm>
                <a:off x="399486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3ADFC11-7273-B541-8255-3CC4D72B47E9}"/>
                  </a:ext>
                </a:extLst>
              </p:cNvPr>
              <p:cNvCxnSpPr/>
              <p:nvPr/>
            </p:nvCxnSpPr>
            <p:spPr>
              <a:xfrm>
                <a:off x="430698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3948BD3-A4B2-7CEA-653C-7E5E5DE02F32}"/>
                  </a:ext>
                </a:extLst>
              </p:cNvPr>
              <p:cNvCxnSpPr/>
              <p:nvPr/>
            </p:nvCxnSpPr>
            <p:spPr>
              <a:xfrm>
                <a:off x="420294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BD3580D-C259-A3EF-E4DB-374D338D6302}"/>
                  </a:ext>
                </a:extLst>
              </p:cNvPr>
              <p:cNvCxnSpPr/>
              <p:nvPr/>
            </p:nvCxnSpPr>
            <p:spPr>
              <a:xfrm>
                <a:off x="451506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CE5AE7-A9EF-9EC3-C798-381BC0B3FCEE}"/>
                  </a:ext>
                </a:extLst>
              </p:cNvPr>
              <p:cNvCxnSpPr/>
              <p:nvPr/>
            </p:nvCxnSpPr>
            <p:spPr>
              <a:xfrm>
                <a:off x="441102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D56DF29-2E3B-5AEF-C701-4DFCDA37DC6A}"/>
                  </a:ext>
                </a:extLst>
              </p:cNvPr>
              <p:cNvCxnSpPr/>
              <p:nvPr/>
            </p:nvCxnSpPr>
            <p:spPr>
              <a:xfrm>
                <a:off x="472314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91534C-5218-878D-03DC-07EE760E0CD6}"/>
                  </a:ext>
                </a:extLst>
              </p:cNvPr>
              <p:cNvCxnSpPr/>
              <p:nvPr/>
            </p:nvCxnSpPr>
            <p:spPr>
              <a:xfrm>
                <a:off x="461910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9CF6A2-4F9A-CF5C-B680-18DFD3E759DD}"/>
                  </a:ext>
                </a:extLst>
              </p:cNvPr>
              <p:cNvCxnSpPr/>
              <p:nvPr/>
            </p:nvCxnSpPr>
            <p:spPr>
              <a:xfrm>
                <a:off x="493122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F09D7D7-99DD-C611-A1A6-D4196FC2481E}"/>
                  </a:ext>
                </a:extLst>
              </p:cNvPr>
              <p:cNvCxnSpPr/>
              <p:nvPr/>
            </p:nvCxnSpPr>
            <p:spPr>
              <a:xfrm>
                <a:off x="482718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5E775E-805B-5BFA-541F-F5FE95F51200}"/>
                  </a:ext>
                </a:extLst>
              </p:cNvPr>
              <p:cNvCxnSpPr/>
              <p:nvPr/>
            </p:nvCxnSpPr>
            <p:spPr>
              <a:xfrm>
                <a:off x="513929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8E2018D-14E9-A673-35E1-B22D7E3397E6}"/>
                  </a:ext>
                </a:extLst>
              </p:cNvPr>
              <p:cNvCxnSpPr/>
              <p:nvPr/>
            </p:nvCxnSpPr>
            <p:spPr>
              <a:xfrm>
                <a:off x="503525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889F6D4-1EAD-AD74-2F4E-5878E558D0B4}"/>
                  </a:ext>
                </a:extLst>
              </p:cNvPr>
              <p:cNvCxnSpPr/>
              <p:nvPr/>
            </p:nvCxnSpPr>
            <p:spPr>
              <a:xfrm>
                <a:off x="565949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672246E-3A6E-1E97-F6BE-F0C436E26377}"/>
                  </a:ext>
                </a:extLst>
              </p:cNvPr>
              <p:cNvCxnSpPr/>
              <p:nvPr/>
            </p:nvCxnSpPr>
            <p:spPr>
              <a:xfrm>
                <a:off x="545141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63CE21D-CD94-267C-AAA4-9643C505B0D5}"/>
                  </a:ext>
                </a:extLst>
              </p:cNvPr>
              <p:cNvCxnSpPr/>
              <p:nvPr/>
            </p:nvCxnSpPr>
            <p:spPr>
              <a:xfrm>
                <a:off x="576353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ADE0B07-2A08-B59E-526A-EFE120DFBB83}"/>
                  </a:ext>
                </a:extLst>
              </p:cNvPr>
              <p:cNvCxnSpPr/>
              <p:nvPr/>
            </p:nvCxnSpPr>
            <p:spPr>
              <a:xfrm>
                <a:off x="555545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8E41D7F-7ED3-ABE9-D3B0-FFA97E30E38D}"/>
                  </a:ext>
                </a:extLst>
              </p:cNvPr>
              <p:cNvCxnSpPr/>
              <p:nvPr/>
            </p:nvCxnSpPr>
            <p:spPr>
              <a:xfrm>
                <a:off x="534737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70646B3-417D-5850-F100-2E938FDED7F3}"/>
                  </a:ext>
                </a:extLst>
              </p:cNvPr>
              <p:cNvCxnSpPr/>
              <p:nvPr/>
            </p:nvCxnSpPr>
            <p:spPr>
              <a:xfrm>
                <a:off x="524333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225504E-1765-AC5A-4C15-F0220E9B5949}"/>
                  </a:ext>
                </a:extLst>
              </p:cNvPr>
              <p:cNvCxnSpPr/>
              <p:nvPr/>
            </p:nvCxnSpPr>
            <p:spPr>
              <a:xfrm>
                <a:off x="597161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595BBE-52C7-114B-0680-8DCF66FA9F64}"/>
                  </a:ext>
                </a:extLst>
              </p:cNvPr>
              <p:cNvCxnSpPr/>
              <p:nvPr/>
            </p:nvCxnSpPr>
            <p:spPr>
              <a:xfrm>
                <a:off x="586757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4E97CCF-FDAB-E439-A31E-9B81FE7A35B2}"/>
                  </a:ext>
                </a:extLst>
              </p:cNvPr>
              <p:cNvCxnSpPr/>
              <p:nvPr/>
            </p:nvCxnSpPr>
            <p:spPr>
              <a:xfrm>
                <a:off x="617968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1E23DE9-DB21-F02A-4391-AA872D4AFA47}"/>
                  </a:ext>
                </a:extLst>
              </p:cNvPr>
              <p:cNvCxnSpPr/>
              <p:nvPr/>
            </p:nvCxnSpPr>
            <p:spPr>
              <a:xfrm>
                <a:off x="607564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F70D2B4-B4B6-B9CE-AA6D-FECABAD7EFBA}"/>
                  </a:ext>
                </a:extLst>
              </p:cNvPr>
              <p:cNvCxnSpPr/>
              <p:nvPr/>
            </p:nvCxnSpPr>
            <p:spPr>
              <a:xfrm>
                <a:off x="638776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727024-064C-012C-4366-E2B8BAA02A41}"/>
                  </a:ext>
                </a:extLst>
              </p:cNvPr>
              <p:cNvCxnSpPr/>
              <p:nvPr/>
            </p:nvCxnSpPr>
            <p:spPr>
              <a:xfrm>
                <a:off x="628372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089D0AA-FDFB-84E2-D310-E07147498961}"/>
                  </a:ext>
                </a:extLst>
              </p:cNvPr>
              <p:cNvCxnSpPr/>
              <p:nvPr/>
            </p:nvCxnSpPr>
            <p:spPr>
              <a:xfrm>
                <a:off x="659584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ACE6BDA-E11B-AE70-71CF-3CB2E235C96B}"/>
                  </a:ext>
                </a:extLst>
              </p:cNvPr>
              <p:cNvCxnSpPr/>
              <p:nvPr/>
            </p:nvCxnSpPr>
            <p:spPr>
              <a:xfrm>
                <a:off x="649180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9C105B1-04D6-1C3A-EC25-9B219862A912}"/>
                  </a:ext>
                </a:extLst>
              </p:cNvPr>
              <p:cNvCxnSpPr/>
              <p:nvPr/>
            </p:nvCxnSpPr>
            <p:spPr>
              <a:xfrm>
                <a:off x="680392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1F20AB7-DD89-7F33-96A7-F48E86EB85AE}"/>
                  </a:ext>
                </a:extLst>
              </p:cNvPr>
              <p:cNvCxnSpPr/>
              <p:nvPr/>
            </p:nvCxnSpPr>
            <p:spPr>
              <a:xfrm>
                <a:off x="669988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D6C13D89-D453-E9D5-BD7A-3FCA144628DB}"/>
                </a:ext>
              </a:extLst>
            </p:cNvPr>
            <p:cNvSpPr/>
            <p:nvPr/>
          </p:nvSpPr>
          <p:spPr>
            <a:xfrm>
              <a:off x="2310581" y="4988868"/>
              <a:ext cx="4522838" cy="39329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75000"/>
                    </a:schemeClr>
                  </a:solidFill>
                  <a:latin typeface="Cambria" panose="02040503050406030204" pitchFamily="18" charset="0"/>
                </a:rPr>
                <a:t>Page Buffer</a:t>
              </a:r>
              <a:endParaRPr lang="en-CH" b="1" dirty="0">
                <a:solidFill>
                  <a:schemeClr val="bg1">
                    <a:lumMod val="75000"/>
                  </a:schemeClr>
                </a:solidFill>
                <a:latin typeface="Cambria" panose="02040503050406030204" pitchFamily="18" charset="0"/>
              </a:endParaRPr>
            </a:p>
          </p:txBody>
        </p:sp>
        <p:sp>
          <p:nvSpPr>
            <p:cNvPr id="5" name="Rectangle 4">
              <a:extLst>
                <a:ext uri="{FF2B5EF4-FFF2-40B4-BE49-F238E27FC236}">
                  <a16:creationId xmlns:a16="http://schemas.microsoft.com/office/drawing/2014/main" id="{68737E4D-429B-1EB3-CD4F-B6387F51638F}"/>
                </a:ext>
              </a:extLst>
            </p:cNvPr>
            <p:cNvSpPr/>
            <p:nvPr/>
          </p:nvSpPr>
          <p:spPr>
            <a:xfrm>
              <a:off x="2310581" y="2684207"/>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1</a:t>
              </a:r>
            </a:p>
          </p:txBody>
        </p:sp>
        <p:sp>
          <p:nvSpPr>
            <p:cNvPr id="6" name="Rectangle 5">
              <a:extLst>
                <a:ext uri="{FF2B5EF4-FFF2-40B4-BE49-F238E27FC236}">
                  <a16:creationId xmlns:a16="http://schemas.microsoft.com/office/drawing/2014/main" id="{B7FA1E66-0039-CBA9-C0D1-18297866B126}"/>
                </a:ext>
              </a:extLst>
            </p:cNvPr>
            <p:cNvSpPr/>
            <p:nvPr/>
          </p:nvSpPr>
          <p:spPr>
            <a:xfrm>
              <a:off x="2310581" y="307503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2</a:t>
              </a:r>
              <a:r>
                <a:rPr lang="en-CH" b="1" dirty="0">
                  <a:solidFill>
                    <a:schemeClr val="tx1"/>
                  </a:solidFill>
                  <a:latin typeface="Cambria" panose="02040503050406030204" pitchFamily="18" charset="0"/>
                </a:rPr>
                <a:t> </a:t>
              </a:r>
            </a:p>
          </p:txBody>
        </p:sp>
        <p:sp>
          <p:nvSpPr>
            <p:cNvPr id="7" name="Rectangle 6">
              <a:extLst>
                <a:ext uri="{FF2B5EF4-FFF2-40B4-BE49-F238E27FC236}">
                  <a16:creationId xmlns:a16="http://schemas.microsoft.com/office/drawing/2014/main" id="{9D52B16B-530C-96CD-CF4D-4DE40FC13919}"/>
                </a:ext>
              </a:extLst>
            </p:cNvPr>
            <p:cNvSpPr/>
            <p:nvPr/>
          </p:nvSpPr>
          <p:spPr>
            <a:xfrm>
              <a:off x="2310581" y="346832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3</a:t>
              </a:r>
            </a:p>
          </p:txBody>
        </p:sp>
        <p:sp>
          <p:nvSpPr>
            <p:cNvPr id="8" name="Rectangle 7">
              <a:extLst>
                <a:ext uri="{FF2B5EF4-FFF2-40B4-BE49-F238E27FC236}">
                  <a16:creationId xmlns:a16="http://schemas.microsoft.com/office/drawing/2014/main" id="{80387216-0C47-1994-80FF-5F506A405AFE}"/>
                </a:ext>
              </a:extLst>
            </p:cNvPr>
            <p:cNvSpPr/>
            <p:nvPr/>
          </p:nvSpPr>
          <p:spPr>
            <a:xfrm>
              <a:off x="2310581" y="386161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9" name="Rectangle 8">
              <a:extLst>
                <a:ext uri="{FF2B5EF4-FFF2-40B4-BE49-F238E27FC236}">
                  <a16:creationId xmlns:a16="http://schemas.microsoft.com/office/drawing/2014/main" id="{B36C0270-1A56-DF09-B4E7-E6678B6BDCA0}"/>
                </a:ext>
              </a:extLst>
            </p:cNvPr>
            <p:cNvSpPr/>
            <p:nvPr/>
          </p:nvSpPr>
          <p:spPr>
            <a:xfrm>
              <a:off x="2310581" y="425490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Operand O</a:t>
              </a:r>
              <a:r>
                <a:rPr lang="en-US" b="1" baseline="-25000" dirty="0">
                  <a:solidFill>
                    <a:schemeClr val="tx1"/>
                  </a:solidFill>
                  <a:latin typeface="Cambria" panose="02040503050406030204" pitchFamily="18" charset="0"/>
                </a:rPr>
                <a:t>32</a:t>
              </a:r>
              <a:endParaRPr lang="en-CH" b="1" dirty="0">
                <a:solidFill>
                  <a:schemeClr val="tx1"/>
                </a:solidFill>
                <a:latin typeface="Cambria" panose="02040503050406030204" pitchFamily="18" charset="0"/>
              </a:endParaRPr>
            </a:p>
          </p:txBody>
        </p:sp>
      </p:grpSp>
      <p:sp>
        <p:nvSpPr>
          <p:cNvPr id="64" name="Rectangle 63">
            <a:extLst>
              <a:ext uri="{FF2B5EF4-FFF2-40B4-BE49-F238E27FC236}">
                <a16:creationId xmlns:a16="http://schemas.microsoft.com/office/drawing/2014/main" id="{FBB41BE1-D4CC-C5A0-EFAA-84BBA0FCD862}"/>
              </a:ext>
            </a:extLst>
          </p:cNvPr>
          <p:cNvSpPr/>
          <p:nvPr/>
        </p:nvSpPr>
        <p:spPr>
          <a:xfrm>
            <a:off x="2310581" y="386161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65" name="Rectangle 64">
            <a:extLst>
              <a:ext uri="{FF2B5EF4-FFF2-40B4-BE49-F238E27FC236}">
                <a16:creationId xmlns:a16="http://schemas.microsoft.com/office/drawing/2014/main" id="{82BA91E1-031F-EB91-0D22-BC27F73C528A}"/>
              </a:ext>
            </a:extLst>
          </p:cNvPr>
          <p:cNvSpPr/>
          <p:nvPr/>
        </p:nvSpPr>
        <p:spPr>
          <a:xfrm>
            <a:off x="2310581" y="425490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Operand O</a:t>
            </a:r>
            <a:r>
              <a:rPr lang="en-US" b="1" baseline="-25000" dirty="0">
                <a:solidFill>
                  <a:schemeClr val="tx1"/>
                </a:solidFill>
                <a:latin typeface="Cambria" panose="02040503050406030204" pitchFamily="18" charset="0"/>
              </a:rPr>
              <a:t>32</a:t>
            </a:r>
            <a:endParaRPr lang="en-CH" b="1" dirty="0">
              <a:solidFill>
                <a:schemeClr val="tx1"/>
              </a:solidFill>
              <a:latin typeface="Cambria" panose="02040503050406030204" pitchFamily="18" charset="0"/>
            </a:endParaRPr>
          </a:p>
        </p:txBody>
      </p:sp>
      <p:sp>
        <p:nvSpPr>
          <p:cNvPr id="68" name="Rectangle 67">
            <a:extLst>
              <a:ext uri="{FF2B5EF4-FFF2-40B4-BE49-F238E27FC236}">
                <a16:creationId xmlns:a16="http://schemas.microsoft.com/office/drawing/2014/main" id="{30A94408-2138-FA55-F04F-B3297E9A9A55}"/>
              </a:ext>
            </a:extLst>
          </p:cNvPr>
          <p:cNvSpPr/>
          <p:nvPr/>
        </p:nvSpPr>
        <p:spPr>
          <a:xfrm>
            <a:off x="2310581" y="498886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rgbClr val="C00000"/>
                </a:solidFill>
                <a:latin typeface="Cambria" panose="02040503050406030204" pitchFamily="18" charset="0"/>
              </a:rPr>
              <a:t>Operand O</a:t>
            </a:r>
            <a:r>
              <a:rPr lang="en-CH" b="1" baseline="-25000" dirty="0">
                <a:solidFill>
                  <a:srgbClr val="C00000"/>
                </a:solidFill>
                <a:latin typeface="Cambria" panose="02040503050406030204" pitchFamily="18" charset="0"/>
              </a:rPr>
              <a:t>1</a:t>
            </a:r>
          </a:p>
        </p:txBody>
      </p:sp>
      <p:sp>
        <p:nvSpPr>
          <p:cNvPr id="69" name="Rectangle 68">
            <a:extLst>
              <a:ext uri="{FF2B5EF4-FFF2-40B4-BE49-F238E27FC236}">
                <a16:creationId xmlns:a16="http://schemas.microsoft.com/office/drawing/2014/main" id="{B1B61893-D8DB-F8C5-EBA6-B7B6481EEF83}"/>
              </a:ext>
            </a:extLst>
          </p:cNvPr>
          <p:cNvSpPr/>
          <p:nvPr/>
        </p:nvSpPr>
        <p:spPr>
          <a:xfrm>
            <a:off x="3850438" y="4704070"/>
            <a:ext cx="1443124" cy="228925"/>
          </a:xfrm>
          <a:prstGeom prst="rect">
            <a:avLst/>
          </a:prstGeom>
          <a:solidFill>
            <a:schemeClr val="accent4">
              <a:lumMod val="75000"/>
            </a:schemeClr>
          </a:solidFill>
        </p:spPr>
        <p:txBody>
          <a:bodyPr wrap="square" lIns="0" tIns="0" rIns="0" bIns="0" anchor="ctr">
            <a:spAutoFit/>
          </a:bodyPr>
          <a:lstStyle/>
          <a:p>
            <a:pPr algn="ctr"/>
            <a:r>
              <a:rPr lang="en-US" b="1" dirty="0" err="1">
                <a:latin typeface="Cambria" panose="02040503050406030204" pitchFamily="18" charset="0"/>
              </a:rPr>
              <a:t>Bitlines</a:t>
            </a:r>
            <a:r>
              <a:rPr lang="en-US" b="1" dirty="0">
                <a:latin typeface="Cambria" panose="02040503050406030204" pitchFamily="18" charset="0"/>
              </a:rPr>
              <a:t> (BLs)</a:t>
            </a:r>
            <a:endParaRPr lang="en-CH" b="1" dirty="0"/>
          </a:p>
        </p:txBody>
      </p:sp>
      <p:sp>
        <p:nvSpPr>
          <p:cNvPr id="56" name="Rectangle 55">
            <a:extLst>
              <a:ext uri="{FF2B5EF4-FFF2-40B4-BE49-F238E27FC236}">
                <a16:creationId xmlns:a16="http://schemas.microsoft.com/office/drawing/2014/main" id="{D677DAB8-2378-A65F-D2D2-5CABB625E7D6}"/>
              </a:ext>
            </a:extLst>
          </p:cNvPr>
          <p:cNvSpPr/>
          <p:nvPr/>
        </p:nvSpPr>
        <p:spPr>
          <a:xfrm>
            <a:off x="2310581" y="4988868"/>
            <a:ext cx="4522838" cy="393290"/>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rgbClr val="C00000"/>
                </a:solidFill>
                <a:latin typeface="Cambria" panose="02040503050406030204" pitchFamily="18" charset="0"/>
              </a:rPr>
              <a:t>O</a:t>
            </a:r>
            <a:r>
              <a:rPr lang="en-US" altLang="ko-KR" b="1" baseline="-25000" dirty="0">
                <a:solidFill>
                  <a:srgbClr val="C00000"/>
                </a:solidFill>
                <a:latin typeface="Cambria" panose="02040503050406030204" pitchFamily="18" charset="0"/>
              </a:rPr>
              <a:t>1 </a:t>
            </a:r>
            <a:r>
              <a:rPr lang="en-US" altLang="ko-KR" b="1" dirty="0">
                <a:solidFill>
                  <a:srgbClr val="C00000"/>
                </a:solidFill>
                <a:latin typeface="Cambria" panose="02040503050406030204" pitchFamily="18" charset="0"/>
              </a:rPr>
              <a:t>&amp; O</a:t>
            </a:r>
            <a:r>
              <a:rPr lang="en-US" altLang="ko-KR" b="1" baseline="-25000" dirty="0">
                <a:solidFill>
                  <a:srgbClr val="C00000"/>
                </a:solidFill>
                <a:latin typeface="Cambria" panose="02040503050406030204" pitchFamily="18" charset="0"/>
              </a:rPr>
              <a:t>2</a:t>
            </a:r>
            <a:endParaRPr lang="en-CH" b="1" baseline="-25000" dirty="0">
              <a:solidFill>
                <a:srgbClr val="C00000"/>
              </a:solidFill>
              <a:latin typeface="Cambria" panose="02040503050406030204" pitchFamily="18" charset="0"/>
            </a:endParaRPr>
          </a:p>
        </p:txBody>
      </p:sp>
      <p:sp>
        <p:nvSpPr>
          <p:cNvPr id="63" name="Rectangle 62">
            <a:extLst>
              <a:ext uri="{FF2B5EF4-FFF2-40B4-BE49-F238E27FC236}">
                <a16:creationId xmlns:a16="http://schemas.microsoft.com/office/drawing/2014/main" id="{DCEF14DF-05C5-2612-60E6-05B692D95A8E}"/>
              </a:ext>
            </a:extLst>
          </p:cNvPr>
          <p:cNvSpPr/>
          <p:nvPr/>
        </p:nvSpPr>
        <p:spPr>
          <a:xfrm>
            <a:off x="2310581" y="346832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3</a:t>
            </a:r>
          </a:p>
        </p:txBody>
      </p:sp>
      <p:sp>
        <p:nvSpPr>
          <p:cNvPr id="58" name="Rectangle 57">
            <a:extLst>
              <a:ext uri="{FF2B5EF4-FFF2-40B4-BE49-F238E27FC236}">
                <a16:creationId xmlns:a16="http://schemas.microsoft.com/office/drawing/2014/main" id="{1EEB42EB-894A-7AE4-2A6F-59D4D12FD598}"/>
              </a:ext>
            </a:extLst>
          </p:cNvPr>
          <p:cNvSpPr/>
          <p:nvPr/>
        </p:nvSpPr>
        <p:spPr>
          <a:xfrm>
            <a:off x="2310581" y="4988868"/>
            <a:ext cx="4522838" cy="39329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rgbClr val="C00000"/>
                </a:solidFill>
                <a:latin typeface="Cambria" panose="02040503050406030204" pitchFamily="18" charset="0"/>
              </a:rPr>
              <a:t>O</a:t>
            </a:r>
            <a:r>
              <a:rPr lang="en-US" altLang="ko-KR" b="1" baseline="-25000" dirty="0">
                <a:solidFill>
                  <a:srgbClr val="C00000"/>
                </a:solidFill>
                <a:latin typeface="Cambria" panose="02040503050406030204" pitchFamily="18" charset="0"/>
              </a:rPr>
              <a:t>1 </a:t>
            </a:r>
            <a:r>
              <a:rPr lang="en-US" altLang="ko-KR" b="1" dirty="0">
                <a:solidFill>
                  <a:srgbClr val="C00000"/>
                </a:solidFill>
                <a:latin typeface="Cambria" panose="02040503050406030204" pitchFamily="18" charset="0"/>
              </a:rPr>
              <a:t>&amp; O</a:t>
            </a:r>
            <a:r>
              <a:rPr lang="en-US" altLang="ko-KR" b="1" baseline="-25000" dirty="0">
                <a:solidFill>
                  <a:srgbClr val="C00000"/>
                </a:solidFill>
                <a:latin typeface="Cambria" panose="02040503050406030204" pitchFamily="18" charset="0"/>
              </a:rPr>
              <a:t>2</a:t>
            </a:r>
            <a:r>
              <a:rPr lang="ko-KR" altLang="en-US" b="1" baseline="-25000" dirty="0">
                <a:solidFill>
                  <a:srgbClr val="C00000"/>
                </a:solidFill>
                <a:latin typeface="Cambria" panose="02040503050406030204" pitchFamily="18" charset="0"/>
              </a:rPr>
              <a:t> </a:t>
            </a:r>
            <a:r>
              <a:rPr lang="en-US" altLang="ko-KR" b="1" dirty="0">
                <a:solidFill>
                  <a:srgbClr val="C00000"/>
                </a:solidFill>
                <a:latin typeface="Cambria" panose="02040503050406030204" pitchFamily="18" charset="0"/>
              </a:rPr>
              <a:t>&amp;</a:t>
            </a:r>
            <a:r>
              <a:rPr lang="ko-KR" altLang="en-US" b="1" dirty="0">
                <a:solidFill>
                  <a:srgbClr val="C00000"/>
                </a:solidFill>
                <a:latin typeface="Cambria" panose="02040503050406030204" pitchFamily="18" charset="0"/>
              </a:rPr>
              <a:t> </a:t>
            </a:r>
            <a:r>
              <a:rPr lang="en-US" altLang="ko-KR" b="1" dirty="0">
                <a:solidFill>
                  <a:srgbClr val="C00000"/>
                </a:solidFill>
                <a:latin typeface="Cambria" panose="02040503050406030204" pitchFamily="18" charset="0"/>
              </a:rPr>
              <a:t>O</a:t>
            </a:r>
            <a:r>
              <a:rPr lang="en-US" altLang="ko-KR" b="1" baseline="-25000" dirty="0">
                <a:solidFill>
                  <a:srgbClr val="C00000"/>
                </a:solidFill>
                <a:latin typeface="Cambria" panose="02040503050406030204" pitchFamily="18" charset="0"/>
              </a:rPr>
              <a:t>3</a:t>
            </a:r>
            <a:endParaRPr lang="en-CH" b="1" baseline="-25000" dirty="0">
              <a:solidFill>
                <a:srgbClr val="C00000"/>
              </a:solidFill>
              <a:latin typeface="Cambria" panose="02040503050406030204" pitchFamily="18" charset="0"/>
            </a:endParaRPr>
          </a:p>
        </p:txBody>
      </p:sp>
      <p:grpSp>
        <p:nvGrpSpPr>
          <p:cNvPr id="62" name="Group 61">
            <a:extLst>
              <a:ext uri="{FF2B5EF4-FFF2-40B4-BE49-F238E27FC236}">
                <a16:creationId xmlns:a16="http://schemas.microsoft.com/office/drawing/2014/main" id="{52A8C761-9F0D-7017-1413-518089160F96}"/>
              </a:ext>
            </a:extLst>
          </p:cNvPr>
          <p:cNvGrpSpPr/>
          <p:nvPr/>
        </p:nvGrpSpPr>
        <p:grpSpPr>
          <a:xfrm>
            <a:off x="6013241" y="3668231"/>
            <a:ext cx="811198" cy="1572360"/>
            <a:chOff x="6013241" y="3668231"/>
            <a:chExt cx="811198" cy="1572360"/>
          </a:xfrm>
        </p:grpSpPr>
        <p:sp>
          <p:nvSpPr>
            <p:cNvPr id="60" name="Up Arrow 59">
              <a:extLst>
                <a:ext uri="{FF2B5EF4-FFF2-40B4-BE49-F238E27FC236}">
                  <a16:creationId xmlns:a16="http://schemas.microsoft.com/office/drawing/2014/main" id="{5E2913C0-F852-0F91-1C24-0C464D8C6968}"/>
                </a:ext>
              </a:extLst>
            </p:cNvPr>
            <p:cNvSpPr/>
            <p:nvPr/>
          </p:nvSpPr>
          <p:spPr>
            <a:xfrm rot="10800000">
              <a:off x="6395995" y="3668231"/>
              <a:ext cx="312117" cy="1572360"/>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935B050B-2617-C48C-868A-6EEADE2DE882}"/>
                </a:ext>
              </a:extLst>
            </p:cNvPr>
            <p:cNvSpPr/>
            <p:nvPr/>
          </p:nvSpPr>
          <p:spPr>
            <a:xfrm>
              <a:off x="6013241" y="4240181"/>
              <a:ext cx="811198" cy="208114"/>
            </a:xfrm>
            <a:prstGeom prst="rect">
              <a:avLst/>
            </a:prstGeom>
            <a:solidFill>
              <a:schemeClr val="accent6">
                <a:lumMod val="20000"/>
                <a:lumOff val="80000"/>
              </a:schemeClr>
            </a:solidFill>
          </p:spPr>
          <p:txBody>
            <a:bodyPr wrap="square" lIns="0" tIns="0" rIns="0" bIns="0" anchor="ctr">
              <a:spAutoFit/>
            </a:bodyPr>
            <a:lstStyle/>
            <a:p>
              <a:pPr algn="ctr"/>
              <a:r>
                <a:rPr lang="en-US" b="1" i="1" dirty="0">
                  <a:solidFill>
                    <a:schemeClr val="accent1"/>
                  </a:solidFill>
                  <a:latin typeface="Cambria" panose="02040503050406030204" pitchFamily="18" charset="0"/>
                </a:rPr>
                <a:t>Sensing</a:t>
              </a:r>
              <a:endParaRPr lang="en-CH" b="1" i="1" dirty="0">
                <a:solidFill>
                  <a:schemeClr val="accent1"/>
                </a:solidFill>
              </a:endParaRPr>
            </a:p>
          </p:txBody>
        </p:sp>
      </p:grpSp>
      <p:sp>
        <p:nvSpPr>
          <p:cNvPr id="61" name="Slide Number Placeholder 60">
            <a:extLst>
              <a:ext uri="{FF2B5EF4-FFF2-40B4-BE49-F238E27FC236}">
                <a16:creationId xmlns:a16="http://schemas.microsoft.com/office/drawing/2014/main" id="{7509461E-496A-7A70-A30E-EBDC6B995E7C}"/>
              </a:ext>
            </a:extLst>
          </p:cNvPr>
          <p:cNvSpPr>
            <a:spLocks noGrp="1"/>
          </p:cNvSpPr>
          <p:nvPr>
            <p:ph type="sldNum" sz="quarter" idx="12"/>
          </p:nvPr>
        </p:nvSpPr>
        <p:spPr/>
        <p:txBody>
          <a:bodyPr/>
          <a:lstStyle/>
          <a:p>
            <a:r>
              <a:rPr lang="en-CH" dirty="0"/>
              <a:t>7</a:t>
            </a:r>
          </a:p>
        </p:txBody>
      </p:sp>
    </p:spTree>
    <p:extLst>
      <p:ext uri="{BB962C8B-B14F-4D97-AF65-F5344CB8AC3E}">
        <p14:creationId xmlns:p14="http://schemas.microsoft.com/office/powerpoint/2010/main" val="310532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 -7.40741E-7 L 0 0.22153 " pathEditMode="relative" rAng="0" ptsTypes="AA">
                                      <p:cBhvr>
                                        <p:cTn id="6" dur="500" fill="hold"/>
                                        <p:tgtEl>
                                          <p:spTgt spid="63"/>
                                        </p:tgtEl>
                                        <p:attrNameLst>
                                          <p:attrName>ppt_x</p:attrName>
                                          <p:attrName>ppt_y</p:attrName>
                                        </p:attrNameLst>
                                      </p:cBhvr>
                                      <p:rCtr x="0" y="11065"/>
                                    </p:animMotion>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63"/>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A3729-EBE5-1D1C-41F1-581144C41257}"/>
              </a:ext>
            </a:extLst>
          </p:cNvPr>
          <p:cNvSpPr>
            <a:spLocks noGrp="1"/>
          </p:cNvSpPr>
          <p:nvPr>
            <p:ph idx="1"/>
          </p:nvPr>
        </p:nvSpPr>
        <p:spPr/>
        <p:txBody>
          <a:bodyPr/>
          <a:lstStyle/>
          <a:p>
            <a:r>
              <a:rPr lang="en-CH" dirty="0">
                <a:solidFill>
                  <a:srgbClr val="C80060"/>
                </a:solidFill>
                <a:latin typeface="Avenir Next Medium" panose="020B0503020202020204" pitchFamily="34" charset="0"/>
              </a:rPr>
              <a:t>ParaBit</a:t>
            </a:r>
            <a:r>
              <a:rPr lang="en-CH" dirty="0"/>
              <a:t> </a:t>
            </a:r>
            <a:r>
              <a:rPr lang="en-CH" sz="1800" dirty="0">
                <a:solidFill>
                  <a:schemeClr val="bg1">
                    <a:lumMod val="50000"/>
                  </a:schemeClr>
                </a:solidFill>
              </a:rPr>
              <a:t>[Gao+, MICRO 2021]</a:t>
            </a:r>
          </a:p>
          <a:p>
            <a:pPr lvl="1"/>
            <a:r>
              <a:rPr lang="en-CH" dirty="0"/>
              <a:t>Performs bulk bitwise operations </a:t>
            </a:r>
            <a:r>
              <a:rPr lang="en-CH" dirty="0">
                <a:solidFill>
                  <a:schemeClr val="accent6">
                    <a:lumMod val="75000"/>
                  </a:schemeClr>
                </a:solidFill>
              </a:rPr>
              <a:t>inside NAND flash chips </a:t>
            </a:r>
            <a:r>
              <a:rPr lang="en-CH" dirty="0"/>
              <a:t>by </a:t>
            </a:r>
            <a:r>
              <a:rPr lang="en-CH" dirty="0">
                <a:solidFill>
                  <a:schemeClr val="accent1"/>
                </a:solidFill>
              </a:rPr>
              <a:t>intelligently controlling the latching circuit of the page buffer</a:t>
            </a:r>
          </a:p>
        </p:txBody>
      </p:sp>
      <p:sp>
        <p:nvSpPr>
          <p:cNvPr id="2" name="Title 1">
            <a:extLst>
              <a:ext uri="{FF2B5EF4-FFF2-40B4-BE49-F238E27FC236}">
                <a16:creationId xmlns:a16="http://schemas.microsoft.com/office/drawing/2014/main" id="{6E640449-3158-8422-1F82-6D84E53755BF}"/>
              </a:ext>
            </a:extLst>
          </p:cNvPr>
          <p:cNvSpPr>
            <a:spLocks noGrp="1"/>
          </p:cNvSpPr>
          <p:nvPr>
            <p:ph type="title"/>
          </p:nvPr>
        </p:nvSpPr>
        <p:spPr/>
        <p:txBody>
          <a:bodyPr/>
          <a:lstStyle/>
          <a:p>
            <a:r>
              <a:rPr lang="en-CH" dirty="0"/>
              <a:t>State-of-the-Art IFP for Bulk Bitwise Operations</a:t>
            </a:r>
          </a:p>
        </p:txBody>
      </p:sp>
      <p:grpSp>
        <p:nvGrpSpPr>
          <p:cNvPr id="66" name="Group 65">
            <a:extLst>
              <a:ext uri="{FF2B5EF4-FFF2-40B4-BE49-F238E27FC236}">
                <a16:creationId xmlns:a16="http://schemas.microsoft.com/office/drawing/2014/main" id="{7F2541B1-0905-C10A-80B2-88B833BC77A3}"/>
              </a:ext>
            </a:extLst>
          </p:cNvPr>
          <p:cNvGrpSpPr/>
          <p:nvPr/>
        </p:nvGrpSpPr>
        <p:grpSpPr>
          <a:xfrm>
            <a:off x="2143831" y="2133600"/>
            <a:ext cx="4856339" cy="3490453"/>
            <a:chOff x="2143831" y="2133600"/>
            <a:chExt cx="4856339" cy="3490453"/>
          </a:xfrm>
        </p:grpSpPr>
        <p:sp>
          <p:nvSpPr>
            <p:cNvPr id="4" name="Rounded Rectangle 21">
              <a:extLst>
                <a:ext uri="{FF2B5EF4-FFF2-40B4-BE49-F238E27FC236}">
                  <a16:creationId xmlns:a16="http://schemas.microsoft.com/office/drawing/2014/main" id="{C22F2311-C360-DF55-866C-ADE55BFFB12D}"/>
                </a:ext>
              </a:extLst>
            </p:cNvPr>
            <p:cNvSpPr/>
            <p:nvPr/>
          </p:nvSpPr>
          <p:spPr bwMode="auto">
            <a:xfrm>
              <a:off x="2143831" y="2133600"/>
              <a:ext cx="4856339" cy="3490453"/>
            </a:xfrm>
            <a:prstGeom prst="roundRect">
              <a:avLst>
                <a:gd name="adj" fmla="val 6232"/>
              </a:avLst>
            </a:prstGeom>
            <a:solidFill>
              <a:schemeClr val="accent4">
                <a:lumMod val="7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000" b="1" dirty="0">
                  <a:solidFill>
                    <a:srgbClr val="000000"/>
                  </a:solidFill>
                  <a:latin typeface="Cambria" panose="02040503050406030204" pitchFamily="18" charset="0"/>
                  <a:ea typeface="Cambria" panose="02040503050406030204" pitchFamily="18" charset="0"/>
                </a:rPr>
                <a:t>NAND Flash </a:t>
              </a:r>
              <a:r>
                <a:rPr lang="en-IN" sz="2000" b="1" dirty="0">
                  <a:solidFill>
                    <a:srgbClr val="000000"/>
                  </a:solidFill>
                  <a:latin typeface="Cambria" panose="02040503050406030204" pitchFamily="18" charset="0"/>
                  <a:ea typeface="Cambria" panose="02040503050406030204" pitchFamily="18" charset="0"/>
                </a:rPr>
                <a:t>Chip</a:t>
              </a:r>
              <a:endParaRPr lang="en-CH" sz="2000" b="1" dirty="0">
                <a:solidFill>
                  <a:srgbClr val="000000"/>
                </a:solidFill>
                <a:latin typeface="Cambria" panose="02040503050406030204" pitchFamily="18" charset="0"/>
                <a:ea typeface="Cambria" panose="02040503050406030204" pitchFamily="18" charset="0"/>
              </a:endParaRPr>
            </a:p>
          </p:txBody>
        </p:sp>
        <p:grpSp>
          <p:nvGrpSpPr>
            <p:cNvPr id="57" name="Group 56">
              <a:extLst>
                <a:ext uri="{FF2B5EF4-FFF2-40B4-BE49-F238E27FC236}">
                  <a16:creationId xmlns:a16="http://schemas.microsoft.com/office/drawing/2014/main" id="{A9B7300D-52B7-C6B6-B6DA-A77B318E420C}"/>
                </a:ext>
              </a:extLst>
            </p:cNvPr>
            <p:cNvGrpSpPr/>
            <p:nvPr/>
          </p:nvGrpSpPr>
          <p:grpSpPr>
            <a:xfrm>
              <a:off x="2335161" y="4542503"/>
              <a:ext cx="4473679" cy="648929"/>
              <a:chOff x="2330245" y="4542503"/>
              <a:chExt cx="4473679" cy="648929"/>
            </a:xfrm>
          </p:grpSpPr>
          <p:cxnSp>
            <p:nvCxnSpPr>
              <p:cNvPr id="12" name="Straight Connector 11">
                <a:extLst>
                  <a:ext uri="{FF2B5EF4-FFF2-40B4-BE49-F238E27FC236}">
                    <a16:creationId xmlns:a16="http://schemas.microsoft.com/office/drawing/2014/main" id="{ACA20BCC-C084-D37E-6EA9-7E1D656BBBF7}"/>
                  </a:ext>
                </a:extLst>
              </p:cNvPr>
              <p:cNvCxnSpPr/>
              <p:nvPr/>
            </p:nvCxnSpPr>
            <p:spPr>
              <a:xfrm>
                <a:off x="233024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0A57F8-9B7B-88ED-7BA1-A56C2189B0CC}"/>
                  </a:ext>
                </a:extLst>
              </p:cNvPr>
              <p:cNvCxnSpPr/>
              <p:nvPr/>
            </p:nvCxnSpPr>
            <p:spPr>
              <a:xfrm>
                <a:off x="243428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22C9D2-E1B9-2243-18E6-5AE1FB129DFF}"/>
                  </a:ext>
                </a:extLst>
              </p:cNvPr>
              <p:cNvCxnSpPr/>
              <p:nvPr/>
            </p:nvCxnSpPr>
            <p:spPr>
              <a:xfrm>
                <a:off x="253832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8761A1-60FC-F751-FA77-6B4695A3AB55}"/>
                  </a:ext>
                </a:extLst>
              </p:cNvPr>
              <p:cNvCxnSpPr/>
              <p:nvPr/>
            </p:nvCxnSpPr>
            <p:spPr>
              <a:xfrm>
                <a:off x="264236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FB1F0C-C906-4745-DC2B-9A58234A2B1E}"/>
                  </a:ext>
                </a:extLst>
              </p:cNvPr>
              <p:cNvCxnSpPr/>
              <p:nvPr/>
            </p:nvCxnSpPr>
            <p:spPr>
              <a:xfrm>
                <a:off x="274640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368FB06-C732-238B-3E5D-9D923C291F12}"/>
                  </a:ext>
                </a:extLst>
              </p:cNvPr>
              <p:cNvCxnSpPr/>
              <p:nvPr/>
            </p:nvCxnSpPr>
            <p:spPr>
              <a:xfrm>
                <a:off x="285044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CE3F96-CFE8-ABDA-162C-D976E6610515}"/>
                  </a:ext>
                </a:extLst>
              </p:cNvPr>
              <p:cNvCxnSpPr/>
              <p:nvPr/>
            </p:nvCxnSpPr>
            <p:spPr>
              <a:xfrm>
                <a:off x="295447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6419A6F-85AF-2006-4450-63CAB5F9E157}"/>
                  </a:ext>
                </a:extLst>
              </p:cNvPr>
              <p:cNvCxnSpPr/>
              <p:nvPr/>
            </p:nvCxnSpPr>
            <p:spPr>
              <a:xfrm>
                <a:off x="305851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2AE2E7-56C5-13C2-0110-428EC9469783}"/>
                  </a:ext>
                </a:extLst>
              </p:cNvPr>
              <p:cNvCxnSpPr/>
              <p:nvPr/>
            </p:nvCxnSpPr>
            <p:spPr>
              <a:xfrm>
                <a:off x="316255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EB1ED9-A9A5-2B45-32FF-1385EF29D99C}"/>
                  </a:ext>
                </a:extLst>
              </p:cNvPr>
              <p:cNvCxnSpPr/>
              <p:nvPr/>
            </p:nvCxnSpPr>
            <p:spPr>
              <a:xfrm>
                <a:off x="326659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B32316D-2573-D30F-1A79-4E3AE13D4FC1}"/>
                  </a:ext>
                </a:extLst>
              </p:cNvPr>
              <p:cNvCxnSpPr/>
              <p:nvPr/>
            </p:nvCxnSpPr>
            <p:spPr>
              <a:xfrm>
                <a:off x="337063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030649C-8536-3931-4A30-E4D78C450C29}"/>
                  </a:ext>
                </a:extLst>
              </p:cNvPr>
              <p:cNvCxnSpPr/>
              <p:nvPr/>
            </p:nvCxnSpPr>
            <p:spPr>
              <a:xfrm>
                <a:off x="347467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D03189-6DBF-22E6-9E39-84BC4B6FA6B5}"/>
                  </a:ext>
                </a:extLst>
              </p:cNvPr>
              <p:cNvCxnSpPr/>
              <p:nvPr/>
            </p:nvCxnSpPr>
            <p:spPr>
              <a:xfrm>
                <a:off x="357871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B5C2A1-D539-AB84-C0F3-9217A2393C8F}"/>
                  </a:ext>
                </a:extLst>
              </p:cNvPr>
              <p:cNvCxnSpPr/>
              <p:nvPr/>
            </p:nvCxnSpPr>
            <p:spPr>
              <a:xfrm>
                <a:off x="368275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7FC779-1E27-EC78-5221-20AAAA9DA2AC}"/>
                  </a:ext>
                </a:extLst>
              </p:cNvPr>
              <p:cNvCxnSpPr/>
              <p:nvPr/>
            </p:nvCxnSpPr>
            <p:spPr>
              <a:xfrm>
                <a:off x="378679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74F00A-E553-7ED9-A4BE-09E88DEA7F4A}"/>
                  </a:ext>
                </a:extLst>
              </p:cNvPr>
              <p:cNvCxnSpPr/>
              <p:nvPr/>
            </p:nvCxnSpPr>
            <p:spPr>
              <a:xfrm>
                <a:off x="389083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505C5A-BA21-53E8-5229-25DC8330402C}"/>
                  </a:ext>
                </a:extLst>
              </p:cNvPr>
              <p:cNvCxnSpPr/>
              <p:nvPr/>
            </p:nvCxnSpPr>
            <p:spPr>
              <a:xfrm>
                <a:off x="409890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C1D0C23-D4E1-1842-23B7-2801B620DB37}"/>
                  </a:ext>
                </a:extLst>
              </p:cNvPr>
              <p:cNvCxnSpPr/>
              <p:nvPr/>
            </p:nvCxnSpPr>
            <p:spPr>
              <a:xfrm>
                <a:off x="399486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3ADFC11-7273-B541-8255-3CC4D72B47E9}"/>
                  </a:ext>
                </a:extLst>
              </p:cNvPr>
              <p:cNvCxnSpPr/>
              <p:nvPr/>
            </p:nvCxnSpPr>
            <p:spPr>
              <a:xfrm>
                <a:off x="430698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3948BD3-A4B2-7CEA-653C-7E5E5DE02F32}"/>
                  </a:ext>
                </a:extLst>
              </p:cNvPr>
              <p:cNvCxnSpPr/>
              <p:nvPr/>
            </p:nvCxnSpPr>
            <p:spPr>
              <a:xfrm>
                <a:off x="420294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BD3580D-C259-A3EF-E4DB-374D338D6302}"/>
                  </a:ext>
                </a:extLst>
              </p:cNvPr>
              <p:cNvCxnSpPr/>
              <p:nvPr/>
            </p:nvCxnSpPr>
            <p:spPr>
              <a:xfrm>
                <a:off x="451506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CE5AE7-A9EF-9EC3-C798-381BC0B3FCEE}"/>
                  </a:ext>
                </a:extLst>
              </p:cNvPr>
              <p:cNvCxnSpPr/>
              <p:nvPr/>
            </p:nvCxnSpPr>
            <p:spPr>
              <a:xfrm>
                <a:off x="441102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D56DF29-2E3B-5AEF-C701-4DFCDA37DC6A}"/>
                  </a:ext>
                </a:extLst>
              </p:cNvPr>
              <p:cNvCxnSpPr/>
              <p:nvPr/>
            </p:nvCxnSpPr>
            <p:spPr>
              <a:xfrm>
                <a:off x="472314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91534C-5218-878D-03DC-07EE760E0CD6}"/>
                  </a:ext>
                </a:extLst>
              </p:cNvPr>
              <p:cNvCxnSpPr/>
              <p:nvPr/>
            </p:nvCxnSpPr>
            <p:spPr>
              <a:xfrm>
                <a:off x="461910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9CF6A2-4F9A-CF5C-B680-18DFD3E759DD}"/>
                  </a:ext>
                </a:extLst>
              </p:cNvPr>
              <p:cNvCxnSpPr/>
              <p:nvPr/>
            </p:nvCxnSpPr>
            <p:spPr>
              <a:xfrm>
                <a:off x="493122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F09D7D7-99DD-C611-A1A6-D4196FC2481E}"/>
                  </a:ext>
                </a:extLst>
              </p:cNvPr>
              <p:cNvCxnSpPr/>
              <p:nvPr/>
            </p:nvCxnSpPr>
            <p:spPr>
              <a:xfrm>
                <a:off x="482718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5E775E-805B-5BFA-541F-F5FE95F51200}"/>
                  </a:ext>
                </a:extLst>
              </p:cNvPr>
              <p:cNvCxnSpPr/>
              <p:nvPr/>
            </p:nvCxnSpPr>
            <p:spPr>
              <a:xfrm>
                <a:off x="513929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8E2018D-14E9-A673-35E1-B22D7E3397E6}"/>
                  </a:ext>
                </a:extLst>
              </p:cNvPr>
              <p:cNvCxnSpPr/>
              <p:nvPr/>
            </p:nvCxnSpPr>
            <p:spPr>
              <a:xfrm>
                <a:off x="503525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889F6D4-1EAD-AD74-2F4E-5878E558D0B4}"/>
                  </a:ext>
                </a:extLst>
              </p:cNvPr>
              <p:cNvCxnSpPr/>
              <p:nvPr/>
            </p:nvCxnSpPr>
            <p:spPr>
              <a:xfrm>
                <a:off x="565949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672246E-3A6E-1E97-F6BE-F0C436E26377}"/>
                  </a:ext>
                </a:extLst>
              </p:cNvPr>
              <p:cNvCxnSpPr/>
              <p:nvPr/>
            </p:nvCxnSpPr>
            <p:spPr>
              <a:xfrm>
                <a:off x="545141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63CE21D-CD94-267C-AAA4-9643C505B0D5}"/>
                  </a:ext>
                </a:extLst>
              </p:cNvPr>
              <p:cNvCxnSpPr/>
              <p:nvPr/>
            </p:nvCxnSpPr>
            <p:spPr>
              <a:xfrm>
                <a:off x="576353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ADE0B07-2A08-B59E-526A-EFE120DFBB83}"/>
                  </a:ext>
                </a:extLst>
              </p:cNvPr>
              <p:cNvCxnSpPr/>
              <p:nvPr/>
            </p:nvCxnSpPr>
            <p:spPr>
              <a:xfrm>
                <a:off x="555545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8E41D7F-7ED3-ABE9-D3B0-FFA97E30E38D}"/>
                  </a:ext>
                </a:extLst>
              </p:cNvPr>
              <p:cNvCxnSpPr/>
              <p:nvPr/>
            </p:nvCxnSpPr>
            <p:spPr>
              <a:xfrm>
                <a:off x="534737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70646B3-417D-5850-F100-2E938FDED7F3}"/>
                  </a:ext>
                </a:extLst>
              </p:cNvPr>
              <p:cNvCxnSpPr/>
              <p:nvPr/>
            </p:nvCxnSpPr>
            <p:spPr>
              <a:xfrm>
                <a:off x="524333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225504E-1765-AC5A-4C15-F0220E9B5949}"/>
                  </a:ext>
                </a:extLst>
              </p:cNvPr>
              <p:cNvCxnSpPr/>
              <p:nvPr/>
            </p:nvCxnSpPr>
            <p:spPr>
              <a:xfrm>
                <a:off x="597161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595BBE-52C7-114B-0680-8DCF66FA9F64}"/>
                  </a:ext>
                </a:extLst>
              </p:cNvPr>
              <p:cNvCxnSpPr/>
              <p:nvPr/>
            </p:nvCxnSpPr>
            <p:spPr>
              <a:xfrm>
                <a:off x="586757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4E97CCF-FDAB-E439-A31E-9B81FE7A35B2}"/>
                  </a:ext>
                </a:extLst>
              </p:cNvPr>
              <p:cNvCxnSpPr/>
              <p:nvPr/>
            </p:nvCxnSpPr>
            <p:spPr>
              <a:xfrm>
                <a:off x="617968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1E23DE9-DB21-F02A-4391-AA872D4AFA47}"/>
                  </a:ext>
                </a:extLst>
              </p:cNvPr>
              <p:cNvCxnSpPr/>
              <p:nvPr/>
            </p:nvCxnSpPr>
            <p:spPr>
              <a:xfrm>
                <a:off x="607564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F70D2B4-B4B6-B9CE-AA6D-FECABAD7EFBA}"/>
                  </a:ext>
                </a:extLst>
              </p:cNvPr>
              <p:cNvCxnSpPr/>
              <p:nvPr/>
            </p:nvCxnSpPr>
            <p:spPr>
              <a:xfrm>
                <a:off x="638776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727024-064C-012C-4366-E2B8BAA02A41}"/>
                  </a:ext>
                </a:extLst>
              </p:cNvPr>
              <p:cNvCxnSpPr/>
              <p:nvPr/>
            </p:nvCxnSpPr>
            <p:spPr>
              <a:xfrm>
                <a:off x="628372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089D0AA-FDFB-84E2-D310-E07147498961}"/>
                  </a:ext>
                </a:extLst>
              </p:cNvPr>
              <p:cNvCxnSpPr/>
              <p:nvPr/>
            </p:nvCxnSpPr>
            <p:spPr>
              <a:xfrm>
                <a:off x="659584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ACE6BDA-E11B-AE70-71CF-3CB2E235C96B}"/>
                  </a:ext>
                </a:extLst>
              </p:cNvPr>
              <p:cNvCxnSpPr/>
              <p:nvPr/>
            </p:nvCxnSpPr>
            <p:spPr>
              <a:xfrm>
                <a:off x="649180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9C105B1-04D6-1C3A-EC25-9B219862A912}"/>
                  </a:ext>
                </a:extLst>
              </p:cNvPr>
              <p:cNvCxnSpPr/>
              <p:nvPr/>
            </p:nvCxnSpPr>
            <p:spPr>
              <a:xfrm>
                <a:off x="680392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1F20AB7-DD89-7F33-96A7-F48E86EB85AE}"/>
                  </a:ext>
                </a:extLst>
              </p:cNvPr>
              <p:cNvCxnSpPr/>
              <p:nvPr/>
            </p:nvCxnSpPr>
            <p:spPr>
              <a:xfrm>
                <a:off x="669988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D6C13D89-D453-E9D5-BD7A-3FCA144628DB}"/>
                </a:ext>
              </a:extLst>
            </p:cNvPr>
            <p:cNvSpPr/>
            <p:nvPr/>
          </p:nvSpPr>
          <p:spPr>
            <a:xfrm>
              <a:off x="2310581" y="4988868"/>
              <a:ext cx="4522838" cy="39329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75000"/>
                    </a:schemeClr>
                  </a:solidFill>
                  <a:latin typeface="Cambria" panose="02040503050406030204" pitchFamily="18" charset="0"/>
                </a:rPr>
                <a:t>Page Buffer</a:t>
              </a:r>
              <a:endParaRPr lang="en-CH" b="1" dirty="0">
                <a:solidFill>
                  <a:schemeClr val="bg1">
                    <a:lumMod val="75000"/>
                  </a:schemeClr>
                </a:solidFill>
                <a:latin typeface="Cambria" panose="02040503050406030204" pitchFamily="18" charset="0"/>
              </a:endParaRPr>
            </a:p>
          </p:txBody>
        </p:sp>
        <p:sp>
          <p:nvSpPr>
            <p:cNvPr id="5" name="Rectangle 4">
              <a:extLst>
                <a:ext uri="{FF2B5EF4-FFF2-40B4-BE49-F238E27FC236}">
                  <a16:creationId xmlns:a16="http://schemas.microsoft.com/office/drawing/2014/main" id="{68737E4D-429B-1EB3-CD4F-B6387F51638F}"/>
                </a:ext>
              </a:extLst>
            </p:cNvPr>
            <p:cNvSpPr/>
            <p:nvPr/>
          </p:nvSpPr>
          <p:spPr>
            <a:xfrm>
              <a:off x="2310581" y="2684207"/>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1</a:t>
              </a:r>
            </a:p>
          </p:txBody>
        </p:sp>
        <p:sp>
          <p:nvSpPr>
            <p:cNvPr id="6" name="Rectangle 5">
              <a:extLst>
                <a:ext uri="{FF2B5EF4-FFF2-40B4-BE49-F238E27FC236}">
                  <a16:creationId xmlns:a16="http://schemas.microsoft.com/office/drawing/2014/main" id="{B7FA1E66-0039-CBA9-C0D1-18297866B126}"/>
                </a:ext>
              </a:extLst>
            </p:cNvPr>
            <p:cNvSpPr/>
            <p:nvPr/>
          </p:nvSpPr>
          <p:spPr>
            <a:xfrm>
              <a:off x="2310581" y="307503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2</a:t>
              </a:r>
              <a:r>
                <a:rPr lang="en-CH" b="1" dirty="0">
                  <a:solidFill>
                    <a:schemeClr val="tx1"/>
                  </a:solidFill>
                  <a:latin typeface="Cambria" panose="02040503050406030204" pitchFamily="18" charset="0"/>
                </a:rPr>
                <a:t> </a:t>
              </a:r>
            </a:p>
          </p:txBody>
        </p:sp>
        <p:sp>
          <p:nvSpPr>
            <p:cNvPr id="7" name="Rectangle 6">
              <a:extLst>
                <a:ext uri="{FF2B5EF4-FFF2-40B4-BE49-F238E27FC236}">
                  <a16:creationId xmlns:a16="http://schemas.microsoft.com/office/drawing/2014/main" id="{9D52B16B-530C-96CD-CF4D-4DE40FC13919}"/>
                </a:ext>
              </a:extLst>
            </p:cNvPr>
            <p:cNvSpPr/>
            <p:nvPr/>
          </p:nvSpPr>
          <p:spPr>
            <a:xfrm>
              <a:off x="2310581" y="346832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3</a:t>
              </a:r>
            </a:p>
          </p:txBody>
        </p:sp>
        <p:sp>
          <p:nvSpPr>
            <p:cNvPr id="8" name="Rectangle 7">
              <a:extLst>
                <a:ext uri="{FF2B5EF4-FFF2-40B4-BE49-F238E27FC236}">
                  <a16:creationId xmlns:a16="http://schemas.microsoft.com/office/drawing/2014/main" id="{80387216-0C47-1994-80FF-5F506A405AFE}"/>
                </a:ext>
              </a:extLst>
            </p:cNvPr>
            <p:cNvSpPr/>
            <p:nvPr/>
          </p:nvSpPr>
          <p:spPr>
            <a:xfrm>
              <a:off x="2310581" y="386161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9" name="Rectangle 8">
              <a:extLst>
                <a:ext uri="{FF2B5EF4-FFF2-40B4-BE49-F238E27FC236}">
                  <a16:creationId xmlns:a16="http://schemas.microsoft.com/office/drawing/2014/main" id="{B36C0270-1A56-DF09-B4E7-E6678B6BDCA0}"/>
                </a:ext>
              </a:extLst>
            </p:cNvPr>
            <p:cNvSpPr/>
            <p:nvPr/>
          </p:nvSpPr>
          <p:spPr>
            <a:xfrm>
              <a:off x="2310581" y="425490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Operand O</a:t>
              </a:r>
              <a:r>
                <a:rPr lang="en-US" b="1" baseline="-25000" dirty="0">
                  <a:solidFill>
                    <a:schemeClr val="tx1"/>
                  </a:solidFill>
                  <a:latin typeface="Cambria" panose="02040503050406030204" pitchFamily="18" charset="0"/>
                </a:rPr>
                <a:t>32</a:t>
              </a:r>
              <a:endParaRPr lang="en-CH" b="1" dirty="0">
                <a:solidFill>
                  <a:schemeClr val="tx1"/>
                </a:solidFill>
                <a:latin typeface="Cambria" panose="02040503050406030204" pitchFamily="18" charset="0"/>
              </a:endParaRPr>
            </a:p>
          </p:txBody>
        </p:sp>
      </p:grpSp>
      <p:sp>
        <p:nvSpPr>
          <p:cNvPr id="64" name="Rectangle 63">
            <a:extLst>
              <a:ext uri="{FF2B5EF4-FFF2-40B4-BE49-F238E27FC236}">
                <a16:creationId xmlns:a16="http://schemas.microsoft.com/office/drawing/2014/main" id="{FBB41BE1-D4CC-C5A0-EFAA-84BBA0FCD862}"/>
              </a:ext>
            </a:extLst>
          </p:cNvPr>
          <p:cNvSpPr/>
          <p:nvPr/>
        </p:nvSpPr>
        <p:spPr>
          <a:xfrm>
            <a:off x="2310581" y="386161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68" name="Rectangle 67">
            <a:extLst>
              <a:ext uri="{FF2B5EF4-FFF2-40B4-BE49-F238E27FC236}">
                <a16:creationId xmlns:a16="http://schemas.microsoft.com/office/drawing/2014/main" id="{30A94408-2138-FA55-F04F-B3297E9A9A55}"/>
              </a:ext>
            </a:extLst>
          </p:cNvPr>
          <p:cNvSpPr/>
          <p:nvPr/>
        </p:nvSpPr>
        <p:spPr>
          <a:xfrm>
            <a:off x="2310581" y="498886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rgbClr val="C00000"/>
                </a:solidFill>
                <a:latin typeface="Cambria" panose="02040503050406030204" pitchFamily="18" charset="0"/>
              </a:rPr>
              <a:t>Operand O</a:t>
            </a:r>
            <a:r>
              <a:rPr lang="en-CH" b="1" baseline="-25000" dirty="0">
                <a:solidFill>
                  <a:srgbClr val="C00000"/>
                </a:solidFill>
                <a:latin typeface="Cambria" panose="02040503050406030204" pitchFamily="18" charset="0"/>
              </a:rPr>
              <a:t>1</a:t>
            </a:r>
          </a:p>
        </p:txBody>
      </p:sp>
      <p:sp>
        <p:nvSpPr>
          <p:cNvPr id="69" name="Rectangle 68">
            <a:extLst>
              <a:ext uri="{FF2B5EF4-FFF2-40B4-BE49-F238E27FC236}">
                <a16:creationId xmlns:a16="http://schemas.microsoft.com/office/drawing/2014/main" id="{B1B61893-D8DB-F8C5-EBA6-B7B6481EEF83}"/>
              </a:ext>
            </a:extLst>
          </p:cNvPr>
          <p:cNvSpPr/>
          <p:nvPr/>
        </p:nvSpPr>
        <p:spPr>
          <a:xfrm>
            <a:off x="3850438" y="4704070"/>
            <a:ext cx="1443124" cy="228925"/>
          </a:xfrm>
          <a:prstGeom prst="rect">
            <a:avLst/>
          </a:prstGeom>
          <a:solidFill>
            <a:schemeClr val="accent4">
              <a:lumMod val="75000"/>
            </a:schemeClr>
          </a:solidFill>
        </p:spPr>
        <p:txBody>
          <a:bodyPr wrap="square" lIns="0" tIns="0" rIns="0" bIns="0" anchor="ctr">
            <a:spAutoFit/>
          </a:bodyPr>
          <a:lstStyle/>
          <a:p>
            <a:pPr algn="ctr"/>
            <a:r>
              <a:rPr lang="en-US" b="1" dirty="0" err="1">
                <a:latin typeface="Cambria" panose="02040503050406030204" pitchFamily="18" charset="0"/>
              </a:rPr>
              <a:t>Bitlines</a:t>
            </a:r>
            <a:r>
              <a:rPr lang="en-US" b="1" dirty="0">
                <a:latin typeface="Cambria" panose="02040503050406030204" pitchFamily="18" charset="0"/>
              </a:rPr>
              <a:t> (BLs)</a:t>
            </a:r>
            <a:endParaRPr lang="en-CH" b="1" dirty="0"/>
          </a:p>
        </p:txBody>
      </p:sp>
      <p:sp>
        <p:nvSpPr>
          <p:cNvPr id="56" name="Rectangle 55">
            <a:extLst>
              <a:ext uri="{FF2B5EF4-FFF2-40B4-BE49-F238E27FC236}">
                <a16:creationId xmlns:a16="http://schemas.microsoft.com/office/drawing/2014/main" id="{D677DAB8-2378-A65F-D2D2-5CABB625E7D6}"/>
              </a:ext>
            </a:extLst>
          </p:cNvPr>
          <p:cNvSpPr/>
          <p:nvPr/>
        </p:nvSpPr>
        <p:spPr>
          <a:xfrm>
            <a:off x="2310581" y="4988868"/>
            <a:ext cx="4522838" cy="393290"/>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rgbClr val="C00000"/>
                </a:solidFill>
                <a:latin typeface="Cambria" panose="02040503050406030204" pitchFamily="18" charset="0"/>
              </a:rPr>
              <a:t>O</a:t>
            </a:r>
            <a:r>
              <a:rPr lang="en-US" altLang="ko-KR" b="1" baseline="-25000" dirty="0">
                <a:solidFill>
                  <a:srgbClr val="C00000"/>
                </a:solidFill>
                <a:latin typeface="Cambria" panose="02040503050406030204" pitchFamily="18" charset="0"/>
              </a:rPr>
              <a:t>1 </a:t>
            </a:r>
            <a:r>
              <a:rPr lang="en-US" altLang="ko-KR" b="1" dirty="0">
                <a:solidFill>
                  <a:srgbClr val="C00000"/>
                </a:solidFill>
                <a:latin typeface="Cambria" panose="02040503050406030204" pitchFamily="18" charset="0"/>
              </a:rPr>
              <a:t>&amp; O</a:t>
            </a:r>
            <a:r>
              <a:rPr lang="en-US" altLang="ko-KR" b="1" baseline="-25000" dirty="0">
                <a:solidFill>
                  <a:srgbClr val="C00000"/>
                </a:solidFill>
                <a:latin typeface="Cambria" panose="02040503050406030204" pitchFamily="18" charset="0"/>
              </a:rPr>
              <a:t>2</a:t>
            </a:r>
            <a:endParaRPr lang="en-CH" b="1" baseline="-25000" dirty="0">
              <a:solidFill>
                <a:srgbClr val="C00000"/>
              </a:solidFill>
              <a:latin typeface="Cambria" panose="02040503050406030204" pitchFamily="18" charset="0"/>
            </a:endParaRPr>
          </a:p>
        </p:txBody>
      </p:sp>
      <p:sp>
        <p:nvSpPr>
          <p:cNvPr id="58" name="Rectangle 57">
            <a:extLst>
              <a:ext uri="{FF2B5EF4-FFF2-40B4-BE49-F238E27FC236}">
                <a16:creationId xmlns:a16="http://schemas.microsoft.com/office/drawing/2014/main" id="{1EEB42EB-894A-7AE4-2A6F-59D4D12FD598}"/>
              </a:ext>
            </a:extLst>
          </p:cNvPr>
          <p:cNvSpPr/>
          <p:nvPr/>
        </p:nvSpPr>
        <p:spPr>
          <a:xfrm>
            <a:off x="2310581" y="4988868"/>
            <a:ext cx="4522838" cy="39329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rgbClr val="C00000"/>
                </a:solidFill>
                <a:latin typeface="Cambria" panose="02040503050406030204" pitchFamily="18" charset="0"/>
              </a:rPr>
              <a:t>O</a:t>
            </a:r>
            <a:r>
              <a:rPr lang="en-US" altLang="ko-KR" b="1" baseline="-25000" dirty="0">
                <a:solidFill>
                  <a:srgbClr val="C00000"/>
                </a:solidFill>
                <a:latin typeface="Cambria" panose="02040503050406030204" pitchFamily="18" charset="0"/>
              </a:rPr>
              <a:t>1 </a:t>
            </a:r>
            <a:r>
              <a:rPr lang="en-US" altLang="ko-KR" b="1" dirty="0">
                <a:solidFill>
                  <a:srgbClr val="C00000"/>
                </a:solidFill>
                <a:latin typeface="Cambria" panose="02040503050406030204" pitchFamily="18" charset="0"/>
              </a:rPr>
              <a:t>&amp; O</a:t>
            </a:r>
            <a:r>
              <a:rPr lang="en-US" altLang="ko-KR" b="1" baseline="-25000" dirty="0">
                <a:solidFill>
                  <a:srgbClr val="C00000"/>
                </a:solidFill>
                <a:latin typeface="Cambria" panose="02040503050406030204" pitchFamily="18" charset="0"/>
              </a:rPr>
              <a:t>2</a:t>
            </a:r>
            <a:r>
              <a:rPr lang="ko-KR" altLang="en-US" b="1" baseline="-25000" dirty="0">
                <a:solidFill>
                  <a:srgbClr val="C00000"/>
                </a:solidFill>
                <a:latin typeface="Cambria" panose="02040503050406030204" pitchFamily="18" charset="0"/>
              </a:rPr>
              <a:t> </a:t>
            </a:r>
            <a:r>
              <a:rPr lang="en-US" altLang="ko-KR" b="1" dirty="0">
                <a:solidFill>
                  <a:srgbClr val="C00000"/>
                </a:solidFill>
                <a:latin typeface="Cambria" panose="02040503050406030204" pitchFamily="18" charset="0"/>
              </a:rPr>
              <a:t>&amp;</a:t>
            </a:r>
            <a:r>
              <a:rPr lang="ko-KR" altLang="en-US" b="1" dirty="0">
                <a:solidFill>
                  <a:srgbClr val="C00000"/>
                </a:solidFill>
                <a:latin typeface="Cambria" panose="02040503050406030204" pitchFamily="18" charset="0"/>
              </a:rPr>
              <a:t> </a:t>
            </a:r>
            <a:r>
              <a:rPr lang="en-US" altLang="ko-KR" b="1" dirty="0">
                <a:solidFill>
                  <a:srgbClr val="C00000"/>
                </a:solidFill>
                <a:latin typeface="Cambria" panose="02040503050406030204" pitchFamily="18" charset="0"/>
              </a:rPr>
              <a:t>O</a:t>
            </a:r>
            <a:r>
              <a:rPr lang="en-US" altLang="ko-KR" b="1" baseline="-25000" dirty="0">
                <a:solidFill>
                  <a:srgbClr val="C00000"/>
                </a:solidFill>
                <a:latin typeface="Cambria" panose="02040503050406030204" pitchFamily="18" charset="0"/>
              </a:rPr>
              <a:t>3</a:t>
            </a:r>
            <a:r>
              <a:rPr lang="en-US" altLang="ko-KR" b="1" dirty="0">
                <a:solidFill>
                  <a:srgbClr val="C00000"/>
                </a:solidFill>
                <a:latin typeface="Cambria" panose="02040503050406030204" pitchFamily="18" charset="0"/>
              </a:rPr>
              <a:t> &amp; …</a:t>
            </a:r>
            <a:endParaRPr lang="en-CH" b="1" baseline="-25000" dirty="0">
              <a:solidFill>
                <a:srgbClr val="C00000"/>
              </a:solidFill>
              <a:latin typeface="Cambria" panose="02040503050406030204" pitchFamily="18" charset="0"/>
            </a:endParaRPr>
          </a:p>
        </p:txBody>
      </p:sp>
      <p:sp>
        <p:nvSpPr>
          <p:cNvPr id="65" name="Rectangle 64">
            <a:extLst>
              <a:ext uri="{FF2B5EF4-FFF2-40B4-BE49-F238E27FC236}">
                <a16:creationId xmlns:a16="http://schemas.microsoft.com/office/drawing/2014/main" id="{82BA91E1-031F-EB91-0D22-BC27F73C528A}"/>
              </a:ext>
            </a:extLst>
          </p:cNvPr>
          <p:cNvSpPr/>
          <p:nvPr/>
        </p:nvSpPr>
        <p:spPr>
          <a:xfrm>
            <a:off x="2310581" y="425490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Operand O</a:t>
            </a:r>
            <a:r>
              <a:rPr lang="en-US" b="1" baseline="-25000" dirty="0">
                <a:solidFill>
                  <a:schemeClr val="tx1"/>
                </a:solidFill>
                <a:latin typeface="Cambria" panose="02040503050406030204" pitchFamily="18" charset="0"/>
              </a:rPr>
              <a:t>32</a:t>
            </a:r>
            <a:endParaRPr lang="en-CH" b="1" dirty="0">
              <a:solidFill>
                <a:schemeClr val="tx1"/>
              </a:solidFill>
              <a:latin typeface="Cambria" panose="02040503050406030204" pitchFamily="18" charset="0"/>
            </a:endParaRPr>
          </a:p>
        </p:txBody>
      </p:sp>
      <p:grpSp>
        <p:nvGrpSpPr>
          <p:cNvPr id="67" name="Group 66">
            <a:extLst>
              <a:ext uri="{FF2B5EF4-FFF2-40B4-BE49-F238E27FC236}">
                <a16:creationId xmlns:a16="http://schemas.microsoft.com/office/drawing/2014/main" id="{2A9A5F27-C4B9-A9F7-6A33-9A636D113D0F}"/>
              </a:ext>
            </a:extLst>
          </p:cNvPr>
          <p:cNvGrpSpPr/>
          <p:nvPr/>
        </p:nvGrpSpPr>
        <p:grpSpPr>
          <a:xfrm>
            <a:off x="6600759" y="4532390"/>
            <a:ext cx="1948879" cy="806650"/>
            <a:chOff x="6600759" y="4532390"/>
            <a:chExt cx="1948879" cy="806650"/>
          </a:xfrm>
        </p:grpSpPr>
        <p:sp>
          <p:nvSpPr>
            <p:cNvPr id="61" name="Rectangle 60">
              <a:extLst>
                <a:ext uri="{FF2B5EF4-FFF2-40B4-BE49-F238E27FC236}">
                  <a16:creationId xmlns:a16="http://schemas.microsoft.com/office/drawing/2014/main" id="{945768B0-8760-2891-CE45-41857F263EE4}"/>
                </a:ext>
              </a:extLst>
            </p:cNvPr>
            <p:cNvSpPr/>
            <p:nvPr/>
          </p:nvSpPr>
          <p:spPr>
            <a:xfrm>
              <a:off x="7043997" y="4532390"/>
              <a:ext cx="1306444" cy="553998"/>
            </a:xfrm>
            <a:prstGeom prst="rect">
              <a:avLst/>
            </a:prstGeom>
            <a:noFill/>
          </p:spPr>
          <p:txBody>
            <a:bodyPr wrap="square" lIns="0" tIns="0" rIns="0" bIns="0" anchor="ctr">
              <a:spAutoFit/>
            </a:bodyPr>
            <a:lstStyle/>
            <a:p>
              <a:pPr algn="ctr"/>
              <a:r>
                <a:rPr lang="en-US" b="1" i="1" dirty="0">
                  <a:solidFill>
                    <a:schemeClr val="accent6">
                      <a:lumMod val="75000"/>
                    </a:schemeClr>
                  </a:solidFill>
                  <a:latin typeface="Cambria" panose="02040503050406030204" pitchFamily="18" charset="0"/>
                </a:rPr>
                <a:t>Result only </a:t>
              </a:r>
              <a:endParaRPr lang="en-CH" b="1" i="1" dirty="0">
                <a:solidFill>
                  <a:schemeClr val="accent6">
                    <a:lumMod val="75000"/>
                  </a:schemeClr>
                </a:solidFill>
              </a:endParaRPr>
            </a:p>
          </p:txBody>
        </p:sp>
        <p:sp>
          <p:nvSpPr>
            <p:cNvPr id="62" name="Up Arrow 61">
              <a:extLst>
                <a:ext uri="{FF2B5EF4-FFF2-40B4-BE49-F238E27FC236}">
                  <a16:creationId xmlns:a16="http://schemas.microsoft.com/office/drawing/2014/main" id="{DC9A86AB-8663-6EA3-D430-5AB736AA485D}"/>
                </a:ext>
              </a:extLst>
            </p:cNvPr>
            <p:cNvSpPr/>
            <p:nvPr/>
          </p:nvSpPr>
          <p:spPr>
            <a:xfrm rot="5400000">
              <a:off x="7419140" y="4208542"/>
              <a:ext cx="312117" cy="1948879"/>
            </a:xfrm>
            <a:prstGeom prst="up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71" name="Slide Number Placeholder 70">
            <a:extLst>
              <a:ext uri="{FF2B5EF4-FFF2-40B4-BE49-F238E27FC236}">
                <a16:creationId xmlns:a16="http://schemas.microsoft.com/office/drawing/2014/main" id="{BD9F2287-8FFA-E864-670D-98E199F02249}"/>
              </a:ext>
            </a:extLst>
          </p:cNvPr>
          <p:cNvSpPr>
            <a:spLocks noGrp="1"/>
          </p:cNvSpPr>
          <p:nvPr>
            <p:ph type="sldNum" sz="quarter" idx="12"/>
          </p:nvPr>
        </p:nvSpPr>
        <p:spPr/>
        <p:txBody>
          <a:bodyPr/>
          <a:lstStyle/>
          <a:p>
            <a:r>
              <a:rPr lang="en-CH" dirty="0"/>
              <a:t>7</a:t>
            </a:r>
          </a:p>
        </p:txBody>
      </p:sp>
      <p:sp>
        <p:nvSpPr>
          <p:cNvPr id="59" name="Rectangle 58">
            <a:extLst>
              <a:ext uri="{FF2B5EF4-FFF2-40B4-BE49-F238E27FC236}">
                <a16:creationId xmlns:a16="http://schemas.microsoft.com/office/drawing/2014/main" id="{7B5F15C2-A480-FC6A-D4B9-3187D2AA7AE4}"/>
              </a:ext>
            </a:extLst>
          </p:cNvPr>
          <p:cNvSpPr/>
          <p:nvPr/>
        </p:nvSpPr>
        <p:spPr>
          <a:xfrm>
            <a:off x="2310581" y="4988868"/>
            <a:ext cx="4522838" cy="393290"/>
          </a:xfrm>
          <a:prstGeom prst="rect">
            <a:avLst/>
          </a:prstGeom>
          <a:solidFill>
            <a:srgbClr val="7AC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rgbClr val="C00000"/>
                </a:solidFill>
                <a:latin typeface="Cambria" panose="02040503050406030204" pitchFamily="18" charset="0"/>
              </a:rPr>
              <a:t>O</a:t>
            </a:r>
            <a:r>
              <a:rPr lang="en-US" altLang="ko-KR" b="1" baseline="-25000" dirty="0">
                <a:solidFill>
                  <a:srgbClr val="C00000"/>
                </a:solidFill>
                <a:latin typeface="Cambria" panose="02040503050406030204" pitchFamily="18" charset="0"/>
              </a:rPr>
              <a:t>1 </a:t>
            </a:r>
            <a:r>
              <a:rPr lang="en-US" altLang="ko-KR" b="1" dirty="0">
                <a:solidFill>
                  <a:srgbClr val="C00000"/>
                </a:solidFill>
                <a:latin typeface="Cambria" panose="02040503050406030204" pitchFamily="18" charset="0"/>
              </a:rPr>
              <a:t>&amp; O</a:t>
            </a:r>
            <a:r>
              <a:rPr lang="en-US" altLang="ko-KR" b="1" baseline="-25000" dirty="0">
                <a:solidFill>
                  <a:srgbClr val="C00000"/>
                </a:solidFill>
                <a:latin typeface="Cambria" panose="02040503050406030204" pitchFamily="18" charset="0"/>
              </a:rPr>
              <a:t>2</a:t>
            </a:r>
            <a:r>
              <a:rPr lang="ko-KR" altLang="en-US" b="1" baseline="-25000" dirty="0">
                <a:solidFill>
                  <a:srgbClr val="C00000"/>
                </a:solidFill>
                <a:latin typeface="Cambria" panose="02040503050406030204" pitchFamily="18" charset="0"/>
              </a:rPr>
              <a:t> </a:t>
            </a:r>
            <a:r>
              <a:rPr lang="en-US" altLang="ko-KR" b="1" dirty="0">
                <a:solidFill>
                  <a:srgbClr val="C00000"/>
                </a:solidFill>
                <a:latin typeface="Cambria" panose="02040503050406030204" pitchFamily="18" charset="0"/>
              </a:rPr>
              <a:t>&amp;</a:t>
            </a:r>
            <a:r>
              <a:rPr lang="ko-KR" altLang="en-US" b="1" dirty="0">
                <a:solidFill>
                  <a:srgbClr val="C00000"/>
                </a:solidFill>
                <a:latin typeface="Cambria" panose="02040503050406030204" pitchFamily="18" charset="0"/>
              </a:rPr>
              <a:t> </a:t>
            </a:r>
            <a:r>
              <a:rPr lang="en-US" altLang="ko-KR" b="1" dirty="0">
                <a:solidFill>
                  <a:srgbClr val="C00000"/>
                </a:solidFill>
                <a:latin typeface="Cambria" panose="02040503050406030204" pitchFamily="18" charset="0"/>
              </a:rPr>
              <a:t>O</a:t>
            </a:r>
            <a:r>
              <a:rPr lang="en-US" altLang="ko-KR" b="1" baseline="-25000" dirty="0">
                <a:solidFill>
                  <a:srgbClr val="C00000"/>
                </a:solidFill>
                <a:latin typeface="Cambria" panose="02040503050406030204" pitchFamily="18" charset="0"/>
              </a:rPr>
              <a:t>3 </a:t>
            </a:r>
            <a:r>
              <a:rPr lang="en-US" altLang="ko-KR" b="1" dirty="0">
                <a:solidFill>
                  <a:srgbClr val="C00000"/>
                </a:solidFill>
                <a:latin typeface="Cambria" panose="02040503050406030204" pitchFamily="18" charset="0"/>
              </a:rPr>
              <a:t>&amp; … &amp; O</a:t>
            </a:r>
            <a:r>
              <a:rPr lang="en-US" altLang="ko-KR" b="1" baseline="-25000" dirty="0">
                <a:solidFill>
                  <a:srgbClr val="C00000"/>
                </a:solidFill>
                <a:latin typeface="Cambria" panose="02040503050406030204" pitchFamily="18" charset="0"/>
              </a:rPr>
              <a:t>32</a:t>
            </a:r>
            <a:endParaRPr lang="en-CH" b="1" baseline="-25000" dirty="0">
              <a:solidFill>
                <a:srgbClr val="C00000"/>
              </a:solidFill>
              <a:latin typeface="Cambria" panose="02040503050406030204" pitchFamily="18" charset="0"/>
            </a:endParaRPr>
          </a:p>
        </p:txBody>
      </p:sp>
      <p:grpSp>
        <p:nvGrpSpPr>
          <p:cNvPr id="63" name="Group 62">
            <a:extLst>
              <a:ext uri="{FF2B5EF4-FFF2-40B4-BE49-F238E27FC236}">
                <a16:creationId xmlns:a16="http://schemas.microsoft.com/office/drawing/2014/main" id="{40107A33-05A4-8DFA-620C-2FAB859E01FD}"/>
              </a:ext>
            </a:extLst>
          </p:cNvPr>
          <p:cNvGrpSpPr/>
          <p:nvPr/>
        </p:nvGrpSpPr>
        <p:grpSpPr>
          <a:xfrm>
            <a:off x="6013241" y="4338495"/>
            <a:ext cx="811198" cy="902096"/>
            <a:chOff x="6013241" y="4338495"/>
            <a:chExt cx="811198" cy="902096"/>
          </a:xfrm>
        </p:grpSpPr>
        <p:sp>
          <p:nvSpPr>
            <p:cNvPr id="60" name="Up Arrow 59">
              <a:extLst>
                <a:ext uri="{FF2B5EF4-FFF2-40B4-BE49-F238E27FC236}">
                  <a16:creationId xmlns:a16="http://schemas.microsoft.com/office/drawing/2014/main" id="{5E2913C0-F852-0F91-1C24-0C464D8C6968}"/>
                </a:ext>
              </a:extLst>
            </p:cNvPr>
            <p:cNvSpPr/>
            <p:nvPr/>
          </p:nvSpPr>
          <p:spPr>
            <a:xfrm rot="10800000">
              <a:off x="6395994" y="4454811"/>
              <a:ext cx="312117" cy="785780"/>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935B050B-2617-C48C-868A-6EEADE2DE882}"/>
                </a:ext>
              </a:extLst>
            </p:cNvPr>
            <p:cNvSpPr/>
            <p:nvPr/>
          </p:nvSpPr>
          <p:spPr>
            <a:xfrm>
              <a:off x="6013241" y="4338495"/>
              <a:ext cx="811198" cy="208114"/>
            </a:xfrm>
            <a:prstGeom prst="rect">
              <a:avLst/>
            </a:prstGeom>
            <a:solidFill>
              <a:schemeClr val="accent6">
                <a:lumMod val="20000"/>
                <a:lumOff val="80000"/>
              </a:schemeClr>
            </a:solidFill>
          </p:spPr>
          <p:txBody>
            <a:bodyPr wrap="square" lIns="0" tIns="0" rIns="0" bIns="0" anchor="ctr">
              <a:spAutoFit/>
            </a:bodyPr>
            <a:lstStyle/>
            <a:p>
              <a:pPr algn="ctr"/>
              <a:r>
                <a:rPr lang="en-US" b="1" i="1" dirty="0">
                  <a:solidFill>
                    <a:schemeClr val="accent1"/>
                  </a:solidFill>
                  <a:latin typeface="Cambria" panose="02040503050406030204" pitchFamily="18" charset="0"/>
                </a:rPr>
                <a:t>Sensing</a:t>
              </a:r>
              <a:endParaRPr lang="en-CH" b="1" i="1" dirty="0">
                <a:solidFill>
                  <a:schemeClr val="accent1"/>
                </a:solidFill>
              </a:endParaRPr>
            </a:p>
          </p:txBody>
        </p:sp>
      </p:grpSp>
    </p:spTree>
    <p:extLst>
      <p:ext uri="{BB962C8B-B14F-4D97-AF65-F5344CB8AC3E}">
        <p14:creationId xmlns:p14="http://schemas.microsoft.com/office/powerpoint/2010/main" val="25807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 -4.07407E-6 L 0 0.10695 " pathEditMode="relative" rAng="0" ptsTypes="AA">
                                      <p:cBhvr>
                                        <p:cTn id="6" dur="500" fill="hold"/>
                                        <p:tgtEl>
                                          <p:spTgt spid="65"/>
                                        </p:tgtEl>
                                        <p:attrNameLst>
                                          <p:attrName>ppt_x</p:attrName>
                                          <p:attrName>ppt_y</p:attrName>
                                        </p:attrNameLst>
                                      </p:cBhvr>
                                      <p:rCtr x="0" y="5347"/>
                                    </p:animMotion>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65"/>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7"/>
                                        </p:tgtEl>
                                        <p:attrNameLst>
                                          <p:attrName>style.visibility</p:attrName>
                                        </p:attrNameLst>
                                      </p:cBhvr>
                                      <p:to>
                                        <p:strVal val="visible"/>
                                      </p:to>
                                    </p:set>
                                  </p:childTnLst>
                                </p:cTn>
                              </p:par>
                              <p:par>
                                <p:cTn id="16" presetID="1" presetClass="exit" presetSubtype="0" fill="hold" nodeType="withEffect">
                                  <p:stCondLst>
                                    <p:cond delay="0"/>
                                  </p:stCondLst>
                                  <p:childTnLst>
                                    <p:set>
                                      <p:cBhvr>
                                        <p:cTn id="17" dur="1" fill="hold">
                                          <p:stCondLst>
                                            <p:cond delay="0"/>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5" grpId="1" animBg="1"/>
      <p:bldP spid="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E480-ADF7-EF26-0630-79653E661A8D}"/>
              </a:ext>
            </a:extLst>
          </p:cNvPr>
          <p:cNvSpPr>
            <a:spLocks noGrp="1"/>
          </p:cNvSpPr>
          <p:nvPr>
            <p:ph type="title"/>
          </p:nvPr>
        </p:nvSpPr>
        <p:spPr/>
        <p:txBody>
          <a:bodyPr/>
          <a:lstStyle/>
          <a:p>
            <a:r>
              <a:rPr lang="en-CH" dirty="0"/>
              <a:t>Talk Outline</a:t>
            </a:r>
          </a:p>
        </p:txBody>
      </p:sp>
      <p:sp>
        <p:nvSpPr>
          <p:cNvPr id="3" name="Content Placeholder 2">
            <a:extLst>
              <a:ext uri="{FF2B5EF4-FFF2-40B4-BE49-F238E27FC236}">
                <a16:creationId xmlns:a16="http://schemas.microsoft.com/office/drawing/2014/main" id="{2993F651-4B5A-D998-0105-F2BE909D21A4}"/>
              </a:ext>
            </a:extLst>
          </p:cNvPr>
          <p:cNvSpPr>
            <a:spLocks noGrp="1"/>
          </p:cNvSpPr>
          <p:nvPr>
            <p:ph idx="1"/>
          </p:nvPr>
        </p:nvSpPr>
        <p:spPr/>
        <p:txBody>
          <a:bodyPr/>
          <a:lstStyle/>
          <a:p>
            <a:r>
              <a:rPr lang="en-CH" dirty="0">
                <a:latin typeface="Avenir Next Medium" panose="020B0503020202020204" pitchFamily="34" charset="0"/>
              </a:rPr>
              <a:t>Problem, Goals &amp; Key Idea</a:t>
            </a:r>
          </a:p>
          <a:p>
            <a:endParaRPr lang="en-CH" dirty="0">
              <a:latin typeface="Avenir Next Medium" panose="020B0503020202020204" pitchFamily="34" charset="0"/>
            </a:endParaRPr>
          </a:p>
          <a:p>
            <a:r>
              <a:rPr lang="en-CH" dirty="0">
                <a:latin typeface="Avenir Next Medium" panose="020B0503020202020204" pitchFamily="34" charset="0"/>
              </a:rPr>
              <a:t>Background</a:t>
            </a:r>
          </a:p>
          <a:p>
            <a:endParaRPr lang="en-CH" dirty="0">
              <a:latin typeface="Avenir Next Medium" panose="020B0503020202020204" pitchFamily="34" charset="0"/>
            </a:endParaRPr>
          </a:p>
          <a:p>
            <a:r>
              <a:rPr lang="en-CH" dirty="0">
                <a:latin typeface="Avenir Next Medium" panose="020B0503020202020204" pitchFamily="34" charset="0"/>
              </a:rPr>
              <a:t>Flash-Cosmos: </a:t>
            </a:r>
            <a:r>
              <a:rPr lang="en-CH" u="sng" dirty="0">
                <a:latin typeface="Avenir Next Medium" panose="020B0503020202020204" pitchFamily="34" charset="0"/>
              </a:rPr>
              <a:t>C</a:t>
            </a:r>
            <a:r>
              <a:rPr lang="en-CH" dirty="0">
                <a:latin typeface="Avenir Next Medium" panose="020B0503020202020204" pitchFamily="34" charset="0"/>
              </a:rPr>
              <a:t>omputation with </a:t>
            </a:r>
            <a:r>
              <a:rPr lang="en-CH" u="sng" dirty="0">
                <a:latin typeface="Avenir Next Medium" panose="020B0503020202020204" pitchFamily="34" charset="0"/>
              </a:rPr>
              <a:t>O</a:t>
            </a:r>
            <a:r>
              <a:rPr lang="en-CH" dirty="0">
                <a:latin typeface="Avenir Next Medium" panose="020B0503020202020204" pitchFamily="34" charset="0"/>
              </a:rPr>
              <a:t>ne-</a:t>
            </a:r>
            <a:r>
              <a:rPr lang="en-CH" u="sng" dirty="0">
                <a:latin typeface="Avenir Next Medium" panose="020B0503020202020204" pitchFamily="34" charset="0"/>
              </a:rPr>
              <a:t>S</a:t>
            </a:r>
            <a:r>
              <a:rPr lang="en-CH" dirty="0">
                <a:latin typeface="Avenir Next Medium" panose="020B0503020202020204" pitchFamily="34" charset="0"/>
              </a:rPr>
              <a:t>hot </a:t>
            </a:r>
            <a:r>
              <a:rPr lang="en-CH" u="sng" dirty="0">
                <a:latin typeface="Avenir Next Medium" panose="020B0503020202020204" pitchFamily="34" charset="0"/>
              </a:rPr>
              <a:t>M</a:t>
            </a:r>
            <a:r>
              <a:rPr lang="en-CH" dirty="0">
                <a:latin typeface="Avenir Next Medium" panose="020B0503020202020204" pitchFamily="34" charset="0"/>
              </a:rPr>
              <a:t>ulti-</a:t>
            </a:r>
            <a:r>
              <a:rPr lang="en-CH" u="sng" dirty="0">
                <a:latin typeface="Avenir Next Medium" panose="020B0503020202020204" pitchFamily="34" charset="0"/>
              </a:rPr>
              <a:t>O</a:t>
            </a:r>
            <a:r>
              <a:rPr lang="en-CH" dirty="0">
                <a:latin typeface="Avenir Next Medium" panose="020B0503020202020204" pitchFamily="34" charset="0"/>
              </a:rPr>
              <a:t>perand </a:t>
            </a:r>
            <a:r>
              <a:rPr lang="en-CH" u="sng" dirty="0">
                <a:latin typeface="Avenir Next Medium" panose="020B0503020202020204" pitchFamily="34" charset="0"/>
              </a:rPr>
              <a:t>S</a:t>
            </a:r>
            <a:r>
              <a:rPr lang="en-CH" dirty="0">
                <a:latin typeface="Avenir Next Medium" panose="020B0503020202020204" pitchFamily="34" charset="0"/>
              </a:rPr>
              <a:t>ensing</a:t>
            </a:r>
          </a:p>
          <a:p>
            <a:endParaRPr lang="en-CH" dirty="0">
              <a:latin typeface="Avenir Next Medium" panose="020B0503020202020204" pitchFamily="34" charset="0"/>
            </a:endParaRPr>
          </a:p>
          <a:p>
            <a:r>
              <a:rPr lang="en-CH" dirty="0">
                <a:latin typeface="Avenir Next Medium" panose="020B0503020202020204" pitchFamily="34" charset="0"/>
              </a:rPr>
              <a:t>Evaluation</a:t>
            </a:r>
          </a:p>
          <a:p>
            <a:endParaRPr lang="en-CH" dirty="0">
              <a:latin typeface="Avenir Next Medium" panose="020B0503020202020204" pitchFamily="34" charset="0"/>
            </a:endParaRPr>
          </a:p>
          <a:p>
            <a:r>
              <a:rPr lang="en-CH" dirty="0">
                <a:latin typeface="Avenir Next Medium" panose="020B0503020202020204" pitchFamily="34" charset="0"/>
              </a:rPr>
              <a:t>Summary</a:t>
            </a:r>
          </a:p>
        </p:txBody>
      </p:sp>
      <p:sp>
        <p:nvSpPr>
          <p:cNvPr id="5" name="Slide Number Placeholder 4">
            <a:extLst>
              <a:ext uri="{FF2B5EF4-FFF2-40B4-BE49-F238E27FC236}">
                <a16:creationId xmlns:a16="http://schemas.microsoft.com/office/drawing/2014/main" id="{8A080F2A-023D-A588-CACF-142F403AEBFF}"/>
              </a:ext>
            </a:extLst>
          </p:cNvPr>
          <p:cNvSpPr>
            <a:spLocks noGrp="1"/>
          </p:cNvSpPr>
          <p:nvPr>
            <p:ph type="sldNum" sz="quarter" idx="12"/>
          </p:nvPr>
        </p:nvSpPr>
        <p:spPr/>
        <p:txBody>
          <a:bodyPr/>
          <a:lstStyle/>
          <a:p>
            <a:fld id="{CC579B59-77B5-774A-97C3-0D6C62254113}" type="slidenum">
              <a:rPr lang="en-CH" smtClean="0"/>
              <a:pPr/>
              <a:t>1</a:t>
            </a:fld>
            <a:endParaRPr lang="en-CH"/>
          </a:p>
        </p:txBody>
      </p:sp>
    </p:spTree>
    <p:extLst>
      <p:ext uri="{BB962C8B-B14F-4D97-AF65-F5344CB8AC3E}">
        <p14:creationId xmlns:p14="http://schemas.microsoft.com/office/powerpoint/2010/main" val="2214505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A3729-EBE5-1D1C-41F1-581144C41257}"/>
              </a:ext>
            </a:extLst>
          </p:cNvPr>
          <p:cNvSpPr>
            <a:spLocks noGrp="1"/>
          </p:cNvSpPr>
          <p:nvPr>
            <p:ph idx="1"/>
          </p:nvPr>
        </p:nvSpPr>
        <p:spPr/>
        <p:txBody>
          <a:bodyPr/>
          <a:lstStyle/>
          <a:p>
            <a:r>
              <a:rPr lang="en-CH" dirty="0">
                <a:solidFill>
                  <a:srgbClr val="C80060"/>
                </a:solidFill>
                <a:latin typeface="Avenir Next Medium" panose="020B0503020202020204" pitchFamily="34" charset="0"/>
              </a:rPr>
              <a:t>ParaBit</a:t>
            </a:r>
            <a:r>
              <a:rPr lang="en-CH" dirty="0"/>
              <a:t> </a:t>
            </a:r>
            <a:r>
              <a:rPr lang="en-CH" sz="1800" dirty="0">
                <a:solidFill>
                  <a:schemeClr val="bg1">
                    <a:lumMod val="50000"/>
                  </a:schemeClr>
                </a:solidFill>
              </a:rPr>
              <a:t>[Gao+, MICRO 2021]</a:t>
            </a:r>
          </a:p>
          <a:p>
            <a:pPr lvl="1"/>
            <a:r>
              <a:rPr lang="en-CH" dirty="0"/>
              <a:t>Performs bulk bitwise operations </a:t>
            </a:r>
            <a:r>
              <a:rPr lang="en-CH" dirty="0">
                <a:solidFill>
                  <a:schemeClr val="accent6">
                    <a:lumMod val="75000"/>
                  </a:schemeClr>
                </a:solidFill>
              </a:rPr>
              <a:t>inside NAND flash chips </a:t>
            </a:r>
            <a:r>
              <a:rPr lang="en-CH" dirty="0"/>
              <a:t>by </a:t>
            </a:r>
            <a:r>
              <a:rPr lang="en-CH" dirty="0">
                <a:solidFill>
                  <a:schemeClr val="accent1"/>
                </a:solidFill>
              </a:rPr>
              <a:t>intelligently controlling the latching circuit of the page buffer</a:t>
            </a:r>
          </a:p>
        </p:txBody>
      </p:sp>
      <p:sp>
        <p:nvSpPr>
          <p:cNvPr id="2" name="Title 1">
            <a:extLst>
              <a:ext uri="{FF2B5EF4-FFF2-40B4-BE49-F238E27FC236}">
                <a16:creationId xmlns:a16="http://schemas.microsoft.com/office/drawing/2014/main" id="{6E640449-3158-8422-1F82-6D84E53755BF}"/>
              </a:ext>
            </a:extLst>
          </p:cNvPr>
          <p:cNvSpPr>
            <a:spLocks noGrp="1"/>
          </p:cNvSpPr>
          <p:nvPr>
            <p:ph type="title"/>
          </p:nvPr>
        </p:nvSpPr>
        <p:spPr/>
        <p:txBody>
          <a:bodyPr/>
          <a:lstStyle/>
          <a:p>
            <a:r>
              <a:rPr lang="en-CH" dirty="0"/>
              <a:t>State-of-the-Art IFP for Bulk Bitwise Operations</a:t>
            </a:r>
          </a:p>
        </p:txBody>
      </p:sp>
      <p:grpSp>
        <p:nvGrpSpPr>
          <p:cNvPr id="66" name="Group 65">
            <a:extLst>
              <a:ext uri="{FF2B5EF4-FFF2-40B4-BE49-F238E27FC236}">
                <a16:creationId xmlns:a16="http://schemas.microsoft.com/office/drawing/2014/main" id="{7F2541B1-0905-C10A-80B2-88B833BC77A3}"/>
              </a:ext>
            </a:extLst>
          </p:cNvPr>
          <p:cNvGrpSpPr/>
          <p:nvPr/>
        </p:nvGrpSpPr>
        <p:grpSpPr>
          <a:xfrm>
            <a:off x="2143831" y="2133600"/>
            <a:ext cx="4856339" cy="3490453"/>
            <a:chOff x="2143831" y="2133600"/>
            <a:chExt cx="4856339" cy="3490453"/>
          </a:xfrm>
        </p:grpSpPr>
        <p:sp>
          <p:nvSpPr>
            <p:cNvPr id="4" name="Rounded Rectangle 21">
              <a:extLst>
                <a:ext uri="{FF2B5EF4-FFF2-40B4-BE49-F238E27FC236}">
                  <a16:creationId xmlns:a16="http://schemas.microsoft.com/office/drawing/2014/main" id="{C22F2311-C360-DF55-866C-ADE55BFFB12D}"/>
                </a:ext>
              </a:extLst>
            </p:cNvPr>
            <p:cNvSpPr/>
            <p:nvPr/>
          </p:nvSpPr>
          <p:spPr bwMode="auto">
            <a:xfrm>
              <a:off x="2143831" y="2133600"/>
              <a:ext cx="4856339" cy="3490453"/>
            </a:xfrm>
            <a:prstGeom prst="roundRect">
              <a:avLst>
                <a:gd name="adj" fmla="val 6232"/>
              </a:avLst>
            </a:prstGeom>
            <a:solidFill>
              <a:schemeClr val="accent4">
                <a:lumMod val="7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000" b="1" dirty="0">
                  <a:solidFill>
                    <a:srgbClr val="000000"/>
                  </a:solidFill>
                  <a:latin typeface="Cambria" panose="02040503050406030204" pitchFamily="18" charset="0"/>
                  <a:ea typeface="Cambria" panose="02040503050406030204" pitchFamily="18" charset="0"/>
                </a:rPr>
                <a:t>NAND Flash </a:t>
              </a:r>
              <a:r>
                <a:rPr lang="en-IN" sz="2000" b="1" dirty="0">
                  <a:solidFill>
                    <a:srgbClr val="000000"/>
                  </a:solidFill>
                  <a:latin typeface="Cambria" panose="02040503050406030204" pitchFamily="18" charset="0"/>
                  <a:ea typeface="Cambria" panose="02040503050406030204" pitchFamily="18" charset="0"/>
                </a:rPr>
                <a:t>Chip</a:t>
              </a:r>
              <a:endParaRPr lang="en-CH" sz="2000" b="1" dirty="0">
                <a:solidFill>
                  <a:srgbClr val="000000"/>
                </a:solidFill>
                <a:latin typeface="Cambria" panose="02040503050406030204" pitchFamily="18" charset="0"/>
                <a:ea typeface="Cambria" panose="02040503050406030204" pitchFamily="18" charset="0"/>
              </a:endParaRPr>
            </a:p>
          </p:txBody>
        </p:sp>
        <p:grpSp>
          <p:nvGrpSpPr>
            <p:cNvPr id="57" name="Group 56">
              <a:extLst>
                <a:ext uri="{FF2B5EF4-FFF2-40B4-BE49-F238E27FC236}">
                  <a16:creationId xmlns:a16="http://schemas.microsoft.com/office/drawing/2014/main" id="{A9B7300D-52B7-C6B6-B6DA-A77B318E420C}"/>
                </a:ext>
              </a:extLst>
            </p:cNvPr>
            <p:cNvGrpSpPr/>
            <p:nvPr/>
          </p:nvGrpSpPr>
          <p:grpSpPr>
            <a:xfrm>
              <a:off x="2335161" y="4542503"/>
              <a:ext cx="4473679" cy="648929"/>
              <a:chOff x="2330245" y="4542503"/>
              <a:chExt cx="4473679" cy="648929"/>
            </a:xfrm>
          </p:grpSpPr>
          <p:cxnSp>
            <p:nvCxnSpPr>
              <p:cNvPr id="12" name="Straight Connector 11">
                <a:extLst>
                  <a:ext uri="{FF2B5EF4-FFF2-40B4-BE49-F238E27FC236}">
                    <a16:creationId xmlns:a16="http://schemas.microsoft.com/office/drawing/2014/main" id="{ACA20BCC-C084-D37E-6EA9-7E1D656BBBF7}"/>
                  </a:ext>
                </a:extLst>
              </p:cNvPr>
              <p:cNvCxnSpPr/>
              <p:nvPr/>
            </p:nvCxnSpPr>
            <p:spPr>
              <a:xfrm>
                <a:off x="233024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0A57F8-9B7B-88ED-7BA1-A56C2189B0CC}"/>
                  </a:ext>
                </a:extLst>
              </p:cNvPr>
              <p:cNvCxnSpPr/>
              <p:nvPr/>
            </p:nvCxnSpPr>
            <p:spPr>
              <a:xfrm>
                <a:off x="243428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22C9D2-E1B9-2243-18E6-5AE1FB129DFF}"/>
                  </a:ext>
                </a:extLst>
              </p:cNvPr>
              <p:cNvCxnSpPr/>
              <p:nvPr/>
            </p:nvCxnSpPr>
            <p:spPr>
              <a:xfrm>
                <a:off x="253832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8761A1-60FC-F751-FA77-6B4695A3AB55}"/>
                  </a:ext>
                </a:extLst>
              </p:cNvPr>
              <p:cNvCxnSpPr/>
              <p:nvPr/>
            </p:nvCxnSpPr>
            <p:spPr>
              <a:xfrm>
                <a:off x="264236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FB1F0C-C906-4745-DC2B-9A58234A2B1E}"/>
                  </a:ext>
                </a:extLst>
              </p:cNvPr>
              <p:cNvCxnSpPr/>
              <p:nvPr/>
            </p:nvCxnSpPr>
            <p:spPr>
              <a:xfrm>
                <a:off x="274640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368FB06-C732-238B-3E5D-9D923C291F12}"/>
                  </a:ext>
                </a:extLst>
              </p:cNvPr>
              <p:cNvCxnSpPr/>
              <p:nvPr/>
            </p:nvCxnSpPr>
            <p:spPr>
              <a:xfrm>
                <a:off x="285044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CE3F96-CFE8-ABDA-162C-D976E6610515}"/>
                  </a:ext>
                </a:extLst>
              </p:cNvPr>
              <p:cNvCxnSpPr/>
              <p:nvPr/>
            </p:nvCxnSpPr>
            <p:spPr>
              <a:xfrm>
                <a:off x="295447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6419A6F-85AF-2006-4450-63CAB5F9E157}"/>
                  </a:ext>
                </a:extLst>
              </p:cNvPr>
              <p:cNvCxnSpPr/>
              <p:nvPr/>
            </p:nvCxnSpPr>
            <p:spPr>
              <a:xfrm>
                <a:off x="305851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2AE2E7-56C5-13C2-0110-428EC9469783}"/>
                  </a:ext>
                </a:extLst>
              </p:cNvPr>
              <p:cNvCxnSpPr/>
              <p:nvPr/>
            </p:nvCxnSpPr>
            <p:spPr>
              <a:xfrm>
                <a:off x="316255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EB1ED9-A9A5-2B45-32FF-1385EF29D99C}"/>
                  </a:ext>
                </a:extLst>
              </p:cNvPr>
              <p:cNvCxnSpPr/>
              <p:nvPr/>
            </p:nvCxnSpPr>
            <p:spPr>
              <a:xfrm>
                <a:off x="326659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B32316D-2573-D30F-1A79-4E3AE13D4FC1}"/>
                  </a:ext>
                </a:extLst>
              </p:cNvPr>
              <p:cNvCxnSpPr/>
              <p:nvPr/>
            </p:nvCxnSpPr>
            <p:spPr>
              <a:xfrm>
                <a:off x="337063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030649C-8536-3931-4A30-E4D78C450C29}"/>
                  </a:ext>
                </a:extLst>
              </p:cNvPr>
              <p:cNvCxnSpPr/>
              <p:nvPr/>
            </p:nvCxnSpPr>
            <p:spPr>
              <a:xfrm>
                <a:off x="347467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D03189-6DBF-22E6-9E39-84BC4B6FA6B5}"/>
                  </a:ext>
                </a:extLst>
              </p:cNvPr>
              <p:cNvCxnSpPr/>
              <p:nvPr/>
            </p:nvCxnSpPr>
            <p:spPr>
              <a:xfrm>
                <a:off x="357871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B5C2A1-D539-AB84-C0F3-9217A2393C8F}"/>
                  </a:ext>
                </a:extLst>
              </p:cNvPr>
              <p:cNvCxnSpPr/>
              <p:nvPr/>
            </p:nvCxnSpPr>
            <p:spPr>
              <a:xfrm>
                <a:off x="368275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7FC779-1E27-EC78-5221-20AAAA9DA2AC}"/>
                  </a:ext>
                </a:extLst>
              </p:cNvPr>
              <p:cNvCxnSpPr/>
              <p:nvPr/>
            </p:nvCxnSpPr>
            <p:spPr>
              <a:xfrm>
                <a:off x="378679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74F00A-E553-7ED9-A4BE-09E88DEA7F4A}"/>
                  </a:ext>
                </a:extLst>
              </p:cNvPr>
              <p:cNvCxnSpPr/>
              <p:nvPr/>
            </p:nvCxnSpPr>
            <p:spPr>
              <a:xfrm>
                <a:off x="389083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505C5A-BA21-53E8-5229-25DC8330402C}"/>
                  </a:ext>
                </a:extLst>
              </p:cNvPr>
              <p:cNvCxnSpPr/>
              <p:nvPr/>
            </p:nvCxnSpPr>
            <p:spPr>
              <a:xfrm>
                <a:off x="409890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C1D0C23-D4E1-1842-23B7-2801B620DB37}"/>
                  </a:ext>
                </a:extLst>
              </p:cNvPr>
              <p:cNvCxnSpPr/>
              <p:nvPr/>
            </p:nvCxnSpPr>
            <p:spPr>
              <a:xfrm>
                <a:off x="399486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3ADFC11-7273-B541-8255-3CC4D72B47E9}"/>
                  </a:ext>
                </a:extLst>
              </p:cNvPr>
              <p:cNvCxnSpPr/>
              <p:nvPr/>
            </p:nvCxnSpPr>
            <p:spPr>
              <a:xfrm>
                <a:off x="430698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3948BD3-A4B2-7CEA-653C-7E5E5DE02F32}"/>
                  </a:ext>
                </a:extLst>
              </p:cNvPr>
              <p:cNvCxnSpPr/>
              <p:nvPr/>
            </p:nvCxnSpPr>
            <p:spPr>
              <a:xfrm>
                <a:off x="420294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BD3580D-C259-A3EF-E4DB-374D338D6302}"/>
                  </a:ext>
                </a:extLst>
              </p:cNvPr>
              <p:cNvCxnSpPr/>
              <p:nvPr/>
            </p:nvCxnSpPr>
            <p:spPr>
              <a:xfrm>
                <a:off x="451506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CE5AE7-A9EF-9EC3-C798-381BC0B3FCEE}"/>
                  </a:ext>
                </a:extLst>
              </p:cNvPr>
              <p:cNvCxnSpPr/>
              <p:nvPr/>
            </p:nvCxnSpPr>
            <p:spPr>
              <a:xfrm>
                <a:off x="441102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D56DF29-2E3B-5AEF-C701-4DFCDA37DC6A}"/>
                  </a:ext>
                </a:extLst>
              </p:cNvPr>
              <p:cNvCxnSpPr/>
              <p:nvPr/>
            </p:nvCxnSpPr>
            <p:spPr>
              <a:xfrm>
                <a:off x="472314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91534C-5218-878D-03DC-07EE760E0CD6}"/>
                  </a:ext>
                </a:extLst>
              </p:cNvPr>
              <p:cNvCxnSpPr/>
              <p:nvPr/>
            </p:nvCxnSpPr>
            <p:spPr>
              <a:xfrm>
                <a:off x="461910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9CF6A2-4F9A-CF5C-B680-18DFD3E759DD}"/>
                  </a:ext>
                </a:extLst>
              </p:cNvPr>
              <p:cNvCxnSpPr/>
              <p:nvPr/>
            </p:nvCxnSpPr>
            <p:spPr>
              <a:xfrm>
                <a:off x="493122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F09D7D7-99DD-C611-A1A6-D4196FC2481E}"/>
                  </a:ext>
                </a:extLst>
              </p:cNvPr>
              <p:cNvCxnSpPr/>
              <p:nvPr/>
            </p:nvCxnSpPr>
            <p:spPr>
              <a:xfrm>
                <a:off x="482718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5E775E-805B-5BFA-541F-F5FE95F51200}"/>
                  </a:ext>
                </a:extLst>
              </p:cNvPr>
              <p:cNvCxnSpPr/>
              <p:nvPr/>
            </p:nvCxnSpPr>
            <p:spPr>
              <a:xfrm>
                <a:off x="513929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8E2018D-14E9-A673-35E1-B22D7E3397E6}"/>
                  </a:ext>
                </a:extLst>
              </p:cNvPr>
              <p:cNvCxnSpPr/>
              <p:nvPr/>
            </p:nvCxnSpPr>
            <p:spPr>
              <a:xfrm>
                <a:off x="503525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889F6D4-1EAD-AD74-2F4E-5878E558D0B4}"/>
                  </a:ext>
                </a:extLst>
              </p:cNvPr>
              <p:cNvCxnSpPr/>
              <p:nvPr/>
            </p:nvCxnSpPr>
            <p:spPr>
              <a:xfrm>
                <a:off x="565949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672246E-3A6E-1E97-F6BE-F0C436E26377}"/>
                  </a:ext>
                </a:extLst>
              </p:cNvPr>
              <p:cNvCxnSpPr/>
              <p:nvPr/>
            </p:nvCxnSpPr>
            <p:spPr>
              <a:xfrm>
                <a:off x="545141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63CE21D-CD94-267C-AAA4-9643C505B0D5}"/>
                  </a:ext>
                </a:extLst>
              </p:cNvPr>
              <p:cNvCxnSpPr/>
              <p:nvPr/>
            </p:nvCxnSpPr>
            <p:spPr>
              <a:xfrm>
                <a:off x="576353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ADE0B07-2A08-B59E-526A-EFE120DFBB83}"/>
                  </a:ext>
                </a:extLst>
              </p:cNvPr>
              <p:cNvCxnSpPr/>
              <p:nvPr/>
            </p:nvCxnSpPr>
            <p:spPr>
              <a:xfrm>
                <a:off x="555545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8E41D7F-7ED3-ABE9-D3B0-FFA97E30E38D}"/>
                  </a:ext>
                </a:extLst>
              </p:cNvPr>
              <p:cNvCxnSpPr/>
              <p:nvPr/>
            </p:nvCxnSpPr>
            <p:spPr>
              <a:xfrm>
                <a:off x="534737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70646B3-417D-5850-F100-2E938FDED7F3}"/>
                  </a:ext>
                </a:extLst>
              </p:cNvPr>
              <p:cNvCxnSpPr/>
              <p:nvPr/>
            </p:nvCxnSpPr>
            <p:spPr>
              <a:xfrm>
                <a:off x="524333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225504E-1765-AC5A-4C15-F0220E9B5949}"/>
                  </a:ext>
                </a:extLst>
              </p:cNvPr>
              <p:cNvCxnSpPr/>
              <p:nvPr/>
            </p:nvCxnSpPr>
            <p:spPr>
              <a:xfrm>
                <a:off x="597161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595BBE-52C7-114B-0680-8DCF66FA9F64}"/>
                  </a:ext>
                </a:extLst>
              </p:cNvPr>
              <p:cNvCxnSpPr/>
              <p:nvPr/>
            </p:nvCxnSpPr>
            <p:spPr>
              <a:xfrm>
                <a:off x="586757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4E97CCF-FDAB-E439-A31E-9B81FE7A35B2}"/>
                  </a:ext>
                </a:extLst>
              </p:cNvPr>
              <p:cNvCxnSpPr/>
              <p:nvPr/>
            </p:nvCxnSpPr>
            <p:spPr>
              <a:xfrm>
                <a:off x="617968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1E23DE9-DB21-F02A-4391-AA872D4AFA47}"/>
                  </a:ext>
                </a:extLst>
              </p:cNvPr>
              <p:cNvCxnSpPr/>
              <p:nvPr/>
            </p:nvCxnSpPr>
            <p:spPr>
              <a:xfrm>
                <a:off x="607564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F70D2B4-B4B6-B9CE-AA6D-FECABAD7EFBA}"/>
                  </a:ext>
                </a:extLst>
              </p:cNvPr>
              <p:cNvCxnSpPr/>
              <p:nvPr/>
            </p:nvCxnSpPr>
            <p:spPr>
              <a:xfrm>
                <a:off x="638776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727024-064C-012C-4366-E2B8BAA02A41}"/>
                  </a:ext>
                </a:extLst>
              </p:cNvPr>
              <p:cNvCxnSpPr/>
              <p:nvPr/>
            </p:nvCxnSpPr>
            <p:spPr>
              <a:xfrm>
                <a:off x="628372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089D0AA-FDFB-84E2-D310-E07147498961}"/>
                  </a:ext>
                </a:extLst>
              </p:cNvPr>
              <p:cNvCxnSpPr/>
              <p:nvPr/>
            </p:nvCxnSpPr>
            <p:spPr>
              <a:xfrm>
                <a:off x="659584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ACE6BDA-E11B-AE70-71CF-3CB2E235C96B}"/>
                  </a:ext>
                </a:extLst>
              </p:cNvPr>
              <p:cNvCxnSpPr/>
              <p:nvPr/>
            </p:nvCxnSpPr>
            <p:spPr>
              <a:xfrm>
                <a:off x="649180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9C105B1-04D6-1C3A-EC25-9B219862A912}"/>
                  </a:ext>
                </a:extLst>
              </p:cNvPr>
              <p:cNvCxnSpPr/>
              <p:nvPr/>
            </p:nvCxnSpPr>
            <p:spPr>
              <a:xfrm>
                <a:off x="680392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1F20AB7-DD89-7F33-96A7-F48E86EB85AE}"/>
                  </a:ext>
                </a:extLst>
              </p:cNvPr>
              <p:cNvCxnSpPr/>
              <p:nvPr/>
            </p:nvCxnSpPr>
            <p:spPr>
              <a:xfrm>
                <a:off x="669988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D6C13D89-D453-E9D5-BD7A-3FCA144628DB}"/>
                </a:ext>
              </a:extLst>
            </p:cNvPr>
            <p:cNvSpPr/>
            <p:nvPr/>
          </p:nvSpPr>
          <p:spPr>
            <a:xfrm>
              <a:off x="2310581" y="4988868"/>
              <a:ext cx="4522838" cy="39329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75000"/>
                    </a:schemeClr>
                  </a:solidFill>
                  <a:latin typeface="Cambria" panose="02040503050406030204" pitchFamily="18" charset="0"/>
                </a:rPr>
                <a:t>Page Buffer</a:t>
              </a:r>
              <a:endParaRPr lang="en-CH" b="1" dirty="0">
                <a:solidFill>
                  <a:schemeClr val="bg1">
                    <a:lumMod val="75000"/>
                  </a:schemeClr>
                </a:solidFill>
                <a:latin typeface="Cambria" panose="02040503050406030204" pitchFamily="18" charset="0"/>
              </a:endParaRPr>
            </a:p>
          </p:txBody>
        </p:sp>
        <p:sp>
          <p:nvSpPr>
            <p:cNvPr id="5" name="Rectangle 4">
              <a:extLst>
                <a:ext uri="{FF2B5EF4-FFF2-40B4-BE49-F238E27FC236}">
                  <a16:creationId xmlns:a16="http://schemas.microsoft.com/office/drawing/2014/main" id="{68737E4D-429B-1EB3-CD4F-B6387F51638F}"/>
                </a:ext>
              </a:extLst>
            </p:cNvPr>
            <p:cNvSpPr/>
            <p:nvPr/>
          </p:nvSpPr>
          <p:spPr>
            <a:xfrm>
              <a:off x="2310581" y="2684207"/>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1</a:t>
              </a:r>
            </a:p>
          </p:txBody>
        </p:sp>
        <p:sp>
          <p:nvSpPr>
            <p:cNvPr id="6" name="Rectangle 5">
              <a:extLst>
                <a:ext uri="{FF2B5EF4-FFF2-40B4-BE49-F238E27FC236}">
                  <a16:creationId xmlns:a16="http://schemas.microsoft.com/office/drawing/2014/main" id="{B7FA1E66-0039-CBA9-C0D1-18297866B126}"/>
                </a:ext>
              </a:extLst>
            </p:cNvPr>
            <p:cNvSpPr/>
            <p:nvPr/>
          </p:nvSpPr>
          <p:spPr>
            <a:xfrm>
              <a:off x="2310581" y="307503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2</a:t>
              </a:r>
              <a:r>
                <a:rPr lang="en-CH" b="1" dirty="0">
                  <a:solidFill>
                    <a:schemeClr val="tx1"/>
                  </a:solidFill>
                  <a:latin typeface="Cambria" panose="02040503050406030204" pitchFamily="18" charset="0"/>
                </a:rPr>
                <a:t> </a:t>
              </a:r>
            </a:p>
          </p:txBody>
        </p:sp>
        <p:sp>
          <p:nvSpPr>
            <p:cNvPr id="7" name="Rectangle 6">
              <a:extLst>
                <a:ext uri="{FF2B5EF4-FFF2-40B4-BE49-F238E27FC236}">
                  <a16:creationId xmlns:a16="http://schemas.microsoft.com/office/drawing/2014/main" id="{9D52B16B-530C-96CD-CF4D-4DE40FC13919}"/>
                </a:ext>
              </a:extLst>
            </p:cNvPr>
            <p:cNvSpPr/>
            <p:nvPr/>
          </p:nvSpPr>
          <p:spPr>
            <a:xfrm>
              <a:off x="2310581" y="346832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3</a:t>
              </a:r>
            </a:p>
          </p:txBody>
        </p:sp>
        <p:sp>
          <p:nvSpPr>
            <p:cNvPr id="8" name="Rectangle 7">
              <a:extLst>
                <a:ext uri="{FF2B5EF4-FFF2-40B4-BE49-F238E27FC236}">
                  <a16:creationId xmlns:a16="http://schemas.microsoft.com/office/drawing/2014/main" id="{80387216-0C47-1994-80FF-5F506A405AFE}"/>
                </a:ext>
              </a:extLst>
            </p:cNvPr>
            <p:cNvSpPr/>
            <p:nvPr/>
          </p:nvSpPr>
          <p:spPr>
            <a:xfrm>
              <a:off x="2310581" y="386161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9" name="Rectangle 8">
              <a:extLst>
                <a:ext uri="{FF2B5EF4-FFF2-40B4-BE49-F238E27FC236}">
                  <a16:creationId xmlns:a16="http://schemas.microsoft.com/office/drawing/2014/main" id="{B36C0270-1A56-DF09-B4E7-E6678B6BDCA0}"/>
                </a:ext>
              </a:extLst>
            </p:cNvPr>
            <p:cNvSpPr/>
            <p:nvPr/>
          </p:nvSpPr>
          <p:spPr>
            <a:xfrm>
              <a:off x="2310581" y="425490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Operand O</a:t>
              </a:r>
              <a:r>
                <a:rPr lang="en-US" b="1" baseline="-25000" dirty="0">
                  <a:solidFill>
                    <a:schemeClr val="tx1"/>
                  </a:solidFill>
                  <a:latin typeface="Cambria" panose="02040503050406030204" pitchFamily="18" charset="0"/>
                </a:rPr>
                <a:t>32</a:t>
              </a:r>
              <a:endParaRPr lang="en-CH" b="1" dirty="0">
                <a:solidFill>
                  <a:schemeClr val="tx1"/>
                </a:solidFill>
                <a:latin typeface="Cambria" panose="02040503050406030204" pitchFamily="18" charset="0"/>
              </a:endParaRPr>
            </a:p>
          </p:txBody>
        </p:sp>
      </p:grpSp>
      <p:sp>
        <p:nvSpPr>
          <p:cNvPr id="64" name="Rectangle 63">
            <a:extLst>
              <a:ext uri="{FF2B5EF4-FFF2-40B4-BE49-F238E27FC236}">
                <a16:creationId xmlns:a16="http://schemas.microsoft.com/office/drawing/2014/main" id="{FBB41BE1-D4CC-C5A0-EFAA-84BBA0FCD862}"/>
              </a:ext>
            </a:extLst>
          </p:cNvPr>
          <p:cNvSpPr/>
          <p:nvPr/>
        </p:nvSpPr>
        <p:spPr>
          <a:xfrm>
            <a:off x="2310581" y="386161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68" name="Rectangle 67">
            <a:extLst>
              <a:ext uri="{FF2B5EF4-FFF2-40B4-BE49-F238E27FC236}">
                <a16:creationId xmlns:a16="http://schemas.microsoft.com/office/drawing/2014/main" id="{30A94408-2138-FA55-F04F-B3297E9A9A55}"/>
              </a:ext>
            </a:extLst>
          </p:cNvPr>
          <p:cNvSpPr/>
          <p:nvPr/>
        </p:nvSpPr>
        <p:spPr>
          <a:xfrm>
            <a:off x="2310581" y="498886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1</a:t>
            </a:r>
          </a:p>
        </p:txBody>
      </p:sp>
      <p:sp>
        <p:nvSpPr>
          <p:cNvPr id="69" name="Rectangle 68">
            <a:extLst>
              <a:ext uri="{FF2B5EF4-FFF2-40B4-BE49-F238E27FC236}">
                <a16:creationId xmlns:a16="http://schemas.microsoft.com/office/drawing/2014/main" id="{B1B61893-D8DB-F8C5-EBA6-B7B6481EEF83}"/>
              </a:ext>
            </a:extLst>
          </p:cNvPr>
          <p:cNvSpPr/>
          <p:nvPr/>
        </p:nvSpPr>
        <p:spPr>
          <a:xfrm>
            <a:off x="3850438" y="4704070"/>
            <a:ext cx="1443124" cy="228925"/>
          </a:xfrm>
          <a:prstGeom prst="rect">
            <a:avLst/>
          </a:prstGeom>
          <a:solidFill>
            <a:schemeClr val="accent4">
              <a:lumMod val="75000"/>
            </a:schemeClr>
          </a:solidFill>
        </p:spPr>
        <p:txBody>
          <a:bodyPr wrap="square" lIns="0" tIns="0" rIns="0" bIns="0" anchor="ctr">
            <a:spAutoFit/>
          </a:bodyPr>
          <a:lstStyle/>
          <a:p>
            <a:pPr algn="ctr"/>
            <a:r>
              <a:rPr lang="en-US" b="1" dirty="0" err="1">
                <a:latin typeface="Cambria" panose="02040503050406030204" pitchFamily="18" charset="0"/>
              </a:rPr>
              <a:t>Bitlines</a:t>
            </a:r>
            <a:r>
              <a:rPr lang="en-US" b="1" dirty="0">
                <a:latin typeface="Cambria" panose="02040503050406030204" pitchFamily="18" charset="0"/>
              </a:rPr>
              <a:t> (BLs)</a:t>
            </a:r>
            <a:endParaRPr lang="en-CH" b="1" dirty="0"/>
          </a:p>
        </p:txBody>
      </p:sp>
      <p:sp>
        <p:nvSpPr>
          <p:cNvPr id="56" name="Rectangle 55">
            <a:extLst>
              <a:ext uri="{FF2B5EF4-FFF2-40B4-BE49-F238E27FC236}">
                <a16:creationId xmlns:a16="http://schemas.microsoft.com/office/drawing/2014/main" id="{D677DAB8-2378-A65F-D2D2-5CABB625E7D6}"/>
              </a:ext>
            </a:extLst>
          </p:cNvPr>
          <p:cNvSpPr/>
          <p:nvPr/>
        </p:nvSpPr>
        <p:spPr>
          <a:xfrm>
            <a:off x="2310581" y="4988868"/>
            <a:ext cx="4522838" cy="393290"/>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a:t>
            </a:r>
            <a:r>
              <a:rPr lang="en-US" altLang="ko-KR" b="1" baseline="-25000" dirty="0">
                <a:solidFill>
                  <a:schemeClr val="tx1"/>
                </a:solidFill>
                <a:latin typeface="Cambria" panose="02040503050406030204" pitchFamily="18" charset="0"/>
              </a:rPr>
              <a:t>1 </a:t>
            </a:r>
            <a:r>
              <a:rPr lang="en-US" altLang="ko-KR" b="1" dirty="0">
                <a:solidFill>
                  <a:schemeClr val="tx1"/>
                </a:solidFill>
                <a:latin typeface="Cambria" panose="02040503050406030204" pitchFamily="18" charset="0"/>
              </a:rPr>
              <a:t>&amp; O</a:t>
            </a:r>
            <a:r>
              <a:rPr lang="en-US" altLang="ko-KR" b="1" baseline="-25000" dirty="0">
                <a:solidFill>
                  <a:schemeClr val="tx1"/>
                </a:solidFill>
                <a:latin typeface="Cambria" panose="02040503050406030204" pitchFamily="18" charset="0"/>
              </a:rPr>
              <a:t>2</a:t>
            </a:r>
            <a:endParaRPr lang="en-CH" b="1" baseline="-25000" dirty="0">
              <a:solidFill>
                <a:schemeClr val="tx1"/>
              </a:solidFill>
              <a:latin typeface="Cambria" panose="02040503050406030204" pitchFamily="18" charset="0"/>
            </a:endParaRPr>
          </a:p>
        </p:txBody>
      </p:sp>
      <p:sp>
        <p:nvSpPr>
          <p:cNvPr id="58" name="Rectangle 57">
            <a:extLst>
              <a:ext uri="{FF2B5EF4-FFF2-40B4-BE49-F238E27FC236}">
                <a16:creationId xmlns:a16="http://schemas.microsoft.com/office/drawing/2014/main" id="{1EEB42EB-894A-7AE4-2A6F-59D4D12FD598}"/>
              </a:ext>
            </a:extLst>
          </p:cNvPr>
          <p:cNvSpPr/>
          <p:nvPr/>
        </p:nvSpPr>
        <p:spPr>
          <a:xfrm>
            <a:off x="2310581" y="4988868"/>
            <a:ext cx="4522838" cy="393290"/>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a:t>
            </a:r>
            <a:r>
              <a:rPr lang="en-US" altLang="ko-KR" b="1" baseline="-25000" dirty="0">
                <a:solidFill>
                  <a:schemeClr val="tx1"/>
                </a:solidFill>
                <a:latin typeface="Cambria" panose="02040503050406030204" pitchFamily="18" charset="0"/>
              </a:rPr>
              <a:t>1 </a:t>
            </a:r>
            <a:r>
              <a:rPr lang="en-US" altLang="ko-KR" b="1" dirty="0">
                <a:solidFill>
                  <a:schemeClr val="tx1"/>
                </a:solidFill>
                <a:latin typeface="Cambria" panose="02040503050406030204" pitchFamily="18" charset="0"/>
              </a:rPr>
              <a:t>&amp; O</a:t>
            </a:r>
            <a:r>
              <a:rPr lang="en-US" altLang="ko-KR" b="1" baseline="-25000" dirty="0">
                <a:solidFill>
                  <a:schemeClr val="tx1"/>
                </a:solidFill>
                <a:latin typeface="Cambria" panose="02040503050406030204" pitchFamily="18" charset="0"/>
              </a:rPr>
              <a:t>2</a:t>
            </a:r>
            <a:r>
              <a:rPr lang="ko-KR" altLang="en-US" b="1" baseline="-25000" dirty="0">
                <a:solidFill>
                  <a:schemeClr val="tx1"/>
                </a:solidFill>
                <a:latin typeface="Cambria" panose="02040503050406030204" pitchFamily="18" charset="0"/>
              </a:rPr>
              <a:t> </a:t>
            </a:r>
            <a:r>
              <a:rPr lang="en-US" altLang="ko-KR" b="1" dirty="0">
                <a:solidFill>
                  <a:schemeClr val="tx1"/>
                </a:solidFill>
                <a:latin typeface="Cambria" panose="02040503050406030204" pitchFamily="18" charset="0"/>
              </a:rPr>
              <a:t>&amp;</a:t>
            </a:r>
            <a:r>
              <a:rPr lang="ko-KR" altLang="en-US" b="1" dirty="0">
                <a:solidFill>
                  <a:schemeClr val="tx1"/>
                </a:solidFill>
                <a:latin typeface="Cambria" panose="02040503050406030204" pitchFamily="18" charset="0"/>
              </a:rPr>
              <a:t> </a:t>
            </a:r>
            <a:r>
              <a:rPr lang="en-US" altLang="ko-KR" b="1" dirty="0">
                <a:solidFill>
                  <a:schemeClr val="tx1"/>
                </a:solidFill>
                <a:latin typeface="Cambria" panose="02040503050406030204" pitchFamily="18" charset="0"/>
              </a:rPr>
              <a:t>O</a:t>
            </a:r>
            <a:r>
              <a:rPr lang="en-US" altLang="ko-KR" b="1" baseline="-25000" dirty="0">
                <a:solidFill>
                  <a:schemeClr val="tx1"/>
                </a:solidFill>
                <a:latin typeface="Cambria" panose="02040503050406030204" pitchFamily="18" charset="0"/>
              </a:rPr>
              <a:t>3</a:t>
            </a:r>
            <a:r>
              <a:rPr lang="en-US" altLang="ko-KR" b="1" dirty="0">
                <a:solidFill>
                  <a:schemeClr val="tx1"/>
                </a:solidFill>
                <a:latin typeface="Cambria" panose="02040503050406030204" pitchFamily="18" charset="0"/>
              </a:rPr>
              <a:t> &amp; …</a:t>
            </a:r>
            <a:endParaRPr lang="en-CH" b="1" baseline="-25000" dirty="0">
              <a:solidFill>
                <a:schemeClr val="tx1"/>
              </a:solidFill>
              <a:latin typeface="Cambria" panose="02040503050406030204" pitchFamily="18" charset="0"/>
            </a:endParaRPr>
          </a:p>
        </p:txBody>
      </p:sp>
      <p:sp>
        <p:nvSpPr>
          <p:cNvPr id="65" name="Rectangle 64">
            <a:extLst>
              <a:ext uri="{FF2B5EF4-FFF2-40B4-BE49-F238E27FC236}">
                <a16:creationId xmlns:a16="http://schemas.microsoft.com/office/drawing/2014/main" id="{82BA91E1-031F-EB91-0D22-BC27F73C528A}"/>
              </a:ext>
            </a:extLst>
          </p:cNvPr>
          <p:cNvSpPr/>
          <p:nvPr/>
        </p:nvSpPr>
        <p:spPr>
          <a:xfrm>
            <a:off x="2310581" y="425490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Operand O</a:t>
            </a:r>
            <a:r>
              <a:rPr lang="en-US" b="1" baseline="-25000" dirty="0">
                <a:solidFill>
                  <a:schemeClr val="tx1"/>
                </a:solidFill>
                <a:latin typeface="Cambria" panose="02040503050406030204" pitchFamily="18" charset="0"/>
              </a:rPr>
              <a:t>32</a:t>
            </a:r>
            <a:endParaRPr lang="en-CH" b="1" dirty="0">
              <a:solidFill>
                <a:schemeClr val="tx1"/>
              </a:solidFill>
              <a:latin typeface="Cambria" panose="02040503050406030204" pitchFamily="18" charset="0"/>
            </a:endParaRPr>
          </a:p>
        </p:txBody>
      </p:sp>
      <p:sp>
        <p:nvSpPr>
          <p:cNvPr id="59" name="Rectangle 58">
            <a:extLst>
              <a:ext uri="{FF2B5EF4-FFF2-40B4-BE49-F238E27FC236}">
                <a16:creationId xmlns:a16="http://schemas.microsoft.com/office/drawing/2014/main" id="{7B5F15C2-A480-FC6A-D4B9-3187D2AA7AE4}"/>
              </a:ext>
            </a:extLst>
          </p:cNvPr>
          <p:cNvSpPr/>
          <p:nvPr/>
        </p:nvSpPr>
        <p:spPr>
          <a:xfrm>
            <a:off x="2310581" y="4988868"/>
            <a:ext cx="4522838" cy="393290"/>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rgbClr val="C00000"/>
                </a:solidFill>
                <a:latin typeface="Cambria" panose="02040503050406030204" pitchFamily="18" charset="0"/>
              </a:rPr>
              <a:t>O</a:t>
            </a:r>
            <a:r>
              <a:rPr lang="en-US" altLang="ko-KR" b="1" baseline="-25000" dirty="0">
                <a:solidFill>
                  <a:srgbClr val="C00000"/>
                </a:solidFill>
                <a:latin typeface="Cambria" panose="02040503050406030204" pitchFamily="18" charset="0"/>
              </a:rPr>
              <a:t>1 </a:t>
            </a:r>
            <a:r>
              <a:rPr lang="en-US" altLang="ko-KR" b="1" dirty="0">
                <a:solidFill>
                  <a:srgbClr val="C00000"/>
                </a:solidFill>
                <a:latin typeface="Cambria" panose="02040503050406030204" pitchFamily="18" charset="0"/>
              </a:rPr>
              <a:t>&amp; O</a:t>
            </a:r>
            <a:r>
              <a:rPr lang="en-US" altLang="ko-KR" b="1" baseline="-25000" dirty="0">
                <a:solidFill>
                  <a:srgbClr val="C00000"/>
                </a:solidFill>
                <a:latin typeface="Cambria" panose="02040503050406030204" pitchFamily="18" charset="0"/>
              </a:rPr>
              <a:t>2</a:t>
            </a:r>
            <a:r>
              <a:rPr lang="ko-KR" altLang="en-US" b="1" baseline="-25000" dirty="0">
                <a:solidFill>
                  <a:srgbClr val="C00000"/>
                </a:solidFill>
                <a:latin typeface="Cambria" panose="02040503050406030204" pitchFamily="18" charset="0"/>
              </a:rPr>
              <a:t> </a:t>
            </a:r>
            <a:r>
              <a:rPr lang="en-US" altLang="ko-KR" b="1" dirty="0">
                <a:solidFill>
                  <a:srgbClr val="C00000"/>
                </a:solidFill>
                <a:latin typeface="Cambria" panose="02040503050406030204" pitchFamily="18" charset="0"/>
              </a:rPr>
              <a:t>&amp;</a:t>
            </a:r>
            <a:r>
              <a:rPr lang="ko-KR" altLang="en-US" b="1" dirty="0">
                <a:solidFill>
                  <a:srgbClr val="C00000"/>
                </a:solidFill>
                <a:latin typeface="Cambria" panose="02040503050406030204" pitchFamily="18" charset="0"/>
              </a:rPr>
              <a:t> </a:t>
            </a:r>
            <a:r>
              <a:rPr lang="en-US" altLang="ko-KR" b="1" dirty="0">
                <a:solidFill>
                  <a:srgbClr val="C00000"/>
                </a:solidFill>
                <a:latin typeface="Cambria" panose="02040503050406030204" pitchFamily="18" charset="0"/>
              </a:rPr>
              <a:t>O</a:t>
            </a:r>
            <a:r>
              <a:rPr lang="en-US" altLang="ko-KR" b="1" baseline="-25000" dirty="0">
                <a:solidFill>
                  <a:srgbClr val="C00000"/>
                </a:solidFill>
                <a:latin typeface="Cambria" panose="02040503050406030204" pitchFamily="18" charset="0"/>
              </a:rPr>
              <a:t>3 </a:t>
            </a:r>
            <a:r>
              <a:rPr lang="en-US" altLang="ko-KR" b="1" dirty="0">
                <a:solidFill>
                  <a:srgbClr val="C00000"/>
                </a:solidFill>
                <a:latin typeface="Cambria" panose="02040503050406030204" pitchFamily="18" charset="0"/>
              </a:rPr>
              <a:t>&amp; … &amp; O</a:t>
            </a:r>
            <a:r>
              <a:rPr lang="en-US" altLang="ko-KR" b="1" baseline="-25000" dirty="0">
                <a:solidFill>
                  <a:srgbClr val="C00000"/>
                </a:solidFill>
                <a:latin typeface="Cambria" panose="02040503050406030204" pitchFamily="18" charset="0"/>
              </a:rPr>
              <a:t>32</a:t>
            </a:r>
            <a:endParaRPr lang="en-CH" b="1" baseline="-25000" dirty="0">
              <a:solidFill>
                <a:srgbClr val="C00000"/>
              </a:solidFill>
              <a:latin typeface="Cambria" panose="02040503050406030204" pitchFamily="18" charset="0"/>
            </a:endParaRPr>
          </a:p>
        </p:txBody>
      </p:sp>
      <p:sp>
        <p:nvSpPr>
          <p:cNvPr id="60" name="Up Arrow 59">
            <a:extLst>
              <a:ext uri="{FF2B5EF4-FFF2-40B4-BE49-F238E27FC236}">
                <a16:creationId xmlns:a16="http://schemas.microsoft.com/office/drawing/2014/main" id="{5E2913C0-F852-0F91-1C24-0C464D8C6968}"/>
              </a:ext>
            </a:extLst>
          </p:cNvPr>
          <p:cNvSpPr/>
          <p:nvPr/>
        </p:nvSpPr>
        <p:spPr>
          <a:xfrm rot="10800000">
            <a:off x="6395994" y="4454811"/>
            <a:ext cx="312117" cy="785780"/>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935B050B-2617-C48C-868A-6EEADE2DE882}"/>
              </a:ext>
            </a:extLst>
          </p:cNvPr>
          <p:cNvSpPr/>
          <p:nvPr/>
        </p:nvSpPr>
        <p:spPr>
          <a:xfrm>
            <a:off x="6013241" y="4338495"/>
            <a:ext cx="811198" cy="208114"/>
          </a:xfrm>
          <a:prstGeom prst="rect">
            <a:avLst/>
          </a:prstGeom>
          <a:solidFill>
            <a:schemeClr val="accent6">
              <a:lumMod val="20000"/>
              <a:lumOff val="80000"/>
            </a:schemeClr>
          </a:solidFill>
        </p:spPr>
        <p:txBody>
          <a:bodyPr wrap="square" lIns="0" tIns="0" rIns="0" bIns="0" anchor="ctr">
            <a:spAutoFit/>
          </a:bodyPr>
          <a:lstStyle/>
          <a:p>
            <a:pPr algn="ctr"/>
            <a:r>
              <a:rPr lang="en-US" b="1" i="1" dirty="0">
                <a:solidFill>
                  <a:schemeClr val="accent1"/>
                </a:solidFill>
                <a:latin typeface="Cambria" panose="02040503050406030204" pitchFamily="18" charset="0"/>
              </a:rPr>
              <a:t>Sensing</a:t>
            </a:r>
            <a:endParaRPr lang="en-CH" b="1" i="1" dirty="0">
              <a:solidFill>
                <a:schemeClr val="accent1"/>
              </a:solidFill>
            </a:endParaRPr>
          </a:p>
        </p:txBody>
      </p:sp>
      <p:grpSp>
        <p:nvGrpSpPr>
          <p:cNvPr id="67" name="Group 66">
            <a:extLst>
              <a:ext uri="{FF2B5EF4-FFF2-40B4-BE49-F238E27FC236}">
                <a16:creationId xmlns:a16="http://schemas.microsoft.com/office/drawing/2014/main" id="{2A9A5F27-C4B9-A9F7-6A33-9A636D113D0F}"/>
              </a:ext>
            </a:extLst>
          </p:cNvPr>
          <p:cNvGrpSpPr/>
          <p:nvPr/>
        </p:nvGrpSpPr>
        <p:grpSpPr>
          <a:xfrm>
            <a:off x="6841914" y="4532390"/>
            <a:ext cx="1707725" cy="806650"/>
            <a:chOff x="6841914" y="4532390"/>
            <a:chExt cx="1707725" cy="806650"/>
          </a:xfrm>
        </p:grpSpPr>
        <p:sp>
          <p:nvSpPr>
            <p:cNvPr id="61" name="Rectangle 60">
              <a:extLst>
                <a:ext uri="{FF2B5EF4-FFF2-40B4-BE49-F238E27FC236}">
                  <a16:creationId xmlns:a16="http://schemas.microsoft.com/office/drawing/2014/main" id="{945768B0-8760-2891-CE45-41857F263EE4}"/>
                </a:ext>
              </a:extLst>
            </p:cNvPr>
            <p:cNvSpPr/>
            <p:nvPr/>
          </p:nvSpPr>
          <p:spPr>
            <a:xfrm>
              <a:off x="7043997" y="4532390"/>
              <a:ext cx="1306444" cy="553998"/>
            </a:xfrm>
            <a:prstGeom prst="rect">
              <a:avLst/>
            </a:prstGeom>
            <a:noFill/>
          </p:spPr>
          <p:txBody>
            <a:bodyPr wrap="square" lIns="0" tIns="0" rIns="0" bIns="0" anchor="ctr">
              <a:spAutoFit/>
            </a:bodyPr>
            <a:lstStyle/>
            <a:p>
              <a:pPr algn="ctr"/>
              <a:r>
                <a:rPr lang="en-US" b="1" i="1" dirty="0">
                  <a:solidFill>
                    <a:schemeClr val="accent6">
                      <a:lumMod val="75000"/>
                    </a:schemeClr>
                  </a:solidFill>
                  <a:latin typeface="Cambria" panose="02040503050406030204" pitchFamily="18" charset="0"/>
                </a:rPr>
                <a:t>Result only </a:t>
              </a:r>
              <a:endParaRPr lang="en-CH" b="1" i="1" dirty="0">
                <a:solidFill>
                  <a:schemeClr val="accent6">
                    <a:lumMod val="75000"/>
                  </a:schemeClr>
                </a:solidFill>
              </a:endParaRPr>
            </a:p>
          </p:txBody>
        </p:sp>
        <p:sp>
          <p:nvSpPr>
            <p:cNvPr id="62" name="Up Arrow 61">
              <a:extLst>
                <a:ext uri="{FF2B5EF4-FFF2-40B4-BE49-F238E27FC236}">
                  <a16:creationId xmlns:a16="http://schemas.microsoft.com/office/drawing/2014/main" id="{DC9A86AB-8663-6EA3-D430-5AB736AA485D}"/>
                </a:ext>
              </a:extLst>
            </p:cNvPr>
            <p:cNvSpPr/>
            <p:nvPr/>
          </p:nvSpPr>
          <p:spPr>
            <a:xfrm rot="5400000">
              <a:off x="7539718" y="4329119"/>
              <a:ext cx="312117" cy="1707725"/>
            </a:xfrm>
            <a:prstGeom prst="up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63" name="TextBox 62">
            <a:extLst>
              <a:ext uri="{FF2B5EF4-FFF2-40B4-BE49-F238E27FC236}">
                <a16:creationId xmlns:a16="http://schemas.microsoft.com/office/drawing/2014/main" id="{411DC66B-8124-B707-1262-32C1ACF94903}"/>
              </a:ext>
            </a:extLst>
          </p:cNvPr>
          <p:cNvSpPr txBox="1"/>
          <p:nvPr/>
        </p:nvSpPr>
        <p:spPr>
          <a:xfrm>
            <a:off x="125358" y="1005224"/>
            <a:ext cx="8899372" cy="5280394"/>
          </a:xfrm>
          <a:prstGeom prst="rect">
            <a:avLst/>
          </a:prstGeom>
          <a:solidFill>
            <a:schemeClr val="bg1">
              <a:alpha val="89294"/>
            </a:schemeClr>
          </a:solidFill>
        </p:spPr>
        <p:txBody>
          <a:bodyPr wrap="square" rtlCol="0">
            <a:spAutoFit/>
          </a:bodyPr>
          <a:lstStyle/>
          <a:p>
            <a:endParaRPr lang="en-US" dirty="0"/>
          </a:p>
        </p:txBody>
      </p:sp>
      <p:sp>
        <p:nvSpPr>
          <p:cNvPr id="70" name="Rectangle 69">
            <a:extLst>
              <a:ext uri="{FF2B5EF4-FFF2-40B4-BE49-F238E27FC236}">
                <a16:creationId xmlns:a16="http://schemas.microsoft.com/office/drawing/2014/main" id="{2602F8A3-5001-275A-7A61-FEA8F74B232D}"/>
              </a:ext>
            </a:extLst>
          </p:cNvPr>
          <p:cNvSpPr/>
          <p:nvPr/>
        </p:nvSpPr>
        <p:spPr>
          <a:xfrm>
            <a:off x="0" y="2544602"/>
            <a:ext cx="9143997" cy="1425614"/>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Avenir Next Medium" panose="020B0503020202020204" pitchFamily="34" charset="0"/>
              </a:rPr>
              <a:t>ParaBit</a:t>
            </a:r>
            <a:r>
              <a:rPr lang="en-US" sz="2800" dirty="0">
                <a:solidFill>
                  <a:schemeClr val="tx1"/>
                </a:solidFill>
                <a:latin typeface="Avenir Next Medium" panose="020B0503020202020204" pitchFamily="34" charset="0"/>
              </a:rPr>
              <a:t> </a:t>
            </a:r>
            <a:r>
              <a:rPr lang="en-US" sz="2800" dirty="0">
                <a:solidFill>
                  <a:schemeClr val="accent6">
                    <a:lumMod val="75000"/>
                  </a:schemeClr>
                </a:solidFill>
                <a:latin typeface="Avenir Next Medium" panose="020B0503020202020204" pitchFamily="34" charset="0"/>
              </a:rPr>
              <a:t>significantly reduces </a:t>
            </a:r>
            <a:r>
              <a:rPr lang="en-US" sz="2800" dirty="0">
                <a:solidFill>
                  <a:schemeClr val="tx1"/>
                </a:solidFill>
                <a:latin typeface="Avenir Next Medium" panose="020B0503020202020204" pitchFamily="34" charset="0"/>
              </a:rPr>
              <a:t>data movement</a:t>
            </a:r>
          </a:p>
          <a:p>
            <a:pPr algn="ctr"/>
            <a:r>
              <a:rPr lang="en-US" sz="2800" dirty="0">
                <a:solidFill>
                  <a:schemeClr val="tx1"/>
                </a:solidFill>
                <a:latin typeface="Avenir Next Medium" panose="020B0503020202020204" pitchFamily="34" charset="0"/>
              </a:rPr>
              <a:t>out of NAND flash chips</a:t>
            </a:r>
            <a:endParaRPr lang="en-CH" sz="2800" dirty="0">
              <a:solidFill>
                <a:schemeClr val="tx1"/>
              </a:solidFill>
              <a:latin typeface="Avenir Next Medium" panose="020B0503020202020204" pitchFamily="34" charset="0"/>
            </a:endParaRPr>
          </a:p>
        </p:txBody>
      </p:sp>
      <p:sp>
        <p:nvSpPr>
          <p:cNvPr id="71" name="Rectangle 70">
            <a:extLst>
              <a:ext uri="{FF2B5EF4-FFF2-40B4-BE49-F238E27FC236}">
                <a16:creationId xmlns:a16="http://schemas.microsoft.com/office/drawing/2014/main" id="{318D795B-9AD5-E72F-F0C2-739844E68897}"/>
              </a:ext>
            </a:extLst>
          </p:cNvPr>
          <p:cNvSpPr/>
          <p:nvPr/>
        </p:nvSpPr>
        <p:spPr>
          <a:xfrm>
            <a:off x="0" y="4220188"/>
            <a:ext cx="9143997" cy="1637826"/>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Avenir Next Medium" panose="020B0503020202020204" pitchFamily="34" charset="0"/>
              </a:rPr>
              <a:t>Serial sensing operations </a:t>
            </a:r>
          </a:p>
          <a:p>
            <a:pPr algn="ctr"/>
            <a:r>
              <a:rPr lang="en-US" sz="2800" dirty="0">
                <a:solidFill>
                  <a:schemeClr val="tx1"/>
                </a:solidFill>
                <a:latin typeface="Avenir Next Medium" panose="020B0503020202020204" pitchFamily="34" charset="0"/>
              </a:rPr>
              <a:t>(e.g., 32 sensing operations for 32-operand AND)</a:t>
            </a:r>
          </a:p>
          <a:p>
            <a:pPr algn="ctr"/>
            <a:r>
              <a:rPr lang="en-US" sz="2800" dirty="0">
                <a:solidFill>
                  <a:srgbClr val="FF0000"/>
                </a:solidFill>
                <a:latin typeface="Avenir Next Medium" panose="020B0503020202020204" pitchFamily="34" charset="0"/>
              </a:rPr>
              <a:t>bottleneck </a:t>
            </a:r>
            <a:r>
              <a:rPr lang="en-US" sz="2800" dirty="0">
                <a:solidFill>
                  <a:schemeClr val="tx1"/>
                </a:solidFill>
                <a:latin typeface="Avenir Next Medium" panose="020B0503020202020204" pitchFamily="34" charset="0"/>
              </a:rPr>
              <a:t>performance and energy in </a:t>
            </a:r>
            <a:r>
              <a:rPr lang="en-US" sz="2800" dirty="0" err="1">
                <a:solidFill>
                  <a:schemeClr val="tx1"/>
                </a:solidFill>
                <a:latin typeface="Avenir Next Medium" panose="020B0503020202020204" pitchFamily="34" charset="0"/>
              </a:rPr>
              <a:t>ParaBit</a:t>
            </a:r>
            <a:r>
              <a:rPr lang="en-US" sz="2800" dirty="0">
                <a:solidFill>
                  <a:schemeClr val="tx1"/>
                </a:solidFill>
                <a:latin typeface="Avenir Next Medium" panose="020B0503020202020204" pitchFamily="34" charset="0"/>
              </a:rPr>
              <a:t> </a:t>
            </a:r>
            <a:endParaRPr lang="en-CH" sz="2800" dirty="0">
              <a:solidFill>
                <a:schemeClr val="tx1"/>
              </a:solidFill>
              <a:latin typeface="Avenir Next Medium" panose="020B0503020202020204" pitchFamily="34" charset="0"/>
            </a:endParaRPr>
          </a:p>
        </p:txBody>
      </p:sp>
      <p:sp>
        <p:nvSpPr>
          <p:cNvPr id="73" name="Slide Number Placeholder 72">
            <a:extLst>
              <a:ext uri="{FF2B5EF4-FFF2-40B4-BE49-F238E27FC236}">
                <a16:creationId xmlns:a16="http://schemas.microsoft.com/office/drawing/2014/main" id="{23BFD2E6-74D5-9704-79BD-D345E9F27A10}"/>
              </a:ext>
            </a:extLst>
          </p:cNvPr>
          <p:cNvSpPr>
            <a:spLocks noGrp="1"/>
          </p:cNvSpPr>
          <p:nvPr>
            <p:ph type="sldNum" sz="quarter" idx="12"/>
          </p:nvPr>
        </p:nvSpPr>
        <p:spPr/>
        <p:txBody>
          <a:bodyPr/>
          <a:lstStyle/>
          <a:p>
            <a:r>
              <a:rPr lang="en-CH" dirty="0"/>
              <a:t>7</a:t>
            </a:r>
          </a:p>
        </p:txBody>
      </p:sp>
    </p:spTree>
    <p:extLst>
      <p:ext uri="{BB962C8B-B14F-4D97-AF65-F5344CB8AC3E}">
        <p14:creationId xmlns:p14="http://schemas.microsoft.com/office/powerpoint/2010/main" val="28514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A3729-EBE5-1D1C-41F1-581144C41257}"/>
              </a:ext>
            </a:extLst>
          </p:cNvPr>
          <p:cNvSpPr>
            <a:spLocks noGrp="1"/>
          </p:cNvSpPr>
          <p:nvPr>
            <p:ph idx="1"/>
          </p:nvPr>
        </p:nvSpPr>
        <p:spPr/>
        <p:txBody>
          <a:bodyPr/>
          <a:lstStyle/>
          <a:p>
            <a:r>
              <a:rPr lang="en-CH" dirty="0">
                <a:solidFill>
                  <a:srgbClr val="FF0000"/>
                </a:solidFill>
                <a:latin typeface="Avenir Next Medium" panose="020B0503020202020204" pitchFamily="34" charset="0"/>
              </a:rPr>
              <a:t>Limitations</a:t>
            </a:r>
            <a:r>
              <a:rPr lang="en-CH" dirty="0">
                <a:latin typeface="Avenir Next Medium" panose="020B0503020202020204" pitchFamily="34" charset="0"/>
              </a:rPr>
              <a:t> of</a:t>
            </a:r>
            <a:r>
              <a:rPr lang="en-CH" dirty="0">
                <a:solidFill>
                  <a:srgbClr val="C80060"/>
                </a:solidFill>
                <a:latin typeface="Avenir Next Medium" panose="020B0503020202020204" pitchFamily="34" charset="0"/>
              </a:rPr>
              <a:t> ParaBit</a:t>
            </a:r>
            <a:r>
              <a:rPr lang="en-CH" dirty="0"/>
              <a:t> </a:t>
            </a:r>
            <a:r>
              <a:rPr lang="en-CH" sz="1800" dirty="0">
                <a:solidFill>
                  <a:schemeClr val="bg1">
                    <a:lumMod val="50000"/>
                  </a:schemeClr>
                </a:solidFill>
              </a:rPr>
              <a:t>[Gao+, MICRO 2021]</a:t>
            </a:r>
          </a:p>
          <a:p>
            <a:pPr lvl="1"/>
            <a:r>
              <a:rPr lang="en-CH" dirty="0">
                <a:solidFill>
                  <a:srgbClr val="FF0000"/>
                </a:solidFill>
              </a:rPr>
              <a:t>Serial sensing operations </a:t>
            </a:r>
            <a:r>
              <a:rPr lang="en-CH" dirty="0"/>
              <a:t>become the new bottleneck</a:t>
            </a:r>
          </a:p>
          <a:p>
            <a:pPr lvl="1"/>
            <a:r>
              <a:rPr lang="en-CH" dirty="0">
                <a:solidFill>
                  <a:srgbClr val="FF0000"/>
                </a:solidFill>
              </a:rPr>
              <a:t>Erroneous computation results </a:t>
            </a:r>
            <a:r>
              <a:rPr lang="en-CH" dirty="0"/>
              <a:t>due to the high raw bit-error rate of NAND flash memory</a:t>
            </a:r>
          </a:p>
          <a:p>
            <a:pPr lvl="1"/>
            <a:endParaRPr lang="en-CH" dirty="0">
              <a:solidFill>
                <a:schemeClr val="accent1"/>
              </a:solidFill>
            </a:endParaRPr>
          </a:p>
        </p:txBody>
      </p:sp>
      <p:sp>
        <p:nvSpPr>
          <p:cNvPr id="2" name="Title 1">
            <a:extLst>
              <a:ext uri="{FF2B5EF4-FFF2-40B4-BE49-F238E27FC236}">
                <a16:creationId xmlns:a16="http://schemas.microsoft.com/office/drawing/2014/main" id="{6E640449-3158-8422-1F82-6D84E53755BF}"/>
              </a:ext>
            </a:extLst>
          </p:cNvPr>
          <p:cNvSpPr>
            <a:spLocks noGrp="1"/>
          </p:cNvSpPr>
          <p:nvPr>
            <p:ph type="title"/>
          </p:nvPr>
        </p:nvSpPr>
        <p:spPr/>
        <p:txBody>
          <a:bodyPr/>
          <a:lstStyle/>
          <a:p>
            <a:r>
              <a:rPr lang="en-CH" dirty="0"/>
              <a:t>State-of-the-Art IFP for Bulk Bitwise Operations</a:t>
            </a:r>
          </a:p>
        </p:txBody>
      </p:sp>
      <p:grpSp>
        <p:nvGrpSpPr>
          <p:cNvPr id="58" name="Group 57">
            <a:extLst>
              <a:ext uri="{FF2B5EF4-FFF2-40B4-BE49-F238E27FC236}">
                <a16:creationId xmlns:a16="http://schemas.microsoft.com/office/drawing/2014/main" id="{FFBF2F0E-5398-FDA5-6ED2-E4605DDE7BBF}"/>
              </a:ext>
            </a:extLst>
          </p:cNvPr>
          <p:cNvGrpSpPr/>
          <p:nvPr/>
        </p:nvGrpSpPr>
        <p:grpSpPr>
          <a:xfrm>
            <a:off x="2143831" y="2499360"/>
            <a:ext cx="4856339" cy="3490453"/>
            <a:chOff x="2143831" y="2133600"/>
            <a:chExt cx="4856339" cy="3490453"/>
          </a:xfrm>
        </p:grpSpPr>
        <p:sp>
          <p:nvSpPr>
            <p:cNvPr id="59" name="Rounded Rectangle 21">
              <a:extLst>
                <a:ext uri="{FF2B5EF4-FFF2-40B4-BE49-F238E27FC236}">
                  <a16:creationId xmlns:a16="http://schemas.microsoft.com/office/drawing/2014/main" id="{8ABE9657-D6D6-62E3-3392-6A6AE3774FA9}"/>
                </a:ext>
              </a:extLst>
            </p:cNvPr>
            <p:cNvSpPr/>
            <p:nvPr/>
          </p:nvSpPr>
          <p:spPr bwMode="auto">
            <a:xfrm>
              <a:off x="2143831" y="2133600"/>
              <a:ext cx="4856339" cy="3490453"/>
            </a:xfrm>
            <a:prstGeom prst="roundRect">
              <a:avLst>
                <a:gd name="adj" fmla="val 6232"/>
              </a:avLst>
            </a:prstGeom>
            <a:solidFill>
              <a:schemeClr val="accent4">
                <a:lumMod val="7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000" b="1" dirty="0">
                  <a:solidFill>
                    <a:srgbClr val="000000"/>
                  </a:solidFill>
                  <a:latin typeface="Cambria" panose="02040503050406030204" pitchFamily="18" charset="0"/>
                  <a:ea typeface="Cambria" panose="02040503050406030204" pitchFamily="18" charset="0"/>
                </a:rPr>
                <a:t>NAND Flash </a:t>
              </a:r>
              <a:r>
                <a:rPr lang="en-IN" sz="2000" b="1" dirty="0">
                  <a:solidFill>
                    <a:srgbClr val="000000"/>
                  </a:solidFill>
                  <a:latin typeface="Cambria" panose="02040503050406030204" pitchFamily="18" charset="0"/>
                  <a:ea typeface="Cambria" panose="02040503050406030204" pitchFamily="18" charset="0"/>
                </a:rPr>
                <a:t>Chip</a:t>
              </a:r>
              <a:endParaRPr lang="en-CH" sz="2000" b="1" dirty="0">
                <a:solidFill>
                  <a:srgbClr val="000000"/>
                </a:solidFill>
                <a:latin typeface="Cambria" panose="02040503050406030204" pitchFamily="18" charset="0"/>
                <a:ea typeface="Cambria" panose="02040503050406030204" pitchFamily="18" charset="0"/>
              </a:endParaRPr>
            </a:p>
          </p:txBody>
        </p:sp>
        <p:grpSp>
          <p:nvGrpSpPr>
            <p:cNvPr id="60" name="Group 59">
              <a:extLst>
                <a:ext uri="{FF2B5EF4-FFF2-40B4-BE49-F238E27FC236}">
                  <a16:creationId xmlns:a16="http://schemas.microsoft.com/office/drawing/2014/main" id="{5EE4DA02-1795-8A15-15AF-004C5F7765B6}"/>
                </a:ext>
              </a:extLst>
            </p:cNvPr>
            <p:cNvGrpSpPr/>
            <p:nvPr/>
          </p:nvGrpSpPr>
          <p:grpSpPr>
            <a:xfrm>
              <a:off x="2335161" y="4542503"/>
              <a:ext cx="4473679" cy="648929"/>
              <a:chOff x="2330245" y="4542503"/>
              <a:chExt cx="4473679" cy="648929"/>
            </a:xfrm>
          </p:grpSpPr>
          <p:cxnSp>
            <p:nvCxnSpPr>
              <p:cNvPr id="67" name="Straight Connector 66">
                <a:extLst>
                  <a:ext uri="{FF2B5EF4-FFF2-40B4-BE49-F238E27FC236}">
                    <a16:creationId xmlns:a16="http://schemas.microsoft.com/office/drawing/2014/main" id="{34BE507A-FBAA-A6EA-4A6C-E01C2A8222C9}"/>
                  </a:ext>
                </a:extLst>
              </p:cNvPr>
              <p:cNvCxnSpPr/>
              <p:nvPr/>
            </p:nvCxnSpPr>
            <p:spPr>
              <a:xfrm>
                <a:off x="233024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08A881B-4FFB-89CB-7087-BE86CC2BB7EF}"/>
                  </a:ext>
                </a:extLst>
              </p:cNvPr>
              <p:cNvCxnSpPr/>
              <p:nvPr/>
            </p:nvCxnSpPr>
            <p:spPr>
              <a:xfrm>
                <a:off x="243428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00F4A26-4724-68DA-52F1-CD6DBC2D8CF1}"/>
                  </a:ext>
                </a:extLst>
              </p:cNvPr>
              <p:cNvCxnSpPr/>
              <p:nvPr/>
            </p:nvCxnSpPr>
            <p:spPr>
              <a:xfrm>
                <a:off x="253832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922D466-1A43-2E3B-C5F0-07969302932D}"/>
                  </a:ext>
                </a:extLst>
              </p:cNvPr>
              <p:cNvCxnSpPr/>
              <p:nvPr/>
            </p:nvCxnSpPr>
            <p:spPr>
              <a:xfrm>
                <a:off x="264236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D247364-6559-F3EE-A7E9-D3842B6153B1}"/>
                  </a:ext>
                </a:extLst>
              </p:cNvPr>
              <p:cNvCxnSpPr/>
              <p:nvPr/>
            </p:nvCxnSpPr>
            <p:spPr>
              <a:xfrm>
                <a:off x="274640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8DC001B-E44E-B7E1-FB57-8D1B2FAD726C}"/>
                  </a:ext>
                </a:extLst>
              </p:cNvPr>
              <p:cNvCxnSpPr/>
              <p:nvPr/>
            </p:nvCxnSpPr>
            <p:spPr>
              <a:xfrm>
                <a:off x="285044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B3D6EB0-50D2-1FE1-3AC1-FA0020258FA7}"/>
                  </a:ext>
                </a:extLst>
              </p:cNvPr>
              <p:cNvCxnSpPr/>
              <p:nvPr/>
            </p:nvCxnSpPr>
            <p:spPr>
              <a:xfrm>
                <a:off x="295447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5747B73-009E-6774-DB05-E21A7460159C}"/>
                  </a:ext>
                </a:extLst>
              </p:cNvPr>
              <p:cNvCxnSpPr/>
              <p:nvPr/>
            </p:nvCxnSpPr>
            <p:spPr>
              <a:xfrm>
                <a:off x="305851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6ED7538-53C6-6403-A7E6-902ED6C18F0F}"/>
                  </a:ext>
                </a:extLst>
              </p:cNvPr>
              <p:cNvCxnSpPr/>
              <p:nvPr/>
            </p:nvCxnSpPr>
            <p:spPr>
              <a:xfrm>
                <a:off x="316255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0FF7447-B088-A919-7CE9-E172A3468001}"/>
                  </a:ext>
                </a:extLst>
              </p:cNvPr>
              <p:cNvCxnSpPr/>
              <p:nvPr/>
            </p:nvCxnSpPr>
            <p:spPr>
              <a:xfrm>
                <a:off x="326659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F3B4A97-379C-7479-9B8B-35D867C7241A}"/>
                  </a:ext>
                </a:extLst>
              </p:cNvPr>
              <p:cNvCxnSpPr/>
              <p:nvPr/>
            </p:nvCxnSpPr>
            <p:spPr>
              <a:xfrm>
                <a:off x="337063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12810E6-7DC3-5AC3-3B4B-63BA60B39E41}"/>
                  </a:ext>
                </a:extLst>
              </p:cNvPr>
              <p:cNvCxnSpPr/>
              <p:nvPr/>
            </p:nvCxnSpPr>
            <p:spPr>
              <a:xfrm>
                <a:off x="347467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F232A46-92EA-2BE2-0425-B165AC9CD9C6}"/>
                  </a:ext>
                </a:extLst>
              </p:cNvPr>
              <p:cNvCxnSpPr/>
              <p:nvPr/>
            </p:nvCxnSpPr>
            <p:spPr>
              <a:xfrm>
                <a:off x="357871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0449EC3-4A8A-9CF9-FEDE-2B9260156E7C}"/>
                  </a:ext>
                </a:extLst>
              </p:cNvPr>
              <p:cNvCxnSpPr/>
              <p:nvPr/>
            </p:nvCxnSpPr>
            <p:spPr>
              <a:xfrm>
                <a:off x="368275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A6B8852-693D-2D00-4155-F72212D4588D}"/>
                  </a:ext>
                </a:extLst>
              </p:cNvPr>
              <p:cNvCxnSpPr/>
              <p:nvPr/>
            </p:nvCxnSpPr>
            <p:spPr>
              <a:xfrm>
                <a:off x="378679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41C4E76-D941-D101-DBBC-E2414842F8BC}"/>
                  </a:ext>
                </a:extLst>
              </p:cNvPr>
              <p:cNvCxnSpPr/>
              <p:nvPr/>
            </p:nvCxnSpPr>
            <p:spPr>
              <a:xfrm>
                <a:off x="389083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7160013-2A07-5AA0-F35E-E26704454603}"/>
                  </a:ext>
                </a:extLst>
              </p:cNvPr>
              <p:cNvCxnSpPr/>
              <p:nvPr/>
            </p:nvCxnSpPr>
            <p:spPr>
              <a:xfrm>
                <a:off x="409890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F890693-2321-5FD0-7458-85131A432B52}"/>
                  </a:ext>
                </a:extLst>
              </p:cNvPr>
              <p:cNvCxnSpPr/>
              <p:nvPr/>
            </p:nvCxnSpPr>
            <p:spPr>
              <a:xfrm>
                <a:off x="399486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B957D8-9D56-4DB6-4B89-C87A0A2443D9}"/>
                  </a:ext>
                </a:extLst>
              </p:cNvPr>
              <p:cNvCxnSpPr/>
              <p:nvPr/>
            </p:nvCxnSpPr>
            <p:spPr>
              <a:xfrm>
                <a:off x="430698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877891D-0B9F-4CA9-DE62-455883CC4C89}"/>
                  </a:ext>
                </a:extLst>
              </p:cNvPr>
              <p:cNvCxnSpPr/>
              <p:nvPr/>
            </p:nvCxnSpPr>
            <p:spPr>
              <a:xfrm>
                <a:off x="420294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921F648-6FCA-80C5-5FE0-45EF45B66E71}"/>
                  </a:ext>
                </a:extLst>
              </p:cNvPr>
              <p:cNvCxnSpPr/>
              <p:nvPr/>
            </p:nvCxnSpPr>
            <p:spPr>
              <a:xfrm>
                <a:off x="451506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C68F758-F084-E91E-A94F-8CBCFDDDC060}"/>
                  </a:ext>
                </a:extLst>
              </p:cNvPr>
              <p:cNvCxnSpPr/>
              <p:nvPr/>
            </p:nvCxnSpPr>
            <p:spPr>
              <a:xfrm>
                <a:off x="441102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D229BCD-A7D5-BE19-7E4A-D2F9331E1CB8}"/>
                  </a:ext>
                </a:extLst>
              </p:cNvPr>
              <p:cNvCxnSpPr/>
              <p:nvPr/>
            </p:nvCxnSpPr>
            <p:spPr>
              <a:xfrm>
                <a:off x="472314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A25D17E-5648-87B3-3DC8-AAFF7DA9F877}"/>
                  </a:ext>
                </a:extLst>
              </p:cNvPr>
              <p:cNvCxnSpPr/>
              <p:nvPr/>
            </p:nvCxnSpPr>
            <p:spPr>
              <a:xfrm>
                <a:off x="461910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5FBD020-ADE0-A60C-2CEA-9B49D02633F8}"/>
                  </a:ext>
                </a:extLst>
              </p:cNvPr>
              <p:cNvCxnSpPr/>
              <p:nvPr/>
            </p:nvCxnSpPr>
            <p:spPr>
              <a:xfrm>
                <a:off x="493122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749C594-DA78-82C4-00F8-2C98B7B5E585}"/>
                  </a:ext>
                </a:extLst>
              </p:cNvPr>
              <p:cNvCxnSpPr/>
              <p:nvPr/>
            </p:nvCxnSpPr>
            <p:spPr>
              <a:xfrm>
                <a:off x="482718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63B08B7-0023-41FD-4422-B1FE262DBB13}"/>
                  </a:ext>
                </a:extLst>
              </p:cNvPr>
              <p:cNvCxnSpPr/>
              <p:nvPr/>
            </p:nvCxnSpPr>
            <p:spPr>
              <a:xfrm>
                <a:off x="513929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B51515E-B3C8-9B54-1B34-7FB2252B8B6D}"/>
                  </a:ext>
                </a:extLst>
              </p:cNvPr>
              <p:cNvCxnSpPr/>
              <p:nvPr/>
            </p:nvCxnSpPr>
            <p:spPr>
              <a:xfrm>
                <a:off x="503525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6A6DDE-09AA-4A8F-9213-76B77C50F233}"/>
                  </a:ext>
                </a:extLst>
              </p:cNvPr>
              <p:cNvCxnSpPr/>
              <p:nvPr/>
            </p:nvCxnSpPr>
            <p:spPr>
              <a:xfrm>
                <a:off x="565949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1D1F046-316F-2638-7F14-940D15968946}"/>
                  </a:ext>
                </a:extLst>
              </p:cNvPr>
              <p:cNvCxnSpPr/>
              <p:nvPr/>
            </p:nvCxnSpPr>
            <p:spPr>
              <a:xfrm>
                <a:off x="545141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04B43C7-5EDF-075C-AD94-EE0856D5074F}"/>
                  </a:ext>
                </a:extLst>
              </p:cNvPr>
              <p:cNvCxnSpPr/>
              <p:nvPr/>
            </p:nvCxnSpPr>
            <p:spPr>
              <a:xfrm>
                <a:off x="576353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186BF53-6F99-6090-802C-300F0894646E}"/>
                  </a:ext>
                </a:extLst>
              </p:cNvPr>
              <p:cNvCxnSpPr/>
              <p:nvPr/>
            </p:nvCxnSpPr>
            <p:spPr>
              <a:xfrm>
                <a:off x="555545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DB97C5A-5474-687F-1880-AACD98247B85}"/>
                  </a:ext>
                </a:extLst>
              </p:cNvPr>
              <p:cNvCxnSpPr/>
              <p:nvPr/>
            </p:nvCxnSpPr>
            <p:spPr>
              <a:xfrm>
                <a:off x="534737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C72DF08-017F-4C75-8234-C21E615DB6BC}"/>
                  </a:ext>
                </a:extLst>
              </p:cNvPr>
              <p:cNvCxnSpPr/>
              <p:nvPr/>
            </p:nvCxnSpPr>
            <p:spPr>
              <a:xfrm>
                <a:off x="524333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508ED58-A715-28E4-DA87-C8DD893BAD0E}"/>
                  </a:ext>
                </a:extLst>
              </p:cNvPr>
              <p:cNvCxnSpPr/>
              <p:nvPr/>
            </p:nvCxnSpPr>
            <p:spPr>
              <a:xfrm>
                <a:off x="597161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7142DDC-2A6F-C023-3AA9-8004712334AC}"/>
                  </a:ext>
                </a:extLst>
              </p:cNvPr>
              <p:cNvCxnSpPr/>
              <p:nvPr/>
            </p:nvCxnSpPr>
            <p:spPr>
              <a:xfrm>
                <a:off x="586757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E9CE235-4D34-C6C6-98A8-8428C5E3DF17}"/>
                  </a:ext>
                </a:extLst>
              </p:cNvPr>
              <p:cNvCxnSpPr/>
              <p:nvPr/>
            </p:nvCxnSpPr>
            <p:spPr>
              <a:xfrm>
                <a:off x="617968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73F4220-BF3A-9733-E774-F33F5D05C4E1}"/>
                  </a:ext>
                </a:extLst>
              </p:cNvPr>
              <p:cNvCxnSpPr/>
              <p:nvPr/>
            </p:nvCxnSpPr>
            <p:spPr>
              <a:xfrm>
                <a:off x="607564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2122FE1-1C1E-A167-61FC-F0011B7EE74F}"/>
                  </a:ext>
                </a:extLst>
              </p:cNvPr>
              <p:cNvCxnSpPr/>
              <p:nvPr/>
            </p:nvCxnSpPr>
            <p:spPr>
              <a:xfrm>
                <a:off x="638776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1905201-127F-20DA-1CEE-A70D0E2B4EDB}"/>
                  </a:ext>
                </a:extLst>
              </p:cNvPr>
              <p:cNvCxnSpPr/>
              <p:nvPr/>
            </p:nvCxnSpPr>
            <p:spPr>
              <a:xfrm>
                <a:off x="628372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E1FE7D-592F-DA4A-5453-BE224C6072E0}"/>
                  </a:ext>
                </a:extLst>
              </p:cNvPr>
              <p:cNvCxnSpPr/>
              <p:nvPr/>
            </p:nvCxnSpPr>
            <p:spPr>
              <a:xfrm>
                <a:off x="659584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6770269-FB6C-FB2B-822A-1DD84F4D6143}"/>
                  </a:ext>
                </a:extLst>
              </p:cNvPr>
              <p:cNvCxnSpPr/>
              <p:nvPr/>
            </p:nvCxnSpPr>
            <p:spPr>
              <a:xfrm>
                <a:off x="649180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289B63A-BB6A-4722-6139-6C7C50E461AB}"/>
                  </a:ext>
                </a:extLst>
              </p:cNvPr>
              <p:cNvCxnSpPr/>
              <p:nvPr/>
            </p:nvCxnSpPr>
            <p:spPr>
              <a:xfrm>
                <a:off x="680392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F16D7C9-FC1E-B3BA-FDA2-F80C60941E8D}"/>
                  </a:ext>
                </a:extLst>
              </p:cNvPr>
              <p:cNvCxnSpPr/>
              <p:nvPr/>
            </p:nvCxnSpPr>
            <p:spPr>
              <a:xfrm>
                <a:off x="669988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Rectangle 60">
              <a:extLst>
                <a:ext uri="{FF2B5EF4-FFF2-40B4-BE49-F238E27FC236}">
                  <a16:creationId xmlns:a16="http://schemas.microsoft.com/office/drawing/2014/main" id="{953611E4-34E2-3449-4F52-7040C786BA71}"/>
                </a:ext>
              </a:extLst>
            </p:cNvPr>
            <p:cNvSpPr/>
            <p:nvPr/>
          </p:nvSpPr>
          <p:spPr>
            <a:xfrm>
              <a:off x="2310581" y="4988868"/>
              <a:ext cx="4522838" cy="39329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75000"/>
                    </a:schemeClr>
                  </a:solidFill>
                  <a:latin typeface="Cambria" panose="02040503050406030204" pitchFamily="18" charset="0"/>
                </a:rPr>
                <a:t>Page Buffer</a:t>
              </a:r>
              <a:endParaRPr lang="en-CH" b="1" dirty="0">
                <a:solidFill>
                  <a:schemeClr val="bg1">
                    <a:lumMod val="75000"/>
                  </a:schemeClr>
                </a:solidFill>
                <a:latin typeface="Cambria" panose="02040503050406030204" pitchFamily="18" charset="0"/>
              </a:endParaRPr>
            </a:p>
          </p:txBody>
        </p:sp>
        <p:sp>
          <p:nvSpPr>
            <p:cNvPr id="62" name="Rectangle 61">
              <a:extLst>
                <a:ext uri="{FF2B5EF4-FFF2-40B4-BE49-F238E27FC236}">
                  <a16:creationId xmlns:a16="http://schemas.microsoft.com/office/drawing/2014/main" id="{73B65D50-F48B-3B85-232E-068714428E74}"/>
                </a:ext>
              </a:extLst>
            </p:cNvPr>
            <p:cNvSpPr/>
            <p:nvPr/>
          </p:nvSpPr>
          <p:spPr>
            <a:xfrm>
              <a:off x="2310581" y="2684207"/>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1</a:t>
              </a:r>
            </a:p>
          </p:txBody>
        </p:sp>
        <p:sp>
          <p:nvSpPr>
            <p:cNvPr id="63" name="Rectangle 62">
              <a:extLst>
                <a:ext uri="{FF2B5EF4-FFF2-40B4-BE49-F238E27FC236}">
                  <a16:creationId xmlns:a16="http://schemas.microsoft.com/office/drawing/2014/main" id="{8FBFB04F-BEFD-963B-0EC3-F47F602586FD}"/>
                </a:ext>
              </a:extLst>
            </p:cNvPr>
            <p:cNvSpPr/>
            <p:nvPr/>
          </p:nvSpPr>
          <p:spPr>
            <a:xfrm>
              <a:off x="2310581" y="307503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2</a:t>
              </a:r>
              <a:r>
                <a:rPr lang="en-CH" b="1" dirty="0">
                  <a:solidFill>
                    <a:schemeClr val="tx1"/>
                  </a:solidFill>
                  <a:latin typeface="Cambria" panose="02040503050406030204" pitchFamily="18" charset="0"/>
                </a:rPr>
                <a:t> </a:t>
              </a:r>
            </a:p>
          </p:txBody>
        </p:sp>
        <p:sp>
          <p:nvSpPr>
            <p:cNvPr id="64" name="Rectangle 63">
              <a:extLst>
                <a:ext uri="{FF2B5EF4-FFF2-40B4-BE49-F238E27FC236}">
                  <a16:creationId xmlns:a16="http://schemas.microsoft.com/office/drawing/2014/main" id="{13D4D734-E9ED-33B8-0AFD-F4ACAA50A196}"/>
                </a:ext>
              </a:extLst>
            </p:cNvPr>
            <p:cNvSpPr/>
            <p:nvPr/>
          </p:nvSpPr>
          <p:spPr>
            <a:xfrm>
              <a:off x="2310581" y="346832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3</a:t>
              </a:r>
            </a:p>
          </p:txBody>
        </p:sp>
        <p:sp>
          <p:nvSpPr>
            <p:cNvPr id="65" name="Rectangle 64">
              <a:extLst>
                <a:ext uri="{FF2B5EF4-FFF2-40B4-BE49-F238E27FC236}">
                  <a16:creationId xmlns:a16="http://schemas.microsoft.com/office/drawing/2014/main" id="{11025E8E-C04F-03A6-95BE-5054C36796EC}"/>
                </a:ext>
              </a:extLst>
            </p:cNvPr>
            <p:cNvSpPr/>
            <p:nvPr/>
          </p:nvSpPr>
          <p:spPr>
            <a:xfrm>
              <a:off x="2310581" y="386161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66" name="Rectangle 65">
              <a:extLst>
                <a:ext uri="{FF2B5EF4-FFF2-40B4-BE49-F238E27FC236}">
                  <a16:creationId xmlns:a16="http://schemas.microsoft.com/office/drawing/2014/main" id="{8B0790DA-E424-02C0-BD7C-BA974117FBED}"/>
                </a:ext>
              </a:extLst>
            </p:cNvPr>
            <p:cNvSpPr/>
            <p:nvPr/>
          </p:nvSpPr>
          <p:spPr>
            <a:xfrm>
              <a:off x="2310581" y="425490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Operand O</a:t>
              </a:r>
              <a:r>
                <a:rPr lang="en-US" b="1" baseline="-25000" dirty="0">
                  <a:solidFill>
                    <a:schemeClr val="tx1"/>
                  </a:solidFill>
                  <a:latin typeface="Cambria" panose="02040503050406030204" pitchFamily="18" charset="0"/>
                </a:rPr>
                <a:t>32</a:t>
              </a:r>
              <a:endParaRPr lang="en-CH" b="1" dirty="0">
                <a:solidFill>
                  <a:schemeClr val="tx1"/>
                </a:solidFill>
                <a:latin typeface="Cambria" panose="02040503050406030204" pitchFamily="18" charset="0"/>
              </a:endParaRPr>
            </a:p>
          </p:txBody>
        </p:sp>
      </p:grpSp>
      <p:sp>
        <p:nvSpPr>
          <p:cNvPr id="111" name="Rectangle 110">
            <a:extLst>
              <a:ext uri="{FF2B5EF4-FFF2-40B4-BE49-F238E27FC236}">
                <a16:creationId xmlns:a16="http://schemas.microsoft.com/office/drawing/2014/main" id="{E9B47C88-9495-B05E-9CA9-9649D6523938}"/>
              </a:ext>
            </a:extLst>
          </p:cNvPr>
          <p:cNvSpPr/>
          <p:nvPr/>
        </p:nvSpPr>
        <p:spPr>
          <a:xfrm>
            <a:off x="3850438" y="5069830"/>
            <a:ext cx="1443124" cy="228925"/>
          </a:xfrm>
          <a:prstGeom prst="rect">
            <a:avLst/>
          </a:prstGeom>
          <a:solidFill>
            <a:schemeClr val="accent4">
              <a:lumMod val="75000"/>
            </a:schemeClr>
          </a:solidFill>
        </p:spPr>
        <p:txBody>
          <a:bodyPr wrap="square" lIns="0" tIns="0" rIns="0" bIns="0" anchor="ctr">
            <a:spAutoFit/>
          </a:bodyPr>
          <a:lstStyle/>
          <a:p>
            <a:pPr algn="ctr"/>
            <a:r>
              <a:rPr lang="en-US" b="1" dirty="0" err="1">
                <a:latin typeface="Cambria" panose="02040503050406030204" pitchFamily="18" charset="0"/>
              </a:rPr>
              <a:t>Bitlines</a:t>
            </a:r>
            <a:r>
              <a:rPr lang="en-US" b="1" dirty="0">
                <a:latin typeface="Cambria" panose="02040503050406030204" pitchFamily="18" charset="0"/>
              </a:rPr>
              <a:t> (BLs)</a:t>
            </a:r>
            <a:endParaRPr lang="en-CH" b="1" dirty="0"/>
          </a:p>
        </p:txBody>
      </p:sp>
      <p:grpSp>
        <p:nvGrpSpPr>
          <p:cNvPr id="200" name="Group 199">
            <a:extLst>
              <a:ext uri="{FF2B5EF4-FFF2-40B4-BE49-F238E27FC236}">
                <a16:creationId xmlns:a16="http://schemas.microsoft.com/office/drawing/2014/main" id="{0FB5DD1A-7189-E31C-D956-6412E38E6312}"/>
              </a:ext>
            </a:extLst>
          </p:cNvPr>
          <p:cNvGrpSpPr/>
          <p:nvPr/>
        </p:nvGrpSpPr>
        <p:grpSpPr>
          <a:xfrm>
            <a:off x="1077133" y="3108112"/>
            <a:ext cx="5499485" cy="1827272"/>
            <a:chOff x="1077133" y="3108112"/>
            <a:chExt cx="5499485" cy="1827272"/>
          </a:xfrm>
        </p:grpSpPr>
        <p:grpSp>
          <p:nvGrpSpPr>
            <p:cNvPr id="194" name="Group 193">
              <a:extLst>
                <a:ext uri="{FF2B5EF4-FFF2-40B4-BE49-F238E27FC236}">
                  <a16:creationId xmlns:a16="http://schemas.microsoft.com/office/drawing/2014/main" id="{182012AE-52A1-AD09-66A7-D8AC78A309E0}"/>
                </a:ext>
              </a:extLst>
            </p:cNvPr>
            <p:cNvGrpSpPr/>
            <p:nvPr/>
          </p:nvGrpSpPr>
          <p:grpSpPr>
            <a:xfrm>
              <a:off x="2359303" y="3136561"/>
              <a:ext cx="4217315" cy="1798823"/>
              <a:chOff x="2359303" y="3136561"/>
              <a:chExt cx="4217315" cy="1798823"/>
            </a:xfrm>
          </p:grpSpPr>
          <p:sp>
            <p:nvSpPr>
              <p:cNvPr id="186" name="십자형 96">
                <a:extLst>
                  <a:ext uri="{FF2B5EF4-FFF2-40B4-BE49-F238E27FC236}">
                    <a16:creationId xmlns:a16="http://schemas.microsoft.com/office/drawing/2014/main" id="{4616DEFB-5CC1-FE98-4306-7D3482634039}"/>
                  </a:ext>
                </a:extLst>
              </p:cNvPr>
              <p:cNvSpPr/>
              <p:nvPr/>
            </p:nvSpPr>
            <p:spPr>
              <a:xfrm rot="18900000">
                <a:off x="2359303" y="3136562"/>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187" name="십자형 96">
                <a:extLst>
                  <a:ext uri="{FF2B5EF4-FFF2-40B4-BE49-F238E27FC236}">
                    <a16:creationId xmlns:a16="http://schemas.microsoft.com/office/drawing/2014/main" id="{94330727-4E4A-6440-FF93-FD7734FCF36B}"/>
                  </a:ext>
                </a:extLst>
              </p:cNvPr>
              <p:cNvSpPr/>
              <p:nvPr/>
            </p:nvSpPr>
            <p:spPr>
              <a:xfrm rot="18900000">
                <a:off x="3607771" y="3136561"/>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188" name="십자형 96">
                <a:extLst>
                  <a:ext uri="{FF2B5EF4-FFF2-40B4-BE49-F238E27FC236}">
                    <a16:creationId xmlns:a16="http://schemas.microsoft.com/office/drawing/2014/main" id="{2E6A9712-3E97-1240-463A-CD1CC2DAEBEE}"/>
                  </a:ext>
                </a:extLst>
              </p:cNvPr>
              <p:cNvSpPr/>
              <p:nvPr/>
            </p:nvSpPr>
            <p:spPr>
              <a:xfrm rot="18900000">
                <a:off x="6335007" y="3136561"/>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189" name="십자형 96">
                <a:extLst>
                  <a:ext uri="{FF2B5EF4-FFF2-40B4-BE49-F238E27FC236}">
                    <a16:creationId xmlns:a16="http://schemas.microsoft.com/office/drawing/2014/main" id="{33331453-E46E-6BB3-2F88-FEDE02853E8E}"/>
                  </a:ext>
                </a:extLst>
              </p:cNvPr>
              <p:cNvSpPr/>
              <p:nvPr/>
            </p:nvSpPr>
            <p:spPr>
              <a:xfrm rot="18900000">
                <a:off x="2943161" y="3523376"/>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190" name="십자형 96">
                <a:extLst>
                  <a:ext uri="{FF2B5EF4-FFF2-40B4-BE49-F238E27FC236}">
                    <a16:creationId xmlns:a16="http://schemas.microsoft.com/office/drawing/2014/main" id="{EEAD45FC-E252-13B2-42BD-F10D224B01B7}"/>
                  </a:ext>
                </a:extLst>
              </p:cNvPr>
              <p:cNvSpPr/>
              <p:nvPr/>
            </p:nvSpPr>
            <p:spPr>
              <a:xfrm rot="18900000">
                <a:off x="6022891" y="3523375"/>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191" name="십자형 96">
                <a:extLst>
                  <a:ext uri="{FF2B5EF4-FFF2-40B4-BE49-F238E27FC236}">
                    <a16:creationId xmlns:a16="http://schemas.microsoft.com/office/drawing/2014/main" id="{99EAEBBF-38A3-C6DB-5595-1917F11E04C2}"/>
                  </a:ext>
                </a:extLst>
              </p:cNvPr>
              <p:cNvSpPr/>
              <p:nvPr/>
            </p:nvSpPr>
            <p:spPr>
              <a:xfrm rot="18900000">
                <a:off x="3358784" y="3922152"/>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192" name="십자형 96">
                <a:extLst>
                  <a:ext uri="{FF2B5EF4-FFF2-40B4-BE49-F238E27FC236}">
                    <a16:creationId xmlns:a16="http://schemas.microsoft.com/office/drawing/2014/main" id="{8BE1D7CF-D542-1E3D-2398-317374D9CDD2}"/>
                  </a:ext>
                </a:extLst>
              </p:cNvPr>
              <p:cNvSpPr/>
              <p:nvPr/>
            </p:nvSpPr>
            <p:spPr>
              <a:xfrm rot="18900000">
                <a:off x="5708313" y="4704168"/>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193" name="십자형 96">
                <a:extLst>
                  <a:ext uri="{FF2B5EF4-FFF2-40B4-BE49-F238E27FC236}">
                    <a16:creationId xmlns:a16="http://schemas.microsoft.com/office/drawing/2014/main" id="{3CAEF263-9E16-B5F1-C87F-869F3207DD9F}"/>
                  </a:ext>
                </a:extLst>
              </p:cNvPr>
              <p:cNvSpPr/>
              <p:nvPr/>
            </p:nvSpPr>
            <p:spPr>
              <a:xfrm rot="18900000">
                <a:off x="2628760" y="4704168"/>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sp>
          <p:nvSpPr>
            <p:cNvPr id="195" name="Rectangle 194">
              <a:extLst>
                <a:ext uri="{FF2B5EF4-FFF2-40B4-BE49-F238E27FC236}">
                  <a16:creationId xmlns:a16="http://schemas.microsoft.com/office/drawing/2014/main" id="{0A7CF69A-DA8A-488A-C4EB-A548B6A064EB}"/>
                </a:ext>
              </a:extLst>
            </p:cNvPr>
            <p:cNvSpPr/>
            <p:nvPr/>
          </p:nvSpPr>
          <p:spPr>
            <a:xfrm>
              <a:off x="1077133" y="3108112"/>
              <a:ext cx="981550" cy="276999"/>
            </a:xfrm>
            <a:prstGeom prst="rect">
              <a:avLst/>
            </a:prstGeom>
            <a:noFill/>
          </p:spPr>
          <p:txBody>
            <a:bodyPr wrap="square" lIns="0" tIns="0" rIns="0" bIns="0" anchor="ctr">
              <a:spAutoFit/>
            </a:bodyPr>
            <a:lstStyle/>
            <a:p>
              <a:pPr algn="ctr"/>
              <a:r>
                <a:rPr lang="en-US" b="1" dirty="0">
                  <a:solidFill>
                    <a:srgbClr val="C00000"/>
                  </a:solidFill>
                  <a:latin typeface="Cambria" panose="02040503050406030204" pitchFamily="18" charset="0"/>
                </a:rPr>
                <a:t>Bit Error</a:t>
              </a:r>
              <a:endParaRPr lang="en-CH" b="1" dirty="0">
                <a:solidFill>
                  <a:srgbClr val="C00000"/>
                </a:solidFill>
              </a:endParaRPr>
            </a:p>
          </p:txBody>
        </p:sp>
        <p:cxnSp>
          <p:nvCxnSpPr>
            <p:cNvPr id="196" name="Straight Connector 195">
              <a:extLst>
                <a:ext uri="{FF2B5EF4-FFF2-40B4-BE49-F238E27FC236}">
                  <a16:creationId xmlns:a16="http://schemas.microsoft.com/office/drawing/2014/main" id="{0FFF909E-FEC9-06AA-F742-1FFEF6F5670A}"/>
                </a:ext>
              </a:extLst>
            </p:cNvPr>
            <p:cNvCxnSpPr>
              <a:cxnSpLocks/>
              <a:stCxn id="195" idx="3"/>
            </p:cNvCxnSpPr>
            <p:nvPr/>
          </p:nvCxnSpPr>
          <p:spPr>
            <a:xfrm>
              <a:off x="2058683" y="3246612"/>
              <a:ext cx="366289" cy="0"/>
            </a:xfrm>
            <a:prstGeom prst="line">
              <a:avLst/>
            </a:prstGeom>
            <a:ln w="15875">
              <a:solidFill>
                <a:srgbClr val="C00000"/>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02" name="Slide Number Placeholder 201">
            <a:extLst>
              <a:ext uri="{FF2B5EF4-FFF2-40B4-BE49-F238E27FC236}">
                <a16:creationId xmlns:a16="http://schemas.microsoft.com/office/drawing/2014/main" id="{65084FE1-75D7-1B11-86EC-B4736ADD89AE}"/>
              </a:ext>
            </a:extLst>
          </p:cNvPr>
          <p:cNvSpPr>
            <a:spLocks noGrp="1"/>
          </p:cNvSpPr>
          <p:nvPr>
            <p:ph type="sldNum" sz="quarter" idx="12"/>
          </p:nvPr>
        </p:nvSpPr>
        <p:spPr/>
        <p:txBody>
          <a:bodyPr/>
          <a:lstStyle/>
          <a:p>
            <a:r>
              <a:rPr lang="en-CH" dirty="0"/>
              <a:t>8</a:t>
            </a:r>
          </a:p>
        </p:txBody>
      </p:sp>
    </p:spTree>
    <p:extLst>
      <p:ext uri="{BB962C8B-B14F-4D97-AF65-F5344CB8AC3E}">
        <p14:creationId xmlns:p14="http://schemas.microsoft.com/office/powerpoint/2010/main" val="379989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A3729-EBE5-1D1C-41F1-581144C41257}"/>
              </a:ext>
            </a:extLst>
          </p:cNvPr>
          <p:cNvSpPr>
            <a:spLocks noGrp="1"/>
          </p:cNvSpPr>
          <p:nvPr>
            <p:ph idx="1"/>
          </p:nvPr>
        </p:nvSpPr>
        <p:spPr/>
        <p:txBody>
          <a:bodyPr/>
          <a:lstStyle/>
          <a:p>
            <a:r>
              <a:rPr lang="en-CH" dirty="0">
                <a:solidFill>
                  <a:srgbClr val="FF0000"/>
                </a:solidFill>
                <a:latin typeface="Avenir Next Medium" panose="020B0503020202020204" pitchFamily="34" charset="0"/>
              </a:rPr>
              <a:t>Limitations</a:t>
            </a:r>
            <a:r>
              <a:rPr lang="en-CH" dirty="0">
                <a:latin typeface="Avenir Next Medium" panose="020B0503020202020204" pitchFamily="34" charset="0"/>
              </a:rPr>
              <a:t> of</a:t>
            </a:r>
            <a:r>
              <a:rPr lang="en-CH" dirty="0">
                <a:solidFill>
                  <a:srgbClr val="C80060"/>
                </a:solidFill>
                <a:latin typeface="Avenir Next Medium" panose="020B0503020202020204" pitchFamily="34" charset="0"/>
              </a:rPr>
              <a:t> ParaBit</a:t>
            </a:r>
            <a:r>
              <a:rPr lang="en-CH" dirty="0"/>
              <a:t> </a:t>
            </a:r>
            <a:r>
              <a:rPr lang="en-CH" sz="1800" dirty="0">
                <a:solidFill>
                  <a:schemeClr val="bg1">
                    <a:lumMod val="50000"/>
                  </a:schemeClr>
                </a:solidFill>
              </a:rPr>
              <a:t>[Gao+, MICRO 2021]</a:t>
            </a:r>
          </a:p>
          <a:p>
            <a:pPr lvl="1"/>
            <a:r>
              <a:rPr lang="en-CH" dirty="0">
                <a:solidFill>
                  <a:srgbClr val="FF0000"/>
                </a:solidFill>
              </a:rPr>
              <a:t>Serial sensing operations </a:t>
            </a:r>
            <a:r>
              <a:rPr lang="en-CH" dirty="0"/>
              <a:t>become the new bottleneck</a:t>
            </a:r>
          </a:p>
          <a:p>
            <a:pPr lvl="1"/>
            <a:r>
              <a:rPr lang="en-CH" dirty="0">
                <a:solidFill>
                  <a:srgbClr val="FF0000"/>
                </a:solidFill>
              </a:rPr>
              <a:t>Erroneous computation results </a:t>
            </a:r>
            <a:r>
              <a:rPr lang="en-CH" dirty="0"/>
              <a:t>due to the high raw bit-error rate of NAND flash memory</a:t>
            </a:r>
          </a:p>
        </p:txBody>
      </p:sp>
      <p:sp>
        <p:nvSpPr>
          <p:cNvPr id="2" name="Title 1">
            <a:extLst>
              <a:ext uri="{FF2B5EF4-FFF2-40B4-BE49-F238E27FC236}">
                <a16:creationId xmlns:a16="http://schemas.microsoft.com/office/drawing/2014/main" id="{6E640449-3158-8422-1F82-6D84E53755BF}"/>
              </a:ext>
            </a:extLst>
          </p:cNvPr>
          <p:cNvSpPr>
            <a:spLocks noGrp="1"/>
          </p:cNvSpPr>
          <p:nvPr>
            <p:ph type="title"/>
          </p:nvPr>
        </p:nvSpPr>
        <p:spPr/>
        <p:txBody>
          <a:bodyPr/>
          <a:lstStyle/>
          <a:p>
            <a:r>
              <a:rPr lang="en-CH" dirty="0"/>
              <a:t>State-of-the-Art IFP for Bulk Bitwise Operations</a:t>
            </a:r>
          </a:p>
        </p:txBody>
      </p:sp>
      <p:grpSp>
        <p:nvGrpSpPr>
          <p:cNvPr id="66" name="Group 65">
            <a:extLst>
              <a:ext uri="{FF2B5EF4-FFF2-40B4-BE49-F238E27FC236}">
                <a16:creationId xmlns:a16="http://schemas.microsoft.com/office/drawing/2014/main" id="{7F2541B1-0905-C10A-80B2-88B833BC77A3}"/>
              </a:ext>
            </a:extLst>
          </p:cNvPr>
          <p:cNvGrpSpPr/>
          <p:nvPr/>
        </p:nvGrpSpPr>
        <p:grpSpPr>
          <a:xfrm>
            <a:off x="2143831" y="2497384"/>
            <a:ext cx="4856339" cy="3490453"/>
            <a:chOff x="2143831" y="2133600"/>
            <a:chExt cx="4856339" cy="3490453"/>
          </a:xfrm>
        </p:grpSpPr>
        <p:sp>
          <p:nvSpPr>
            <p:cNvPr id="4" name="Rounded Rectangle 21">
              <a:extLst>
                <a:ext uri="{FF2B5EF4-FFF2-40B4-BE49-F238E27FC236}">
                  <a16:creationId xmlns:a16="http://schemas.microsoft.com/office/drawing/2014/main" id="{C22F2311-C360-DF55-866C-ADE55BFFB12D}"/>
                </a:ext>
              </a:extLst>
            </p:cNvPr>
            <p:cNvSpPr/>
            <p:nvPr/>
          </p:nvSpPr>
          <p:spPr bwMode="auto">
            <a:xfrm>
              <a:off x="2143831" y="2133600"/>
              <a:ext cx="4856339" cy="3490453"/>
            </a:xfrm>
            <a:prstGeom prst="roundRect">
              <a:avLst>
                <a:gd name="adj" fmla="val 6232"/>
              </a:avLst>
            </a:prstGeom>
            <a:solidFill>
              <a:schemeClr val="accent4">
                <a:lumMod val="7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000" b="1" dirty="0">
                  <a:solidFill>
                    <a:srgbClr val="000000"/>
                  </a:solidFill>
                  <a:latin typeface="Cambria" panose="02040503050406030204" pitchFamily="18" charset="0"/>
                  <a:ea typeface="Cambria" panose="02040503050406030204" pitchFamily="18" charset="0"/>
                </a:rPr>
                <a:t>NAND Flash </a:t>
              </a:r>
              <a:r>
                <a:rPr lang="en-IN" sz="2000" b="1" dirty="0">
                  <a:solidFill>
                    <a:srgbClr val="000000"/>
                  </a:solidFill>
                  <a:latin typeface="Cambria" panose="02040503050406030204" pitchFamily="18" charset="0"/>
                  <a:ea typeface="Cambria" panose="02040503050406030204" pitchFamily="18" charset="0"/>
                </a:rPr>
                <a:t>Chip</a:t>
              </a:r>
              <a:endParaRPr lang="en-CH" sz="2000" b="1" dirty="0">
                <a:solidFill>
                  <a:srgbClr val="000000"/>
                </a:solidFill>
                <a:latin typeface="Cambria" panose="02040503050406030204" pitchFamily="18" charset="0"/>
                <a:ea typeface="Cambria" panose="02040503050406030204" pitchFamily="18" charset="0"/>
              </a:endParaRPr>
            </a:p>
          </p:txBody>
        </p:sp>
        <p:grpSp>
          <p:nvGrpSpPr>
            <p:cNvPr id="57" name="Group 56">
              <a:extLst>
                <a:ext uri="{FF2B5EF4-FFF2-40B4-BE49-F238E27FC236}">
                  <a16:creationId xmlns:a16="http://schemas.microsoft.com/office/drawing/2014/main" id="{A9B7300D-52B7-C6B6-B6DA-A77B318E420C}"/>
                </a:ext>
              </a:extLst>
            </p:cNvPr>
            <p:cNvGrpSpPr/>
            <p:nvPr/>
          </p:nvGrpSpPr>
          <p:grpSpPr>
            <a:xfrm>
              <a:off x="2335161" y="4542503"/>
              <a:ext cx="4473679" cy="648929"/>
              <a:chOff x="2330245" y="4542503"/>
              <a:chExt cx="4473679" cy="648929"/>
            </a:xfrm>
          </p:grpSpPr>
          <p:cxnSp>
            <p:nvCxnSpPr>
              <p:cNvPr id="12" name="Straight Connector 11">
                <a:extLst>
                  <a:ext uri="{FF2B5EF4-FFF2-40B4-BE49-F238E27FC236}">
                    <a16:creationId xmlns:a16="http://schemas.microsoft.com/office/drawing/2014/main" id="{ACA20BCC-C084-D37E-6EA9-7E1D656BBBF7}"/>
                  </a:ext>
                </a:extLst>
              </p:cNvPr>
              <p:cNvCxnSpPr/>
              <p:nvPr/>
            </p:nvCxnSpPr>
            <p:spPr>
              <a:xfrm>
                <a:off x="233024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0A57F8-9B7B-88ED-7BA1-A56C2189B0CC}"/>
                  </a:ext>
                </a:extLst>
              </p:cNvPr>
              <p:cNvCxnSpPr/>
              <p:nvPr/>
            </p:nvCxnSpPr>
            <p:spPr>
              <a:xfrm>
                <a:off x="243428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22C9D2-E1B9-2243-18E6-5AE1FB129DFF}"/>
                  </a:ext>
                </a:extLst>
              </p:cNvPr>
              <p:cNvCxnSpPr/>
              <p:nvPr/>
            </p:nvCxnSpPr>
            <p:spPr>
              <a:xfrm>
                <a:off x="253832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8761A1-60FC-F751-FA77-6B4695A3AB55}"/>
                  </a:ext>
                </a:extLst>
              </p:cNvPr>
              <p:cNvCxnSpPr/>
              <p:nvPr/>
            </p:nvCxnSpPr>
            <p:spPr>
              <a:xfrm>
                <a:off x="264236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FB1F0C-C906-4745-DC2B-9A58234A2B1E}"/>
                  </a:ext>
                </a:extLst>
              </p:cNvPr>
              <p:cNvCxnSpPr/>
              <p:nvPr/>
            </p:nvCxnSpPr>
            <p:spPr>
              <a:xfrm>
                <a:off x="274640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368FB06-C732-238B-3E5D-9D923C291F12}"/>
                  </a:ext>
                </a:extLst>
              </p:cNvPr>
              <p:cNvCxnSpPr/>
              <p:nvPr/>
            </p:nvCxnSpPr>
            <p:spPr>
              <a:xfrm>
                <a:off x="285044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CE3F96-CFE8-ABDA-162C-D976E6610515}"/>
                  </a:ext>
                </a:extLst>
              </p:cNvPr>
              <p:cNvCxnSpPr/>
              <p:nvPr/>
            </p:nvCxnSpPr>
            <p:spPr>
              <a:xfrm>
                <a:off x="295447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6419A6F-85AF-2006-4450-63CAB5F9E157}"/>
                  </a:ext>
                </a:extLst>
              </p:cNvPr>
              <p:cNvCxnSpPr/>
              <p:nvPr/>
            </p:nvCxnSpPr>
            <p:spPr>
              <a:xfrm>
                <a:off x="305851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2AE2E7-56C5-13C2-0110-428EC9469783}"/>
                  </a:ext>
                </a:extLst>
              </p:cNvPr>
              <p:cNvCxnSpPr/>
              <p:nvPr/>
            </p:nvCxnSpPr>
            <p:spPr>
              <a:xfrm>
                <a:off x="316255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EB1ED9-A9A5-2B45-32FF-1385EF29D99C}"/>
                  </a:ext>
                </a:extLst>
              </p:cNvPr>
              <p:cNvCxnSpPr/>
              <p:nvPr/>
            </p:nvCxnSpPr>
            <p:spPr>
              <a:xfrm>
                <a:off x="326659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B32316D-2573-D30F-1A79-4E3AE13D4FC1}"/>
                  </a:ext>
                </a:extLst>
              </p:cNvPr>
              <p:cNvCxnSpPr/>
              <p:nvPr/>
            </p:nvCxnSpPr>
            <p:spPr>
              <a:xfrm>
                <a:off x="337063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030649C-8536-3931-4A30-E4D78C450C29}"/>
                  </a:ext>
                </a:extLst>
              </p:cNvPr>
              <p:cNvCxnSpPr/>
              <p:nvPr/>
            </p:nvCxnSpPr>
            <p:spPr>
              <a:xfrm>
                <a:off x="347467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D03189-6DBF-22E6-9E39-84BC4B6FA6B5}"/>
                  </a:ext>
                </a:extLst>
              </p:cNvPr>
              <p:cNvCxnSpPr/>
              <p:nvPr/>
            </p:nvCxnSpPr>
            <p:spPr>
              <a:xfrm>
                <a:off x="357871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B5C2A1-D539-AB84-C0F3-9217A2393C8F}"/>
                  </a:ext>
                </a:extLst>
              </p:cNvPr>
              <p:cNvCxnSpPr/>
              <p:nvPr/>
            </p:nvCxnSpPr>
            <p:spPr>
              <a:xfrm>
                <a:off x="368275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7FC779-1E27-EC78-5221-20AAAA9DA2AC}"/>
                  </a:ext>
                </a:extLst>
              </p:cNvPr>
              <p:cNvCxnSpPr/>
              <p:nvPr/>
            </p:nvCxnSpPr>
            <p:spPr>
              <a:xfrm>
                <a:off x="378679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74F00A-E553-7ED9-A4BE-09E88DEA7F4A}"/>
                  </a:ext>
                </a:extLst>
              </p:cNvPr>
              <p:cNvCxnSpPr/>
              <p:nvPr/>
            </p:nvCxnSpPr>
            <p:spPr>
              <a:xfrm>
                <a:off x="389083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505C5A-BA21-53E8-5229-25DC8330402C}"/>
                  </a:ext>
                </a:extLst>
              </p:cNvPr>
              <p:cNvCxnSpPr/>
              <p:nvPr/>
            </p:nvCxnSpPr>
            <p:spPr>
              <a:xfrm>
                <a:off x="409890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C1D0C23-D4E1-1842-23B7-2801B620DB37}"/>
                  </a:ext>
                </a:extLst>
              </p:cNvPr>
              <p:cNvCxnSpPr/>
              <p:nvPr/>
            </p:nvCxnSpPr>
            <p:spPr>
              <a:xfrm>
                <a:off x="399486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3ADFC11-7273-B541-8255-3CC4D72B47E9}"/>
                  </a:ext>
                </a:extLst>
              </p:cNvPr>
              <p:cNvCxnSpPr/>
              <p:nvPr/>
            </p:nvCxnSpPr>
            <p:spPr>
              <a:xfrm>
                <a:off x="430698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3948BD3-A4B2-7CEA-653C-7E5E5DE02F32}"/>
                  </a:ext>
                </a:extLst>
              </p:cNvPr>
              <p:cNvCxnSpPr/>
              <p:nvPr/>
            </p:nvCxnSpPr>
            <p:spPr>
              <a:xfrm>
                <a:off x="420294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BD3580D-C259-A3EF-E4DB-374D338D6302}"/>
                  </a:ext>
                </a:extLst>
              </p:cNvPr>
              <p:cNvCxnSpPr/>
              <p:nvPr/>
            </p:nvCxnSpPr>
            <p:spPr>
              <a:xfrm>
                <a:off x="451506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CE5AE7-A9EF-9EC3-C798-381BC0B3FCEE}"/>
                  </a:ext>
                </a:extLst>
              </p:cNvPr>
              <p:cNvCxnSpPr/>
              <p:nvPr/>
            </p:nvCxnSpPr>
            <p:spPr>
              <a:xfrm>
                <a:off x="441102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D56DF29-2E3B-5AEF-C701-4DFCDA37DC6A}"/>
                  </a:ext>
                </a:extLst>
              </p:cNvPr>
              <p:cNvCxnSpPr/>
              <p:nvPr/>
            </p:nvCxnSpPr>
            <p:spPr>
              <a:xfrm>
                <a:off x="472314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91534C-5218-878D-03DC-07EE760E0CD6}"/>
                  </a:ext>
                </a:extLst>
              </p:cNvPr>
              <p:cNvCxnSpPr/>
              <p:nvPr/>
            </p:nvCxnSpPr>
            <p:spPr>
              <a:xfrm>
                <a:off x="461910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9CF6A2-4F9A-CF5C-B680-18DFD3E759DD}"/>
                  </a:ext>
                </a:extLst>
              </p:cNvPr>
              <p:cNvCxnSpPr/>
              <p:nvPr/>
            </p:nvCxnSpPr>
            <p:spPr>
              <a:xfrm>
                <a:off x="493122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F09D7D7-99DD-C611-A1A6-D4196FC2481E}"/>
                  </a:ext>
                </a:extLst>
              </p:cNvPr>
              <p:cNvCxnSpPr/>
              <p:nvPr/>
            </p:nvCxnSpPr>
            <p:spPr>
              <a:xfrm>
                <a:off x="482718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5E775E-805B-5BFA-541F-F5FE95F51200}"/>
                  </a:ext>
                </a:extLst>
              </p:cNvPr>
              <p:cNvCxnSpPr/>
              <p:nvPr/>
            </p:nvCxnSpPr>
            <p:spPr>
              <a:xfrm>
                <a:off x="513929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8E2018D-14E9-A673-35E1-B22D7E3397E6}"/>
                  </a:ext>
                </a:extLst>
              </p:cNvPr>
              <p:cNvCxnSpPr/>
              <p:nvPr/>
            </p:nvCxnSpPr>
            <p:spPr>
              <a:xfrm>
                <a:off x="503525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889F6D4-1EAD-AD74-2F4E-5878E558D0B4}"/>
                  </a:ext>
                </a:extLst>
              </p:cNvPr>
              <p:cNvCxnSpPr/>
              <p:nvPr/>
            </p:nvCxnSpPr>
            <p:spPr>
              <a:xfrm>
                <a:off x="565949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672246E-3A6E-1E97-F6BE-F0C436E26377}"/>
                  </a:ext>
                </a:extLst>
              </p:cNvPr>
              <p:cNvCxnSpPr/>
              <p:nvPr/>
            </p:nvCxnSpPr>
            <p:spPr>
              <a:xfrm>
                <a:off x="545141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63CE21D-CD94-267C-AAA4-9643C505B0D5}"/>
                  </a:ext>
                </a:extLst>
              </p:cNvPr>
              <p:cNvCxnSpPr/>
              <p:nvPr/>
            </p:nvCxnSpPr>
            <p:spPr>
              <a:xfrm>
                <a:off x="576353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ADE0B07-2A08-B59E-526A-EFE120DFBB83}"/>
                  </a:ext>
                </a:extLst>
              </p:cNvPr>
              <p:cNvCxnSpPr/>
              <p:nvPr/>
            </p:nvCxnSpPr>
            <p:spPr>
              <a:xfrm>
                <a:off x="555545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8E41D7F-7ED3-ABE9-D3B0-FFA97E30E38D}"/>
                  </a:ext>
                </a:extLst>
              </p:cNvPr>
              <p:cNvCxnSpPr/>
              <p:nvPr/>
            </p:nvCxnSpPr>
            <p:spPr>
              <a:xfrm>
                <a:off x="534737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70646B3-417D-5850-F100-2E938FDED7F3}"/>
                  </a:ext>
                </a:extLst>
              </p:cNvPr>
              <p:cNvCxnSpPr/>
              <p:nvPr/>
            </p:nvCxnSpPr>
            <p:spPr>
              <a:xfrm>
                <a:off x="524333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225504E-1765-AC5A-4C15-F0220E9B5949}"/>
                  </a:ext>
                </a:extLst>
              </p:cNvPr>
              <p:cNvCxnSpPr/>
              <p:nvPr/>
            </p:nvCxnSpPr>
            <p:spPr>
              <a:xfrm>
                <a:off x="597161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595BBE-52C7-114B-0680-8DCF66FA9F64}"/>
                  </a:ext>
                </a:extLst>
              </p:cNvPr>
              <p:cNvCxnSpPr/>
              <p:nvPr/>
            </p:nvCxnSpPr>
            <p:spPr>
              <a:xfrm>
                <a:off x="586757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4E97CCF-FDAB-E439-A31E-9B81FE7A35B2}"/>
                  </a:ext>
                </a:extLst>
              </p:cNvPr>
              <p:cNvCxnSpPr/>
              <p:nvPr/>
            </p:nvCxnSpPr>
            <p:spPr>
              <a:xfrm>
                <a:off x="617968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1E23DE9-DB21-F02A-4391-AA872D4AFA47}"/>
                  </a:ext>
                </a:extLst>
              </p:cNvPr>
              <p:cNvCxnSpPr/>
              <p:nvPr/>
            </p:nvCxnSpPr>
            <p:spPr>
              <a:xfrm>
                <a:off x="607564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F70D2B4-B4B6-B9CE-AA6D-FECABAD7EFBA}"/>
                  </a:ext>
                </a:extLst>
              </p:cNvPr>
              <p:cNvCxnSpPr/>
              <p:nvPr/>
            </p:nvCxnSpPr>
            <p:spPr>
              <a:xfrm>
                <a:off x="638776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727024-064C-012C-4366-E2B8BAA02A41}"/>
                  </a:ext>
                </a:extLst>
              </p:cNvPr>
              <p:cNvCxnSpPr/>
              <p:nvPr/>
            </p:nvCxnSpPr>
            <p:spPr>
              <a:xfrm>
                <a:off x="628372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089D0AA-FDFB-84E2-D310-E07147498961}"/>
                  </a:ext>
                </a:extLst>
              </p:cNvPr>
              <p:cNvCxnSpPr/>
              <p:nvPr/>
            </p:nvCxnSpPr>
            <p:spPr>
              <a:xfrm>
                <a:off x="659584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ACE6BDA-E11B-AE70-71CF-3CB2E235C96B}"/>
                  </a:ext>
                </a:extLst>
              </p:cNvPr>
              <p:cNvCxnSpPr/>
              <p:nvPr/>
            </p:nvCxnSpPr>
            <p:spPr>
              <a:xfrm>
                <a:off x="649180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9C105B1-04D6-1C3A-EC25-9B219862A912}"/>
                  </a:ext>
                </a:extLst>
              </p:cNvPr>
              <p:cNvCxnSpPr/>
              <p:nvPr/>
            </p:nvCxnSpPr>
            <p:spPr>
              <a:xfrm>
                <a:off x="680392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1F20AB7-DD89-7F33-96A7-F48E86EB85AE}"/>
                  </a:ext>
                </a:extLst>
              </p:cNvPr>
              <p:cNvCxnSpPr/>
              <p:nvPr/>
            </p:nvCxnSpPr>
            <p:spPr>
              <a:xfrm>
                <a:off x="669988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D6C13D89-D453-E9D5-BD7A-3FCA144628DB}"/>
                </a:ext>
              </a:extLst>
            </p:cNvPr>
            <p:cNvSpPr/>
            <p:nvPr/>
          </p:nvSpPr>
          <p:spPr>
            <a:xfrm>
              <a:off x="2310581" y="4988868"/>
              <a:ext cx="4522838" cy="39329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75000"/>
                    </a:schemeClr>
                  </a:solidFill>
                  <a:latin typeface="Cambria" panose="02040503050406030204" pitchFamily="18" charset="0"/>
                </a:rPr>
                <a:t>Page Buffer</a:t>
              </a:r>
              <a:endParaRPr lang="en-CH" b="1" dirty="0">
                <a:solidFill>
                  <a:schemeClr val="bg1">
                    <a:lumMod val="75000"/>
                  </a:schemeClr>
                </a:solidFill>
                <a:latin typeface="Cambria" panose="02040503050406030204" pitchFamily="18" charset="0"/>
              </a:endParaRPr>
            </a:p>
          </p:txBody>
        </p:sp>
        <p:sp>
          <p:nvSpPr>
            <p:cNvPr id="5" name="Rectangle 4">
              <a:extLst>
                <a:ext uri="{FF2B5EF4-FFF2-40B4-BE49-F238E27FC236}">
                  <a16:creationId xmlns:a16="http://schemas.microsoft.com/office/drawing/2014/main" id="{68737E4D-429B-1EB3-CD4F-B6387F51638F}"/>
                </a:ext>
              </a:extLst>
            </p:cNvPr>
            <p:cNvSpPr/>
            <p:nvPr/>
          </p:nvSpPr>
          <p:spPr>
            <a:xfrm>
              <a:off x="2310581" y="2684207"/>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1</a:t>
              </a:r>
            </a:p>
          </p:txBody>
        </p:sp>
        <p:sp>
          <p:nvSpPr>
            <p:cNvPr id="6" name="Rectangle 5">
              <a:extLst>
                <a:ext uri="{FF2B5EF4-FFF2-40B4-BE49-F238E27FC236}">
                  <a16:creationId xmlns:a16="http://schemas.microsoft.com/office/drawing/2014/main" id="{B7FA1E66-0039-CBA9-C0D1-18297866B126}"/>
                </a:ext>
              </a:extLst>
            </p:cNvPr>
            <p:cNvSpPr/>
            <p:nvPr/>
          </p:nvSpPr>
          <p:spPr>
            <a:xfrm>
              <a:off x="2310581" y="307503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2</a:t>
              </a:r>
              <a:r>
                <a:rPr lang="en-CH" b="1" dirty="0">
                  <a:solidFill>
                    <a:schemeClr val="tx1"/>
                  </a:solidFill>
                  <a:latin typeface="Cambria" panose="02040503050406030204" pitchFamily="18" charset="0"/>
                </a:rPr>
                <a:t> </a:t>
              </a:r>
            </a:p>
          </p:txBody>
        </p:sp>
        <p:sp>
          <p:nvSpPr>
            <p:cNvPr id="7" name="Rectangle 6">
              <a:extLst>
                <a:ext uri="{FF2B5EF4-FFF2-40B4-BE49-F238E27FC236}">
                  <a16:creationId xmlns:a16="http://schemas.microsoft.com/office/drawing/2014/main" id="{9D52B16B-530C-96CD-CF4D-4DE40FC13919}"/>
                </a:ext>
              </a:extLst>
            </p:cNvPr>
            <p:cNvSpPr/>
            <p:nvPr/>
          </p:nvSpPr>
          <p:spPr>
            <a:xfrm>
              <a:off x="2310581" y="346832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3</a:t>
              </a:r>
            </a:p>
          </p:txBody>
        </p:sp>
        <p:sp>
          <p:nvSpPr>
            <p:cNvPr id="8" name="Rectangle 7">
              <a:extLst>
                <a:ext uri="{FF2B5EF4-FFF2-40B4-BE49-F238E27FC236}">
                  <a16:creationId xmlns:a16="http://schemas.microsoft.com/office/drawing/2014/main" id="{80387216-0C47-1994-80FF-5F506A405AFE}"/>
                </a:ext>
              </a:extLst>
            </p:cNvPr>
            <p:cNvSpPr/>
            <p:nvPr/>
          </p:nvSpPr>
          <p:spPr>
            <a:xfrm>
              <a:off x="2310581" y="386161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9" name="Rectangle 8">
              <a:extLst>
                <a:ext uri="{FF2B5EF4-FFF2-40B4-BE49-F238E27FC236}">
                  <a16:creationId xmlns:a16="http://schemas.microsoft.com/office/drawing/2014/main" id="{B36C0270-1A56-DF09-B4E7-E6678B6BDCA0}"/>
                </a:ext>
              </a:extLst>
            </p:cNvPr>
            <p:cNvSpPr/>
            <p:nvPr/>
          </p:nvSpPr>
          <p:spPr>
            <a:xfrm>
              <a:off x="2310581" y="425490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Operand O</a:t>
              </a:r>
              <a:r>
                <a:rPr lang="en-US" b="1" baseline="-25000" dirty="0">
                  <a:solidFill>
                    <a:schemeClr val="tx1"/>
                  </a:solidFill>
                  <a:latin typeface="Cambria" panose="02040503050406030204" pitchFamily="18" charset="0"/>
                </a:rPr>
                <a:t>32</a:t>
              </a:r>
              <a:endParaRPr lang="en-CH" b="1" dirty="0">
                <a:solidFill>
                  <a:schemeClr val="tx1"/>
                </a:solidFill>
                <a:latin typeface="Cambria" panose="02040503050406030204" pitchFamily="18" charset="0"/>
              </a:endParaRPr>
            </a:p>
          </p:txBody>
        </p:sp>
      </p:grpSp>
      <p:sp>
        <p:nvSpPr>
          <p:cNvPr id="68" name="Rectangle 67">
            <a:extLst>
              <a:ext uri="{FF2B5EF4-FFF2-40B4-BE49-F238E27FC236}">
                <a16:creationId xmlns:a16="http://schemas.microsoft.com/office/drawing/2014/main" id="{30A94408-2138-FA55-F04F-B3297E9A9A55}"/>
              </a:ext>
            </a:extLst>
          </p:cNvPr>
          <p:cNvSpPr/>
          <p:nvPr/>
        </p:nvSpPr>
        <p:spPr>
          <a:xfrm>
            <a:off x="2310581" y="5352652"/>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rgbClr val="C00000"/>
                </a:solidFill>
                <a:latin typeface="Cambria" panose="02040503050406030204" pitchFamily="18" charset="0"/>
              </a:rPr>
              <a:t>Operand O</a:t>
            </a:r>
            <a:r>
              <a:rPr lang="en-CH" b="1" baseline="-25000" dirty="0">
                <a:solidFill>
                  <a:srgbClr val="C00000"/>
                </a:solidFill>
                <a:latin typeface="Cambria" panose="02040503050406030204" pitchFamily="18" charset="0"/>
              </a:rPr>
              <a:t>1</a:t>
            </a:r>
          </a:p>
        </p:txBody>
      </p:sp>
      <p:sp>
        <p:nvSpPr>
          <p:cNvPr id="69" name="Rectangle 68">
            <a:extLst>
              <a:ext uri="{FF2B5EF4-FFF2-40B4-BE49-F238E27FC236}">
                <a16:creationId xmlns:a16="http://schemas.microsoft.com/office/drawing/2014/main" id="{B1B61893-D8DB-F8C5-EBA6-B7B6481EEF83}"/>
              </a:ext>
            </a:extLst>
          </p:cNvPr>
          <p:cNvSpPr/>
          <p:nvPr/>
        </p:nvSpPr>
        <p:spPr>
          <a:xfrm>
            <a:off x="3850438" y="5067854"/>
            <a:ext cx="1443124" cy="228925"/>
          </a:xfrm>
          <a:prstGeom prst="rect">
            <a:avLst/>
          </a:prstGeom>
          <a:solidFill>
            <a:schemeClr val="accent4">
              <a:lumMod val="75000"/>
            </a:schemeClr>
          </a:solidFill>
        </p:spPr>
        <p:txBody>
          <a:bodyPr wrap="square" lIns="0" tIns="0" rIns="0" bIns="0" anchor="ctr">
            <a:spAutoFit/>
          </a:bodyPr>
          <a:lstStyle/>
          <a:p>
            <a:pPr algn="ctr"/>
            <a:r>
              <a:rPr lang="en-US" b="1" dirty="0" err="1">
                <a:latin typeface="Cambria" panose="02040503050406030204" pitchFamily="18" charset="0"/>
              </a:rPr>
              <a:t>Bitlines</a:t>
            </a:r>
            <a:r>
              <a:rPr lang="en-US" b="1" dirty="0">
                <a:latin typeface="Cambria" panose="02040503050406030204" pitchFamily="18" charset="0"/>
              </a:rPr>
              <a:t> (BLs)</a:t>
            </a:r>
            <a:endParaRPr lang="en-CH" b="1" dirty="0"/>
          </a:p>
        </p:txBody>
      </p:sp>
      <p:sp>
        <p:nvSpPr>
          <p:cNvPr id="61" name="Rectangle 60">
            <a:extLst>
              <a:ext uri="{FF2B5EF4-FFF2-40B4-BE49-F238E27FC236}">
                <a16:creationId xmlns:a16="http://schemas.microsoft.com/office/drawing/2014/main" id="{E74A6CB7-AAFE-1551-43FE-132D569A8D17}"/>
              </a:ext>
            </a:extLst>
          </p:cNvPr>
          <p:cNvSpPr/>
          <p:nvPr/>
        </p:nvSpPr>
        <p:spPr>
          <a:xfrm>
            <a:off x="2310581" y="3047991"/>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1</a:t>
            </a:r>
          </a:p>
        </p:txBody>
      </p:sp>
      <p:grpSp>
        <p:nvGrpSpPr>
          <p:cNvPr id="71" name="Group 70">
            <a:extLst>
              <a:ext uri="{FF2B5EF4-FFF2-40B4-BE49-F238E27FC236}">
                <a16:creationId xmlns:a16="http://schemas.microsoft.com/office/drawing/2014/main" id="{297108E1-F7FB-E374-ACD9-0C9912D0EC2B}"/>
              </a:ext>
            </a:extLst>
          </p:cNvPr>
          <p:cNvGrpSpPr/>
          <p:nvPr/>
        </p:nvGrpSpPr>
        <p:grpSpPr>
          <a:xfrm>
            <a:off x="2359303" y="3136561"/>
            <a:ext cx="4217315" cy="1798823"/>
            <a:chOff x="2359303" y="3136561"/>
            <a:chExt cx="4217315" cy="1798823"/>
          </a:xfrm>
        </p:grpSpPr>
        <p:sp>
          <p:nvSpPr>
            <p:cNvPr id="74" name="십자형 96">
              <a:extLst>
                <a:ext uri="{FF2B5EF4-FFF2-40B4-BE49-F238E27FC236}">
                  <a16:creationId xmlns:a16="http://schemas.microsoft.com/office/drawing/2014/main" id="{1CC59B88-3F67-3F5A-ED23-70EF5AFD22F8}"/>
                </a:ext>
              </a:extLst>
            </p:cNvPr>
            <p:cNvSpPr/>
            <p:nvPr/>
          </p:nvSpPr>
          <p:spPr>
            <a:xfrm rot="18900000">
              <a:off x="2359303" y="3136562"/>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75" name="십자형 96">
              <a:extLst>
                <a:ext uri="{FF2B5EF4-FFF2-40B4-BE49-F238E27FC236}">
                  <a16:creationId xmlns:a16="http://schemas.microsoft.com/office/drawing/2014/main" id="{DAADE048-1EF0-9149-D1DC-D7B385903D10}"/>
                </a:ext>
              </a:extLst>
            </p:cNvPr>
            <p:cNvSpPr/>
            <p:nvPr/>
          </p:nvSpPr>
          <p:spPr>
            <a:xfrm rot="18900000">
              <a:off x="3607771" y="3136561"/>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76" name="십자형 96">
              <a:extLst>
                <a:ext uri="{FF2B5EF4-FFF2-40B4-BE49-F238E27FC236}">
                  <a16:creationId xmlns:a16="http://schemas.microsoft.com/office/drawing/2014/main" id="{2997E6C9-4C84-9389-62FB-6318019F4BEA}"/>
                </a:ext>
              </a:extLst>
            </p:cNvPr>
            <p:cNvSpPr/>
            <p:nvPr/>
          </p:nvSpPr>
          <p:spPr>
            <a:xfrm rot="18900000">
              <a:off x="6335007" y="3136561"/>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77" name="십자형 96">
              <a:extLst>
                <a:ext uri="{FF2B5EF4-FFF2-40B4-BE49-F238E27FC236}">
                  <a16:creationId xmlns:a16="http://schemas.microsoft.com/office/drawing/2014/main" id="{23C257D1-8635-DB93-E473-33123E3646B0}"/>
                </a:ext>
              </a:extLst>
            </p:cNvPr>
            <p:cNvSpPr/>
            <p:nvPr/>
          </p:nvSpPr>
          <p:spPr>
            <a:xfrm rot="18900000">
              <a:off x="2943161" y="3523376"/>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78" name="십자형 96">
              <a:extLst>
                <a:ext uri="{FF2B5EF4-FFF2-40B4-BE49-F238E27FC236}">
                  <a16:creationId xmlns:a16="http://schemas.microsoft.com/office/drawing/2014/main" id="{1DE5B4C2-4F70-A446-24BE-724295B61D15}"/>
                </a:ext>
              </a:extLst>
            </p:cNvPr>
            <p:cNvSpPr/>
            <p:nvPr/>
          </p:nvSpPr>
          <p:spPr>
            <a:xfrm rot="18900000">
              <a:off x="6022891" y="3523375"/>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79" name="십자형 96">
              <a:extLst>
                <a:ext uri="{FF2B5EF4-FFF2-40B4-BE49-F238E27FC236}">
                  <a16:creationId xmlns:a16="http://schemas.microsoft.com/office/drawing/2014/main" id="{BEC9F4A7-6D6B-F531-9C2E-521512976238}"/>
                </a:ext>
              </a:extLst>
            </p:cNvPr>
            <p:cNvSpPr/>
            <p:nvPr/>
          </p:nvSpPr>
          <p:spPr>
            <a:xfrm rot="18900000">
              <a:off x="3358784" y="3922152"/>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80" name="십자형 96">
              <a:extLst>
                <a:ext uri="{FF2B5EF4-FFF2-40B4-BE49-F238E27FC236}">
                  <a16:creationId xmlns:a16="http://schemas.microsoft.com/office/drawing/2014/main" id="{D4FFA5F2-16FB-48B0-D990-5AFDDDCF30C0}"/>
                </a:ext>
              </a:extLst>
            </p:cNvPr>
            <p:cNvSpPr/>
            <p:nvPr/>
          </p:nvSpPr>
          <p:spPr>
            <a:xfrm rot="18900000">
              <a:off x="5708313" y="4704168"/>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81" name="십자형 96">
              <a:extLst>
                <a:ext uri="{FF2B5EF4-FFF2-40B4-BE49-F238E27FC236}">
                  <a16:creationId xmlns:a16="http://schemas.microsoft.com/office/drawing/2014/main" id="{AA371DF4-3C7C-D071-92FC-4E630CADF4CF}"/>
                </a:ext>
              </a:extLst>
            </p:cNvPr>
            <p:cNvSpPr/>
            <p:nvPr/>
          </p:nvSpPr>
          <p:spPr>
            <a:xfrm rot="18900000">
              <a:off x="2628760" y="4704168"/>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grpSp>
        <p:nvGrpSpPr>
          <p:cNvPr id="85" name="Group 84">
            <a:extLst>
              <a:ext uri="{FF2B5EF4-FFF2-40B4-BE49-F238E27FC236}">
                <a16:creationId xmlns:a16="http://schemas.microsoft.com/office/drawing/2014/main" id="{A0D9E148-0A5D-9543-EF75-D7451555803D}"/>
              </a:ext>
            </a:extLst>
          </p:cNvPr>
          <p:cNvGrpSpPr/>
          <p:nvPr/>
        </p:nvGrpSpPr>
        <p:grpSpPr>
          <a:xfrm>
            <a:off x="2359304" y="3136562"/>
            <a:ext cx="4217315" cy="231217"/>
            <a:chOff x="2359304" y="3136562"/>
            <a:chExt cx="4217315" cy="231217"/>
          </a:xfrm>
        </p:grpSpPr>
        <p:sp>
          <p:nvSpPr>
            <p:cNvPr id="82" name="십자형 96">
              <a:extLst>
                <a:ext uri="{FF2B5EF4-FFF2-40B4-BE49-F238E27FC236}">
                  <a16:creationId xmlns:a16="http://schemas.microsoft.com/office/drawing/2014/main" id="{53B616BE-B535-B819-8914-AA6CC2913649}"/>
                </a:ext>
              </a:extLst>
            </p:cNvPr>
            <p:cNvSpPr/>
            <p:nvPr/>
          </p:nvSpPr>
          <p:spPr>
            <a:xfrm rot="18900000">
              <a:off x="2359304" y="3136563"/>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83" name="십자형 96">
              <a:extLst>
                <a:ext uri="{FF2B5EF4-FFF2-40B4-BE49-F238E27FC236}">
                  <a16:creationId xmlns:a16="http://schemas.microsoft.com/office/drawing/2014/main" id="{8AD5F778-70A0-D68F-FD5D-D0BF46DB625F}"/>
                </a:ext>
              </a:extLst>
            </p:cNvPr>
            <p:cNvSpPr/>
            <p:nvPr/>
          </p:nvSpPr>
          <p:spPr>
            <a:xfrm rot="18900000">
              <a:off x="3607772" y="3136562"/>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84" name="십자형 96">
              <a:extLst>
                <a:ext uri="{FF2B5EF4-FFF2-40B4-BE49-F238E27FC236}">
                  <a16:creationId xmlns:a16="http://schemas.microsoft.com/office/drawing/2014/main" id="{2AE2A3C6-3A58-96C3-057F-D68D5B4A8F72}"/>
                </a:ext>
              </a:extLst>
            </p:cNvPr>
            <p:cNvSpPr/>
            <p:nvPr/>
          </p:nvSpPr>
          <p:spPr>
            <a:xfrm rot="18900000">
              <a:off x="6335008" y="3136562"/>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grpSp>
        <p:nvGrpSpPr>
          <p:cNvPr id="86" name="Group 85">
            <a:extLst>
              <a:ext uri="{FF2B5EF4-FFF2-40B4-BE49-F238E27FC236}">
                <a16:creationId xmlns:a16="http://schemas.microsoft.com/office/drawing/2014/main" id="{CB369ECD-2026-61B8-6200-A0618CF5785C}"/>
              </a:ext>
            </a:extLst>
          </p:cNvPr>
          <p:cNvGrpSpPr/>
          <p:nvPr/>
        </p:nvGrpSpPr>
        <p:grpSpPr>
          <a:xfrm>
            <a:off x="1077133" y="3108112"/>
            <a:ext cx="1347839" cy="276999"/>
            <a:chOff x="1077133" y="3108112"/>
            <a:chExt cx="1347839" cy="276999"/>
          </a:xfrm>
        </p:grpSpPr>
        <p:sp>
          <p:nvSpPr>
            <p:cNvPr id="72" name="Rectangle 71">
              <a:extLst>
                <a:ext uri="{FF2B5EF4-FFF2-40B4-BE49-F238E27FC236}">
                  <a16:creationId xmlns:a16="http://schemas.microsoft.com/office/drawing/2014/main" id="{ED3FD52D-79BD-BDD6-CB4D-0AC3913D6F57}"/>
                </a:ext>
              </a:extLst>
            </p:cNvPr>
            <p:cNvSpPr/>
            <p:nvPr/>
          </p:nvSpPr>
          <p:spPr>
            <a:xfrm>
              <a:off x="1077133" y="3108112"/>
              <a:ext cx="981550" cy="276999"/>
            </a:xfrm>
            <a:prstGeom prst="rect">
              <a:avLst/>
            </a:prstGeom>
            <a:noFill/>
          </p:spPr>
          <p:txBody>
            <a:bodyPr wrap="square" lIns="0" tIns="0" rIns="0" bIns="0" anchor="ctr">
              <a:spAutoFit/>
            </a:bodyPr>
            <a:lstStyle/>
            <a:p>
              <a:pPr algn="ctr"/>
              <a:r>
                <a:rPr lang="en-US" b="1" dirty="0">
                  <a:solidFill>
                    <a:srgbClr val="C00000"/>
                  </a:solidFill>
                  <a:latin typeface="Cambria" panose="02040503050406030204" pitchFamily="18" charset="0"/>
                </a:rPr>
                <a:t>Bit Error</a:t>
              </a:r>
              <a:endParaRPr lang="en-CH" b="1" dirty="0">
                <a:solidFill>
                  <a:srgbClr val="C00000"/>
                </a:solidFill>
              </a:endParaRPr>
            </a:p>
          </p:txBody>
        </p:sp>
        <p:cxnSp>
          <p:nvCxnSpPr>
            <p:cNvPr id="73" name="Straight Connector 72">
              <a:extLst>
                <a:ext uri="{FF2B5EF4-FFF2-40B4-BE49-F238E27FC236}">
                  <a16:creationId xmlns:a16="http://schemas.microsoft.com/office/drawing/2014/main" id="{413D6D7B-BA2B-A245-730D-487C4A1E8472}"/>
                </a:ext>
              </a:extLst>
            </p:cNvPr>
            <p:cNvCxnSpPr>
              <a:cxnSpLocks/>
              <a:stCxn id="72" idx="3"/>
            </p:cNvCxnSpPr>
            <p:nvPr/>
          </p:nvCxnSpPr>
          <p:spPr>
            <a:xfrm>
              <a:off x="2058683" y="3246612"/>
              <a:ext cx="366289" cy="0"/>
            </a:xfrm>
            <a:prstGeom prst="line">
              <a:avLst/>
            </a:prstGeom>
            <a:ln w="15875">
              <a:solidFill>
                <a:srgbClr val="C00000"/>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3471D964-EA70-4BD7-E9A3-5C99D587437B}"/>
              </a:ext>
            </a:extLst>
          </p:cNvPr>
          <p:cNvGrpSpPr/>
          <p:nvPr/>
        </p:nvGrpSpPr>
        <p:grpSpPr>
          <a:xfrm>
            <a:off x="6013241" y="3254467"/>
            <a:ext cx="811198" cy="2349909"/>
            <a:chOff x="6013241" y="3254467"/>
            <a:chExt cx="811198" cy="2349909"/>
          </a:xfrm>
        </p:grpSpPr>
        <p:sp>
          <p:nvSpPr>
            <p:cNvPr id="60" name="Up Arrow 59">
              <a:extLst>
                <a:ext uri="{FF2B5EF4-FFF2-40B4-BE49-F238E27FC236}">
                  <a16:creationId xmlns:a16="http://schemas.microsoft.com/office/drawing/2014/main" id="{5E2913C0-F852-0F91-1C24-0C464D8C6968}"/>
                </a:ext>
              </a:extLst>
            </p:cNvPr>
            <p:cNvSpPr/>
            <p:nvPr/>
          </p:nvSpPr>
          <p:spPr>
            <a:xfrm rot="10800000">
              <a:off x="6395997" y="3254467"/>
              <a:ext cx="312117" cy="2349909"/>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0" name="Rectangle 69">
              <a:extLst>
                <a:ext uri="{FF2B5EF4-FFF2-40B4-BE49-F238E27FC236}">
                  <a16:creationId xmlns:a16="http://schemas.microsoft.com/office/drawing/2014/main" id="{BA239B02-928F-0CC8-57C9-1F6CD6D17DED}"/>
                </a:ext>
              </a:extLst>
            </p:cNvPr>
            <p:cNvSpPr/>
            <p:nvPr/>
          </p:nvSpPr>
          <p:spPr>
            <a:xfrm>
              <a:off x="6013241" y="4317989"/>
              <a:ext cx="811198" cy="208114"/>
            </a:xfrm>
            <a:prstGeom prst="rect">
              <a:avLst/>
            </a:prstGeom>
            <a:solidFill>
              <a:schemeClr val="accent6">
                <a:lumMod val="20000"/>
                <a:lumOff val="80000"/>
              </a:schemeClr>
            </a:solidFill>
          </p:spPr>
          <p:txBody>
            <a:bodyPr wrap="square" lIns="0" tIns="0" rIns="0" bIns="0" anchor="ctr">
              <a:spAutoFit/>
            </a:bodyPr>
            <a:lstStyle/>
            <a:p>
              <a:pPr algn="ctr"/>
              <a:r>
                <a:rPr lang="en-US" b="1" i="1" dirty="0">
                  <a:solidFill>
                    <a:schemeClr val="accent1"/>
                  </a:solidFill>
                  <a:latin typeface="Cambria" panose="02040503050406030204" pitchFamily="18" charset="0"/>
                </a:rPr>
                <a:t>Sensing</a:t>
              </a:r>
              <a:endParaRPr lang="en-CH" b="1" i="1" dirty="0">
                <a:solidFill>
                  <a:schemeClr val="accent1"/>
                </a:solidFill>
              </a:endParaRPr>
            </a:p>
          </p:txBody>
        </p:sp>
      </p:grpSp>
      <p:sp>
        <p:nvSpPr>
          <p:cNvPr id="88" name="Slide Number Placeholder 87">
            <a:extLst>
              <a:ext uri="{FF2B5EF4-FFF2-40B4-BE49-F238E27FC236}">
                <a16:creationId xmlns:a16="http://schemas.microsoft.com/office/drawing/2014/main" id="{49DFCEA2-0DDD-93ED-0D36-9BA9C15558E5}"/>
              </a:ext>
            </a:extLst>
          </p:cNvPr>
          <p:cNvSpPr>
            <a:spLocks noGrp="1"/>
          </p:cNvSpPr>
          <p:nvPr>
            <p:ph type="sldNum" sz="quarter" idx="12"/>
          </p:nvPr>
        </p:nvSpPr>
        <p:spPr/>
        <p:txBody>
          <a:bodyPr/>
          <a:lstStyle/>
          <a:p>
            <a:r>
              <a:rPr lang="en-CH" dirty="0"/>
              <a:t>8</a:t>
            </a:r>
          </a:p>
        </p:txBody>
      </p:sp>
    </p:spTree>
    <p:extLst>
      <p:ext uri="{BB962C8B-B14F-4D97-AF65-F5344CB8AC3E}">
        <p14:creationId xmlns:p14="http://schemas.microsoft.com/office/powerpoint/2010/main" val="108489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 1.85185E-6 L 0 0.3368 " pathEditMode="relative" rAng="0" ptsTypes="AA">
                                      <p:cBhvr>
                                        <p:cTn id="6" dur="500" fill="hold"/>
                                        <p:tgtEl>
                                          <p:spTgt spid="61"/>
                                        </p:tgtEl>
                                        <p:attrNameLst>
                                          <p:attrName>ppt_x</p:attrName>
                                          <p:attrName>ppt_y</p:attrName>
                                        </p:attrNameLst>
                                      </p:cBhvr>
                                      <p:rCtr x="0" y="16829"/>
                                    </p:animMotion>
                                  </p:childTnLst>
                                </p:cTn>
                              </p:par>
                              <p:par>
                                <p:cTn id="7" presetID="42" presetClass="path" presetSubtype="0" accel="50000" decel="50000" fill="hold" nodeType="withEffect">
                                  <p:stCondLst>
                                    <p:cond delay="0"/>
                                  </p:stCondLst>
                                  <p:childTnLst>
                                    <p:animMotion origin="layout" path="M -1.66667E-6 -4.07407E-6 L -1.66667E-6 0.33588 " pathEditMode="relative" rAng="0" ptsTypes="AA">
                                      <p:cBhvr>
                                        <p:cTn id="8" dur="500" fill="hold"/>
                                        <p:tgtEl>
                                          <p:spTgt spid="85"/>
                                        </p:tgtEl>
                                        <p:attrNameLst>
                                          <p:attrName>ppt_x</p:attrName>
                                          <p:attrName>ppt_y</p:attrName>
                                        </p:attrNameLst>
                                      </p:cBhvr>
                                      <p:rCtr x="0" y="16782"/>
                                    </p:animMotion>
                                  </p:childTnLst>
                                </p:cTn>
                              </p:par>
                            </p:childTnLst>
                          </p:cTn>
                        </p:par>
                        <p:par>
                          <p:cTn id="9" fill="hold">
                            <p:stCondLst>
                              <p:cond delay="500"/>
                            </p:stCondLst>
                            <p:childTnLst>
                              <p:par>
                                <p:cTn id="10" presetID="1" presetClass="exit" presetSubtype="0" fill="hold" grpId="1" nodeType="afterEffect">
                                  <p:stCondLst>
                                    <p:cond delay="0"/>
                                  </p:stCondLst>
                                  <p:childTnLst>
                                    <p:set>
                                      <p:cBhvr>
                                        <p:cTn id="11" dur="1" fill="hold">
                                          <p:stCondLst>
                                            <p:cond delay="0"/>
                                          </p:stCondLst>
                                        </p:cTn>
                                        <p:tgtEl>
                                          <p:spTgt spid="61"/>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1" grpId="0" animBg="1"/>
      <p:bldP spid="6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A3729-EBE5-1D1C-41F1-581144C41257}"/>
              </a:ext>
            </a:extLst>
          </p:cNvPr>
          <p:cNvSpPr>
            <a:spLocks noGrp="1"/>
          </p:cNvSpPr>
          <p:nvPr>
            <p:ph idx="1"/>
          </p:nvPr>
        </p:nvSpPr>
        <p:spPr/>
        <p:txBody>
          <a:bodyPr/>
          <a:lstStyle/>
          <a:p>
            <a:r>
              <a:rPr lang="en-CH" dirty="0">
                <a:solidFill>
                  <a:srgbClr val="FF0000"/>
                </a:solidFill>
                <a:latin typeface="Avenir Next Medium" panose="020B0503020202020204" pitchFamily="34" charset="0"/>
              </a:rPr>
              <a:t>Limitations</a:t>
            </a:r>
            <a:r>
              <a:rPr lang="en-CH" dirty="0">
                <a:latin typeface="Avenir Next Medium" panose="020B0503020202020204" pitchFamily="34" charset="0"/>
              </a:rPr>
              <a:t> of</a:t>
            </a:r>
            <a:r>
              <a:rPr lang="en-CH" dirty="0">
                <a:solidFill>
                  <a:srgbClr val="C80060"/>
                </a:solidFill>
                <a:latin typeface="Avenir Next Medium" panose="020B0503020202020204" pitchFamily="34" charset="0"/>
              </a:rPr>
              <a:t> ParaBit</a:t>
            </a:r>
            <a:r>
              <a:rPr lang="en-CH" dirty="0"/>
              <a:t> </a:t>
            </a:r>
            <a:r>
              <a:rPr lang="en-CH" sz="1800" dirty="0">
                <a:solidFill>
                  <a:schemeClr val="bg1">
                    <a:lumMod val="50000"/>
                  </a:schemeClr>
                </a:solidFill>
              </a:rPr>
              <a:t>[Gao+, MICRO 2021]</a:t>
            </a:r>
          </a:p>
          <a:p>
            <a:pPr lvl="1"/>
            <a:r>
              <a:rPr lang="en-CH" dirty="0">
                <a:solidFill>
                  <a:srgbClr val="FF0000"/>
                </a:solidFill>
              </a:rPr>
              <a:t>Serial sensing operations </a:t>
            </a:r>
            <a:r>
              <a:rPr lang="en-CH" dirty="0"/>
              <a:t>become the new bottleneck</a:t>
            </a:r>
          </a:p>
          <a:p>
            <a:pPr lvl="1"/>
            <a:r>
              <a:rPr lang="en-CH" dirty="0">
                <a:solidFill>
                  <a:srgbClr val="FF0000"/>
                </a:solidFill>
              </a:rPr>
              <a:t>Erroneous computation results</a:t>
            </a:r>
            <a:r>
              <a:rPr lang="en-CH" dirty="0"/>
              <a:t> due to the high raw bit-error rate of NAND flash memory</a:t>
            </a:r>
          </a:p>
        </p:txBody>
      </p:sp>
      <p:sp>
        <p:nvSpPr>
          <p:cNvPr id="2" name="Title 1">
            <a:extLst>
              <a:ext uri="{FF2B5EF4-FFF2-40B4-BE49-F238E27FC236}">
                <a16:creationId xmlns:a16="http://schemas.microsoft.com/office/drawing/2014/main" id="{6E640449-3158-8422-1F82-6D84E53755BF}"/>
              </a:ext>
            </a:extLst>
          </p:cNvPr>
          <p:cNvSpPr>
            <a:spLocks noGrp="1"/>
          </p:cNvSpPr>
          <p:nvPr>
            <p:ph type="title"/>
          </p:nvPr>
        </p:nvSpPr>
        <p:spPr/>
        <p:txBody>
          <a:bodyPr/>
          <a:lstStyle/>
          <a:p>
            <a:r>
              <a:rPr lang="en-CH" dirty="0"/>
              <a:t>State-of-the-Art IFP for Bulk Bitwise Operations</a:t>
            </a:r>
          </a:p>
        </p:txBody>
      </p:sp>
      <p:grpSp>
        <p:nvGrpSpPr>
          <p:cNvPr id="66" name="Group 65">
            <a:extLst>
              <a:ext uri="{FF2B5EF4-FFF2-40B4-BE49-F238E27FC236}">
                <a16:creationId xmlns:a16="http://schemas.microsoft.com/office/drawing/2014/main" id="{7F2541B1-0905-C10A-80B2-88B833BC77A3}"/>
              </a:ext>
            </a:extLst>
          </p:cNvPr>
          <p:cNvGrpSpPr/>
          <p:nvPr/>
        </p:nvGrpSpPr>
        <p:grpSpPr>
          <a:xfrm>
            <a:off x="2143831" y="2497384"/>
            <a:ext cx="4856339" cy="3490453"/>
            <a:chOff x="2143831" y="2133600"/>
            <a:chExt cx="4856339" cy="3490453"/>
          </a:xfrm>
        </p:grpSpPr>
        <p:sp>
          <p:nvSpPr>
            <p:cNvPr id="4" name="Rounded Rectangle 21">
              <a:extLst>
                <a:ext uri="{FF2B5EF4-FFF2-40B4-BE49-F238E27FC236}">
                  <a16:creationId xmlns:a16="http://schemas.microsoft.com/office/drawing/2014/main" id="{C22F2311-C360-DF55-866C-ADE55BFFB12D}"/>
                </a:ext>
              </a:extLst>
            </p:cNvPr>
            <p:cNvSpPr/>
            <p:nvPr/>
          </p:nvSpPr>
          <p:spPr bwMode="auto">
            <a:xfrm>
              <a:off x="2143831" y="2133600"/>
              <a:ext cx="4856339" cy="3490453"/>
            </a:xfrm>
            <a:prstGeom prst="roundRect">
              <a:avLst>
                <a:gd name="adj" fmla="val 6232"/>
              </a:avLst>
            </a:prstGeom>
            <a:solidFill>
              <a:schemeClr val="accent4">
                <a:lumMod val="7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000" b="1" dirty="0">
                  <a:solidFill>
                    <a:srgbClr val="000000"/>
                  </a:solidFill>
                  <a:latin typeface="Cambria" panose="02040503050406030204" pitchFamily="18" charset="0"/>
                  <a:ea typeface="Cambria" panose="02040503050406030204" pitchFamily="18" charset="0"/>
                </a:rPr>
                <a:t>NAND Flash </a:t>
              </a:r>
              <a:r>
                <a:rPr lang="en-IN" sz="2000" b="1" dirty="0">
                  <a:solidFill>
                    <a:srgbClr val="000000"/>
                  </a:solidFill>
                  <a:latin typeface="Cambria" panose="02040503050406030204" pitchFamily="18" charset="0"/>
                  <a:ea typeface="Cambria" panose="02040503050406030204" pitchFamily="18" charset="0"/>
                </a:rPr>
                <a:t>Chip</a:t>
              </a:r>
              <a:endParaRPr lang="en-CH" sz="2000" b="1" dirty="0">
                <a:solidFill>
                  <a:srgbClr val="000000"/>
                </a:solidFill>
                <a:latin typeface="Cambria" panose="02040503050406030204" pitchFamily="18" charset="0"/>
                <a:ea typeface="Cambria" panose="02040503050406030204" pitchFamily="18" charset="0"/>
              </a:endParaRPr>
            </a:p>
          </p:txBody>
        </p:sp>
        <p:grpSp>
          <p:nvGrpSpPr>
            <p:cNvPr id="57" name="Group 56">
              <a:extLst>
                <a:ext uri="{FF2B5EF4-FFF2-40B4-BE49-F238E27FC236}">
                  <a16:creationId xmlns:a16="http://schemas.microsoft.com/office/drawing/2014/main" id="{A9B7300D-52B7-C6B6-B6DA-A77B318E420C}"/>
                </a:ext>
              </a:extLst>
            </p:cNvPr>
            <p:cNvGrpSpPr/>
            <p:nvPr/>
          </p:nvGrpSpPr>
          <p:grpSpPr>
            <a:xfrm>
              <a:off x="2335161" y="4542503"/>
              <a:ext cx="4473679" cy="648929"/>
              <a:chOff x="2330245" y="4542503"/>
              <a:chExt cx="4473679" cy="648929"/>
            </a:xfrm>
          </p:grpSpPr>
          <p:cxnSp>
            <p:nvCxnSpPr>
              <p:cNvPr id="12" name="Straight Connector 11">
                <a:extLst>
                  <a:ext uri="{FF2B5EF4-FFF2-40B4-BE49-F238E27FC236}">
                    <a16:creationId xmlns:a16="http://schemas.microsoft.com/office/drawing/2014/main" id="{ACA20BCC-C084-D37E-6EA9-7E1D656BBBF7}"/>
                  </a:ext>
                </a:extLst>
              </p:cNvPr>
              <p:cNvCxnSpPr/>
              <p:nvPr/>
            </p:nvCxnSpPr>
            <p:spPr>
              <a:xfrm>
                <a:off x="233024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0A57F8-9B7B-88ED-7BA1-A56C2189B0CC}"/>
                  </a:ext>
                </a:extLst>
              </p:cNvPr>
              <p:cNvCxnSpPr/>
              <p:nvPr/>
            </p:nvCxnSpPr>
            <p:spPr>
              <a:xfrm>
                <a:off x="243428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22C9D2-E1B9-2243-18E6-5AE1FB129DFF}"/>
                  </a:ext>
                </a:extLst>
              </p:cNvPr>
              <p:cNvCxnSpPr/>
              <p:nvPr/>
            </p:nvCxnSpPr>
            <p:spPr>
              <a:xfrm>
                <a:off x="253832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8761A1-60FC-F751-FA77-6B4695A3AB55}"/>
                  </a:ext>
                </a:extLst>
              </p:cNvPr>
              <p:cNvCxnSpPr/>
              <p:nvPr/>
            </p:nvCxnSpPr>
            <p:spPr>
              <a:xfrm>
                <a:off x="264236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FB1F0C-C906-4745-DC2B-9A58234A2B1E}"/>
                  </a:ext>
                </a:extLst>
              </p:cNvPr>
              <p:cNvCxnSpPr/>
              <p:nvPr/>
            </p:nvCxnSpPr>
            <p:spPr>
              <a:xfrm>
                <a:off x="274640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368FB06-C732-238B-3E5D-9D923C291F12}"/>
                  </a:ext>
                </a:extLst>
              </p:cNvPr>
              <p:cNvCxnSpPr/>
              <p:nvPr/>
            </p:nvCxnSpPr>
            <p:spPr>
              <a:xfrm>
                <a:off x="285044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CE3F96-CFE8-ABDA-162C-D976E6610515}"/>
                  </a:ext>
                </a:extLst>
              </p:cNvPr>
              <p:cNvCxnSpPr/>
              <p:nvPr/>
            </p:nvCxnSpPr>
            <p:spPr>
              <a:xfrm>
                <a:off x="295447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6419A6F-85AF-2006-4450-63CAB5F9E157}"/>
                  </a:ext>
                </a:extLst>
              </p:cNvPr>
              <p:cNvCxnSpPr/>
              <p:nvPr/>
            </p:nvCxnSpPr>
            <p:spPr>
              <a:xfrm>
                <a:off x="305851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2AE2E7-56C5-13C2-0110-428EC9469783}"/>
                  </a:ext>
                </a:extLst>
              </p:cNvPr>
              <p:cNvCxnSpPr/>
              <p:nvPr/>
            </p:nvCxnSpPr>
            <p:spPr>
              <a:xfrm>
                <a:off x="316255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EB1ED9-A9A5-2B45-32FF-1385EF29D99C}"/>
                  </a:ext>
                </a:extLst>
              </p:cNvPr>
              <p:cNvCxnSpPr/>
              <p:nvPr/>
            </p:nvCxnSpPr>
            <p:spPr>
              <a:xfrm>
                <a:off x="326659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B32316D-2573-D30F-1A79-4E3AE13D4FC1}"/>
                  </a:ext>
                </a:extLst>
              </p:cNvPr>
              <p:cNvCxnSpPr/>
              <p:nvPr/>
            </p:nvCxnSpPr>
            <p:spPr>
              <a:xfrm>
                <a:off x="337063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030649C-8536-3931-4A30-E4D78C450C29}"/>
                  </a:ext>
                </a:extLst>
              </p:cNvPr>
              <p:cNvCxnSpPr/>
              <p:nvPr/>
            </p:nvCxnSpPr>
            <p:spPr>
              <a:xfrm>
                <a:off x="347467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D03189-6DBF-22E6-9E39-84BC4B6FA6B5}"/>
                  </a:ext>
                </a:extLst>
              </p:cNvPr>
              <p:cNvCxnSpPr/>
              <p:nvPr/>
            </p:nvCxnSpPr>
            <p:spPr>
              <a:xfrm>
                <a:off x="357871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B5C2A1-D539-AB84-C0F3-9217A2393C8F}"/>
                  </a:ext>
                </a:extLst>
              </p:cNvPr>
              <p:cNvCxnSpPr/>
              <p:nvPr/>
            </p:nvCxnSpPr>
            <p:spPr>
              <a:xfrm>
                <a:off x="368275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7FC779-1E27-EC78-5221-20AAAA9DA2AC}"/>
                  </a:ext>
                </a:extLst>
              </p:cNvPr>
              <p:cNvCxnSpPr/>
              <p:nvPr/>
            </p:nvCxnSpPr>
            <p:spPr>
              <a:xfrm>
                <a:off x="378679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74F00A-E553-7ED9-A4BE-09E88DEA7F4A}"/>
                  </a:ext>
                </a:extLst>
              </p:cNvPr>
              <p:cNvCxnSpPr/>
              <p:nvPr/>
            </p:nvCxnSpPr>
            <p:spPr>
              <a:xfrm>
                <a:off x="389083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505C5A-BA21-53E8-5229-25DC8330402C}"/>
                  </a:ext>
                </a:extLst>
              </p:cNvPr>
              <p:cNvCxnSpPr/>
              <p:nvPr/>
            </p:nvCxnSpPr>
            <p:spPr>
              <a:xfrm>
                <a:off x="409890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C1D0C23-D4E1-1842-23B7-2801B620DB37}"/>
                  </a:ext>
                </a:extLst>
              </p:cNvPr>
              <p:cNvCxnSpPr/>
              <p:nvPr/>
            </p:nvCxnSpPr>
            <p:spPr>
              <a:xfrm>
                <a:off x="399486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3ADFC11-7273-B541-8255-3CC4D72B47E9}"/>
                  </a:ext>
                </a:extLst>
              </p:cNvPr>
              <p:cNvCxnSpPr/>
              <p:nvPr/>
            </p:nvCxnSpPr>
            <p:spPr>
              <a:xfrm>
                <a:off x="430698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3948BD3-A4B2-7CEA-653C-7E5E5DE02F32}"/>
                  </a:ext>
                </a:extLst>
              </p:cNvPr>
              <p:cNvCxnSpPr/>
              <p:nvPr/>
            </p:nvCxnSpPr>
            <p:spPr>
              <a:xfrm>
                <a:off x="420294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BD3580D-C259-A3EF-E4DB-374D338D6302}"/>
                  </a:ext>
                </a:extLst>
              </p:cNvPr>
              <p:cNvCxnSpPr/>
              <p:nvPr/>
            </p:nvCxnSpPr>
            <p:spPr>
              <a:xfrm>
                <a:off x="451506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CE5AE7-A9EF-9EC3-C798-381BC0B3FCEE}"/>
                  </a:ext>
                </a:extLst>
              </p:cNvPr>
              <p:cNvCxnSpPr/>
              <p:nvPr/>
            </p:nvCxnSpPr>
            <p:spPr>
              <a:xfrm>
                <a:off x="441102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D56DF29-2E3B-5AEF-C701-4DFCDA37DC6A}"/>
                  </a:ext>
                </a:extLst>
              </p:cNvPr>
              <p:cNvCxnSpPr/>
              <p:nvPr/>
            </p:nvCxnSpPr>
            <p:spPr>
              <a:xfrm>
                <a:off x="472314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91534C-5218-878D-03DC-07EE760E0CD6}"/>
                  </a:ext>
                </a:extLst>
              </p:cNvPr>
              <p:cNvCxnSpPr/>
              <p:nvPr/>
            </p:nvCxnSpPr>
            <p:spPr>
              <a:xfrm>
                <a:off x="461910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9CF6A2-4F9A-CF5C-B680-18DFD3E759DD}"/>
                  </a:ext>
                </a:extLst>
              </p:cNvPr>
              <p:cNvCxnSpPr/>
              <p:nvPr/>
            </p:nvCxnSpPr>
            <p:spPr>
              <a:xfrm>
                <a:off x="493122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F09D7D7-99DD-C611-A1A6-D4196FC2481E}"/>
                  </a:ext>
                </a:extLst>
              </p:cNvPr>
              <p:cNvCxnSpPr/>
              <p:nvPr/>
            </p:nvCxnSpPr>
            <p:spPr>
              <a:xfrm>
                <a:off x="482718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5E775E-805B-5BFA-541F-F5FE95F51200}"/>
                  </a:ext>
                </a:extLst>
              </p:cNvPr>
              <p:cNvCxnSpPr/>
              <p:nvPr/>
            </p:nvCxnSpPr>
            <p:spPr>
              <a:xfrm>
                <a:off x="513929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8E2018D-14E9-A673-35E1-B22D7E3397E6}"/>
                  </a:ext>
                </a:extLst>
              </p:cNvPr>
              <p:cNvCxnSpPr/>
              <p:nvPr/>
            </p:nvCxnSpPr>
            <p:spPr>
              <a:xfrm>
                <a:off x="503525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889F6D4-1EAD-AD74-2F4E-5878E558D0B4}"/>
                  </a:ext>
                </a:extLst>
              </p:cNvPr>
              <p:cNvCxnSpPr/>
              <p:nvPr/>
            </p:nvCxnSpPr>
            <p:spPr>
              <a:xfrm>
                <a:off x="565949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672246E-3A6E-1E97-F6BE-F0C436E26377}"/>
                  </a:ext>
                </a:extLst>
              </p:cNvPr>
              <p:cNvCxnSpPr/>
              <p:nvPr/>
            </p:nvCxnSpPr>
            <p:spPr>
              <a:xfrm>
                <a:off x="545141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63CE21D-CD94-267C-AAA4-9643C505B0D5}"/>
                  </a:ext>
                </a:extLst>
              </p:cNvPr>
              <p:cNvCxnSpPr/>
              <p:nvPr/>
            </p:nvCxnSpPr>
            <p:spPr>
              <a:xfrm>
                <a:off x="576353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ADE0B07-2A08-B59E-526A-EFE120DFBB83}"/>
                  </a:ext>
                </a:extLst>
              </p:cNvPr>
              <p:cNvCxnSpPr/>
              <p:nvPr/>
            </p:nvCxnSpPr>
            <p:spPr>
              <a:xfrm>
                <a:off x="555545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8E41D7F-7ED3-ABE9-D3B0-FFA97E30E38D}"/>
                  </a:ext>
                </a:extLst>
              </p:cNvPr>
              <p:cNvCxnSpPr/>
              <p:nvPr/>
            </p:nvCxnSpPr>
            <p:spPr>
              <a:xfrm>
                <a:off x="534737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70646B3-417D-5850-F100-2E938FDED7F3}"/>
                  </a:ext>
                </a:extLst>
              </p:cNvPr>
              <p:cNvCxnSpPr/>
              <p:nvPr/>
            </p:nvCxnSpPr>
            <p:spPr>
              <a:xfrm>
                <a:off x="524333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225504E-1765-AC5A-4C15-F0220E9B5949}"/>
                  </a:ext>
                </a:extLst>
              </p:cNvPr>
              <p:cNvCxnSpPr/>
              <p:nvPr/>
            </p:nvCxnSpPr>
            <p:spPr>
              <a:xfrm>
                <a:off x="597161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595BBE-52C7-114B-0680-8DCF66FA9F64}"/>
                  </a:ext>
                </a:extLst>
              </p:cNvPr>
              <p:cNvCxnSpPr/>
              <p:nvPr/>
            </p:nvCxnSpPr>
            <p:spPr>
              <a:xfrm>
                <a:off x="586757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4E97CCF-FDAB-E439-A31E-9B81FE7A35B2}"/>
                  </a:ext>
                </a:extLst>
              </p:cNvPr>
              <p:cNvCxnSpPr/>
              <p:nvPr/>
            </p:nvCxnSpPr>
            <p:spPr>
              <a:xfrm>
                <a:off x="617968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1E23DE9-DB21-F02A-4391-AA872D4AFA47}"/>
                  </a:ext>
                </a:extLst>
              </p:cNvPr>
              <p:cNvCxnSpPr/>
              <p:nvPr/>
            </p:nvCxnSpPr>
            <p:spPr>
              <a:xfrm>
                <a:off x="607564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F70D2B4-B4B6-B9CE-AA6D-FECABAD7EFBA}"/>
                  </a:ext>
                </a:extLst>
              </p:cNvPr>
              <p:cNvCxnSpPr/>
              <p:nvPr/>
            </p:nvCxnSpPr>
            <p:spPr>
              <a:xfrm>
                <a:off x="638776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727024-064C-012C-4366-E2B8BAA02A41}"/>
                  </a:ext>
                </a:extLst>
              </p:cNvPr>
              <p:cNvCxnSpPr/>
              <p:nvPr/>
            </p:nvCxnSpPr>
            <p:spPr>
              <a:xfrm>
                <a:off x="628372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089D0AA-FDFB-84E2-D310-E07147498961}"/>
                  </a:ext>
                </a:extLst>
              </p:cNvPr>
              <p:cNvCxnSpPr/>
              <p:nvPr/>
            </p:nvCxnSpPr>
            <p:spPr>
              <a:xfrm>
                <a:off x="659584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ACE6BDA-E11B-AE70-71CF-3CB2E235C96B}"/>
                  </a:ext>
                </a:extLst>
              </p:cNvPr>
              <p:cNvCxnSpPr/>
              <p:nvPr/>
            </p:nvCxnSpPr>
            <p:spPr>
              <a:xfrm>
                <a:off x="649180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9C105B1-04D6-1C3A-EC25-9B219862A912}"/>
                  </a:ext>
                </a:extLst>
              </p:cNvPr>
              <p:cNvCxnSpPr/>
              <p:nvPr/>
            </p:nvCxnSpPr>
            <p:spPr>
              <a:xfrm>
                <a:off x="680392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1F20AB7-DD89-7F33-96A7-F48E86EB85AE}"/>
                  </a:ext>
                </a:extLst>
              </p:cNvPr>
              <p:cNvCxnSpPr/>
              <p:nvPr/>
            </p:nvCxnSpPr>
            <p:spPr>
              <a:xfrm>
                <a:off x="669988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D6C13D89-D453-E9D5-BD7A-3FCA144628DB}"/>
                </a:ext>
              </a:extLst>
            </p:cNvPr>
            <p:cNvSpPr/>
            <p:nvPr/>
          </p:nvSpPr>
          <p:spPr>
            <a:xfrm>
              <a:off x="2310581" y="4988868"/>
              <a:ext cx="4522838" cy="39329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75000"/>
                    </a:schemeClr>
                  </a:solidFill>
                  <a:latin typeface="Cambria" panose="02040503050406030204" pitchFamily="18" charset="0"/>
                </a:rPr>
                <a:t>Page Buffer</a:t>
              </a:r>
              <a:endParaRPr lang="en-CH" b="1" dirty="0">
                <a:solidFill>
                  <a:schemeClr val="bg1">
                    <a:lumMod val="75000"/>
                  </a:schemeClr>
                </a:solidFill>
                <a:latin typeface="Cambria" panose="02040503050406030204" pitchFamily="18" charset="0"/>
              </a:endParaRPr>
            </a:p>
          </p:txBody>
        </p:sp>
        <p:sp>
          <p:nvSpPr>
            <p:cNvPr id="5" name="Rectangle 4">
              <a:extLst>
                <a:ext uri="{FF2B5EF4-FFF2-40B4-BE49-F238E27FC236}">
                  <a16:creationId xmlns:a16="http://schemas.microsoft.com/office/drawing/2014/main" id="{68737E4D-429B-1EB3-CD4F-B6387F51638F}"/>
                </a:ext>
              </a:extLst>
            </p:cNvPr>
            <p:cNvSpPr/>
            <p:nvPr/>
          </p:nvSpPr>
          <p:spPr>
            <a:xfrm>
              <a:off x="2310581" y="2684207"/>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1</a:t>
              </a:r>
            </a:p>
          </p:txBody>
        </p:sp>
        <p:sp>
          <p:nvSpPr>
            <p:cNvPr id="6" name="Rectangle 5">
              <a:extLst>
                <a:ext uri="{FF2B5EF4-FFF2-40B4-BE49-F238E27FC236}">
                  <a16:creationId xmlns:a16="http://schemas.microsoft.com/office/drawing/2014/main" id="{B7FA1E66-0039-CBA9-C0D1-18297866B126}"/>
                </a:ext>
              </a:extLst>
            </p:cNvPr>
            <p:cNvSpPr/>
            <p:nvPr/>
          </p:nvSpPr>
          <p:spPr>
            <a:xfrm>
              <a:off x="2310581" y="307503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2</a:t>
              </a:r>
              <a:r>
                <a:rPr lang="en-CH" b="1" dirty="0">
                  <a:solidFill>
                    <a:schemeClr val="tx1"/>
                  </a:solidFill>
                  <a:latin typeface="Cambria" panose="02040503050406030204" pitchFamily="18" charset="0"/>
                </a:rPr>
                <a:t> </a:t>
              </a:r>
            </a:p>
          </p:txBody>
        </p:sp>
        <p:sp>
          <p:nvSpPr>
            <p:cNvPr id="7" name="Rectangle 6">
              <a:extLst>
                <a:ext uri="{FF2B5EF4-FFF2-40B4-BE49-F238E27FC236}">
                  <a16:creationId xmlns:a16="http://schemas.microsoft.com/office/drawing/2014/main" id="{9D52B16B-530C-96CD-CF4D-4DE40FC13919}"/>
                </a:ext>
              </a:extLst>
            </p:cNvPr>
            <p:cNvSpPr/>
            <p:nvPr/>
          </p:nvSpPr>
          <p:spPr>
            <a:xfrm>
              <a:off x="2310581" y="346832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3</a:t>
              </a:r>
            </a:p>
          </p:txBody>
        </p:sp>
        <p:sp>
          <p:nvSpPr>
            <p:cNvPr id="8" name="Rectangle 7">
              <a:extLst>
                <a:ext uri="{FF2B5EF4-FFF2-40B4-BE49-F238E27FC236}">
                  <a16:creationId xmlns:a16="http://schemas.microsoft.com/office/drawing/2014/main" id="{80387216-0C47-1994-80FF-5F506A405AFE}"/>
                </a:ext>
              </a:extLst>
            </p:cNvPr>
            <p:cNvSpPr/>
            <p:nvPr/>
          </p:nvSpPr>
          <p:spPr>
            <a:xfrm>
              <a:off x="2310581" y="386161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9" name="Rectangle 8">
              <a:extLst>
                <a:ext uri="{FF2B5EF4-FFF2-40B4-BE49-F238E27FC236}">
                  <a16:creationId xmlns:a16="http://schemas.microsoft.com/office/drawing/2014/main" id="{B36C0270-1A56-DF09-B4E7-E6678B6BDCA0}"/>
                </a:ext>
              </a:extLst>
            </p:cNvPr>
            <p:cNvSpPr/>
            <p:nvPr/>
          </p:nvSpPr>
          <p:spPr>
            <a:xfrm>
              <a:off x="2310581" y="425490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Operand O</a:t>
              </a:r>
              <a:r>
                <a:rPr lang="en-US" b="1" baseline="-25000" dirty="0">
                  <a:solidFill>
                    <a:schemeClr val="tx1"/>
                  </a:solidFill>
                  <a:latin typeface="Cambria" panose="02040503050406030204" pitchFamily="18" charset="0"/>
                </a:rPr>
                <a:t>32</a:t>
              </a:r>
              <a:endParaRPr lang="en-CH" b="1" dirty="0">
                <a:solidFill>
                  <a:schemeClr val="tx1"/>
                </a:solidFill>
                <a:latin typeface="Cambria" panose="02040503050406030204" pitchFamily="18" charset="0"/>
              </a:endParaRPr>
            </a:p>
          </p:txBody>
        </p:sp>
      </p:grpSp>
      <p:sp>
        <p:nvSpPr>
          <p:cNvPr id="68" name="Rectangle 67">
            <a:extLst>
              <a:ext uri="{FF2B5EF4-FFF2-40B4-BE49-F238E27FC236}">
                <a16:creationId xmlns:a16="http://schemas.microsoft.com/office/drawing/2014/main" id="{30A94408-2138-FA55-F04F-B3297E9A9A55}"/>
              </a:ext>
            </a:extLst>
          </p:cNvPr>
          <p:cNvSpPr/>
          <p:nvPr/>
        </p:nvSpPr>
        <p:spPr>
          <a:xfrm>
            <a:off x="2310581" y="5352652"/>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rgbClr val="C00000"/>
                </a:solidFill>
                <a:latin typeface="Cambria" panose="02040503050406030204" pitchFamily="18" charset="0"/>
              </a:rPr>
              <a:t>Operand O</a:t>
            </a:r>
            <a:r>
              <a:rPr lang="en-CH" b="1" baseline="-25000" dirty="0">
                <a:solidFill>
                  <a:srgbClr val="C00000"/>
                </a:solidFill>
                <a:latin typeface="Cambria" panose="02040503050406030204" pitchFamily="18" charset="0"/>
              </a:rPr>
              <a:t>1</a:t>
            </a:r>
          </a:p>
        </p:txBody>
      </p:sp>
      <p:sp>
        <p:nvSpPr>
          <p:cNvPr id="69" name="Rectangle 68">
            <a:extLst>
              <a:ext uri="{FF2B5EF4-FFF2-40B4-BE49-F238E27FC236}">
                <a16:creationId xmlns:a16="http://schemas.microsoft.com/office/drawing/2014/main" id="{B1B61893-D8DB-F8C5-EBA6-B7B6481EEF83}"/>
              </a:ext>
            </a:extLst>
          </p:cNvPr>
          <p:cNvSpPr/>
          <p:nvPr/>
        </p:nvSpPr>
        <p:spPr>
          <a:xfrm>
            <a:off x="3850438" y="5067854"/>
            <a:ext cx="1443124" cy="228925"/>
          </a:xfrm>
          <a:prstGeom prst="rect">
            <a:avLst/>
          </a:prstGeom>
          <a:solidFill>
            <a:schemeClr val="accent4">
              <a:lumMod val="75000"/>
            </a:schemeClr>
          </a:solidFill>
        </p:spPr>
        <p:txBody>
          <a:bodyPr wrap="square" lIns="0" tIns="0" rIns="0" bIns="0" anchor="ctr">
            <a:spAutoFit/>
          </a:bodyPr>
          <a:lstStyle/>
          <a:p>
            <a:pPr algn="ctr"/>
            <a:r>
              <a:rPr lang="en-US" b="1" dirty="0" err="1">
                <a:latin typeface="Cambria" panose="02040503050406030204" pitchFamily="18" charset="0"/>
              </a:rPr>
              <a:t>Bitlines</a:t>
            </a:r>
            <a:r>
              <a:rPr lang="en-US" b="1" dirty="0">
                <a:latin typeface="Cambria" panose="02040503050406030204" pitchFamily="18" charset="0"/>
              </a:rPr>
              <a:t> (BLs)</a:t>
            </a:r>
            <a:endParaRPr lang="en-CH" b="1" dirty="0"/>
          </a:p>
        </p:txBody>
      </p:sp>
      <p:sp>
        <p:nvSpPr>
          <p:cNvPr id="56" name="Rectangle 55">
            <a:extLst>
              <a:ext uri="{FF2B5EF4-FFF2-40B4-BE49-F238E27FC236}">
                <a16:creationId xmlns:a16="http://schemas.microsoft.com/office/drawing/2014/main" id="{D677DAB8-2378-A65F-D2D2-5CABB625E7D6}"/>
              </a:ext>
            </a:extLst>
          </p:cNvPr>
          <p:cNvSpPr/>
          <p:nvPr/>
        </p:nvSpPr>
        <p:spPr>
          <a:xfrm>
            <a:off x="2310581" y="5352652"/>
            <a:ext cx="4522838" cy="393290"/>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Cambria" panose="02040503050406030204" pitchFamily="18" charset="0"/>
              </a:rPr>
              <a:t>O</a:t>
            </a:r>
            <a:r>
              <a:rPr lang="en-US" b="1" baseline="-25000" dirty="0">
                <a:solidFill>
                  <a:srgbClr val="C00000"/>
                </a:solidFill>
                <a:latin typeface="Cambria" panose="02040503050406030204" pitchFamily="18" charset="0"/>
              </a:rPr>
              <a:t>1 </a:t>
            </a:r>
            <a:r>
              <a:rPr lang="en-US" b="1" dirty="0">
                <a:solidFill>
                  <a:srgbClr val="C00000"/>
                </a:solidFill>
                <a:latin typeface="Cambria" panose="02040503050406030204" pitchFamily="18" charset="0"/>
              </a:rPr>
              <a:t>&amp; </a:t>
            </a:r>
            <a:r>
              <a:rPr lang="en-CH" b="1" dirty="0">
                <a:solidFill>
                  <a:srgbClr val="C00000"/>
                </a:solidFill>
                <a:latin typeface="Cambria" panose="02040503050406030204" pitchFamily="18" charset="0"/>
              </a:rPr>
              <a:t>O</a:t>
            </a:r>
            <a:r>
              <a:rPr lang="en-US" altLang="ko-KR" b="1" baseline="-25000" dirty="0">
                <a:solidFill>
                  <a:srgbClr val="C00000"/>
                </a:solidFill>
                <a:latin typeface="Cambria" panose="02040503050406030204" pitchFamily="18" charset="0"/>
              </a:rPr>
              <a:t>2</a:t>
            </a:r>
            <a:endParaRPr lang="en-CH" b="1" baseline="-25000" dirty="0">
              <a:solidFill>
                <a:srgbClr val="C00000"/>
              </a:solidFill>
              <a:latin typeface="Cambria" panose="02040503050406030204" pitchFamily="18" charset="0"/>
            </a:endParaRPr>
          </a:p>
        </p:txBody>
      </p:sp>
      <p:sp>
        <p:nvSpPr>
          <p:cNvPr id="62" name="Rectangle 61">
            <a:extLst>
              <a:ext uri="{FF2B5EF4-FFF2-40B4-BE49-F238E27FC236}">
                <a16:creationId xmlns:a16="http://schemas.microsoft.com/office/drawing/2014/main" id="{690C5AC0-15AC-FC6D-74EE-BE6256D879DD}"/>
              </a:ext>
            </a:extLst>
          </p:cNvPr>
          <p:cNvSpPr/>
          <p:nvPr/>
        </p:nvSpPr>
        <p:spPr>
          <a:xfrm>
            <a:off x="2310581" y="3438822"/>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2</a:t>
            </a:r>
            <a:r>
              <a:rPr lang="en-CH" b="1" dirty="0">
                <a:solidFill>
                  <a:schemeClr val="tx1"/>
                </a:solidFill>
                <a:latin typeface="Cambria" panose="02040503050406030204" pitchFamily="18" charset="0"/>
              </a:rPr>
              <a:t> </a:t>
            </a:r>
          </a:p>
        </p:txBody>
      </p:sp>
      <p:grpSp>
        <p:nvGrpSpPr>
          <p:cNvPr id="58" name="Group 57">
            <a:extLst>
              <a:ext uri="{FF2B5EF4-FFF2-40B4-BE49-F238E27FC236}">
                <a16:creationId xmlns:a16="http://schemas.microsoft.com/office/drawing/2014/main" id="{60468FFF-EFA3-46B5-03FA-EB1B20A6F365}"/>
              </a:ext>
            </a:extLst>
          </p:cNvPr>
          <p:cNvGrpSpPr/>
          <p:nvPr/>
        </p:nvGrpSpPr>
        <p:grpSpPr>
          <a:xfrm>
            <a:off x="2359303" y="3136561"/>
            <a:ext cx="4217315" cy="1798823"/>
            <a:chOff x="2359303" y="3136561"/>
            <a:chExt cx="4217315" cy="1798823"/>
          </a:xfrm>
        </p:grpSpPr>
        <p:sp>
          <p:nvSpPr>
            <p:cNvPr id="59" name="십자형 96">
              <a:extLst>
                <a:ext uri="{FF2B5EF4-FFF2-40B4-BE49-F238E27FC236}">
                  <a16:creationId xmlns:a16="http://schemas.microsoft.com/office/drawing/2014/main" id="{BF44689C-249E-3CFD-E218-43ABD4D6A135}"/>
                </a:ext>
              </a:extLst>
            </p:cNvPr>
            <p:cNvSpPr/>
            <p:nvPr/>
          </p:nvSpPr>
          <p:spPr>
            <a:xfrm rot="18900000">
              <a:off x="2359303" y="3136562"/>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61" name="십자형 96">
              <a:extLst>
                <a:ext uri="{FF2B5EF4-FFF2-40B4-BE49-F238E27FC236}">
                  <a16:creationId xmlns:a16="http://schemas.microsoft.com/office/drawing/2014/main" id="{F8668AF7-BE38-E60C-1A71-018EEB3A551F}"/>
                </a:ext>
              </a:extLst>
            </p:cNvPr>
            <p:cNvSpPr/>
            <p:nvPr/>
          </p:nvSpPr>
          <p:spPr>
            <a:xfrm rot="18900000">
              <a:off x="3607771" y="3136561"/>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63" name="십자형 96">
              <a:extLst>
                <a:ext uri="{FF2B5EF4-FFF2-40B4-BE49-F238E27FC236}">
                  <a16:creationId xmlns:a16="http://schemas.microsoft.com/office/drawing/2014/main" id="{33EA439B-205A-582E-E3E4-C8318FBBADC5}"/>
                </a:ext>
              </a:extLst>
            </p:cNvPr>
            <p:cNvSpPr/>
            <p:nvPr/>
          </p:nvSpPr>
          <p:spPr>
            <a:xfrm rot="18900000">
              <a:off x="6335007" y="3136561"/>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64" name="십자형 96">
              <a:extLst>
                <a:ext uri="{FF2B5EF4-FFF2-40B4-BE49-F238E27FC236}">
                  <a16:creationId xmlns:a16="http://schemas.microsoft.com/office/drawing/2014/main" id="{53C6B8D1-5932-68B7-A78C-D215B5EFC8CE}"/>
                </a:ext>
              </a:extLst>
            </p:cNvPr>
            <p:cNvSpPr/>
            <p:nvPr/>
          </p:nvSpPr>
          <p:spPr>
            <a:xfrm rot="18900000">
              <a:off x="2943161" y="3523376"/>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65" name="십자형 96">
              <a:extLst>
                <a:ext uri="{FF2B5EF4-FFF2-40B4-BE49-F238E27FC236}">
                  <a16:creationId xmlns:a16="http://schemas.microsoft.com/office/drawing/2014/main" id="{E5F426F3-4C83-3F98-995F-6E619F2BA59A}"/>
                </a:ext>
              </a:extLst>
            </p:cNvPr>
            <p:cNvSpPr/>
            <p:nvPr/>
          </p:nvSpPr>
          <p:spPr>
            <a:xfrm rot="18900000">
              <a:off x="6022891" y="3523375"/>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67" name="십자형 96">
              <a:extLst>
                <a:ext uri="{FF2B5EF4-FFF2-40B4-BE49-F238E27FC236}">
                  <a16:creationId xmlns:a16="http://schemas.microsoft.com/office/drawing/2014/main" id="{16785506-08AE-34CF-6559-F5E72FA71CB5}"/>
                </a:ext>
              </a:extLst>
            </p:cNvPr>
            <p:cNvSpPr/>
            <p:nvPr/>
          </p:nvSpPr>
          <p:spPr>
            <a:xfrm rot="18900000">
              <a:off x="3358784" y="3922152"/>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70" name="십자형 96">
              <a:extLst>
                <a:ext uri="{FF2B5EF4-FFF2-40B4-BE49-F238E27FC236}">
                  <a16:creationId xmlns:a16="http://schemas.microsoft.com/office/drawing/2014/main" id="{E469FE7E-5550-167D-317D-0BC0161BE138}"/>
                </a:ext>
              </a:extLst>
            </p:cNvPr>
            <p:cNvSpPr/>
            <p:nvPr/>
          </p:nvSpPr>
          <p:spPr>
            <a:xfrm rot="18900000">
              <a:off x="5708313" y="4704168"/>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71" name="십자형 96">
              <a:extLst>
                <a:ext uri="{FF2B5EF4-FFF2-40B4-BE49-F238E27FC236}">
                  <a16:creationId xmlns:a16="http://schemas.microsoft.com/office/drawing/2014/main" id="{D656412F-EB08-0111-86E1-45671B392D77}"/>
                </a:ext>
              </a:extLst>
            </p:cNvPr>
            <p:cNvSpPr/>
            <p:nvPr/>
          </p:nvSpPr>
          <p:spPr>
            <a:xfrm rot="18900000">
              <a:off x="2628760" y="4704168"/>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grpSp>
        <p:nvGrpSpPr>
          <p:cNvPr id="74" name="Group 73">
            <a:extLst>
              <a:ext uri="{FF2B5EF4-FFF2-40B4-BE49-F238E27FC236}">
                <a16:creationId xmlns:a16="http://schemas.microsoft.com/office/drawing/2014/main" id="{04D0AD6E-037B-7214-42FB-C8B0042D1484}"/>
              </a:ext>
            </a:extLst>
          </p:cNvPr>
          <p:cNvGrpSpPr/>
          <p:nvPr/>
        </p:nvGrpSpPr>
        <p:grpSpPr>
          <a:xfrm>
            <a:off x="2943162" y="3523376"/>
            <a:ext cx="3321341" cy="231217"/>
            <a:chOff x="3095561" y="3675775"/>
            <a:chExt cx="3321341" cy="231217"/>
          </a:xfrm>
        </p:grpSpPr>
        <p:sp>
          <p:nvSpPr>
            <p:cNvPr id="72" name="십자형 96">
              <a:extLst>
                <a:ext uri="{FF2B5EF4-FFF2-40B4-BE49-F238E27FC236}">
                  <a16:creationId xmlns:a16="http://schemas.microsoft.com/office/drawing/2014/main" id="{2E4724A4-D6EA-D3A6-14C1-6E096DF172A1}"/>
                </a:ext>
              </a:extLst>
            </p:cNvPr>
            <p:cNvSpPr/>
            <p:nvPr/>
          </p:nvSpPr>
          <p:spPr>
            <a:xfrm rot="18900000">
              <a:off x="3095561" y="3675776"/>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73" name="십자형 96">
              <a:extLst>
                <a:ext uri="{FF2B5EF4-FFF2-40B4-BE49-F238E27FC236}">
                  <a16:creationId xmlns:a16="http://schemas.microsoft.com/office/drawing/2014/main" id="{8640C1E8-7F85-5DEF-1CE7-811F0EBD228C}"/>
                </a:ext>
              </a:extLst>
            </p:cNvPr>
            <p:cNvSpPr/>
            <p:nvPr/>
          </p:nvSpPr>
          <p:spPr>
            <a:xfrm rot="18900000">
              <a:off x="6175291" y="3675775"/>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grpSp>
        <p:nvGrpSpPr>
          <p:cNvPr id="75" name="Group 74">
            <a:extLst>
              <a:ext uri="{FF2B5EF4-FFF2-40B4-BE49-F238E27FC236}">
                <a16:creationId xmlns:a16="http://schemas.microsoft.com/office/drawing/2014/main" id="{41BD3E1E-B12A-D6D7-530B-1F246EC07974}"/>
              </a:ext>
            </a:extLst>
          </p:cNvPr>
          <p:cNvGrpSpPr/>
          <p:nvPr/>
        </p:nvGrpSpPr>
        <p:grpSpPr>
          <a:xfrm>
            <a:off x="2359304" y="5435906"/>
            <a:ext cx="4217315" cy="231217"/>
            <a:chOff x="2359304" y="3136562"/>
            <a:chExt cx="4217315" cy="231217"/>
          </a:xfrm>
        </p:grpSpPr>
        <p:sp>
          <p:nvSpPr>
            <p:cNvPr id="76" name="십자형 96">
              <a:extLst>
                <a:ext uri="{FF2B5EF4-FFF2-40B4-BE49-F238E27FC236}">
                  <a16:creationId xmlns:a16="http://schemas.microsoft.com/office/drawing/2014/main" id="{502DBF71-9164-5571-1492-4CCEA65C3451}"/>
                </a:ext>
              </a:extLst>
            </p:cNvPr>
            <p:cNvSpPr/>
            <p:nvPr/>
          </p:nvSpPr>
          <p:spPr>
            <a:xfrm rot="18900000">
              <a:off x="2359304" y="3136563"/>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rgbClr val="C00000"/>
                </a:solidFill>
                <a:latin typeface="Cambria" panose="02040503050406030204" pitchFamily="18" charset="0"/>
              </a:endParaRPr>
            </a:p>
          </p:txBody>
        </p:sp>
        <p:sp>
          <p:nvSpPr>
            <p:cNvPr id="77" name="십자형 96">
              <a:extLst>
                <a:ext uri="{FF2B5EF4-FFF2-40B4-BE49-F238E27FC236}">
                  <a16:creationId xmlns:a16="http://schemas.microsoft.com/office/drawing/2014/main" id="{9BE36B59-888B-48A0-58FD-F87A8B3F8397}"/>
                </a:ext>
              </a:extLst>
            </p:cNvPr>
            <p:cNvSpPr/>
            <p:nvPr/>
          </p:nvSpPr>
          <p:spPr>
            <a:xfrm rot="18900000">
              <a:off x="3607772" y="3136562"/>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rgbClr val="C00000"/>
                </a:solidFill>
                <a:latin typeface="Cambria" panose="02040503050406030204" pitchFamily="18" charset="0"/>
              </a:endParaRPr>
            </a:p>
          </p:txBody>
        </p:sp>
        <p:sp>
          <p:nvSpPr>
            <p:cNvPr id="78" name="십자형 96">
              <a:extLst>
                <a:ext uri="{FF2B5EF4-FFF2-40B4-BE49-F238E27FC236}">
                  <a16:creationId xmlns:a16="http://schemas.microsoft.com/office/drawing/2014/main" id="{8FE6A91F-1284-1FC1-A195-CF4D13D93874}"/>
                </a:ext>
              </a:extLst>
            </p:cNvPr>
            <p:cNvSpPr/>
            <p:nvPr/>
          </p:nvSpPr>
          <p:spPr>
            <a:xfrm rot="18900000">
              <a:off x="6335008" y="3136562"/>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rgbClr val="C00000"/>
                </a:solidFill>
                <a:latin typeface="Cambria" panose="02040503050406030204" pitchFamily="18" charset="0"/>
              </a:endParaRPr>
            </a:p>
          </p:txBody>
        </p:sp>
      </p:grpSp>
      <p:grpSp>
        <p:nvGrpSpPr>
          <p:cNvPr id="79" name="Group 78">
            <a:extLst>
              <a:ext uri="{FF2B5EF4-FFF2-40B4-BE49-F238E27FC236}">
                <a16:creationId xmlns:a16="http://schemas.microsoft.com/office/drawing/2014/main" id="{EF2B5CE5-12CA-8CE2-3F24-D3BB93631F93}"/>
              </a:ext>
            </a:extLst>
          </p:cNvPr>
          <p:cNvGrpSpPr/>
          <p:nvPr/>
        </p:nvGrpSpPr>
        <p:grpSpPr>
          <a:xfrm>
            <a:off x="6013241" y="3641183"/>
            <a:ext cx="811198" cy="1963192"/>
            <a:chOff x="6013241" y="3641183"/>
            <a:chExt cx="811198" cy="1963192"/>
          </a:xfrm>
        </p:grpSpPr>
        <p:sp>
          <p:nvSpPr>
            <p:cNvPr id="60" name="Up Arrow 59">
              <a:extLst>
                <a:ext uri="{FF2B5EF4-FFF2-40B4-BE49-F238E27FC236}">
                  <a16:creationId xmlns:a16="http://schemas.microsoft.com/office/drawing/2014/main" id="{5E2913C0-F852-0F91-1C24-0C464D8C6968}"/>
                </a:ext>
              </a:extLst>
            </p:cNvPr>
            <p:cNvSpPr/>
            <p:nvPr/>
          </p:nvSpPr>
          <p:spPr>
            <a:xfrm rot="10800000">
              <a:off x="6395996" y="3641183"/>
              <a:ext cx="312117" cy="1963192"/>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935B050B-2617-C48C-868A-6EEADE2DE882}"/>
                </a:ext>
              </a:extLst>
            </p:cNvPr>
            <p:cNvSpPr/>
            <p:nvPr/>
          </p:nvSpPr>
          <p:spPr>
            <a:xfrm>
              <a:off x="6013241" y="4503344"/>
              <a:ext cx="811198" cy="208114"/>
            </a:xfrm>
            <a:prstGeom prst="rect">
              <a:avLst/>
            </a:prstGeom>
            <a:solidFill>
              <a:schemeClr val="accent6">
                <a:lumMod val="20000"/>
                <a:lumOff val="80000"/>
              </a:schemeClr>
            </a:solidFill>
          </p:spPr>
          <p:txBody>
            <a:bodyPr wrap="square" lIns="0" tIns="0" rIns="0" bIns="0" anchor="ctr">
              <a:spAutoFit/>
            </a:bodyPr>
            <a:lstStyle/>
            <a:p>
              <a:pPr algn="ctr"/>
              <a:r>
                <a:rPr lang="en-US" b="1" i="1" dirty="0">
                  <a:solidFill>
                    <a:schemeClr val="accent1"/>
                  </a:solidFill>
                  <a:latin typeface="Cambria" panose="02040503050406030204" pitchFamily="18" charset="0"/>
                </a:rPr>
                <a:t>Sensing</a:t>
              </a:r>
              <a:endParaRPr lang="en-CH" b="1" i="1" dirty="0">
                <a:solidFill>
                  <a:schemeClr val="accent1"/>
                </a:solidFill>
              </a:endParaRPr>
            </a:p>
          </p:txBody>
        </p:sp>
      </p:grpSp>
      <p:grpSp>
        <p:nvGrpSpPr>
          <p:cNvPr id="82" name="Group 81">
            <a:extLst>
              <a:ext uri="{FF2B5EF4-FFF2-40B4-BE49-F238E27FC236}">
                <a16:creationId xmlns:a16="http://schemas.microsoft.com/office/drawing/2014/main" id="{7654F263-9846-8D98-3F6A-0C742666CA92}"/>
              </a:ext>
            </a:extLst>
          </p:cNvPr>
          <p:cNvGrpSpPr/>
          <p:nvPr/>
        </p:nvGrpSpPr>
        <p:grpSpPr>
          <a:xfrm>
            <a:off x="1077133" y="3108112"/>
            <a:ext cx="1347839" cy="276999"/>
            <a:chOff x="1077133" y="3108112"/>
            <a:chExt cx="1347839" cy="276999"/>
          </a:xfrm>
        </p:grpSpPr>
        <p:sp>
          <p:nvSpPr>
            <p:cNvPr id="83" name="Rectangle 82">
              <a:extLst>
                <a:ext uri="{FF2B5EF4-FFF2-40B4-BE49-F238E27FC236}">
                  <a16:creationId xmlns:a16="http://schemas.microsoft.com/office/drawing/2014/main" id="{19D91569-E060-48DB-93B7-EA288EC0DD1C}"/>
                </a:ext>
              </a:extLst>
            </p:cNvPr>
            <p:cNvSpPr/>
            <p:nvPr/>
          </p:nvSpPr>
          <p:spPr>
            <a:xfrm>
              <a:off x="1077133" y="3108112"/>
              <a:ext cx="981550" cy="276999"/>
            </a:xfrm>
            <a:prstGeom prst="rect">
              <a:avLst/>
            </a:prstGeom>
            <a:noFill/>
          </p:spPr>
          <p:txBody>
            <a:bodyPr wrap="square" lIns="0" tIns="0" rIns="0" bIns="0" anchor="ctr">
              <a:spAutoFit/>
            </a:bodyPr>
            <a:lstStyle/>
            <a:p>
              <a:pPr algn="ctr"/>
              <a:r>
                <a:rPr lang="en-US" b="1" dirty="0">
                  <a:solidFill>
                    <a:srgbClr val="C00000"/>
                  </a:solidFill>
                  <a:latin typeface="Cambria" panose="02040503050406030204" pitchFamily="18" charset="0"/>
                </a:rPr>
                <a:t>Bit Error</a:t>
              </a:r>
              <a:endParaRPr lang="en-CH" b="1" dirty="0">
                <a:solidFill>
                  <a:srgbClr val="C00000"/>
                </a:solidFill>
              </a:endParaRPr>
            </a:p>
          </p:txBody>
        </p:sp>
        <p:cxnSp>
          <p:nvCxnSpPr>
            <p:cNvPr id="84" name="Straight Connector 83">
              <a:extLst>
                <a:ext uri="{FF2B5EF4-FFF2-40B4-BE49-F238E27FC236}">
                  <a16:creationId xmlns:a16="http://schemas.microsoft.com/office/drawing/2014/main" id="{E5080D64-8DBE-A33C-E703-A7B6F939EECA}"/>
                </a:ext>
              </a:extLst>
            </p:cNvPr>
            <p:cNvCxnSpPr>
              <a:cxnSpLocks/>
              <a:stCxn id="83" idx="3"/>
            </p:cNvCxnSpPr>
            <p:nvPr/>
          </p:nvCxnSpPr>
          <p:spPr>
            <a:xfrm>
              <a:off x="2058683" y="3246612"/>
              <a:ext cx="366289" cy="0"/>
            </a:xfrm>
            <a:prstGeom prst="line">
              <a:avLst/>
            </a:prstGeom>
            <a:ln w="15875">
              <a:solidFill>
                <a:srgbClr val="C00000"/>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86" name="Slide Number Placeholder 85">
            <a:extLst>
              <a:ext uri="{FF2B5EF4-FFF2-40B4-BE49-F238E27FC236}">
                <a16:creationId xmlns:a16="http://schemas.microsoft.com/office/drawing/2014/main" id="{D00FED19-0F04-9843-D15B-9A1DCA3B23B3}"/>
              </a:ext>
            </a:extLst>
          </p:cNvPr>
          <p:cNvSpPr>
            <a:spLocks noGrp="1"/>
          </p:cNvSpPr>
          <p:nvPr>
            <p:ph type="sldNum" sz="quarter" idx="12"/>
          </p:nvPr>
        </p:nvSpPr>
        <p:spPr/>
        <p:txBody>
          <a:bodyPr/>
          <a:lstStyle/>
          <a:p>
            <a:r>
              <a:rPr lang="en-CH" dirty="0"/>
              <a:t>8</a:t>
            </a:r>
          </a:p>
        </p:txBody>
      </p:sp>
    </p:spTree>
    <p:extLst>
      <p:ext uri="{BB962C8B-B14F-4D97-AF65-F5344CB8AC3E}">
        <p14:creationId xmlns:p14="http://schemas.microsoft.com/office/powerpoint/2010/main" val="426275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 -2.59259E-6 L 0 0.27986 " pathEditMode="relative" rAng="0" ptsTypes="AA">
                                      <p:cBhvr>
                                        <p:cTn id="6" dur="500" fill="hold"/>
                                        <p:tgtEl>
                                          <p:spTgt spid="62"/>
                                        </p:tgtEl>
                                        <p:attrNameLst>
                                          <p:attrName>ppt_x</p:attrName>
                                          <p:attrName>ppt_y</p:attrName>
                                        </p:attrNameLst>
                                      </p:cBhvr>
                                      <p:rCtr x="0" y="13981"/>
                                    </p:animMotion>
                                  </p:childTnLst>
                                </p:cTn>
                              </p:par>
                              <p:par>
                                <p:cTn id="7" presetID="42" presetClass="path" presetSubtype="0" accel="50000" decel="50000" fill="hold" nodeType="withEffect">
                                  <p:stCondLst>
                                    <p:cond delay="0"/>
                                  </p:stCondLst>
                                  <p:childTnLst>
                                    <p:animMotion origin="layout" path="M -2.22222E-6 4.44444E-6 L -2.22222E-6 0.27939 " pathEditMode="relative" rAng="0" ptsTypes="AA">
                                      <p:cBhvr>
                                        <p:cTn id="8" dur="500" fill="hold"/>
                                        <p:tgtEl>
                                          <p:spTgt spid="74"/>
                                        </p:tgtEl>
                                        <p:attrNameLst>
                                          <p:attrName>ppt_x</p:attrName>
                                          <p:attrName>ppt_y</p:attrName>
                                        </p:attrNameLst>
                                      </p:cBhvr>
                                      <p:rCtr x="0" y="13958"/>
                                    </p:animMotion>
                                  </p:childTnLst>
                                </p:cTn>
                              </p:par>
                            </p:childTnLst>
                          </p:cTn>
                        </p:par>
                        <p:par>
                          <p:cTn id="9" fill="hold">
                            <p:stCondLst>
                              <p:cond delay="500"/>
                            </p:stCondLst>
                            <p:childTnLst>
                              <p:par>
                                <p:cTn id="10" presetID="1" presetClass="exit" presetSubtype="0" fill="hold" grpId="1" nodeType="afterEffect">
                                  <p:stCondLst>
                                    <p:cond delay="0"/>
                                  </p:stCondLst>
                                  <p:childTnLst>
                                    <p:set>
                                      <p:cBhvr>
                                        <p:cTn id="11" dur="1" fill="hold">
                                          <p:stCondLst>
                                            <p:cond delay="0"/>
                                          </p:stCondLst>
                                        </p:cTn>
                                        <p:tgtEl>
                                          <p:spTgt spid="62"/>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6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A3729-EBE5-1D1C-41F1-581144C41257}"/>
              </a:ext>
            </a:extLst>
          </p:cNvPr>
          <p:cNvSpPr>
            <a:spLocks noGrp="1"/>
          </p:cNvSpPr>
          <p:nvPr>
            <p:ph idx="1"/>
          </p:nvPr>
        </p:nvSpPr>
        <p:spPr/>
        <p:txBody>
          <a:bodyPr/>
          <a:lstStyle/>
          <a:p>
            <a:r>
              <a:rPr lang="en-CH" dirty="0">
                <a:solidFill>
                  <a:srgbClr val="FF0000"/>
                </a:solidFill>
                <a:latin typeface="Avenir Next Medium" panose="020B0503020202020204" pitchFamily="34" charset="0"/>
              </a:rPr>
              <a:t>Limitations</a:t>
            </a:r>
            <a:r>
              <a:rPr lang="en-CH" dirty="0">
                <a:latin typeface="Avenir Next Medium" panose="020B0503020202020204" pitchFamily="34" charset="0"/>
              </a:rPr>
              <a:t> of</a:t>
            </a:r>
            <a:r>
              <a:rPr lang="en-CH" dirty="0">
                <a:solidFill>
                  <a:srgbClr val="C80060"/>
                </a:solidFill>
                <a:latin typeface="Avenir Next Medium" panose="020B0503020202020204" pitchFamily="34" charset="0"/>
              </a:rPr>
              <a:t> ParaBit</a:t>
            </a:r>
            <a:r>
              <a:rPr lang="en-CH" dirty="0"/>
              <a:t> </a:t>
            </a:r>
            <a:r>
              <a:rPr lang="en-CH" sz="1800" dirty="0">
                <a:solidFill>
                  <a:schemeClr val="bg1">
                    <a:lumMod val="50000"/>
                  </a:schemeClr>
                </a:solidFill>
              </a:rPr>
              <a:t>[Gao+, MICRO 2021]</a:t>
            </a:r>
          </a:p>
          <a:p>
            <a:pPr lvl="1"/>
            <a:r>
              <a:rPr lang="en-CH" dirty="0">
                <a:solidFill>
                  <a:srgbClr val="FF0000"/>
                </a:solidFill>
              </a:rPr>
              <a:t>Serial sensing operations </a:t>
            </a:r>
            <a:r>
              <a:rPr lang="en-CH" dirty="0"/>
              <a:t>become the new bottleneck</a:t>
            </a:r>
          </a:p>
          <a:p>
            <a:pPr lvl="1"/>
            <a:r>
              <a:rPr lang="en-CH" dirty="0">
                <a:solidFill>
                  <a:srgbClr val="FF0000"/>
                </a:solidFill>
              </a:rPr>
              <a:t>Erroneous computation results </a:t>
            </a:r>
            <a:r>
              <a:rPr lang="en-CH" dirty="0"/>
              <a:t>due to the high raw bit-error rate of NAND flash memory</a:t>
            </a:r>
          </a:p>
        </p:txBody>
      </p:sp>
      <p:sp>
        <p:nvSpPr>
          <p:cNvPr id="2" name="Title 1">
            <a:extLst>
              <a:ext uri="{FF2B5EF4-FFF2-40B4-BE49-F238E27FC236}">
                <a16:creationId xmlns:a16="http://schemas.microsoft.com/office/drawing/2014/main" id="{6E640449-3158-8422-1F82-6D84E53755BF}"/>
              </a:ext>
            </a:extLst>
          </p:cNvPr>
          <p:cNvSpPr>
            <a:spLocks noGrp="1"/>
          </p:cNvSpPr>
          <p:nvPr>
            <p:ph type="title"/>
          </p:nvPr>
        </p:nvSpPr>
        <p:spPr/>
        <p:txBody>
          <a:bodyPr/>
          <a:lstStyle/>
          <a:p>
            <a:r>
              <a:rPr lang="en-CH" dirty="0"/>
              <a:t>State-of-the-Art IFP for Bulk Bitwise Operations</a:t>
            </a:r>
          </a:p>
        </p:txBody>
      </p:sp>
      <p:grpSp>
        <p:nvGrpSpPr>
          <p:cNvPr id="66" name="Group 65">
            <a:extLst>
              <a:ext uri="{FF2B5EF4-FFF2-40B4-BE49-F238E27FC236}">
                <a16:creationId xmlns:a16="http://schemas.microsoft.com/office/drawing/2014/main" id="{7F2541B1-0905-C10A-80B2-88B833BC77A3}"/>
              </a:ext>
            </a:extLst>
          </p:cNvPr>
          <p:cNvGrpSpPr/>
          <p:nvPr/>
        </p:nvGrpSpPr>
        <p:grpSpPr>
          <a:xfrm>
            <a:off x="2143831" y="2497384"/>
            <a:ext cx="4856339" cy="3490453"/>
            <a:chOff x="2143831" y="2133600"/>
            <a:chExt cx="4856339" cy="3490453"/>
          </a:xfrm>
        </p:grpSpPr>
        <p:sp>
          <p:nvSpPr>
            <p:cNvPr id="4" name="Rounded Rectangle 21">
              <a:extLst>
                <a:ext uri="{FF2B5EF4-FFF2-40B4-BE49-F238E27FC236}">
                  <a16:creationId xmlns:a16="http://schemas.microsoft.com/office/drawing/2014/main" id="{C22F2311-C360-DF55-866C-ADE55BFFB12D}"/>
                </a:ext>
              </a:extLst>
            </p:cNvPr>
            <p:cNvSpPr/>
            <p:nvPr/>
          </p:nvSpPr>
          <p:spPr bwMode="auto">
            <a:xfrm>
              <a:off x="2143831" y="2133600"/>
              <a:ext cx="4856339" cy="3490453"/>
            </a:xfrm>
            <a:prstGeom prst="roundRect">
              <a:avLst>
                <a:gd name="adj" fmla="val 6232"/>
              </a:avLst>
            </a:prstGeom>
            <a:solidFill>
              <a:schemeClr val="accent4">
                <a:lumMod val="7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000" b="1" dirty="0">
                  <a:solidFill>
                    <a:srgbClr val="000000"/>
                  </a:solidFill>
                  <a:latin typeface="Cambria" panose="02040503050406030204" pitchFamily="18" charset="0"/>
                  <a:ea typeface="Cambria" panose="02040503050406030204" pitchFamily="18" charset="0"/>
                </a:rPr>
                <a:t>NAND Flash </a:t>
              </a:r>
              <a:r>
                <a:rPr lang="en-IN" sz="2000" b="1" dirty="0">
                  <a:solidFill>
                    <a:srgbClr val="000000"/>
                  </a:solidFill>
                  <a:latin typeface="Cambria" panose="02040503050406030204" pitchFamily="18" charset="0"/>
                  <a:ea typeface="Cambria" panose="02040503050406030204" pitchFamily="18" charset="0"/>
                </a:rPr>
                <a:t>Chip</a:t>
              </a:r>
              <a:endParaRPr lang="en-CH" sz="2000" b="1" dirty="0">
                <a:solidFill>
                  <a:srgbClr val="000000"/>
                </a:solidFill>
                <a:latin typeface="Cambria" panose="02040503050406030204" pitchFamily="18" charset="0"/>
                <a:ea typeface="Cambria" panose="02040503050406030204" pitchFamily="18" charset="0"/>
              </a:endParaRPr>
            </a:p>
          </p:txBody>
        </p:sp>
        <p:grpSp>
          <p:nvGrpSpPr>
            <p:cNvPr id="57" name="Group 56">
              <a:extLst>
                <a:ext uri="{FF2B5EF4-FFF2-40B4-BE49-F238E27FC236}">
                  <a16:creationId xmlns:a16="http://schemas.microsoft.com/office/drawing/2014/main" id="{A9B7300D-52B7-C6B6-B6DA-A77B318E420C}"/>
                </a:ext>
              </a:extLst>
            </p:cNvPr>
            <p:cNvGrpSpPr/>
            <p:nvPr/>
          </p:nvGrpSpPr>
          <p:grpSpPr>
            <a:xfrm>
              <a:off x="2335161" y="4542503"/>
              <a:ext cx="4473679" cy="648929"/>
              <a:chOff x="2330245" y="4542503"/>
              <a:chExt cx="4473679" cy="648929"/>
            </a:xfrm>
          </p:grpSpPr>
          <p:cxnSp>
            <p:nvCxnSpPr>
              <p:cNvPr id="12" name="Straight Connector 11">
                <a:extLst>
                  <a:ext uri="{FF2B5EF4-FFF2-40B4-BE49-F238E27FC236}">
                    <a16:creationId xmlns:a16="http://schemas.microsoft.com/office/drawing/2014/main" id="{ACA20BCC-C084-D37E-6EA9-7E1D656BBBF7}"/>
                  </a:ext>
                </a:extLst>
              </p:cNvPr>
              <p:cNvCxnSpPr/>
              <p:nvPr/>
            </p:nvCxnSpPr>
            <p:spPr>
              <a:xfrm>
                <a:off x="233024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0A57F8-9B7B-88ED-7BA1-A56C2189B0CC}"/>
                  </a:ext>
                </a:extLst>
              </p:cNvPr>
              <p:cNvCxnSpPr/>
              <p:nvPr/>
            </p:nvCxnSpPr>
            <p:spPr>
              <a:xfrm>
                <a:off x="243428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22C9D2-E1B9-2243-18E6-5AE1FB129DFF}"/>
                  </a:ext>
                </a:extLst>
              </p:cNvPr>
              <p:cNvCxnSpPr/>
              <p:nvPr/>
            </p:nvCxnSpPr>
            <p:spPr>
              <a:xfrm>
                <a:off x="253832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8761A1-60FC-F751-FA77-6B4695A3AB55}"/>
                  </a:ext>
                </a:extLst>
              </p:cNvPr>
              <p:cNvCxnSpPr/>
              <p:nvPr/>
            </p:nvCxnSpPr>
            <p:spPr>
              <a:xfrm>
                <a:off x="264236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FB1F0C-C906-4745-DC2B-9A58234A2B1E}"/>
                  </a:ext>
                </a:extLst>
              </p:cNvPr>
              <p:cNvCxnSpPr/>
              <p:nvPr/>
            </p:nvCxnSpPr>
            <p:spPr>
              <a:xfrm>
                <a:off x="274640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368FB06-C732-238B-3E5D-9D923C291F12}"/>
                  </a:ext>
                </a:extLst>
              </p:cNvPr>
              <p:cNvCxnSpPr/>
              <p:nvPr/>
            </p:nvCxnSpPr>
            <p:spPr>
              <a:xfrm>
                <a:off x="285044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CE3F96-CFE8-ABDA-162C-D976E6610515}"/>
                  </a:ext>
                </a:extLst>
              </p:cNvPr>
              <p:cNvCxnSpPr/>
              <p:nvPr/>
            </p:nvCxnSpPr>
            <p:spPr>
              <a:xfrm>
                <a:off x="295447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6419A6F-85AF-2006-4450-63CAB5F9E157}"/>
                  </a:ext>
                </a:extLst>
              </p:cNvPr>
              <p:cNvCxnSpPr/>
              <p:nvPr/>
            </p:nvCxnSpPr>
            <p:spPr>
              <a:xfrm>
                <a:off x="305851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2AE2E7-56C5-13C2-0110-428EC9469783}"/>
                  </a:ext>
                </a:extLst>
              </p:cNvPr>
              <p:cNvCxnSpPr/>
              <p:nvPr/>
            </p:nvCxnSpPr>
            <p:spPr>
              <a:xfrm>
                <a:off x="316255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EB1ED9-A9A5-2B45-32FF-1385EF29D99C}"/>
                  </a:ext>
                </a:extLst>
              </p:cNvPr>
              <p:cNvCxnSpPr/>
              <p:nvPr/>
            </p:nvCxnSpPr>
            <p:spPr>
              <a:xfrm>
                <a:off x="326659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B32316D-2573-D30F-1A79-4E3AE13D4FC1}"/>
                  </a:ext>
                </a:extLst>
              </p:cNvPr>
              <p:cNvCxnSpPr/>
              <p:nvPr/>
            </p:nvCxnSpPr>
            <p:spPr>
              <a:xfrm>
                <a:off x="337063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030649C-8536-3931-4A30-E4D78C450C29}"/>
                  </a:ext>
                </a:extLst>
              </p:cNvPr>
              <p:cNvCxnSpPr/>
              <p:nvPr/>
            </p:nvCxnSpPr>
            <p:spPr>
              <a:xfrm>
                <a:off x="347467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D03189-6DBF-22E6-9E39-84BC4B6FA6B5}"/>
                  </a:ext>
                </a:extLst>
              </p:cNvPr>
              <p:cNvCxnSpPr/>
              <p:nvPr/>
            </p:nvCxnSpPr>
            <p:spPr>
              <a:xfrm>
                <a:off x="357871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B5C2A1-D539-AB84-C0F3-9217A2393C8F}"/>
                  </a:ext>
                </a:extLst>
              </p:cNvPr>
              <p:cNvCxnSpPr/>
              <p:nvPr/>
            </p:nvCxnSpPr>
            <p:spPr>
              <a:xfrm>
                <a:off x="368275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7FC779-1E27-EC78-5221-20AAAA9DA2AC}"/>
                  </a:ext>
                </a:extLst>
              </p:cNvPr>
              <p:cNvCxnSpPr/>
              <p:nvPr/>
            </p:nvCxnSpPr>
            <p:spPr>
              <a:xfrm>
                <a:off x="378679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74F00A-E553-7ED9-A4BE-09E88DEA7F4A}"/>
                  </a:ext>
                </a:extLst>
              </p:cNvPr>
              <p:cNvCxnSpPr/>
              <p:nvPr/>
            </p:nvCxnSpPr>
            <p:spPr>
              <a:xfrm>
                <a:off x="389083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505C5A-BA21-53E8-5229-25DC8330402C}"/>
                  </a:ext>
                </a:extLst>
              </p:cNvPr>
              <p:cNvCxnSpPr/>
              <p:nvPr/>
            </p:nvCxnSpPr>
            <p:spPr>
              <a:xfrm>
                <a:off x="409890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C1D0C23-D4E1-1842-23B7-2801B620DB37}"/>
                  </a:ext>
                </a:extLst>
              </p:cNvPr>
              <p:cNvCxnSpPr/>
              <p:nvPr/>
            </p:nvCxnSpPr>
            <p:spPr>
              <a:xfrm>
                <a:off x="399486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3ADFC11-7273-B541-8255-3CC4D72B47E9}"/>
                  </a:ext>
                </a:extLst>
              </p:cNvPr>
              <p:cNvCxnSpPr/>
              <p:nvPr/>
            </p:nvCxnSpPr>
            <p:spPr>
              <a:xfrm>
                <a:off x="430698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3948BD3-A4B2-7CEA-653C-7E5E5DE02F32}"/>
                  </a:ext>
                </a:extLst>
              </p:cNvPr>
              <p:cNvCxnSpPr/>
              <p:nvPr/>
            </p:nvCxnSpPr>
            <p:spPr>
              <a:xfrm>
                <a:off x="420294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BD3580D-C259-A3EF-E4DB-374D338D6302}"/>
                  </a:ext>
                </a:extLst>
              </p:cNvPr>
              <p:cNvCxnSpPr/>
              <p:nvPr/>
            </p:nvCxnSpPr>
            <p:spPr>
              <a:xfrm>
                <a:off x="451506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CE5AE7-A9EF-9EC3-C798-381BC0B3FCEE}"/>
                  </a:ext>
                </a:extLst>
              </p:cNvPr>
              <p:cNvCxnSpPr/>
              <p:nvPr/>
            </p:nvCxnSpPr>
            <p:spPr>
              <a:xfrm>
                <a:off x="441102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D56DF29-2E3B-5AEF-C701-4DFCDA37DC6A}"/>
                  </a:ext>
                </a:extLst>
              </p:cNvPr>
              <p:cNvCxnSpPr/>
              <p:nvPr/>
            </p:nvCxnSpPr>
            <p:spPr>
              <a:xfrm>
                <a:off x="472314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91534C-5218-878D-03DC-07EE760E0CD6}"/>
                  </a:ext>
                </a:extLst>
              </p:cNvPr>
              <p:cNvCxnSpPr/>
              <p:nvPr/>
            </p:nvCxnSpPr>
            <p:spPr>
              <a:xfrm>
                <a:off x="461910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9CF6A2-4F9A-CF5C-B680-18DFD3E759DD}"/>
                  </a:ext>
                </a:extLst>
              </p:cNvPr>
              <p:cNvCxnSpPr/>
              <p:nvPr/>
            </p:nvCxnSpPr>
            <p:spPr>
              <a:xfrm>
                <a:off x="493122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F09D7D7-99DD-C611-A1A6-D4196FC2481E}"/>
                  </a:ext>
                </a:extLst>
              </p:cNvPr>
              <p:cNvCxnSpPr/>
              <p:nvPr/>
            </p:nvCxnSpPr>
            <p:spPr>
              <a:xfrm>
                <a:off x="482718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5E775E-805B-5BFA-541F-F5FE95F51200}"/>
                  </a:ext>
                </a:extLst>
              </p:cNvPr>
              <p:cNvCxnSpPr/>
              <p:nvPr/>
            </p:nvCxnSpPr>
            <p:spPr>
              <a:xfrm>
                <a:off x="513929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8E2018D-14E9-A673-35E1-B22D7E3397E6}"/>
                  </a:ext>
                </a:extLst>
              </p:cNvPr>
              <p:cNvCxnSpPr/>
              <p:nvPr/>
            </p:nvCxnSpPr>
            <p:spPr>
              <a:xfrm>
                <a:off x="503525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889F6D4-1EAD-AD74-2F4E-5878E558D0B4}"/>
                  </a:ext>
                </a:extLst>
              </p:cNvPr>
              <p:cNvCxnSpPr/>
              <p:nvPr/>
            </p:nvCxnSpPr>
            <p:spPr>
              <a:xfrm>
                <a:off x="565949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672246E-3A6E-1E97-F6BE-F0C436E26377}"/>
                  </a:ext>
                </a:extLst>
              </p:cNvPr>
              <p:cNvCxnSpPr/>
              <p:nvPr/>
            </p:nvCxnSpPr>
            <p:spPr>
              <a:xfrm>
                <a:off x="545141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63CE21D-CD94-267C-AAA4-9643C505B0D5}"/>
                  </a:ext>
                </a:extLst>
              </p:cNvPr>
              <p:cNvCxnSpPr/>
              <p:nvPr/>
            </p:nvCxnSpPr>
            <p:spPr>
              <a:xfrm>
                <a:off x="576353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ADE0B07-2A08-B59E-526A-EFE120DFBB83}"/>
                  </a:ext>
                </a:extLst>
              </p:cNvPr>
              <p:cNvCxnSpPr/>
              <p:nvPr/>
            </p:nvCxnSpPr>
            <p:spPr>
              <a:xfrm>
                <a:off x="555545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8E41D7F-7ED3-ABE9-D3B0-FFA97E30E38D}"/>
                  </a:ext>
                </a:extLst>
              </p:cNvPr>
              <p:cNvCxnSpPr/>
              <p:nvPr/>
            </p:nvCxnSpPr>
            <p:spPr>
              <a:xfrm>
                <a:off x="534737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70646B3-417D-5850-F100-2E938FDED7F3}"/>
                  </a:ext>
                </a:extLst>
              </p:cNvPr>
              <p:cNvCxnSpPr/>
              <p:nvPr/>
            </p:nvCxnSpPr>
            <p:spPr>
              <a:xfrm>
                <a:off x="524333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225504E-1765-AC5A-4C15-F0220E9B5949}"/>
                  </a:ext>
                </a:extLst>
              </p:cNvPr>
              <p:cNvCxnSpPr/>
              <p:nvPr/>
            </p:nvCxnSpPr>
            <p:spPr>
              <a:xfrm>
                <a:off x="597161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595BBE-52C7-114B-0680-8DCF66FA9F64}"/>
                  </a:ext>
                </a:extLst>
              </p:cNvPr>
              <p:cNvCxnSpPr/>
              <p:nvPr/>
            </p:nvCxnSpPr>
            <p:spPr>
              <a:xfrm>
                <a:off x="586757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4E97CCF-FDAB-E439-A31E-9B81FE7A35B2}"/>
                  </a:ext>
                </a:extLst>
              </p:cNvPr>
              <p:cNvCxnSpPr/>
              <p:nvPr/>
            </p:nvCxnSpPr>
            <p:spPr>
              <a:xfrm>
                <a:off x="617968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1E23DE9-DB21-F02A-4391-AA872D4AFA47}"/>
                  </a:ext>
                </a:extLst>
              </p:cNvPr>
              <p:cNvCxnSpPr/>
              <p:nvPr/>
            </p:nvCxnSpPr>
            <p:spPr>
              <a:xfrm>
                <a:off x="607564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F70D2B4-B4B6-B9CE-AA6D-FECABAD7EFBA}"/>
                  </a:ext>
                </a:extLst>
              </p:cNvPr>
              <p:cNvCxnSpPr/>
              <p:nvPr/>
            </p:nvCxnSpPr>
            <p:spPr>
              <a:xfrm>
                <a:off x="638776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727024-064C-012C-4366-E2B8BAA02A41}"/>
                  </a:ext>
                </a:extLst>
              </p:cNvPr>
              <p:cNvCxnSpPr/>
              <p:nvPr/>
            </p:nvCxnSpPr>
            <p:spPr>
              <a:xfrm>
                <a:off x="628372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089D0AA-FDFB-84E2-D310-E07147498961}"/>
                  </a:ext>
                </a:extLst>
              </p:cNvPr>
              <p:cNvCxnSpPr/>
              <p:nvPr/>
            </p:nvCxnSpPr>
            <p:spPr>
              <a:xfrm>
                <a:off x="659584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ACE6BDA-E11B-AE70-71CF-3CB2E235C96B}"/>
                  </a:ext>
                </a:extLst>
              </p:cNvPr>
              <p:cNvCxnSpPr/>
              <p:nvPr/>
            </p:nvCxnSpPr>
            <p:spPr>
              <a:xfrm>
                <a:off x="649180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9C105B1-04D6-1C3A-EC25-9B219862A912}"/>
                  </a:ext>
                </a:extLst>
              </p:cNvPr>
              <p:cNvCxnSpPr/>
              <p:nvPr/>
            </p:nvCxnSpPr>
            <p:spPr>
              <a:xfrm>
                <a:off x="680392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1F20AB7-DD89-7F33-96A7-F48E86EB85AE}"/>
                  </a:ext>
                </a:extLst>
              </p:cNvPr>
              <p:cNvCxnSpPr/>
              <p:nvPr/>
            </p:nvCxnSpPr>
            <p:spPr>
              <a:xfrm>
                <a:off x="669988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D6C13D89-D453-E9D5-BD7A-3FCA144628DB}"/>
                </a:ext>
              </a:extLst>
            </p:cNvPr>
            <p:cNvSpPr/>
            <p:nvPr/>
          </p:nvSpPr>
          <p:spPr>
            <a:xfrm>
              <a:off x="2310581" y="4988868"/>
              <a:ext cx="4522838" cy="39329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75000"/>
                    </a:schemeClr>
                  </a:solidFill>
                  <a:latin typeface="Cambria" panose="02040503050406030204" pitchFamily="18" charset="0"/>
                </a:rPr>
                <a:t>Page Buffer</a:t>
              </a:r>
              <a:endParaRPr lang="en-CH" b="1" dirty="0">
                <a:solidFill>
                  <a:schemeClr val="bg1">
                    <a:lumMod val="75000"/>
                  </a:schemeClr>
                </a:solidFill>
                <a:latin typeface="Cambria" panose="02040503050406030204" pitchFamily="18" charset="0"/>
              </a:endParaRPr>
            </a:p>
          </p:txBody>
        </p:sp>
        <p:sp>
          <p:nvSpPr>
            <p:cNvPr id="5" name="Rectangle 4">
              <a:extLst>
                <a:ext uri="{FF2B5EF4-FFF2-40B4-BE49-F238E27FC236}">
                  <a16:creationId xmlns:a16="http://schemas.microsoft.com/office/drawing/2014/main" id="{68737E4D-429B-1EB3-CD4F-B6387F51638F}"/>
                </a:ext>
              </a:extLst>
            </p:cNvPr>
            <p:cNvSpPr/>
            <p:nvPr/>
          </p:nvSpPr>
          <p:spPr>
            <a:xfrm>
              <a:off x="2310581" y="2684207"/>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1</a:t>
              </a:r>
            </a:p>
          </p:txBody>
        </p:sp>
        <p:sp>
          <p:nvSpPr>
            <p:cNvPr id="6" name="Rectangle 5">
              <a:extLst>
                <a:ext uri="{FF2B5EF4-FFF2-40B4-BE49-F238E27FC236}">
                  <a16:creationId xmlns:a16="http://schemas.microsoft.com/office/drawing/2014/main" id="{B7FA1E66-0039-CBA9-C0D1-18297866B126}"/>
                </a:ext>
              </a:extLst>
            </p:cNvPr>
            <p:cNvSpPr/>
            <p:nvPr/>
          </p:nvSpPr>
          <p:spPr>
            <a:xfrm>
              <a:off x="2310581" y="307503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2</a:t>
              </a:r>
              <a:r>
                <a:rPr lang="en-CH" b="1" dirty="0">
                  <a:solidFill>
                    <a:schemeClr val="tx1"/>
                  </a:solidFill>
                  <a:latin typeface="Cambria" panose="02040503050406030204" pitchFamily="18" charset="0"/>
                </a:rPr>
                <a:t> </a:t>
              </a:r>
            </a:p>
          </p:txBody>
        </p:sp>
        <p:sp>
          <p:nvSpPr>
            <p:cNvPr id="7" name="Rectangle 6">
              <a:extLst>
                <a:ext uri="{FF2B5EF4-FFF2-40B4-BE49-F238E27FC236}">
                  <a16:creationId xmlns:a16="http://schemas.microsoft.com/office/drawing/2014/main" id="{9D52B16B-530C-96CD-CF4D-4DE40FC13919}"/>
                </a:ext>
              </a:extLst>
            </p:cNvPr>
            <p:cNvSpPr/>
            <p:nvPr/>
          </p:nvSpPr>
          <p:spPr>
            <a:xfrm>
              <a:off x="2310581" y="346832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3</a:t>
              </a:r>
            </a:p>
          </p:txBody>
        </p:sp>
        <p:sp>
          <p:nvSpPr>
            <p:cNvPr id="8" name="Rectangle 7">
              <a:extLst>
                <a:ext uri="{FF2B5EF4-FFF2-40B4-BE49-F238E27FC236}">
                  <a16:creationId xmlns:a16="http://schemas.microsoft.com/office/drawing/2014/main" id="{80387216-0C47-1994-80FF-5F506A405AFE}"/>
                </a:ext>
              </a:extLst>
            </p:cNvPr>
            <p:cNvSpPr/>
            <p:nvPr/>
          </p:nvSpPr>
          <p:spPr>
            <a:xfrm>
              <a:off x="2310581" y="386161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9" name="Rectangle 8">
              <a:extLst>
                <a:ext uri="{FF2B5EF4-FFF2-40B4-BE49-F238E27FC236}">
                  <a16:creationId xmlns:a16="http://schemas.microsoft.com/office/drawing/2014/main" id="{B36C0270-1A56-DF09-B4E7-E6678B6BDCA0}"/>
                </a:ext>
              </a:extLst>
            </p:cNvPr>
            <p:cNvSpPr/>
            <p:nvPr/>
          </p:nvSpPr>
          <p:spPr>
            <a:xfrm>
              <a:off x="2310581" y="425490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Operand O</a:t>
              </a:r>
              <a:r>
                <a:rPr lang="en-US" b="1" baseline="-25000" dirty="0">
                  <a:solidFill>
                    <a:schemeClr val="tx1"/>
                  </a:solidFill>
                  <a:latin typeface="Cambria" panose="02040503050406030204" pitchFamily="18" charset="0"/>
                </a:rPr>
                <a:t>32</a:t>
              </a:r>
              <a:endParaRPr lang="en-CH" b="1" dirty="0">
                <a:solidFill>
                  <a:schemeClr val="tx1"/>
                </a:solidFill>
                <a:latin typeface="Cambria" panose="02040503050406030204" pitchFamily="18" charset="0"/>
              </a:endParaRPr>
            </a:p>
          </p:txBody>
        </p:sp>
      </p:grpSp>
      <p:sp>
        <p:nvSpPr>
          <p:cNvPr id="64" name="Rectangle 63">
            <a:extLst>
              <a:ext uri="{FF2B5EF4-FFF2-40B4-BE49-F238E27FC236}">
                <a16:creationId xmlns:a16="http://schemas.microsoft.com/office/drawing/2014/main" id="{FBB41BE1-D4CC-C5A0-EFAA-84BBA0FCD862}"/>
              </a:ext>
            </a:extLst>
          </p:cNvPr>
          <p:cNvSpPr/>
          <p:nvPr/>
        </p:nvSpPr>
        <p:spPr>
          <a:xfrm>
            <a:off x="2310581" y="4225402"/>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65" name="Rectangle 64">
            <a:extLst>
              <a:ext uri="{FF2B5EF4-FFF2-40B4-BE49-F238E27FC236}">
                <a16:creationId xmlns:a16="http://schemas.microsoft.com/office/drawing/2014/main" id="{82BA91E1-031F-EB91-0D22-BC27F73C528A}"/>
              </a:ext>
            </a:extLst>
          </p:cNvPr>
          <p:cNvSpPr/>
          <p:nvPr/>
        </p:nvSpPr>
        <p:spPr>
          <a:xfrm>
            <a:off x="2310581" y="4618692"/>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Operand O</a:t>
            </a:r>
            <a:r>
              <a:rPr lang="en-US" b="1" baseline="-25000" dirty="0">
                <a:solidFill>
                  <a:schemeClr val="tx1"/>
                </a:solidFill>
                <a:latin typeface="Cambria" panose="02040503050406030204" pitchFamily="18" charset="0"/>
              </a:rPr>
              <a:t>32</a:t>
            </a:r>
            <a:endParaRPr lang="en-CH" b="1" dirty="0">
              <a:solidFill>
                <a:schemeClr val="tx1"/>
              </a:solidFill>
              <a:latin typeface="Cambria" panose="02040503050406030204" pitchFamily="18" charset="0"/>
            </a:endParaRPr>
          </a:p>
        </p:txBody>
      </p:sp>
      <p:sp>
        <p:nvSpPr>
          <p:cNvPr id="68" name="Rectangle 67">
            <a:extLst>
              <a:ext uri="{FF2B5EF4-FFF2-40B4-BE49-F238E27FC236}">
                <a16:creationId xmlns:a16="http://schemas.microsoft.com/office/drawing/2014/main" id="{30A94408-2138-FA55-F04F-B3297E9A9A55}"/>
              </a:ext>
            </a:extLst>
          </p:cNvPr>
          <p:cNvSpPr/>
          <p:nvPr/>
        </p:nvSpPr>
        <p:spPr>
          <a:xfrm>
            <a:off x="2310581" y="5352652"/>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rgbClr val="C00000"/>
                </a:solidFill>
                <a:latin typeface="Cambria" panose="02040503050406030204" pitchFamily="18" charset="0"/>
              </a:rPr>
              <a:t>Operand O</a:t>
            </a:r>
            <a:r>
              <a:rPr lang="en-CH" b="1" baseline="-25000" dirty="0">
                <a:solidFill>
                  <a:srgbClr val="C00000"/>
                </a:solidFill>
                <a:latin typeface="Cambria" panose="02040503050406030204" pitchFamily="18" charset="0"/>
              </a:rPr>
              <a:t>1</a:t>
            </a:r>
          </a:p>
        </p:txBody>
      </p:sp>
      <p:sp>
        <p:nvSpPr>
          <p:cNvPr id="69" name="Rectangle 68">
            <a:extLst>
              <a:ext uri="{FF2B5EF4-FFF2-40B4-BE49-F238E27FC236}">
                <a16:creationId xmlns:a16="http://schemas.microsoft.com/office/drawing/2014/main" id="{B1B61893-D8DB-F8C5-EBA6-B7B6481EEF83}"/>
              </a:ext>
            </a:extLst>
          </p:cNvPr>
          <p:cNvSpPr/>
          <p:nvPr/>
        </p:nvSpPr>
        <p:spPr>
          <a:xfrm>
            <a:off x="3850438" y="5067854"/>
            <a:ext cx="1443124" cy="228925"/>
          </a:xfrm>
          <a:prstGeom prst="rect">
            <a:avLst/>
          </a:prstGeom>
          <a:solidFill>
            <a:schemeClr val="accent4">
              <a:lumMod val="75000"/>
            </a:schemeClr>
          </a:solidFill>
        </p:spPr>
        <p:txBody>
          <a:bodyPr wrap="square" lIns="0" tIns="0" rIns="0" bIns="0" anchor="ctr">
            <a:spAutoFit/>
          </a:bodyPr>
          <a:lstStyle/>
          <a:p>
            <a:pPr algn="ctr"/>
            <a:r>
              <a:rPr lang="en-US" b="1" dirty="0" err="1">
                <a:latin typeface="Cambria" panose="02040503050406030204" pitchFamily="18" charset="0"/>
              </a:rPr>
              <a:t>Bitlines</a:t>
            </a:r>
            <a:r>
              <a:rPr lang="en-US" b="1" dirty="0">
                <a:latin typeface="Cambria" panose="02040503050406030204" pitchFamily="18" charset="0"/>
              </a:rPr>
              <a:t> (BLs)</a:t>
            </a:r>
            <a:endParaRPr lang="en-CH" b="1" dirty="0"/>
          </a:p>
        </p:txBody>
      </p:sp>
      <p:sp>
        <p:nvSpPr>
          <p:cNvPr id="56" name="Rectangle 55">
            <a:extLst>
              <a:ext uri="{FF2B5EF4-FFF2-40B4-BE49-F238E27FC236}">
                <a16:creationId xmlns:a16="http://schemas.microsoft.com/office/drawing/2014/main" id="{D677DAB8-2378-A65F-D2D2-5CABB625E7D6}"/>
              </a:ext>
            </a:extLst>
          </p:cNvPr>
          <p:cNvSpPr/>
          <p:nvPr/>
        </p:nvSpPr>
        <p:spPr>
          <a:xfrm>
            <a:off x="2310581" y="5352652"/>
            <a:ext cx="4522838" cy="393290"/>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rgbClr val="C00000"/>
                </a:solidFill>
                <a:latin typeface="Cambria" panose="02040503050406030204" pitchFamily="18" charset="0"/>
              </a:rPr>
              <a:t>O</a:t>
            </a:r>
            <a:r>
              <a:rPr lang="en-US" altLang="ko-KR" b="1" baseline="-25000" dirty="0">
                <a:solidFill>
                  <a:srgbClr val="C00000"/>
                </a:solidFill>
                <a:latin typeface="Cambria" panose="02040503050406030204" pitchFamily="18" charset="0"/>
              </a:rPr>
              <a:t>1 </a:t>
            </a:r>
            <a:r>
              <a:rPr lang="en-US" altLang="ko-KR" b="1" dirty="0">
                <a:solidFill>
                  <a:srgbClr val="C00000"/>
                </a:solidFill>
                <a:latin typeface="Cambria" panose="02040503050406030204" pitchFamily="18" charset="0"/>
              </a:rPr>
              <a:t>&amp; O</a:t>
            </a:r>
            <a:r>
              <a:rPr lang="en-US" altLang="ko-KR" b="1" baseline="-25000" dirty="0">
                <a:solidFill>
                  <a:srgbClr val="C00000"/>
                </a:solidFill>
                <a:latin typeface="Cambria" panose="02040503050406030204" pitchFamily="18" charset="0"/>
              </a:rPr>
              <a:t>2</a:t>
            </a:r>
            <a:endParaRPr lang="en-CH" b="1" baseline="-25000" dirty="0">
              <a:solidFill>
                <a:srgbClr val="C00000"/>
              </a:solidFill>
              <a:latin typeface="Cambria" panose="02040503050406030204" pitchFamily="18" charset="0"/>
            </a:endParaRPr>
          </a:p>
        </p:txBody>
      </p:sp>
      <p:sp>
        <p:nvSpPr>
          <p:cNvPr id="63" name="Rectangle 62">
            <a:extLst>
              <a:ext uri="{FF2B5EF4-FFF2-40B4-BE49-F238E27FC236}">
                <a16:creationId xmlns:a16="http://schemas.microsoft.com/office/drawing/2014/main" id="{DCEF14DF-05C5-2612-60E6-05B692D95A8E}"/>
              </a:ext>
            </a:extLst>
          </p:cNvPr>
          <p:cNvSpPr/>
          <p:nvPr/>
        </p:nvSpPr>
        <p:spPr>
          <a:xfrm>
            <a:off x="2310581" y="3832112"/>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3</a:t>
            </a:r>
          </a:p>
        </p:txBody>
      </p:sp>
      <p:sp>
        <p:nvSpPr>
          <p:cNvPr id="58" name="Rectangle 57">
            <a:extLst>
              <a:ext uri="{FF2B5EF4-FFF2-40B4-BE49-F238E27FC236}">
                <a16:creationId xmlns:a16="http://schemas.microsoft.com/office/drawing/2014/main" id="{1EEB42EB-894A-7AE4-2A6F-59D4D12FD598}"/>
              </a:ext>
            </a:extLst>
          </p:cNvPr>
          <p:cNvSpPr/>
          <p:nvPr/>
        </p:nvSpPr>
        <p:spPr>
          <a:xfrm>
            <a:off x="2310581" y="5352652"/>
            <a:ext cx="4522838" cy="39329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rgbClr val="C00000"/>
                </a:solidFill>
                <a:latin typeface="Cambria" panose="02040503050406030204" pitchFamily="18" charset="0"/>
              </a:rPr>
              <a:t>O</a:t>
            </a:r>
            <a:r>
              <a:rPr lang="en-US" altLang="ko-KR" b="1" baseline="-25000" dirty="0">
                <a:solidFill>
                  <a:srgbClr val="C00000"/>
                </a:solidFill>
                <a:latin typeface="Cambria" panose="02040503050406030204" pitchFamily="18" charset="0"/>
              </a:rPr>
              <a:t>1 </a:t>
            </a:r>
            <a:r>
              <a:rPr lang="en-US" altLang="ko-KR" b="1" dirty="0">
                <a:solidFill>
                  <a:srgbClr val="C00000"/>
                </a:solidFill>
                <a:latin typeface="Cambria" panose="02040503050406030204" pitchFamily="18" charset="0"/>
              </a:rPr>
              <a:t>&amp; O</a:t>
            </a:r>
            <a:r>
              <a:rPr lang="en-US" altLang="ko-KR" b="1" baseline="-25000" dirty="0">
                <a:solidFill>
                  <a:srgbClr val="C00000"/>
                </a:solidFill>
                <a:latin typeface="Cambria" panose="02040503050406030204" pitchFamily="18" charset="0"/>
              </a:rPr>
              <a:t>2</a:t>
            </a:r>
            <a:r>
              <a:rPr lang="ko-KR" altLang="en-US" b="1" baseline="-25000" dirty="0">
                <a:solidFill>
                  <a:srgbClr val="C00000"/>
                </a:solidFill>
                <a:latin typeface="Cambria" panose="02040503050406030204" pitchFamily="18" charset="0"/>
              </a:rPr>
              <a:t> </a:t>
            </a:r>
            <a:r>
              <a:rPr lang="en-US" altLang="ko-KR" b="1" dirty="0">
                <a:solidFill>
                  <a:srgbClr val="C00000"/>
                </a:solidFill>
                <a:latin typeface="Cambria" panose="02040503050406030204" pitchFamily="18" charset="0"/>
              </a:rPr>
              <a:t>&amp;</a:t>
            </a:r>
            <a:r>
              <a:rPr lang="ko-KR" altLang="en-US" b="1" dirty="0">
                <a:solidFill>
                  <a:srgbClr val="C00000"/>
                </a:solidFill>
                <a:latin typeface="Cambria" panose="02040503050406030204" pitchFamily="18" charset="0"/>
              </a:rPr>
              <a:t> </a:t>
            </a:r>
            <a:r>
              <a:rPr lang="en-US" altLang="ko-KR" b="1" dirty="0">
                <a:solidFill>
                  <a:srgbClr val="C00000"/>
                </a:solidFill>
                <a:latin typeface="Cambria" panose="02040503050406030204" pitchFamily="18" charset="0"/>
              </a:rPr>
              <a:t>O</a:t>
            </a:r>
            <a:r>
              <a:rPr lang="en-US" altLang="ko-KR" b="1" baseline="-25000" dirty="0">
                <a:solidFill>
                  <a:srgbClr val="C00000"/>
                </a:solidFill>
                <a:latin typeface="Cambria" panose="02040503050406030204" pitchFamily="18" charset="0"/>
              </a:rPr>
              <a:t>3</a:t>
            </a:r>
            <a:endParaRPr lang="en-CH" b="1" baseline="-25000" dirty="0">
              <a:solidFill>
                <a:srgbClr val="C00000"/>
              </a:solidFill>
              <a:latin typeface="Cambria" panose="02040503050406030204" pitchFamily="18" charset="0"/>
            </a:endParaRPr>
          </a:p>
        </p:txBody>
      </p:sp>
      <p:grpSp>
        <p:nvGrpSpPr>
          <p:cNvPr id="59" name="Group 58">
            <a:extLst>
              <a:ext uri="{FF2B5EF4-FFF2-40B4-BE49-F238E27FC236}">
                <a16:creationId xmlns:a16="http://schemas.microsoft.com/office/drawing/2014/main" id="{00993970-CD51-4CE1-3217-CA8F5CAC3758}"/>
              </a:ext>
            </a:extLst>
          </p:cNvPr>
          <p:cNvGrpSpPr/>
          <p:nvPr/>
        </p:nvGrpSpPr>
        <p:grpSpPr>
          <a:xfrm>
            <a:off x="2359303" y="3136561"/>
            <a:ext cx="4217315" cy="1798823"/>
            <a:chOff x="2359303" y="3136561"/>
            <a:chExt cx="4217315" cy="1798823"/>
          </a:xfrm>
        </p:grpSpPr>
        <p:sp>
          <p:nvSpPr>
            <p:cNvPr id="61" name="십자형 96">
              <a:extLst>
                <a:ext uri="{FF2B5EF4-FFF2-40B4-BE49-F238E27FC236}">
                  <a16:creationId xmlns:a16="http://schemas.microsoft.com/office/drawing/2014/main" id="{C12176D1-4BA7-E603-689E-5CD5EEEE25B5}"/>
                </a:ext>
              </a:extLst>
            </p:cNvPr>
            <p:cNvSpPr/>
            <p:nvPr/>
          </p:nvSpPr>
          <p:spPr>
            <a:xfrm rot="18900000">
              <a:off x="2359303" y="3136562"/>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62" name="십자형 96">
              <a:extLst>
                <a:ext uri="{FF2B5EF4-FFF2-40B4-BE49-F238E27FC236}">
                  <a16:creationId xmlns:a16="http://schemas.microsoft.com/office/drawing/2014/main" id="{07874956-1A03-60AB-F601-5523566CF762}"/>
                </a:ext>
              </a:extLst>
            </p:cNvPr>
            <p:cNvSpPr/>
            <p:nvPr/>
          </p:nvSpPr>
          <p:spPr>
            <a:xfrm rot="18900000">
              <a:off x="3607771" y="3136561"/>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67" name="십자형 96">
              <a:extLst>
                <a:ext uri="{FF2B5EF4-FFF2-40B4-BE49-F238E27FC236}">
                  <a16:creationId xmlns:a16="http://schemas.microsoft.com/office/drawing/2014/main" id="{B9C6514C-102D-246D-FCCB-F84F4706CF96}"/>
                </a:ext>
              </a:extLst>
            </p:cNvPr>
            <p:cNvSpPr/>
            <p:nvPr/>
          </p:nvSpPr>
          <p:spPr>
            <a:xfrm rot="18900000">
              <a:off x="6335007" y="3136561"/>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70" name="십자형 96">
              <a:extLst>
                <a:ext uri="{FF2B5EF4-FFF2-40B4-BE49-F238E27FC236}">
                  <a16:creationId xmlns:a16="http://schemas.microsoft.com/office/drawing/2014/main" id="{DE0A49B1-853C-037F-5BD6-0A28E41C1B8A}"/>
                </a:ext>
              </a:extLst>
            </p:cNvPr>
            <p:cNvSpPr/>
            <p:nvPr/>
          </p:nvSpPr>
          <p:spPr>
            <a:xfrm rot="18900000">
              <a:off x="2943161" y="3523376"/>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71" name="십자형 96">
              <a:extLst>
                <a:ext uri="{FF2B5EF4-FFF2-40B4-BE49-F238E27FC236}">
                  <a16:creationId xmlns:a16="http://schemas.microsoft.com/office/drawing/2014/main" id="{17D1F0C8-B2A9-9547-2E3B-78286B777752}"/>
                </a:ext>
              </a:extLst>
            </p:cNvPr>
            <p:cNvSpPr/>
            <p:nvPr/>
          </p:nvSpPr>
          <p:spPr>
            <a:xfrm rot="18900000">
              <a:off x="6022891" y="3523375"/>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72" name="십자형 96">
              <a:extLst>
                <a:ext uri="{FF2B5EF4-FFF2-40B4-BE49-F238E27FC236}">
                  <a16:creationId xmlns:a16="http://schemas.microsoft.com/office/drawing/2014/main" id="{3D411A29-9983-4D25-D1CE-6D501183A1A0}"/>
                </a:ext>
              </a:extLst>
            </p:cNvPr>
            <p:cNvSpPr/>
            <p:nvPr/>
          </p:nvSpPr>
          <p:spPr>
            <a:xfrm rot="18900000">
              <a:off x="3358784" y="3922152"/>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73" name="십자형 96">
              <a:extLst>
                <a:ext uri="{FF2B5EF4-FFF2-40B4-BE49-F238E27FC236}">
                  <a16:creationId xmlns:a16="http://schemas.microsoft.com/office/drawing/2014/main" id="{3447C9E4-B715-48D1-2B5C-D227C484ABA6}"/>
                </a:ext>
              </a:extLst>
            </p:cNvPr>
            <p:cNvSpPr/>
            <p:nvPr/>
          </p:nvSpPr>
          <p:spPr>
            <a:xfrm rot="18900000">
              <a:off x="5708313" y="4704168"/>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74" name="십자형 96">
              <a:extLst>
                <a:ext uri="{FF2B5EF4-FFF2-40B4-BE49-F238E27FC236}">
                  <a16:creationId xmlns:a16="http://schemas.microsoft.com/office/drawing/2014/main" id="{2D3E04AF-2FBE-2854-B21E-41F41DB05B57}"/>
                </a:ext>
              </a:extLst>
            </p:cNvPr>
            <p:cNvSpPr/>
            <p:nvPr/>
          </p:nvSpPr>
          <p:spPr>
            <a:xfrm rot="18900000">
              <a:off x="2628760" y="4704168"/>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grpSp>
        <p:nvGrpSpPr>
          <p:cNvPr id="81" name="Group 80">
            <a:extLst>
              <a:ext uri="{FF2B5EF4-FFF2-40B4-BE49-F238E27FC236}">
                <a16:creationId xmlns:a16="http://schemas.microsoft.com/office/drawing/2014/main" id="{BFFD2063-458C-C447-6A2C-235120679FD7}"/>
              </a:ext>
            </a:extLst>
          </p:cNvPr>
          <p:cNvGrpSpPr/>
          <p:nvPr/>
        </p:nvGrpSpPr>
        <p:grpSpPr>
          <a:xfrm>
            <a:off x="2359304" y="5433688"/>
            <a:ext cx="4217315" cy="233435"/>
            <a:chOff x="2359304" y="5433688"/>
            <a:chExt cx="4217315" cy="233435"/>
          </a:xfrm>
        </p:grpSpPr>
        <p:sp>
          <p:nvSpPr>
            <p:cNvPr id="75" name="십자형 96">
              <a:extLst>
                <a:ext uri="{FF2B5EF4-FFF2-40B4-BE49-F238E27FC236}">
                  <a16:creationId xmlns:a16="http://schemas.microsoft.com/office/drawing/2014/main" id="{929E572E-B8CA-678C-F53F-21056CA44465}"/>
                </a:ext>
              </a:extLst>
            </p:cNvPr>
            <p:cNvSpPr/>
            <p:nvPr/>
          </p:nvSpPr>
          <p:spPr>
            <a:xfrm rot="18900000">
              <a:off x="2359304" y="5435907"/>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rgbClr val="C00000"/>
                </a:solidFill>
                <a:latin typeface="Cambria" panose="02040503050406030204" pitchFamily="18" charset="0"/>
              </a:endParaRPr>
            </a:p>
          </p:txBody>
        </p:sp>
        <p:sp>
          <p:nvSpPr>
            <p:cNvPr id="76" name="십자형 96">
              <a:extLst>
                <a:ext uri="{FF2B5EF4-FFF2-40B4-BE49-F238E27FC236}">
                  <a16:creationId xmlns:a16="http://schemas.microsoft.com/office/drawing/2014/main" id="{487C609B-DC97-2635-2DAC-3BDE6F33709C}"/>
                </a:ext>
              </a:extLst>
            </p:cNvPr>
            <p:cNvSpPr/>
            <p:nvPr/>
          </p:nvSpPr>
          <p:spPr>
            <a:xfrm rot="18900000">
              <a:off x="3607772" y="5435906"/>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rgbClr val="C00000"/>
                </a:solidFill>
                <a:latin typeface="Cambria" panose="02040503050406030204" pitchFamily="18" charset="0"/>
              </a:endParaRPr>
            </a:p>
          </p:txBody>
        </p:sp>
        <p:sp>
          <p:nvSpPr>
            <p:cNvPr id="77" name="십자형 96">
              <a:extLst>
                <a:ext uri="{FF2B5EF4-FFF2-40B4-BE49-F238E27FC236}">
                  <a16:creationId xmlns:a16="http://schemas.microsoft.com/office/drawing/2014/main" id="{A337DDF5-C320-B328-BBEF-294A55937AC8}"/>
                </a:ext>
              </a:extLst>
            </p:cNvPr>
            <p:cNvSpPr/>
            <p:nvPr/>
          </p:nvSpPr>
          <p:spPr>
            <a:xfrm rot="18900000">
              <a:off x="6335008" y="5435906"/>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rgbClr val="C00000"/>
                </a:solidFill>
                <a:latin typeface="Cambria" panose="02040503050406030204" pitchFamily="18" charset="0"/>
              </a:endParaRPr>
            </a:p>
          </p:txBody>
        </p:sp>
        <p:grpSp>
          <p:nvGrpSpPr>
            <p:cNvPr id="78" name="Group 77">
              <a:extLst>
                <a:ext uri="{FF2B5EF4-FFF2-40B4-BE49-F238E27FC236}">
                  <a16:creationId xmlns:a16="http://schemas.microsoft.com/office/drawing/2014/main" id="{DC47F5E8-0045-721F-90D8-AA25A8A05263}"/>
                </a:ext>
              </a:extLst>
            </p:cNvPr>
            <p:cNvGrpSpPr/>
            <p:nvPr/>
          </p:nvGrpSpPr>
          <p:grpSpPr>
            <a:xfrm>
              <a:off x="2943162" y="5433688"/>
              <a:ext cx="3321341" cy="231217"/>
              <a:chOff x="3095561" y="3675775"/>
              <a:chExt cx="3321341" cy="231217"/>
            </a:xfrm>
          </p:grpSpPr>
          <p:sp>
            <p:nvSpPr>
              <p:cNvPr id="79" name="십자형 96">
                <a:extLst>
                  <a:ext uri="{FF2B5EF4-FFF2-40B4-BE49-F238E27FC236}">
                    <a16:creationId xmlns:a16="http://schemas.microsoft.com/office/drawing/2014/main" id="{36F31833-3C07-7E30-049B-31BE066C5825}"/>
                  </a:ext>
                </a:extLst>
              </p:cNvPr>
              <p:cNvSpPr/>
              <p:nvPr/>
            </p:nvSpPr>
            <p:spPr>
              <a:xfrm rot="18900000">
                <a:off x="3095561" y="3675776"/>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rgbClr val="C00000"/>
                  </a:solidFill>
                  <a:latin typeface="Cambria" panose="02040503050406030204" pitchFamily="18" charset="0"/>
                </a:endParaRPr>
              </a:p>
            </p:txBody>
          </p:sp>
          <p:sp>
            <p:nvSpPr>
              <p:cNvPr id="80" name="십자형 96">
                <a:extLst>
                  <a:ext uri="{FF2B5EF4-FFF2-40B4-BE49-F238E27FC236}">
                    <a16:creationId xmlns:a16="http://schemas.microsoft.com/office/drawing/2014/main" id="{43A53B17-69CF-2803-2C08-F502E9CA28EA}"/>
                  </a:ext>
                </a:extLst>
              </p:cNvPr>
              <p:cNvSpPr/>
              <p:nvPr/>
            </p:nvSpPr>
            <p:spPr>
              <a:xfrm rot="18900000">
                <a:off x="6175291" y="3675775"/>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rgbClr val="C00000"/>
                  </a:solidFill>
                  <a:latin typeface="Cambria" panose="02040503050406030204" pitchFamily="18" charset="0"/>
                </a:endParaRPr>
              </a:p>
            </p:txBody>
          </p:sp>
        </p:grpSp>
      </p:grpSp>
      <p:sp>
        <p:nvSpPr>
          <p:cNvPr id="82" name="십자형 96">
            <a:extLst>
              <a:ext uri="{FF2B5EF4-FFF2-40B4-BE49-F238E27FC236}">
                <a16:creationId xmlns:a16="http://schemas.microsoft.com/office/drawing/2014/main" id="{3020DEB4-8BE1-D982-73DA-54E322B9DC7D}"/>
              </a:ext>
            </a:extLst>
          </p:cNvPr>
          <p:cNvSpPr/>
          <p:nvPr/>
        </p:nvSpPr>
        <p:spPr>
          <a:xfrm rot="18900000">
            <a:off x="3358785" y="3922153"/>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nvGrpSpPr>
          <p:cNvPr id="88" name="Group 87">
            <a:extLst>
              <a:ext uri="{FF2B5EF4-FFF2-40B4-BE49-F238E27FC236}">
                <a16:creationId xmlns:a16="http://schemas.microsoft.com/office/drawing/2014/main" id="{6B46EB28-558C-B2EC-171C-58A3B770003C}"/>
              </a:ext>
            </a:extLst>
          </p:cNvPr>
          <p:cNvGrpSpPr/>
          <p:nvPr/>
        </p:nvGrpSpPr>
        <p:grpSpPr>
          <a:xfrm>
            <a:off x="6013241" y="4032015"/>
            <a:ext cx="811198" cy="1572360"/>
            <a:chOff x="6013241" y="4032015"/>
            <a:chExt cx="811198" cy="1572360"/>
          </a:xfrm>
        </p:grpSpPr>
        <p:sp>
          <p:nvSpPr>
            <p:cNvPr id="60" name="Up Arrow 59">
              <a:extLst>
                <a:ext uri="{FF2B5EF4-FFF2-40B4-BE49-F238E27FC236}">
                  <a16:creationId xmlns:a16="http://schemas.microsoft.com/office/drawing/2014/main" id="{5E2913C0-F852-0F91-1C24-0C464D8C6968}"/>
                </a:ext>
              </a:extLst>
            </p:cNvPr>
            <p:cNvSpPr/>
            <p:nvPr/>
          </p:nvSpPr>
          <p:spPr>
            <a:xfrm rot="10800000">
              <a:off x="6395995" y="4032015"/>
              <a:ext cx="312117" cy="1572360"/>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935B050B-2617-C48C-868A-6EEADE2DE882}"/>
                </a:ext>
              </a:extLst>
            </p:cNvPr>
            <p:cNvSpPr/>
            <p:nvPr/>
          </p:nvSpPr>
          <p:spPr>
            <a:xfrm>
              <a:off x="6013241" y="4713407"/>
              <a:ext cx="811198" cy="208114"/>
            </a:xfrm>
            <a:prstGeom prst="rect">
              <a:avLst/>
            </a:prstGeom>
            <a:solidFill>
              <a:schemeClr val="accent6">
                <a:lumMod val="20000"/>
                <a:lumOff val="80000"/>
              </a:schemeClr>
            </a:solidFill>
          </p:spPr>
          <p:txBody>
            <a:bodyPr wrap="square" lIns="0" tIns="0" rIns="0" bIns="0" anchor="ctr">
              <a:spAutoFit/>
            </a:bodyPr>
            <a:lstStyle/>
            <a:p>
              <a:pPr algn="ctr"/>
              <a:r>
                <a:rPr lang="en-US" b="1" i="1" dirty="0">
                  <a:solidFill>
                    <a:schemeClr val="accent1"/>
                  </a:solidFill>
                  <a:latin typeface="Cambria" panose="02040503050406030204" pitchFamily="18" charset="0"/>
                </a:rPr>
                <a:t>Sensing</a:t>
              </a:r>
              <a:endParaRPr lang="en-CH" b="1" i="1" dirty="0">
                <a:solidFill>
                  <a:schemeClr val="accent1"/>
                </a:solidFill>
              </a:endParaRPr>
            </a:p>
          </p:txBody>
        </p:sp>
      </p:grpSp>
      <p:grpSp>
        <p:nvGrpSpPr>
          <p:cNvPr id="83" name="Group 82">
            <a:extLst>
              <a:ext uri="{FF2B5EF4-FFF2-40B4-BE49-F238E27FC236}">
                <a16:creationId xmlns:a16="http://schemas.microsoft.com/office/drawing/2014/main" id="{6BF64C2B-106A-ABEC-3F6D-C6F62944E50F}"/>
              </a:ext>
            </a:extLst>
          </p:cNvPr>
          <p:cNvGrpSpPr/>
          <p:nvPr/>
        </p:nvGrpSpPr>
        <p:grpSpPr>
          <a:xfrm>
            <a:off x="1077133" y="3108112"/>
            <a:ext cx="1347839" cy="276999"/>
            <a:chOff x="1077133" y="3108112"/>
            <a:chExt cx="1347839" cy="276999"/>
          </a:xfrm>
        </p:grpSpPr>
        <p:sp>
          <p:nvSpPr>
            <p:cNvPr id="84" name="Rectangle 83">
              <a:extLst>
                <a:ext uri="{FF2B5EF4-FFF2-40B4-BE49-F238E27FC236}">
                  <a16:creationId xmlns:a16="http://schemas.microsoft.com/office/drawing/2014/main" id="{DDD5B1E9-A3BA-BF70-C252-E51B9C933D9A}"/>
                </a:ext>
              </a:extLst>
            </p:cNvPr>
            <p:cNvSpPr/>
            <p:nvPr/>
          </p:nvSpPr>
          <p:spPr>
            <a:xfrm>
              <a:off x="1077133" y="3108112"/>
              <a:ext cx="981550" cy="276999"/>
            </a:xfrm>
            <a:prstGeom prst="rect">
              <a:avLst/>
            </a:prstGeom>
            <a:noFill/>
          </p:spPr>
          <p:txBody>
            <a:bodyPr wrap="square" lIns="0" tIns="0" rIns="0" bIns="0" anchor="ctr">
              <a:spAutoFit/>
            </a:bodyPr>
            <a:lstStyle/>
            <a:p>
              <a:pPr algn="ctr"/>
              <a:r>
                <a:rPr lang="en-US" b="1" dirty="0">
                  <a:solidFill>
                    <a:srgbClr val="C00000"/>
                  </a:solidFill>
                  <a:latin typeface="Cambria" panose="02040503050406030204" pitchFamily="18" charset="0"/>
                </a:rPr>
                <a:t>Bit Error</a:t>
              </a:r>
              <a:endParaRPr lang="en-CH" b="1" dirty="0">
                <a:solidFill>
                  <a:srgbClr val="C00000"/>
                </a:solidFill>
              </a:endParaRPr>
            </a:p>
          </p:txBody>
        </p:sp>
        <p:cxnSp>
          <p:nvCxnSpPr>
            <p:cNvPr id="85" name="Straight Connector 84">
              <a:extLst>
                <a:ext uri="{FF2B5EF4-FFF2-40B4-BE49-F238E27FC236}">
                  <a16:creationId xmlns:a16="http://schemas.microsoft.com/office/drawing/2014/main" id="{8D95635C-68FB-25E5-87F0-21872A01D22B}"/>
                </a:ext>
              </a:extLst>
            </p:cNvPr>
            <p:cNvCxnSpPr>
              <a:cxnSpLocks/>
              <a:stCxn id="84" idx="3"/>
            </p:cNvCxnSpPr>
            <p:nvPr/>
          </p:nvCxnSpPr>
          <p:spPr>
            <a:xfrm>
              <a:off x="2058683" y="3246612"/>
              <a:ext cx="366289" cy="0"/>
            </a:xfrm>
            <a:prstGeom prst="line">
              <a:avLst/>
            </a:prstGeom>
            <a:ln w="15875">
              <a:solidFill>
                <a:srgbClr val="C00000"/>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87" name="Slide Number Placeholder 86">
            <a:extLst>
              <a:ext uri="{FF2B5EF4-FFF2-40B4-BE49-F238E27FC236}">
                <a16:creationId xmlns:a16="http://schemas.microsoft.com/office/drawing/2014/main" id="{C46DA784-FE85-4CEF-73B6-AC32FBFFC5CC}"/>
              </a:ext>
            </a:extLst>
          </p:cNvPr>
          <p:cNvSpPr>
            <a:spLocks noGrp="1"/>
          </p:cNvSpPr>
          <p:nvPr>
            <p:ph type="sldNum" sz="quarter" idx="12"/>
          </p:nvPr>
        </p:nvSpPr>
        <p:spPr/>
        <p:txBody>
          <a:bodyPr/>
          <a:lstStyle/>
          <a:p>
            <a:r>
              <a:rPr lang="en-CH" dirty="0"/>
              <a:t>8</a:t>
            </a:r>
          </a:p>
        </p:txBody>
      </p:sp>
    </p:spTree>
    <p:extLst>
      <p:ext uri="{BB962C8B-B14F-4D97-AF65-F5344CB8AC3E}">
        <p14:creationId xmlns:p14="http://schemas.microsoft.com/office/powerpoint/2010/main" val="91904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 0 L 0 0.22153 " pathEditMode="relative" rAng="0" ptsTypes="AA">
                                      <p:cBhvr>
                                        <p:cTn id="6" dur="500" fill="hold"/>
                                        <p:tgtEl>
                                          <p:spTgt spid="63"/>
                                        </p:tgtEl>
                                        <p:attrNameLst>
                                          <p:attrName>ppt_x</p:attrName>
                                          <p:attrName>ppt_y</p:attrName>
                                        </p:attrNameLst>
                                      </p:cBhvr>
                                      <p:rCtr x="0" y="11065"/>
                                    </p:animMotion>
                                  </p:childTnLst>
                                </p:cTn>
                              </p:par>
                              <p:par>
                                <p:cTn id="7" presetID="42" presetClass="path" presetSubtype="0" accel="50000" decel="50000" fill="hold" grpId="0" nodeType="withEffect">
                                  <p:stCondLst>
                                    <p:cond delay="0"/>
                                  </p:stCondLst>
                                  <p:childTnLst>
                                    <p:animMotion origin="layout" path="M 4.44444E-6 2.59259E-6 L 4.44444E-6 0.22129 " pathEditMode="relative" rAng="0" ptsTypes="AA">
                                      <p:cBhvr>
                                        <p:cTn id="8" dur="500" fill="hold"/>
                                        <p:tgtEl>
                                          <p:spTgt spid="82"/>
                                        </p:tgtEl>
                                        <p:attrNameLst>
                                          <p:attrName>ppt_x</p:attrName>
                                          <p:attrName>ppt_y</p:attrName>
                                        </p:attrNameLst>
                                      </p:cBhvr>
                                      <p:rCtr x="0" y="11065"/>
                                    </p:animMotion>
                                  </p:childTnLst>
                                </p:cTn>
                              </p:par>
                            </p:childTnLst>
                          </p:cTn>
                        </p:par>
                        <p:par>
                          <p:cTn id="9" fill="hold">
                            <p:stCondLst>
                              <p:cond delay="500"/>
                            </p:stCondLst>
                            <p:childTnLst>
                              <p:par>
                                <p:cTn id="10" presetID="1" presetClass="exit" presetSubtype="0" fill="hold" grpId="1" nodeType="afterEffect">
                                  <p:stCondLst>
                                    <p:cond delay="0"/>
                                  </p:stCondLst>
                                  <p:childTnLst>
                                    <p:set>
                                      <p:cBhvr>
                                        <p:cTn id="11" dur="1" fill="hold">
                                          <p:stCondLst>
                                            <p:cond delay="0"/>
                                          </p:stCondLst>
                                        </p:cTn>
                                        <p:tgtEl>
                                          <p:spTgt spid="6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58" grpId="0" animBg="1"/>
      <p:bldP spid="8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A3729-EBE5-1D1C-41F1-581144C41257}"/>
              </a:ext>
            </a:extLst>
          </p:cNvPr>
          <p:cNvSpPr>
            <a:spLocks noGrp="1"/>
          </p:cNvSpPr>
          <p:nvPr>
            <p:ph idx="1"/>
          </p:nvPr>
        </p:nvSpPr>
        <p:spPr/>
        <p:txBody>
          <a:bodyPr/>
          <a:lstStyle/>
          <a:p>
            <a:r>
              <a:rPr lang="en-CH" dirty="0">
                <a:solidFill>
                  <a:srgbClr val="FF0000"/>
                </a:solidFill>
                <a:latin typeface="Avenir Next Medium" panose="020B0503020202020204" pitchFamily="34" charset="0"/>
              </a:rPr>
              <a:t>Limitations</a:t>
            </a:r>
            <a:r>
              <a:rPr lang="en-CH" dirty="0">
                <a:latin typeface="Avenir Next Medium" panose="020B0503020202020204" pitchFamily="34" charset="0"/>
              </a:rPr>
              <a:t> of</a:t>
            </a:r>
            <a:r>
              <a:rPr lang="en-CH" dirty="0">
                <a:solidFill>
                  <a:srgbClr val="C80060"/>
                </a:solidFill>
                <a:latin typeface="Avenir Next Medium" panose="020B0503020202020204" pitchFamily="34" charset="0"/>
              </a:rPr>
              <a:t> ParaBit</a:t>
            </a:r>
            <a:r>
              <a:rPr lang="en-CH" dirty="0"/>
              <a:t> </a:t>
            </a:r>
            <a:r>
              <a:rPr lang="en-CH" sz="1800" dirty="0">
                <a:solidFill>
                  <a:schemeClr val="bg1">
                    <a:lumMod val="50000"/>
                  </a:schemeClr>
                </a:solidFill>
              </a:rPr>
              <a:t>[Gao+, MICRO 2021]</a:t>
            </a:r>
          </a:p>
          <a:p>
            <a:pPr lvl="1"/>
            <a:r>
              <a:rPr lang="en-CH" dirty="0">
                <a:solidFill>
                  <a:srgbClr val="FF0000"/>
                </a:solidFill>
              </a:rPr>
              <a:t>Serial sensing operations </a:t>
            </a:r>
            <a:r>
              <a:rPr lang="en-CH" dirty="0"/>
              <a:t>become the new bottleneck</a:t>
            </a:r>
          </a:p>
          <a:p>
            <a:pPr lvl="1"/>
            <a:r>
              <a:rPr lang="en-CH" dirty="0">
                <a:solidFill>
                  <a:srgbClr val="FF0000"/>
                </a:solidFill>
              </a:rPr>
              <a:t>Erroneous computation results </a:t>
            </a:r>
            <a:r>
              <a:rPr lang="en-CH" dirty="0"/>
              <a:t>due to the high raw bit-error rate of NAND flash memory</a:t>
            </a:r>
          </a:p>
        </p:txBody>
      </p:sp>
      <p:sp>
        <p:nvSpPr>
          <p:cNvPr id="2" name="Title 1">
            <a:extLst>
              <a:ext uri="{FF2B5EF4-FFF2-40B4-BE49-F238E27FC236}">
                <a16:creationId xmlns:a16="http://schemas.microsoft.com/office/drawing/2014/main" id="{6E640449-3158-8422-1F82-6D84E53755BF}"/>
              </a:ext>
            </a:extLst>
          </p:cNvPr>
          <p:cNvSpPr>
            <a:spLocks noGrp="1"/>
          </p:cNvSpPr>
          <p:nvPr>
            <p:ph type="title"/>
          </p:nvPr>
        </p:nvSpPr>
        <p:spPr/>
        <p:txBody>
          <a:bodyPr/>
          <a:lstStyle/>
          <a:p>
            <a:r>
              <a:rPr lang="en-CH" dirty="0"/>
              <a:t>State-of-the-Art IFP for Bulk Bitwise Operations</a:t>
            </a:r>
          </a:p>
        </p:txBody>
      </p:sp>
      <p:grpSp>
        <p:nvGrpSpPr>
          <p:cNvPr id="66" name="Group 65">
            <a:extLst>
              <a:ext uri="{FF2B5EF4-FFF2-40B4-BE49-F238E27FC236}">
                <a16:creationId xmlns:a16="http://schemas.microsoft.com/office/drawing/2014/main" id="{7F2541B1-0905-C10A-80B2-88B833BC77A3}"/>
              </a:ext>
            </a:extLst>
          </p:cNvPr>
          <p:cNvGrpSpPr/>
          <p:nvPr/>
        </p:nvGrpSpPr>
        <p:grpSpPr>
          <a:xfrm>
            <a:off x="2143831" y="2497384"/>
            <a:ext cx="4856339" cy="3490453"/>
            <a:chOff x="2143831" y="2133600"/>
            <a:chExt cx="4856339" cy="3490453"/>
          </a:xfrm>
        </p:grpSpPr>
        <p:sp>
          <p:nvSpPr>
            <p:cNvPr id="4" name="Rounded Rectangle 21">
              <a:extLst>
                <a:ext uri="{FF2B5EF4-FFF2-40B4-BE49-F238E27FC236}">
                  <a16:creationId xmlns:a16="http://schemas.microsoft.com/office/drawing/2014/main" id="{C22F2311-C360-DF55-866C-ADE55BFFB12D}"/>
                </a:ext>
              </a:extLst>
            </p:cNvPr>
            <p:cNvSpPr/>
            <p:nvPr/>
          </p:nvSpPr>
          <p:spPr bwMode="auto">
            <a:xfrm>
              <a:off x="2143831" y="2133600"/>
              <a:ext cx="4856339" cy="3490453"/>
            </a:xfrm>
            <a:prstGeom prst="roundRect">
              <a:avLst>
                <a:gd name="adj" fmla="val 6232"/>
              </a:avLst>
            </a:prstGeom>
            <a:solidFill>
              <a:schemeClr val="accent4">
                <a:lumMod val="7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000" b="1" dirty="0">
                  <a:solidFill>
                    <a:srgbClr val="000000"/>
                  </a:solidFill>
                  <a:latin typeface="Cambria" panose="02040503050406030204" pitchFamily="18" charset="0"/>
                  <a:ea typeface="Cambria" panose="02040503050406030204" pitchFamily="18" charset="0"/>
                </a:rPr>
                <a:t>NAND Flash </a:t>
              </a:r>
              <a:r>
                <a:rPr lang="en-IN" sz="2000" b="1" dirty="0">
                  <a:solidFill>
                    <a:srgbClr val="000000"/>
                  </a:solidFill>
                  <a:latin typeface="Cambria" panose="02040503050406030204" pitchFamily="18" charset="0"/>
                  <a:ea typeface="Cambria" panose="02040503050406030204" pitchFamily="18" charset="0"/>
                </a:rPr>
                <a:t>Chip</a:t>
              </a:r>
              <a:endParaRPr lang="en-CH" sz="2000" b="1" dirty="0">
                <a:solidFill>
                  <a:srgbClr val="000000"/>
                </a:solidFill>
                <a:latin typeface="Cambria" panose="02040503050406030204" pitchFamily="18" charset="0"/>
                <a:ea typeface="Cambria" panose="02040503050406030204" pitchFamily="18" charset="0"/>
              </a:endParaRPr>
            </a:p>
          </p:txBody>
        </p:sp>
        <p:grpSp>
          <p:nvGrpSpPr>
            <p:cNvPr id="57" name="Group 56">
              <a:extLst>
                <a:ext uri="{FF2B5EF4-FFF2-40B4-BE49-F238E27FC236}">
                  <a16:creationId xmlns:a16="http://schemas.microsoft.com/office/drawing/2014/main" id="{A9B7300D-52B7-C6B6-B6DA-A77B318E420C}"/>
                </a:ext>
              </a:extLst>
            </p:cNvPr>
            <p:cNvGrpSpPr/>
            <p:nvPr/>
          </p:nvGrpSpPr>
          <p:grpSpPr>
            <a:xfrm>
              <a:off x="2335161" y="4542503"/>
              <a:ext cx="4473679" cy="648929"/>
              <a:chOff x="2330245" y="4542503"/>
              <a:chExt cx="4473679" cy="648929"/>
            </a:xfrm>
          </p:grpSpPr>
          <p:cxnSp>
            <p:nvCxnSpPr>
              <p:cNvPr id="12" name="Straight Connector 11">
                <a:extLst>
                  <a:ext uri="{FF2B5EF4-FFF2-40B4-BE49-F238E27FC236}">
                    <a16:creationId xmlns:a16="http://schemas.microsoft.com/office/drawing/2014/main" id="{ACA20BCC-C084-D37E-6EA9-7E1D656BBBF7}"/>
                  </a:ext>
                </a:extLst>
              </p:cNvPr>
              <p:cNvCxnSpPr/>
              <p:nvPr/>
            </p:nvCxnSpPr>
            <p:spPr>
              <a:xfrm>
                <a:off x="233024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0A57F8-9B7B-88ED-7BA1-A56C2189B0CC}"/>
                  </a:ext>
                </a:extLst>
              </p:cNvPr>
              <p:cNvCxnSpPr/>
              <p:nvPr/>
            </p:nvCxnSpPr>
            <p:spPr>
              <a:xfrm>
                <a:off x="243428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22C9D2-E1B9-2243-18E6-5AE1FB129DFF}"/>
                  </a:ext>
                </a:extLst>
              </p:cNvPr>
              <p:cNvCxnSpPr/>
              <p:nvPr/>
            </p:nvCxnSpPr>
            <p:spPr>
              <a:xfrm>
                <a:off x="253832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8761A1-60FC-F751-FA77-6B4695A3AB55}"/>
                  </a:ext>
                </a:extLst>
              </p:cNvPr>
              <p:cNvCxnSpPr/>
              <p:nvPr/>
            </p:nvCxnSpPr>
            <p:spPr>
              <a:xfrm>
                <a:off x="264236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FB1F0C-C906-4745-DC2B-9A58234A2B1E}"/>
                  </a:ext>
                </a:extLst>
              </p:cNvPr>
              <p:cNvCxnSpPr/>
              <p:nvPr/>
            </p:nvCxnSpPr>
            <p:spPr>
              <a:xfrm>
                <a:off x="274640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368FB06-C732-238B-3E5D-9D923C291F12}"/>
                  </a:ext>
                </a:extLst>
              </p:cNvPr>
              <p:cNvCxnSpPr/>
              <p:nvPr/>
            </p:nvCxnSpPr>
            <p:spPr>
              <a:xfrm>
                <a:off x="285044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CE3F96-CFE8-ABDA-162C-D976E6610515}"/>
                  </a:ext>
                </a:extLst>
              </p:cNvPr>
              <p:cNvCxnSpPr/>
              <p:nvPr/>
            </p:nvCxnSpPr>
            <p:spPr>
              <a:xfrm>
                <a:off x="295447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6419A6F-85AF-2006-4450-63CAB5F9E157}"/>
                  </a:ext>
                </a:extLst>
              </p:cNvPr>
              <p:cNvCxnSpPr/>
              <p:nvPr/>
            </p:nvCxnSpPr>
            <p:spPr>
              <a:xfrm>
                <a:off x="305851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2AE2E7-56C5-13C2-0110-428EC9469783}"/>
                  </a:ext>
                </a:extLst>
              </p:cNvPr>
              <p:cNvCxnSpPr/>
              <p:nvPr/>
            </p:nvCxnSpPr>
            <p:spPr>
              <a:xfrm>
                <a:off x="316255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EB1ED9-A9A5-2B45-32FF-1385EF29D99C}"/>
                  </a:ext>
                </a:extLst>
              </p:cNvPr>
              <p:cNvCxnSpPr/>
              <p:nvPr/>
            </p:nvCxnSpPr>
            <p:spPr>
              <a:xfrm>
                <a:off x="326659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B32316D-2573-D30F-1A79-4E3AE13D4FC1}"/>
                  </a:ext>
                </a:extLst>
              </p:cNvPr>
              <p:cNvCxnSpPr/>
              <p:nvPr/>
            </p:nvCxnSpPr>
            <p:spPr>
              <a:xfrm>
                <a:off x="337063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030649C-8536-3931-4A30-E4D78C450C29}"/>
                  </a:ext>
                </a:extLst>
              </p:cNvPr>
              <p:cNvCxnSpPr/>
              <p:nvPr/>
            </p:nvCxnSpPr>
            <p:spPr>
              <a:xfrm>
                <a:off x="347467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D03189-6DBF-22E6-9E39-84BC4B6FA6B5}"/>
                  </a:ext>
                </a:extLst>
              </p:cNvPr>
              <p:cNvCxnSpPr/>
              <p:nvPr/>
            </p:nvCxnSpPr>
            <p:spPr>
              <a:xfrm>
                <a:off x="357871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B5C2A1-D539-AB84-C0F3-9217A2393C8F}"/>
                  </a:ext>
                </a:extLst>
              </p:cNvPr>
              <p:cNvCxnSpPr/>
              <p:nvPr/>
            </p:nvCxnSpPr>
            <p:spPr>
              <a:xfrm>
                <a:off x="368275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7FC779-1E27-EC78-5221-20AAAA9DA2AC}"/>
                  </a:ext>
                </a:extLst>
              </p:cNvPr>
              <p:cNvCxnSpPr/>
              <p:nvPr/>
            </p:nvCxnSpPr>
            <p:spPr>
              <a:xfrm>
                <a:off x="378679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74F00A-E553-7ED9-A4BE-09E88DEA7F4A}"/>
                  </a:ext>
                </a:extLst>
              </p:cNvPr>
              <p:cNvCxnSpPr/>
              <p:nvPr/>
            </p:nvCxnSpPr>
            <p:spPr>
              <a:xfrm>
                <a:off x="389083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505C5A-BA21-53E8-5229-25DC8330402C}"/>
                  </a:ext>
                </a:extLst>
              </p:cNvPr>
              <p:cNvCxnSpPr/>
              <p:nvPr/>
            </p:nvCxnSpPr>
            <p:spPr>
              <a:xfrm>
                <a:off x="409890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C1D0C23-D4E1-1842-23B7-2801B620DB37}"/>
                  </a:ext>
                </a:extLst>
              </p:cNvPr>
              <p:cNvCxnSpPr/>
              <p:nvPr/>
            </p:nvCxnSpPr>
            <p:spPr>
              <a:xfrm>
                <a:off x="399486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3ADFC11-7273-B541-8255-3CC4D72B47E9}"/>
                  </a:ext>
                </a:extLst>
              </p:cNvPr>
              <p:cNvCxnSpPr/>
              <p:nvPr/>
            </p:nvCxnSpPr>
            <p:spPr>
              <a:xfrm>
                <a:off x="430698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3948BD3-A4B2-7CEA-653C-7E5E5DE02F32}"/>
                  </a:ext>
                </a:extLst>
              </p:cNvPr>
              <p:cNvCxnSpPr/>
              <p:nvPr/>
            </p:nvCxnSpPr>
            <p:spPr>
              <a:xfrm>
                <a:off x="420294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BD3580D-C259-A3EF-E4DB-374D338D6302}"/>
                  </a:ext>
                </a:extLst>
              </p:cNvPr>
              <p:cNvCxnSpPr/>
              <p:nvPr/>
            </p:nvCxnSpPr>
            <p:spPr>
              <a:xfrm>
                <a:off x="451506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CE5AE7-A9EF-9EC3-C798-381BC0B3FCEE}"/>
                  </a:ext>
                </a:extLst>
              </p:cNvPr>
              <p:cNvCxnSpPr/>
              <p:nvPr/>
            </p:nvCxnSpPr>
            <p:spPr>
              <a:xfrm>
                <a:off x="441102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D56DF29-2E3B-5AEF-C701-4DFCDA37DC6A}"/>
                  </a:ext>
                </a:extLst>
              </p:cNvPr>
              <p:cNvCxnSpPr/>
              <p:nvPr/>
            </p:nvCxnSpPr>
            <p:spPr>
              <a:xfrm>
                <a:off x="472314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91534C-5218-878D-03DC-07EE760E0CD6}"/>
                  </a:ext>
                </a:extLst>
              </p:cNvPr>
              <p:cNvCxnSpPr/>
              <p:nvPr/>
            </p:nvCxnSpPr>
            <p:spPr>
              <a:xfrm>
                <a:off x="461910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9CF6A2-4F9A-CF5C-B680-18DFD3E759DD}"/>
                  </a:ext>
                </a:extLst>
              </p:cNvPr>
              <p:cNvCxnSpPr/>
              <p:nvPr/>
            </p:nvCxnSpPr>
            <p:spPr>
              <a:xfrm>
                <a:off x="493122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F09D7D7-99DD-C611-A1A6-D4196FC2481E}"/>
                  </a:ext>
                </a:extLst>
              </p:cNvPr>
              <p:cNvCxnSpPr/>
              <p:nvPr/>
            </p:nvCxnSpPr>
            <p:spPr>
              <a:xfrm>
                <a:off x="482718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5E775E-805B-5BFA-541F-F5FE95F51200}"/>
                  </a:ext>
                </a:extLst>
              </p:cNvPr>
              <p:cNvCxnSpPr/>
              <p:nvPr/>
            </p:nvCxnSpPr>
            <p:spPr>
              <a:xfrm>
                <a:off x="513929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8E2018D-14E9-A673-35E1-B22D7E3397E6}"/>
                  </a:ext>
                </a:extLst>
              </p:cNvPr>
              <p:cNvCxnSpPr/>
              <p:nvPr/>
            </p:nvCxnSpPr>
            <p:spPr>
              <a:xfrm>
                <a:off x="503525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889F6D4-1EAD-AD74-2F4E-5878E558D0B4}"/>
                  </a:ext>
                </a:extLst>
              </p:cNvPr>
              <p:cNvCxnSpPr/>
              <p:nvPr/>
            </p:nvCxnSpPr>
            <p:spPr>
              <a:xfrm>
                <a:off x="565949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672246E-3A6E-1E97-F6BE-F0C436E26377}"/>
                  </a:ext>
                </a:extLst>
              </p:cNvPr>
              <p:cNvCxnSpPr/>
              <p:nvPr/>
            </p:nvCxnSpPr>
            <p:spPr>
              <a:xfrm>
                <a:off x="545141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63CE21D-CD94-267C-AAA4-9643C505B0D5}"/>
                  </a:ext>
                </a:extLst>
              </p:cNvPr>
              <p:cNvCxnSpPr/>
              <p:nvPr/>
            </p:nvCxnSpPr>
            <p:spPr>
              <a:xfrm>
                <a:off x="576353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ADE0B07-2A08-B59E-526A-EFE120DFBB83}"/>
                  </a:ext>
                </a:extLst>
              </p:cNvPr>
              <p:cNvCxnSpPr/>
              <p:nvPr/>
            </p:nvCxnSpPr>
            <p:spPr>
              <a:xfrm>
                <a:off x="555545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8E41D7F-7ED3-ABE9-D3B0-FFA97E30E38D}"/>
                  </a:ext>
                </a:extLst>
              </p:cNvPr>
              <p:cNvCxnSpPr/>
              <p:nvPr/>
            </p:nvCxnSpPr>
            <p:spPr>
              <a:xfrm>
                <a:off x="534737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70646B3-417D-5850-F100-2E938FDED7F3}"/>
                  </a:ext>
                </a:extLst>
              </p:cNvPr>
              <p:cNvCxnSpPr/>
              <p:nvPr/>
            </p:nvCxnSpPr>
            <p:spPr>
              <a:xfrm>
                <a:off x="524333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225504E-1765-AC5A-4C15-F0220E9B5949}"/>
                  </a:ext>
                </a:extLst>
              </p:cNvPr>
              <p:cNvCxnSpPr/>
              <p:nvPr/>
            </p:nvCxnSpPr>
            <p:spPr>
              <a:xfrm>
                <a:off x="597161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595BBE-52C7-114B-0680-8DCF66FA9F64}"/>
                  </a:ext>
                </a:extLst>
              </p:cNvPr>
              <p:cNvCxnSpPr/>
              <p:nvPr/>
            </p:nvCxnSpPr>
            <p:spPr>
              <a:xfrm>
                <a:off x="586757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4E97CCF-FDAB-E439-A31E-9B81FE7A35B2}"/>
                  </a:ext>
                </a:extLst>
              </p:cNvPr>
              <p:cNvCxnSpPr/>
              <p:nvPr/>
            </p:nvCxnSpPr>
            <p:spPr>
              <a:xfrm>
                <a:off x="617968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1E23DE9-DB21-F02A-4391-AA872D4AFA47}"/>
                  </a:ext>
                </a:extLst>
              </p:cNvPr>
              <p:cNvCxnSpPr/>
              <p:nvPr/>
            </p:nvCxnSpPr>
            <p:spPr>
              <a:xfrm>
                <a:off x="607564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F70D2B4-B4B6-B9CE-AA6D-FECABAD7EFBA}"/>
                  </a:ext>
                </a:extLst>
              </p:cNvPr>
              <p:cNvCxnSpPr/>
              <p:nvPr/>
            </p:nvCxnSpPr>
            <p:spPr>
              <a:xfrm>
                <a:off x="638776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727024-064C-012C-4366-E2B8BAA02A41}"/>
                  </a:ext>
                </a:extLst>
              </p:cNvPr>
              <p:cNvCxnSpPr/>
              <p:nvPr/>
            </p:nvCxnSpPr>
            <p:spPr>
              <a:xfrm>
                <a:off x="628372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089D0AA-FDFB-84E2-D310-E07147498961}"/>
                  </a:ext>
                </a:extLst>
              </p:cNvPr>
              <p:cNvCxnSpPr/>
              <p:nvPr/>
            </p:nvCxnSpPr>
            <p:spPr>
              <a:xfrm>
                <a:off x="659584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ACE6BDA-E11B-AE70-71CF-3CB2E235C96B}"/>
                  </a:ext>
                </a:extLst>
              </p:cNvPr>
              <p:cNvCxnSpPr/>
              <p:nvPr/>
            </p:nvCxnSpPr>
            <p:spPr>
              <a:xfrm>
                <a:off x="649180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9C105B1-04D6-1C3A-EC25-9B219862A912}"/>
                  </a:ext>
                </a:extLst>
              </p:cNvPr>
              <p:cNvCxnSpPr/>
              <p:nvPr/>
            </p:nvCxnSpPr>
            <p:spPr>
              <a:xfrm>
                <a:off x="680392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1F20AB7-DD89-7F33-96A7-F48E86EB85AE}"/>
                  </a:ext>
                </a:extLst>
              </p:cNvPr>
              <p:cNvCxnSpPr/>
              <p:nvPr/>
            </p:nvCxnSpPr>
            <p:spPr>
              <a:xfrm>
                <a:off x="669988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D6C13D89-D453-E9D5-BD7A-3FCA144628DB}"/>
                </a:ext>
              </a:extLst>
            </p:cNvPr>
            <p:cNvSpPr/>
            <p:nvPr/>
          </p:nvSpPr>
          <p:spPr>
            <a:xfrm>
              <a:off x="2310581" y="4988868"/>
              <a:ext cx="4522838" cy="39329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75000"/>
                    </a:schemeClr>
                  </a:solidFill>
                  <a:latin typeface="Cambria" panose="02040503050406030204" pitchFamily="18" charset="0"/>
                </a:rPr>
                <a:t>Page Buffer</a:t>
              </a:r>
              <a:endParaRPr lang="en-CH" b="1" dirty="0">
                <a:solidFill>
                  <a:schemeClr val="bg1">
                    <a:lumMod val="75000"/>
                  </a:schemeClr>
                </a:solidFill>
                <a:latin typeface="Cambria" panose="02040503050406030204" pitchFamily="18" charset="0"/>
              </a:endParaRPr>
            </a:p>
          </p:txBody>
        </p:sp>
        <p:sp>
          <p:nvSpPr>
            <p:cNvPr id="5" name="Rectangle 4">
              <a:extLst>
                <a:ext uri="{FF2B5EF4-FFF2-40B4-BE49-F238E27FC236}">
                  <a16:creationId xmlns:a16="http://schemas.microsoft.com/office/drawing/2014/main" id="{68737E4D-429B-1EB3-CD4F-B6387F51638F}"/>
                </a:ext>
              </a:extLst>
            </p:cNvPr>
            <p:cNvSpPr/>
            <p:nvPr/>
          </p:nvSpPr>
          <p:spPr>
            <a:xfrm>
              <a:off x="2310581" y="2684207"/>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1</a:t>
              </a:r>
            </a:p>
          </p:txBody>
        </p:sp>
        <p:sp>
          <p:nvSpPr>
            <p:cNvPr id="6" name="Rectangle 5">
              <a:extLst>
                <a:ext uri="{FF2B5EF4-FFF2-40B4-BE49-F238E27FC236}">
                  <a16:creationId xmlns:a16="http://schemas.microsoft.com/office/drawing/2014/main" id="{B7FA1E66-0039-CBA9-C0D1-18297866B126}"/>
                </a:ext>
              </a:extLst>
            </p:cNvPr>
            <p:cNvSpPr/>
            <p:nvPr/>
          </p:nvSpPr>
          <p:spPr>
            <a:xfrm>
              <a:off x="2310581" y="307503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2</a:t>
              </a:r>
              <a:r>
                <a:rPr lang="en-CH" b="1" dirty="0">
                  <a:solidFill>
                    <a:schemeClr val="tx1"/>
                  </a:solidFill>
                  <a:latin typeface="Cambria" panose="02040503050406030204" pitchFamily="18" charset="0"/>
                </a:rPr>
                <a:t> </a:t>
              </a:r>
            </a:p>
          </p:txBody>
        </p:sp>
        <p:sp>
          <p:nvSpPr>
            <p:cNvPr id="7" name="Rectangle 6">
              <a:extLst>
                <a:ext uri="{FF2B5EF4-FFF2-40B4-BE49-F238E27FC236}">
                  <a16:creationId xmlns:a16="http://schemas.microsoft.com/office/drawing/2014/main" id="{9D52B16B-530C-96CD-CF4D-4DE40FC13919}"/>
                </a:ext>
              </a:extLst>
            </p:cNvPr>
            <p:cNvSpPr/>
            <p:nvPr/>
          </p:nvSpPr>
          <p:spPr>
            <a:xfrm>
              <a:off x="2310581" y="346832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3</a:t>
              </a:r>
            </a:p>
          </p:txBody>
        </p:sp>
        <p:sp>
          <p:nvSpPr>
            <p:cNvPr id="8" name="Rectangle 7">
              <a:extLst>
                <a:ext uri="{FF2B5EF4-FFF2-40B4-BE49-F238E27FC236}">
                  <a16:creationId xmlns:a16="http://schemas.microsoft.com/office/drawing/2014/main" id="{80387216-0C47-1994-80FF-5F506A405AFE}"/>
                </a:ext>
              </a:extLst>
            </p:cNvPr>
            <p:cNvSpPr/>
            <p:nvPr/>
          </p:nvSpPr>
          <p:spPr>
            <a:xfrm>
              <a:off x="2310581" y="386161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9" name="Rectangle 8">
              <a:extLst>
                <a:ext uri="{FF2B5EF4-FFF2-40B4-BE49-F238E27FC236}">
                  <a16:creationId xmlns:a16="http://schemas.microsoft.com/office/drawing/2014/main" id="{B36C0270-1A56-DF09-B4E7-E6678B6BDCA0}"/>
                </a:ext>
              </a:extLst>
            </p:cNvPr>
            <p:cNvSpPr/>
            <p:nvPr/>
          </p:nvSpPr>
          <p:spPr>
            <a:xfrm>
              <a:off x="2310581" y="4254908"/>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Operand O</a:t>
              </a:r>
              <a:r>
                <a:rPr lang="en-US" b="1" baseline="-25000" dirty="0">
                  <a:solidFill>
                    <a:schemeClr val="tx1"/>
                  </a:solidFill>
                  <a:latin typeface="Cambria" panose="02040503050406030204" pitchFamily="18" charset="0"/>
                </a:rPr>
                <a:t>32</a:t>
              </a:r>
              <a:endParaRPr lang="en-CH" b="1" dirty="0">
                <a:solidFill>
                  <a:schemeClr val="tx1"/>
                </a:solidFill>
                <a:latin typeface="Cambria" panose="02040503050406030204" pitchFamily="18" charset="0"/>
              </a:endParaRPr>
            </a:p>
          </p:txBody>
        </p:sp>
      </p:grpSp>
      <p:sp>
        <p:nvSpPr>
          <p:cNvPr id="64" name="Rectangle 63">
            <a:extLst>
              <a:ext uri="{FF2B5EF4-FFF2-40B4-BE49-F238E27FC236}">
                <a16:creationId xmlns:a16="http://schemas.microsoft.com/office/drawing/2014/main" id="{FBB41BE1-D4CC-C5A0-EFAA-84BBA0FCD862}"/>
              </a:ext>
            </a:extLst>
          </p:cNvPr>
          <p:cNvSpPr/>
          <p:nvPr/>
        </p:nvSpPr>
        <p:spPr>
          <a:xfrm>
            <a:off x="2310581" y="4225402"/>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68" name="Rectangle 67">
            <a:extLst>
              <a:ext uri="{FF2B5EF4-FFF2-40B4-BE49-F238E27FC236}">
                <a16:creationId xmlns:a16="http://schemas.microsoft.com/office/drawing/2014/main" id="{30A94408-2138-FA55-F04F-B3297E9A9A55}"/>
              </a:ext>
            </a:extLst>
          </p:cNvPr>
          <p:cNvSpPr/>
          <p:nvPr/>
        </p:nvSpPr>
        <p:spPr>
          <a:xfrm>
            <a:off x="2310581" y="5352652"/>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1</a:t>
            </a:r>
          </a:p>
        </p:txBody>
      </p:sp>
      <p:sp>
        <p:nvSpPr>
          <p:cNvPr id="69" name="Rectangle 68">
            <a:extLst>
              <a:ext uri="{FF2B5EF4-FFF2-40B4-BE49-F238E27FC236}">
                <a16:creationId xmlns:a16="http://schemas.microsoft.com/office/drawing/2014/main" id="{B1B61893-D8DB-F8C5-EBA6-B7B6481EEF83}"/>
              </a:ext>
            </a:extLst>
          </p:cNvPr>
          <p:cNvSpPr/>
          <p:nvPr/>
        </p:nvSpPr>
        <p:spPr>
          <a:xfrm>
            <a:off x="3850438" y="5067854"/>
            <a:ext cx="1443124" cy="228925"/>
          </a:xfrm>
          <a:prstGeom prst="rect">
            <a:avLst/>
          </a:prstGeom>
          <a:solidFill>
            <a:schemeClr val="accent4">
              <a:lumMod val="75000"/>
            </a:schemeClr>
          </a:solidFill>
        </p:spPr>
        <p:txBody>
          <a:bodyPr wrap="square" lIns="0" tIns="0" rIns="0" bIns="0" anchor="ctr">
            <a:spAutoFit/>
          </a:bodyPr>
          <a:lstStyle/>
          <a:p>
            <a:pPr algn="ctr"/>
            <a:r>
              <a:rPr lang="en-US" b="1" dirty="0" err="1">
                <a:latin typeface="Cambria" panose="02040503050406030204" pitchFamily="18" charset="0"/>
              </a:rPr>
              <a:t>Bitlines</a:t>
            </a:r>
            <a:r>
              <a:rPr lang="en-US" b="1" dirty="0">
                <a:latin typeface="Cambria" panose="02040503050406030204" pitchFamily="18" charset="0"/>
              </a:rPr>
              <a:t> (BLs)</a:t>
            </a:r>
            <a:endParaRPr lang="en-CH" b="1" dirty="0"/>
          </a:p>
        </p:txBody>
      </p:sp>
      <p:sp>
        <p:nvSpPr>
          <p:cNvPr id="56" name="Rectangle 55">
            <a:extLst>
              <a:ext uri="{FF2B5EF4-FFF2-40B4-BE49-F238E27FC236}">
                <a16:creationId xmlns:a16="http://schemas.microsoft.com/office/drawing/2014/main" id="{D677DAB8-2378-A65F-D2D2-5CABB625E7D6}"/>
              </a:ext>
            </a:extLst>
          </p:cNvPr>
          <p:cNvSpPr/>
          <p:nvPr/>
        </p:nvSpPr>
        <p:spPr>
          <a:xfrm>
            <a:off x="2310581" y="5352652"/>
            <a:ext cx="4522838" cy="393290"/>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a:t>
            </a:r>
            <a:r>
              <a:rPr lang="en-US" altLang="ko-KR" b="1" baseline="-25000" dirty="0">
                <a:solidFill>
                  <a:schemeClr val="tx1"/>
                </a:solidFill>
                <a:latin typeface="Cambria" panose="02040503050406030204" pitchFamily="18" charset="0"/>
              </a:rPr>
              <a:t>1 </a:t>
            </a:r>
            <a:r>
              <a:rPr lang="en-US" altLang="ko-KR" b="1" dirty="0">
                <a:solidFill>
                  <a:schemeClr val="tx1"/>
                </a:solidFill>
                <a:latin typeface="Cambria" panose="02040503050406030204" pitchFamily="18" charset="0"/>
              </a:rPr>
              <a:t>&amp; O</a:t>
            </a:r>
            <a:r>
              <a:rPr lang="en-US" altLang="ko-KR" b="1" baseline="-25000" dirty="0">
                <a:solidFill>
                  <a:schemeClr val="tx1"/>
                </a:solidFill>
                <a:latin typeface="Cambria" panose="02040503050406030204" pitchFamily="18" charset="0"/>
              </a:rPr>
              <a:t>2</a:t>
            </a:r>
            <a:endParaRPr lang="en-CH" b="1" baseline="-25000" dirty="0">
              <a:solidFill>
                <a:schemeClr val="tx1"/>
              </a:solidFill>
              <a:latin typeface="Cambria" panose="02040503050406030204" pitchFamily="18" charset="0"/>
            </a:endParaRPr>
          </a:p>
        </p:txBody>
      </p:sp>
      <p:sp>
        <p:nvSpPr>
          <p:cNvPr id="58" name="Rectangle 57">
            <a:extLst>
              <a:ext uri="{FF2B5EF4-FFF2-40B4-BE49-F238E27FC236}">
                <a16:creationId xmlns:a16="http://schemas.microsoft.com/office/drawing/2014/main" id="{1EEB42EB-894A-7AE4-2A6F-59D4D12FD598}"/>
              </a:ext>
            </a:extLst>
          </p:cNvPr>
          <p:cNvSpPr/>
          <p:nvPr/>
        </p:nvSpPr>
        <p:spPr>
          <a:xfrm>
            <a:off x="2310581" y="5352652"/>
            <a:ext cx="4522838" cy="39329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baseline="-25000" dirty="0">
              <a:solidFill>
                <a:schemeClr val="tx1"/>
              </a:solidFill>
              <a:latin typeface="Cambria" panose="02040503050406030204" pitchFamily="18" charset="0"/>
            </a:endParaRPr>
          </a:p>
        </p:txBody>
      </p:sp>
      <p:sp>
        <p:nvSpPr>
          <p:cNvPr id="65" name="Rectangle 64">
            <a:extLst>
              <a:ext uri="{FF2B5EF4-FFF2-40B4-BE49-F238E27FC236}">
                <a16:creationId xmlns:a16="http://schemas.microsoft.com/office/drawing/2014/main" id="{82BA91E1-031F-EB91-0D22-BC27F73C528A}"/>
              </a:ext>
            </a:extLst>
          </p:cNvPr>
          <p:cNvSpPr/>
          <p:nvPr/>
        </p:nvSpPr>
        <p:spPr>
          <a:xfrm>
            <a:off x="2310581" y="4618692"/>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Operand O</a:t>
            </a:r>
            <a:r>
              <a:rPr lang="en-US" b="1" baseline="-25000" dirty="0">
                <a:solidFill>
                  <a:schemeClr val="tx1"/>
                </a:solidFill>
                <a:latin typeface="Cambria" panose="02040503050406030204" pitchFamily="18" charset="0"/>
              </a:rPr>
              <a:t>32</a:t>
            </a:r>
            <a:endParaRPr lang="en-CH" b="1" dirty="0">
              <a:solidFill>
                <a:schemeClr val="tx1"/>
              </a:solidFill>
              <a:latin typeface="Cambria" panose="02040503050406030204" pitchFamily="18" charset="0"/>
            </a:endParaRPr>
          </a:p>
        </p:txBody>
      </p:sp>
      <p:grpSp>
        <p:nvGrpSpPr>
          <p:cNvPr id="63" name="Group 62">
            <a:extLst>
              <a:ext uri="{FF2B5EF4-FFF2-40B4-BE49-F238E27FC236}">
                <a16:creationId xmlns:a16="http://schemas.microsoft.com/office/drawing/2014/main" id="{A4F89E10-3772-3B9E-BC33-E190657ABA54}"/>
              </a:ext>
            </a:extLst>
          </p:cNvPr>
          <p:cNvGrpSpPr/>
          <p:nvPr/>
        </p:nvGrpSpPr>
        <p:grpSpPr>
          <a:xfrm>
            <a:off x="2359303" y="3136561"/>
            <a:ext cx="4217315" cy="1798823"/>
            <a:chOff x="2359303" y="3136561"/>
            <a:chExt cx="4217315" cy="1798823"/>
          </a:xfrm>
        </p:grpSpPr>
        <p:sp>
          <p:nvSpPr>
            <p:cNvPr id="70" name="십자형 96">
              <a:extLst>
                <a:ext uri="{FF2B5EF4-FFF2-40B4-BE49-F238E27FC236}">
                  <a16:creationId xmlns:a16="http://schemas.microsoft.com/office/drawing/2014/main" id="{E660D2CE-8BAE-1EF0-0F6C-F08AD7E700E0}"/>
                </a:ext>
              </a:extLst>
            </p:cNvPr>
            <p:cNvSpPr/>
            <p:nvPr/>
          </p:nvSpPr>
          <p:spPr>
            <a:xfrm rot="18900000">
              <a:off x="2359303" y="3136562"/>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71" name="십자형 96">
              <a:extLst>
                <a:ext uri="{FF2B5EF4-FFF2-40B4-BE49-F238E27FC236}">
                  <a16:creationId xmlns:a16="http://schemas.microsoft.com/office/drawing/2014/main" id="{8F96F17E-456F-B2F2-7080-DBEE2343071F}"/>
                </a:ext>
              </a:extLst>
            </p:cNvPr>
            <p:cNvSpPr/>
            <p:nvPr/>
          </p:nvSpPr>
          <p:spPr>
            <a:xfrm rot="18900000">
              <a:off x="3607771" y="3136561"/>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72" name="십자형 96">
              <a:extLst>
                <a:ext uri="{FF2B5EF4-FFF2-40B4-BE49-F238E27FC236}">
                  <a16:creationId xmlns:a16="http://schemas.microsoft.com/office/drawing/2014/main" id="{C53E41F6-EBF6-25DB-E05C-0CC5D53EB3C4}"/>
                </a:ext>
              </a:extLst>
            </p:cNvPr>
            <p:cNvSpPr/>
            <p:nvPr/>
          </p:nvSpPr>
          <p:spPr>
            <a:xfrm rot="18900000">
              <a:off x="6335007" y="3136561"/>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73" name="십자형 96">
              <a:extLst>
                <a:ext uri="{FF2B5EF4-FFF2-40B4-BE49-F238E27FC236}">
                  <a16:creationId xmlns:a16="http://schemas.microsoft.com/office/drawing/2014/main" id="{38725A0C-C0E8-149E-1F48-32D107BB53E5}"/>
                </a:ext>
              </a:extLst>
            </p:cNvPr>
            <p:cNvSpPr/>
            <p:nvPr/>
          </p:nvSpPr>
          <p:spPr>
            <a:xfrm rot="18900000">
              <a:off x="2943161" y="3523376"/>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74" name="십자형 96">
              <a:extLst>
                <a:ext uri="{FF2B5EF4-FFF2-40B4-BE49-F238E27FC236}">
                  <a16:creationId xmlns:a16="http://schemas.microsoft.com/office/drawing/2014/main" id="{ADB76AD1-E883-EC3D-8BAB-E05EDDFAD910}"/>
                </a:ext>
              </a:extLst>
            </p:cNvPr>
            <p:cNvSpPr/>
            <p:nvPr/>
          </p:nvSpPr>
          <p:spPr>
            <a:xfrm rot="18900000">
              <a:off x="6022891" y="3523375"/>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75" name="십자형 96">
              <a:extLst>
                <a:ext uri="{FF2B5EF4-FFF2-40B4-BE49-F238E27FC236}">
                  <a16:creationId xmlns:a16="http://schemas.microsoft.com/office/drawing/2014/main" id="{5ED58DC9-6BF0-BCED-550A-0714C4E619F2}"/>
                </a:ext>
              </a:extLst>
            </p:cNvPr>
            <p:cNvSpPr/>
            <p:nvPr/>
          </p:nvSpPr>
          <p:spPr>
            <a:xfrm rot="18900000">
              <a:off x="3358784" y="3922152"/>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76" name="십자형 96">
              <a:extLst>
                <a:ext uri="{FF2B5EF4-FFF2-40B4-BE49-F238E27FC236}">
                  <a16:creationId xmlns:a16="http://schemas.microsoft.com/office/drawing/2014/main" id="{DDDAEC53-A050-9813-9235-51AEB1C9A4E7}"/>
                </a:ext>
              </a:extLst>
            </p:cNvPr>
            <p:cNvSpPr/>
            <p:nvPr/>
          </p:nvSpPr>
          <p:spPr>
            <a:xfrm rot="18900000">
              <a:off x="5708313" y="4704168"/>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77" name="십자형 96">
              <a:extLst>
                <a:ext uri="{FF2B5EF4-FFF2-40B4-BE49-F238E27FC236}">
                  <a16:creationId xmlns:a16="http://schemas.microsoft.com/office/drawing/2014/main" id="{68DD1110-BD4C-E215-D625-FB5B2E2E4E07}"/>
                </a:ext>
              </a:extLst>
            </p:cNvPr>
            <p:cNvSpPr/>
            <p:nvPr/>
          </p:nvSpPr>
          <p:spPr>
            <a:xfrm rot="18900000">
              <a:off x="2628760" y="4704168"/>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sp>
        <p:nvSpPr>
          <p:cNvPr id="59" name="Rectangle 58">
            <a:extLst>
              <a:ext uri="{FF2B5EF4-FFF2-40B4-BE49-F238E27FC236}">
                <a16:creationId xmlns:a16="http://schemas.microsoft.com/office/drawing/2014/main" id="{7B5F15C2-A480-FC6A-D4B9-3187D2AA7AE4}"/>
              </a:ext>
            </a:extLst>
          </p:cNvPr>
          <p:cNvSpPr/>
          <p:nvPr/>
        </p:nvSpPr>
        <p:spPr>
          <a:xfrm>
            <a:off x="2310581" y="5352652"/>
            <a:ext cx="4522838" cy="393290"/>
          </a:xfrm>
          <a:prstGeom prst="rect">
            <a:avLst/>
          </a:prstGeom>
          <a:solidFill>
            <a:srgbClr val="7AC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baseline="-25000" dirty="0">
              <a:solidFill>
                <a:srgbClr val="C00000"/>
              </a:solidFill>
              <a:latin typeface="Cambria" panose="02040503050406030204" pitchFamily="18" charset="0"/>
            </a:endParaRPr>
          </a:p>
        </p:txBody>
      </p:sp>
      <p:grpSp>
        <p:nvGrpSpPr>
          <p:cNvPr id="78" name="Group 77">
            <a:extLst>
              <a:ext uri="{FF2B5EF4-FFF2-40B4-BE49-F238E27FC236}">
                <a16:creationId xmlns:a16="http://schemas.microsoft.com/office/drawing/2014/main" id="{80564DE5-2798-CE6E-4BF3-CA34188FACFA}"/>
              </a:ext>
            </a:extLst>
          </p:cNvPr>
          <p:cNvGrpSpPr/>
          <p:nvPr/>
        </p:nvGrpSpPr>
        <p:grpSpPr>
          <a:xfrm>
            <a:off x="2359304" y="5433688"/>
            <a:ext cx="4217315" cy="233435"/>
            <a:chOff x="2359304" y="5433688"/>
            <a:chExt cx="4217315" cy="233435"/>
          </a:xfrm>
        </p:grpSpPr>
        <p:sp>
          <p:nvSpPr>
            <p:cNvPr id="79" name="십자형 96">
              <a:extLst>
                <a:ext uri="{FF2B5EF4-FFF2-40B4-BE49-F238E27FC236}">
                  <a16:creationId xmlns:a16="http://schemas.microsoft.com/office/drawing/2014/main" id="{B41EA8C4-3739-886C-9BBA-380FE58047BF}"/>
                </a:ext>
              </a:extLst>
            </p:cNvPr>
            <p:cNvSpPr/>
            <p:nvPr/>
          </p:nvSpPr>
          <p:spPr>
            <a:xfrm rot="18900000">
              <a:off x="2359304" y="5435907"/>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80" name="십자형 96">
              <a:extLst>
                <a:ext uri="{FF2B5EF4-FFF2-40B4-BE49-F238E27FC236}">
                  <a16:creationId xmlns:a16="http://schemas.microsoft.com/office/drawing/2014/main" id="{01349517-BDCB-13FE-E551-C18079F0B045}"/>
                </a:ext>
              </a:extLst>
            </p:cNvPr>
            <p:cNvSpPr/>
            <p:nvPr/>
          </p:nvSpPr>
          <p:spPr>
            <a:xfrm rot="18900000">
              <a:off x="3607772" y="5435906"/>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81" name="십자형 96">
              <a:extLst>
                <a:ext uri="{FF2B5EF4-FFF2-40B4-BE49-F238E27FC236}">
                  <a16:creationId xmlns:a16="http://schemas.microsoft.com/office/drawing/2014/main" id="{337A97D5-F963-1988-BB83-9833C303F38F}"/>
                </a:ext>
              </a:extLst>
            </p:cNvPr>
            <p:cNvSpPr/>
            <p:nvPr/>
          </p:nvSpPr>
          <p:spPr>
            <a:xfrm rot="18900000">
              <a:off x="6335008" y="5435906"/>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nvGrpSpPr>
            <p:cNvPr id="82" name="Group 81">
              <a:extLst>
                <a:ext uri="{FF2B5EF4-FFF2-40B4-BE49-F238E27FC236}">
                  <a16:creationId xmlns:a16="http://schemas.microsoft.com/office/drawing/2014/main" id="{7F8E9B71-413E-FC4A-DCF4-79C93DE4F30B}"/>
                </a:ext>
              </a:extLst>
            </p:cNvPr>
            <p:cNvGrpSpPr/>
            <p:nvPr/>
          </p:nvGrpSpPr>
          <p:grpSpPr>
            <a:xfrm>
              <a:off x="2943162" y="5433688"/>
              <a:ext cx="3321341" cy="231217"/>
              <a:chOff x="3095561" y="3675775"/>
              <a:chExt cx="3321341" cy="231217"/>
            </a:xfrm>
          </p:grpSpPr>
          <p:sp>
            <p:nvSpPr>
              <p:cNvPr id="83" name="십자형 96">
                <a:extLst>
                  <a:ext uri="{FF2B5EF4-FFF2-40B4-BE49-F238E27FC236}">
                    <a16:creationId xmlns:a16="http://schemas.microsoft.com/office/drawing/2014/main" id="{0F340E57-8419-C663-7DB3-A485D4EC051E}"/>
                  </a:ext>
                </a:extLst>
              </p:cNvPr>
              <p:cNvSpPr/>
              <p:nvPr/>
            </p:nvSpPr>
            <p:spPr>
              <a:xfrm rot="18900000">
                <a:off x="3095561" y="3675776"/>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84" name="십자형 96">
                <a:extLst>
                  <a:ext uri="{FF2B5EF4-FFF2-40B4-BE49-F238E27FC236}">
                    <a16:creationId xmlns:a16="http://schemas.microsoft.com/office/drawing/2014/main" id="{AA42F06B-D0CA-764A-1448-4AF4473BE143}"/>
                  </a:ext>
                </a:extLst>
              </p:cNvPr>
              <p:cNvSpPr/>
              <p:nvPr/>
            </p:nvSpPr>
            <p:spPr>
              <a:xfrm rot="18900000">
                <a:off x="6175291" y="3675775"/>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grpSp>
      <p:sp>
        <p:nvSpPr>
          <p:cNvPr id="87" name="십자형 96">
            <a:extLst>
              <a:ext uri="{FF2B5EF4-FFF2-40B4-BE49-F238E27FC236}">
                <a16:creationId xmlns:a16="http://schemas.microsoft.com/office/drawing/2014/main" id="{A3822E6C-8C29-A1C6-0A37-F4CE38F1601D}"/>
              </a:ext>
            </a:extLst>
          </p:cNvPr>
          <p:cNvSpPr/>
          <p:nvPr/>
        </p:nvSpPr>
        <p:spPr>
          <a:xfrm rot="18900000">
            <a:off x="3358786" y="5433688"/>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ln w="3175">
                <a:noFill/>
                <a:round/>
              </a:ln>
              <a:solidFill>
                <a:schemeClr val="tx1"/>
              </a:solidFill>
              <a:effectLst>
                <a:glow rad="63500">
                  <a:srgbClr val="7AC853"/>
                </a:glow>
              </a:effectLst>
              <a:latin typeface="Cambria" panose="02040503050406030204" pitchFamily="18" charset="0"/>
            </a:endParaRPr>
          </a:p>
        </p:txBody>
      </p:sp>
      <p:sp>
        <p:nvSpPr>
          <p:cNvPr id="93" name="TextBox 92">
            <a:extLst>
              <a:ext uri="{FF2B5EF4-FFF2-40B4-BE49-F238E27FC236}">
                <a16:creationId xmlns:a16="http://schemas.microsoft.com/office/drawing/2014/main" id="{A1C0DC0F-96A9-9530-FE31-9365F7F5BDF0}"/>
              </a:ext>
            </a:extLst>
          </p:cNvPr>
          <p:cNvSpPr txBox="1"/>
          <p:nvPr/>
        </p:nvSpPr>
        <p:spPr>
          <a:xfrm>
            <a:off x="3116335" y="5348740"/>
            <a:ext cx="2871225" cy="369332"/>
          </a:xfrm>
          <a:prstGeom prst="rect">
            <a:avLst/>
          </a:prstGeom>
          <a:noFill/>
        </p:spPr>
        <p:txBody>
          <a:bodyPr wrap="square">
            <a:spAutoFit/>
          </a:bodyPr>
          <a:lstStyle/>
          <a:p>
            <a:pPr algn="ctr"/>
            <a:r>
              <a:rPr lang="en-CH" b="1" dirty="0">
                <a:ln w="3175">
                  <a:noFill/>
                  <a:round/>
                </a:ln>
                <a:solidFill>
                  <a:srgbClr val="C00000"/>
                </a:solidFill>
                <a:effectLst>
                  <a:glow rad="63500">
                    <a:schemeClr val="accent6">
                      <a:lumMod val="60000"/>
                      <a:lumOff val="40000"/>
                    </a:schemeClr>
                  </a:glow>
                </a:effectLst>
                <a:latin typeface="Cambria" panose="02040503050406030204" pitchFamily="18" charset="0"/>
              </a:rPr>
              <a:t>O</a:t>
            </a:r>
            <a:r>
              <a:rPr lang="en-US" altLang="ko-KR" b="1" baseline="-25000" dirty="0">
                <a:ln w="3175">
                  <a:noFill/>
                  <a:round/>
                </a:ln>
                <a:solidFill>
                  <a:srgbClr val="C00000"/>
                </a:solidFill>
                <a:effectLst>
                  <a:glow rad="63500">
                    <a:schemeClr val="accent6">
                      <a:lumMod val="60000"/>
                      <a:lumOff val="40000"/>
                    </a:schemeClr>
                  </a:glow>
                </a:effectLst>
                <a:latin typeface="Cambria" panose="02040503050406030204" pitchFamily="18" charset="0"/>
              </a:rPr>
              <a:t>1 </a:t>
            </a:r>
            <a:r>
              <a:rPr lang="en-US" altLang="ko-KR" b="1" dirty="0">
                <a:ln w="3175">
                  <a:noFill/>
                  <a:round/>
                </a:ln>
                <a:solidFill>
                  <a:srgbClr val="C00000"/>
                </a:solidFill>
                <a:effectLst>
                  <a:glow rad="63500">
                    <a:schemeClr val="accent6">
                      <a:lumMod val="60000"/>
                      <a:lumOff val="40000"/>
                    </a:schemeClr>
                  </a:glow>
                </a:effectLst>
                <a:latin typeface="Cambria" panose="02040503050406030204" pitchFamily="18" charset="0"/>
              </a:rPr>
              <a:t>&amp; O</a:t>
            </a:r>
            <a:r>
              <a:rPr lang="en-US" altLang="ko-KR" b="1" baseline="-25000" dirty="0">
                <a:ln w="3175">
                  <a:noFill/>
                  <a:round/>
                </a:ln>
                <a:solidFill>
                  <a:srgbClr val="C00000"/>
                </a:solidFill>
                <a:effectLst>
                  <a:glow rad="63500">
                    <a:schemeClr val="accent6">
                      <a:lumMod val="60000"/>
                      <a:lumOff val="40000"/>
                    </a:schemeClr>
                  </a:glow>
                </a:effectLst>
                <a:latin typeface="Cambria" panose="02040503050406030204" pitchFamily="18" charset="0"/>
              </a:rPr>
              <a:t>2</a:t>
            </a:r>
            <a:r>
              <a:rPr lang="ko-KR" altLang="en-US" b="1" baseline="-25000" dirty="0">
                <a:ln w="3175">
                  <a:noFill/>
                  <a:round/>
                </a:ln>
                <a:solidFill>
                  <a:srgbClr val="C00000"/>
                </a:solidFill>
                <a:effectLst>
                  <a:glow rad="63500">
                    <a:schemeClr val="accent6">
                      <a:lumMod val="60000"/>
                      <a:lumOff val="40000"/>
                    </a:schemeClr>
                  </a:glow>
                </a:effectLst>
                <a:latin typeface="Cambria" panose="02040503050406030204" pitchFamily="18" charset="0"/>
              </a:rPr>
              <a:t> </a:t>
            </a:r>
            <a:r>
              <a:rPr lang="en-US" altLang="ko-KR" b="1" dirty="0">
                <a:ln w="3175">
                  <a:noFill/>
                  <a:round/>
                </a:ln>
                <a:solidFill>
                  <a:srgbClr val="C00000"/>
                </a:solidFill>
                <a:effectLst>
                  <a:glow rad="63500">
                    <a:schemeClr val="accent6">
                      <a:lumMod val="60000"/>
                      <a:lumOff val="40000"/>
                    </a:schemeClr>
                  </a:glow>
                </a:effectLst>
                <a:latin typeface="Cambria" panose="02040503050406030204" pitchFamily="18" charset="0"/>
              </a:rPr>
              <a:t>&amp;</a:t>
            </a:r>
            <a:r>
              <a:rPr lang="ko-KR" altLang="en-US" b="1" dirty="0">
                <a:ln w="3175">
                  <a:noFill/>
                  <a:round/>
                </a:ln>
                <a:solidFill>
                  <a:srgbClr val="C00000"/>
                </a:solidFill>
                <a:effectLst>
                  <a:glow rad="63500">
                    <a:schemeClr val="accent6">
                      <a:lumMod val="60000"/>
                      <a:lumOff val="40000"/>
                    </a:schemeClr>
                  </a:glow>
                </a:effectLst>
                <a:latin typeface="Cambria" panose="02040503050406030204" pitchFamily="18" charset="0"/>
              </a:rPr>
              <a:t> </a:t>
            </a:r>
            <a:r>
              <a:rPr lang="en-US" altLang="ko-KR" b="1" dirty="0">
                <a:ln w="3175">
                  <a:noFill/>
                  <a:round/>
                </a:ln>
                <a:solidFill>
                  <a:srgbClr val="C00000"/>
                </a:solidFill>
                <a:effectLst>
                  <a:glow rad="63500">
                    <a:schemeClr val="accent6">
                      <a:lumMod val="60000"/>
                      <a:lumOff val="40000"/>
                    </a:schemeClr>
                  </a:glow>
                </a:effectLst>
                <a:latin typeface="Cambria" panose="02040503050406030204" pitchFamily="18" charset="0"/>
              </a:rPr>
              <a:t>O</a:t>
            </a:r>
            <a:r>
              <a:rPr lang="en-US" altLang="ko-KR" b="1" baseline="-25000" dirty="0">
                <a:ln w="3175">
                  <a:noFill/>
                  <a:round/>
                </a:ln>
                <a:solidFill>
                  <a:srgbClr val="C00000"/>
                </a:solidFill>
                <a:effectLst>
                  <a:glow rad="63500">
                    <a:schemeClr val="accent6">
                      <a:lumMod val="60000"/>
                      <a:lumOff val="40000"/>
                    </a:schemeClr>
                  </a:glow>
                </a:effectLst>
                <a:latin typeface="Cambria" panose="02040503050406030204" pitchFamily="18" charset="0"/>
              </a:rPr>
              <a:t>3</a:t>
            </a:r>
            <a:r>
              <a:rPr lang="en-US" altLang="ko-KR" b="1" dirty="0">
                <a:ln w="3175">
                  <a:noFill/>
                  <a:round/>
                </a:ln>
                <a:solidFill>
                  <a:srgbClr val="C00000"/>
                </a:solidFill>
                <a:effectLst>
                  <a:glow rad="63500">
                    <a:schemeClr val="accent6">
                      <a:lumMod val="60000"/>
                      <a:lumOff val="40000"/>
                    </a:schemeClr>
                  </a:glow>
                </a:effectLst>
                <a:latin typeface="Cambria" panose="02040503050406030204" pitchFamily="18" charset="0"/>
              </a:rPr>
              <a:t> &amp; …</a:t>
            </a:r>
            <a:endParaRPr lang="en-CH" b="1" baseline="-25000" dirty="0">
              <a:ln w="3175">
                <a:noFill/>
                <a:round/>
              </a:ln>
              <a:solidFill>
                <a:srgbClr val="C00000"/>
              </a:solidFill>
              <a:effectLst>
                <a:glow rad="63500">
                  <a:schemeClr val="accent6">
                    <a:lumMod val="60000"/>
                    <a:lumOff val="40000"/>
                  </a:schemeClr>
                </a:glow>
              </a:effectLst>
              <a:latin typeface="Cambria" panose="02040503050406030204" pitchFamily="18" charset="0"/>
            </a:endParaRPr>
          </a:p>
        </p:txBody>
      </p:sp>
      <p:sp>
        <p:nvSpPr>
          <p:cNvPr id="86" name="TextBox 85">
            <a:extLst>
              <a:ext uri="{FF2B5EF4-FFF2-40B4-BE49-F238E27FC236}">
                <a16:creationId xmlns:a16="http://schemas.microsoft.com/office/drawing/2014/main" id="{38002FF5-31BC-D6DC-E01A-FFC2C6CD70DF}"/>
              </a:ext>
            </a:extLst>
          </p:cNvPr>
          <p:cNvSpPr txBox="1"/>
          <p:nvPr/>
        </p:nvSpPr>
        <p:spPr>
          <a:xfrm>
            <a:off x="3385543" y="5393301"/>
            <a:ext cx="2372914" cy="276999"/>
          </a:xfrm>
          <a:prstGeom prst="rect">
            <a:avLst/>
          </a:prstGeom>
          <a:noFill/>
        </p:spPr>
        <p:txBody>
          <a:bodyPr wrap="square" lIns="0" tIns="0" rIns="0" bIns="0" anchor="ctr">
            <a:spAutoFit/>
          </a:bodyPr>
          <a:lstStyle/>
          <a:p>
            <a:pPr algn="ctr"/>
            <a:r>
              <a:rPr lang="en-CH" b="1" dirty="0">
                <a:ln w="3175">
                  <a:noFill/>
                  <a:round/>
                </a:ln>
                <a:solidFill>
                  <a:srgbClr val="C00000"/>
                </a:solidFill>
                <a:effectLst>
                  <a:glow rad="63500">
                    <a:srgbClr val="7AC853"/>
                  </a:glow>
                </a:effectLst>
                <a:latin typeface="Cambria" panose="02040503050406030204" pitchFamily="18" charset="0"/>
              </a:rPr>
              <a:t>O</a:t>
            </a:r>
            <a:r>
              <a:rPr lang="en-US" altLang="ko-KR" b="1" baseline="-25000" dirty="0">
                <a:ln w="3175">
                  <a:noFill/>
                  <a:round/>
                </a:ln>
                <a:solidFill>
                  <a:srgbClr val="C00000"/>
                </a:solidFill>
                <a:effectLst>
                  <a:glow rad="63500">
                    <a:srgbClr val="7AC853"/>
                  </a:glow>
                </a:effectLst>
                <a:latin typeface="Cambria" panose="02040503050406030204" pitchFamily="18" charset="0"/>
              </a:rPr>
              <a:t>1 </a:t>
            </a:r>
            <a:r>
              <a:rPr lang="en-US" altLang="ko-KR" b="1" dirty="0">
                <a:ln w="3175">
                  <a:noFill/>
                  <a:round/>
                </a:ln>
                <a:solidFill>
                  <a:srgbClr val="C00000"/>
                </a:solidFill>
                <a:effectLst>
                  <a:glow rad="63500">
                    <a:srgbClr val="7AC853"/>
                  </a:glow>
                </a:effectLst>
                <a:latin typeface="Cambria" panose="02040503050406030204" pitchFamily="18" charset="0"/>
              </a:rPr>
              <a:t>&amp; O</a:t>
            </a:r>
            <a:r>
              <a:rPr lang="en-US" altLang="ko-KR" b="1" baseline="-25000" dirty="0">
                <a:ln w="3175">
                  <a:noFill/>
                  <a:round/>
                </a:ln>
                <a:solidFill>
                  <a:srgbClr val="C00000"/>
                </a:solidFill>
                <a:effectLst>
                  <a:glow rad="63500">
                    <a:srgbClr val="7AC853"/>
                  </a:glow>
                </a:effectLst>
                <a:latin typeface="Cambria" panose="02040503050406030204" pitchFamily="18" charset="0"/>
              </a:rPr>
              <a:t>2</a:t>
            </a:r>
            <a:r>
              <a:rPr lang="ko-KR" altLang="en-US" b="1" baseline="-25000" dirty="0">
                <a:ln w="3175">
                  <a:noFill/>
                  <a:round/>
                </a:ln>
                <a:solidFill>
                  <a:srgbClr val="C00000"/>
                </a:solidFill>
                <a:effectLst>
                  <a:glow rad="63500">
                    <a:srgbClr val="7AC853"/>
                  </a:glow>
                </a:effectLst>
                <a:latin typeface="Cambria" panose="02040503050406030204" pitchFamily="18" charset="0"/>
              </a:rPr>
              <a:t> </a:t>
            </a:r>
            <a:r>
              <a:rPr lang="en-US" altLang="ko-KR" b="1" dirty="0">
                <a:ln w="3175">
                  <a:noFill/>
                  <a:round/>
                </a:ln>
                <a:solidFill>
                  <a:srgbClr val="C00000"/>
                </a:solidFill>
                <a:effectLst>
                  <a:glow rad="63500">
                    <a:srgbClr val="7AC853"/>
                  </a:glow>
                </a:effectLst>
                <a:latin typeface="Cambria" panose="02040503050406030204" pitchFamily="18" charset="0"/>
              </a:rPr>
              <a:t>&amp;</a:t>
            </a:r>
            <a:r>
              <a:rPr lang="ko-KR" altLang="en-US" b="1" dirty="0">
                <a:ln w="3175">
                  <a:noFill/>
                  <a:round/>
                </a:ln>
                <a:solidFill>
                  <a:srgbClr val="C00000"/>
                </a:solidFill>
                <a:effectLst>
                  <a:glow rad="63500">
                    <a:srgbClr val="7AC853"/>
                  </a:glow>
                </a:effectLst>
                <a:latin typeface="Cambria" panose="02040503050406030204" pitchFamily="18" charset="0"/>
              </a:rPr>
              <a:t> </a:t>
            </a:r>
            <a:r>
              <a:rPr lang="en-US" altLang="ko-KR" b="1" dirty="0">
                <a:ln w="3175">
                  <a:noFill/>
                  <a:round/>
                </a:ln>
                <a:solidFill>
                  <a:srgbClr val="C00000"/>
                </a:solidFill>
                <a:effectLst>
                  <a:glow rad="63500">
                    <a:srgbClr val="7AC853"/>
                  </a:glow>
                </a:effectLst>
                <a:latin typeface="Cambria" panose="02040503050406030204" pitchFamily="18" charset="0"/>
              </a:rPr>
              <a:t>O</a:t>
            </a:r>
            <a:r>
              <a:rPr lang="en-US" altLang="ko-KR" b="1" baseline="-25000" dirty="0">
                <a:ln w="3175">
                  <a:noFill/>
                  <a:round/>
                </a:ln>
                <a:solidFill>
                  <a:srgbClr val="C00000"/>
                </a:solidFill>
                <a:effectLst>
                  <a:glow rad="63500">
                    <a:srgbClr val="7AC853"/>
                  </a:glow>
                </a:effectLst>
                <a:latin typeface="Cambria" panose="02040503050406030204" pitchFamily="18" charset="0"/>
              </a:rPr>
              <a:t>3 </a:t>
            </a:r>
            <a:r>
              <a:rPr lang="en-US" altLang="ko-KR" b="1" dirty="0">
                <a:ln w="3175">
                  <a:noFill/>
                  <a:round/>
                </a:ln>
                <a:solidFill>
                  <a:srgbClr val="C00000"/>
                </a:solidFill>
                <a:effectLst>
                  <a:glow rad="63500">
                    <a:srgbClr val="7AC853"/>
                  </a:glow>
                </a:effectLst>
                <a:latin typeface="Cambria" panose="02040503050406030204" pitchFamily="18" charset="0"/>
              </a:rPr>
              <a:t>&amp; … &amp; O</a:t>
            </a:r>
            <a:r>
              <a:rPr lang="en-US" altLang="ko-KR" b="1" baseline="-25000" dirty="0">
                <a:ln w="3175">
                  <a:noFill/>
                  <a:round/>
                </a:ln>
                <a:solidFill>
                  <a:srgbClr val="C00000"/>
                </a:solidFill>
                <a:effectLst>
                  <a:glow rad="63500">
                    <a:srgbClr val="7AC853"/>
                  </a:glow>
                </a:effectLst>
                <a:latin typeface="Cambria" panose="02040503050406030204" pitchFamily="18" charset="0"/>
              </a:rPr>
              <a:t>32</a:t>
            </a:r>
            <a:endParaRPr lang="en-CH" b="1" baseline="-25000" dirty="0">
              <a:ln w="3175">
                <a:noFill/>
                <a:round/>
              </a:ln>
              <a:solidFill>
                <a:srgbClr val="C00000"/>
              </a:solidFill>
              <a:effectLst>
                <a:glow rad="63500">
                  <a:srgbClr val="7AC853"/>
                </a:glow>
              </a:effectLst>
              <a:latin typeface="Cambria" panose="02040503050406030204" pitchFamily="18" charset="0"/>
            </a:endParaRPr>
          </a:p>
        </p:txBody>
      </p:sp>
      <p:grpSp>
        <p:nvGrpSpPr>
          <p:cNvPr id="90" name="Group 89">
            <a:extLst>
              <a:ext uri="{FF2B5EF4-FFF2-40B4-BE49-F238E27FC236}">
                <a16:creationId xmlns:a16="http://schemas.microsoft.com/office/drawing/2014/main" id="{31BB5908-92D3-660D-7155-090598394665}"/>
              </a:ext>
            </a:extLst>
          </p:cNvPr>
          <p:cNvGrpSpPr/>
          <p:nvPr/>
        </p:nvGrpSpPr>
        <p:grpSpPr>
          <a:xfrm>
            <a:off x="2628761" y="4704169"/>
            <a:ext cx="3321164" cy="231216"/>
            <a:chOff x="2781160" y="4856568"/>
            <a:chExt cx="3321164" cy="231216"/>
          </a:xfrm>
        </p:grpSpPr>
        <p:sp>
          <p:nvSpPr>
            <p:cNvPr id="88" name="십자형 96">
              <a:extLst>
                <a:ext uri="{FF2B5EF4-FFF2-40B4-BE49-F238E27FC236}">
                  <a16:creationId xmlns:a16="http://schemas.microsoft.com/office/drawing/2014/main" id="{7168768C-D757-F602-1B3F-61C709591386}"/>
                </a:ext>
              </a:extLst>
            </p:cNvPr>
            <p:cNvSpPr/>
            <p:nvPr/>
          </p:nvSpPr>
          <p:spPr>
            <a:xfrm rot="18900000">
              <a:off x="5860713" y="4856568"/>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sp>
          <p:nvSpPr>
            <p:cNvPr id="89" name="십자형 96">
              <a:extLst>
                <a:ext uri="{FF2B5EF4-FFF2-40B4-BE49-F238E27FC236}">
                  <a16:creationId xmlns:a16="http://schemas.microsoft.com/office/drawing/2014/main" id="{3A764796-555F-4F40-CF1C-25AA069FA184}"/>
                </a:ext>
              </a:extLst>
            </p:cNvPr>
            <p:cNvSpPr/>
            <p:nvPr/>
          </p:nvSpPr>
          <p:spPr>
            <a:xfrm rot="18900000">
              <a:off x="2781160" y="4856568"/>
              <a:ext cx="241611" cy="231216"/>
            </a:xfrm>
            <a:prstGeom prst="plus">
              <a:avLst>
                <a:gd name="adj" fmla="val 41755"/>
              </a:avLst>
            </a:prstGeom>
            <a:solidFill>
              <a:srgbClr val="C0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b="1" dirty="0">
                <a:solidFill>
                  <a:schemeClr val="tx1"/>
                </a:solidFill>
                <a:latin typeface="Cambria" panose="02040503050406030204" pitchFamily="18" charset="0"/>
              </a:endParaRPr>
            </a:p>
          </p:txBody>
        </p:sp>
      </p:grpSp>
      <p:grpSp>
        <p:nvGrpSpPr>
          <p:cNvPr id="61" name="Group 60">
            <a:extLst>
              <a:ext uri="{FF2B5EF4-FFF2-40B4-BE49-F238E27FC236}">
                <a16:creationId xmlns:a16="http://schemas.microsoft.com/office/drawing/2014/main" id="{52A299B8-4DBC-1491-8065-96CBD610A52C}"/>
              </a:ext>
            </a:extLst>
          </p:cNvPr>
          <p:cNvGrpSpPr/>
          <p:nvPr/>
        </p:nvGrpSpPr>
        <p:grpSpPr>
          <a:xfrm>
            <a:off x="6013241" y="4702279"/>
            <a:ext cx="811198" cy="902096"/>
            <a:chOff x="6013241" y="4702279"/>
            <a:chExt cx="811198" cy="902096"/>
          </a:xfrm>
        </p:grpSpPr>
        <p:sp>
          <p:nvSpPr>
            <p:cNvPr id="60" name="Up Arrow 59">
              <a:extLst>
                <a:ext uri="{FF2B5EF4-FFF2-40B4-BE49-F238E27FC236}">
                  <a16:creationId xmlns:a16="http://schemas.microsoft.com/office/drawing/2014/main" id="{5E2913C0-F852-0F91-1C24-0C464D8C6968}"/>
                </a:ext>
              </a:extLst>
            </p:cNvPr>
            <p:cNvSpPr/>
            <p:nvPr/>
          </p:nvSpPr>
          <p:spPr>
            <a:xfrm rot="10800000">
              <a:off x="6395994" y="4818595"/>
              <a:ext cx="312117" cy="785780"/>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935B050B-2617-C48C-868A-6EEADE2DE882}"/>
                </a:ext>
              </a:extLst>
            </p:cNvPr>
            <p:cNvSpPr/>
            <p:nvPr/>
          </p:nvSpPr>
          <p:spPr>
            <a:xfrm>
              <a:off x="6013241" y="4702279"/>
              <a:ext cx="811198" cy="208114"/>
            </a:xfrm>
            <a:prstGeom prst="rect">
              <a:avLst/>
            </a:prstGeom>
            <a:solidFill>
              <a:schemeClr val="accent6">
                <a:lumMod val="20000"/>
                <a:lumOff val="80000"/>
              </a:schemeClr>
            </a:solidFill>
          </p:spPr>
          <p:txBody>
            <a:bodyPr wrap="square" lIns="0" tIns="0" rIns="0" bIns="0" anchor="ctr">
              <a:spAutoFit/>
            </a:bodyPr>
            <a:lstStyle/>
            <a:p>
              <a:pPr algn="ctr"/>
              <a:r>
                <a:rPr lang="en-US" b="1" i="1" dirty="0">
                  <a:solidFill>
                    <a:schemeClr val="accent1"/>
                  </a:solidFill>
                  <a:latin typeface="Cambria" panose="02040503050406030204" pitchFamily="18" charset="0"/>
                </a:rPr>
                <a:t>Sensing</a:t>
              </a:r>
              <a:endParaRPr lang="en-CH" b="1" i="1" dirty="0">
                <a:solidFill>
                  <a:schemeClr val="accent1"/>
                </a:solidFill>
              </a:endParaRPr>
            </a:p>
          </p:txBody>
        </p:sp>
      </p:grpSp>
      <p:grpSp>
        <p:nvGrpSpPr>
          <p:cNvPr id="94" name="Group 93">
            <a:extLst>
              <a:ext uri="{FF2B5EF4-FFF2-40B4-BE49-F238E27FC236}">
                <a16:creationId xmlns:a16="http://schemas.microsoft.com/office/drawing/2014/main" id="{A6C1ABE8-B75A-0DE7-23B0-3D2B855A47F4}"/>
              </a:ext>
            </a:extLst>
          </p:cNvPr>
          <p:cNvGrpSpPr/>
          <p:nvPr/>
        </p:nvGrpSpPr>
        <p:grpSpPr>
          <a:xfrm>
            <a:off x="1077133" y="3108112"/>
            <a:ext cx="1347839" cy="276999"/>
            <a:chOff x="1077133" y="3108112"/>
            <a:chExt cx="1347839" cy="276999"/>
          </a:xfrm>
        </p:grpSpPr>
        <p:sp>
          <p:nvSpPr>
            <p:cNvPr id="95" name="Rectangle 94">
              <a:extLst>
                <a:ext uri="{FF2B5EF4-FFF2-40B4-BE49-F238E27FC236}">
                  <a16:creationId xmlns:a16="http://schemas.microsoft.com/office/drawing/2014/main" id="{45F4F764-4662-5BB0-7BB1-F6DE50C5D5F8}"/>
                </a:ext>
              </a:extLst>
            </p:cNvPr>
            <p:cNvSpPr/>
            <p:nvPr/>
          </p:nvSpPr>
          <p:spPr>
            <a:xfrm>
              <a:off x="1077133" y="3108112"/>
              <a:ext cx="981550" cy="276999"/>
            </a:xfrm>
            <a:prstGeom prst="rect">
              <a:avLst/>
            </a:prstGeom>
            <a:noFill/>
          </p:spPr>
          <p:txBody>
            <a:bodyPr wrap="square" lIns="0" tIns="0" rIns="0" bIns="0" anchor="ctr">
              <a:spAutoFit/>
            </a:bodyPr>
            <a:lstStyle/>
            <a:p>
              <a:pPr algn="ctr"/>
              <a:r>
                <a:rPr lang="en-US" b="1" dirty="0">
                  <a:solidFill>
                    <a:srgbClr val="C00000"/>
                  </a:solidFill>
                  <a:latin typeface="Cambria" panose="02040503050406030204" pitchFamily="18" charset="0"/>
                </a:rPr>
                <a:t>Bit Error</a:t>
              </a:r>
              <a:endParaRPr lang="en-CH" b="1" dirty="0">
                <a:solidFill>
                  <a:srgbClr val="C00000"/>
                </a:solidFill>
              </a:endParaRPr>
            </a:p>
          </p:txBody>
        </p:sp>
        <p:cxnSp>
          <p:nvCxnSpPr>
            <p:cNvPr id="96" name="Straight Connector 95">
              <a:extLst>
                <a:ext uri="{FF2B5EF4-FFF2-40B4-BE49-F238E27FC236}">
                  <a16:creationId xmlns:a16="http://schemas.microsoft.com/office/drawing/2014/main" id="{72D4DD47-1863-2277-8D30-9D6811950B01}"/>
                </a:ext>
              </a:extLst>
            </p:cNvPr>
            <p:cNvCxnSpPr>
              <a:cxnSpLocks/>
              <a:stCxn id="95" idx="3"/>
            </p:cNvCxnSpPr>
            <p:nvPr/>
          </p:nvCxnSpPr>
          <p:spPr>
            <a:xfrm>
              <a:off x="2058683" y="3246612"/>
              <a:ext cx="366289" cy="0"/>
            </a:xfrm>
            <a:prstGeom prst="line">
              <a:avLst/>
            </a:prstGeom>
            <a:ln w="15875">
              <a:solidFill>
                <a:srgbClr val="C00000"/>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98" name="Slide Number Placeholder 97">
            <a:extLst>
              <a:ext uri="{FF2B5EF4-FFF2-40B4-BE49-F238E27FC236}">
                <a16:creationId xmlns:a16="http://schemas.microsoft.com/office/drawing/2014/main" id="{1DB137FA-1642-617F-5857-6242D8D8A97E}"/>
              </a:ext>
            </a:extLst>
          </p:cNvPr>
          <p:cNvSpPr>
            <a:spLocks noGrp="1"/>
          </p:cNvSpPr>
          <p:nvPr>
            <p:ph type="sldNum" sz="quarter" idx="12"/>
          </p:nvPr>
        </p:nvSpPr>
        <p:spPr/>
        <p:txBody>
          <a:bodyPr/>
          <a:lstStyle/>
          <a:p>
            <a:r>
              <a:rPr lang="en-CH" dirty="0"/>
              <a:t>8</a:t>
            </a:r>
          </a:p>
        </p:txBody>
      </p:sp>
    </p:spTree>
    <p:extLst>
      <p:ext uri="{BB962C8B-B14F-4D97-AF65-F5344CB8AC3E}">
        <p14:creationId xmlns:p14="http://schemas.microsoft.com/office/powerpoint/2010/main" val="335020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 -3.33333E-6 L 0 0.10695 " pathEditMode="relative" rAng="0" ptsTypes="AA">
                                      <p:cBhvr>
                                        <p:cTn id="6" dur="500" fill="hold"/>
                                        <p:tgtEl>
                                          <p:spTgt spid="65"/>
                                        </p:tgtEl>
                                        <p:attrNameLst>
                                          <p:attrName>ppt_x</p:attrName>
                                          <p:attrName>ppt_y</p:attrName>
                                        </p:attrNameLst>
                                      </p:cBhvr>
                                      <p:rCtr x="0" y="5347"/>
                                    </p:animMotion>
                                  </p:childTnLst>
                                </p:cTn>
                              </p:par>
                              <p:par>
                                <p:cTn id="7" presetID="42" presetClass="path" presetSubtype="0" accel="50000" decel="50000" fill="hold" nodeType="withEffect">
                                  <p:stCondLst>
                                    <p:cond delay="0"/>
                                  </p:stCondLst>
                                  <p:childTnLst>
                                    <p:animMotion origin="layout" path="M 2.77778E-6 2.22222E-6 L 2.77778E-6 0.10648 " pathEditMode="relative" rAng="0" ptsTypes="AA">
                                      <p:cBhvr>
                                        <p:cTn id="8" dur="500" fill="hold"/>
                                        <p:tgtEl>
                                          <p:spTgt spid="90"/>
                                        </p:tgtEl>
                                        <p:attrNameLst>
                                          <p:attrName>ppt_x</p:attrName>
                                          <p:attrName>ppt_y</p:attrName>
                                        </p:attrNameLst>
                                      </p:cBhvr>
                                      <p:rCtr x="0" y="5324"/>
                                    </p:animMotion>
                                  </p:childTnLst>
                                </p:cTn>
                              </p:par>
                            </p:childTnLst>
                          </p:cTn>
                        </p:par>
                        <p:par>
                          <p:cTn id="9" fill="hold">
                            <p:stCondLst>
                              <p:cond delay="500"/>
                            </p:stCondLst>
                            <p:childTnLst>
                              <p:par>
                                <p:cTn id="10" presetID="1" presetClass="exit" presetSubtype="0" fill="hold" grpId="1" nodeType="afterEffect">
                                  <p:stCondLst>
                                    <p:cond delay="0"/>
                                  </p:stCondLst>
                                  <p:childTnLst>
                                    <p:set>
                                      <p:cBhvr>
                                        <p:cTn id="11" dur="1" fill="hold">
                                          <p:stCondLst>
                                            <p:cond delay="0"/>
                                          </p:stCondLst>
                                        </p:cTn>
                                        <p:tgtEl>
                                          <p:spTgt spid="6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childTnLst>
                                </p:cTn>
                              </p:par>
                              <p:par>
                                <p:cTn id="16" presetID="1" presetClass="exit" presetSubtype="0" fill="hold" grpId="0" nodeType="withEffect">
                                  <p:stCondLst>
                                    <p:cond delay="0"/>
                                  </p:stCondLst>
                                  <p:childTnLst>
                                    <p:set>
                                      <p:cBhvr>
                                        <p:cTn id="17" dur="1" fill="hold">
                                          <p:stCondLst>
                                            <p:cond delay="0"/>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5" grpId="1" animBg="1"/>
      <p:bldP spid="59" grpId="0" animBg="1"/>
      <p:bldP spid="93"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40449-3158-8422-1F82-6D84E53755BF}"/>
              </a:ext>
            </a:extLst>
          </p:cNvPr>
          <p:cNvSpPr>
            <a:spLocks noGrp="1"/>
          </p:cNvSpPr>
          <p:nvPr>
            <p:ph type="title"/>
          </p:nvPr>
        </p:nvSpPr>
        <p:spPr/>
        <p:txBody>
          <a:bodyPr/>
          <a:lstStyle/>
          <a:p>
            <a:r>
              <a:rPr lang="en-CH" dirty="0"/>
              <a:t>Our Goals</a:t>
            </a:r>
          </a:p>
        </p:txBody>
      </p:sp>
      <p:sp>
        <p:nvSpPr>
          <p:cNvPr id="67" name="Rectangle 66">
            <a:extLst>
              <a:ext uri="{FF2B5EF4-FFF2-40B4-BE49-F238E27FC236}">
                <a16:creationId xmlns:a16="http://schemas.microsoft.com/office/drawing/2014/main" id="{D7F07B5A-1A72-8459-96FA-A739345A3E38}"/>
              </a:ext>
            </a:extLst>
          </p:cNvPr>
          <p:cNvSpPr/>
          <p:nvPr/>
        </p:nvSpPr>
        <p:spPr>
          <a:xfrm>
            <a:off x="0" y="1850250"/>
            <a:ext cx="9143997" cy="1637826"/>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6">
                    <a:lumMod val="75000"/>
                  </a:schemeClr>
                </a:solidFill>
                <a:latin typeface="Avenir Next Medium" panose="020B0503020202020204" pitchFamily="34" charset="0"/>
              </a:rPr>
              <a:t>Address the new bottleneck </a:t>
            </a:r>
            <a:r>
              <a:rPr lang="en-US" sz="2800" dirty="0">
                <a:solidFill>
                  <a:schemeClr val="tx1"/>
                </a:solidFill>
                <a:latin typeface="Avenir Next Medium" panose="020B0503020202020204" pitchFamily="34" charset="0"/>
              </a:rPr>
              <a:t>of IFP</a:t>
            </a:r>
          </a:p>
          <a:p>
            <a:pPr algn="ctr"/>
            <a:r>
              <a:rPr lang="en-US" sz="2800" dirty="0">
                <a:solidFill>
                  <a:schemeClr val="tx1"/>
                </a:solidFill>
                <a:latin typeface="Avenir Next Medium" panose="020B0503020202020204" pitchFamily="34" charset="0"/>
              </a:rPr>
              <a:t>(</a:t>
            </a:r>
            <a:r>
              <a:rPr lang="en-US" sz="2800" dirty="0">
                <a:solidFill>
                  <a:srgbClr val="FF0000"/>
                </a:solidFill>
                <a:latin typeface="Avenir Next Medium" panose="020B0503020202020204" pitchFamily="34" charset="0"/>
              </a:rPr>
              <a:t>serial sensing of operands</a:t>
            </a:r>
            <a:r>
              <a:rPr lang="en-US" sz="2800" dirty="0">
                <a:solidFill>
                  <a:schemeClr val="tx1"/>
                </a:solidFill>
                <a:latin typeface="Avenir Next Medium" panose="020B0503020202020204" pitchFamily="34" charset="0"/>
              </a:rPr>
              <a:t>)</a:t>
            </a:r>
            <a:endParaRPr lang="en-CH" sz="2800" dirty="0">
              <a:solidFill>
                <a:schemeClr val="tx1"/>
              </a:solidFill>
              <a:latin typeface="Avenir Next Medium" panose="020B0503020202020204" pitchFamily="34" charset="0"/>
            </a:endParaRPr>
          </a:p>
        </p:txBody>
      </p:sp>
      <p:sp>
        <p:nvSpPr>
          <p:cNvPr id="85" name="Rectangle 84">
            <a:extLst>
              <a:ext uri="{FF2B5EF4-FFF2-40B4-BE49-F238E27FC236}">
                <a16:creationId xmlns:a16="http://schemas.microsoft.com/office/drawing/2014/main" id="{6ADCDB6F-892A-6E0F-A3FC-A8BB4A0D3F19}"/>
              </a:ext>
            </a:extLst>
          </p:cNvPr>
          <p:cNvSpPr/>
          <p:nvPr/>
        </p:nvSpPr>
        <p:spPr>
          <a:xfrm>
            <a:off x="0" y="3853711"/>
            <a:ext cx="9143997" cy="1637826"/>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venir Next Medium" panose="020B0503020202020204" pitchFamily="34" charset="0"/>
              </a:rPr>
              <a:t>Make IFP reliable</a:t>
            </a:r>
          </a:p>
          <a:p>
            <a:pPr algn="ctr"/>
            <a:r>
              <a:rPr lang="en-US" sz="2800" dirty="0">
                <a:solidFill>
                  <a:schemeClr val="tx1"/>
                </a:solidFill>
                <a:latin typeface="Avenir Next Medium" panose="020B0503020202020204" pitchFamily="34" charset="0"/>
              </a:rPr>
              <a:t>(</a:t>
            </a:r>
            <a:r>
              <a:rPr lang="en-US" sz="2800" dirty="0">
                <a:solidFill>
                  <a:schemeClr val="accent6">
                    <a:lumMod val="75000"/>
                  </a:schemeClr>
                </a:solidFill>
                <a:latin typeface="Avenir Next Medium" panose="020B0503020202020204" pitchFamily="34" charset="0"/>
              </a:rPr>
              <a:t>provide accurate computation results)</a:t>
            </a:r>
            <a:endParaRPr lang="en-CH" sz="2800" dirty="0">
              <a:solidFill>
                <a:schemeClr val="accent6">
                  <a:lumMod val="75000"/>
                </a:schemeClr>
              </a:solidFill>
              <a:latin typeface="Avenir Next Medium" panose="020B0503020202020204" pitchFamily="34" charset="0"/>
            </a:endParaRPr>
          </a:p>
        </p:txBody>
      </p:sp>
      <p:sp>
        <p:nvSpPr>
          <p:cNvPr id="92" name="Slide Number Placeholder 91">
            <a:extLst>
              <a:ext uri="{FF2B5EF4-FFF2-40B4-BE49-F238E27FC236}">
                <a16:creationId xmlns:a16="http://schemas.microsoft.com/office/drawing/2014/main" id="{A9F5576E-4096-88E9-86A0-F5AB0281ED43}"/>
              </a:ext>
            </a:extLst>
          </p:cNvPr>
          <p:cNvSpPr>
            <a:spLocks noGrp="1"/>
          </p:cNvSpPr>
          <p:nvPr>
            <p:ph type="sldNum" sz="quarter" idx="12"/>
          </p:nvPr>
        </p:nvSpPr>
        <p:spPr/>
        <p:txBody>
          <a:bodyPr/>
          <a:lstStyle/>
          <a:p>
            <a:r>
              <a:rPr lang="en-CH" dirty="0"/>
              <a:t>9</a:t>
            </a:r>
          </a:p>
        </p:txBody>
      </p:sp>
    </p:spTree>
    <p:extLst>
      <p:ext uri="{BB962C8B-B14F-4D97-AF65-F5344CB8AC3E}">
        <p14:creationId xmlns:p14="http://schemas.microsoft.com/office/powerpoint/2010/main" val="314542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A3729-EBE5-1D1C-41F1-581144C41257}"/>
              </a:ext>
            </a:extLst>
          </p:cNvPr>
          <p:cNvSpPr>
            <a:spLocks noGrp="1"/>
          </p:cNvSpPr>
          <p:nvPr>
            <p:ph idx="1"/>
          </p:nvPr>
        </p:nvSpPr>
        <p:spPr/>
        <p:txBody>
          <a:bodyPr/>
          <a:lstStyle/>
          <a:p>
            <a:r>
              <a:rPr lang="en-CH" dirty="0">
                <a:solidFill>
                  <a:srgbClr val="C80060"/>
                </a:solidFill>
                <a:latin typeface="Avenir Next Medium" panose="020B0503020202020204" pitchFamily="34" charset="0"/>
              </a:rPr>
              <a:t>Flash-Cosmos </a:t>
            </a:r>
            <a:r>
              <a:rPr lang="en-CH" dirty="0">
                <a:latin typeface="Avenir Next Medium" panose="020B0503020202020204" pitchFamily="34" charset="0"/>
              </a:rPr>
              <a:t>enables</a:t>
            </a:r>
          </a:p>
          <a:p>
            <a:pPr lvl="1"/>
            <a:r>
              <a:rPr lang="en-CH" dirty="0"/>
              <a:t>Computation on</a:t>
            </a:r>
            <a:r>
              <a:rPr lang="en-CH" dirty="0">
                <a:solidFill>
                  <a:schemeClr val="accent6">
                    <a:lumMod val="75000"/>
                  </a:schemeClr>
                </a:solidFill>
              </a:rPr>
              <a:t> multiple operands with a single sensing operation</a:t>
            </a:r>
          </a:p>
          <a:p>
            <a:pPr lvl="1"/>
            <a:r>
              <a:rPr lang="en-CH" dirty="0">
                <a:solidFill>
                  <a:schemeClr val="accent6">
                    <a:lumMod val="75000"/>
                  </a:schemeClr>
                </a:solidFill>
              </a:rPr>
              <a:t>Accurate</a:t>
            </a:r>
            <a:r>
              <a:rPr lang="en-CH" dirty="0"/>
              <a:t> </a:t>
            </a:r>
            <a:r>
              <a:rPr lang="en-CH" dirty="0">
                <a:solidFill>
                  <a:schemeClr val="accent6">
                    <a:lumMod val="75000"/>
                  </a:schemeClr>
                </a:solidFill>
              </a:rPr>
              <a:t>computation results </a:t>
            </a:r>
            <a:r>
              <a:rPr lang="en-CH" dirty="0"/>
              <a:t>by eliminating raw bit errors in stored data</a:t>
            </a:r>
          </a:p>
        </p:txBody>
      </p:sp>
      <p:sp>
        <p:nvSpPr>
          <p:cNvPr id="2" name="Title 1">
            <a:extLst>
              <a:ext uri="{FF2B5EF4-FFF2-40B4-BE49-F238E27FC236}">
                <a16:creationId xmlns:a16="http://schemas.microsoft.com/office/drawing/2014/main" id="{6E640449-3158-8422-1F82-6D84E53755BF}"/>
              </a:ext>
            </a:extLst>
          </p:cNvPr>
          <p:cNvSpPr>
            <a:spLocks noGrp="1"/>
          </p:cNvSpPr>
          <p:nvPr>
            <p:ph type="title"/>
          </p:nvPr>
        </p:nvSpPr>
        <p:spPr/>
        <p:txBody>
          <a:bodyPr/>
          <a:lstStyle/>
          <a:p>
            <a:r>
              <a:rPr lang="en-CH" dirty="0"/>
              <a:t>Our Proposal: Flash-Cosmos</a:t>
            </a:r>
          </a:p>
        </p:txBody>
      </p:sp>
      <p:sp>
        <p:nvSpPr>
          <p:cNvPr id="4" name="Rounded Rectangle 21">
            <a:extLst>
              <a:ext uri="{FF2B5EF4-FFF2-40B4-BE49-F238E27FC236}">
                <a16:creationId xmlns:a16="http://schemas.microsoft.com/office/drawing/2014/main" id="{C22F2311-C360-DF55-866C-ADE55BFFB12D}"/>
              </a:ext>
            </a:extLst>
          </p:cNvPr>
          <p:cNvSpPr/>
          <p:nvPr/>
        </p:nvSpPr>
        <p:spPr bwMode="auto">
          <a:xfrm>
            <a:off x="2143831" y="2497384"/>
            <a:ext cx="4856339" cy="3490453"/>
          </a:xfrm>
          <a:prstGeom prst="roundRect">
            <a:avLst>
              <a:gd name="adj" fmla="val 6232"/>
            </a:avLst>
          </a:prstGeom>
          <a:solidFill>
            <a:schemeClr val="accent4">
              <a:lumMod val="7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CH" sz="2000" b="1" dirty="0">
                <a:solidFill>
                  <a:srgbClr val="000000"/>
                </a:solidFill>
                <a:latin typeface="Cambria" panose="02040503050406030204" pitchFamily="18" charset="0"/>
                <a:ea typeface="Cambria" panose="02040503050406030204" pitchFamily="18" charset="0"/>
              </a:rPr>
              <a:t>NAND Flash </a:t>
            </a:r>
            <a:r>
              <a:rPr lang="en-IN" sz="2000" b="1" dirty="0">
                <a:solidFill>
                  <a:srgbClr val="000000"/>
                </a:solidFill>
                <a:latin typeface="Cambria" panose="02040503050406030204" pitchFamily="18" charset="0"/>
                <a:ea typeface="Cambria" panose="02040503050406030204" pitchFamily="18" charset="0"/>
              </a:rPr>
              <a:t>Chip</a:t>
            </a:r>
            <a:endParaRPr lang="en-CH" sz="2000" b="1" dirty="0">
              <a:solidFill>
                <a:srgbClr val="000000"/>
              </a:solidFill>
              <a:latin typeface="Cambria" panose="02040503050406030204" pitchFamily="18" charset="0"/>
              <a:ea typeface="Cambria" panose="02040503050406030204" pitchFamily="18" charset="0"/>
            </a:endParaRPr>
          </a:p>
        </p:txBody>
      </p:sp>
      <p:grpSp>
        <p:nvGrpSpPr>
          <p:cNvPr id="57" name="Group 56">
            <a:extLst>
              <a:ext uri="{FF2B5EF4-FFF2-40B4-BE49-F238E27FC236}">
                <a16:creationId xmlns:a16="http://schemas.microsoft.com/office/drawing/2014/main" id="{A9B7300D-52B7-C6B6-B6DA-A77B318E420C}"/>
              </a:ext>
            </a:extLst>
          </p:cNvPr>
          <p:cNvGrpSpPr/>
          <p:nvPr/>
        </p:nvGrpSpPr>
        <p:grpSpPr>
          <a:xfrm>
            <a:off x="2335161" y="4906287"/>
            <a:ext cx="4473679" cy="648929"/>
            <a:chOff x="2330245" y="4542503"/>
            <a:chExt cx="4473679" cy="648929"/>
          </a:xfrm>
        </p:grpSpPr>
        <p:cxnSp>
          <p:nvCxnSpPr>
            <p:cNvPr id="12" name="Straight Connector 11">
              <a:extLst>
                <a:ext uri="{FF2B5EF4-FFF2-40B4-BE49-F238E27FC236}">
                  <a16:creationId xmlns:a16="http://schemas.microsoft.com/office/drawing/2014/main" id="{ACA20BCC-C084-D37E-6EA9-7E1D656BBBF7}"/>
                </a:ext>
              </a:extLst>
            </p:cNvPr>
            <p:cNvCxnSpPr/>
            <p:nvPr/>
          </p:nvCxnSpPr>
          <p:spPr>
            <a:xfrm>
              <a:off x="233024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0A57F8-9B7B-88ED-7BA1-A56C2189B0CC}"/>
                </a:ext>
              </a:extLst>
            </p:cNvPr>
            <p:cNvCxnSpPr/>
            <p:nvPr/>
          </p:nvCxnSpPr>
          <p:spPr>
            <a:xfrm>
              <a:off x="243428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22C9D2-E1B9-2243-18E6-5AE1FB129DFF}"/>
                </a:ext>
              </a:extLst>
            </p:cNvPr>
            <p:cNvCxnSpPr/>
            <p:nvPr/>
          </p:nvCxnSpPr>
          <p:spPr>
            <a:xfrm>
              <a:off x="253832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8761A1-60FC-F751-FA77-6B4695A3AB55}"/>
                </a:ext>
              </a:extLst>
            </p:cNvPr>
            <p:cNvCxnSpPr/>
            <p:nvPr/>
          </p:nvCxnSpPr>
          <p:spPr>
            <a:xfrm>
              <a:off x="264236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FB1F0C-C906-4745-DC2B-9A58234A2B1E}"/>
                </a:ext>
              </a:extLst>
            </p:cNvPr>
            <p:cNvCxnSpPr/>
            <p:nvPr/>
          </p:nvCxnSpPr>
          <p:spPr>
            <a:xfrm>
              <a:off x="274640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368FB06-C732-238B-3E5D-9D923C291F12}"/>
                </a:ext>
              </a:extLst>
            </p:cNvPr>
            <p:cNvCxnSpPr/>
            <p:nvPr/>
          </p:nvCxnSpPr>
          <p:spPr>
            <a:xfrm>
              <a:off x="285044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CE3F96-CFE8-ABDA-162C-D976E6610515}"/>
                </a:ext>
              </a:extLst>
            </p:cNvPr>
            <p:cNvCxnSpPr/>
            <p:nvPr/>
          </p:nvCxnSpPr>
          <p:spPr>
            <a:xfrm>
              <a:off x="295447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6419A6F-85AF-2006-4450-63CAB5F9E157}"/>
                </a:ext>
              </a:extLst>
            </p:cNvPr>
            <p:cNvCxnSpPr/>
            <p:nvPr/>
          </p:nvCxnSpPr>
          <p:spPr>
            <a:xfrm>
              <a:off x="305851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2AE2E7-56C5-13C2-0110-428EC9469783}"/>
                </a:ext>
              </a:extLst>
            </p:cNvPr>
            <p:cNvCxnSpPr/>
            <p:nvPr/>
          </p:nvCxnSpPr>
          <p:spPr>
            <a:xfrm>
              <a:off x="316255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EB1ED9-A9A5-2B45-32FF-1385EF29D99C}"/>
                </a:ext>
              </a:extLst>
            </p:cNvPr>
            <p:cNvCxnSpPr/>
            <p:nvPr/>
          </p:nvCxnSpPr>
          <p:spPr>
            <a:xfrm>
              <a:off x="326659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B32316D-2573-D30F-1A79-4E3AE13D4FC1}"/>
                </a:ext>
              </a:extLst>
            </p:cNvPr>
            <p:cNvCxnSpPr/>
            <p:nvPr/>
          </p:nvCxnSpPr>
          <p:spPr>
            <a:xfrm>
              <a:off x="337063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030649C-8536-3931-4A30-E4D78C450C29}"/>
                </a:ext>
              </a:extLst>
            </p:cNvPr>
            <p:cNvCxnSpPr/>
            <p:nvPr/>
          </p:nvCxnSpPr>
          <p:spPr>
            <a:xfrm>
              <a:off x="347467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D03189-6DBF-22E6-9E39-84BC4B6FA6B5}"/>
                </a:ext>
              </a:extLst>
            </p:cNvPr>
            <p:cNvCxnSpPr/>
            <p:nvPr/>
          </p:nvCxnSpPr>
          <p:spPr>
            <a:xfrm>
              <a:off x="357871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B5C2A1-D539-AB84-C0F3-9217A2393C8F}"/>
                </a:ext>
              </a:extLst>
            </p:cNvPr>
            <p:cNvCxnSpPr/>
            <p:nvPr/>
          </p:nvCxnSpPr>
          <p:spPr>
            <a:xfrm>
              <a:off x="368275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7FC779-1E27-EC78-5221-20AAAA9DA2AC}"/>
                </a:ext>
              </a:extLst>
            </p:cNvPr>
            <p:cNvCxnSpPr/>
            <p:nvPr/>
          </p:nvCxnSpPr>
          <p:spPr>
            <a:xfrm>
              <a:off x="378679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74F00A-E553-7ED9-A4BE-09E88DEA7F4A}"/>
                </a:ext>
              </a:extLst>
            </p:cNvPr>
            <p:cNvCxnSpPr/>
            <p:nvPr/>
          </p:nvCxnSpPr>
          <p:spPr>
            <a:xfrm>
              <a:off x="389083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505C5A-BA21-53E8-5229-25DC8330402C}"/>
                </a:ext>
              </a:extLst>
            </p:cNvPr>
            <p:cNvCxnSpPr/>
            <p:nvPr/>
          </p:nvCxnSpPr>
          <p:spPr>
            <a:xfrm>
              <a:off x="409890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C1D0C23-D4E1-1842-23B7-2801B620DB37}"/>
                </a:ext>
              </a:extLst>
            </p:cNvPr>
            <p:cNvCxnSpPr/>
            <p:nvPr/>
          </p:nvCxnSpPr>
          <p:spPr>
            <a:xfrm>
              <a:off x="399486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3ADFC11-7273-B541-8255-3CC4D72B47E9}"/>
                </a:ext>
              </a:extLst>
            </p:cNvPr>
            <p:cNvCxnSpPr/>
            <p:nvPr/>
          </p:nvCxnSpPr>
          <p:spPr>
            <a:xfrm>
              <a:off x="430698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3948BD3-A4B2-7CEA-653C-7E5E5DE02F32}"/>
                </a:ext>
              </a:extLst>
            </p:cNvPr>
            <p:cNvCxnSpPr/>
            <p:nvPr/>
          </p:nvCxnSpPr>
          <p:spPr>
            <a:xfrm>
              <a:off x="420294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BD3580D-C259-A3EF-E4DB-374D338D6302}"/>
                </a:ext>
              </a:extLst>
            </p:cNvPr>
            <p:cNvCxnSpPr/>
            <p:nvPr/>
          </p:nvCxnSpPr>
          <p:spPr>
            <a:xfrm>
              <a:off x="451506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CE5AE7-A9EF-9EC3-C798-381BC0B3FCEE}"/>
                </a:ext>
              </a:extLst>
            </p:cNvPr>
            <p:cNvCxnSpPr/>
            <p:nvPr/>
          </p:nvCxnSpPr>
          <p:spPr>
            <a:xfrm>
              <a:off x="441102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D56DF29-2E3B-5AEF-C701-4DFCDA37DC6A}"/>
                </a:ext>
              </a:extLst>
            </p:cNvPr>
            <p:cNvCxnSpPr/>
            <p:nvPr/>
          </p:nvCxnSpPr>
          <p:spPr>
            <a:xfrm>
              <a:off x="472314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91534C-5218-878D-03DC-07EE760E0CD6}"/>
                </a:ext>
              </a:extLst>
            </p:cNvPr>
            <p:cNvCxnSpPr/>
            <p:nvPr/>
          </p:nvCxnSpPr>
          <p:spPr>
            <a:xfrm>
              <a:off x="461910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9CF6A2-4F9A-CF5C-B680-18DFD3E759DD}"/>
                </a:ext>
              </a:extLst>
            </p:cNvPr>
            <p:cNvCxnSpPr/>
            <p:nvPr/>
          </p:nvCxnSpPr>
          <p:spPr>
            <a:xfrm>
              <a:off x="493122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F09D7D7-99DD-C611-A1A6-D4196FC2481E}"/>
                </a:ext>
              </a:extLst>
            </p:cNvPr>
            <p:cNvCxnSpPr/>
            <p:nvPr/>
          </p:nvCxnSpPr>
          <p:spPr>
            <a:xfrm>
              <a:off x="482718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5E775E-805B-5BFA-541F-F5FE95F51200}"/>
                </a:ext>
              </a:extLst>
            </p:cNvPr>
            <p:cNvCxnSpPr/>
            <p:nvPr/>
          </p:nvCxnSpPr>
          <p:spPr>
            <a:xfrm>
              <a:off x="513929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8E2018D-14E9-A673-35E1-B22D7E3397E6}"/>
                </a:ext>
              </a:extLst>
            </p:cNvPr>
            <p:cNvCxnSpPr/>
            <p:nvPr/>
          </p:nvCxnSpPr>
          <p:spPr>
            <a:xfrm>
              <a:off x="503525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889F6D4-1EAD-AD74-2F4E-5878E558D0B4}"/>
                </a:ext>
              </a:extLst>
            </p:cNvPr>
            <p:cNvCxnSpPr/>
            <p:nvPr/>
          </p:nvCxnSpPr>
          <p:spPr>
            <a:xfrm>
              <a:off x="565949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672246E-3A6E-1E97-F6BE-F0C436E26377}"/>
                </a:ext>
              </a:extLst>
            </p:cNvPr>
            <p:cNvCxnSpPr/>
            <p:nvPr/>
          </p:nvCxnSpPr>
          <p:spPr>
            <a:xfrm>
              <a:off x="545141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63CE21D-CD94-267C-AAA4-9643C505B0D5}"/>
                </a:ext>
              </a:extLst>
            </p:cNvPr>
            <p:cNvCxnSpPr/>
            <p:nvPr/>
          </p:nvCxnSpPr>
          <p:spPr>
            <a:xfrm>
              <a:off x="5763532"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ADE0B07-2A08-B59E-526A-EFE120DFBB83}"/>
                </a:ext>
              </a:extLst>
            </p:cNvPr>
            <p:cNvCxnSpPr/>
            <p:nvPr/>
          </p:nvCxnSpPr>
          <p:spPr>
            <a:xfrm>
              <a:off x="555545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8E41D7F-7ED3-ABE9-D3B0-FFA97E30E38D}"/>
                </a:ext>
              </a:extLst>
            </p:cNvPr>
            <p:cNvCxnSpPr/>
            <p:nvPr/>
          </p:nvCxnSpPr>
          <p:spPr>
            <a:xfrm>
              <a:off x="534737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70646B3-417D-5850-F100-2E938FDED7F3}"/>
                </a:ext>
              </a:extLst>
            </p:cNvPr>
            <p:cNvCxnSpPr/>
            <p:nvPr/>
          </p:nvCxnSpPr>
          <p:spPr>
            <a:xfrm>
              <a:off x="524333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225504E-1765-AC5A-4C15-F0220E9B5949}"/>
                </a:ext>
              </a:extLst>
            </p:cNvPr>
            <p:cNvCxnSpPr/>
            <p:nvPr/>
          </p:nvCxnSpPr>
          <p:spPr>
            <a:xfrm>
              <a:off x="5971610"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595BBE-52C7-114B-0680-8DCF66FA9F64}"/>
                </a:ext>
              </a:extLst>
            </p:cNvPr>
            <p:cNvCxnSpPr/>
            <p:nvPr/>
          </p:nvCxnSpPr>
          <p:spPr>
            <a:xfrm>
              <a:off x="5867571"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4E97CCF-FDAB-E439-A31E-9B81FE7A35B2}"/>
                </a:ext>
              </a:extLst>
            </p:cNvPr>
            <p:cNvCxnSpPr/>
            <p:nvPr/>
          </p:nvCxnSpPr>
          <p:spPr>
            <a:xfrm>
              <a:off x="6179688"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1E23DE9-DB21-F02A-4391-AA872D4AFA47}"/>
                </a:ext>
              </a:extLst>
            </p:cNvPr>
            <p:cNvCxnSpPr/>
            <p:nvPr/>
          </p:nvCxnSpPr>
          <p:spPr>
            <a:xfrm>
              <a:off x="6075649"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F70D2B4-B4B6-B9CE-AA6D-FECABAD7EFBA}"/>
                </a:ext>
              </a:extLst>
            </p:cNvPr>
            <p:cNvCxnSpPr/>
            <p:nvPr/>
          </p:nvCxnSpPr>
          <p:spPr>
            <a:xfrm>
              <a:off x="6387766"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727024-064C-012C-4366-E2B8BAA02A41}"/>
                </a:ext>
              </a:extLst>
            </p:cNvPr>
            <p:cNvCxnSpPr/>
            <p:nvPr/>
          </p:nvCxnSpPr>
          <p:spPr>
            <a:xfrm>
              <a:off x="6283727"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089D0AA-FDFB-84E2-D310-E07147498961}"/>
                </a:ext>
              </a:extLst>
            </p:cNvPr>
            <p:cNvCxnSpPr/>
            <p:nvPr/>
          </p:nvCxnSpPr>
          <p:spPr>
            <a:xfrm>
              <a:off x="659584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ACE6BDA-E11B-AE70-71CF-3CB2E235C96B}"/>
                </a:ext>
              </a:extLst>
            </p:cNvPr>
            <p:cNvCxnSpPr/>
            <p:nvPr/>
          </p:nvCxnSpPr>
          <p:spPr>
            <a:xfrm>
              <a:off x="6491805"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9C105B1-04D6-1C3A-EC25-9B219862A912}"/>
                </a:ext>
              </a:extLst>
            </p:cNvPr>
            <p:cNvCxnSpPr/>
            <p:nvPr/>
          </p:nvCxnSpPr>
          <p:spPr>
            <a:xfrm>
              <a:off x="6803924"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1F20AB7-DD89-7F33-96A7-F48E86EB85AE}"/>
                </a:ext>
              </a:extLst>
            </p:cNvPr>
            <p:cNvCxnSpPr/>
            <p:nvPr/>
          </p:nvCxnSpPr>
          <p:spPr>
            <a:xfrm>
              <a:off x="6699883" y="4542503"/>
              <a:ext cx="0" cy="648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D6C13D89-D453-E9D5-BD7A-3FCA144628DB}"/>
              </a:ext>
            </a:extLst>
          </p:cNvPr>
          <p:cNvSpPr/>
          <p:nvPr/>
        </p:nvSpPr>
        <p:spPr>
          <a:xfrm>
            <a:off x="2310581" y="5352652"/>
            <a:ext cx="4522838" cy="393290"/>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75000"/>
                  </a:schemeClr>
                </a:solidFill>
                <a:latin typeface="Cambria" panose="02040503050406030204" pitchFamily="18" charset="0"/>
              </a:rPr>
              <a:t>Page Buffer</a:t>
            </a:r>
            <a:endParaRPr lang="en-CH" b="1" dirty="0">
              <a:solidFill>
                <a:schemeClr val="bg1">
                  <a:lumMod val="75000"/>
                </a:schemeClr>
              </a:solidFill>
              <a:latin typeface="Cambria" panose="02040503050406030204" pitchFamily="18" charset="0"/>
            </a:endParaRPr>
          </a:p>
        </p:txBody>
      </p:sp>
      <p:sp>
        <p:nvSpPr>
          <p:cNvPr id="5" name="Rectangle 4">
            <a:extLst>
              <a:ext uri="{FF2B5EF4-FFF2-40B4-BE49-F238E27FC236}">
                <a16:creationId xmlns:a16="http://schemas.microsoft.com/office/drawing/2014/main" id="{68737E4D-429B-1EB3-CD4F-B6387F51638F}"/>
              </a:ext>
            </a:extLst>
          </p:cNvPr>
          <p:cNvSpPr/>
          <p:nvPr/>
        </p:nvSpPr>
        <p:spPr>
          <a:xfrm>
            <a:off x="2310581" y="3047991"/>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1</a:t>
            </a:r>
          </a:p>
        </p:txBody>
      </p:sp>
      <p:sp>
        <p:nvSpPr>
          <p:cNvPr id="6" name="Rectangle 5">
            <a:extLst>
              <a:ext uri="{FF2B5EF4-FFF2-40B4-BE49-F238E27FC236}">
                <a16:creationId xmlns:a16="http://schemas.microsoft.com/office/drawing/2014/main" id="{B7FA1E66-0039-CBA9-C0D1-18297866B126}"/>
              </a:ext>
            </a:extLst>
          </p:cNvPr>
          <p:cNvSpPr/>
          <p:nvPr/>
        </p:nvSpPr>
        <p:spPr>
          <a:xfrm>
            <a:off x="2310581" y="3438822"/>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2</a:t>
            </a:r>
            <a:r>
              <a:rPr lang="en-CH" b="1" dirty="0">
                <a:solidFill>
                  <a:schemeClr val="tx1"/>
                </a:solidFill>
                <a:latin typeface="Cambria" panose="02040503050406030204" pitchFamily="18" charset="0"/>
              </a:rPr>
              <a:t> </a:t>
            </a:r>
          </a:p>
        </p:txBody>
      </p:sp>
      <p:sp>
        <p:nvSpPr>
          <p:cNvPr id="7" name="Rectangle 6">
            <a:extLst>
              <a:ext uri="{FF2B5EF4-FFF2-40B4-BE49-F238E27FC236}">
                <a16:creationId xmlns:a16="http://schemas.microsoft.com/office/drawing/2014/main" id="{9D52B16B-530C-96CD-CF4D-4DE40FC13919}"/>
              </a:ext>
            </a:extLst>
          </p:cNvPr>
          <p:cNvSpPr/>
          <p:nvPr/>
        </p:nvSpPr>
        <p:spPr>
          <a:xfrm>
            <a:off x="2310581" y="3832112"/>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3</a:t>
            </a:r>
          </a:p>
        </p:txBody>
      </p:sp>
      <p:sp>
        <p:nvSpPr>
          <p:cNvPr id="8" name="Rectangle 7">
            <a:extLst>
              <a:ext uri="{FF2B5EF4-FFF2-40B4-BE49-F238E27FC236}">
                <a16:creationId xmlns:a16="http://schemas.microsoft.com/office/drawing/2014/main" id="{80387216-0C47-1994-80FF-5F506A405AFE}"/>
              </a:ext>
            </a:extLst>
          </p:cNvPr>
          <p:cNvSpPr/>
          <p:nvPr/>
        </p:nvSpPr>
        <p:spPr>
          <a:xfrm>
            <a:off x="2310581" y="4225402"/>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9" name="Rectangle 8">
            <a:extLst>
              <a:ext uri="{FF2B5EF4-FFF2-40B4-BE49-F238E27FC236}">
                <a16:creationId xmlns:a16="http://schemas.microsoft.com/office/drawing/2014/main" id="{B36C0270-1A56-DF09-B4E7-E6678B6BDCA0}"/>
              </a:ext>
            </a:extLst>
          </p:cNvPr>
          <p:cNvSpPr/>
          <p:nvPr/>
        </p:nvSpPr>
        <p:spPr>
          <a:xfrm>
            <a:off x="2310581" y="4618692"/>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Operand O</a:t>
            </a:r>
            <a:r>
              <a:rPr lang="en-US" b="1" baseline="-25000" dirty="0">
                <a:solidFill>
                  <a:schemeClr val="tx1"/>
                </a:solidFill>
                <a:latin typeface="Cambria" panose="02040503050406030204" pitchFamily="18" charset="0"/>
              </a:rPr>
              <a:t>32</a:t>
            </a:r>
            <a:endParaRPr lang="en-CH" b="1" dirty="0">
              <a:solidFill>
                <a:schemeClr val="tx1"/>
              </a:solidFill>
              <a:latin typeface="Cambria" panose="02040503050406030204" pitchFamily="18" charset="0"/>
            </a:endParaRPr>
          </a:p>
        </p:txBody>
      </p:sp>
      <p:sp>
        <p:nvSpPr>
          <p:cNvPr id="69" name="Rectangle 68">
            <a:extLst>
              <a:ext uri="{FF2B5EF4-FFF2-40B4-BE49-F238E27FC236}">
                <a16:creationId xmlns:a16="http://schemas.microsoft.com/office/drawing/2014/main" id="{B1B61893-D8DB-F8C5-EBA6-B7B6481EEF83}"/>
              </a:ext>
            </a:extLst>
          </p:cNvPr>
          <p:cNvSpPr/>
          <p:nvPr/>
        </p:nvSpPr>
        <p:spPr>
          <a:xfrm>
            <a:off x="3850438" y="5067854"/>
            <a:ext cx="1443124" cy="228925"/>
          </a:xfrm>
          <a:prstGeom prst="rect">
            <a:avLst/>
          </a:prstGeom>
          <a:solidFill>
            <a:schemeClr val="accent4">
              <a:lumMod val="75000"/>
            </a:schemeClr>
          </a:solidFill>
        </p:spPr>
        <p:txBody>
          <a:bodyPr wrap="square" lIns="0" tIns="0" rIns="0" bIns="0" anchor="ctr">
            <a:spAutoFit/>
          </a:bodyPr>
          <a:lstStyle/>
          <a:p>
            <a:pPr algn="ctr"/>
            <a:r>
              <a:rPr lang="en-US" b="1" dirty="0" err="1">
                <a:latin typeface="Cambria" panose="02040503050406030204" pitchFamily="18" charset="0"/>
              </a:rPr>
              <a:t>Bitlines</a:t>
            </a:r>
            <a:r>
              <a:rPr lang="en-US" b="1" dirty="0">
                <a:latin typeface="Cambria" panose="02040503050406030204" pitchFamily="18" charset="0"/>
              </a:rPr>
              <a:t> (BLs)</a:t>
            </a:r>
            <a:endParaRPr lang="en-CH" b="1" dirty="0"/>
          </a:p>
        </p:txBody>
      </p:sp>
      <p:sp>
        <p:nvSpPr>
          <p:cNvPr id="73" name="Rectangle 72">
            <a:extLst>
              <a:ext uri="{FF2B5EF4-FFF2-40B4-BE49-F238E27FC236}">
                <a16:creationId xmlns:a16="http://schemas.microsoft.com/office/drawing/2014/main" id="{258601F8-4B0A-2F24-8816-754BD9A2CE2F}"/>
              </a:ext>
            </a:extLst>
          </p:cNvPr>
          <p:cNvSpPr/>
          <p:nvPr/>
        </p:nvSpPr>
        <p:spPr>
          <a:xfrm>
            <a:off x="2310581" y="4618692"/>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rPr>
              <a:t>Operand O</a:t>
            </a:r>
            <a:r>
              <a:rPr lang="en-US" b="1" baseline="-25000" dirty="0">
                <a:solidFill>
                  <a:schemeClr val="tx1"/>
                </a:solidFill>
                <a:latin typeface="Cambria" panose="02040503050406030204" pitchFamily="18" charset="0"/>
              </a:rPr>
              <a:t>32</a:t>
            </a:r>
            <a:endParaRPr lang="en-CH" b="1" dirty="0">
              <a:solidFill>
                <a:schemeClr val="tx1"/>
              </a:solidFill>
              <a:latin typeface="Cambria" panose="02040503050406030204" pitchFamily="18" charset="0"/>
            </a:endParaRPr>
          </a:p>
        </p:txBody>
      </p:sp>
      <p:sp>
        <p:nvSpPr>
          <p:cNvPr id="72" name="Rectangle 71">
            <a:extLst>
              <a:ext uri="{FF2B5EF4-FFF2-40B4-BE49-F238E27FC236}">
                <a16:creationId xmlns:a16="http://schemas.microsoft.com/office/drawing/2014/main" id="{E497B4F6-EC51-27B4-4848-73B2FC925CEB}"/>
              </a:ext>
            </a:extLst>
          </p:cNvPr>
          <p:cNvSpPr/>
          <p:nvPr/>
        </p:nvSpPr>
        <p:spPr>
          <a:xfrm>
            <a:off x="2310581" y="4225402"/>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71" name="Rectangle 70">
            <a:extLst>
              <a:ext uri="{FF2B5EF4-FFF2-40B4-BE49-F238E27FC236}">
                <a16:creationId xmlns:a16="http://schemas.microsoft.com/office/drawing/2014/main" id="{19D843B3-AF95-FB59-041B-53FADE583B98}"/>
              </a:ext>
            </a:extLst>
          </p:cNvPr>
          <p:cNvSpPr/>
          <p:nvPr/>
        </p:nvSpPr>
        <p:spPr>
          <a:xfrm>
            <a:off x="2310581" y="3832112"/>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3</a:t>
            </a:r>
          </a:p>
        </p:txBody>
      </p:sp>
      <p:sp>
        <p:nvSpPr>
          <p:cNvPr id="70" name="Rectangle 69">
            <a:extLst>
              <a:ext uri="{FF2B5EF4-FFF2-40B4-BE49-F238E27FC236}">
                <a16:creationId xmlns:a16="http://schemas.microsoft.com/office/drawing/2014/main" id="{97C5A341-9B98-BC48-AD7C-F64E78EFD323}"/>
              </a:ext>
            </a:extLst>
          </p:cNvPr>
          <p:cNvSpPr/>
          <p:nvPr/>
        </p:nvSpPr>
        <p:spPr>
          <a:xfrm>
            <a:off x="2310581" y="3438822"/>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2</a:t>
            </a:r>
            <a:r>
              <a:rPr lang="en-CH" b="1" dirty="0">
                <a:solidFill>
                  <a:schemeClr val="tx1"/>
                </a:solidFill>
                <a:latin typeface="Cambria" panose="02040503050406030204" pitchFamily="18" charset="0"/>
              </a:rPr>
              <a:t> </a:t>
            </a:r>
          </a:p>
        </p:txBody>
      </p:sp>
      <p:sp>
        <p:nvSpPr>
          <p:cNvPr id="63" name="Rectangle 62">
            <a:extLst>
              <a:ext uri="{FF2B5EF4-FFF2-40B4-BE49-F238E27FC236}">
                <a16:creationId xmlns:a16="http://schemas.microsoft.com/office/drawing/2014/main" id="{4356CBA4-35D3-7137-F208-E6412EBE02F9}"/>
              </a:ext>
            </a:extLst>
          </p:cNvPr>
          <p:cNvSpPr/>
          <p:nvPr/>
        </p:nvSpPr>
        <p:spPr>
          <a:xfrm>
            <a:off x="2310581" y="3047991"/>
            <a:ext cx="4522838" cy="39329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ambria" panose="02040503050406030204" pitchFamily="18" charset="0"/>
              </a:rPr>
              <a:t>Operand O</a:t>
            </a:r>
            <a:r>
              <a:rPr lang="en-CH" b="1" baseline="-25000" dirty="0">
                <a:solidFill>
                  <a:schemeClr val="tx1"/>
                </a:solidFill>
                <a:latin typeface="Cambria" panose="02040503050406030204" pitchFamily="18" charset="0"/>
              </a:rPr>
              <a:t>1</a:t>
            </a:r>
          </a:p>
        </p:txBody>
      </p:sp>
      <p:sp>
        <p:nvSpPr>
          <p:cNvPr id="59" name="Rectangle 58">
            <a:extLst>
              <a:ext uri="{FF2B5EF4-FFF2-40B4-BE49-F238E27FC236}">
                <a16:creationId xmlns:a16="http://schemas.microsoft.com/office/drawing/2014/main" id="{7B5F15C2-A480-FC6A-D4B9-3187D2AA7AE4}"/>
              </a:ext>
            </a:extLst>
          </p:cNvPr>
          <p:cNvSpPr/>
          <p:nvPr/>
        </p:nvSpPr>
        <p:spPr>
          <a:xfrm>
            <a:off x="2310581" y="5352652"/>
            <a:ext cx="4522838" cy="393290"/>
          </a:xfrm>
          <a:prstGeom prst="rect">
            <a:avLst/>
          </a:prstGeom>
          <a:solidFill>
            <a:srgbClr val="7AC8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rgbClr val="C00000"/>
                </a:solidFill>
                <a:latin typeface="Cambria" panose="02040503050406030204" pitchFamily="18" charset="0"/>
              </a:rPr>
              <a:t>O</a:t>
            </a:r>
            <a:r>
              <a:rPr lang="en-US" altLang="ko-KR" b="1" baseline="-25000" dirty="0">
                <a:solidFill>
                  <a:srgbClr val="C00000"/>
                </a:solidFill>
                <a:latin typeface="Cambria" panose="02040503050406030204" pitchFamily="18" charset="0"/>
              </a:rPr>
              <a:t>1 </a:t>
            </a:r>
            <a:r>
              <a:rPr lang="en-US" altLang="ko-KR" b="1" dirty="0">
                <a:solidFill>
                  <a:srgbClr val="C00000"/>
                </a:solidFill>
                <a:latin typeface="Cambria" panose="02040503050406030204" pitchFamily="18" charset="0"/>
              </a:rPr>
              <a:t>&amp; O</a:t>
            </a:r>
            <a:r>
              <a:rPr lang="en-US" altLang="ko-KR" b="1" baseline="-25000" dirty="0">
                <a:solidFill>
                  <a:srgbClr val="C00000"/>
                </a:solidFill>
                <a:latin typeface="Cambria" panose="02040503050406030204" pitchFamily="18" charset="0"/>
              </a:rPr>
              <a:t>2</a:t>
            </a:r>
            <a:r>
              <a:rPr lang="ko-KR" altLang="en-US" b="1" baseline="-25000" dirty="0">
                <a:solidFill>
                  <a:srgbClr val="C00000"/>
                </a:solidFill>
                <a:latin typeface="Cambria" panose="02040503050406030204" pitchFamily="18" charset="0"/>
              </a:rPr>
              <a:t> </a:t>
            </a:r>
            <a:r>
              <a:rPr lang="en-US" altLang="ko-KR" b="1" dirty="0">
                <a:solidFill>
                  <a:srgbClr val="C00000"/>
                </a:solidFill>
                <a:latin typeface="Cambria" panose="02040503050406030204" pitchFamily="18" charset="0"/>
              </a:rPr>
              <a:t>&amp;</a:t>
            </a:r>
            <a:r>
              <a:rPr lang="ko-KR" altLang="en-US" b="1" dirty="0">
                <a:solidFill>
                  <a:srgbClr val="C00000"/>
                </a:solidFill>
                <a:latin typeface="Cambria" panose="02040503050406030204" pitchFamily="18" charset="0"/>
              </a:rPr>
              <a:t> </a:t>
            </a:r>
            <a:r>
              <a:rPr lang="en-US" altLang="ko-KR" b="1" dirty="0">
                <a:solidFill>
                  <a:srgbClr val="C00000"/>
                </a:solidFill>
                <a:latin typeface="Cambria" panose="02040503050406030204" pitchFamily="18" charset="0"/>
              </a:rPr>
              <a:t>O</a:t>
            </a:r>
            <a:r>
              <a:rPr lang="en-US" altLang="ko-KR" b="1" baseline="-25000" dirty="0">
                <a:solidFill>
                  <a:srgbClr val="C00000"/>
                </a:solidFill>
                <a:latin typeface="Cambria" panose="02040503050406030204" pitchFamily="18" charset="0"/>
              </a:rPr>
              <a:t>3 </a:t>
            </a:r>
            <a:r>
              <a:rPr lang="en-US" altLang="ko-KR" b="1" dirty="0">
                <a:solidFill>
                  <a:srgbClr val="C00000"/>
                </a:solidFill>
                <a:latin typeface="Cambria" panose="02040503050406030204" pitchFamily="18" charset="0"/>
              </a:rPr>
              <a:t>&amp; … &amp; O</a:t>
            </a:r>
            <a:r>
              <a:rPr lang="en-US" altLang="ko-KR" b="1" baseline="-25000" dirty="0">
                <a:solidFill>
                  <a:srgbClr val="C00000"/>
                </a:solidFill>
                <a:latin typeface="Cambria" panose="02040503050406030204" pitchFamily="18" charset="0"/>
              </a:rPr>
              <a:t>32</a:t>
            </a:r>
            <a:endParaRPr lang="en-CH" b="1" baseline="-25000" dirty="0">
              <a:solidFill>
                <a:srgbClr val="C00000"/>
              </a:solidFill>
              <a:latin typeface="Cambria" panose="02040503050406030204" pitchFamily="18" charset="0"/>
            </a:endParaRPr>
          </a:p>
        </p:txBody>
      </p:sp>
      <p:grpSp>
        <p:nvGrpSpPr>
          <p:cNvPr id="75" name="Group 74">
            <a:extLst>
              <a:ext uri="{FF2B5EF4-FFF2-40B4-BE49-F238E27FC236}">
                <a16:creationId xmlns:a16="http://schemas.microsoft.com/office/drawing/2014/main" id="{22D4C7AF-CDAD-3A4A-1949-598E0959D86E}"/>
              </a:ext>
            </a:extLst>
          </p:cNvPr>
          <p:cNvGrpSpPr/>
          <p:nvPr/>
        </p:nvGrpSpPr>
        <p:grpSpPr>
          <a:xfrm>
            <a:off x="4550802" y="3236360"/>
            <a:ext cx="2267744" cy="2368015"/>
            <a:chOff x="4550802" y="3236360"/>
            <a:chExt cx="2267744" cy="2368015"/>
          </a:xfrm>
        </p:grpSpPr>
        <p:sp>
          <p:nvSpPr>
            <p:cNvPr id="60" name="Up Arrow 59">
              <a:extLst>
                <a:ext uri="{FF2B5EF4-FFF2-40B4-BE49-F238E27FC236}">
                  <a16:creationId xmlns:a16="http://schemas.microsoft.com/office/drawing/2014/main" id="{5E2913C0-F852-0F91-1C24-0C464D8C6968}"/>
                </a:ext>
              </a:extLst>
            </p:cNvPr>
            <p:cNvSpPr/>
            <p:nvPr/>
          </p:nvSpPr>
          <p:spPr>
            <a:xfrm rot="10800000">
              <a:off x="6395993" y="3236360"/>
              <a:ext cx="312117" cy="2368015"/>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935B050B-2617-C48C-868A-6EEADE2DE882}"/>
                </a:ext>
              </a:extLst>
            </p:cNvPr>
            <p:cNvSpPr/>
            <p:nvPr/>
          </p:nvSpPr>
          <p:spPr>
            <a:xfrm>
              <a:off x="4550802" y="4260044"/>
              <a:ext cx="2267744" cy="189195"/>
            </a:xfrm>
            <a:prstGeom prst="rect">
              <a:avLst/>
            </a:prstGeom>
            <a:solidFill>
              <a:schemeClr val="accent6">
                <a:lumMod val="20000"/>
                <a:lumOff val="80000"/>
              </a:schemeClr>
            </a:solidFill>
          </p:spPr>
          <p:txBody>
            <a:bodyPr wrap="square" lIns="0" tIns="0" rIns="0" bIns="0" anchor="ctr">
              <a:spAutoFit/>
            </a:bodyPr>
            <a:lstStyle/>
            <a:p>
              <a:pPr algn="ctr"/>
              <a:r>
                <a:rPr lang="en-US" b="1" i="1" dirty="0">
                  <a:solidFill>
                    <a:schemeClr val="accent1"/>
                  </a:solidFill>
                  <a:latin typeface="Cambria" panose="02040503050406030204" pitchFamily="18" charset="0"/>
                </a:rPr>
                <a:t>Simultaneous sensing</a:t>
              </a:r>
              <a:endParaRPr lang="en-CH" b="1" i="1" dirty="0">
                <a:solidFill>
                  <a:schemeClr val="accent1"/>
                </a:solidFill>
              </a:endParaRPr>
            </a:p>
          </p:txBody>
        </p:sp>
      </p:grpSp>
      <p:sp>
        <p:nvSpPr>
          <p:cNvPr id="77" name="Slide Number Placeholder 76">
            <a:extLst>
              <a:ext uri="{FF2B5EF4-FFF2-40B4-BE49-F238E27FC236}">
                <a16:creationId xmlns:a16="http://schemas.microsoft.com/office/drawing/2014/main" id="{51753F71-59F4-2DEE-3533-71B81F3DE547}"/>
              </a:ext>
            </a:extLst>
          </p:cNvPr>
          <p:cNvSpPr>
            <a:spLocks noGrp="1"/>
          </p:cNvSpPr>
          <p:nvPr>
            <p:ph type="sldNum" sz="quarter" idx="12"/>
          </p:nvPr>
        </p:nvSpPr>
        <p:spPr/>
        <p:txBody>
          <a:bodyPr/>
          <a:lstStyle/>
          <a:p>
            <a:r>
              <a:rPr lang="en-CH" dirty="0"/>
              <a:t>10</a:t>
            </a:r>
          </a:p>
        </p:txBody>
      </p:sp>
    </p:spTree>
    <p:extLst>
      <p:ext uri="{BB962C8B-B14F-4D97-AF65-F5344CB8AC3E}">
        <p14:creationId xmlns:p14="http://schemas.microsoft.com/office/powerpoint/2010/main" val="10005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0 1.85185E-6 L 0 0.3368 " pathEditMode="relative" rAng="0" ptsTypes="AA">
                                      <p:cBhvr>
                                        <p:cTn id="8" dur="500" fill="hold"/>
                                        <p:tgtEl>
                                          <p:spTgt spid="63"/>
                                        </p:tgtEl>
                                        <p:attrNameLst>
                                          <p:attrName>ppt_x</p:attrName>
                                          <p:attrName>ppt_y</p:attrName>
                                        </p:attrNameLst>
                                      </p:cBhvr>
                                      <p:rCtr x="0" y="16829"/>
                                    </p:animMotion>
                                  </p:childTnLst>
                                </p:cTn>
                              </p:par>
                              <p:par>
                                <p:cTn id="9" presetID="42" presetClass="path" presetSubtype="0" accel="50000" decel="50000" fill="hold" grpId="0" nodeType="withEffect">
                                  <p:stCondLst>
                                    <p:cond delay="0"/>
                                  </p:stCondLst>
                                  <p:childTnLst>
                                    <p:animMotion origin="layout" path="M 0 -2.59259E-6 L 0 0.27986 " pathEditMode="relative" rAng="0" ptsTypes="AA">
                                      <p:cBhvr>
                                        <p:cTn id="10" dur="500" fill="hold"/>
                                        <p:tgtEl>
                                          <p:spTgt spid="70"/>
                                        </p:tgtEl>
                                        <p:attrNameLst>
                                          <p:attrName>ppt_x</p:attrName>
                                          <p:attrName>ppt_y</p:attrName>
                                        </p:attrNameLst>
                                      </p:cBhvr>
                                      <p:rCtr x="0" y="13981"/>
                                    </p:animMotion>
                                  </p:childTnLst>
                                </p:cTn>
                              </p:par>
                              <p:par>
                                <p:cTn id="11" presetID="42" presetClass="path" presetSubtype="0" accel="50000" decel="50000" fill="hold" grpId="0" nodeType="withEffect">
                                  <p:stCondLst>
                                    <p:cond delay="0"/>
                                  </p:stCondLst>
                                  <p:childTnLst>
                                    <p:animMotion origin="layout" path="M 0 0 L 0 0.22245 " pathEditMode="relative" rAng="0" ptsTypes="AA">
                                      <p:cBhvr>
                                        <p:cTn id="12" dur="500" fill="hold"/>
                                        <p:tgtEl>
                                          <p:spTgt spid="71"/>
                                        </p:tgtEl>
                                        <p:attrNameLst>
                                          <p:attrName>ppt_x</p:attrName>
                                          <p:attrName>ppt_y</p:attrName>
                                        </p:attrNameLst>
                                      </p:cBhvr>
                                      <p:rCtr x="0" y="11111"/>
                                    </p:animMotion>
                                  </p:childTnLst>
                                </p:cTn>
                              </p:par>
                              <p:par>
                                <p:cTn id="13" presetID="42" presetClass="path" presetSubtype="0" accel="50000" decel="50000" fill="hold" grpId="0" nodeType="withEffect">
                                  <p:stCondLst>
                                    <p:cond delay="0"/>
                                  </p:stCondLst>
                                  <p:childTnLst>
                                    <p:animMotion origin="layout" path="M 0 4.07407E-6 L 0 0.16527 " pathEditMode="relative" rAng="0" ptsTypes="AA">
                                      <p:cBhvr>
                                        <p:cTn id="14" dur="500" fill="hold"/>
                                        <p:tgtEl>
                                          <p:spTgt spid="72"/>
                                        </p:tgtEl>
                                        <p:attrNameLst>
                                          <p:attrName>ppt_x</p:attrName>
                                          <p:attrName>ppt_y</p:attrName>
                                        </p:attrNameLst>
                                      </p:cBhvr>
                                      <p:rCtr x="0" y="8264"/>
                                    </p:animMotion>
                                  </p:childTnLst>
                                </p:cTn>
                              </p:par>
                              <p:par>
                                <p:cTn id="15" presetID="42" presetClass="path" presetSubtype="0" accel="50000" decel="50000" fill="hold" grpId="0" nodeType="withEffect">
                                  <p:stCondLst>
                                    <p:cond delay="0"/>
                                  </p:stCondLst>
                                  <p:childTnLst>
                                    <p:animMotion origin="layout" path="M 0 -3.33333E-6 L 0 0.10787 " pathEditMode="relative" rAng="0" ptsTypes="AA">
                                      <p:cBhvr>
                                        <p:cTn id="16" dur="500" fill="hold"/>
                                        <p:tgtEl>
                                          <p:spTgt spid="73"/>
                                        </p:tgtEl>
                                        <p:attrNameLst>
                                          <p:attrName>ppt_x</p:attrName>
                                          <p:attrName>ppt_y</p:attrName>
                                        </p:attrNameLst>
                                      </p:cBhvr>
                                      <p:rCtr x="0" y="5394"/>
                                    </p:animMotion>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2" grpId="0" animBg="1"/>
      <p:bldP spid="71" grpId="0" animBg="1"/>
      <p:bldP spid="70" grpId="0" animBg="1"/>
      <p:bldP spid="63" grpId="0" animBg="1"/>
      <p:bldP spid="5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E480-ADF7-EF26-0630-79653E661A8D}"/>
              </a:ext>
            </a:extLst>
          </p:cNvPr>
          <p:cNvSpPr>
            <a:spLocks noGrp="1"/>
          </p:cNvSpPr>
          <p:nvPr>
            <p:ph type="title"/>
          </p:nvPr>
        </p:nvSpPr>
        <p:spPr/>
        <p:txBody>
          <a:bodyPr/>
          <a:lstStyle/>
          <a:p>
            <a:r>
              <a:rPr lang="en-CH" dirty="0"/>
              <a:t>Talk Outline</a:t>
            </a:r>
          </a:p>
        </p:txBody>
      </p:sp>
      <p:sp>
        <p:nvSpPr>
          <p:cNvPr id="3" name="Content Placeholder 2">
            <a:extLst>
              <a:ext uri="{FF2B5EF4-FFF2-40B4-BE49-F238E27FC236}">
                <a16:creationId xmlns:a16="http://schemas.microsoft.com/office/drawing/2014/main" id="{2993F651-4B5A-D998-0105-F2BE909D21A4}"/>
              </a:ext>
            </a:extLst>
          </p:cNvPr>
          <p:cNvSpPr>
            <a:spLocks noGrp="1"/>
          </p:cNvSpPr>
          <p:nvPr>
            <p:ph idx="1"/>
          </p:nvPr>
        </p:nvSpPr>
        <p:spPr/>
        <p:txBody>
          <a:bodyPr/>
          <a:lstStyle/>
          <a:p>
            <a:r>
              <a:rPr lang="en-GB" dirty="0">
                <a:solidFill>
                  <a:schemeClr val="bg1">
                    <a:lumMod val="85000"/>
                  </a:schemeClr>
                </a:solidFill>
                <a:latin typeface="Avenir Next Medium" panose="020B0503020202020204" pitchFamily="34" charset="0"/>
              </a:rPr>
              <a:t>Problem, Goals &amp; Key Idea</a:t>
            </a:r>
          </a:p>
          <a:p>
            <a:endParaRPr lang="en-CH" dirty="0">
              <a:latin typeface="Avenir Next Medium" panose="020B0503020202020204" pitchFamily="34" charset="0"/>
            </a:endParaRPr>
          </a:p>
          <a:p>
            <a:r>
              <a:rPr lang="en-CH" dirty="0">
                <a:latin typeface="Avenir Next Medium" panose="020B0503020202020204" pitchFamily="34" charset="0"/>
              </a:rPr>
              <a:t>Background</a:t>
            </a:r>
          </a:p>
          <a:p>
            <a:endParaRPr lang="en-CH" dirty="0">
              <a:latin typeface="Avenir Next Medium" panose="020B0503020202020204" pitchFamily="34" charset="0"/>
            </a:endParaRPr>
          </a:p>
          <a:p>
            <a:r>
              <a:rPr lang="en-CH" dirty="0">
                <a:latin typeface="Avenir Next Medium" panose="020B0503020202020204" pitchFamily="34" charset="0"/>
              </a:rPr>
              <a:t>Flash-Cosmos: </a:t>
            </a:r>
            <a:r>
              <a:rPr lang="en-CH" u="sng" dirty="0">
                <a:latin typeface="Avenir Next Medium" panose="020B0503020202020204" pitchFamily="34" charset="0"/>
              </a:rPr>
              <a:t>C</a:t>
            </a:r>
            <a:r>
              <a:rPr lang="en-CH" dirty="0">
                <a:latin typeface="Avenir Next Medium" panose="020B0503020202020204" pitchFamily="34" charset="0"/>
              </a:rPr>
              <a:t>omputation with </a:t>
            </a:r>
            <a:r>
              <a:rPr lang="en-CH" u="sng" dirty="0">
                <a:latin typeface="Avenir Next Medium" panose="020B0503020202020204" pitchFamily="34" charset="0"/>
              </a:rPr>
              <a:t>O</a:t>
            </a:r>
            <a:r>
              <a:rPr lang="en-CH" dirty="0">
                <a:latin typeface="Avenir Next Medium" panose="020B0503020202020204" pitchFamily="34" charset="0"/>
              </a:rPr>
              <a:t>ne-</a:t>
            </a:r>
            <a:r>
              <a:rPr lang="en-CH" u="sng" dirty="0">
                <a:latin typeface="Avenir Next Medium" panose="020B0503020202020204" pitchFamily="34" charset="0"/>
              </a:rPr>
              <a:t>S</a:t>
            </a:r>
            <a:r>
              <a:rPr lang="en-CH" dirty="0">
                <a:latin typeface="Avenir Next Medium" panose="020B0503020202020204" pitchFamily="34" charset="0"/>
              </a:rPr>
              <a:t>hot </a:t>
            </a:r>
            <a:r>
              <a:rPr lang="en-CH" u="sng" dirty="0">
                <a:latin typeface="Avenir Next Medium" panose="020B0503020202020204" pitchFamily="34" charset="0"/>
              </a:rPr>
              <a:t>M</a:t>
            </a:r>
            <a:r>
              <a:rPr lang="en-CH" dirty="0">
                <a:latin typeface="Avenir Next Medium" panose="020B0503020202020204" pitchFamily="34" charset="0"/>
              </a:rPr>
              <a:t>ulti-</a:t>
            </a:r>
            <a:r>
              <a:rPr lang="en-CH" u="sng" dirty="0">
                <a:latin typeface="Avenir Next Medium" panose="020B0503020202020204" pitchFamily="34" charset="0"/>
              </a:rPr>
              <a:t>O</a:t>
            </a:r>
            <a:r>
              <a:rPr lang="en-CH" dirty="0">
                <a:latin typeface="Avenir Next Medium" panose="020B0503020202020204" pitchFamily="34" charset="0"/>
              </a:rPr>
              <a:t>perand </a:t>
            </a:r>
            <a:r>
              <a:rPr lang="en-CH" u="sng" dirty="0">
                <a:latin typeface="Avenir Next Medium" panose="020B0503020202020204" pitchFamily="34" charset="0"/>
              </a:rPr>
              <a:t>S</a:t>
            </a:r>
            <a:r>
              <a:rPr lang="en-CH" dirty="0">
                <a:latin typeface="Avenir Next Medium" panose="020B0503020202020204" pitchFamily="34" charset="0"/>
              </a:rPr>
              <a:t>ensing</a:t>
            </a:r>
          </a:p>
          <a:p>
            <a:endParaRPr lang="en-CH" dirty="0">
              <a:latin typeface="Avenir Next Medium" panose="020B0503020202020204" pitchFamily="34" charset="0"/>
            </a:endParaRPr>
          </a:p>
          <a:p>
            <a:r>
              <a:rPr lang="en-CH" dirty="0">
                <a:latin typeface="Avenir Next Medium" panose="020B0503020202020204" pitchFamily="34" charset="0"/>
              </a:rPr>
              <a:t>Evaluation</a:t>
            </a:r>
          </a:p>
          <a:p>
            <a:endParaRPr lang="en-CH" dirty="0">
              <a:latin typeface="Avenir Next Medium" panose="020B0503020202020204" pitchFamily="34" charset="0"/>
            </a:endParaRPr>
          </a:p>
          <a:p>
            <a:r>
              <a:rPr lang="en-CH" dirty="0">
                <a:latin typeface="Avenir Next Medium" panose="020B0503020202020204" pitchFamily="34" charset="0"/>
              </a:rPr>
              <a:t>Summary</a:t>
            </a:r>
          </a:p>
          <a:p>
            <a:endParaRPr lang="en-CH" dirty="0">
              <a:latin typeface="Avenir Next Medium" panose="020B0503020202020204" pitchFamily="34" charset="0"/>
            </a:endParaRPr>
          </a:p>
        </p:txBody>
      </p:sp>
      <p:sp>
        <p:nvSpPr>
          <p:cNvPr id="5" name="Slide Number Placeholder 4">
            <a:extLst>
              <a:ext uri="{FF2B5EF4-FFF2-40B4-BE49-F238E27FC236}">
                <a16:creationId xmlns:a16="http://schemas.microsoft.com/office/drawing/2014/main" id="{6328D2DF-4F11-F3C1-24AF-23E2DF9F0266}"/>
              </a:ext>
            </a:extLst>
          </p:cNvPr>
          <p:cNvSpPr>
            <a:spLocks noGrp="1"/>
          </p:cNvSpPr>
          <p:nvPr>
            <p:ph type="sldNum" sz="quarter" idx="12"/>
          </p:nvPr>
        </p:nvSpPr>
        <p:spPr/>
        <p:txBody>
          <a:bodyPr/>
          <a:lstStyle/>
          <a:p>
            <a:r>
              <a:rPr lang="en-CH" dirty="0"/>
              <a:t>11</a:t>
            </a:r>
          </a:p>
        </p:txBody>
      </p:sp>
    </p:spTree>
    <p:extLst>
      <p:ext uri="{BB962C8B-B14F-4D97-AF65-F5344CB8AC3E}">
        <p14:creationId xmlns:p14="http://schemas.microsoft.com/office/powerpoint/2010/main" val="1557678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4662-A769-EDAC-9B08-DF930D74E0BE}"/>
              </a:ext>
            </a:extLst>
          </p:cNvPr>
          <p:cNvSpPr>
            <a:spLocks noGrp="1"/>
          </p:cNvSpPr>
          <p:nvPr>
            <p:ph type="title"/>
          </p:nvPr>
        </p:nvSpPr>
        <p:spPr/>
        <p:txBody>
          <a:bodyPr/>
          <a:lstStyle/>
          <a:p>
            <a:r>
              <a:rPr lang="en-CH" dirty="0"/>
              <a:t>NAND Flash Basics: A Flash Cell</a:t>
            </a:r>
          </a:p>
        </p:txBody>
      </p:sp>
      <p:sp>
        <p:nvSpPr>
          <p:cNvPr id="3" name="Content Placeholder 2">
            <a:extLst>
              <a:ext uri="{FF2B5EF4-FFF2-40B4-BE49-F238E27FC236}">
                <a16:creationId xmlns:a16="http://schemas.microsoft.com/office/drawing/2014/main" id="{7E0D8AEA-FB3A-6389-8498-16BC7A7EA6DC}"/>
              </a:ext>
            </a:extLst>
          </p:cNvPr>
          <p:cNvSpPr>
            <a:spLocks noGrp="1"/>
          </p:cNvSpPr>
          <p:nvPr>
            <p:ph idx="1"/>
          </p:nvPr>
        </p:nvSpPr>
        <p:spPr/>
        <p:txBody>
          <a:bodyPr/>
          <a:lstStyle/>
          <a:p>
            <a:r>
              <a:rPr lang="en-CH" dirty="0"/>
              <a:t>A flash cell stores data by adjusting the </a:t>
            </a:r>
            <a:r>
              <a:rPr lang="en-CH" dirty="0">
                <a:solidFill>
                  <a:schemeClr val="accent1"/>
                </a:solidFill>
              </a:rPr>
              <a:t>amount of charge </a:t>
            </a:r>
            <a:r>
              <a:rPr lang="en-CH" dirty="0"/>
              <a:t>in the cell</a:t>
            </a:r>
          </a:p>
        </p:txBody>
      </p:sp>
      <p:grpSp>
        <p:nvGrpSpPr>
          <p:cNvPr id="5" name="Group 4">
            <a:extLst>
              <a:ext uri="{FF2B5EF4-FFF2-40B4-BE49-F238E27FC236}">
                <a16:creationId xmlns:a16="http://schemas.microsoft.com/office/drawing/2014/main" id="{2DA9BE76-316C-6AA2-D293-201EC44EFE79}"/>
              </a:ext>
            </a:extLst>
          </p:cNvPr>
          <p:cNvGrpSpPr/>
          <p:nvPr/>
        </p:nvGrpSpPr>
        <p:grpSpPr>
          <a:xfrm>
            <a:off x="1115474" y="1650844"/>
            <a:ext cx="2988324" cy="2026624"/>
            <a:chOff x="1115474" y="1650844"/>
            <a:chExt cx="2988324" cy="2026624"/>
          </a:xfrm>
        </p:grpSpPr>
        <p:sp>
          <p:nvSpPr>
            <p:cNvPr id="4" name="TextBox 3">
              <a:extLst>
                <a:ext uri="{FF2B5EF4-FFF2-40B4-BE49-F238E27FC236}">
                  <a16:creationId xmlns:a16="http://schemas.microsoft.com/office/drawing/2014/main" id="{DC950E47-2948-E218-8600-99E73695AD75}"/>
                </a:ext>
              </a:extLst>
            </p:cNvPr>
            <p:cNvSpPr txBox="1"/>
            <p:nvPr/>
          </p:nvSpPr>
          <p:spPr>
            <a:xfrm>
              <a:off x="1115474" y="3061915"/>
              <a:ext cx="2988324" cy="615553"/>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Erased Cell</a:t>
              </a:r>
            </a:p>
            <a:p>
              <a:pPr algn="ctr" defTabSz="457200"/>
              <a:r>
                <a:rPr lang="en-US" altLang="ko-KR" sz="2000" b="1" dirty="0">
                  <a:solidFill>
                    <a:prstClr val="black"/>
                  </a:solidFill>
                  <a:latin typeface="Cambria" panose="02040503050406030204" pitchFamily="18" charset="0"/>
                  <a:ea typeface="맑은 고딕" panose="020B0503020000020004" pitchFamily="34" charset="-127"/>
                </a:rPr>
                <a:t>(Low Charge Level)</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7" name="타원 299">
              <a:extLst>
                <a:ext uri="{FF2B5EF4-FFF2-40B4-BE49-F238E27FC236}">
                  <a16:creationId xmlns:a16="http://schemas.microsoft.com/office/drawing/2014/main" id="{B87899F4-6B53-60A2-4933-371DC85102E3}"/>
                </a:ext>
              </a:extLst>
            </p:cNvPr>
            <p:cNvSpPr/>
            <p:nvPr/>
          </p:nvSpPr>
          <p:spPr>
            <a:xfrm>
              <a:off x="1967037" y="1650844"/>
              <a:ext cx="1285199" cy="12819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4400" b="1" dirty="0">
                  <a:solidFill>
                    <a:prstClr val="black"/>
                  </a:solidFill>
                  <a:latin typeface="Cambria" panose="02040503050406030204" pitchFamily="18" charset="0"/>
                  <a:ea typeface="맑은 고딕" panose="020B0503020000020004" pitchFamily="34" charset="-127"/>
                </a:rPr>
                <a:t>1</a:t>
              </a:r>
              <a:endParaRPr lang="ko-KR" altLang="en-US" sz="4400" b="1" dirty="0">
                <a:solidFill>
                  <a:prstClr val="black"/>
                </a:solidFill>
                <a:latin typeface="Cambria" panose="02040503050406030204" pitchFamily="18" charset="0"/>
                <a:ea typeface="맑은 고딕" panose="020B0503020000020004" pitchFamily="34" charset="-127"/>
              </a:endParaRPr>
            </a:p>
          </p:txBody>
        </p:sp>
      </p:grpSp>
      <p:grpSp>
        <p:nvGrpSpPr>
          <p:cNvPr id="6" name="Group 5">
            <a:extLst>
              <a:ext uri="{FF2B5EF4-FFF2-40B4-BE49-F238E27FC236}">
                <a16:creationId xmlns:a16="http://schemas.microsoft.com/office/drawing/2014/main" id="{AE7DE648-2A1A-AD69-52F3-0B8B25A8B3CB}"/>
              </a:ext>
            </a:extLst>
          </p:cNvPr>
          <p:cNvGrpSpPr/>
          <p:nvPr/>
        </p:nvGrpSpPr>
        <p:grpSpPr>
          <a:xfrm>
            <a:off x="5040202" y="1650844"/>
            <a:ext cx="2988324" cy="2026624"/>
            <a:chOff x="5040202" y="1650844"/>
            <a:chExt cx="2988324" cy="2026624"/>
          </a:xfrm>
        </p:grpSpPr>
        <p:sp>
          <p:nvSpPr>
            <p:cNvPr id="19" name="TextBox 18">
              <a:extLst>
                <a:ext uri="{FF2B5EF4-FFF2-40B4-BE49-F238E27FC236}">
                  <a16:creationId xmlns:a16="http://schemas.microsoft.com/office/drawing/2014/main" id="{E01C5098-2F55-DCD0-4035-DEF8021C7835}"/>
                </a:ext>
              </a:extLst>
            </p:cNvPr>
            <p:cNvSpPr txBox="1"/>
            <p:nvPr/>
          </p:nvSpPr>
          <p:spPr>
            <a:xfrm>
              <a:off x="5040202" y="3061915"/>
              <a:ext cx="2988324" cy="615553"/>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Programmed Cell</a:t>
              </a:r>
            </a:p>
            <a:p>
              <a:pPr algn="ctr" defTabSz="457200"/>
              <a:r>
                <a:rPr lang="en-US" altLang="ko-KR" sz="2000" b="1" dirty="0">
                  <a:solidFill>
                    <a:prstClr val="black"/>
                  </a:solidFill>
                  <a:latin typeface="Cambria" panose="02040503050406030204" pitchFamily="18" charset="0"/>
                  <a:ea typeface="맑은 고딕" panose="020B0503020000020004" pitchFamily="34" charset="-127"/>
                </a:rPr>
                <a:t>(High Charge Level)</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22" name="타원 299">
              <a:extLst>
                <a:ext uri="{FF2B5EF4-FFF2-40B4-BE49-F238E27FC236}">
                  <a16:creationId xmlns:a16="http://schemas.microsoft.com/office/drawing/2014/main" id="{E1CC8831-2260-02FC-4A07-355018A60666}"/>
                </a:ext>
              </a:extLst>
            </p:cNvPr>
            <p:cNvSpPr/>
            <p:nvPr/>
          </p:nvSpPr>
          <p:spPr>
            <a:xfrm>
              <a:off x="5891765" y="1650844"/>
              <a:ext cx="1285199" cy="1281976"/>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4400" b="1" dirty="0">
                  <a:solidFill>
                    <a:prstClr val="black"/>
                  </a:solidFill>
                  <a:latin typeface="Cambria" panose="02040503050406030204" pitchFamily="18" charset="0"/>
                  <a:ea typeface="맑은 고딕" panose="020B0503020000020004" pitchFamily="34" charset="-127"/>
                </a:rPr>
                <a:t>0</a:t>
              </a:r>
              <a:endParaRPr lang="ko-KR" altLang="en-US" sz="4400" b="1" dirty="0">
                <a:solidFill>
                  <a:prstClr val="black"/>
                </a:solidFill>
                <a:latin typeface="Cambria" panose="02040503050406030204" pitchFamily="18" charset="0"/>
                <a:ea typeface="맑은 고딕" panose="020B0503020000020004" pitchFamily="34" charset="-127"/>
              </a:endParaRPr>
            </a:p>
          </p:txBody>
        </p:sp>
      </p:grpSp>
      <p:grpSp>
        <p:nvGrpSpPr>
          <p:cNvPr id="8" name="Group 7">
            <a:extLst>
              <a:ext uri="{FF2B5EF4-FFF2-40B4-BE49-F238E27FC236}">
                <a16:creationId xmlns:a16="http://schemas.microsoft.com/office/drawing/2014/main" id="{CF8AEA67-5B70-308C-F2E2-AB663FEBD44B}"/>
              </a:ext>
            </a:extLst>
          </p:cNvPr>
          <p:cNvGrpSpPr/>
          <p:nvPr/>
        </p:nvGrpSpPr>
        <p:grpSpPr>
          <a:xfrm>
            <a:off x="1115474" y="3844239"/>
            <a:ext cx="7023522" cy="2271555"/>
            <a:chOff x="1115474" y="3844239"/>
            <a:chExt cx="7023522" cy="2271555"/>
          </a:xfrm>
        </p:grpSpPr>
        <p:sp>
          <p:nvSpPr>
            <p:cNvPr id="35" name="Down Arrow 34">
              <a:extLst>
                <a:ext uri="{FF2B5EF4-FFF2-40B4-BE49-F238E27FC236}">
                  <a16:creationId xmlns:a16="http://schemas.microsoft.com/office/drawing/2014/main" id="{30C9F20A-9ABF-D74B-C544-EFA47FEA1BD3}"/>
                </a:ext>
              </a:extLst>
            </p:cNvPr>
            <p:cNvSpPr/>
            <p:nvPr/>
          </p:nvSpPr>
          <p:spPr>
            <a:xfrm>
              <a:off x="2260315" y="3844239"/>
              <a:ext cx="708917" cy="6575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Down Arrow 35">
              <a:extLst>
                <a:ext uri="{FF2B5EF4-FFF2-40B4-BE49-F238E27FC236}">
                  <a16:creationId xmlns:a16="http://schemas.microsoft.com/office/drawing/2014/main" id="{780550EE-0828-1AD5-9060-5886910386FE}"/>
                </a:ext>
              </a:extLst>
            </p:cNvPr>
            <p:cNvSpPr/>
            <p:nvPr/>
          </p:nvSpPr>
          <p:spPr>
            <a:xfrm>
              <a:off x="6179905" y="3844239"/>
              <a:ext cx="708917" cy="6575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7" name="TextBox 36">
              <a:extLst>
                <a:ext uri="{FF2B5EF4-FFF2-40B4-BE49-F238E27FC236}">
                  <a16:creationId xmlns:a16="http://schemas.microsoft.com/office/drawing/2014/main" id="{2085BA2A-D88A-83D7-1AD7-BB80C4B438D5}"/>
                </a:ext>
              </a:extLst>
            </p:cNvPr>
            <p:cNvSpPr txBox="1"/>
            <p:nvPr/>
          </p:nvSpPr>
          <p:spPr>
            <a:xfrm>
              <a:off x="3077838" y="3988346"/>
              <a:ext cx="2988324" cy="369332"/>
            </a:xfrm>
            <a:prstGeom prst="rect">
              <a:avLst/>
            </a:prstGeom>
            <a:noFill/>
          </p:spPr>
          <p:txBody>
            <a:bodyPr wrap="square" lIns="0" tIns="0" rIns="0" bIns="0" rtlCol="0" anchor="ctr">
              <a:spAutoFit/>
            </a:bodyPr>
            <a:lstStyle/>
            <a:p>
              <a:pPr algn="ctr" defTabSz="457200"/>
              <a:r>
                <a:rPr lang="en-US" altLang="ko-KR" sz="2400" b="1" i="1" dirty="0">
                  <a:solidFill>
                    <a:schemeClr val="accent1"/>
                  </a:solidFill>
                  <a:latin typeface="Cambria" panose="02040503050406030204" pitchFamily="18" charset="0"/>
                  <a:ea typeface="맑은 고딕" panose="020B0503020000020004" pitchFamily="34" charset="-127"/>
                </a:rPr>
                <a:t>Activation</a:t>
              </a:r>
              <a:endParaRPr lang="ko-KR" altLang="en-US" sz="2400" b="1" i="1" dirty="0">
                <a:solidFill>
                  <a:schemeClr val="accent1"/>
                </a:solidFill>
                <a:latin typeface="Cambria" panose="02040503050406030204" pitchFamily="18" charset="0"/>
                <a:ea typeface="맑은 고딕" panose="020B0503020000020004" pitchFamily="34" charset="-127"/>
              </a:endParaRPr>
            </a:p>
          </p:txBody>
        </p:sp>
        <p:grpSp>
          <p:nvGrpSpPr>
            <p:cNvPr id="39" name="그룹 835">
              <a:extLst>
                <a:ext uri="{FF2B5EF4-FFF2-40B4-BE49-F238E27FC236}">
                  <a16:creationId xmlns:a16="http://schemas.microsoft.com/office/drawing/2014/main" id="{DDEBB10B-7E35-6817-B638-57183281C32C}"/>
                </a:ext>
              </a:extLst>
            </p:cNvPr>
            <p:cNvGrpSpPr/>
            <p:nvPr/>
          </p:nvGrpSpPr>
          <p:grpSpPr>
            <a:xfrm>
              <a:off x="1870695" y="4769831"/>
              <a:ext cx="1477881" cy="530507"/>
              <a:chOff x="5890169" y="4312037"/>
              <a:chExt cx="1895988" cy="1103725"/>
            </a:xfrm>
          </p:grpSpPr>
          <p:grpSp>
            <p:nvGrpSpPr>
              <p:cNvPr id="42" name="그룹 822">
                <a:extLst>
                  <a:ext uri="{FF2B5EF4-FFF2-40B4-BE49-F238E27FC236}">
                    <a16:creationId xmlns:a16="http://schemas.microsoft.com/office/drawing/2014/main" id="{27D9802B-E4DE-F2A7-0E45-FC0B768A25CC}"/>
                  </a:ext>
                </a:extLst>
              </p:cNvPr>
              <p:cNvGrpSpPr/>
              <p:nvPr/>
            </p:nvGrpSpPr>
            <p:grpSpPr>
              <a:xfrm>
                <a:off x="6122466" y="4312037"/>
                <a:ext cx="1432853" cy="1103725"/>
                <a:chOff x="5991225" y="4310063"/>
                <a:chExt cx="496427" cy="273840"/>
              </a:xfrm>
            </p:grpSpPr>
            <p:cxnSp>
              <p:nvCxnSpPr>
                <p:cNvPr id="45" name="직선 연결선 771">
                  <a:extLst>
                    <a:ext uri="{FF2B5EF4-FFF2-40B4-BE49-F238E27FC236}">
                      <a16:creationId xmlns:a16="http://schemas.microsoft.com/office/drawing/2014/main" id="{6A1E1823-7909-865A-8C6B-E63A7E2613B5}"/>
                    </a:ext>
                  </a:extLst>
                </p:cNvPr>
                <p:cNvCxnSpPr>
                  <a:cxnSpLocks/>
                </p:cNvCxnSpPr>
                <p:nvPr/>
              </p:nvCxnSpPr>
              <p:spPr>
                <a:xfrm flipH="1">
                  <a:off x="5991225" y="4310063"/>
                  <a:ext cx="40482" cy="13692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6" name="직선 연결선 789">
                  <a:extLst>
                    <a:ext uri="{FF2B5EF4-FFF2-40B4-BE49-F238E27FC236}">
                      <a16:creationId xmlns:a16="http://schemas.microsoft.com/office/drawing/2014/main" id="{F7F84726-CDFF-6839-D6BA-D1952FE4A995}"/>
                    </a:ext>
                  </a:extLst>
                </p:cNvPr>
                <p:cNvCxnSpPr>
                  <a:cxnSpLocks/>
                </p:cNvCxnSpPr>
                <p:nvPr/>
              </p:nvCxnSpPr>
              <p:spPr>
                <a:xfrm flipH="1">
                  <a:off x="6114445" y="4310063"/>
                  <a:ext cx="82738" cy="27384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7" name="직선 연결선 792">
                  <a:extLst>
                    <a:ext uri="{FF2B5EF4-FFF2-40B4-BE49-F238E27FC236}">
                      <a16:creationId xmlns:a16="http://schemas.microsoft.com/office/drawing/2014/main" id="{D2FDB726-09D1-8E5E-98EF-94D76B9BB500}"/>
                    </a:ext>
                  </a:extLst>
                </p:cNvPr>
                <p:cNvCxnSpPr>
                  <a:cxnSpLocks/>
                </p:cNvCxnSpPr>
                <p:nvPr/>
              </p:nvCxnSpPr>
              <p:spPr>
                <a:xfrm>
                  <a:off x="6031707" y="4310063"/>
                  <a:ext cx="82738" cy="27384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8" name="직선 연결선 807">
                  <a:extLst>
                    <a:ext uri="{FF2B5EF4-FFF2-40B4-BE49-F238E27FC236}">
                      <a16:creationId xmlns:a16="http://schemas.microsoft.com/office/drawing/2014/main" id="{8BCE4B49-81FE-B413-14BA-FCE45FAB4D43}"/>
                    </a:ext>
                  </a:extLst>
                </p:cNvPr>
                <p:cNvCxnSpPr>
                  <a:cxnSpLocks/>
                </p:cNvCxnSpPr>
                <p:nvPr/>
              </p:nvCxnSpPr>
              <p:spPr>
                <a:xfrm>
                  <a:off x="6197183" y="4310063"/>
                  <a:ext cx="82738" cy="27384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9" name="직선 연결선 810">
                  <a:extLst>
                    <a:ext uri="{FF2B5EF4-FFF2-40B4-BE49-F238E27FC236}">
                      <a16:creationId xmlns:a16="http://schemas.microsoft.com/office/drawing/2014/main" id="{0D5213C8-CEC7-0291-F5E6-59029D0E54F7}"/>
                    </a:ext>
                  </a:extLst>
                </p:cNvPr>
                <p:cNvCxnSpPr>
                  <a:cxnSpLocks/>
                </p:cNvCxnSpPr>
                <p:nvPr/>
              </p:nvCxnSpPr>
              <p:spPr>
                <a:xfrm flipH="1">
                  <a:off x="6279921" y="4310063"/>
                  <a:ext cx="82738" cy="27384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0" name="직선 연결선 815">
                  <a:extLst>
                    <a:ext uri="{FF2B5EF4-FFF2-40B4-BE49-F238E27FC236}">
                      <a16:creationId xmlns:a16="http://schemas.microsoft.com/office/drawing/2014/main" id="{3A4EE30C-D460-3EB3-5336-03DD96AADDE1}"/>
                    </a:ext>
                  </a:extLst>
                </p:cNvPr>
                <p:cNvCxnSpPr>
                  <a:cxnSpLocks/>
                </p:cNvCxnSpPr>
                <p:nvPr/>
              </p:nvCxnSpPr>
              <p:spPr>
                <a:xfrm>
                  <a:off x="6362659" y="4310063"/>
                  <a:ext cx="82738" cy="27384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1" name="직선 연결선 819">
                  <a:extLst>
                    <a:ext uri="{FF2B5EF4-FFF2-40B4-BE49-F238E27FC236}">
                      <a16:creationId xmlns:a16="http://schemas.microsoft.com/office/drawing/2014/main" id="{216D47BB-C1BD-C246-A2E2-7612280CAAC3}"/>
                    </a:ext>
                  </a:extLst>
                </p:cNvPr>
                <p:cNvCxnSpPr>
                  <a:cxnSpLocks/>
                </p:cNvCxnSpPr>
                <p:nvPr/>
              </p:nvCxnSpPr>
              <p:spPr>
                <a:xfrm flipH="1">
                  <a:off x="6445397" y="4446983"/>
                  <a:ext cx="42255" cy="13692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grpSp>
          <p:cxnSp>
            <p:nvCxnSpPr>
              <p:cNvPr id="43" name="직선 연결선 826">
                <a:extLst>
                  <a:ext uri="{FF2B5EF4-FFF2-40B4-BE49-F238E27FC236}">
                    <a16:creationId xmlns:a16="http://schemas.microsoft.com/office/drawing/2014/main" id="{4B82898F-ED8F-41D1-5B83-F6A248C67B6D}"/>
                  </a:ext>
                </a:extLst>
              </p:cNvPr>
              <p:cNvCxnSpPr>
                <a:cxnSpLocks/>
              </p:cNvCxnSpPr>
              <p:nvPr/>
            </p:nvCxnSpPr>
            <p:spPr>
              <a:xfrm>
                <a:off x="5890169" y="4863900"/>
                <a:ext cx="232301" cy="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4" name="직선 연결선 832">
                <a:extLst>
                  <a:ext uri="{FF2B5EF4-FFF2-40B4-BE49-F238E27FC236}">
                    <a16:creationId xmlns:a16="http://schemas.microsoft.com/office/drawing/2014/main" id="{DDD1B199-8ACE-9552-BC22-E2DAE6F475F7}"/>
                  </a:ext>
                </a:extLst>
              </p:cNvPr>
              <p:cNvCxnSpPr>
                <a:cxnSpLocks/>
              </p:cNvCxnSpPr>
              <p:nvPr/>
            </p:nvCxnSpPr>
            <p:spPr>
              <a:xfrm flipH="1">
                <a:off x="7552471" y="4863900"/>
                <a:ext cx="233686" cy="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55" name="그룹 761">
              <a:extLst>
                <a:ext uri="{FF2B5EF4-FFF2-40B4-BE49-F238E27FC236}">
                  <a16:creationId xmlns:a16="http://schemas.microsoft.com/office/drawing/2014/main" id="{16E00A7A-ACE4-56C3-5C0D-F0EF94B08AAB}"/>
                </a:ext>
              </a:extLst>
            </p:cNvPr>
            <p:cNvGrpSpPr/>
            <p:nvPr/>
          </p:nvGrpSpPr>
          <p:grpSpPr>
            <a:xfrm>
              <a:off x="5815165" y="4868016"/>
              <a:ext cx="1438395" cy="298725"/>
              <a:chOff x="5608137" y="3394157"/>
              <a:chExt cx="338599" cy="70817"/>
            </a:xfrm>
          </p:grpSpPr>
          <p:grpSp>
            <p:nvGrpSpPr>
              <p:cNvPr id="56" name="그룹 753">
                <a:extLst>
                  <a:ext uri="{FF2B5EF4-FFF2-40B4-BE49-F238E27FC236}">
                    <a16:creationId xmlns:a16="http://schemas.microsoft.com/office/drawing/2014/main" id="{E9E80999-D225-8FDB-41EF-D7AD423298CF}"/>
                  </a:ext>
                </a:extLst>
              </p:cNvPr>
              <p:cNvGrpSpPr/>
              <p:nvPr/>
            </p:nvGrpSpPr>
            <p:grpSpPr>
              <a:xfrm rot="5400000">
                <a:off x="5739521" y="3307128"/>
                <a:ext cx="70817" cy="244875"/>
                <a:chOff x="5131625" y="2342062"/>
                <a:chExt cx="70817" cy="244875"/>
              </a:xfrm>
            </p:grpSpPr>
            <p:sp>
              <p:nvSpPr>
                <p:cNvPr id="59" name="타원 750">
                  <a:extLst>
                    <a:ext uri="{FF2B5EF4-FFF2-40B4-BE49-F238E27FC236}">
                      <a16:creationId xmlns:a16="http://schemas.microsoft.com/office/drawing/2014/main" id="{BD5113FB-645E-2407-245E-871847065EBF}"/>
                    </a:ext>
                  </a:extLst>
                </p:cNvPr>
                <p:cNvSpPr/>
                <p:nvPr/>
              </p:nvSpPr>
              <p:spPr>
                <a:xfrm>
                  <a:off x="5141482" y="2525977"/>
                  <a:ext cx="60960" cy="6096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60" name="타원 751">
                  <a:extLst>
                    <a:ext uri="{FF2B5EF4-FFF2-40B4-BE49-F238E27FC236}">
                      <a16:creationId xmlns:a16="http://schemas.microsoft.com/office/drawing/2014/main" id="{7214A0A5-38C2-9362-4CD2-D26A5FAD3809}"/>
                    </a:ext>
                  </a:extLst>
                </p:cNvPr>
                <p:cNvSpPr/>
                <p:nvPr/>
              </p:nvSpPr>
              <p:spPr>
                <a:xfrm>
                  <a:off x="5141467" y="2342062"/>
                  <a:ext cx="60960" cy="6096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61" name="직선 연결선 752">
                  <a:extLst>
                    <a:ext uri="{FF2B5EF4-FFF2-40B4-BE49-F238E27FC236}">
                      <a16:creationId xmlns:a16="http://schemas.microsoft.com/office/drawing/2014/main" id="{EFD7EE85-0C17-857C-8B22-39191E2CC398}"/>
                    </a:ext>
                  </a:extLst>
                </p:cNvPr>
                <p:cNvCxnSpPr>
                  <a:cxnSpLocks/>
                </p:cNvCxnSpPr>
                <p:nvPr/>
              </p:nvCxnSpPr>
              <p:spPr>
                <a:xfrm rot="19800000" flipV="1">
                  <a:off x="5131625" y="2409684"/>
                  <a:ext cx="0" cy="122952"/>
                </a:xfrm>
                <a:prstGeom prst="line">
                  <a:avLst/>
                </a:prstGeom>
                <a:ln w="28575" cap="sq">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57" name="직선 연결선 754">
                <a:extLst>
                  <a:ext uri="{FF2B5EF4-FFF2-40B4-BE49-F238E27FC236}">
                    <a16:creationId xmlns:a16="http://schemas.microsoft.com/office/drawing/2014/main" id="{9F9F121B-D2DF-6677-C4A7-8D59332017B4}"/>
                  </a:ext>
                </a:extLst>
              </p:cNvPr>
              <p:cNvCxnSpPr>
                <a:cxnSpLocks/>
              </p:cNvCxnSpPr>
              <p:nvPr/>
            </p:nvCxnSpPr>
            <p:spPr>
              <a:xfrm>
                <a:off x="5608137" y="3433763"/>
                <a:ext cx="44354" cy="0"/>
              </a:xfrm>
              <a:prstGeom prst="line">
                <a:avLst/>
              </a:prstGeom>
              <a:ln w="28575" cap="sq">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58" name="직선 연결선 756">
                <a:extLst>
                  <a:ext uri="{FF2B5EF4-FFF2-40B4-BE49-F238E27FC236}">
                    <a16:creationId xmlns:a16="http://schemas.microsoft.com/office/drawing/2014/main" id="{DF49440D-0BFC-25B6-407A-1BA010A8DBC4}"/>
                  </a:ext>
                </a:extLst>
              </p:cNvPr>
              <p:cNvCxnSpPr>
                <a:cxnSpLocks/>
              </p:cNvCxnSpPr>
              <p:nvPr/>
            </p:nvCxnSpPr>
            <p:spPr>
              <a:xfrm>
                <a:off x="5902382" y="3433763"/>
                <a:ext cx="44354" cy="0"/>
              </a:xfrm>
              <a:prstGeom prst="line">
                <a:avLst/>
              </a:prstGeom>
              <a:ln w="28575" cap="sq">
                <a:solidFill>
                  <a:schemeClr val="tx1"/>
                </a:solidFill>
                <a:bevel/>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46ADFEF2-D605-032A-B45B-B81E6DAE3EA8}"/>
                </a:ext>
              </a:extLst>
            </p:cNvPr>
            <p:cNvSpPr txBox="1"/>
            <p:nvPr/>
          </p:nvSpPr>
          <p:spPr>
            <a:xfrm>
              <a:off x="1115474" y="5654129"/>
              <a:ext cx="2988324" cy="307777"/>
            </a:xfrm>
            <a:prstGeom prst="rect">
              <a:avLst/>
            </a:prstGeom>
            <a:noFill/>
          </p:spPr>
          <p:txBody>
            <a:bodyPr wrap="square" lIns="0" tIns="0" rIns="0" bIns="0" rtlCol="0" anchor="ctr">
              <a:spAutoFit/>
            </a:bodyPr>
            <a:lstStyle/>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Operates as a </a:t>
              </a:r>
              <a:r>
                <a:rPr lang="en-US" altLang="ko-KR" sz="2000" b="1" i="1" dirty="0">
                  <a:solidFill>
                    <a:schemeClr val="accent1"/>
                  </a:solidFill>
                  <a:latin typeface="Cambria" panose="02040503050406030204" pitchFamily="18" charset="0"/>
                  <a:ea typeface="맑은 고딕" panose="020B0503020000020004" pitchFamily="34" charset="-127"/>
                </a:rPr>
                <a:t>resistor</a:t>
              </a:r>
              <a:endParaRPr lang="ko-KR" altLang="en-US" sz="2000" b="1" i="1" dirty="0">
                <a:solidFill>
                  <a:schemeClr val="accent1"/>
                </a:solidFill>
                <a:latin typeface="Cambria" panose="02040503050406030204" pitchFamily="18" charset="0"/>
                <a:ea typeface="맑은 고딕" panose="020B0503020000020004" pitchFamily="34" charset="-127"/>
              </a:endParaRPr>
            </a:p>
          </p:txBody>
        </p:sp>
        <p:sp>
          <p:nvSpPr>
            <p:cNvPr id="63" name="TextBox 62">
              <a:extLst>
                <a:ext uri="{FF2B5EF4-FFF2-40B4-BE49-F238E27FC236}">
                  <a16:creationId xmlns:a16="http://schemas.microsoft.com/office/drawing/2014/main" id="{754F9DFC-6C01-6B85-63EE-2561FDA6B6FC}"/>
                </a:ext>
              </a:extLst>
            </p:cNvPr>
            <p:cNvSpPr txBox="1"/>
            <p:nvPr/>
          </p:nvSpPr>
          <p:spPr>
            <a:xfrm>
              <a:off x="4851840" y="5500241"/>
              <a:ext cx="3287156" cy="615553"/>
            </a:xfrm>
            <a:prstGeom prst="rect">
              <a:avLst/>
            </a:prstGeom>
            <a:noFill/>
          </p:spPr>
          <p:txBody>
            <a:bodyPr wrap="square" lIns="0" tIns="0" rIns="0" bIns="0" rtlCol="0" anchor="ctr">
              <a:spAutoFit/>
            </a:bodyPr>
            <a:lstStyle/>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Operates as an </a:t>
              </a:r>
              <a:r>
                <a:rPr lang="en-US" altLang="ko-KR" sz="2000" b="1" i="1" dirty="0">
                  <a:solidFill>
                    <a:schemeClr val="accent1"/>
                  </a:solidFill>
                  <a:latin typeface="Cambria" panose="02040503050406030204" pitchFamily="18" charset="0"/>
                  <a:ea typeface="맑은 고딕" panose="020B0503020000020004" pitchFamily="34" charset="-127"/>
                </a:rPr>
                <a:t>open switch</a:t>
              </a:r>
              <a:endParaRPr lang="ko-KR" altLang="en-US" sz="2000" b="1" i="1" dirty="0">
                <a:solidFill>
                  <a:schemeClr val="accent1"/>
                </a:solidFill>
                <a:latin typeface="Cambria" panose="02040503050406030204" pitchFamily="18" charset="0"/>
                <a:ea typeface="맑은 고딕" panose="020B0503020000020004" pitchFamily="34" charset="-127"/>
              </a:endParaRPr>
            </a:p>
          </p:txBody>
        </p:sp>
      </p:grpSp>
      <p:sp>
        <p:nvSpPr>
          <p:cNvPr id="65" name="Slide Number Placeholder 64">
            <a:extLst>
              <a:ext uri="{FF2B5EF4-FFF2-40B4-BE49-F238E27FC236}">
                <a16:creationId xmlns:a16="http://schemas.microsoft.com/office/drawing/2014/main" id="{1062EE6A-CF8D-5B66-A473-B12D21DF716D}"/>
              </a:ext>
            </a:extLst>
          </p:cNvPr>
          <p:cNvSpPr>
            <a:spLocks noGrp="1"/>
          </p:cNvSpPr>
          <p:nvPr>
            <p:ph type="sldNum" sz="quarter" idx="12"/>
          </p:nvPr>
        </p:nvSpPr>
        <p:spPr/>
        <p:txBody>
          <a:bodyPr/>
          <a:lstStyle/>
          <a:p>
            <a:r>
              <a:rPr lang="en-CH" dirty="0"/>
              <a:t>12</a:t>
            </a:r>
          </a:p>
        </p:txBody>
      </p:sp>
    </p:spTree>
    <p:extLst>
      <p:ext uri="{BB962C8B-B14F-4D97-AF65-F5344CB8AC3E}">
        <p14:creationId xmlns:p14="http://schemas.microsoft.com/office/powerpoint/2010/main" val="129252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41B9B-4BC0-9C14-5093-2DEF53D76A52}"/>
              </a:ext>
            </a:extLst>
          </p:cNvPr>
          <p:cNvSpPr>
            <a:spLocks noGrp="1"/>
          </p:cNvSpPr>
          <p:nvPr>
            <p:ph type="title"/>
          </p:nvPr>
        </p:nvSpPr>
        <p:spPr>
          <a:xfrm>
            <a:off x="0" y="9547"/>
            <a:ext cx="9144000" cy="800082"/>
          </a:xfrm>
        </p:spPr>
        <p:txBody>
          <a:bodyPr/>
          <a:lstStyle/>
          <a:p>
            <a:r>
              <a:rPr lang="en-CH" dirty="0"/>
              <a:t>Bulk Bitwise Operations</a:t>
            </a:r>
          </a:p>
        </p:txBody>
      </p:sp>
      <p:sp>
        <p:nvSpPr>
          <p:cNvPr id="3" name="Content Placeholder 2">
            <a:extLst>
              <a:ext uri="{FF2B5EF4-FFF2-40B4-BE49-F238E27FC236}">
                <a16:creationId xmlns:a16="http://schemas.microsoft.com/office/drawing/2014/main" id="{ADB4C04A-7064-554A-14D5-31E24C930379}"/>
              </a:ext>
            </a:extLst>
          </p:cNvPr>
          <p:cNvSpPr>
            <a:spLocks noGrp="1"/>
          </p:cNvSpPr>
          <p:nvPr>
            <p:ph idx="1"/>
          </p:nvPr>
        </p:nvSpPr>
        <p:spPr/>
        <p:txBody>
          <a:bodyPr/>
          <a:lstStyle/>
          <a:p>
            <a:r>
              <a:rPr lang="en-CH" dirty="0"/>
              <a:t>Widely-used computation primitive in data-intensive applications</a:t>
            </a:r>
          </a:p>
        </p:txBody>
      </p:sp>
      <p:sp>
        <p:nvSpPr>
          <p:cNvPr id="4" name="Rounded Rectangle 3">
            <a:extLst>
              <a:ext uri="{FF2B5EF4-FFF2-40B4-BE49-F238E27FC236}">
                <a16:creationId xmlns:a16="http://schemas.microsoft.com/office/drawing/2014/main" id="{25F7B56A-EBAA-4585-0A5B-57FF380E06B4}"/>
              </a:ext>
            </a:extLst>
          </p:cNvPr>
          <p:cNvSpPr/>
          <p:nvPr/>
        </p:nvSpPr>
        <p:spPr>
          <a:xfrm>
            <a:off x="3550322" y="3250182"/>
            <a:ext cx="2043357" cy="1321732"/>
          </a:xfrm>
          <a:prstGeom prst="roundRect">
            <a:avLst>
              <a:gd name="adj" fmla="val 12155"/>
            </a:avLst>
          </a:prstGeom>
          <a:solidFill>
            <a:srgbClr val="FAF7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rPr>
              <a:t>Bulk</a:t>
            </a:r>
          </a:p>
          <a:p>
            <a:pPr algn="ctr"/>
            <a:r>
              <a:rPr lang="en-CH" sz="2000" b="1" dirty="0">
                <a:solidFill>
                  <a:schemeClr val="tx1"/>
                </a:solidFill>
                <a:latin typeface="Cambria" panose="02040503050406030204" pitchFamily="18" charset="0"/>
              </a:rPr>
              <a:t>Bitwise</a:t>
            </a:r>
          </a:p>
          <a:p>
            <a:pPr algn="ctr"/>
            <a:r>
              <a:rPr lang="en-CH" sz="2000" b="1" dirty="0">
                <a:solidFill>
                  <a:schemeClr val="tx1"/>
                </a:solidFill>
                <a:latin typeface="Cambria" panose="02040503050406030204" pitchFamily="18" charset="0"/>
              </a:rPr>
              <a:t>Operations</a:t>
            </a:r>
          </a:p>
        </p:txBody>
      </p:sp>
      <p:sp>
        <p:nvSpPr>
          <p:cNvPr id="5" name="TextBox 4">
            <a:extLst>
              <a:ext uri="{FF2B5EF4-FFF2-40B4-BE49-F238E27FC236}">
                <a16:creationId xmlns:a16="http://schemas.microsoft.com/office/drawing/2014/main" id="{84C33FF3-CE62-C658-1054-CA70C3D8E72C}"/>
              </a:ext>
            </a:extLst>
          </p:cNvPr>
          <p:cNvSpPr txBox="1"/>
          <p:nvPr/>
        </p:nvSpPr>
        <p:spPr>
          <a:xfrm>
            <a:off x="3874533" y="2136913"/>
            <a:ext cx="1394934" cy="400110"/>
          </a:xfrm>
          <a:prstGeom prst="rect">
            <a:avLst/>
          </a:prstGeom>
          <a:noFill/>
        </p:spPr>
        <p:txBody>
          <a:bodyPr wrap="none" rtlCol="0">
            <a:spAutoFit/>
          </a:bodyPr>
          <a:lstStyle/>
          <a:p>
            <a:pPr algn="ctr"/>
            <a:r>
              <a:rPr lang="en-CH" sz="2000" b="1" dirty="0">
                <a:latin typeface="Cambria" panose="02040503050406030204" pitchFamily="18" charset="0"/>
              </a:rPr>
              <a:t>Databases</a:t>
            </a:r>
          </a:p>
        </p:txBody>
      </p:sp>
      <p:sp>
        <p:nvSpPr>
          <p:cNvPr id="6" name="TextBox 5">
            <a:extLst>
              <a:ext uri="{FF2B5EF4-FFF2-40B4-BE49-F238E27FC236}">
                <a16:creationId xmlns:a16="http://schemas.microsoft.com/office/drawing/2014/main" id="{E51D66F9-C4A9-F4EC-5574-B7EC298507ED}"/>
              </a:ext>
            </a:extLst>
          </p:cNvPr>
          <p:cNvSpPr txBox="1"/>
          <p:nvPr/>
        </p:nvSpPr>
        <p:spPr>
          <a:xfrm>
            <a:off x="3415337" y="5323400"/>
            <a:ext cx="2313326" cy="400110"/>
          </a:xfrm>
          <a:prstGeom prst="rect">
            <a:avLst/>
          </a:prstGeom>
          <a:noFill/>
        </p:spPr>
        <p:txBody>
          <a:bodyPr wrap="none" rtlCol="0">
            <a:spAutoFit/>
          </a:bodyPr>
          <a:lstStyle/>
          <a:p>
            <a:pPr algn="ctr"/>
            <a:r>
              <a:rPr lang="en-US" sz="2000" b="1" dirty="0">
                <a:latin typeface="Cambria" panose="02040503050406030204" pitchFamily="18" charset="0"/>
              </a:rPr>
              <a:t>Graph Processing</a:t>
            </a:r>
            <a:endParaRPr lang="en-CH" sz="2000" b="1" dirty="0">
              <a:latin typeface="Cambria" panose="02040503050406030204" pitchFamily="18" charset="0"/>
            </a:endParaRPr>
          </a:p>
        </p:txBody>
      </p:sp>
      <p:sp>
        <p:nvSpPr>
          <p:cNvPr id="7" name="TextBox 6">
            <a:extLst>
              <a:ext uri="{FF2B5EF4-FFF2-40B4-BE49-F238E27FC236}">
                <a16:creationId xmlns:a16="http://schemas.microsoft.com/office/drawing/2014/main" id="{A27D7959-34EB-589F-814C-618D06DA19E6}"/>
              </a:ext>
            </a:extLst>
          </p:cNvPr>
          <p:cNvSpPr txBox="1"/>
          <p:nvPr/>
        </p:nvSpPr>
        <p:spPr>
          <a:xfrm>
            <a:off x="785157" y="4747602"/>
            <a:ext cx="1915011" cy="400110"/>
          </a:xfrm>
          <a:prstGeom prst="rect">
            <a:avLst/>
          </a:prstGeom>
          <a:noFill/>
        </p:spPr>
        <p:txBody>
          <a:bodyPr wrap="none" rtlCol="0">
            <a:spAutoFit/>
          </a:bodyPr>
          <a:lstStyle/>
          <a:p>
            <a:pPr algn="ctr"/>
            <a:r>
              <a:rPr lang="en-US" sz="2000" b="1" dirty="0">
                <a:latin typeface="Cambria" panose="02040503050406030204" pitchFamily="18" charset="0"/>
              </a:rPr>
              <a:t>Set Operations</a:t>
            </a:r>
            <a:endParaRPr lang="en-CH" sz="2000" b="1" dirty="0">
              <a:latin typeface="Cambria" panose="02040503050406030204" pitchFamily="18" charset="0"/>
            </a:endParaRPr>
          </a:p>
        </p:txBody>
      </p:sp>
      <p:sp>
        <p:nvSpPr>
          <p:cNvPr id="8" name="TextBox 7">
            <a:extLst>
              <a:ext uri="{FF2B5EF4-FFF2-40B4-BE49-F238E27FC236}">
                <a16:creationId xmlns:a16="http://schemas.microsoft.com/office/drawing/2014/main" id="{1C934DA2-DA38-0589-91E1-E0E4F4F35E31}"/>
              </a:ext>
            </a:extLst>
          </p:cNvPr>
          <p:cNvSpPr txBox="1"/>
          <p:nvPr/>
        </p:nvSpPr>
        <p:spPr>
          <a:xfrm>
            <a:off x="6173180" y="2923953"/>
            <a:ext cx="2185663" cy="400110"/>
          </a:xfrm>
          <a:prstGeom prst="rect">
            <a:avLst/>
          </a:prstGeom>
          <a:noFill/>
        </p:spPr>
        <p:txBody>
          <a:bodyPr wrap="none" rtlCol="0">
            <a:spAutoFit/>
          </a:bodyPr>
          <a:lstStyle/>
          <a:p>
            <a:pPr algn="ctr"/>
            <a:r>
              <a:rPr lang="en-US" sz="2000" b="1" dirty="0">
                <a:latin typeface="Cambria" panose="02040503050406030204" pitchFamily="18" charset="0"/>
              </a:rPr>
              <a:t>Genome Analysis</a:t>
            </a:r>
            <a:endParaRPr lang="en-CH" sz="2000" b="1" dirty="0">
              <a:latin typeface="Cambria" panose="02040503050406030204" pitchFamily="18" charset="0"/>
            </a:endParaRPr>
          </a:p>
        </p:txBody>
      </p:sp>
      <p:sp>
        <p:nvSpPr>
          <p:cNvPr id="9" name="TextBox 8">
            <a:extLst>
              <a:ext uri="{FF2B5EF4-FFF2-40B4-BE49-F238E27FC236}">
                <a16:creationId xmlns:a16="http://schemas.microsoft.com/office/drawing/2014/main" id="{093C1DFF-2ADE-1601-CAFE-E8AC9546B5C9}"/>
              </a:ext>
            </a:extLst>
          </p:cNvPr>
          <p:cNvSpPr txBox="1"/>
          <p:nvPr/>
        </p:nvSpPr>
        <p:spPr>
          <a:xfrm>
            <a:off x="844818" y="3710993"/>
            <a:ext cx="1795684" cy="400110"/>
          </a:xfrm>
          <a:prstGeom prst="rect">
            <a:avLst/>
          </a:prstGeom>
          <a:noFill/>
        </p:spPr>
        <p:txBody>
          <a:bodyPr wrap="none" rtlCol="0">
            <a:spAutoFit/>
          </a:bodyPr>
          <a:lstStyle/>
          <a:p>
            <a:pPr algn="ctr"/>
            <a:r>
              <a:rPr lang="en-US" sz="2000" b="1" dirty="0">
                <a:latin typeface="Cambria" panose="02040503050406030204" pitchFamily="18" charset="0"/>
              </a:rPr>
              <a:t>Cryptography</a:t>
            </a:r>
            <a:endParaRPr lang="en-CH" sz="2000" b="1" dirty="0">
              <a:latin typeface="Cambria" panose="02040503050406030204" pitchFamily="18" charset="0"/>
            </a:endParaRPr>
          </a:p>
        </p:txBody>
      </p:sp>
      <p:sp>
        <p:nvSpPr>
          <p:cNvPr id="10" name="TextBox 9">
            <a:extLst>
              <a:ext uri="{FF2B5EF4-FFF2-40B4-BE49-F238E27FC236}">
                <a16:creationId xmlns:a16="http://schemas.microsoft.com/office/drawing/2014/main" id="{D8DEAD4E-E1A8-7986-DF90-C99A01FCF7ED}"/>
              </a:ext>
            </a:extLst>
          </p:cNvPr>
          <p:cNvSpPr txBox="1"/>
          <p:nvPr/>
        </p:nvSpPr>
        <p:spPr>
          <a:xfrm>
            <a:off x="6488620" y="3710993"/>
            <a:ext cx="1554785" cy="400110"/>
          </a:xfrm>
          <a:prstGeom prst="rect">
            <a:avLst/>
          </a:prstGeom>
          <a:noFill/>
        </p:spPr>
        <p:txBody>
          <a:bodyPr wrap="none" rtlCol="0">
            <a:spAutoFit/>
          </a:bodyPr>
          <a:lstStyle/>
          <a:p>
            <a:pPr algn="ctr"/>
            <a:r>
              <a:rPr lang="en-US" sz="2000" b="1" dirty="0">
                <a:latin typeface="Cambria" panose="02040503050406030204" pitchFamily="18" charset="0"/>
              </a:rPr>
              <a:t>Web Search</a:t>
            </a:r>
            <a:endParaRPr lang="en-CH" sz="2000" b="1" dirty="0">
              <a:latin typeface="Cambria" panose="02040503050406030204" pitchFamily="18" charset="0"/>
            </a:endParaRPr>
          </a:p>
        </p:txBody>
      </p:sp>
      <p:sp>
        <p:nvSpPr>
          <p:cNvPr id="11" name="TextBox 10">
            <a:extLst>
              <a:ext uri="{FF2B5EF4-FFF2-40B4-BE49-F238E27FC236}">
                <a16:creationId xmlns:a16="http://schemas.microsoft.com/office/drawing/2014/main" id="{74560635-2702-AF01-0D88-3A48DC1DECC0}"/>
              </a:ext>
            </a:extLst>
          </p:cNvPr>
          <p:cNvSpPr txBox="1"/>
          <p:nvPr/>
        </p:nvSpPr>
        <p:spPr>
          <a:xfrm>
            <a:off x="494566" y="2655600"/>
            <a:ext cx="2496196" cy="707886"/>
          </a:xfrm>
          <a:prstGeom prst="rect">
            <a:avLst/>
          </a:prstGeom>
          <a:noFill/>
        </p:spPr>
        <p:txBody>
          <a:bodyPr wrap="none" rtlCol="0">
            <a:spAutoFit/>
          </a:bodyPr>
          <a:lstStyle/>
          <a:p>
            <a:pPr algn="ctr"/>
            <a:r>
              <a:rPr lang="en-US" sz="2000" b="1" dirty="0">
                <a:latin typeface="Cambria" panose="02040503050406030204" pitchFamily="18" charset="0"/>
              </a:rPr>
              <a:t>Hyper-Dimensional</a:t>
            </a:r>
          </a:p>
          <a:p>
            <a:pPr algn="ctr"/>
            <a:r>
              <a:rPr lang="en-US" sz="2000" b="1" dirty="0">
                <a:latin typeface="Cambria" panose="02040503050406030204" pitchFamily="18" charset="0"/>
              </a:rPr>
              <a:t>Computing</a:t>
            </a:r>
            <a:endParaRPr lang="en-CH" sz="2000" b="1" dirty="0">
              <a:latin typeface="Cambria" panose="02040503050406030204" pitchFamily="18" charset="0"/>
            </a:endParaRPr>
          </a:p>
        </p:txBody>
      </p:sp>
      <p:sp>
        <p:nvSpPr>
          <p:cNvPr id="12" name="TextBox 11">
            <a:extLst>
              <a:ext uri="{FF2B5EF4-FFF2-40B4-BE49-F238E27FC236}">
                <a16:creationId xmlns:a16="http://schemas.microsoft.com/office/drawing/2014/main" id="{0809C202-3104-B74E-FFC9-4345EA06446C}"/>
              </a:ext>
            </a:extLst>
          </p:cNvPr>
          <p:cNvSpPr txBox="1"/>
          <p:nvPr/>
        </p:nvSpPr>
        <p:spPr>
          <a:xfrm>
            <a:off x="6609617" y="4743905"/>
            <a:ext cx="383438" cy="400110"/>
          </a:xfrm>
          <a:prstGeom prst="rect">
            <a:avLst/>
          </a:prstGeom>
          <a:noFill/>
        </p:spPr>
        <p:txBody>
          <a:bodyPr wrap="none" rtlCol="0">
            <a:spAutoFit/>
          </a:bodyPr>
          <a:lstStyle/>
          <a:p>
            <a:pPr algn="ctr"/>
            <a:r>
              <a:rPr lang="en-US" sz="2000" b="1" dirty="0">
                <a:latin typeface="Cambria" panose="02040503050406030204" pitchFamily="18" charset="0"/>
              </a:rPr>
              <a:t>…</a:t>
            </a:r>
            <a:endParaRPr lang="en-CH" sz="2000" b="1" dirty="0">
              <a:latin typeface="Cambria" panose="02040503050406030204" pitchFamily="18" charset="0"/>
            </a:endParaRPr>
          </a:p>
        </p:txBody>
      </p:sp>
      <p:cxnSp>
        <p:nvCxnSpPr>
          <p:cNvPr id="14" name="Straight Arrow Connector 13">
            <a:extLst>
              <a:ext uri="{FF2B5EF4-FFF2-40B4-BE49-F238E27FC236}">
                <a16:creationId xmlns:a16="http://schemas.microsoft.com/office/drawing/2014/main" id="{F58F23A9-780E-2753-9ACA-EC76B459BADE}"/>
              </a:ext>
            </a:extLst>
          </p:cNvPr>
          <p:cNvCxnSpPr>
            <a:stCxn id="4" idx="0"/>
            <a:endCxn id="5" idx="2"/>
          </p:cNvCxnSpPr>
          <p:nvPr/>
        </p:nvCxnSpPr>
        <p:spPr>
          <a:xfrm flipH="1" flipV="1">
            <a:off x="4572000" y="2537023"/>
            <a:ext cx="1" cy="713159"/>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CCCF992-E6FA-2BFC-C078-F041410813F1}"/>
              </a:ext>
            </a:extLst>
          </p:cNvPr>
          <p:cNvCxnSpPr>
            <a:cxnSpLocks/>
            <a:endCxn id="8" idx="1"/>
          </p:cNvCxnSpPr>
          <p:nvPr/>
        </p:nvCxnSpPr>
        <p:spPr>
          <a:xfrm flipV="1">
            <a:off x="5553923" y="3124008"/>
            <a:ext cx="619257" cy="180177"/>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327B3D4-E4CD-B57F-215E-F0AEE0E40784}"/>
              </a:ext>
            </a:extLst>
          </p:cNvPr>
          <p:cNvCxnSpPr>
            <a:cxnSpLocks/>
            <a:endCxn id="11" idx="3"/>
          </p:cNvCxnSpPr>
          <p:nvPr/>
        </p:nvCxnSpPr>
        <p:spPr>
          <a:xfrm flipH="1" flipV="1">
            <a:off x="2990762" y="3009543"/>
            <a:ext cx="599316" cy="294642"/>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EB8034D-6A04-AE1B-84F9-CDE435CA126D}"/>
              </a:ext>
            </a:extLst>
          </p:cNvPr>
          <p:cNvCxnSpPr>
            <a:cxnSpLocks/>
            <a:stCxn id="4" idx="1"/>
            <a:endCxn id="9" idx="3"/>
          </p:cNvCxnSpPr>
          <p:nvPr/>
        </p:nvCxnSpPr>
        <p:spPr>
          <a:xfrm flipH="1">
            <a:off x="2640502" y="3911048"/>
            <a:ext cx="909820" cy="0"/>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ED96501-B201-55E2-4B2B-91B8C9955234}"/>
              </a:ext>
            </a:extLst>
          </p:cNvPr>
          <p:cNvCxnSpPr>
            <a:cxnSpLocks/>
            <a:stCxn id="4" idx="3"/>
            <a:endCxn id="10" idx="1"/>
          </p:cNvCxnSpPr>
          <p:nvPr/>
        </p:nvCxnSpPr>
        <p:spPr>
          <a:xfrm>
            <a:off x="5593679" y="3911048"/>
            <a:ext cx="894941" cy="0"/>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6818001-6890-4926-F6B6-33EE34C897D9}"/>
              </a:ext>
            </a:extLst>
          </p:cNvPr>
          <p:cNvCxnSpPr>
            <a:cxnSpLocks/>
            <a:endCxn id="7" idx="3"/>
          </p:cNvCxnSpPr>
          <p:nvPr/>
        </p:nvCxnSpPr>
        <p:spPr>
          <a:xfrm flipH="1">
            <a:off x="2700168" y="4522304"/>
            <a:ext cx="899849" cy="425353"/>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808F14C-0543-C1E5-ECEF-F076F84796E7}"/>
              </a:ext>
            </a:extLst>
          </p:cNvPr>
          <p:cNvCxnSpPr>
            <a:cxnSpLocks/>
            <a:endCxn id="12" idx="1"/>
          </p:cNvCxnSpPr>
          <p:nvPr/>
        </p:nvCxnSpPr>
        <p:spPr>
          <a:xfrm>
            <a:off x="5563862" y="4498034"/>
            <a:ext cx="1045755" cy="445926"/>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EFF2846-6F53-6878-2A74-FF78D2FC6A68}"/>
              </a:ext>
            </a:extLst>
          </p:cNvPr>
          <p:cNvCxnSpPr>
            <a:cxnSpLocks/>
            <a:stCxn id="4" idx="2"/>
            <a:endCxn id="6" idx="0"/>
          </p:cNvCxnSpPr>
          <p:nvPr/>
        </p:nvCxnSpPr>
        <p:spPr>
          <a:xfrm flipH="1">
            <a:off x="4572000" y="4571914"/>
            <a:ext cx="1" cy="751486"/>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2" name="Slide Number Placeholder 41">
            <a:extLst>
              <a:ext uri="{FF2B5EF4-FFF2-40B4-BE49-F238E27FC236}">
                <a16:creationId xmlns:a16="http://schemas.microsoft.com/office/drawing/2014/main" id="{FDB96F8C-0D8F-A9A1-29F2-CC892B8AB26A}"/>
              </a:ext>
            </a:extLst>
          </p:cNvPr>
          <p:cNvSpPr>
            <a:spLocks noGrp="1"/>
          </p:cNvSpPr>
          <p:nvPr>
            <p:ph type="sldNum" sz="quarter" idx="12"/>
          </p:nvPr>
        </p:nvSpPr>
        <p:spPr/>
        <p:txBody>
          <a:bodyPr/>
          <a:lstStyle/>
          <a:p>
            <a:fld id="{CC579B59-77B5-774A-97C3-0D6C62254113}" type="slidenum">
              <a:rPr lang="en-CH" smtClean="0"/>
              <a:pPr/>
              <a:t>2</a:t>
            </a:fld>
            <a:endParaRPr lang="en-CH"/>
          </a:p>
        </p:txBody>
      </p:sp>
    </p:spTree>
    <p:extLst>
      <p:ext uri="{BB962C8B-B14F-4D97-AF65-F5344CB8AC3E}">
        <p14:creationId xmlns:p14="http://schemas.microsoft.com/office/powerpoint/2010/main" val="3896868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4662-A769-EDAC-9B08-DF930D74E0BE}"/>
              </a:ext>
            </a:extLst>
          </p:cNvPr>
          <p:cNvSpPr>
            <a:spLocks noGrp="1"/>
          </p:cNvSpPr>
          <p:nvPr>
            <p:ph type="title"/>
          </p:nvPr>
        </p:nvSpPr>
        <p:spPr/>
        <p:txBody>
          <a:bodyPr/>
          <a:lstStyle/>
          <a:p>
            <a:r>
              <a:rPr lang="en-CH" dirty="0"/>
              <a:t>NAND Flash Basics: A NAND String</a:t>
            </a:r>
          </a:p>
        </p:txBody>
      </p:sp>
      <p:sp>
        <p:nvSpPr>
          <p:cNvPr id="3" name="Content Placeholder 2">
            <a:extLst>
              <a:ext uri="{FF2B5EF4-FFF2-40B4-BE49-F238E27FC236}">
                <a16:creationId xmlns:a16="http://schemas.microsoft.com/office/drawing/2014/main" id="{7E0D8AEA-FB3A-6389-8498-16BC7A7EA6DC}"/>
              </a:ext>
            </a:extLst>
          </p:cNvPr>
          <p:cNvSpPr>
            <a:spLocks noGrp="1"/>
          </p:cNvSpPr>
          <p:nvPr>
            <p:ph idx="1"/>
          </p:nvPr>
        </p:nvSpPr>
        <p:spPr/>
        <p:txBody>
          <a:bodyPr/>
          <a:lstStyle/>
          <a:p>
            <a:r>
              <a:rPr lang="en-CH" dirty="0"/>
              <a:t>A set of flash cells are </a:t>
            </a:r>
            <a:r>
              <a:rPr lang="en-CH" dirty="0">
                <a:solidFill>
                  <a:schemeClr val="accent1"/>
                </a:solidFill>
              </a:rPr>
              <a:t>serially connected</a:t>
            </a:r>
            <a:r>
              <a:rPr lang="en-CH" dirty="0"/>
              <a:t>, forming a </a:t>
            </a:r>
            <a:r>
              <a:rPr lang="en-CH" dirty="0">
                <a:solidFill>
                  <a:srgbClr val="C80060"/>
                </a:solidFill>
              </a:rPr>
              <a:t>NAND string</a:t>
            </a:r>
            <a:endParaRPr lang="en-CH" dirty="0"/>
          </a:p>
        </p:txBody>
      </p:sp>
      <p:cxnSp>
        <p:nvCxnSpPr>
          <p:cNvPr id="11" name="Straight Connector 10">
            <a:extLst>
              <a:ext uri="{FF2B5EF4-FFF2-40B4-BE49-F238E27FC236}">
                <a16:creationId xmlns:a16="http://schemas.microsoft.com/office/drawing/2014/main" id="{9882D9F0-606A-24AC-6CE3-F7549063EAD1}"/>
              </a:ext>
            </a:extLst>
          </p:cNvPr>
          <p:cNvCxnSpPr>
            <a:cxnSpLocks/>
          </p:cNvCxnSpPr>
          <p:nvPr/>
        </p:nvCxnSpPr>
        <p:spPr>
          <a:xfrm>
            <a:off x="3757340" y="2159850"/>
            <a:ext cx="0" cy="4315146"/>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 name="타원 299">
            <a:extLst>
              <a:ext uri="{FF2B5EF4-FFF2-40B4-BE49-F238E27FC236}">
                <a16:creationId xmlns:a16="http://schemas.microsoft.com/office/drawing/2014/main" id="{B87899F4-6B53-60A2-4933-371DC85102E3}"/>
              </a:ext>
            </a:extLst>
          </p:cNvPr>
          <p:cNvSpPr/>
          <p:nvPr/>
        </p:nvSpPr>
        <p:spPr>
          <a:xfrm>
            <a:off x="3477588"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 name="타원 299">
            <a:extLst>
              <a:ext uri="{FF2B5EF4-FFF2-40B4-BE49-F238E27FC236}">
                <a16:creationId xmlns:a16="http://schemas.microsoft.com/office/drawing/2014/main" id="{B6DBD72A-FCD1-ECB2-724E-9C5132B1B33E}"/>
              </a:ext>
            </a:extLst>
          </p:cNvPr>
          <p:cNvSpPr/>
          <p:nvPr/>
        </p:nvSpPr>
        <p:spPr>
          <a:xfrm>
            <a:off x="3477588" y="305554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6" name="타원 299">
            <a:extLst>
              <a:ext uri="{FF2B5EF4-FFF2-40B4-BE49-F238E27FC236}">
                <a16:creationId xmlns:a16="http://schemas.microsoft.com/office/drawing/2014/main" id="{E73069B9-06A4-F505-1E7E-58E4BEFB993E}"/>
              </a:ext>
            </a:extLst>
          </p:cNvPr>
          <p:cNvSpPr/>
          <p:nvPr/>
        </p:nvSpPr>
        <p:spPr>
          <a:xfrm>
            <a:off x="3477588" y="3718227"/>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8" name="타원 299">
            <a:extLst>
              <a:ext uri="{FF2B5EF4-FFF2-40B4-BE49-F238E27FC236}">
                <a16:creationId xmlns:a16="http://schemas.microsoft.com/office/drawing/2014/main" id="{60785298-7C78-E901-9A82-120C4FA94D18}"/>
              </a:ext>
            </a:extLst>
          </p:cNvPr>
          <p:cNvSpPr/>
          <p:nvPr/>
        </p:nvSpPr>
        <p:spPr>
          <a:xfrm>
            <a:off x="3477588" y="438091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9" name="타원 299">
            <a:extLst>
              <a:ext uri="{FF2B5EF4-FFF2-40B4-BE49-F238E27FC236}">
                <a16:creationId xmlns:a16="http://schemas.microsoft.com/office/drawing/2014/main" id="{78AFF248-8115-D1C2-EE4A-DB91B982DE97}"/>
              </a:ext>
            </a:extLst>
          </p:cNvPr>
          <p:cNvSpPr/>
          <p:nvPr/>
        </p:nvSpPr>
        <p:spPr>
          <a:xfrm>
            <a:off x="3477588" y="555216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17" name="Straight Connector 16">
            <a:extLst>
              <a:ext uri="{FF2B5EF4-FFF2-40B4-BE49-F238E27FC236}">
                <a16:creationId xmlns:a16="http://schemas.microsoft.com/office/drawing/2014/main" id="{ED1A1D41-312B-DE8B-E974-8168D9410234}"/>
              </a:ext>
            </a:extLst>
          </p:cNvPr>
          <p:cNvCxnSpPr/>
          <p:nvPr/>
        </p:nvCxnSpPr>
        <p:spPr>
          <a:xfrm>
            <a:off x="3747065"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397BB7-2EB7-2023-16BF-9273E0BED4B7}"/>
              </a:ext>
            </a:extLst>
          </p:cNvPr>
          <p:cNvCxnSpPr>
            <a:cxnSpLocks/>
          </p:cNvCxnSpPr>
          <p:nvPr/>
        </p:nvCxnSpPr>
        <p:spPr>
          <a:xfrm flipH="1" flipV="1">
            <a:off x="4336172"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60AFB78-9FA4-2C19-DD30-FB6AAC42A765}"/>
              </a:ext>
            </a:extLst>
          </p:cNvPr>
          <p:cNvSpPr txBox="1"/>
          <p:nvPr/>
        </p:nvSpPr>
        <p:spPr>
          <a:xfrm>
            <a:off x="2852057" y="1573749"/>
            <a:ext cx="2988324" cy="307777"/>
          </a:xfrm>
          <a:prstGeom prst="rect">
            <a:avLst/>
          </a:prstGeom>
          <a:noFill/>
        </p:spPr>
        <p:txBody>
          <a:bodyPr wrap="square" lIns="0" tIns="0" rIns="0" bIns="0" rtlCol="0" anchor="ctr">
            <a:spAutoFit/>
          </a:bodyPr>
          <a:lstStyle/>
          <a:p>
            <a:pPr algn="ctr" defTabSz="457200"/>
            <a:r>
              <a:rPr lang="en-US" altLang="ko-KR" sz="2000" b="1" dirty="0" err="1">
                <a:solidFill>
                  <a:prstClr val="black"/>
                </a:solidFill>
                <a:latin typeface="Cambria" panose="02040503050406030204" pitchFamily="18" charset="0"/>
                <a:ea typeface="맑은 고딕" panose="020B0503020000020004" pitchFamily="34" charset="-127"/>
              </a:rPr>
              <a:t>Bitline</a:t>
            </a:r>
            <a:r>
              <a:rPr lang="en-US" altLang="ko-KR" sz="2000" b="1" dirty="0">
                <a:solidFill>
                  <a:prstClr val="black"/>
                </a:solidFill>
                <a:latin typeface="Cambria" panose="02040503050406030204" pitchFamily="18" charset="0"/>
                <a:ea typeface="맑은 고딕" panose="020B0503020000020004" pitchFamily="34" charset="-127"/>
              </a:rPr>
              <a:t> (BL)</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28" name="TextBox 27">
            <a:extLst>
              <a:ext uri="{FF2B5EF4-FFF2-40B4-BE49-F238E27FC236}">
                <a16:creationId xmlns:a16="http://schemas.microsoft.com/office/drawing/2014/main" id="{951F3EDF-AB53-45C0-0E7A-8AD288282898}"/>
              </a:ext>
            </a:extLst>
          </p:cNvPr>
          <p:cNvSpPr txBox="1"/>
          <p:nvPr/>
        </p:nvSpPr>
        <p:spPr>
          <a:xfrm rot="16200000">
            <a:off x="3557180" y="5108346"/>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29" name="TextBox 28">
            <a:extLst>
              <a:ext uri="{FF2B5EF4-FFF2-40B4-BE49-F238E27FC236}">
                <a16:creationId xmlns:a16="http://schemas.microsoft.com/office/drawing/2014/main" id="{7F9B07BC-44D8-CAB8-B9BD-3412E078CD6D}"/>
              </a:ext>
            </a:extLst>
          </p:cNvPr>
          <p:cNvSpPr txBox="1"/>
          <p:nvPr/>
        </p:nvSpPr>
        <p:spPr>
          <a:xfrm>
            <a:off x="1382855" y="6178637"/>
            <a:ext cx="2988324"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NAND String</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31" name="Slide Number Placeholder 30">
            <a:extLst>
              <a:ext uri="{FF2B5EF4-FFF2-40B4-BE49-F238E27FC236}">
                <a16:creationId xmlns:a16="http://schemas.microsoft.com/office/drawing/2014/main" id="{77E82E14-AD2C-6FD7-0852-6B9129958BEC}"/>
              </a:ext>
            </a:extLst>
          </p:cNvPr>
          <p:cNvSpPr>
            <a:spLocks noGrp="1"/>
          </p:cNvSpPr>
          <p:nvPr>
            <p:ph type="sldNum" sz="quarter" idx="12"/>
          </p:nvPr>
        </p:nvSpPr>
        <p:spPr/>
        <p:txBody>
          <a:bodyPr/>
          <a:lstStyle/>
          <a:p>
            <a:r>
              <a:rPr lang="en-CH" dirty="0"/>
              <a:t>13</a:t>
            </a:r>
          </a:p>
        </p:txBody>
      </p:sp>
    </p:spTree>
    <p:extLst>
      <p:ext uri="{BB962C8B-B14F-4D97-AF65-F5344CB8AC3E}">
        <p14:creationId xmlns:p14="http://schemas.microsoft.com/office/powerpoint/2010/main" val="2839970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4662-A769-EDAC-9B08-DF930D74E0BE}"/>
              </a:ext>
            </a:extLst>
          </p:cNvPr>
          <p:cNvSpPr>
            <a:spLocks noGrp="1"/>
          </p:cNvSpPr>
          <p:nvPr>
            <p:ph type="title"/>
          </p:nvPr>
        </p:nvSpPr>
        <p:spPr/>
        <p:txBody>
          <a:bodyPr/>
          <a:lstStyle/>
          <a:p>
            <a:r>
              <a:rPr lang="en-CH" dirty="0"/>
              <a:t>NAND Flash Basics: Read Mechanism</a:t>
            </a:r>
          </a:p>
        </p:txBody>
      </p:sp>
      <p:sp>
        <p:nvSpPr>
          <p:cNvPr id="3" name="Content Placeholder 2">
            <a:extLst>
              <a:ext uri="{FF2B5EF4-FFF2-40B4-BE49-F238E27FC236}">
                <a16:creationId xmlns:a16="http://schemas.microsoft.com/office/drawing/2014/main" id="{7E0D8AEA-FB3A-6389-8498-16BC7A7EA6DC}"/>
              </a:ext>
            </a:extLst>
          </p:cNvPr>
          <p:cNvSpPr>
            <a:spLocks noGrp="1"/>
          </p:cNvSpPr>
          <p:nvPr>
            <p:ph idx="1"/>
          </p:nvPr>
        </p:nvSpPr>
        <p:spPr/>
        <p:txBody>
          <a:bodyPr/>
          <a:lstStyle/>
          <a:p>
            <a:r>
              <a:rPr lang="en-CH" dirty="0"/>
              <a:t>NAND flash memory reads data by </a:t>
            </a:r>
            <a:r>
              <a:rPr lang="en-CH" dirty="0">
                <a:solidFill>
                  <a:schemeClr val="accent1"/>
                </a:solidFill>
              </a:rPr>
              <a:t>checking the bitline current</a:t>
            </a:r>
            <a:r>
              <a:rPr lang="en-CH" dirty="0"/>
              <a:t> </a:t>
            </a:r>
          </a:p>
        </p:txBody>
      </p:sp>
      <p:cxnSp>
        <p:nvCxnSpPr>
          <p:cNvPr id="11" name="Straight Connector 10">
            <a:extLst>
              <a:ext uri="{FF2B5EF4-FFF2-40B4-BE49-F238E27FC236}">
                <a16:creationId xmlns:a16="http://schemas.microsoft.com/office/drawing/2014/main" id="{9882D9F0-606A-24AC-6CE3-F7549063EAD1}"/>
              </a:ext>
            </a:extLst>
          </p:cNvPr>
          <p:cNvCxnSpPr>
            <a:cxnSpLocks/>
          </p:cNvCxnSpPr>
          <p:nvPr/>
        </p:nvCxnSpPr>
        <p:spPr>
          <a:xfrm>
            <a:off x="3757340" y="2159850"/>
            <a:ext cx="0" cy="4315146"/>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 name="타원 299">
            <a:extLst>
              <a:ext uri="{FF2B5EF4-FFF2-40B4-BE49-F238E27FC236}">
                <a16:creationId xmlns:a16="http://schemas.microsoft.com/office/drawing/2014/main" id="{B87899F4-6B53-60A2-4933-371DC85102E3}"/>
              </a:ext>
            </a:extLst>
          </p:cNvPr>
          <p:cNvSpPr/>
          <p:nvPr/>
        </p:nvSpPr>
        <p:spPr>
          <a:xfrm>
            <a:off x="3477588"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 name="타원 299">
            <a:extLst>
              <a:ext uri="{FF2B5EF4-FFF2-40B4-BE49-F238E27FC236}">
                <a16:creationId xmlns:a16="http://schemas.microsoft.com/office/drawing/2014/main" id="{B6DBD72A-FCD1-ECB2-724E-9C5132B1B33E}"/>
              </a:ext>
            </a:extLst>
          </p:cNvPr>
          <p:cNvSpPr/>
          <p:nvPr/>
        </p:nvSpPr>
        <p:spPr>
          <a:xfrm>
            <a:off x="3477588" y="3055544"/>
            <a:ext cx="559503" cy="558100"/>
          </a:xfrm>
          <a:prstGeom prst="ellipse">
            <a:avLst/>
          </a:prstGeom>
          <a:solidFill>
            <a:schemeClr val="accent4">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 name="타원 299">
            <a:extLst>
              <a:ext uri="{FF2B5EF4-FFF2-40B4-BE49-F238E27FC236}">
                <a16:creationId xmlns:a16="http://schemas.microsoft.com/office/drawing/2014/main" id="{E73069B9-06A4-F505-1E7E-58E4BEFB993E}"/>
              </a:ext>
            </a:extLst>
          </p:cNvPr>
          <p:cNvSpPr/>
          <p:nvPr/>
        </p:nvSpPr>
        <p:spPr>
          <a:xfrm>
            <a:off x="3477588" y="3718227"/>
            <a:ext cx="559503" cy="558100"/>
          </a:xfrm>
          <a:prstGeom prst="ellipse">
            <a:avLst/>
          </a:prstGeom>
          <a:solidFill>
            <a:schemeClr val="accent4">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 name="타원 299">
            <a:extLst>
              <a:ext uri="{FF2B5EF4-FFF2-40B4-BE49-F238E27FC236}">
                <a16:creationId xmlns:a16="http://schemas.microsoft.com/office/drawing/2014/main" id="{60785298-7C78-E901-9A82-120C4FA94D18}"/>
              </a:ext>
            </a:extLst>
          </p:cNvPr>
          <p:cNvSpPr/>
          <p:nvPr/>
        </p:nvSpPr>
        <p:spPr>
          <a:xfrm>
            <a:off x="3477588" y="438091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9" name="타원 299">
            <a:extLst>
              <a:ext uri="{FF2B5EF4-FFF2-40B4-BE49-F238E27FC236}">
                <a16:creationId xmlns:a16="http://schemas.microsoft.com/office/drawing/2014/main" id="{78AFF248-8115-D1C2-EE4A-DB91B982DE97}"/>
              </a:ext>
            </a:extLst>
          </p:cNvPr>
          <p:cNvSpPr/>
          <p:nvPr/>
        </p:nvSpPr>
        <p:spPr>
          <a:xfrm>
            <a:off x="3477588" y="5552164"/>
            <a:ext cx="559503" cy="558100"/>
          </a:xfrm>
          <a:prstGeom prst="ellipse">
            <a:avLst/>
          </a:prstGeom>
          <a:solidFill>
            <a:schemeClr val="accent4">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17" name="Straight Connector 16">
            <a:extLst>
              <a:ext uri="{FF2B5EF4-FFF2-40B4-BE49-F238E27FC236}">
                <a16:creationId xmlns:a16="http://schemas.microsoft.com/office/drawing/2014/main" id="{ED1A1D41-312B-DE8B-E974-8168D9410234}"/>
              </a:ext>
            </a:extLst>
          </p:cNvPr>
          <p:cNvCxnSpPr/>
          <p:nvPr/>
        </p:nvCxnSpPr>
        <p:spPr>
          <a:xfrm>
            <a:off x="3747065"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397BB7-2EB7-2023-16BF-9273E0BED4B7}"/>
              </a:ext>
            </a:extLst>
          </p:cNvPr>
          <p:cNvCxnSpPr>
            <a:cxnSpLocks/>
          </p:cNvCxnSpPr>
          <p:nvPr/>
        </p:nvCxnSpPr>
        <p:spPr>
          <a:xfrm flipH="1" flipV="1">
            <a:off x="4336172"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60AFB78-9FA4-2C19-DD30-FB6AAC42A765}"/>
              </a:ext>
            </a:extLst>
          </p:cNvPr>
          <p:cNvSpPr txBox="1"/>
          <p:nvPr/>
        </p:nvSpPr>
        <p:spPr>
          <a:xfrm>
            <a:off x="2852057" y="1573749"/>
            <a:ext cx="2988324" cy="307777"/>
          </a:xfrm>
          <a:prstGeom prst="rect">
            <a:avLst/>
          </a:prstGeom>
          <a:noFill/>
        </p:spPr>
        <p:txBody>
          <a:bodyPr wrap="square" lIns="0" tIns="0" rIns="0" bIns="0" rtlCol="0" anchor="ctr">
            <a:spAutoFit/>
          </a:bodyPr>
          <a:lstStyle/>
          <a:p>
            <a:pPr algn="ctr" defTabSz="457200"/>
            <a:r>
              <a:rPr lang="en-US" altLang="ko-KR" sz="2000" b="1" dirty="0" err="1">
                <a:solidFill>
                  <a:prstClr val="black"/>
                </a:solidFill>
                <a:latin typeface="Cambria" panose="02040503050406030204" pitchFamily="18" charset="0"/>
                <a:ea typeface="맑은 고딕" panose="020B0503020000020004" pitchFamily="34" charset="-127"/>
              </a:rPr>
              <a:t>Bitline</a:t>
            </a:r>
            <a:r>
              <a:rPr lang="en-US" altLang="ko-KR" sz="2000" b="1" dirty="0">
                <a:solidFill>
                  <a:prstClr val="black"/>
                </a:solidFill>
                <a:latin typeface="Cambria" panose="02040503050406030204" pitchFamily="18" charset="0"/>
                <a:ea typeface="맑은 고딕" panose="020B0503020000020004" pitchFamily="34" charset="-127"/>
              </a:rPr>
              <a:t> (BL)</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4" name="그룹 835">
            <a:extLst>
              <a:ext uri="{FF2B5EF4-FFF2-40B4-BE49-F238E27FC236}">
                <a16:creationId xmlns:a16="http://schemas.microsoft.com/office/drawing/2014/main" id="{C3C9A569-EE85-C430-6565-861429069D0C}"/>
              </a:ext>
            </a:extLst>
          </p:cNvPr>
          <p:cNvGrpSpPr/>
          <p:nvPr/>
        </p:nvGrpSpPr>
        <p:grpSpPr>
          <a:xfrm rot="16200000">
            <a:off x="3473969" y="3204383"/>
            <a:ext cx="566744" cy="268733"/>
            <a:chOff x="5890169" y="4312037"/>
            <a:chExt cx="1895988" cy="1103725"/>
          </a:xfrm>
        </p:grpSpPr>
        <p:grpSp>
          <p:nvGrpSpPr>
            <p:cNvPr id="10" name="그룹 822">
              <a:extLst>
                <a:ext uri="{FF2B5EF4-FFF2-40B4-BE49-F238E27FC236}">
                  <a16:creationId xmlns:a16="http://schemas.microsoft.com/office/drawing/2014/main" id="{5F63CB1E-55E6-ADEE-3E52-32CE5BA139F6}"/>
                </a:ext>
              </a:extLst>
            </p:cNvPr>
            <p:cNvGrpSpPr/>
            <p:nvPr/>
          </p:nvGrpSpPr>
          <p:grpSpPr>
            <a:xfrm>
              <a:off x="6122466" y="4312037"/>
              <a:ext cx="1432853" cy="1103725"/>
              <a:chOff x="5991225" y="4310063"/>
              <a:chExt cx="496427" cy="273840"/>
            </a:xfrm>
          </p:grpSpPr>
          <p:cxnSp>
            <p:nvCxnSpPr>
              <p:cNvPr id="14" name="직선 연결선 771">
                <a:extLst>
                  <a:ext uri="{FF2B5EF4-FFF2-40B4-BE49-F238E27FC236}">
                    <a16:creationId xmlns:a16="http://schemas.microsoft.com/office/drawing/2014/main" id="{D665F3A7-394D-2AED-1409-8AB639E4D284}"/>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6" name="직선 연결선 789">
                <a:extLst>
                  <a:ext uri="{FF2B5EF4-FFF2-40B4-BE49-F238E27FC236}">
                    <a16:creationId xmlns:a16="http://schemas.microsoft.com/office/drawing/2014/main" id="{7F4521F1-4595-16D4-D24E-4BFFE8CBF86A}"/>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8" name="직선 연결선 792">
                <a:extLst>
                  <a:ext uri="{FF2B5EF4-FFF2-40B4-BE49-F238E27FC236}">
                    <a16:creationId xmlns:a16="http://schemas.microsoft.com/office/drawing/2014/main" id="{6E972BC2-7BAE-CE30-4B74-EF4886F11194}"/>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9" name="직선 연결선 807">
                <a:extLst>
                  <a:ext uri="{FF2B5EF4-FFF2-40B4-BE49-F238E27FC236}">
                    <a16:creationId xmlns:a16="http://schemas.microsoft.com/office/drawing/2014/main" id="{66F3CD48-5DE6-127C-0A40-3AD08E59D212}"/>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1" name="직선 연결선 810">
                <a:extLst>
                  <a:ext uri="{FF2B5EF4-FFF2-40B4-BE49-F238E27FC236}">
                    <a16:creationId xmlns:a16="http://schemas.microsoft.com/office/drawing/2014/main" id="{8F788AD6-B379-7671-4A98-B7BCB2B957DE}"/>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815">
                <a:extLst>
                  <a:ext uri="{FF2B5EF4-FFF2-40B4-BE49-F238E27FC236}">
                    <a16:creationId xmlns:a16="http://schemas.microsoft.com/office/drawing/2014/main" id="{8F3CDDCB-D6A1-C834-4342-61985D37D460}"/>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3" name="직선 연결선 819">
                <a:extLst>
                  <a:ext uri="{FF2B5EF4-FFF2-40B4-BE49-F238E27FC236}">
                    <a16:creationId xmlns:a16="http://schemas.microsoft.com/office/drawing/2014/main" id="{6817FAAE-9001-E6C1-1DD9-DAF0F6DAD969}"/>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2" name="직선 연결선 826">
              <a:extLst>
                <a:ext uri="{FF2B5EF4-FFF2-40B4-BE49-F238E27FC236}">
                  <a16:creationId xmlns:a16="http://schemas.microsoft.com/office/drawing/2014/main" id="{ECC9A83D-6F37-C121-8A11-B6F80EF4E4A8}"/>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 name="직선 연결선 832">
              <a:extLst>
                <a:ext uri="{FF2B5EF4-FFF2-40B4-BE49-F238E27FC236}">
                  <a16:creationId xmlns:a16="http://schemas.microsoft.com/office/drawing/2014/main" id="{E540CF89-5674-7E76-00C9-69AB5CE81E79}"/>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26" name="그룹 835">
            <a:extLst>
              <a:ext uri="{FF2B5EF4-FFF2-40B4-BE49-F238E27FC236}">
                <a16:creationId xmlns:a16="http://schemas.microsoft.com/office/drawing/2014/main" id="{3AE03003-8789-5602-534D-724E8EC598CD}"/>
              </a:ext>
            </a:extLst>
          </p:cNvPr>
          <p:cNvGrpSpPr/>
          <p:nvPr/>
        </p:nvGrpSpPr>
        <p:grpSpPr>
          <a:xfrm rot="16200000">
            <a:off x="3475155" y="3861299"/>
            <a:ext cx="564373" cy="268733"/>
            <a:chOff x="5890169" y="4312037"/>
            <a:chExt cx="1895988" cy="1103725"/>
          </a:xfrm>
        </p:grpSpPr>
        <p:grpSp>
          <p:nvGrpSpPr>
            <p:cNvPr id="27" name="그룹 822">
              <a:extLst>
                <a:ext uri="{FF2B5EF4-FFF2-40B4-BE49-F238E27FC236}">
                  <a16:creationId xmlns:a16="http://schemas.microsoft.com/office/drawing/2014/main" id="{04D98492-F4BB-0199-EAA2-4092764470F4}"/>
                </a:ext>
              </a:extLst>
            </p:cNvPr>
            <p:cNvGrpSpPr/>
            <p:nvPr/>
          </p:nvGrpSpPr>
          <p:grpSpPr>
            <a:xfrm>
              <a:off x="6122466" y="4312037"/>
              <a:ext cx="1432853" cy="1103725"/>
              <a:chOff x="5991225" y="4310063"/>
              <a:chExt cx="496427" cy="273840"/>
            </a:xfrm>
          </p:grpSpPr>
          <p:cxnSp>
            <p:nvCxnSpPr>
              <p:cNvPr id="30" name="직선 연결선 771">
                <a:extLst>
                  <a:ext uri="{FF2B5EF4-FFF2-40B4-BE49-F238E27FC236}">
                    <a16:creationId xmlns:a16="http://schemas.microsoft.com/office/drawing/2014/main" id="{FF9248C6-2B74-1A5A-D85F-F3AB9A812BAF}"/>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1" name="직선 연결선 789">
                <a:extLst>
                  <a:ext uri="{FF2B5EF4-FFF2-40B4-BE49-F238E27FC236}">
                    <a16:creationId xmlns:a16="http://schemas.microsoft.com/office/drawing/2014/main" id="{AD1395ED-7D4A-CF77-71CB-9C16884763F2}"/>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2" name="직선 연결선 792">
                <a:extLst>
                  <a:ext uri="{FF2B5EF4-FFF2-40B4-BE49-F238E27FC236}">
                    <a16:creationId xmlns:a16="http://schemas.microsoft.com/office/drawing/2014/main" id="{EB2AFCB9-6363-C852-A7AB-8A5B6AD8111E}"/>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3" name="직선 연결선 807">
                <a:extLst>
                  <a:ext uri="{FF2B5EF4-FFF2-40B4-BE49-F238E27FC236}">
                    <a16:creationId xmlns:a16="http://schemas.microsoft.com/office/drawing/2014/main" id="{0542F33E-23DA-7FA6-FED5-4A5FE2B1F325}"/>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4" name="직선 연결선 810">
                <a:extLst>
                  <a:ext uri="{FF2B5EF4-FFF2-40B4-BE49-F238E27FC236}">
                    <a16:creationId xmlns:a16="http://schemas.microsoft.com/office/drawing/2014/main" id="{D21D8737-D8AF-F69A-CBF7-71FCF9DE666C}"/>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5" name="직선 연결선 815">
                <a:extLst>
                  <a:ext uri="{FF2B5EF4-FFF2-40B4-BE49-F238E27FC236}">
                    <a16:creationId xmlns:a16="http://schemas.microsoft.com/office/drawing/2014/main" id="{00E80517-500F-5687-4770-5C46CACBD4BA}"/>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6" name="직선 연결선 819">
                <a:extLst>
                  <a:ext uri="{FF2B5EF4-FFF2-40B4-BE49-F238E27FC236}">
                    <a16:creationId xmlns:a16="http://schemas.microsoft.com/office/drawing/2014/main" id="{238EA411-2212-A1BB-D9AB-BE5C6B66322F}"/>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28" name="직선 연결선 826">
              <a:extLst>
                <a:ext uri="{FF2B5EF4-FFF2-40B4-BE49-F238E27FC236}">
                  <a16:creationId xmlns:a16="http://schemas.microsoft.com/office/drawing/2014/main" id="{E2B3E041-C314-9C3F-8624-2D83C8E77C0D}"/>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9" name="직선 연결선 832">
              <a:extLst>
                <a:ext uri="{FF2B5EF4-FFF2-40B4-BE49-F238E27FC236}">
                  <a16:creationId xmlns:a16="http://schemas.microsoft.com/office/drawing/2014/main" id="{C12B4184-F7E5-2FE0-850C-BD9C407DCDFA}"/>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38" name="그룹 835">
            <a:extLst>
              <a:ext uri="{FF2B5EF4-FFF2-40B4-BE49-F238E27FC236}">
                <a16:creationId xmlns:a16="http://schemas.microsoft.com/office/drawing/2014/main" id="{C5830074-17B2-A450-0B7B-E09A24E5EFC5}"/>
              </a:ext>
            </a:extLst>
          </p:cNvPr>
          <p:cNvGrpSpPr/>
          <p:nvPr/>
        </p:nvGrpSpPr>
        <p:grpSpPr>
          <a:xfrm rot="16200000">
            <a:off x="3475156" y="4528332"/>
            <a:ext cx="564373" cy="268733"/>
            <a:chOff x="5890169" y="4312037"/>
            <a:chExt cx="1895988" cy="1103725"/>
          </a:xfrm>
        </p:grpSpPr>
        <p:grpSp>
          <p:nvGrpSpPr>
            <p:cNvPr id="39" name="그룹 822">
              <a:extLst>
                <a:ext uri="{FF2B5EF4-FFF2-40B4-BE49-F238E27FC236}">
                  <a16:creationId xmlns:a16="http://schemas.microsoft.com/office/drawing/2014/main" id="{FE51B1B9-54EC-B7E3-9F54-F8604DB9DF96}"/>
                </a:ext>
              </a:extLst>
            </p:cNvPr>
            <p:cNvGrpSpPr/>
            <p:nvPr/>
          </p:nvGrpSpPr>
          <p:grpSpPr>
            <a:xfrm>
              <a:off x="6122466" y="4312037"/>
              <a:ext cx="1432853" cy="1103725"/>
              <a:chOff x="5991225" y="4310063"/>
              <a:chExt cx="496427" cy="273840"/>
            </a:xfrm>
          </p:grpSpPr>
          <p:cxnSp>
            <p:nvCxnSpPr>
              <p:cNvPr id="42" name="직선 연결선 771">
                <a:extLst>
                  <a:ext uri="{FF2B5EF4-FFF2-40B4-BE49-F238E27FC236}">
                    <a16:creationId xmlns:a16="http://schemas.microsoft.com/office/drawing/2014/main" id="{0DC00C93-AECA-36A7-D911-610FBD42B1BA}"/>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3" name="직선 연결선 789">
                <a:extLst>
                  <a:ext uri="{FF2B5EF4-FFF2-40B4-BE49-F238E27FC236}">
                    <a16:creationId xmlns:a16="http://schemas.microsoft.com/office/drawing/2014/main" id="{B6D73501-4942-EC20-FDAA-5F24E285FD90}"/>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4" name="직선 연결선 792">
                <a:extLst>
                  <a:ext uri="{FF2B5EF4-FFF2-40B4-BE49-F238E27FC236}">
                    <a16:creationId xmlns:a16="http://schemas.microsoft.com/office/drawing/2014/main" id="{760444A9-E084-D6E8-74F8-7B6097F5AB6C}"/>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5" name="직선 연결선 807">
                <a:extLst>
                  <a:ext uri="{FF2B5EF4-FFF2-40B4-BE49-F238E27FC236}">
                    <a16:creationId xmlns:a16="http://schemas.microsoft.com/office/drawing/2014/main" id="{E80A3471-C302-D335-5C51-8E2B7511DF07}"/>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6" name="직선 연결선 810">
                <a:extLst>
                  <a:ext uri="{FF2B5EF4-FFF2-40B4-BE49-F238E27FC236}">
                    <a16:creationId xmlns:a16="http://schemas.microsoft.com/office/drawing/2014/main" id="{3251E19B-B843-D124-0824-B936D7CB03D6}"/>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7" name="직선 연결선 815">
                <a:extLst>
                  <a:ext uri="{FF2B5EF4-FFF2-40B4-BE49-F238E27FC236}">
                    <a16:creationId xmlns:a16="http://schemas.microsoft.com/office/drawing/2014/main" id="{BA0F25B3-EE05-801D-50D0-16E5DFCC6B85}"/>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8" name="직선 연결선 819">
                <a:extLst>
                  <a:ext uri="{FF2B5EF4-FFF2-40B4-BE49-F238E27FC236}">
                    <a16:creationId xmlns:a16="http://schemas.microsoft.com/office/drawing/2014/main" id="{5EB05A86-494C-4728-08FD-2AEFF40015F8}"/>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40" name="직선 연결선 826">
              <a:extLst>
                <a:ext uri="{FF2B5EF4-FFF2-40B4-BE49-F238E27FC236}">
                  <a16:creationId xmlns:a16="http://schemas.microsoft.com/office/drawing/2014/main" id="{0D4861C1-AF05-B530-9654-DD9E877B0300}"/>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1" name="직선 연결선 832">
              <a:extLst>
                <a:ext uri="{FF2B5EF4-FFF2-40B4-BE49-F238E27FC236}">
                  <a16:creationId xmlns:a16="http://schemas.microsoft.com/office/drawing/2014/main" id="{7E0BF9A1-772B-EC36-881A-F3D84D4A8D19}"/>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60" name="그룹 835">
            <a:extLst>
              <a:ext uri="{FF2B5EF4-FFF2-40B4-BE49-F238E27FC236}">
                <a16:creationId xmlns:a16="http://schemas.microsoft.com/office/drawing/2014/main" id="{01DC38C9-A945-E3CB-FEB1-16EAA939A8CC}"/>
              </a:ext>
            </a:extLst>
          </p:cNvPr>
          <p:cNvGrpSpPr/>
          <p:nvPr/>
        </p:nvGrpSpPr>
        <p:grpSpPr>
          <a:xfrm rot="16200000">
            <a:off x="3475156" y="5688030"/>
            <a:ext cx="564373" cy="268733"/>
            <a:chOff x="5890169" y="4312037"/>
            <a:chExt cx="1895988" cy="1103725"/>
          </a:xfrm>
        </p:grpSpPr>
        <p:grpSp>
          <p:nvGrpSpPr>
            <p:cNvPr id="61" name="그룹 822">
              <a:extLst>
                <a:ext uri="{FF2B5EF4-FFF2-40B4-BE49-F238E27FC236}">
                  <a16:creationId xmlns:a16="http://schemas.microsoft.com/office/drawing/2014/main" id="{81E8D5EE-16CC-5F9A-CD16-53F883BDC825}"/>
                </a:ext>
              </a:extLst>
            </p:cNvPr>
            <p:cNvGrpSpPr/>
            <p:nvPr/>
          </p:nvGrpSpPr>
          <p:grpSpPr>
            <a:xfrm>
              <a:off x="6122466" y="4312037"/>
              <a:ext cx="1432853" cy="1103725"/>
              <a:chOff x="5991225" y="4310063"/>
              <a:chExt cx="496427" cy="273840"/>
            </a:xfrm>
          </p:grpSpPr>
          <p:cxnSp>
            <p:nvCxnSpPr>
              <p:cNvPr id="64" name="직선 연결선 771">
                <a:extLst>
                  <a:ext uri="{FF2B5EF4-FFF2-40B4-BE49-F238E27FC236}">
                    <a16:creationId xmlns:a16="http://schemas.microsoft.com/office/drawing/2014/main" id="{EDBF6DEF-2728-153B-DF70-61D4FEC10FD2}"/>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5" name="직선 연결선 789">
                <a:extLst>
                  <a:ext uri="{FF2B5EF4-FFF2-40B4-BE49-F238E27FC236}">
                    <a16:creationId xmlns:a16="http://schemas.microsoft.com/office/drawing/2014/main" id="{EEEFF29F-077E-FF86-2BF4-5DF85A626E3C}"/>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6" name="직선 연결선 792">
                <a:extLst>
                  <a:ext uri="{FF2B5EF4-FFF2-40B4-BE49-F238E27FC236}">
                    <a16:creationId xmlns:a16="http://schemas.microsoft.com/office/drawing/2014/main" id="{E9B94859-BCFB-A717-B86C-B323F1E53626}"/>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7" name="직선 연결선 807">
                <a:extLst>
                  <a:ext uri="{FF2B5EF4-FFF2-40B4-BE49-F238E27FC236}">
                    <a16:creationId xmlns:a16="http://schemas.microsoft.com/office/drawing/2014/main" id="{3A60D6A0-08FC-B4C7-99EB-D5A60E53A1DC}"/>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8" name="직선 연결선 810">
                <a:extLst>
                  <a:ext uri="{FF2B5EF4-FFF2-40B4-BE49-F238E27FC236}">
                    <a16:creationId xmlns:a16="http://schemas.microsoft.com/office/drawing/2014/main" id="{AA53C07C-A604-FC39-20F0-955A73952237}"/>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9" name="직선 연결선 815">
                <a:extLst>
                  <a:ext uri="{FF2B5EF4-FFF2-40B4-BE49-F238E27FC236}">
                    <a16:creationId xmlns:a16="http://schemas.microsoft.com/office/drawing/2014/main" id="{FA480658-A1E1-DE0C-8F6D-F96CE78CD4FD}"/>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0" name="직선 연결선 819">
                <a:extLst>
                  <a:ext uri="{FF2B5EF4-FFF2-40B4-BE49-F238E27FC236}">
                    <a16:creationId xmlns:a16="http://schemas.microsoft.com/office/drawing/2014/main" id="{051D86FA-6804-C0BC-0266-F701D116A173}"/>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62" name="직선 연결선 826">
              <a:extLst>
                <a:ext uri="{FF2B5EF4-FFF2-40B4-BE49-F238E27FC236}">
                  <a16:creationId xmlns:a16="http://schemas.microsoft.com/office/drawing/2014/main" id="{9A41344B-D95D-CC81-4149-72A4A3A23607}"/>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3" name="직선 연결선 832">
              <a:extLst>
                <a:ext uri="{FF2B5EF4-FFF2-40B4-BE49-F238E27FC236}">
                  <a16:creationId xmlns:a16="http://schemas.microsoft.com/office/drawing/2014/main" id="{82AB4E8F-8DB1-EFF5-080E-6EB67C1F09A7}"/>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E9173640-7B67-44C1-0714-DBB7D80A6A0C}"/>
              </a:ext>
            </a:extLst>
          </p:cNvPr>
          <p:cNvSpPr txBox="1"/>
          <p:nvPr/>
        </p:nvSpPr>
        <p:spPr>
          <a:xfrm>
            <a:off x="40892" y="4092017"/>
            <a:ext cx="3287156" cy="923330"/>
          </a:xfrm>
          <a:prstGeom prst="rect">
            <a:avLst/>
          </a:prstGeom>
          <a:noFill/>
        </p:spPr>
        <p:txBody>
          <a:bodyPr wrap="square" lIns="0" tIns="0" rIns="0" bIns="0" rtlCol="0" anchor="ctr">
            <a:spAutoFit/>
          </a:bodyPr>
          <a:lstStyle/>
          <a:p>
            <a:pPr algn="ctr" defTabSz="457200"/>
            <a:r>
              <a:rPr lang="en-US" altLang="ko-KR" sz="2000" b="1" dirty="0">
                <a:solidFill>
                  <a:schemeClr val="accent1"/>
                </a:solidFill>
                <a:latin typeface="Cambria" panose="02040503050406030204" pitchFamily="18" charset="0"/>
                <a:ea typeface="맑은 고딕" panose="020B0503020000020004" pitchFamily="34" charset="-127"/>
              </a:rPr>
              <a:t>Non-Target Cells</a:t>
            </a:r>
            <a:r>
              <a:rPr lang="en-US" altLang="ko-KR" sz="2000" b="1" dirty="0">
                <a:solidFill>
                  <a:prstClr val="black"/>
                </a:solidFill>
                <a:latin typeface="Cambria" panose="02040503050406030204" pitchFamily="18" charset="0"/>
                <a:ea typeface="맑은 고딕" panose="020B0503020000020004" pitchFamily="34" charset="-127"/>
              </a:rPr>
              <a:t>:</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 as </a:t>
            </a:r>
            <a:r>
              <a:rPr lang="en-US" altLang="ko-KR" sz="2000" b="1" i="1" dirty="0">
                <a:solidFill>
                  <a:schemeClr val="accent1"/>
                </a:solidFill>
                <a:latin typeface="Cambria" panose="02040503050406030204" pitchFamily="18" charset="0"/>
                <a:ea typeface="맑은 고딕" panose="020B0503020000020004" pitchFamily="34" charset="-127"/>
              </a:rPr>
              <a:t>resistors</a:t>
            </a:r>
            <a:br>
              <a:rPr lang="en-US" altLang="ko-KR" sz="2000" b="1" i="1" dirty="0">
                <a:solidFill>
                  <a:prstClr val="black"/>
                </a:solidFill>
                <a:latin typeface="Cambria" panose="02040503050406030204" pitchFamily="18" charset="0"/>
                <a:ea typeface="맑은 고딕" panose="020B0503020000020004" pitchFamily="34" charset="-127"/>
              </a:rPr>
            </a:br>
            <a:r>
              <a:rPr lang="en-US" altLang="ko-KR" sz="2000" b="1" i="1" dirty="0">
                <a:latin typeface="Cambria" panose="02040503050406030204" pitchFamily="18" charset="0"/>
                <a:ea typeface="맑은 고딕" panose="020B0503020000020004" pitchFamily="34" charset="-127"/>
              </a:rPr>
              <a:t>regardless of stored data</a:t>
            </a:r>
          </a:p>
        </p:txBody>
      </p:sp>
      <p:sp>
        <p:nvSpPr>
          <p:cNvPr id="72" name="TextBox 71">
            <a:extLst>
              <a:ext uri="{FF2B5EF4-FFF2-40B4-BE49-F238E27FC236}">
                <a16:creationId xmlns:a16="http://schemas.microsoft.com/office/drawing/2014/main" id="{7232C0A6-BAB1-1131-3B1F-2EA32F306CFE}"/>
              </a:ext>
            </a:extLst>
          </p:cNvPr>
          <p:cNvSpPr txBox="1"/>
          <p:nvPr/>
        </p:nvSpPr>
        <p:spPr>
          <a:xfrm rot="16200000">
            <a:off x="3557180" y="5108346"/>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73" name="TextBox 72">
            <a:extLst>
              <a:ext uri="{FF2B5EF4-FFF2-40B4-BE49-F238E27FC236}">
                <a16:creationId xmlns:a16="http://schemas.microsoft.com/office/drawing/2014/main" id="{9105C779-2BB6-FD9E-35EA-402E4C9D017E}"/>
              </a:ext>
            </a:extLst>
          </p:cNvPr>
          <p:cNvSpPr txBox="1"/>
          <p:nvPr/>
        </p:nvSpPr>
        <p:spPr>
          <a:xfrm>
            <a:off x="1382855" y="6178637"/>
            <a:ext cx="2988324"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NAND String</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74" name="Left Brace 73">
            <a:extLst>
              <a:ext uri="{FF2B5EF4-FFF2-40B4-BE49-F238E27FC236}">
                <a16:creationId xmlns:a16="http://schemas.microsoft.com/office/drawing/2014/main" id="{191B37DA-6BAA-A951-330A-617738AE9B11}"/>
              </a:ext>
            </a:extLst>
          </p:cNvPr>
          <p:cNvSpPr/>
          <p:nvPr/>
        </p:nvSpPr>
        <p:spPr>
          <a:xfrm>
            <a:off x="3113322" y="3055377"/>
            <a:ext cx="323170" cy="3049205"/>
          </a:xfrm>
          <a:prstGeom prst="leftBrace">
            <a:avLst>
              <a:gd name="adj1" fmla="val 52841"/>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76" name="Slide Number Placeholder 75">
            <a:extLst>
              <a:ext uri="{FF2B5EF4-FFF2-40B4-BE49-F238E27FC236}">
                <a16:creationId xmlns:a16="http://schemas.microsoft.com/office/drawing/2014/main" id="{A391C9B3-1AC7-5C95-4AD3-7C437E0A412F}"/>
              </a:ext>
            </a:extLst>
          </p:cNvPr>
          <p:cNvSpPr>
            <a:spLocks noGrp="1"/>
          </p:cNvSpPr>
          <p:nvPr>
            <p:ph type="sldNum" sz="quarter" idx="12"/>
          </p:nvPr>
        </p:nvSpPr>
        <p:spPr/>
        <p:txBody>
          <a:bodyPr/>
          <a:lstStyle/>
          <a:p>
            <a:r>
              <a:rPr lang="en-CH" dirty="0"/>
              <a:t>14</a:t>
            </a:r>
          </a:p>
        </p:txBody>
      </p:sp>
    </p:spTree>
    <p:extLst>
      <p:ext uri="{BB962C8B-B14F-4D97-AF65-F5344CB8AC3E}">
        <p14:creationId xmlns:p14="http://schemas.microsoft.com/office/powerpoint/2010/main" val="2456164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4662-A769-EDAC-9B08-DF930D74E0BE}"/>
              </a:ext>
            </a:extLst>
          </p:cNvPr>
          <p:cNvSpPr>
            <a:spLocks noGrp="1"/>
          </p:cNvSpPr>
          <p:nvPr>
            <p:ph type="title"/>
          </p:nvPr>
        </p:nvSpPr>
        <p:spPr/>
        <p:txBody>
          <a:bodyPr/>
          <a:lstStyle/>
          <a:p>
            <a:r>
              <a:rPr lang="en-CH" dirty="0"/>
              <a:t>NAND Flash Basics: Read Mechanism</a:t>
            </a:r>
          </a:p>
        </p:txBody>
      </p:sp>
      <p:sp>
        <p:nvSpPr>
          <p:cNvPr id="3" name="Content Placeholder 2">
            <a:extLst>
              <a:ext uri="{FF2B5EF4-FFF2-40B4-BE49-F238E27FC236}">
                <a16:creationId xmlns:a16="http://schemas.microsoft.com/office/drawing/2014/main" id="{7E0D8AEA-FB3A-6389-8498-16BC7A7EA6DC}"/>
              </a:ext>
            </a:extLst>
          </p:cNvPr>
          <p:cNvSpPr>
            <a:spLocks noGrp="1"/>
          </p:cNvSpPr>
          <p:nvPr>
            <p:ph idx="1"/>
          </p:nvPr>
        </p:nvSpPr>
        <p:spPr/>
        <p:txBody>
          <a:bodyPr/>
          <a:lstStyle/>
          <a:p>
            <a:r>
              <a:rPr lang="en-CH" dirty="0"/>
              <a:t>NAND flash memory reads data by </a:t>
            </a:r>
            <a:r>
              <a:rPr lang="en-CH" dirty="0">
                <a:solidFill>
                  <a:schemeClr val="accent1"/>
                </a:solidFill>
              </a:rPr>
              <a:t>checking the bitline current</a:t>
            </a:r>
            <a:r>
              <a:rPr lang="en-CH" dirty="0"/>
              <a:t> </a:t>
            </a:r>
          </a:p>
        </p:txBody>
      </p:sp>
      <p:cxnSp>
        <p:nvCxnSpPr>
          <p:cNvPr id="11" name="Straight Connector 10">
            <a:extLst>
              <a:ext uri="{FF2B5EF4-FFF2-40B4-BE49-F238E27FC236}">
                <a16:creationId xmlns:a16="http://schemas.microsoft.com/office/drawing/2014/main" id="{9882D9F0-606A-24AC-6CE3-F7549063EAD1}"/>
              </a:ext>
            </a:extLst>
          </p:cNvPr>
          <p:cNvCxnSpPr>
            <a:cxnSpLocks/>
          </p:cNvCxnSpPr>
          <p:nvPr/>
        </p:nvCxnSpPr>
        <p:spPr>
          <a:xfrm>
            <a:off x="3757340" y="2159850"/>
            <a:ext cx="0" cy="4315146"/>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 name="타원 299">
            <a:extLst>
              <a:ext uri="{FF2B5EF4-FFF2-40B4-BE49-F238E27FC236}">
                <a16:creationId xmlns:a16="http://schemas.microsoft.com/office/drawing/2014/main" id="{B87899F4-6B53-60A2-4933-371DC85102E3}"/>
              </a:ext>
            </a:extLst>
          </p:cNvPr>
          <p:cNvSpPr/>
          <p:nvPr/>
        </p:nvSpPr>
        <p:spPr>
          <a:xfrm>
            <a:off x="3477588" y="2388765"/>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 name="타원 299">
            <a:extLst>
              <a:ext uri="{FF2B5EF4-FFF2-40B4-BE49-F238E27FC236}">
                <a16:creationId xmlns:a16="http://schemas.microsoft.com/office/drawing/2014/main" id="{B6DBD72A-FCD1-ECB2-724E-9C5132B1B33E}"/>
              </a:ext>
            </a:extLst>
          </p:cNvPr>
          <p:cNvSpPr/>
          <p:nvPr/>
        </p:nvSpPr>
        <p:spPr>
          <a:xfrm>
            <a:off x="3477588" y="3055544"/>
            <a:ext cx="559503" cy="558100"/>
          </a:xfrm>
          <a:prstGeom prst="ellipse">
            <a:avLst/>
          </a:prstGeom>
          <a:solidFill>
            <a:schemeClr val="accent4">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 name="타원 299">
            <a:extLst>
              <a:ext uri="{FF2B5EF4-FFF2-40B4-BE49-F238E27FC236}">
                <a16:creationId xmlns:a16="http://schemas.microsoft.com/office/drawing/2014/main" id="{E73069B9-06A4-F505-1E7E-58E4BEFB993E}"/>
              </a:ext>
            </a:extLst>
          </p:cNvPr>
          <p:cNvSpPr/>
          <p:nvPr/>
        </p:nvSpPr>
        <p:spPr>
          <a:xfrm>
            <a:off x="3477588" y="3718227"/>
            <a:ext cx="559503" cy="558100"/>
          </a:xfrm>
          <a:prstGeom prst="ellipse">
            <a:avLst/>
          </a:prstGeom>
          <a:solidFill>
            <a:schemeClr val="accent4">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 name="타원 299">
            <a:extLst>
              <a:ext uri="{FF2B5EF4-FFF2-40B4-BE49-F238E27FC236}">
                <a16:creationId xmlns:a16="http://schemas.microsoft.com/office/drawing/2014/main" id="{60785298-7C78-E901-9A82-120C4FA94D18}"/>
              </a:ext>
            </a:extLst>
          </p:cNvPr>
          <p:cNvSpPr/>
          <p:nvPr/>
        </p:nvSpPr>
        <p:spPr>
          <a:xfrm>
            <a:off x="3477588" y="438091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9" name="타원 299">
            <a:extLst>
              <a:ext uri="{FF2B5EF4-FFF2-40B4-BE49-F238E27FC236}">
                <a16:creationId xmlns:a16="http://schemas.microsoft.com/office/drawing/2014/main" id="{78AFF248-8115-D1C2-EE4A-DB91B982DE97}"/>
              </a:ext>
            </a:extLst>
          </p:cNvPr>
          <p:cNvSpPr/>
          <p:nvPr/>
        </p:nvSpPr>
        <p:spPr>
          <a:xfrm>
            <a:off x="3477588" y="5552164"/>
            <a:ext cx="559503" cy="558100"/>
          </a:xfrm>
          <a:prstGeom prst="ellipse">
            <a:avLst/>
          </a:prstGeom>
          <a:solidFill>
            <a:schemeClr val="accent4">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17" name="Straight Connector 16">
            <a:extLst>
              <a:ext uri="{FF2B5EF4-FFF2-40B4-BE49-F238E27FC236}">
                <a16:creationId xmlns:a16="http://schemas.microsoft.com/office/drawing/2014/main" id="{ED1A1D41-312B-DE8B-E974-8168D9410234}"/>
              </a:ext>
            </a:extLst>
          </p:cNvPr>
          <p:cNvCxnSpPr/>
          <p:nvPr/>
        </p:nvCxnSpPr>
        <p:spPr>
          <a:xfrm>
            <a:off x="3747065"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397BB7-2EB7-2023-16BF-9273E0BED4B7}"/>
              </a:ext>
            </a:extLst>
          </p:cNvPr>
          <p:cNvCxnSpPr>
            <a:cxnSpLocks/>
          </p:cNvCxnSpPr>
          <p:nvPr/>
        </p:nvCxnSpPr>
        <p:spPr>
          <a:xfrm flipH="1" flipV="1">
            <a:off x="4336172"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60AFB78-9FA4-2C19-DD30-FB6AAC42A765}"/>
              </a:ext>
            </a:extLst>
          </p:cNvPr>
          <p:cNvSpPr txBox="1"/>
          <p:nvPr/>
        </p:nvSpPr>
        <p:spPr>
          <a:xfrm>
            <a:off x="2852057" y="1573749"/>
            <a:ext cx="2988324" cy="307777"/>
          </a:xfrm>
          <a:prstGeom prst="rect">
            <a:avLst/>
          </a:prstGeom>
          <a:noFill/>
        </p:spPr>
        <p:txBody>
          <a:bodyPr wrap="square" lIns="0" tIns="0" rIns="0" bIns="0" rtlCol="0" anchor="ctr">
            <a:spAutoFit/>
          </a:bodyPr>
          <a:lstStyle/>
          <a:p>
            <a:pPr algn="ctr" defTabSz="457200"/>
            <a:r>
              <a:rPr lang="en-US" altLang="ko-KR" sz="2000" b="1" dirty="0" err="1">
                <a:solidFill>
                  <a:prstClr val="black"/>
                </a:solidFill>
                <a:latin typeface="Cambria" panose="02040503050406030204" pitchFamily="18" charset="0"/>
                <a:ea typeface="맑은 고딕" panose="020B0503020000020004" pitchFamily="34" charset="-127"/>
              </a:rPr>
              <a:t>Bitline</a:t>
            </a:r>
            <a:r>
              <a:rPr lang="en-US" altLang="ko-KR" sz="2000" b="1" dirty="0">
                <a:solidFill>
                  <a:prstClr val="black"/>
                </a:solidFill>
                <a:latin typeface="Cambria" panose="02040503050406030204" pitchFamily="18" charset="0"/>
                <a:ea typeface="맑은 고딕" panose="020B0503020000020004" pitchFamily="34" charset="-127"/>
              </a:rPr>
              <a:t> (BL)</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4" name="그룹 835">
            <a:extLst>
              <a:ext uri="{FF2B5EF4-FFF2-40B4-BE49-F238E27FC236}">
                <a16:creationId xmlns:a16="http://schemas.microsoft.com/office/drawing/2014/main" id="{C3C9A569-EE85-C430-6565-861429069D0C}"/>
              </a:ext>
            </a:extLst>
          </p:cNvPr>
          <p:cNvGrpSpPr/>
          <p:nvPr/>
        </p:nvGrpSpPr>
        <p:grpSpPr>
          <a:xfrm rot="16200000">
            <a:off x="3473969" y="3204383"/>
            <a:ext cx="566744" cy="268733"/>
            <a:chOff x="5890169" y="4312037"/>
            <a:chExt cx="1895988" cy="1103725"/>
          </a:xfrm>
        </p:grpSpPr>
        <p:grpSp>
          <p:nvGrpSpPr>
            <p:cNvPr id="10" name="그룹 822">
              <a:extLst>
                <a:ext uri="{FF2B5EF4-FFF2-40B4-BE49-F238E27FC236}">
                  <a16:creationId xmlns:a16="http://schemas.microsoft.com/office/drawing/2014/main" id="{5F63CB1E-55E6-ADEE-3E52-32CE5BA139F6}"/>
                </a:ext>
              </a:extLst>
            </p:cNvPr>
            <p:cNvGrpSpPr/>
            <p:nvPr/>
          </p:nvGrpSpPr>
          <p:grpSpPr>
            <a:xfrm>
              <a:off x="6122466" y="4312037"/>
              <a:ext cx="1432853" cy="1103725"/>
              <a:chOff x="5991225" y="4310063"/>
              <a:chExt cx="496427" cy="273840"/>
            </a:xfrm>
          </p:grpSpPr>
          <p:cxnSp>
            <p:nvCxnSpPr>
              <p:cNvPr id="14" name="직선 연결선 771">
                <a:extLst>
                  <a:ext uri="{FF2B5EF4-FFF2-40B4-BE49-F238E27FC236}">
                    <a16:creationId xmlns:a16="http://schemas.microsoft.com/office/drawing/2014/main" id="{D665F3A7-394D-2AED-1409-8AB639E4D284}"/>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6" name="직선 연결선 789">
                <a:extLst>
                  <a:ext uri="{FF2B5EF4-FFF2-40B4-BE49-F238E27FC236}">
                    <a16:creationId xmlns:a16="http://schemas.microsoft.com/office/drawing/2014/main" id="{7F4521F1-4595-16D4-D24E-4BFFE8CBF86A}"/>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8" name="직선 연결선 792">
                <a:extLst>
                  <a:ext uri="{FF2B5EF4-FFF2-40B4-BE49-F238E27FC236}">
                    <a16:creationId xmlns:a16="http://schemas.microsoft.com/office/drawing/2014/main" id="{6E972BC2-7BAE-CE30-4B74-EF4886F11194}"/>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9" name="직선 연결선 807">
                <a:extLst>
                  <a:ext uri="{FF2B5EF4-FFF2-40B4-BE49-F238E27FC236}">
                    <a16:creationId xmlns:a16="http://schemas.microsoft.com/office/drawing/2014/main" id="{66F3CD48-5DE6-127C-0A40-3AD08E59D212}"/>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1" name="직선 연결선 810">
                <a:extLst>
                  <a:ext uri="{FF2B5EF4-FFF2-40B4-BE49-F238E27FC236}">
                    <a16:creationId xmlns:a16="http://schemas.microsoft.com/office/drawing/2014/main" id="{8F788AD6-B379-7671-4A98-B7BCB2B957DE}"/>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815">
                <a:extLst>
                  <a:ext uri="{FF2B5EF4-FFF2-40B4-BE49-F238E27FC236}">
                    <a16:creationId xmlns:a16="http://schemas.microsoft.com/office/drawing/2014/main" id="{8F3CDDCB-D6A1-C834-4342-61985D37D460}"/>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3" name="직선 연결선 819">
                <a:extLst>
                  <a:ext uri="{FF2B5EF4-FFF2-40B4-BE49-F238E27FC236}">
                    <a16:creationId xmlns:a16="http://schemas.microsoft.com/office/drawing/2014/main" id="{6817FAAE-9001-E6C1-1DD9-DAF0F6DAD969}"/>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2" name="직선 연결선 826">
              <a:extLst>
                <a:ext uri="{FF2B5EF4-FFF2-40B4-BE49-F238E27FC236}">
                  <a16:creationId xmlns:a16="http://schemas.microsoft.com/office/drawing/2014/main" id="{ECC9A83D-6F37-C121-8A11-B6F80EF4E4A8}"/>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 name="직선 연결선 832">
              <a:extLst>
                <a:ext uri="{FF2B5EF4-FFF2-40B4-BE49-F238E27FC236}">
                  <a16:creationId xmlns:a16="http://schemas.microsoft.com/office/drawing/2014/main" id="{E540CF89-5674-7E76-00C9-69AB5CE81E79}"/>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26" name="그룹 835">
            <a:extLst>
              <a:ext uri="{FF2B5EF4-FFF2-40B4-BE49-F238E27FC236}">
                <a16:creationId xmlns:a16="http://schemas.microsoft.com/office/drawing/2014/main" id="{3AE03003-8789-5602-534D-724E8EC598CD}"/>
              </a:ext>
            </a:extLst>
          </p:cNvPr>
          <p:cNvGrpSpPr/>
          <p:nvPr/>
        </p:nvGrpSpPr>
        <p:grpSpPr>
          <a:xfrm rot="16200000">
            <a:off x="3475155" y="3861299"/>
            <a:ext cx="564373" cy="268733"/>
            <a:chOff x="5890169" y="4312037"/>
            <a:chExt cx="1895988" cy="1103725"/>
          </a:xfrm>
        </p:grpSpPr>
        <p:grpSp>
          <p:nvGrpSpPr>
            <p:cNvPr id="27" name="그룹 822">
              <a:extLst>
                <a:ext uri="{FF2B5EF4-FFF2-40B4-BE49-F238E27FC236}">
                  <a16:creationId xmlns:a16="http://schemas.microsoft.com/office/drawing/2014/main" id="{04D98492-F4BB-0199-EAA2-4092764470F4}"/>
                </a:ext>
              </a:extLst>
            </p:cNvPr>
            <p:cNvGrpSpPr/>
            <p:nvPr/>
          </p:nvGrpSpPr>
          <p:grpSpPr>
            <a:xfrm>
              <a:off x="6122466" y="4312037"/>
              <a:ext cx="1432853" cy="1103725"/>
              <a:chOff x="5991225" y="4310063"/>
              <a:chExt cx="496427" cy="273840"/>
            </a:xfrm>
          </p:grpSpPr>
          <p:cxnSp>
            <p:nvCxnSpPr>
              <p:cNvPr id="30" name="직선 연결선 771">
                <a:extLst>
                  <a:ext uri="{FF2B5EF4-FFF2-40B4-BE49-F238E27FC236}">
                    <a16:creationId xmlns:a16="http://schemas.microsoft.com/office/drawing/2014/main" id="{FF9248C6-2B74-1A5A-D85F-F3AB9A812BAF}"/>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1" name="직선 연결선 789">
                <a:extLst>
                  <a:ext uri="{FF2B5EF4-FFF2-40B4-BE49-F238E27FC236}">
                    <a16:creationId xmlns:a16="http://schemas.microsoft.com/office/drawing/2014/main" id="{AD1395ED-7D4A-CF77-71CB-9C16884763F2}"/>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2" name="직선 연결선 792">
                <a:extLst>
                  <a:ext uri="{FF2B5EF4-FFF2-40B4-BE49-F238E27FC236}">
                    <a16:creationId xmlns:a16="http://schemas.microsoft.com/office/drawing/2014/main" id="{EB2AFCB9-6363-C852-A7AB-8A5B6AD8111E}"/>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3" name="직선 연결선 807">
                <a:extLst>
                  <a:ext uri="{FF2B5EF4-FFF2-40B4-BE49-F238E27FC236}">
                    <a16:creationId xmlns:a16="http://schemas.microsoft.com/office/drawing/2014/main" id="{0542F33E-23DA-7FA6-FED5-4A5FE2B1F325}"/>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4" name="직선 연결선 810">
                <a:extLst>
                  <a:ext uri="{FF2B5EF4-FFF2-40B4-BE49-F238E27FC236}">
                    <a16:creationId xmlns:a16="http://schemas.microsoft.com/office/drawing/2014/main" id="{D21D8737-D8AF-F69A-CBF7-71FCF9DE666C}"/>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5" name="직선 연결선 815">
                <a:extLst>
                  <a:ext uri="{FF2B5EF4-FFF2-40B4-BE49-F238E27FC236}">
                    <a16:creationId xmlns:a16="http://schemas.microsoft.com/office/drawing/2014/main" id="{00E80517-500F-5687-4770-5C46CACBD4BA}"/>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6" name="직선 연결선 819">
                <a:extLst>
                  <a:ext uri="{FF2B5EF4-FFF2-40B4-BE49-F238E27FC236}">
                    <a16:creationId xmlns:a16="http://schemas.microsoft.com/office/drawing/2014/main" id="{238EA411-2212-A1BB-D9AB-BE5C6B66322F}"/>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28" name="직선 연결선 826">
              <a:extLst>
                <a:ext uri="{FF2B5EF4-FFF2-40B4-BE49-F238E27FC236}">
                  <a16:creationId xmlns:a16="http://schemas.microsoft.com/office/drawing/2014/main" id="{E2B3E041-C314-9C3F-8624-2D83C8E77C0D}"/>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9" name="직선 연결선 832">
              <a:extLst>
                <a:ext uri="{FF2B5EF4-FFF2-40B4-BE49-F238E27FC236}">
                  <a16:creationId xmlns:a16="http://schemas.microsoft.com/office/drawing/2014/main" id="{C12B4184-F7E5-2FE0-850C-BD9C407DCDFA}"/>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38" name="그룹 835">
            <a:extLst>
              <a:ext uri="{FF2B5EF4-FFF2-40B4-BE49-F238E27FC236}">
                <a16:creationId xmlns:a16="http://schemas.microsoft.com/office/drawing/2014/main" id="{C5830074-17B2-A450-0B7B-E09A24E5EFC5}"/>
              </a:ext>
            </a:extLst>
          </p:cNvPr>
          <p:cNvGrpSpPr/>
          <p:nvPr/>
        </p:nvGrpSpPr>
        <p:grpSpPr>
          <a:xfrm rot="16200000">
            <a:off x="3475156" y="4528332"/>
            <a:ext cx="564373" cy="268733"/>
            <a:chOff x="5890169" y="4312037"/>
            <a:chExt cx="1895988" cy="1103725"/>
          </a:xfrm>
        </p:grpSpPr>
        <p:grpSp>
          <p:nvGrpSpPr>
            <p:cNvPr id="39" name="그룹 822">
              <a:extLst>
                <a:ext uri="{FF2B5EF4-FFF2-40B4-BE49-F238E27FC236}">
                  <a16:creationId xmlns:a16="http://schemas.microsoft.com/office/drawing/2014/main" id="{FE51B1B9-54EC-B7E3-9F54-F8604DB9DF96}"/>
                </a:ext>
              </a:extLst>
            </p:cNvPr>
            <p:cNvGrpSpPr/>
            <p:nvPr/>
          </p:nvGrpSpPr>
          <p:grpSpPr>
            <a:xfrm>
              <a:off x="6122466" y="4312037"/>
              <a:ext cx="1432853" cy="1103725"/>
              <a:chOff x="5991225" y="4310063"/>
              <a:chExt cx="496427" cy="273840"/>
            </a:xfrm>
          </p:grpSpPr>
          <p:cxnSp>
            <p:nvCxnSpPr>
              <p:cNvPr id="42" name="직선 연결선 771">
                <a:extLst>
                  <a:ext uri="{FF2B5EF4-FFF2-40B4-BE49-F238E27FC236}">
                    <a16:creationId xmlns:a16="http://schemas.microsoft.com/office/drawing/2014/main" id="{0DC00C93-AECA-36A7-D911-610FBD42B1BA}"/>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3" name="직선 연결선 789">
                <a:extLst>
                  <a:ext uri="{FF2B5EF4-FFF2-40B4-BE49-F238E27FC236}">
                    <a16:creationId xmlns:a16="http://schemas.microsoft.com/office/drawing/2014/main" id="{B6D73501-4942-EC20-FDAA-5F24E285FD90}"/>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4" name="직선 연결선 792">
                <a:extLst>
                  <a:ext uri="{FF2B5EF4-FFF2-40B4-BE49-F238E27FC236}">
                    <a16:creationId xmlns:a16="http://schemas.microsoft.com/office/drawing/2014/main" id="{760444A9-E084-D6E8-74F8-7B6097F5AB6C}"/>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5" name="직선 연결선 807">
                <a:extLst>
                  <a:ext uri="{FF2B5EF4-FFF2-40B4-BE49-F238E27FC236}">
                    <a16:creationId xmlns:a16="http://schemas.microsoft.com/office/drawing/2014/main" id="{E80A3471-C302-D335-5C51-8E2B7511DF07}"/>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6" name="직선 연결선 810">
                <a:extLst>
                  <a:ext uri="{FF2B5EF4-FFF2-40B4-BE49-F238E27FC236}">
                    <a16:creationId xmlns:a16="http://schemas.microsoft.com/office/drawing/2014/main" id="{3251E19B-B843-D124-0824-B936D7CB03D6}"/>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7" name="직선 연결선 815">
                <a:extLst>
                  <a:ext uri="{FF2B5EF4-FFF2-40B4-BE49-F238E27FC236}">
                    <a16:creationId xmlns:a16="http://schemas.microsoft.com/office/drawing/2014/main" id="{BA0F25B3-EE05-801D-50D0-16E5DFCC6B85}"/>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8" name="직선 연결선 819">
                <a:extLst>
                  <a:ext uri="{FF2B5EF4-FFF2-40B4-BE49-F238E27FC236}">
                    <a16:creationId xmlns:a16="http://schemas.microsoft.com/office/drawing/2014/main" id="{5EB05A86-494C-4728-08FD-2AEFF40015F8}"/>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40" name="직선 연결선 826">
              <a:extLst>
                <a:ext uri="{FF2B5EF4-FFF2-40B4-BE49-F238E27FC236}">
                  <a16:creationId xmlns:a16="http://schemas.microsoft.com/office/drawing/2014/main" id="{0D4861C1-AF05-B530-9654-DD9E877B0300}"/>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1" name="직선 연결선 832">
              <a:extLst>
                <a:ext uri="{FF2B5EF4-FFF2-40B4-BE49-F238E27FC236}">
                  <a16:creationId xmlns:a16="http://schemas.microsoft.com/office/drawing/2014/main" id="{7E0BF9A1-772B-EC36-881A-F3D84D4A8D19}"/>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60" name="그룹 835">
            <a:extLst>
              <a:ext uri="{FF2B5EF4-FFF2-40B4-BE49-F238E27FC236}">
                <a16:creationId xmlns:a16="http://schemas.microsoft.com/office/drawing/2014/main" id="{01DC38C9-A945-E3CB-FEB1-16EAA939A8CC}"/>
              </a:ext>
            </a:extLst>
          </p:cNvPr>
          <p:cNvGrpSpPr/>
          <p:nvPr/>
        </p:nvGrpSpPr>
        <p:grpSpPr>
          <a:xfrm rot="16200000">
            <a:off x="3475156" y="5688030"/>
            <a:ext cx="564373" cy="268733"/>
            <a:chOff x="5890169" y="4312037"/>
            <a:chExt cx="1895988" cy="1103725"/>
          </a:xfrm>
        </p:grpSpPr>
        <p:grpSp>
          <p:nvGrpSpPr>
            <p:cNvPr id="61" name="그룹 822">
              <a:extLst>
                <a:ext uri="{FF2B5EF4-FFF2-40B4-BE49-F238E27FC236}">
                  <a16:creationId xmlns:a16="http://schemas.microsoft.com/office/drawing/2014/main" id="{81E8D5EE-16CC-5F9A-CD16-53F883BDC825}"/>
                </a:ext>
              </a:extLst>
            </p:cNvPr>
            <p:cNvGrpSpPr/>
            <p:nvPr/>
          </p:nvGrpSpPr>
          <p:grpSpPr>
            <a:xfrm>
              <a:off x="6122466" y="4312037"/>
              <a:ext cx="1432853" cy="1103725"/>
              <a:chOff x="5991225" y="4310063"/>
              <a:chExt cx="496427" cy="273840"/>
            </a:xfrm>
          </p:grpSpPr>
          <p:cxnSp>
            <p:nvCxnSpPr>
              <p:cNvPr id="64" name="직선 연결선 771">
                <a:extLst>
                  <a:ext uri="{FF2B5EF4-FFF2-40B4-BE49-F238E27FC236}">
                    <a16:creationId xmlns:a16="http://schemas.microsoft.com/office/drawing/2014/main" id="{EDBF6DEF-2728-153B-DF70-61D4FEC10FD2}"/>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5" name="직선 연결선 789">
                <a:extLst>
                  <a:ext uri="{FF2B5EF4-FFF2-40B4-BE49-F238E27FC236}">
                    <a16:creationId xmlns:a16="http://schemas.microsoft.com/office/drawing/2014/main" id="{EEEFF29F-077E-FF86-2BF4-5DF85A626E3C}"/>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6" name="직선 연결선 792">
                <a:extLst>
                  <a:ext uri="{FF2B5EF4-FFF2-40B4-BE49-F238E27FC236}">
                    <a16:creationId xmlns:a16="http://schemas.microsoft.com/office/drawing/2014/main" id="{E9B94859-BCFB-A717-B86C-B323F1E53626}"/>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7" name="직선 연결선 807">
                <a:extLst>
                  <a:ext uri="{FF2B5EF4-FFF2-40B4-BE49-F238E27FC236}">
                    <a16:creationId xmlns:a16="http://schemas.microsoft.com/office/drawing/2014/main" id="{3A60D6A0-08FC-B4C7-99EB-D5A60E53A1DC}"/>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8" name="직선 연결선 810">
                <a:extLst>
                  <a:ext uri="{FF2B5EF4-FFF2-40B4-BE49-F238E27FC236}">
                    <a16:creationId xmlns:a16="http://schemas.microsoft.com/office/drawing/2014/main" id="{AA53C07C-A604-FC39-20F0-955A73952237}"/>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9" name="직선 연결선 815">
                <a:extLst>
                  <a:ext uri="{FF2B5EF4-FFF2-40B4-BE49-F238E27FC236}">
                    <a16:creationId xmlns:a16="http://schemas.microsoft.com/office/drawing/2014/main" id="{FA480658-A1E1-DE0C-8F6D-F96CE78CD4FD}"/>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0" name="직선 연결선 819">
                <a:extLst>
                  <a:ext uri="{FF2B5EF4-FFF2-40B4-BE49-F238E27FC236}">
                    <a16:creationId xmlns:a16="http://schemas.microsoft.com/office/drawing/2014/main" id="{051D86FA-6804-C0BC-0266-F701D116A173}"/>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62" name="직선 연결선 826">
              <a:extLst>
                <a:ext uri="{FF2B5EF4-FFF2-40B4-BE49-F238E27FC236}">
                  <a16:creationId xmlns:a16="http://schemas.microsoft.com/office/drawing/2014/main" id="{9A41344B-D95D-CC81-4149-72A4A3A23607}"/>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3" name="직선 연결선 832">
              <a:extLst>
                <a:ext uri="{FF2B5EF4-FFF2-40B4-BE49-F238E27FC236}">
                  <a16:creationId xmlns:a16="http://schemas.microsoft.com/office/drawing/2014/main" id="{82AB4E8F-8DB1-EFF5-080E-6EB67C1F09A7}"/>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E9173640-7B67-44C1-0714-DBB7D80A6A0C}"/>
              </a:ext>
            </a:extLst>
          </p:cNvPr>
          <p:cNvSpPr txBox="1"/>
          <p:nvPr/>
        </p:nvSpPr>
        <p:spPr>
          <a:xfrm>
            <a:off x="40892" y="4092017"/>
            <a:ext cx="3287156" cy="923330"/>
          </a:xfrm>
          <a:prstGeom prst="rect">
            <a:avLst/>
          </a:prstGeom>
          <a:noFill/>
        </p:spPr>
        <p:txBody>
          <a:bodyPr wrap="square" lIns="0" tIns="0" rIns="0" bIns="0" rtlCol="0" anchor="ctr">
            <a:spAutoFit/>
          </a:bodyPr>
          <a:lstStyle/>
          <a:p>
            <a:pPr algn="ctr" defTabSz="457200"/>
            <a:r>
              <a:rPr lang="en-US" altLang="ko-KR" sz="2000" b="1" dirty="0">
                <a:solidFill>
                  <a:schemeClr val="accent1"/>
                </a:solidFill>
                <a:latin typeface="Cambria" panose="02040503050406030204" pitchFamily="18" charset="0"/>
                <a:ea typeface="맑은 고딕" panose="020B0503020000020004" pitchFamily="34" charset="-127"/>
              </a:rPr>
              <a:t>Non-Target Cells</a:t>
            </a:r>
            <a:r>
              <a:rPr lang="en-US" altLang="ko-KR" sz="2000" b="1" dirty="0">
                <a:solidFill>
                  <a:prstClr val="black"/>
                </a:solidFill>
                <a:latin typeface="Cambria" panose="02040503050406030204" pitchFamily="18" charset="0"/>
                <a:ea typeface="맑은 고딕" panose="020B0503020000020004" pitchFamily="34" charset="-127"/>
              </a:rPr>
              <a:t>:</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 as </a:t>
            </a:r>
            <a:r>
              <a:rPr lang="en-US" altLang="ko-KR" sz="2000" b="1" i="1" dirty="0">
                <a:solidFill>
                  <a:schemeClr val="accent1"/>
                </a:solidFill>
                <a:latin typeface="Cambria" panose="02040503050406030204" pitchFamily="18" charset="0"/>
                <a:ea typeface="맑은 고딕" panose="020B0503020000020004" pitchFamily="34" charset="-127"/>
              </a:rPr>
              <a:t>resistors</a:t>
            </a:r>
            <a:br>
              <a:rPr lang="en-US" altLang="ko-KR" sz="2000" b="1" i="1" dirty="0">
                <a:solidFill>
                  <a:prstClr val="black"/>
                </a:solidFill>
                <a:latin typeface="Cambria" panose="02040503050406030204" pitchFamily="18" charset="0"/>
                <a:ea typeface="맑은 고딕" panose="020B0503020000020004" pitchFamily="34" charset="-127"/>
              </a:rPr>
            </a:br>
            <a:r>
              <a:rPr lang="en-US" altLang="ko-KR" sz="2000" b="1" i="1" dirty="0">
                <a:latin typeface="Cambria" panose="02040503050406030204" pitchFamily="18" charset="0"/>
                <a:ea typeface="맑은 고딕" panose="020B0503020000020004" pitchFamily="34" charset="-127"/>
              </a:rPr>
              <a:t>regardless of stored data</a:t>
            </a:r>
          </a:p>
        </p:txBody>
      </p:sp>
      <p:sp>
        <p:nvSpPr>
          <p:cNvPr id="72" name="TextBox 71">
            <a:extLst>
              <a:ext uri="{FF2B5EF4-FFF2-40B4-BE49-F238E27FC236}">
                <a16:creationId xmlns:a16="http://schemas.microsoft.com/office/drawing/2014/main" id="{7232C0A6-BAB1-1131-3B1F-2EA32F306CFE}"/>
              </a:ext>
            </a:extLst>
          </p:cNvPr>
          <p:cNvSpPr txBox="1"/>
          <p:nvPr/>
        </p:nvSpPr>
        <p:spPr>
          <a:xfrm rot="16200000">
            <a:off x="3557180" y="5108346"/>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73" name="TextBox 72">
            <a:extLst>
              <a:ext uri="{FF2B5EF4-FFF2-40B4-BE49-F238E27FC236}">
                <a16:creationId xmlns:a16="http://schemas.microsoft.com/office/drawing/2014/main" id="{9105C779-2BB6-FD9E-35EA-402E4C9D017E}"/>
              </a:ext>
            </a:extLst>
          </p:cNvPr>
          <p:cNvSpPr txBox="1"/>
          <p:nvPr/>
        </p:nvSpPr>
        <p:spPr>
          <a:xfrm>
            <a:off x="1382855" y="6178637"/>
            <a:ext cx="2988324"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NAND String</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74" name="Left Brace 73">
            <a:extLst>
              <a:ext uri="{FF2B5EF4-FFF2-40B4-BE49-F238E27FC236}">
                <a16:creationId xmlns:a16="http://schemas.microsoft.com/office/drawing/2014/main" id="{191B37DA-6BAA-A951-330A-617738AE9B11}"/>
              </a:ext>
            </a:extLst>
          </p:cNvPr>
          <p:cNvSpPr/>
          <p:nvPr/>
        </p:nvSpPr>
        <p:spPr>
          <a:xfrm>
            <a:off x="3113322" y="3055377"/>
            <a:ext cx="323170" cy="3049205"/>
          </a:xfrm>
          <a:prstGeom prst="leftBrace">
            <a:avLst>
              <a:gd name="adj1" fmla="val 52841"/>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15" name="TextBox 14">
            <a:extLst>
              <a:ext uri="{FF2B5EF4-FFF2-40B4-BE49-F238E27FC236}">
                <a16:creationId xmlns:a16="http://schemas.microsoft.com/office/drawing/2014/main" id="{87C88332-3AD0-13DC-7151-58BB61AC022F}"/>
              </a:ext>
            </a:extLst>
          </p:cNvPr>
          <p:cNvSpPr txBox="1"/>
          <p:nvPr/>
        </p:nvSpPr>
        <p:spPr>
          <a:xfrm>
            <a:off x="89230" y="2206150"/>
            <a:ext cx="3190481" cy="923330"/>
          </a:xfrm>
          <a:prstGeom prst="rect">
            <a:avLst/>
          </a:prstGeom>
          <a:noFill/>
        </p:spPr>
        <p:txBody>
          <a:bodyPr wrap="square" lIns="0" tIns="0" rIns="0" bIns="0" rtlCol="0" anchor="ctr">
            <a:spAutoFit/>
          </a:bodyPr>
          <a:lstStyle/>
          <a:p>
            <a:pPr algn="ctr" defTabSz="457200"/>
            <a:r>
              <a:rPr lang="en-US" altLang="ko-KR" sz="2000" b="1" dirty="0">
                <a:solidFill>
                  <a:srgbClr val="C80060"/>
                </a:solidFill>
                <a:latin typeface="Cambria" panose="02040503050406030204" pitchFamily="18" charset="0"/>
                <a:ea typeface="맑은 고딕" panose="020B0503020000020004" pitchFamily="34" charset="-127"/>
              </a:rPr>
              <a:t>Target Cells</a:t>
            </a:r>
            <a:r>
              <a:rPr lang="en-US" altLang="ko-KR" sz="2000" b="1" dirty="0">
                <a:solidFill>
                  <a:prstClr val="black"/>
                </a:solidFill>
                <a:latin typeface="Cambria" panose="02040503050406030204" pitchFamily="18" charset="0"/>
                <a:ea typeface="맑은 고딕" panose="020B0503020000020004" pitchFamily="34" charset="-127"/>
              </a:rPr>
              <a:t>:</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 as </a:t>
            </a:r>
            <a:r>
              <a:rPr lang="en-US" altLang="ko-KR" sz="2000" b="1" i="1" dirty="0">
                <a:solidFill>
                  <a:srgbClr val="C80060"/>
                </a:solidFill>
                <a:latin typeface="Cambria" panose="02040503050406030204" pitchFamily="18" charset="0"/>
                <a:ea typeface="맑은 고딕" panose="020B0503020000020004" pitchFamily="34" charset="-127"/>
              </a:rPr>
              <a:t>resistors </a:t>
            </a:r>
            <a:r>
              <a:rPr lang="en-US" altLang="ko-KR" sz="2000" b="1" dirty="0">
                <a:solidFill>
                  <a:srgbClr val="C80060"/>
                </a:solidFill>
                <a:latin typeface="Cambria" panose="02040503050406030204" pitchFamily="18" charset="0"/>
                <a:ea typeface="맑은 고딕" panose="020B0503020000020004" pitchFamily="34" charset="-127"/>
              </a:rPr>
              <a:t>(1)</a:t>
            </a:r>
            <a:br>
              <a:rPr lang="en-US" altLang="ko-KR" sz="2000" b="1" i="1" dirty="0">
                <a:solidFill>
                  <a:prstClr val="black"/>
                </a:solidFill>
                <a:latin typeface="Cambria" panose="02040503050406030204" pitchFamily="18" charset="0"/>
                <a:ea typeface="맑은 고딕" panose="020B0503020000020004" pitchFamily="34" charset="-127"/>
              </a:rPr>
            </a:br>
            <a:r>
              <a:rPr lang="en-US" altLang="ko-KR" sz="2000" b="1" i="1" dirty="0">
                <a:latin typeface="Cambria" panose="02040503050406030204" pitchFamily="18" charset="0"/>
                <a:ea typeface="맑은 고딕" panose="020B0503020000020004" pitchFamily="34" charset="-127"/>
              </a:rPr>
              <a:t>or </a:t>
            </a:r>
            <a:r>
              <a:rPr lang="en-US" altLang="ko-KR" sz="2000" b="1" i="1" dirty="0">
                <a:solidFill>
                  <a:srgbClr val="C80060"/>
                </a:solidFill>
                <a:latin typeface="Cambria" panose="02040503050406030204" pitchFamily="18" charset="0"/>
                <a:ea typeface="맑은 고딕" panose="020B0503020000020004" pitchFamily="34" charset="-127"/>
              </a:rPr>
              <a:t>open switches </a:t>
            </a:r>
            <a:r>
              <a:rPr lang="en-US" altLang="ko-KR" sz="2000" b="1" dirty="0">
                <a:solidFill>
                  <a:srgbClr val="C80060"/>
                </a:solidFill>
                <a:latin typeface="Cambria" panose="02040503050406030204" pitchFamily="18" charset="0"/>
                <a:ea typeface="맑은 고딕" panose="020B0503020000020004" pitchFamily="34" charset="-127"/>
              </a:rPr>
              <a:t>(0)</a:t>
            </a:r>
          </a:p>
        </p:txBody>
      </p:sp>
      <p:grpSp>
        <p:nvGrpSpPr>
          <p:cNvPr id="24" name="그룹 835">
            <a:extLst>
              <a:ext uri="{FF2B5EF4-FFF2-40B4-BE49-F238E27FC236}">
                <a16:creationId xmlns:a16="http://schemas.microsoft.com/office/drawing/2014/main" id="{1273E5F0-9EAB-5D27-DA03-9BD4ECE308EC}"/>
              </a:ext>
            </a:extLst>
          </p:cNvPr>
          <p:cNvGrpSpPr/>
          <p:nvPr/>
        </p:nvGrpSpPr>
        <p:grpSpPr>
          <a:xfrm rot="16200000">
            <a:off x="3473970" y="2536241"/>
            <a:ext cx="566744" cy="268733"/>
            <a:chOff x="5890169" y="4312037"/>
            <a:chExt cx="1895988" cy="1103725"/>
          </a:xfrm>
        </p:grpSpPr>
        <p:grpSp>
          <p:nvGrpSpPr>
            <p:cNvPr id="37" name="그룹 822">
              <a:extLst>
                <a:ext uri="{FF2B5EF4-FFF2-40B4-BE49-F238E27FC236}">
                  <a16:creationId xmlns:a16="http://schemas.microsoft.com/office/drawing/2014/main" id="{CAF4B80A-AF2F-DDB0-A64A-6EE3D332D734}"/>
                </a:ext>
              </a:extLst>
            </p:cNvPr>
            <p:cNvGrpSpPr/>
            <p:nvPr/>
          </p:nvGrpSpPr>
          <p:grpSpPr>
            <a:xfrm>
              <a:off x="6122466" y="4312037"/>
              <a:ext cx="1432853" cy="1103725"/>
              <a:chOff x="5991225" y="4310063"/>
              <a:chExt cx="496427" cy="273840"/>
            </a:xfrm>
          </p:grpSpPr>
          <p:cxnSp>
            <p:nvCxnSpPr>
              <p:cNvPr id="51" name="직선 연결선 771">
                <a:extLst>
                  <a:ext uri="{FF2B5EF4-FFF2-40B4-BE49-F238E27FC236}">
                    <a16:creationId xmlns:a16="http://schemas.microsoft.com/office/drawing/2014/main" id="{2CF08EF7-36D2-9A27-551C-3DA8B8BBD943}"/>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2" name="직선 연결선 789">
                <a:extLst>
                  <a:ext uri="{FF2B5EF4-FFF2-40B4-BE49-F238E27FC236}">
                    <a16:creationId xmlns:a16="http://schemas.microsoft.com/office/drawing/2014/main" id="{7CD19DFF-23CD-F16D-6093-C80E9B3F08FD}"/>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3" name="직선 연결선 792">
                <a:extLst>
                  <a:ext uri="{FF2B5EF4-FFF2-40B4-BE49-F238E27FC236}">
                    <a16:creationId xmlns:a16="http://schemas.microsoft.com/office/drawing/2014/main" id="{087DA86C-A918-B3ED-8448-426F429FDFD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4" name="직선 연결선 807">
                <a:extLst>
                  <a:ext uri="{FF2B5EF4-FFF2-40B4-BE49-F238E27FC236}">
                    <a16:creationId xmlns:a16="http://schemas.microsoft.com/office/drawing/2014/main" id="{C30E5CFA-1E0C-08AA-83DE-24466DE1ACC3}"/>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5" name="직선 연결선 810">
                <a:extLst>
                  <a:ext uri="{FF2B5EF4-FFF2-40B4-BE49-F238E27FC236}">
                    <a16:creationId xmlns:a16="http://schemas.microsoft.com/office/drawing/2014/main" id="{FA767C00-BC04-F8B5-1E02-BE85EBB74A7F}"/>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6" name="직선 연결선 815">
                <a:extLst>
                  <a:ext uri="{FF2B5EF4-FFF2-40B4-BE49-F238E27FC236}">
                    <a16:creationId xmlns:a16="http://schemas.microsoft.com/office/drawing/2014/main" id="{45266713-A079-1F3E-AAA0-A90E92737526}"/>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7" name="직선 연결선 819">
                <a:extLst>
                  <a:ext uri="{FF2B5EF4-FFF2-40B4-BE49-F238E27FC236}">
                    <a16:creationId xmlns:a16="http://schemas.microsoft.com/office/drawing/2014/main" id="{F4EFD702-6B0D-8360-882D-ABA7589A41D5}"/>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49" name="직선 연결선 826">
              <a:extLst>
                <a:ext uri="{FF2B5EF4-FFF2-40B4-BE49-F238E27FC236}">
                  <a16:creationId xmlns:a16="http://schemas.microsoft.com/office/drawing/2014/main" id="{F98C3763-B526-59E5-B077-5D67B4FD1023}"/>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0" name="직선 연결선 832">
              <a:extLst>
                <a:ext uri="{FF2B5EF4-FFF2-40B4-BE49-F238E27FC236}">
                  <a16:creationId xmlns:a16="http://schemas.microsoft.com/office/drawing/2014/main" id="{E5A0ED23-1B98-A04B-6C8E-58B26B40040B}"/>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59" name="Straight Connector 58">
            <a:extLst>
              <a:ext uri="{FF2B5EF4-FFF2-40B4-BE49-F238E27FC236}">
                <a16:creationId xmlns:a16="http://schemas.microsoft.com/office/drawing/2014/main" id="{8A7CF405-22E4-A5FB-E193-F517A7636726}"/>
              </a:ext>
            </a:extLst>
          </p:cNvPr>
          <p:cNvCxnSpPr>
            <a:stCxn id="15" idx="3"/>
            <a:endCxn id="7" idx="2"/>
          </p:cNvCxnSpPr>
          <p:nvPr/>
        </p:nvCxnSpPr>
        <p:spPr>
          <a:xfrm>
            <a:off x="3279711" y="2667815"/>
            <a:ext cx="197877" cy="0"/>
          </a:xfrm>
          <a:prstGeom prst="line">
            <a:avLst/>
          </a:prstGeom>
          <a:ln w="19050">
            <a:solidFill>
              <a:srgbClr val="C80060"/>
            </a:solidFill>
          </a:ln>
        </p:spPr>
        <p:style>
          <a:lnRef idx="1">
            <a:schemeClr val="accent1"/>
          </a:lnRef>
          <a:fillRef idx="0">
            <a:schemeClr val="accent1"/>
          </a:fillRef>
          <a:effectRef idx="0">
            <a:schemeClr val="accent1"/>
          </a:effectRef>
          <a:fontRef idx="minor">
            <a:schemeClr val="tx1"/>
          </a:fontRef>
        </p:style>
      </p:cxnSp>
      <p:sp>
        <p:nvSpPr>
          <p:cNvPr id="76" name="Slide Number Placeholder 75">
            <a:extLst>
              <a:ext uri="{FF2B5EF4-FFF2-40B4-BE49-F238E27FC236}">
                <a16:creationId xmlns:a16="http://schemas.microsoft.com/office/drawing/2014/main" id="{E55F4734-E9B0-6C34-7FA8-F4245DD384BC}"/>
              </a:ext>
            </a:extLst>
          </p:cNvPr>
          <p:cNvSpPr>
            <a:spLocks noGrp="1"/>
          </p:cNvSpPr>
          <p:nvPr>
            <p:ph type="sldNum" sz="quarter" idx="12"/>
          </p:nvPr>
        </p:nvSpPr>
        <p:spPr/>
        <p:txBody>
          <a:bodyPr/>
          <a:lstStyle/>
          <a:p>
            <a:r>
              <a:rPr lang="en-CH" dirty="0"/>
              <a:t>14</a:t>
            </a:r>
          </a:p>
        </p:txBody>
      </p:sp>
    </p:spTree>
    <p:extLst>
      <p:ext uri="{BB962C8B-B14F-4D97-AF65-F5344CB8AC3E}">
        <p14:creationId xmlns:p14="http://schemas.microsoft.com/office/powerpoint/2010/main" val="3613462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4662-A769-EDAC-9B08-DF930D74E0BE}"/>
              </a:ext>
            </a:extLst>
          </p:cNvPr>
          <p:cNvSpPr>
            <a:spLocks noGrp="1"/>
          </p:cNvSpPr>
          <p:nvPr>
            <p:ph type="title"/>
          </p:nvPr>
        </p:nvSpPr>
        <p:spPr/>
        <p:txBody>
          <a:bodyPr/>
          <a:lstStyle/>
          <a:p>
            <a:r>
              <a:rPr lang="en-CH" dirty="0"/>
              <a:t>NAND Flash Basics: Read Mechanism</a:t>
            </a:r>
          </a:p>
        </p:txBody>
      </p:sp>
      <p:sp>
        <p:nvSpPr>
          <p:cNvPr id="3" name="Content Placeholder 2">
            <a:extLst>
              <a:ext uri="{FF2B5EF4-FFF2-40B4-BE49-F238E27FC236}">
                <a16:creationId xmlns:a16="http://schemas.microsoft.com/office/drawing/2014/main" id="{7E0D8AEA-FB3A-6389-8498-16BC7A7EA6DC}"/>
              </a:ext>
            </a:extLst>
          </p:cNvPr>
          <p:cNvSpPr>
            <a:spLocks noGrp="1"/>
          </p:cNvSpPr>
          <p:nvPr>
            <p:ph idx="1"/>
          </p:nvPr>
        </p:nvSpPr>
        <p:spPr/>
        <p:txBody>
          <a:bodyPr/>
          <a:lstStyle/>
          <a:p>
            <a:r>
              <a:rPr lang="en-CH" dirty="0"/>
              <a:t>NAND flash memory reads data by </a:t>
            </a:r>
            <a:r>
              <a:rPr lang="en-CH" dirty="0">
                <a:solidFill>
                  <a:schemeClr val="accent1"/>
                </a:solidFill>
              </a:rPr>
              <a:t>checking the bitline current</a:t>
            </a:r>
            <a:r>
              <a:rPr lang="en-CH" dirty="0"/>
              <a:t> </a:t>
            </a:r>
          </a:p>
        </p:txBody>
      </p:sp>
      <p:cxnSp>
        <p:nvCxnSpPr>
          <p:cNvPr id="11" name="Straight Connector 10">
            <a:extLst>
              <a:ext uri="{FF2B5EF4-FFF2-40B4-BE49-F238E27FC236}">
                <a16:creationId xmlns:a16="http://schemas.microsoft.com/office/drawing/2014/main" id="{9882D9F0-606A-24AC-6CE3-F7549063EAD1}"/>
              </a:ext>
            </a:extLst>
          </p:cNvPr>
          <p:cNvCxnSpPr>
            <a:cxnSpLocks/>
          </p:cNvCxnSpPr>
          <p:nvPr/>
        </p:nvCxnSpPr>
        <p:spPr>
          <a:xfrm>
            <a:off x="3757340" y="2159850"/>
            <a:ext cx="0" cy="4315146"/>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 name="타원 299">
            <a:extLst>
              <a:ext uri="{FF2B5EF4-FFF2-40B4-BE49-F238E27FC236}">
                <a16:creationId xmlns:a16="http://schemas.microsoft.com/office/drawing/2014/main" id="{B87899F4-6B53-60A2-4933-371DC85102E3}"/>
              </a:ext>
            </a:extLst>
          </p:cNvPr>
          <p:cNvSpPr/>
          <p:nvPr/>
        </p:nvSpPr>
        <p:spPr>
          <a:xfrm>
            <a:off x="3477588" y="2388765"/>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 name="타원 299">
            <a:extLst>
              <a:ext uri="{FF2B5EF4-FFF2-40B4-BE49-F238E27FC236}">
                <a16:creationId xmlns:a16="http://schemas.microsoft.com/office/drawing/2014/main" id="{B6DBD72A-FCD1-ECB2-724E-9C5132B1B33E}"/>
              </a:ext>
            </a:extLst>
          </p:cNvPr>
          <p:cNvSpPr/>
          <p:nvPr/>
        </p:nvSpPr>
        <p:spPr>
          <a:xfrm>
            <a:off x="3477588" y="3055544"/>
            <a:ext cx="559503" cy="558100"/>
          </a:xfrm>
          <a:prstGeom prst="ellipse">
            <a:avLst/>
          </a:prstGeom>
          <a:solidFill>
            <a:schemeClr val="accent4">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 name="타원 299">
            <a:extLst>
              <a:ext uri="{FF2B5EF4-FFF2-40B4-BE49-F238E27FC236}">
                <a16:creationId xmlns:a16="http://schemas.microsoft.com/office/drawing/2014/main" id="{E73069B9-06A4-F505-1E7E-58E4BEFB993E}"/>
              </a:ext>
            </a:extLst>
          </p:cNvPr>
          <p:cNvSpPr/>
          <p:nvPr/>
        </p:nvSpPr>
        <p:spPr>
          <a:xfrm>
            <a:off x="3477588" y="3718227"/>
            <a:ext cx="559503" cy="558100"/>
          </a:xfrm>
          <a:prstGeom prst="ellipse">
            <a:avLst/>
          </a:prstGeom>
          <a:solidFill>
            <a:schemeClr val="accent4">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 name="타원 299">
            <a:extLst>
              <a:ext uri="{FF2B5EF4-FFF2-40B4-BE49-F238E27FC236}">
                <a16:creationId xmlns:a16="http://schemas.microsoft.com/office/drawing/2014/main" id="{60785298-7C78-E901-9A82-120C4FA94D18}"/>
              </a:ext>
            </a:extLst>
          </p:cNvPr>
          <p:cNvSpPr/>
          <p:nvPr/>
        </p:nvSpPr>
        <p:spPr>
          <a:xfrm>
            <a:off x="3477588" y="438091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9" name="타원 299">
            <a:extLst>
              <a:ext uri="{FF2B5EF4-FFF2-40B4-BE49-F238E27FC236}">
                <a16:creationId xmlns:a16="http://schemas.microsoft.com/office/drawing/2014/main" id="{78AFF248-8115-D1C2-EE4A-DB91B982DE97}"/>
              </a:ext>
            </a:extLst>
          </p:cNvPr>
          <p:cNvSpPr/>
          <p:nvPr/>
        </p:nvSpPr>
        <p:spPr>
          <a:xfrm>
            <a:off x="3477588" y="5552164"/>
            <a:ext cx="559503" cy="558100"/>
          </a:xfrm>
          <a:prstGeom prst="ellipse">
            <a:avLst/>
          </a:prstGeom>
          <a:solidFill>
            <a:schemeClr val="accent4">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17" name="Straight Connector 16">
            <a:extLst>
              <a:ext uri="{FF2B5EF4-FFF2-40B4-BE49-F238E27FC236}">
                <a16:creationId xmlns:a16="http://schemas.microsoft.com/office/drawing/2014/main" id="{ED1A1D41-312B-DE8B-E974-8168D9410234}"/>
              </a:ext>
            </a:extLst>
          </p:cNvPr>
          <p:cNvCxnSpPr/>
          <p:nvPr/>
        </p:nvCxnSpPr>
        <p:spPr>
          <a:xfrm>
            <a:off x="3747065"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397BB7-2EB7-2023-16BF-9273E0BED4B7}"/>
              </a:ext>
            </a:extLst>
          </p:cNvPr>
          <p:cNvCxnSpPr>
            <a:cxnSpLocks/>
          </p:cNvCxnSpPr>
          <p:nvPr/>
        </p:nvCxnSpPr>
        <p:spPr>
          <a:xfrm flipH="1" flipV="1">
            <a:off x="4336172"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60AFB78-9FA4-2C19-DD30-FB6AAC42A765}"/>
              </a:ext>
            </a:extLst>
          </p:cNvPr>
          <p:cNvSpPr txBox="1"/>
          <p:nvPr/>
        </p:nvSpPr>
        <p:spPr>
          <a:xfrm>
            <a:off x="4050607" y="1573749"/>
            <a:ext cx="591224" cy="307777"/>
          </a:xfrm>
          <a:prstGeom prst="rect">
            <a:avLst/>
          </a:prstGeom>
          <a:noFill/>
        </p:spPr>
        <p:txBody>
          <a:bodyPr wrap="square" lIns="0" tIns="0" rIns="0" bIns="0" rtlCol="0" anchor="ctr">
            <a:spAutoFit/>
          </a:bodyPr>
          <a:lstStyle/>
          <a:p>
            <a:pPr algn="ctr" defTabSz="457200"/>
            <a:r>
              <a:rPr lang="en-US" altLang="ko-KR" sz="2000" b="1" dirty="0" err="1">
                <a:solidFill>
                  <a:prstClr val="black"/>
                </a:solidFill>
                <a:latin typeface="Cambria" panose="02040503050406030204" pitchFamily="18" charset="0"/>
                <a:ea typeface="맑은 고딕" panose="020B0503020000020004" pitchFamily="34" charset="-127"/>
              </a:rPr>
              <a:t>BL</a:t>
            </a:r>
            <a:r>
              <a:rPr lang="en-US" altLang="ko-KR" sz="2000" b="1" i="1" baseline="-25000" dirty="0" err="1">
                <a:solidFill>
                  <a:prstClr val="black"/>
                </a:solidFill>
                <a:latin typeface="Cambria" panose="02040503050406030204" pitchFamily="18" charset="0"/>
                <a:ea typeface="맑은 고딕" panose="020B0503020000020004" pitchFamily="34" charset="-127"/>
              </a:rPr>
              <a:t>i</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4" name="그룹 835">
            <a:extLst>
              <a:ext uri="{FF2B5EF4-FFF2-40B4-BE49-F238E27FC236}">
                <a16:creationId xmlns:a16="http://schemas.microsoft.com/office/drawing/2014/main" id="{C3C9A569-EE85-C430-6565-861429069D0C}"/>
              </a:ext>
            </a:extLst>
          </p:cNvPr>
          <p:cNvGrpSpPr/>
          <p:nvPr/>
        </p:nvGrpSpPr>
        <p:grpSpPr>
          <a:xfrm rot="16200000">
            <a:off x="3473969" y="3204383"/>
            <a:ext cx="566744" cy="268733"/>
            <a:chOff x="5890169" y="4312037"/>
            <a:chExt cx="1895988" cy="1103725"/>
          </a:xfrm>
        </p:grpSpPr>
        <p:grpSp>
          <p:nvGrpSpPr>
            <p:cNvPr id="10" name="그룹 822">
              <a:extLst>
                <a:ext uri="{FF2B5EF4-FFF2-40B4-BE49-F238E27FC236}">
                  <a16:creationId xmlns:a16="http://schemas.microsoft.com/office/drawing/2014/main" id="{5F63CB1E-55E6-ADEE-3E52-32CE5BA139F6}"/>
                </a:ext>
              </a:extLst>
            </p:cNvPr>
            <p:cNvGrpSpPr/>
            <p:nvPr/>
          </p:nvGrpSpPr>
          <p:grpSpPr>
            <a:xfrm>
              <a:off x="6122466" y="4312037"/>
              <a:ext cx="1432853" cy="1103725"/>
              <a:chOff x="5991225" y="4310063"/>
              <a:chExt cx="496427" cy="273840"/>
            </a:xfrm>
          </p:grpSpPr>
          <p:cxnSp>
            <p:nvCxnSpPr>
              <p:cNvPr id="14" name="직선 연결선 771">
                <a:extLst>
                  <a:ext uri="{FF2B5EF4-FFF2-40B4-BE49-F238E27FC236}">
                    <a16:creationId xmlns:a16="http://schemas.microsoft.com/office/drawing/2014/main" id="{D665F3A7-394D-2AED-1409-8AB639E4D284}"/>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6" name="직선 연결선 789">
                <a:extLst>
                  <a:ext uri="{FF2B5EF4-FFF2-40B4-BE49-F238E27FC236}">
                    <a16:creationId xmlns:a16="http://schemas.microsoft.com/office/drawing/2014/main" id="{7F4521F1-4595-16D4-D24E-4BFFE8CBF86A}"/>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8" name="직선 연결선 792">
                <a:extLst>
                  <a:ext uri="{FF2B5EF4-FFF2-40B4-BE49-F238E27FC236}">
                    <a16:creationId xmlns:a16="http://schemas.microsoft.com/office/drawing/2014/main" id="{6E972BC2-7BAE-CE30-4B74-EF4886F11194}"/>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9" name="직선 연결선 807">
                <a:extLst>
                  <a:ext uri="{FF2B5EF4-FFF2-40B4-BE49-F238E27FC236}">
                    <a16:creationId xmlns:a16="http://schemas.microsoft.com/office/drawing/2014/main" id="{66F3CD48-5DE6-127C-0A40-3AD08E59D212}"/>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1" name="직선 연결선 810">
                <a:extLst>
                  <a:ext uri="{FF2B5EF4-FFF2-40B4-BE49-F238E27FC236}">
                    <a16:creationId xmlns:a16="http://schemas.microsoft.com/office/drawing/2014/main" id="{8F788AD6-B379-7671-4A98-B7BCB2B957DE}"/>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815">
                <a:extLst>
                  <a:ext uri="{FF2B5EF4-FFF2-40B4-BE49-F238E27FC236}">
                    <a16:creationId xmlns:a16="http://schemas.microsoft.com/office/drawing/2014/main" id="{8F3CDDCB-D6A1-C834-4342-61985D37D460}"/>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3" name="직선 연결선 819">
                <a:extLst>
                  <a:ext uri="{FF2B5EF4-FFF2-40B4-BE49-F238E27FC236}">
                    <a16:creationId xmlns:a16="http://schemas.microsoft.com/office/drawing/2014/main" id="{6817FAAE-9001-E6C1-1DD9-DAF0F6DAD969}"/>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2" name="직선 연결선 826">
              <a:extLst>
                <a:ext uri="{FF2B5EF4-FFF2-40B4-BE49-F238E27FC236}">
                  <a16:creationId xmlns:a16="http://schemas.microsoft.com/office/drawing/2014/main" id="{ECC9A83D-6F37-C121-8A11-B6F80EF4E4A8}"/>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 name="직선 연결선 832">
              <a:extLst>
                <a:ext uri="{FF2B5EF4-FFF2-40B4-BE49-F238E27FC236}">
                  <a16:creationId xmlns:a16="http://schemas.microsoft.com/office/drawing/2014/main" id="{E540CF89-5674-7E76-00C9-69AB5CE81E79}"/>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26" name="그룹 835">
            <a:extLst>
              <a:ext uri="{FF2B5EF4-FFF2-40B4-BE49-F238E27FC236}">
                <a16:creationId xmlns:a16="http://schemas.microsoft.com/office/drawing/2014/main" id="{3AE03003-8789-5602-534D-724E8EC598CD}"/>
              </a:ext>
            </a:extLst>
          </p:cNvPr>
          <p:cNvGrpSpPr/>
          <p:nvPr/>
        </p:nvGrpSpPr>
        <p:grpSpPr>
          <a:xfrm rot="16200000">
            <a:off x="3475155" y="3861299"/>
            <a:ext cx="564373" cy="268733"/>
            <a:chOff x="5890169" y="4312037"/>
            <a:chExt cx="1895988" cy="1103725"/>
          </a:xfrm>
        </p:grpSpPr>
        <p:grpSp>
          <p:nvGrpSpPr>
            <p:cNvPr id="27" name="그룹 822">
              <a:extLst>
                <a:ext uri="{FF2B5EF4-FFF2-40B4-BE49-F238E27FC236}">
                  <a16:creationId xmlns:a16="http://schemas.microsoft.com/office/drawing/2014/main" id="{04D98492-F4BB-0199-EAA2-4092764470F4}"/>
                </a:ext>
              </a:extLst>
            </p:cNvPr>
            <p:cNvGrpSpPr/>
            <p:nvPr/>
          </p:nvGrpSpPr>
          <p:grpSpPr>
            <a:xfrm>
              <a:off x="6122466" y="4312037"/>
              <a:ext cx="1432853" cy="1103725"/>
              <a:chOff x="5991225" y="4310063"/>
              <a:chExt cx="496427" cy="273840"/>
            </a:xfrm>
          </p:grpSpPr>
          <p:cxnSp>
            <p:nvCxnSpPr>
              <p:cNvPr id="30" name="직선 연결선 771">
                <a:extLst>
                  <a:ext uri="{FF2B5EF4-FFF2-40B4-BE49-F238E27FC236}">
                    <a16:creationId xmlns:a16="http://schemas.microsoft.com/office/drawing/2014/main" id="{FF9248C6-2B74-1A5A-D85F-F3AB9A812BAF}"/>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1" name="직선 연결선 789">
                <a:extLst>
                  <a:ext uri="{FF2B5EF4-FFF2-40B4-BE49-F238E27FC236}">
                    <a16:creationId xmlns:a16="http://schemas.microsoft.com/office/drawing/2014/main" id="{AD1395ED-7D4A-CF77-71CB-9C16884763F2}"/>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2" name="직선 연결선 792">
                <a:extLst>
                  <a:ext uri="{FF2B5EF4-FFF2-40B4-BE49-F238E27FC236}">
                    <a16:creationId xmlns:a16="http://schemas.microsoft.com/office/drawing/2014/main" id="{EB2AFCB9-6363-C852-A7AB-8A5B6AD8111E}"/>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3" name="직선 연결선 807">
                <a:extLst>
                  <a:ext uri="{FF2B5EF4-FFF2-40B4-BE49-F238E27FC236}">
                    <a16:creationId xmlns:a16="http://schemas.microsoft.com/office/drawing/2014/main" id="{0542F33E-23DA-7FA6-FED5-4A5FE2B1F325}"/>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4" name="직선 연결선 810">
                <a:extLst>
                  <a:ext uri="{FF2B5EF4-FFF2-40B4-BE49-F238E27FC236}">
                    <a16:creationId xmlns:a16="http://schemas.microsoft.com/office/drawing/2014/main" id="{D21D8737-D8AF-F69A-CBF7-71FCF9DE666C}"/>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5" name="직선 연결선 815">
                <a:extLst>
                  <a:ext uri="{FF2B5EF4-FFF2-40B4-BE49-F238E27FC236}">
                    <a16:creationId xmlns:a16="http://schemas.microsoft.com/office/drawing/2014/main" id="{00E80517-500F-5687-4770-5C46CACBD4BA}"/>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6" name="직선 연결선 819">
                <a:extLst>
                  <a:ext uri="{FF2B5EF4-FFF2-40B4-BE49-F238E27FC236}">
                    <a16:creationId xmlns:a16="http://schemas.microsoft.com/office/drawing/2014/main" id="{238EA411-2212-A1BB-D9AB-BE5C6B66322F}"/>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28" name="직선 연결선 826">
              <a:extLst>
                <a:ext uri="{FF2B5EF4-FFF2-40B4-BE49-F238E27FC236}">
                  <a16:creationId xmlns:a16="http://schemas.microsoft.com/office/drawing/2014/main" id="{E2B3E041-C314-9C3F-8624-2D83C8E77C0D}"/>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9" name="직선 연결선 832">
              <a:extLst>
                <a:ext uri="{FF2B5EF4-FFF2-40B4-BE49-F238E27FC236}">
                  <a16:creationId xmlns:a16="http://schemas.microsoft.com/office/drawing/2014/main" id="{C12B4184-F7E5-2FE0-850C-BD9C407DCDFA}"/>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38" name="그룹 835">
            <a:extLst>
              <a:ext uri="{FF2B5EF4-FFF2-40B4-BE49-F238E27FC236}">
                <a16:creationId xmlns:a16="http://schemas.microsoft.com/office/drawing/2014/main" id="{C5830074-17B2-A450-0B7B-E09A24E5EFC5}"/>
              </a:ext>
            </a:extLst>
          </p:cNvPr>
          <p:cNvGrpSpPr/>
          <p:nvPr/>
        </p:nvGrpSpPr>
        <p:grpSpPr>
          <a:xfrm rot="16200000">
            <a:off x="3475156" y="4528332"/>
            <a:ext cx="564373" cy="268733"/>
            <a:chOff x="5890169" y="4312037"/>
            <a:chExt cx="1895988" cy="1103725"/>
          </a:xfrm>
        </p:grpSpPr>
        <p:grpSp>
          <p:nvGrpSpPr>
            <p:cNvPr id="39" name="그룹 822">
              <a:extLst>
                <a:ext uri="{FF2B5EF4-FFF2-40B4-BE49-F238E27FC236}">
                  <a16:creationId xmlns:a16="http://schemas.microsoft.com/office/drawing/2014/main" id="{FE51B1B9-54EC-B7E3-9F54-F8604DB9DF96}"/>
                </a:ext>
              </a:extLst>
            </p:cNvPr>
            <p:cNvGrpSpPr/>
            <p:nvPr/>
          </p:nvGrpSpPr>
          <p:grpSpPr>
            <a:xfrm>
              <a:off x="6122466" y="4312037"/>
              <a:ext cx="1432853" cy="1103725"/>
              <a:chOff x="5991225" y="4310063"/>
              <a:chExt cx="496427" cy="273840"/>
            </a:xfrm>
          </p:grpSpPr>
          <p:cxnSp>
            <p:nvCxnSpPr>
              <p:cNvPr id="42" name="직선 연결선 771">
                <a:extLst>
                  <a:ext uri="{FF2B5EF4-FFF2-40B4-BE49-F238E27FC236}">
                    <a16:creationId xmlns:a16="http://schemas.microsoft.com/office/drawing/2014/main" id="{0DC00C93-AECA-36A7-D911-610FBD42B1BA}"/>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3" name="직선 연결선 789">
                <a:extLst>
                  <a:ext uri="{FF2B5EF4-FFF2-40B4-BE49-F238E27FC236}">
                    <a16:creationId xmlns:a16="http://schemas.microsoft.com/office/drawing/2014/main" id="{B6D73501-4942-EC20-FDAA-5F24E285FD90}"/>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4" name="직선 연결선 792">
                <a:extLst>
                  <a:ext uri="{FF2B5EF4-FFF2-40B4-BE49-F238E27FC236}">
                    <a16:creationId xmlns:a16="http://schemas.microsoft.com/office/drawing/2014/main" id="{760444A9-E084-D6E8-74F8-7B6097F5AB6C}"/>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5" name="직선 연결선 807">
                <a:extLst>
                  <a:ext uri="{FF2B5EF4-FFF2-40B4-BE49-F238E27FC236}">
                    <a16:creationId xmlns:a16="http://schemas.microsoft.com/office/drawing/2014/main" id="{E80A3471-C302-D335-5C51-8E2B7511DF07}"/>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6" name="직선 연결선 810">
                <a:extLst>
                  <a:ext uri="{FF2B5EF4-FFF2-40B4-BE49-F238E27FC236}">
                    <a16:creationId xmlns:a16="http://schemas.microsoft.com/office/drawing/2014/main" id="{3251E19B-B843-D124-0824-B936D7CB03D6}"/>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7" name="직선 연결선 815">
                <a:extLst>
                  <a:ext uri="{FF2B5EF4-FFF2-40B4-BE49-F238E27FC236}">
                    <a16:creationId xmlns:a16="http://schemas.microsoft.com/office/drawing/2014/main" id="{BA0F25B3-EE05-801D-50D0-16E5DFCC6B85}"/>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8" name="직선 연결선 819">
                <a:extLst>
                  <a:ext uri="{FF2B5EF4-FFF2-40B4-BE49-F238E27FC236}">
                    <a16:creationId xmlns:a16="http://schemas.microsoft.com/office/drawing/2014/main" id="{5EB05A86-494C-4728-08FD-2AEFF40015F8}"/>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40" name="직선 연결선 826">
              <a:extLst>
                <a:ext uri="{FF2B5EF4-FFF2-40B4-BE49-F238E27FC236}">
                  <a16:creationId xmlns:a16="http://schemas.microsoft.com/office/drawing/2014/main" id="{0D4861C1-AF05-B530-9654-DD9E877B0300}"/>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1" name="직선 연결선 832">
              <a:extLst>
                <a:ext uri="{FF2B5EF4-FFF2-40B4-BE49-F238E27FC236}">
                  <a16:creationId xmlns:a16="http://schemas.microsoft.com/office/drawing/2014/main" id="{7E0BF9A1-772B-EC36-881A-F3D84D4A8D19}"/>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60" name="그룹 835">
            <a:extLst>
              <a:ext uri="{FF2B5EF4-FFF2-40B4-BE49-F238E27FC236}">
                <a16:creationId xmlns:a16="http://schemas.microsoft.com/office/drawing/2014/main" id="{01DC38C9-A945-E3CB-FEB1-16EAA939A8CC}"/>
              </a:ext>
            </a:extLst>
          </p:cNvPr>
          <p:cNvGrpSpPr/>
          <p:nvPr/>
        </p:nvGrpSpPr>
        <p:grpSpPr>
          <a:xfrm rot="16200000">
            <a:off x="3475156" y="5688030"/>
            <a:ext cx="564373" cy="268733"/>
            <a:chOff x="5890169" y="4312037"/>
            <a:chExt cx="1895988" cy="1103725"/>
          </a:xfrm>
        </p:grpSpPr>
        <p:grpSp>
          <p:nvGrpSpPr>
            <p:cNvPr id="61" name="그룹 822">
              <a:extLst>
                <a:ext uri="{FF2B5EF4-FFF2-40B4-BE49-F238E27FC236}">
                  <a16:creationId xmlns:a16="http://schemas.microsoft.com/office/drawing/2014/main" id="{81E8D5EE-16CC-5F9A-CD16-53F883BDC825}"/>
                </a:ext>
              </a:extLst>
            </p:cNvPr>
            <p:cNvGrpSpPr/>
            <p:nvPr/>
          </p:nvGrpSpPr>
          <p:grpSpPr>
            <a:xfrm>
              <a:off x="6122466" y="4312037"/>
              <a:ext cx="1432853" cy="1103725"/>
              <a:chOff x="5991225" y="4310063"/>
              <a:chExt cx="496427" cy="273840"/>
            </a:xfrm>
          </p:grpSpPr>
          <p:cxnSp>
            <p:nvCxnSpPr>
              <p:cNvPr id="64" name="직선 연결선 771">
                <a:extLst>
                  <a:ext uri="{FF2B5EF4-FFF2-40B4-BE49-F238E27FC236}">
                    <a16:creationId xmlns:a16="http://schemas.microsoft.com/office/drawing/2014/main" id="{EDBF6DEF-2728-153B-DF70-61D4FEC10FD2}"/>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5" name="직선 연결선 789">
                <a:extLst>
                  <a:ext uri="{FF2B5EF4-FFF2-40B4-BE49-F238E27FC236}">
                    <a16:creationId xmlns:a16="http://schemas.microsoft.com/office/drawing/2014/main" id="{EEEFF29F-077E-FF86-2BF4-5DF85A626E3C}"/>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6" name="직선 연결선 792">
                <a:extLst>
                  <a:ext uri="{FF2B5EF4-FFF2-40B4-BE49-F238E27FC236}">
                    <a16:creationId xmlns:a16="http://schemas.microsoft.com/office/drawing/2014/main" id="{E9B94859-BCFB-A717-B86C-B323F1E53626}"/>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7" name="직선 연결선 807">
                <a:extLst>
                  <a:ext uri="{FF2B5EF4-FFF2-40B4-BE49-F238E27FC236}">
                    <a16:creationId xmlns:a16="http://schemas.microsoft.com/office/drawing/2014/main" id="{3A60D6A0-08FC-B4C7-99EB-D5A60E53A1DC}"/>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8" name="직선 연결선 810">
                <a:extLst>
                  <a:ext uri="{FF2B5EF4-FFF2-40B4-BE49-F238E27FC236}">
                    <a16:creationId xmlns:a16="http://schemas.microsoft.com/office/drawing/2014/main" id="{AA53C07C-A604-FC39-20F0-955A73952237}"/>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9" name="직선 연결선 815">
                <a:extLst>
                  <a:ext uri="{FF2B5EF4-FFF2-40B4-BE49-F238E27FC236}">
                    <a16:creationId xmlns:a16="http://schemas.microsoft.com/office/drawing/2014/main" id="{FA480658-A1E1-DE0C-8F6D-F96CE78CD4FD}"/>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0" name="직선 연결선 819">
                <a:extLst>
                  <a:ext uri="{FF2B5EF4-FFF2-40B4-BE49-F238E27FC236}">
                    <a16:creationId xmlns:a16="http://schemas.microsoft.com/office/drawing/2014/main" id="{051D86FA-6804-C0BC-0266-F701D116A173}"/>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62" name="직선 연결선 826">
              <a:extLst>
                <a:ext uri="{FF2B5EF4-FFF2-40B4-BE49-F238E27FC236}">
                  <a16:creationId xmlns:a16="http://schemas.microsoft.com/office/drawing/2014/main" id="{9A41344B-D95D-CC81-4149-72A4A3A23607}"/>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3" name="직선 연결선 832">
              <a:extLst>
                <a:ext uri="{FF2B5EF4-FFF2-40B4-BE49-F238E27FC236}">
                  <a16:creationId xmlns:a16="http://schemas.microsoft.com/office/drawing/2014/main" id="{82AB4E8F-8DB1-EFF5-080E-6EB67C1F09A7}"/>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E9173640-7B67-44C1-0714-DBB7D80A6A0C}"/>
              </a:ext>
            </a:extLst>
          </p:cNvPr>
          <p:cNvSpPr txBox="1"/>
          <p:nvPr/>
        </p:nvSpPr>
        <p:spPr>
          <a:xfrm>
            <a:off x="40892" y="4092017"/>
            <a:ext cx="3287156" cy="923330"/>
          </a:xfrm>
          <a:prstGeom prst="rect">
            <a:avLst/>
          </a:prstGeom>
          <a:noFill/>
        </p:spPr>
        <p:txBody>
          <a:bodyPr wrap="square" lIns="0" tIns="0" rIns="0" bIns="0" rtlCol="0" anchor="ctr">
            <a:spAutoFit/>
          </a:bodyPr>
          <a:lstStyle/>
          <a:p>
            <a:pPr algn="ctr" defTabSz="457200"/>
            <a:r>
              <a:rPr lang="en-US" altLang="ko-KR" sz="2000" b="1" dirty="0">
                <a:solidFill>
                  <a:schemeClr val="accent1"/>
                </a:solidFill>
                <a:latin typeface="Cambria" panose="02040503050406030204" pitchFamily="18" charset="0"/>
              </a:rPr>
              <a:t>Non-Target Cells</a:t>
            </a:r>
            <a:r>
              <a:rPr lang="en-US" altLang="ko-KR" sz="2000" b="1" dirty="0">
                <a:solidFill>
                  <a:prstClr val="black"/>
                </a:solidFill>
                <a:latin typeface="Cambria" panose="02040503050406030204" pitchFamily="18" charset="0"/>
              </a:rPr>
              <a:t>:</a:t>
            </a:r>
          </a:p>
          <a:p>
            <a:pPr algn="ctr" defTabSz="457200"/>
            <a:r>
              <a:rPr lang="en-US" altLang="ko-KR" sz="2000" b="1" i="1" dirty="0">
                <a:solidFill>
                  <a:prstClr val="black"/>
                </a:solidFill>
                <a:latin typeface="Cambria" panose="02040503050406030204" pitchFamily="18" charset="0"/>
              </a:rPr>
              <a:t>Operate as </a:t>
            </a:r>
            <a:r>
              <a:rPr lang="en-US" altLang="ko-KR" sz="2000" b="1" i="1" dirty="0">
                <a:solidFill>
                  <a:schemeClr val="accent1"/>
                </a:solidFill>
                <a:latin typeface="Cambria" panose="02040503050406030204" pitchFamily="18" charset="0"/>
              </a:rPr>
              <a:t>resistors</a:t>
            </a:r>
            <a:br>
              <a:rPr lang="en-US" altLang="ko-KR" sz="2000" b="1" i="1" dirty="0">
                <a:solidFill>
                  <a:prstClr val="black"/>
                </a:solidFill>
                <a:latin typeface="Cambria" panose="02040503050406030204" pitchFamily="18" charset="0"/>
              </a:rPr>
            </a:br>
            <a:r>
              <a:rPr lang="en-US" altLang="ko-KR" sz="2000" b="1" i="1" dirty="0">
                <a:latin typeface="Cambria" panose="02040503050406030204" pitchFamily="18" charset="0"/>
              </a:rPr>
              <a:t>regardless of stored data</a:t>
            </a:r>
          </a:p>
        </p:txBody>
      </p:sp>
      <p:sp>
        <p:nvSpPr>
          <p:cNvPr id="72" name="TextBox 71">
            <a:extLst>
              <a:ext uri="{FF2B5EF4-FFF2-40B4-BE49-F238E27FC236}">
                <a16:creationId xmlns:a16="http://schemas.microsoft.com/office/drawing/2014/main" id="{7232C0A6-BAB1-1131-3B1F-2EA32F306CFE}"/>
              </a:ext>
            </a:extLst>
          </p:cNvPr>
          <p:cNvSpPr txBox="1"/>
          <p:nvPr/>
        </p:nvSpPr>
        <p:spPr>
          <a:xfrm rot="16200000">
            <a:off x="3557180" y="5108346"/>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73" name="TextBox 72">
            <a:extLst>
              <a:ext uri="{FF2B5EF4-FFF2-40B4-BE49-F238E27FC236}">
                <a16:creationId xmlns:a16="http://schemas.microsoft.com/office/drawing/2014/main" id="{9105C779-2BB6-FD9E-35EA-402E4C9D017E}"/>
              </a:ext>
            </a:extLst>
          </p:cNvPr>
          <p:cNvSpPr txBox="1"/>
          <p:nvPr/>
        </p:nvSpPr>
        <p:spPr>
          <a:xfrm>
            <a:off x="1382855" y="6178637"/>
            <a:ext cx="2988324"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NAND String</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74" name="Left Brace 73">
            <a:extLst>
              <a:ext uri="{FF2B5EF4-FFF2-40B4-BE49-F238E27FC236}">
                <a16:creationId xmlns:a16="http://schemas.microsoft.com/office/drawing/2014/main" id="{191B37DA-6BAA-A951-330A-617738AE9B11}"/>
              </a:ext>
            </a:extLst>
          </p:cNvPr>
          <p:cNvSpPr/>
          <p:nvPr/>
        </p:nvSpPr>
        <p:spPr>
          <a:xfrm>
            <a:off x="3113322" y="3055377"/>
            <a:ext cx="323170" cy="3049205"/>
          </a:xfrm>
          <a:prstGeom prst="leftBrace">
            <a:avLst>
              <a:gd name="adj1" fmla="val 52841"/>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15" name="TextBox 14">
            <a:extLst>
              <a:ext uri="{FF2B5EF4-FFF2-40B4-BE49-F238E27FC236}">
                <a16:creationId xmlns:a16="http://schemas.microsoft.com/office/drawing/2014/main" id="{87C88332-3AD0-13DC-7151-58BB61AC022F}"/>
              </a:ext>
            </a:extLst>
          </p:cNvPr>
          <p:cNvSpPr txBox="1"/>
          <p:nvPr/>
        </p:nvSpPr>
        <p:spPr>
          <a:xfrm>
            <a:off x="89230" y="2206150"/>
            <a:ext cx="3190481" cy="923330"/>
          </a:xfrm>
          <a:prstGeom prst="rect">
            <a:avLst/>
          </a:prstGeom>
          <a:noFill/>
        </p:spPr>
        <p:txBody>
          <a:bodyPr wrap="square" lIns="0" tIns="0" rIns="0" bIns="0" rtlCol="0" anchor="ctr">
            <a:spAutoFit/>
          </a:bodyPr>
          <a:lstStyle/>
          <a:p>
            <a:pPr algn="ctr" defTabSz="457200"/>
            <a:r>
              <a:rPr lang="en-US" altLang="ko-KR" sz="2000" b="1" dirty="0">
                <a:solidFill>
                  <a:srgbClr val="C80060"/>
                </a:solidFill>
                <a:latin typeface="Cambria" panose="02040503050406030204" pitchFamily="18" charset="0"/>
              </a:rPr>
              <a:t>Target Cells</a:t>
            </a:r>
            <a:r>
              <a:rPr lang="en-US" altLang="ko-KR" sz="2000" b="1" dirty="0">
                <a:solidFill>
                  <a:prstClr val="black"/>
                </a:solidFill>
                <a:latin typeface="Cambria" panose="02040503050406030204" pitchFamily="18" charset="0"/>
              </a:rPr>
              <a:t>:</a:t>
            </a:r>
          </a:p>
          <a:p>
            <a:pPr algn="ctr" defTabSz="457200"/>
            <a:r>
              <a:rPr lang="en-US" altLang="ko-KR" sz="2000" b="1" i="1" dirty="0">
                <a:solidFill>
                  <a:prstClr val="black"/>
                </a:solidFill>
                <a:latin typeface="Cambria" panose="02040503050406030204" pitchFamily="18" charset="0"/>
              </a:rPr>
              <a:t>Operate as </a:t>
            </a:r>
            <a:r>
              <a:rPr lang="en-US" altLang="ko-KR" sz="2000" b="1" i="1" dirty="0">
                <a:solidFill>
                  <a:srgbClr val="C80060"/>
                </a:solidFill>
                <a:latin typeface="Cambria" panose="02040503050406030204" pitchFamily="18" charset="0"/>
              </a:rPr>
              <a:t>resistors </a:t>
            </a:r>
            <a:r>
              <a:rPr lang="en-US" altLang="ko-KR" sz="2000" b="1" dirty="0">
                <a:solidFill>
                  <a:srgbClr val="C80060"/>
                </a:solidFill>
                <a:latin typeface="Cambria" panose="02040503050406030204" pitchFamily="18" charset="0"/>
              </a:rPr>
              <a:t>(1)</a:t>
            </a:r>
            <a:br>
              <a:rPr lang="en-US" altLang="ko-KR" sz="2000" b="1" i="1" dirty="0">
                <a:solidFill>
                  <a:prstClr val="black"/>
                </a:solidFill>
                <a:latin typeface="Cambria" panose="02040503050406030204" pitchFamily="18" charset="0"/>
              </a:rPr>
            </a:br>
            <a:r>
              <a:rPr lang="en-US" altLang="ko-KR" sz="2000" b="1" i="1" dirty="0">
                <a:latin typeface="Cambria" panose="02040503050406030204" pitchFamily="18" charset="0"/>
              </a:rPr>
              <a:t>or </a:t>
            </a:r>
            <a:r>
              <a:rPr lang="en-US" altLang="ko-KR" sz="2000" b="1" i="1" dirty="0">
                <a:solidFill>
                  <a:srgbClr val="C80060"/>
                </a:solidFill>
                <a:latin typeface="Cambria" panose="02040503050406030204" pitchFamily="18" charset="0"/>
              </a:rPr>
              <a:t>open switches </a:t>
            </a:r>
            <a:r>
              <a:rPr lang="en-US" altLang="ko-KR" sz="2000" b="1" dirty="0">
                <a:solidFill>
                  <a:srgbClr val="C80060"/>
                </a:solidFill>
                <a:latin typeface="Cambria" panose="02040503050406030204" pitchFamily="18" charset="0"/>
              </a:rPr>
              <a:t>(0)</a:t>
            </a:r>
          </a:p>
        </p:txBody>
      </p:sp>
      <p:grpSp>
        <p:nvGrpSpPr>
          <p:cNvPr id="24" name="그룹 835">
            <a:extLst>
              <a:ext uri="{FF2B5EF4-FFF2-40B4-BE49-F238E27FC236}">
                <a16:creationId xmlns:a16="http://schemas.microsoft.com/office/drawing/2014/main" id="{1273E5F0-9EAB-5D27-DA03-9BD4ECE308EC}"/>
              </a:ext>
            </a:extLst>
          </p:cNvPr>
          <p:cNvGrpSpPr/>
          <p:nvPr/>
        </p:nvGrpSpPr>
        <p:grpSpPr>
          <a:xfrm rot="16200000">
            <a:off x="3473970" y="2536241"/>
            <a:ext cx="566744" cy="268733"/>
            <a:chOff x="5890169" y="4312037"/>
            <a:chExt cx="1895988" cy="1103725"/>
          </a:xfrm>
        </p:grpSpPr>
        <p:grpSp>
          <p:nvGrpSpPr>
            <p:cNvPr id="37" name="그룹 822">
              <a:extLst>
                <a:ext uri="{FF2B5EF4-FFF2-40B4-BE49-F238E27FC236}">
                  <a16:creationId xmlns:a16="http://schemas.microsoft.com/office/drawing/2014/main" id="{CAF4B80A-AF2F-DDB0-A64A-6EE3D332D734}"/>
                </a:ext>
              </a:extLst>
            </p:cNvPr>
            <p:cNvGrpSpPr/>
            <p:nvPr/>
          </p:nvGrpSpPr>
          <p:grpSpPr>
            <a:xfrm>
              <a:off x="6122466" y="4312037"/>
              <a:ext cx="1432853" cy="1103725"/>
              <a:chOff x="5991225" y="4310063"/>
              <a:chExt cx="496427" cy="273840"/>
            </a:xfrm>
          </p:grpSpPr>
          <p:cxnSp>
            <p:nvCxnSpPr>
              <p:cNvPr id="51" name="직선 연결선 771">
                <a:extLst>
                  <a:ext uri="{FF2B5EF4-FFF2-40B4-BE49-F238E27FC236}">
                    <a16:creationId xmlns:a16="http://schemas.microsoft.com/office/drawing/2014/main" id="{2CF08EF7-36D2-9A27-551C-3DA8B8BBD943}"/>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2" name="직선 연결선 789">
                <a:extLst>
                  <a:ext uri="{FF2B5EF4-FFF2-40B4-BE49-F238E27FC236}">
                    <a16:creationId xmlns:a16="http://schemas.microsoft.com/office/drawing/2014/main" id="{7CD19DFF-23CD-F16D-6093-C80E9B3F08FD}"/>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3" name="직선 연결선 792">
                <a:extLst>
                  <a:ext uri="{FF2B5EF4-FFF2-40B4-BE49-F238E27FC236}">
                    <a16:creationId xmlns:a16="http://schemas.microsoft.com/office/drawing/2014/main" id="{087DA86C-A918-B3ED-8448-426F429FDFD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4" name="직선 연결선 807">
                <a:extLst>
                  <a:ext uri="{FF2B5EF4-FFF2-40B4-BE49-F238E27FC236}">
                    <a16:creationId xmlns:a16="http://schemas.microsoft.com/office/drawing/2014/main" id="{C30E5CFA-1E0C-08AA-83DE-24466DE1ACC3}"/>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5" name="직선 연결선 810">
                <a:extLst>
                  <a:ext uri="{FF2B5EF4-FFF2-40B4-BE49-F238E27FC236}">
                    <a16:creationId xmlns:a16="http://schemas.microsoft.com/office/drawing/2014/main" id="{FA767C00-BC04-F8B5-1E02-BE85EBB74A7F}"/>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6" name="직선 연결선 815">
                <a:extLst>
                  <a:ext uri="{FF2B5EF4-FFF2-40B4-BE49-F238E27FC236}">
                    <a16:creationId xmlns:a16="http://schemas.microsoft.com/office/drawing/2014/main" id="{45266713-A079-1F3E-AAA0-A90E92737526}"/>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7" name="직선 연결선 819">
                <a:extLst>
                  <a:ext uri="{FF2B5EF4-FFF2-40B4-BE49-F238E27FC236}">
                    <a16:creationId xmlns:a16="http://schemas.microsoft.com/office/drawing/2014/main" id="{F4EFD702-6B0D-8360-882D-ABA7589A41D5}"/>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49" name="직선 연결선 826">
              <a:extLst>
                <a:ext uri="{FF2B5EF4-FFF2-40B4-BE49-F238E27FC236}">
                  <a16:creationId xmlns:a16="http://schemas.microsoft.com/office/drawing/2014/main" id="{F98C3763-B526-59E5-B077-5D67B4FD1023}"/>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50" name="직선 연결선 832">
              <a:extLst>
                <a:ext uri="{FF2B5EF4-FFF2-40B4-BE49-F238E27FC236}">
                  <a16:creationId xmlns:a16="http://schemas.microsoft.com/office/drawing/2014/main" id="{E5A0ED23-1B98-A04B-6C8E-58B26B40040B}"/>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59" name="Straight Connector 58">
            <a:extLst>
              <a:ext uri="{FF2B5EF4-FFF2-40B4-BE49-F238E27FC236}">
                <a16:creationId xmlns:a16="http://schemas.microsoft.com/office/drawing/2014/main" id="{8A7CF405-22E4-A5FB-E193-F517A7636726}"/>
              </a:ext>
            </a:extLst>
          </p:cNvPr>
          <p:cNvCxnSpPr>
            <a:stCxn id="15" idx="3"/>
            <a:endCxn id="7" idx="2"/>
          </p:cNvCxnSpPr>
          <p:nvPr/>
        </p:nvCxnSpPr>
        <p:spPr>
          <a:xfrm>
            <a:off x="3279711" y="2667815"/>
            <a:ext cx="197877" cy="0"/>
          </a:xfrm>
          <a:prstGeom prst="line">
            <a:avLst/>
          </a:prstGeom>
          <a:ln w="19050">
            <a:solidFill>
              <a:srgbClr val="C80060"/>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64713E65-3525-740C-8A6D-0F22CACB09C3}"/>
              </a:ext>
            </a:extLst>
          </p:cNvPr>
          <p:cNvGrpSpPr/>
          <p:nvPr/>
        </p:nvGrpSpPr>
        <p:grpSpPr>
          <a:xfrm>
            <a:off x="6375533" y="1573749"/>
            <a:ext cx="1164243" cy="4901247"/>
            <a:chOff x="6375533" y="1573749"/>
            <a:chExt cx="1164243" cy="4901247"/>
          </a:xfrm>
        </p:grpSpPr>
        <p:cxnSp>
          <p:nvCxnSpPr>
            <p:cNvPr id="75" name="Straight Connector 74">
              <a:extLst>
                <a:ext uri="{FF2B5EF4-FFF2-40B4-BE49-F238E27FC236}">
                  <a16:creationId xmlns:a16="http://schemas.microsoft.com/office/drawing/2014/main" id="{CB323489-2454-7998-EB88-861F0D4950FB}"/>
                </a:ext>
              </a:extLst>
            </p:cNvPr>
            <p:cNvCxnSpPr>
              <a:cxnSpLocks/>
            </p:cNvCxnSpPr>
            <p:nvPr/>
          </p:nvCxnSpPr>
          <p:spPr>
            <a:xfrm>
              <a:off x="6655285" y="2159850"/>
              <a:ext cx="0" cy="4315146"/>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6" name="타원 299">
              <a:extLst>
                <a:ext uri="{FF2B5EF4-FFF2-40B4-BE49-F238E27FC236}">
                  <a16:creationId xmlns:a16="http://schemas.microsoft.com/office/drawing/2014/main" id="{516091A7-8065-B9F9-2C1A-CE527FADD01F}"/>
                </a:ext>
              </a:extLst>
            </p:cNvPr>
            <p:cNvSpPr/>
            <p:nvPr/>
          </p:nvSpPr>
          <p:spPr>
            <a:xfrm>
              <a:off x="6375533" y="2388765"/>
              <a:ext cx="559503" cy="558100"/>
            </a:xfrm>
            <a:prstGeom prst="ellipse">
              <a:avLst/>
            </a:prstGeom>
            <a:solidFill>
              <a:schemeClr val="accent4">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77" name="타원 299">
              <a:extLst>
                <a:ext uri="{FF2B5EF4-FFF2-40B4-BE49-F238E27FC236}">
                  <a16:creationId xmlns:a16="http://schemas.microsoft.com/office/drawing/2014/main" id="{0BFAFB9A-F91A-B3BD-AF6F-66203BABA07E}"/>
                </a:ext>
              </a:extLst>
            </p:cNvPr>
            <p:cNvSpPr/>
            <p:nvPr/>
          </p:nvSpPr>
          <p:spPr>
            <a:xfrm>
              <a:off x="6375533" y="3055544"/>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78" name="타원 299">
              <a:extLst>
                <a:ext uri="{FF2B5EF4-FFF2-40B4-BE49-F238E27FC236}">
                  <a16:creationId xmlns:a16="http://schemas.microsoft.com/office/drawing/2014/main" id="{5C18E509-0646-903D-971C-C907EDE77492}"/>
                </a:ext>
              </a:extLst>
            </p:cNvPr>
            <p:cNvSpPr/>
            <p:nvPr/>
          </p:nvSpPr>
          <p:spPr>
            <a:xfrm>
              <a:off x="6375533" y="3718227"/>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79" name="타원 299">
              <a:extLst>
                <a:ext uri="{FF2B5EF4-FFF2-40B4-BE49-F238E27FC236}">
                  <a16:creationId xmlns:a16="http://schemas.microsoft.com/office/drawing/2014/main" id="{802BAB7A-9515-3FEF-D99F-A1AA2B950626}"/>
                </a:ext>
              </a:extLst>
            </p:cNvPr>
            <p:cNvSpPr/>
            <p:nvPr/>
          </p:nvSpPr>
          <p:spPr>
            <a:xfrm>
              <a:off x="6375533" y="4380910"/>
              <a:ext cx="559503" cy="558100"/>
            </a:xfrm>
            <a:prstGeom prst="ellipse">
              <a:avLst/>
            </a:prstGeom>
            <a:solidFill>
              <a:schemeClr val="accent4">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0" name="타원 299">
              <a:extLst>
                <a:ext uri="{FF2B5EF4-FFF2-40B4-BE49-F238E27FC236}">
                  <a16:creationId xmlns:a16="http://schemas.microsoft.com/office/drawing/2014/main" id="{AF612D94-1F57-811F-919A-81FBA4B1A63D}"/>
                </a:ext>
              </a:extLst>
            </p:cNvPr>
            <p:cNvSpPr/>
            <p:nvPr/>
          </p:nvSpPr>
          <p:spPr>
            <a:xfrm>
              <a:off x="6375533" y="5552164"/>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81" name="Straight Connector 80">
              <a:extLst>
                <a:ext uri="{FF2B5EF4-FFF2-40B4-BE49-F238E27FC236}">
                  <a16:creationId xmlns:a16="http://schemas.microsoft.com/office/drawing/2014/main" id="{674D92D4-5AF6-2F6E-0D00-309120B7E0AC}"/>
                </a:ext>
              </a:extLst>
            </p:cNvPr>
            <p:cNvCxnSpPr/>
            <p:nvPr/>
          </p:nvCxnSpPr>
          <p:spPr>
            <a:xfrm>
              <a:off x="6645010"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4CBB582-5F6C-41F8-EE76-4C142F79A2C0}"/>
                </a:ext>
              </a:extLst>
            </p:cNvPr>
            <p:cNvCxnSpPr>
              <a:cxnSpLocks/>
            </p:cNvCxnSpPr>
            <p:nvPr/>
          </p:nvCxnSpPr>
          <p:spPr>
            <a:xfrm flipH="1" flipV="1">
              <a:off x="7234117"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E99AEECF-14CF-1CBC-4361-9E6B905B3915}"/>
                </a:ext>
              </a:extLst>
            </p:cNvPr>
            <p:cNvSpPr txBox="1"/>
            <p:nvPr/>
          </p:nvSpPr>
          <p:spPr>
            <a:xfrm>
              <a:off x="6948552" y="1573749"/>
              <a:ext cx="591224" cy="307777"/>
            </a:xfrm>
            <a:prstGeom prst="rect">
              <a:avLst/>
            </a:prstGeom>
            <a:noFill/>
          </p:spPr>
          <p:txBody>
            <a:bodyPr wrap="square" lIns="0" tIns="0" rIns="0" bIns="0" rtlCol="0" anchor="ctr">
              <a:spAutoFit/>
            </a:bodyPr>
            <a:lstStyle/>
            <a:p>
              <a:pPr algn="ctr" defTabSz="457200"/>
              <a:r>
                <a:rPr lang="en-US" altLang="ko-KR" sz="2000" b="1" dirty="0" err="1">
                  <a:solidFill>
                    <a:prstClr val="black"/>
                  </a:solidFill>
                  <a:latin typeface="Cambria" panose="02040503050406030204" pitchFamily="18" charset="0"/>
                  <a:ea typeface="맑은 고딕" panose="020B0503020000020004" pitchFamily="34" charset="-127"/>
                </a:rPr>
                <a:t>BL</a:t>
              </a:r>
              <a:r>
                <a:rPr lang="en-US" altLang="ko-KR" sz="2000" b="1" i="1" baseline="-25000" dirty="0" err="1">
                  <a:solidFill>
                    <a:prstClr val="black"/>
                  </a:solidFill>
                  <a:latin typeface="Cambria" panose="02040503050406030204" pitchFamily="18" charset="0"/>
                  <a:ea typeface="맑은 고딕" panose="020B0503020000020004" pitchFamily="34" charset="-127"/>
                </a:rPr>
                <a:t>j</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84" name="그룹 835">
              <a:extLst>
                <a:ext uri="{FF2B5EF4-FFF2-40B4-BE49-F238E27FC236}">
                  <a16:creationId xmlns:a16="http://schemas.microsoft.com/office/drawing/2014/main" id="{86388314-5268-E754-EA88-5C9D37173877}"/>
                </a:ext>
              </a:extLst>
            </p:cNvPr>
            <p:cNvGrpSpPr/>
            <p:nvPr/>
          </p:nvGrpSpPr>
          <p:grpSpPr>
            <a:xfrm rot="16200000">
              <a:off x="6371914" y="3204383"/>
              <a:ext cx="566744" cy="268733"/>
              <a:chOff x="5890169" y="4312037"/>
              <a:chExt cx="1895988" cy="1103725"/>
            </a:xfrm>
          </p:grpSpPr>
          <p:grpSp>
            <p:nvGrpSpPr>
              <p:cNvPr id="85" name="그룹 822">
                <a:extLst>
                  <a:ext uri="{FF2B5EF4-FFF2-40B4-BE49-F238E27FC236}">
                    <a16:creationId xmlns:a16="http://schemas.microsoft.com/office/drawing/2014/main" id="{44FEDA4D-A8E1-53C1-125A-AF392C694058}"/>
                  </a:ext>
                </a:extLst>
              </p:cNvPr>
              <p:cNvGrpSpPr/>
              <p:nvPr/>
            </p:nvGrpSpPr>
            <p:grpSpPr>
              <a:xfrm>
                <a:off x="6122466" y="4312037"/>
                <a:ext cx="1432853" cy="1103725"/>
                <a:chOff x="5991225" y="4310063"/>
                <a:chExt cx="496427" cy="273840"/>
              </a:xfrm>
            </p:grpSpPr>
            <p:cxnSp>
              <p:nvCxnSpPr>
                <p:cNvPr id="88" name="직선 연결선 771">
                  <a:extLst>
                    <a:ext uri="{FF2B5EF4-FFF2-40B4-BE49-F238E27FC236}">
                      <a16:creationId xmlns:a16="http://schemas.microsoft.com/office/drawing/2014/main" id="{34762038-77E1-98C7-2615-16A16EFE1776}"/>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89" name="직선 연결선 789">
                  <a:extLst>
                    <a:ext uri="{FF2B5EF4-FFF2-40B4-BE49-F238E27FC236}">
                      <a16:creationId xmlns:a16="http://schemas.microsoft.com/office/drawing/2014/main" id="{27687E25-A9DE-D786-E5D9-FDE852488417}"/>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0" name="직선 연결선 792">
                  <a:extLst>
                    <a:ext uri="{FF2B5EF4-FFF2-40B4-BE49-F238E27FC236}">
                      <a16:creationId xmlns:a16="http://schemas.microsoft.com/office/drawing/2014/main" id="{AA4379AD-C92B-84BB-0C29-FECAC68ADDAE}"/>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1" name="직선 연결선 807">
                  <a:extLst>
                    <a:ext uri="{FF2B5EF4-FFF2-40B4-BE49-F238E27FC236}">
                      <a16:creationId xmlns:a16="http://schemas.microsoft.com/office/drawing/2014/main" id="{39499E78-3DFC-CA52-77AC-2C7CC1F3604D}"/>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2" name="직선 연결선 810">
                  <a:extLst>
                    <a:ext uri="{FF2B5EF4-FFF2-40B4-BE49-F238E27FC236}">
                      <a16:creationId xmlns:a16="http://schemas.microsoft.com/office/drawing/2014/main" id="{281B55B5-EE49-0721-38F3-000CCFF302FC}"/>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3" name="직선 연결선 815">
                  <a:extLst>
                    <a:ext uri="{FF2B5EF4-FFF2-40B4-BE49-F238E27FC236}">
                      <a16:creationId xmlns:a16="http://schemas.microsoft.com/office/drawing/2014/main" id="{4E1FD449-8A97-7E93-012B-DC633A67BFC4}"/>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4" name="직선 연결선 819">
                  <a:extLst>
                    <a:ext uri="{FF2B5EF4-FFF2-40B4-BE49-F238E27FC236}">
                      <a16:creationId xmlns:a16="http://schemas.microsoft.com/office/drawing/2014/main" id="{5E2A5F1A-EBC8-0047-19B2-F434CA259E96}"/>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86" name="직선 연결선 826">
                <a:extLst>
                  <a:ext uri="{FF2B5EF4-FFF2-40B4-BE49-F238E27FC236}">
                    <a16:creationId xmlns:a16="http://schemas.microsoft.com/office/drawing/2014/main" id="{D005706B-B88E-5366-0D12-6405D2A55755}"/>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87" name="직선 연결선 832">
                <a:extLst>
                  <a:ext uri="{FF2B5EF4-FFF2-40B4-BE49-F238E27FC236}">
                    <a16:creationId xmlns:a16="http://schemas.microsoft.com/office/drawing/2014/main" id="{E1CB1A43-1832-9B28-E8AF-F082F653C043}"/>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95" name="그룹 835">
              <a:extLst>
                <a:ext uri="{FF2B5EF4-FFF2-40B4-BE49-F238E27FC236}">
                  <a16:creationId xmlns:a16="http://schemas.microsoft.com/office/drawing/2014/main" id="{831F94F7-6118-01DD-20AE-DCF890588E0E}"/>
                </a:ext>
              </a:extLst>
            </p:cNvPr>
            <p:cNvGrpSpPr/>
            <p:nvPr/>
          </p:nvGrpSpPr>
          <p:grpSpPr>
            <a:xfrm rot="16200000">
              <a:off x="6373100" y="3861299"/>
              <a:ext cx="564373" cy="268733"/>
              <a:chOff x="5890169" y="4312037"/>
              <a:chExt cx="1895988" cy="1103725"/>
            </a:xfrm>
          </p:grpSpPr>
          <p:grpSp>
            <p:nvGrpSpPr>
              <p:cNvPr id="96" name="그룹 822">
                <a:extLst>
                  <a:ext uri="{FF2B5EF4-FFF2-40B4-BE49-F238E27FC236}">
                    <a16:creationId xmlns:a16="http://schemas.microsoft.com/office/drawing/2014/main" id="{65351715-471D-B519-B7A3-EDD1139EEAAC}"/>
                  </a:ext>
                </a:extLst>
              </p:cNvPr>
              <p:cNvGrpSpPr/>
              <p:nvPr/>
            </p:nvGrpSpPr>
            <p:grpSpPr>
              <a:xfrm>
                <a:off x="6122466" y="4312037"/>
                <a:ext cx="1432853" cy="1103725"/>
                <a:chOff x="5991225" y="4310063"/>
                <a:chExt cx="496427" cy="273840"/>
              </a:xfrm>
            </p:grpSpPr>
            <p:cxnSp>
              <p:nvCxnSpPr>
                <p:cNvPr id="99" name="직선 연결선 771">
                  <a:extLst>
                    <a:ext uri="{FF2B5EF4-FFF2-40B4-BE49-F238E27FC236}">
                      <a16:creationId xmlns:a16="http://schemas.microsoft.com/office/drawing/2014/main" id="{1F88C45E-1911-4EAC-EA57-EF7CB040EB6C}"/>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0" name="직선 연결선 789">
                  <a:extLst>
                    <a:ext uri="{FF2B5EF4-FFF2-40B4-BE49-F238E27FC236}">
                      <a16:creationId xmlns:a16="http://schemas.microsoft.com/office/drawing/2014/main" id="{5EFA7AF2-462C-A47C-F337-504D2CD86A3B}"/>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1" name="직선 연결선 792">
                  <a:extLst>
                    <a:ext uri="{FF2B5EF4-FFF2-40B4-BE49-F238E27FC236}">
                      <a16:creationId xmlns:a16="http://schemas.microsoft.com/office/drawing/2014/main" id="{D7A9A528-BA5B-50A6-D079-D3B8906347B3}"/>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2" name="직선 연결선 807">
                  <a:extLst>
                    <a:ext uri="{FF2B5EF4-FFF2-40B4-BE49-F238E27FC236}">
                      <a16:creationId xmlns:a16="http://schemas.microsoft.com/office/drawing/2014/main" id="{E2EDEFC8-3ACE-FCFC-9F43-EF1A6EE94219}"/>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3" name="직선 연결선 810">
                  <a:extLst>
                    <a:ext uri="{FF2B5EF4-FFF2-40B4-BE49-F238E27FC236}">
                      <a16:creationId xmlns:a16="http://schemas.microsoft.com/office/drawing/2014/main" id="{240E7091-248A-50CB-34AA-D4EFA915C842}"/>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4" name="직선 연결선 815">
                  <a:extLst>
                    <a:ext uri="{FF2B5EF4-FFF2-40B4-BE49-F238E27FC236}">
                      <a16:creationId xmlns:a16="http://schemas.microsoft.com/office/drawing/2014/main" id="{E4DFF126-4BD2-6E5F-9750-33E1FB9D0CE2}"/>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5" name="직선 연결선 819">
                  <a:extLst>
                    <a:ext uri="{FF2B5EF4-FFF2-40B4-BE49-F238E27FC236}">
                      <a16:creationId xmlns:a16="http://schemas.microsoft.com/office/drawing/2014/main" id="{49A3BB61-C510-F6FD-9592-375034F6856E}"/>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97" name="직선 연결선 826">
                <a:extLst>
                  <a:ext uri="{FF2B5EF4-FFF2-40B4-BE49-F238E27FC236}">
                    <a16:creationId xmlns:a16="http://schemas.microsoft.com/office/drawing/2014/main" id="{CD1DAF53-9F60-B80D-2CE8-D93C03582F68}"/>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8" name="직선 연결선 832">
                <a:extLst>
                  <a:ext uri="{FF2B5EF4-FFF2-40B4-BE49-F238E27FC236}">
                    <a16:creationId xmlns:a16="http://schemas.microsoft.com/office/drawing/2014/main" id="{A971AF40-9F13-6A52-65D9-F6D586C95062}"/>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06" name="그룹 835">
              <a:extLst>
                <a:ext uri="{FF2B5EF4-FFF2-40B4-BE49-F238E27FC236}">
                  <a16:creationId xmlns:a16="http://schemas.microsoft.com/office/drawing/2014/main" id="{BA8228B7-FD78-13E3-A2FE-5F8A53A70E48}"/>
                </a:ext>
              </a:extLst>
            </p:cNvPr>
            <p:cNvGrpSpPr/>
            <p:nvPr/>
          </p:nvGrpSpPr>
          <p:grpSpPr>
            <a:xfrm rot="16200000">
              <a:off x="6373101" y="4528332"/>
              <a:ext cx="564373" cy="268733"/>
              <a:chOff x="5890169" y="4312037"/>
              <a:chExt cx="1895988" cy="1103725"/>
            </a:xfrm>
          </p:grpSpPr>
          <p:grpSp>
            <p:nvGrpSpPr>
              <p:cNvPr id="107" name="그룹 822">
                <a:extLst>
                  <a:ext uri="{FF2B5EF4-FFF2-40B4-BE49-F238E27FC236}">
                    <a16:creationId xmlns:a16="http://schemas.microsoft.com/office/drawing/2014/main" id="{E91E3951-71B4-CABE-3F4A-A40F1FA0D168}"/>
                  </a:ext>
                </a:extLst>
              </p:cNvPr>
              <p:cNvGrpSpPr/>
              <p:nvPr/>
            </p:nvGrpSpPr>
            <p:grpSpPr>
              <a:xfrm>
                <a:off x="6122466" y="4312037"/>
                <a:ext cx="1432853" cy="1103725"/>
                <a:chOff x="5991225" y="4310063"/>
                <a:chExt cx="496427" cy="273840"/>
              </a:xfrm>
            </p:grpSpPr>
            <p:cxnSp>
              <p:nvCxnSpPr>
                <p:cNvPr id="110" name="직선 연결선 771">
                  <a:extLst>
                    <a:ext uri="{FF2B5EF4-FFF2-40B4-BE49-F238E27FC236}">
                      <a16:creationId xmlns:a16="http://schemas.microsoft.com/office/drawing/2014/main" id="{00E2EE52-0062-C31B-0ECD-7B5BA1782985}"/>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1" name="직선 연결선 789">
                  <a:extLst>
                    <a:ext uri="{FF2B5EF4-FFF2-40B4-BE49-F238E27FC236}">
                      <a16:creationId xmlns:a16="http://schemas.microsoft.com/office/drawing/2014/main" id="{670935C2-77F5-078F-2802-D0F8D4870890}"/>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2" name="직선 연결선 792">
                  <a:extLst>
                    <a:ext uri="{FF2B5EF4-FFF2-40B4-BE49-F238E27FC236}">
                      <a16:creationId xmlns:a16="http://schemas.microsoft.com/office/drawing/2014/main" id="{55D7CCA0-B58C-BD56-322A-BD717196C9EE}"/>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3" name="직선 연결선 807">
                  <a:extLst>
                    <a:ext uri="{FF2B5EF4-FFF2-40B4-BE49-F238E27FC236}">
                      <a16:creationId xmlns:a16="http://schemas.microsoft.com/office/drawing/2014/main" id="{F43D3E85-283D-354C-2818-7B59D65254D9}"/>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4" name="직선 연결선 810">
                  <a:extLst>
                    <a:ext uri="{FF2B5EF4-FFF2-40B4-BE49-F238E27FC236}">
                      <a16:creationId xmlns:a16="http://schemas.microsoft.com/office/drawing/2014/main" id="{DDA6768D-1D05-2F15-7587-21B9B198886B}"/>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5" name="직선 연결선 815">
                  <a:extLst>
                    <a:ext uri="{FF2B5EF4-FFF2-40B4-BE49-F238E27FC236}">
                      <a16:creationId xmlns:a16="http://schemas.microsoft.com/office/drawing/2014/main" id="{789908A2-FE91-A220-62E6-07104A287EE6}"/>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6" name="직선 연결선 819">
                  <a:extLst>
                    <a:ext uri="{FF2B5EF4-FFF2-40B4-BE49-F238E27FC236}">
                      <a16:creationId xmlns:a16="http://schemas.microsoft.com/office/drawing/2014/main" id="{86870387-7E1A-0184-D166-36E20E76A136}"/>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08" name="직선 연결선 826">
                <a:extLst>
                  <a:ext uri="{FF2B5EF4-FFF2-40B4-BE49-F238E27FC236}">
                    <a16:creationId xmlns:a16="http://schemas.microsoft.com/office/drawing/2014/main" id="{BD20B084-4831-393E-0716-0B4FDDB69C44}"/>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9" name="직선 연결선 832">
                <a:extLst>
                  <a:ext uri="{FF2B5EF4-FFF2-40B4-BE49-F238E27FC236}">
                    <a16:creationId xmlns:a16="http://schemas.microsoft.com/office/drawing/2014/main" id="{87EC3A68-BA9D-FEB7-552B-B1DAD5B1096E}"/>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17" name="그룹 835">
              <a:extLst>
                <a:ext uri="{FF2B5EF4-FFF2-40B4-BE49-F238E27FC236}">
                  <a16:creationId xmlns:a16="http://schemas.microsoft.com/office/drawing/2014/main" id="{8166D317-6D22-5295-B8F5-850C3E636A91}"/>
                </a:ext>
              </a:extLst>
            </p:cNvPr>
            <p:cNvGrpSpPr/>
            <p:nvPr/>
          </p:nvGrpSpPr>
          <p:grpSpPr>
            <a:xfrm rot="16200000">
              <a:off x="6373101" y="5688030"/>
              <a:ext cx="564373" cy="268733"/>
              <a:chOff x="5890169" y="4312037"/>
              <a:chExt cx="1895988" cy="1103725"/>
            </a:xfrm>
          </p:grpSpPr>
          <p:grpSp>
            <p:nvGrpSpPr>
              <p:cNvPr id="118" name="그룹 822">
                <a:extLst>
                  <a:ext uri="{FF2B5EF4-FFF2-40B4-BE49-F238E27FC236}">
                    <a16:creationId xmlns:a16="http://schemas.microsoft.com/office/drawing/2014/main" id="{4AF371DF-442C-26D5-2C6D-D16FBD2850AD}"/>
                  </a:ext>
                </a:extLst>
              </p:cNvPr>
              <p:cNvGrpSpPr/>
              <p:nvPr/>
            </p:nvGrpSpPr>
            <p:grpSpPr>
              <a:xfrm>
                <a:off x="6122466" y="4312037"/>
                <a:ext cx="1432853" cy="1103725"/>
                <a:chOff x="5991225" y="4310063"/>
                <a:chExt cx="496427" cy="273840"/>
              </a:xfrm>
            </p:grpSpPr>
            <p:cxnSp>
              <p:nvCxnSpPr>
                <p:cNvPr id="121" name="직선 연결선 771">
                  <a:extLst>
                    <a:ext uri="{FF2B5EF4-FFF2-40B4-BE49-F238E27FC236}">
                      <a16:creationId xmlns:a16="http://schemas.microsoft.com/office/drawing/2014/main" id="{2523D4BC-1E91-41AA-D336-E532590F9E59}"/>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2" name="직선 연결선 789">
                  <a:extLst>
                    <a:ext uri="{FF2B5EF4-FFF2-40B4-BE49-F238E27FC236}">
                      <a16:creationId xmlns:a16="http://schemas.microsoft.com/office/drawing/2014/main" id="{621D1701-2762-14B0-D580-ACC5755C734D}"/>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3" name="직선 연결선 792">
                  <a:extLst>
                    <a:ext uri="{FF2B5EF4-FFF2-40B4-BE49-F238E27FC236}">
                      <a16:creationId xmlns:a16="http://schemas.microsoft.com/office/drawing/2014/main" id="{BE26CC01-80F9-E207-B616-923EDB29A0F0}"/>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4" name="직선 연결선 807">
                  <a:extLst>
                    <a:ext uri="{FF2B5EF4-FFF2-40B4-BE49-F238E27FC236}">
                      <a16:creationId xmlns:a16="http://schemas.microsoft.com/office/drawing/2014/main" id="{A5F2EA7F-E7B7-B604-51F3-4AAE2B5226E6}"/>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5" name="직선 연결선 810">
                  <a:extLst>
                    <a:ext uri="{FF2B5EF4-FFF2-40B4-BE49-F238E27FC236}">
                      <a16:creationId xmlns:a16="http://schemas.microsoft.com/office/drawing/2014/main" id="{6CED643B-2278-AA38-CEA4-0AD0FAAB7B48}"/>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6" name="직선 연결선 815">
                  <a:extLst>
                    <a:ext uri="{FF2B5EF4-FFF2-40B4-BE49-F238E27FC236}">
                      <a16:creationId xmlns:a16="http://schemas.microsoft.com/office/drawing/2014/main" id="{57E6C65B-9FA5-8C50-82CE-A8B1DD2FCEDA}"/>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7" name="직선 연결선 819">
                  <a:extLst>
                    <a:ext uri="{FF2B5EF4-FFF2-40B4-BE49-F238E27FC236}">
                      <a16:creationId xmlns:a16="http://schemas.microsoft.com/office/drawing/2014/main" id="{8FAFF7F1-7314-CA36-7AD2-2D933ACC9D20}"/>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19" name="직선 연결선 826">
                <a:extLst>
                  <a:ext uri="{FF2B5EF4-FFF2-40B4-BE49-F238E27FC236}">
                    <a16:creationId xmlns:a16="http://schemas.microsoft.com/office/drawing/2014/main" id="{F52351D3-87D4-D97C-A48F-D789303C34EB}"/>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0" name="직선 연결선 832">
                <a:extLst>
                  <a:ext uri="{FF2B5EF4-FFF2-40B4-BE49-F238E27FC236}">
                    <a16:creationId xmlns:a16="http://schemas.microsoft.com/office/drawing/2014/main" id="{AE966D52-A77C-F7C1-9B49-4DB6F6A72EAC}"/>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128" name="TextBox 127">
              <a:extLst>
                <a:ext uri="{FF2B5EF4-FFF2-40B4-BE49-F238E27FC236}">
                  <a16:creationId xmlns:a16="http://schemas.microsoft.com/office/drawing/2014/main" id="{6C06D06A-2083-73BF-F1A6-EE1D992B75AD}"/>
                </a:ext>
              </a:extLst>
            </p:cNvPr>
            <p:cNvSpPr txBox="1"/>
            <p:nvPr/>
          </p:nvSpPr>
          <p:spPr>
            <a:xfrm rot="16200000">
              <a:off x="6455125" y="5108346"/>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140" name="그룹 761">
              <a:extLst>
                <a:ext uri="{FF2B5EF4-FFF2-40B4-BE49-F238E27FC236}">
                  <a16:creationId xmlns:a16="http://schemas.microsoft.com/office/drawing/2014/main" id="{B7AA34AA-EDBD-569B-F78B-8361225DDF96}"/>
                </a:ext>
              </a:extLst>
            </p:cNvPr>
            <p:cNvGrpSpPr/>
            <p:nvPr/>
          </p:nvGrpSpPr>
          <p:grpSpPr>
            <a:xfrm rot="5400000">
              <a:off x="6361247" y="2602833"/>
              <a:ext cx="598569" cy="124310"/>
              <a:chOff x="5608137" y="3394157"/>
              <a:chExt cx="338599" cy="70817"/>
            </a:xfrm>
          </p:grpSpPr>
          <p:grpSp>
            <p:nvGrpSpPr>
              <p:cNvPr id="141" name="그룹 753">
                <a:extLst>
                  <a:ext uri="{FF2B5EF4-FFF2-40B4-BE49-F238E27FC236}">
                    <a16:creationId xmlns:a16="http://schemas.microsoft.com/office/drawing/2014/main" id="{4C3250FC-FD77-0948-C09B-2E6400B8A58A}"/>
                  </a:ext>
                </a:extLst>
              </p:cNvPr>
              <p:cNvGrpSpPr/>
              <p:nvPr/>
            </p:nvGrpSpPr>
            <p:grpSpPr>
              <a:xfrm rot="5400000">
                <a:off x="5739521" y="3307128"/>
                <a:ext cx="70817" cy="244875"/>
                <a:chOff x="5131625" y="2342062"/>
                <a:chExt cx="70817" cy="244875"/>
              </a:xfrm>
            </p:grpSpPr>
            <p:sp>
              <p:nvSpPr>
                <p:cNvPr id="144" name="타원 750">
                  <a:extLst>
                    <a:ext uri="{FF2B5EF4-FFF2-40B4-BE49-F238E27FC236}">
                      <a16:creationId xmlns:a16="http://schemas.microsoft.com/office/drawing/2014/main" id="{E1957D15-C3EB-0A65-B00D-65BEBF404E9C}"/>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145" name="타원 751">
                  <a:extLst>
                    <a:ext uri="{FF2B5EF4-FFF2-40B4-BE49-F238E27FC236}">
                      <a16:creationId xmlns:a16="http://schemas.microsoft.com/office/drawing/2014/main" id="{9103FDA2-420C-3E78-F9A5-4AF04DB171F3}"/>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146" name="직선 연결선 752">
                  <a:extLst>
                    <a:ext uri="{FF2B5EF4-FFF2-40B4-BE49-F238E27FC236}">
                      <a16:creationId xmlns:a16="http://schemas.microsoft.com/office/drawing/2014/main" id="{7107C2FB-70A6-E315-2823-7EE5F8A1130D}"/>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142" name="직선 연결선 754">
                <a:extLst>
                  <a:ext uri="{FF2B5EF4-FFF2-40B4-BE49-F238E27FC236}">
                    <a16:creationId xmlns:a16="http://schemas.microsoft.com/office/drawing/2014/main" id="{AA8891D3-3F26-D871-BB3B-549B7C71D46C}"/>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143" name="직선 연결선 756">
                <a:extLst>
                  <a:ext uri="{FF2B5EF4-FFF2-40B4-BE49-F238E27FC236}">
                    <a16:creationId xmlns:a16="http://schemas.microsoft.com/office/drawing/2014/main" id="{CDE69F10-214B-B999-7028-0F6AF8FDBB71}"/>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sp>
        <p:nvSpPr>
          <p:cNvPr id="147" name="U-turn Arrow 146">
            <a:extLst>
              <a:ext uri="{FF2B5EF4-FFF2-40B4-BE49-F238E27FC236}">
                <a16:creationId xmlns:a16="http://schemas.microsoft.com/office/drawing/2014/main" id="{632325B6-B26C-CC33-E2EA-E46A69D332DE}"/>
              </a:ext>
            </a:extLst>
          </p:cNvPr>
          <p:cNvSpPr/>
          <p:nvPr/>
        </p:nvSpPr>
        <p:spPr>
          <a:xfrm flipH="1">
            <a:off x="3931895" y="2236336"/>
            <a:ext cx="581169" cy="4228619"/>
          </a:xfrm>
          <a:prstGeom prst="uturnArrow">
            <a:avLst>
              <a:gd name="adj1" fmla="val 12998"/>
              <a:gd name="adj2" fmla="val 12998"/>
              <a:gd name="adj3" fmla="val 32437"/>
              <a:gd name="adj4" fmla="val 19747"/>
              <a:gd name="adj5"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48" name="U-turn Arrow 147">
            <a:extLst>
              <a:ext uri="{FF2B5EF4-FFF2-40B4-BE49-F238E27FC236}">
                <a16:creationId xmlns:a16="http://schemas.microsoft.com/office/drawing/2014/main" id="{A7BA45EA-DC2C-B7AB-C8A8-531F998414AF}"/>
              </a:ext>
            </a:extLst>
          </p:cNvPr>
          <p:cNvSpPr/>
          <p:nvPr/>
        </p:nvSpPr>
        <p:spPr>
          <a:xfrm flipH="1">
            <a:off x="6834931" y="2236336"/>
            <a:ext cx="581169" cy="4228619"/>
          </a:xfrm>
          <a:prstGeom prst="uturnArrow">
            <a:avLst>
              <a:gd name="adj1" fmla="val 12998"/>
              <a:gd name="adj2" fmla="val 12998"/>
              <a:gd name="adj3" fmla="val 32437"/>
              <a:gd name="adj4" fmla="val 19747"/>
              <a:gd name="adj5" fmla="val 763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49" name="TextBox 148">
            <a:extLst>
              <a:ext uri="{FF2B5EF4-FFF2-40B4-BE49-F238E27FC236}">
                <a16:creationId xmlns:a16="http://schemas.microsoft.com/office/drawing/2014/main" id="{D7FAC1DB-83EA-C7C0-90E2-0E931BF40EF5}"/>
              </a:ext>
            </a:extLst>
          </p:cNvPr>
          <p:cNvSpPr txBox="1"/>
          <p:nvPr/>
        </p:nvSpPr>
        <p:spPr>
          <a:xfrm>
            <a:off x="4379023" y="3690686"/>
            <a:ext cx="1855514" cy="923330"/>
          </a:xfrm>
          <a:prstGeom prst="rect">
            <a:avLst/>
          </a:prstGeom>
          <a:noFill/>
        </p:spPr>
        <p:txBody>
          <a:bodyPr wrap="square" lIns="0" tIns="0" rIns="0" bIns="0" rtlCol="0" anchor="ctr">
            <a:spAutoFit/>
          </a:bodyPr>
          <a:lstStyle/>
          <a:p>
            <a:pPr algn="ctr" defTabSz="457200"/>
            <a:r>
              <a:rPr lang="en-US" altLang="ko-KR" sz="2000" b="1" i="1" dirty="0">
                <a:solidFill>
                  <a:schemeClr val="accent2"/>
                </a:solidFill>
                <a:latin typeface="Cambria" panose="02040503050406030204" pitchFamily="18" charset="0"/>
                <a:ea typeface="맑은 고딕" panose="020B0503020000020004" pitchFamily="34" charset="-127"/>
              </a:rPr>
              <a:t>Reads as ‘</a:t>
            </a:r>
            <a:r>
              <a:rPr lang="en-US" altLang="ko-KR" sz="2000" b="1" dirty="0">
                <a:solidFill>
                  <a:srgbClr val="FF0000"/>
                </a:solidFill>
                <a:latin typeface="Cambria" panose="02040503050406030204" pitchFamily="18" charset="0"/>
                <a:ea typeface="맑은 고딕" panose="020B0503020000020004" pitchFamily="34" charset="-127"/>
              </a:rPr>
              <a:t>1</a:t>
            </a:r>
            <a:r>
              <a:rPr lang="en-US" altLang="ko-KR" sz="2000" b="1" dirty="0">
                <a:solidFill>
                  <a:schemeClr val="accent2"/>
                </a:solidFill>
                <a:latin typeface="Cambria" panose="02040503050406030204" pitchFamily="18" charset="0"/>
                <a:ea typeface="맑은 고딕" panose="020B0503020000020004" pitchFamily="34" charset="-127"/>
              </a:rPr>
              <a:t>’</a:t>
            </a:r>
          </a:p>
          <a:p>
            <a:pPr algn="ctr" defTabSz="457200"/>
            <a:r>
              <a:rPr lang="en-US" altLang="ko-KR" sz="2000" b="1" i="1" dirty="0">
                <a:solidFill>
                  <a:schemeClr val="accent2"/>
                </a:solidFill>
                <a:latin typeface="Cambria" panose="02040503050406030204" pitchFamily="18" charset="0"/>
                <a:ea typeface="맑은 고딕" panose="020B0503020000020004" pitchFamily="34" charset="-127"/>
              </a:rPr>
              <a:t>if BL current</a:t>
            </a:r>
          </a:p>
          <a:p>
            <a:pPr algn="ctr" defTabSz="457200"/>
            <a:r>
              <a:rPr lang="en-US" altLang="ko-KR" sz="2000" b="1" i="1" dirty="0">
                <a:solidFill>
                  <a:schemeClr val="accent2"/>
                </a:solidFill>
                <a:latin typeface="Cambria" panose="02040503050406030204" pitchFamily="18" charset="0"/>
                <a:ea typeface="맑은 고딕" panose="020B0503020000020004" pitchFamily="34" charset="-127"/>
              </a:rPr>
              <a:t>flows</a:t>
            </a:r>
          </a:p>
        </p:txBody>
      </p:sp>
      <p:sp>
        <p:nvSpPr>
          <p:cNvPr id="150" name="TextBox 149">
            <a:extLst>
              <a:ext uri="{FF2B5EF4-FFF2-40B4-BE49-F238E27FC236}">
                <a16:creationId xmlns:a16="http://schemas.microsoft.com/office/drawing/2014/main" id="{0347F0A7-A4B2-8351-B7C4-83AFCEDA90BF}"/>
              </a:ext>
            </a:extLst>
          </p:cNvPr>
          <p:cNvSpPr txBox="1"/>
          <p:nvPr/>
        </p:nvSpPr>
        <p:spPr>
          <a:xfrm>
            <a:off x="7428111" y="3690686"/>
            <a:ext cx="1686831" cy="923330"/>
          </a:xfrm>
          <a:prstGeom prst="rect">
            <a:avLst/>
          </a:prstGeom>
          <a:noFill/>
        </p:spPr>
        <p:txBody>
          <a:bodyPr wrap="square" lIns="0" tIns="0" rIns="0" bIns="0" rtlCol="0" anchor="ctr">
            <a:spAutoFit/>
          </a:bodyPr>
          <a:lstStyle/>
          <a:p>
            <a:pPr algn="ctr" defTabSz="457200"/>
            <a:r>
              <a:rPr lang="en-US" altLang="ko-KR" sz="2000" b="1" i="1" dirty="0">
                <a:solidFill>
                  <a:srgbClr val="66665C"/>
                </a:solidFill>
                <a:latin typeface="Cambria" panose="02040503050406030204" pitchFamily="18" charset="0"/>
                <a:ea typeface="맑은 고딕" panose="020B0503020000020004" pitchFamily="34" charset="-127"/>
              </a:rPr>
              <a:t>Reads as ‘</a:t>
            </a:r>
            <a:r>
              <a:rPr lang="en-US" altLang="ko-KR" sz="2000" b="1" dirty="0">
                <a:solidFill>
                  <a:srgbClr val="FF0000"/>
                </a:solidFill>
                <a:latin typeface="Cambria" panose="02040503050406030204" pitchFamily="18" charset="0"/>
                <a:ea typeface="맑은 고딕" panose="020B0503020000020004" pitchFamily="34" charset="-127"/>
              </a:rPr>
              <a:t>0</a:t>
            </a:r>
            <a:r>
              <a:rPr lang="en-US" altLang="ko-KR" sz="2000" b="1" dirty="0">
                <a:solidFill>
                  <a:srgbClr val="66665C"/>
                </a:solidFill>
                <a:latin typeface="Cambria" panose="02040503050406030204" pitchFamily="18" charset="0"/>
                <a:ea typeface="맑은 고딕" panose="020B0503020000020004" pitchFamily="34" charset="-127"/>
              </a:rPr>
              <a:t>’</a:t>
            </a:r>
          </a:p>
          <a:p>
            <a:pPr algn="ctr" defTabSz="457200"/>
            <a:r>
              <a:rPr lang="en-US" altLang="ko-KR" sz="2000" b="1" i="1" dirty="0">
                <a:solidFill>
                  <a:srgbClr val="66665C"/>
                </a:solidFill>
                <a:latin typeface="Cambria" panose="02040503050406030204" pitchFamily="18" charset="0"/>
                <a:ea typeface="맑은 고딕" panose="020B0503020000020004" pitchFamily="34" charset="-127"/>
              </a:rPr>
              <a:t>if BL current</a:t>
            </a:r>
          </a:p>
          <a:p>
            <a:pPr algn="ctr" defTabSz="457200"/>
            <a:r>
              <a:rPr lang="en-US" altLang="ko-KR" sz="2000" b="1" i="1" dirty="0">
                <a:solidFill>
                  <a:srgbClr val="66665C"/>
                </a:solidFill>
                <a:latin typeface="Cambria" panose="02040503050406030204" pitchFamily="18" charset="0"/>
                <a:ea typeface="맑은 고딕" panose="020B0503020000020004" pitchFamily="34" charset="-127"/>
              </a:rPr>
              <a:t>cannot flow</a:t>
            </a:r>
          </a:p>
        </p:txBody>
      </p:sp>
      <p:sp>
        <p:nvSpPr>
          <p:cNvPr id="152" name="Slide Number Placeholder 151">
            <a:extLst>
              <a:ext uri="{FF2B5EF4-FFF2-40B4-BE49-F238E27FC236}">
                <a16:creationId xmlns:a16="http://schemas.microsoft.com/office/drawing/2014/main" id="{5CCDA63C-7D39-B3C7-F448-531FEDB2EB64}"/>
              </a:ext>
            </a:extLst>
          </p:cNvPr>
          <p:cNvSpPr>
            <a:spLocks noGrp="1"/>
          </p:cNvSpPr>
          <p:nvPr>
            <p:ph type="sldNum" sz="quarter" idx="12"/>
          </p:nvPr>
        </p:nvSpPr>
        <p:spPr/>
        <p:txBody>
          <a:bodyPr/>
          <a:lstStyle/>
          <a:p>
            <a:r>
              <a:rPr lang="en-CH" dirty="0"/>
              <a:t>14</a:t>
            </a:r>
          </a:p>
        </p:txBody>
      </p:sp>
    </p:spTree>
    <p:extLst>
      <p:ext uri="{BB962C8B-B14F-4D97-AF65-F5344CB8AC3E}">
        <p14:creationId xmlns:p14="http://schemas.microsoft.com/office/powerpoint/2010/main" val="389879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wipe(right)">
                                      <p:cBhvr>
                                        <p:cTn id="7" dur="500"/>
                                        <p:tgtEl>
                                          <p:spTgt spid="14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8"/>
                                        </p:tgtEl>
                                        <p:attrNameLst>
                                          <p:attrName>style.visibility</p:attrName>
                                        </p:attrNameLst>
                                      </p:cBhvr>
                                      <p:to>
                                        <p:strVal val="visible"/>
                                      </p:to>
                                    </p:set>
                                    <p:animEffect transition="in" filter="wipe(down)">
                                      <p:cBhvr>
                                        <p:cTn id="19" dur="500"/>
                                        <p:tgtEl>
                                          <p:spTgt spid="14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48" grpId="0" animBg="1"/>
      <p:bldP spid="149" grpId="0"/>
      <p:bldP spid="15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D8AEA-FB3A-6389-8498-16BC7A7EA6DC}"/>
              </a:ext>
            </a:extLst>
          </p:cNvPr>
          <p:cNvSpPr>
            <a:spLocks noGrp="1"/>
          </p:cNvSpPr>
          <p:nvPr>
            <p:ph idx="1"/>
          </p:nvPr>
        </p:nvSpPr>
        <p:spPr/>
        <p:txBody>
          <a:bodyPr/>
          <a:lstStyle/>
          <a:p>
            <a:r>
              <a:rPr lang="en-CH" dirty="0"/>
              <a:t>NAND strings connected to different bitlines comprise a </a:t>
            </a:r>
            <a:r>
              <a:rPr lang="en-CH" dirty="0">
                <a:solidFill>
                  <a:srgbClr val="C80060"/>
                </a:solidFill>
              </a:rPr>
              <a:t>block</a:t>
            </a:r>
            <a:endParaRPr lang="en-CH" dirty="0"/>
          </a:p>
        </p:txBody>
      </p:sp>
      <p:sp>
        <p:nvSpPr>
          <p:cNvPr id="150" name="Rounded Rectangle 149">
            <a:extLst>
              <a:ext uri="{FF2B5EF4-FFF2-40B4-BE49-F238E27FC236}">
                <a16:creationId xmlns:a16="http://schemas.microsoft.com/office/drawing/2014/main" id="{EEBA535B-0080-BECB-2D6E-5B4CD51E8B7F}"/>
              </a:ext>
            </a:extLst>
          </p:cNvPr>
          <p:cNvSpPr/>
          <p:nvPr/>
        </p:nvSpPr>
        <p:spPr>
          <a:xfrm>
            <a:off x="1400205" y="2072242"/>
            <a:ext cx="7225614" cy="4447608"/>
          </a:xfrm>
          <a:prstGeom prst="roundRect">
            <a:avLst>
              <a:gd name="adj" fmla="val 5753"/>
            </a:avLst>
          </a:prstGeom>
          <a:solidFill>
            <a:schemeClr val="accent4">
              <a:lumMod val="20000"/>
              <a:lumOff val="80000"/>
            </a:schemeClr>
          </a:solidFill>
          <a:ln w="317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E9CB4662-A769-EDAC-9B08-DF930D74E0BE}"/>
              </a:ext>
            </a:extLst>
          </p:cNvPr>
          <p:cNvSpPr>
            <a:spLocks noGrp="1"/>
          </p:cNvSpPr>
          <p:nvPr>
            <p:ph type="title"/>
          </p:nvPr>
        </p:nvSpPr>
        <p:spPr/>
        <p:txBody>
          <a:bodyPr/>
          <a:lstStyle/>
          <a:p>
            <a:r>
              <a:rPr lang="en-CH" dirty="0"/>
              <a:t>NAND Flash Basics: A NAND Flash Block</a:t>
            </a:r>
          </a:p>
        </p:txBody>
      </p:sp>
      <p:cxnSp>
        <p:nvCxnSpPr>
          <p:cNvPr id="11" name="Straight Connector 10">
            <a:extLst>
              <a:ext uri="{FF2B5EF4-FFF2-40B4-BE49-F238E27FC236}">
                <a16:creationId xmlns:a16="http://schemas.microsoft.com/office/drawing/2014/main" id="{9882D9F0-606A-24AC-6CE3-F7549063EAD1}"/>
              </a:ext>
            </a:extLst>
          </p:cNvPr>
          <p:cNvCxnSpPr>
            <a:cxnSpLocks/>
          </p:cNvCxnSpPr>
          <p:nvPr/>
        </p:nvCxnSpPr>
        <p:spPr>
          <a:xfrm>
            <a:off x="1860807" y="2159850"/>
            <a:ext cx="0" cy="4315146"/>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397BB7-2EB7-2023-16BF-9273E0BED4B7}"/>
              </a:ext>
            </a:extLst>
          </p:cNvPr>
          <p:cNvCxnSpPr>
            <a:cxnSpLocks/>
          </p:cNvCxnSpPr>
          <p:nvPr/>
        </p:nvCxnSpPr>
        <p:spPr>
          <a:xfrm flipH="1" flipV="1">
            <a:off x="2439639"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60AFB78-9FA4-2C19-DD30-FB6AAC42A765}"/>
              </a:ext>
            </a:extLst>
          </p:cNvPr>
          <p:cNvSpPr txBox="1"/>
          <p:nvPr/>
        </p:nvSpPr>
        <p:spPr>
          <a:xfrm>
            <a:off x="2180948"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cxnSp>
        <p:nvCxnSpPr>
          <p:cNvPr id="67" name="Straight Connector 66">
            <a:extLst>
              <a:ext uri="{FF2B5EF4-FFF2-40B4-BE49-F238E27FC236}">
                <a16:creationId xmlns:a16="http://schemas.microsoft.com/office/drawing/2014/main" id="{23CCCDBB-DBD3-E362-153F-455ADC7D37E0}"/>
              </a:ext>
            </a:extLst>
          </p:cNvPr>
          <p:cNvCxnSpPr>
            <a:cxnSpLocks/>
          </p:cNvCxnSpPr>
          <p:nvPr/>
        </p:nvCxnSpPr>
        <p:spPr>
          <a:xfrm>
            <a:off x="2974321" y="2159850"/>
            <a:ext cx="0" cy="4315146"/>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7360046-79D5-6D05-5975-A0743FC564E5}"/>
              </a:ext>
            </a:extLst>
          </p:cNvPr>
          <p:cNvCxnSpPr>
            <a:cxnSpLocks/>
          </p:cNvCxnSpPr>
          <p:nvPr/>
        </p:nvCxnSpPr>
        <p:spPr>
          <a:xfrm flipH="1" flipV="1">
            <a:off x="3553153"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EE5E4A6F-59A2-49C8-3985-0F050269EB4C}"/>
              </a:ext>
            </a:extLst>
          </p:cNvPr>
          <p:cNvSpPr txBox="1"/>
          <p:nvPr/>
        </p:nvSpPr>
        <p:spPr>
          <a:xfrm>
            <a:off x="3294462"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cxnSp>
        <p:nvCxnSpPr>
          <p:cNvPr id="78" name="Straight Connector 77">
            <a:extLst>
              <a:ext uri="{FF2B5EF4-FFF2-40B4-BE49-F238E27FC236}">
                <a16:creationId xmlns:a16="http://schemas.microsoft.com/office/drawing/2014/main" id="{1D04370D-ECB3-0CFD-91B6-8865EB263328}"/>
              </a:ext>
            </a:extLst>
          </p:cNvPr>
          <p:cNvCxnSpPr>
            <a:cxnSpLocks/>
          </p:cNvCxnSpPr>
          <p:nvPr/>
        </p:nvCxnSpPr>
        <p:spPr>
          <a:xfrm>
            <a:off x="4087835" y="2159850"/>
            <a:ext cx="0" cy="4315146"/>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F4C475A-F104-35EC-1EED-E2AA48C10A99}"/>
              </a:ext>
            </a:extLst>
          </p:cNvPr>
          <p:cNvCxnSpPr>
            <a:cxnSpLocks/>
          </p:cNvCxnSpPr>
          <p:nvPr/>
        </p:nvCxnSpPr>
        <p:spPr>
          <a:xfrm flipH="1" flipV="1">
            <a:off x="4666667"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6CFEAE9F-AADB-EA13-07ED-DB6A3DCDC746}"/>
              </a:ext>
            </a:extLst>
          </p:cNvPr>
          <p:cNvSpPr txBox="1"/>
          <p:nvPr/>
        </p:nvSpPr>
        <p:spPr>
          <a:xfrm>
            <a:off x="4407976"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cxnSp>
        <p:nvCxnSpPr>
          <p:cNvPr id="89" name="Straight Connector 88">
            <a:extLst>
              <a:ext uri="{FF2B5EF4-FFF2-40B4-BE49-F238E27FC236}">
                <a16:creationId xmlns:a16="http://schemas.microsoft.com/office/drawing/2014/main" id="{93CA42A9-FD7C-BDB4-39C2-C0DFF2EA2588}"/>
              </a:ext>
            </a:extLst>
          </p:cNvPr>
          <p:cNvCxnSpPr>
            <a:cxnSpLocks/>
          </p:cNvCxnSpPr>
          <p:nvPr/>
        </p:nvCxnSpPr>
        <p:spPr>
          <a:xfrm>
            <a:off x="5201349" y="2159850"/>
            <a:ext cx="0" cy="4315146"/>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B455905-6E78-0082-75F5-816C68C5AA7B}"/>
              </a:ext>
            </a:extLst>
          </p:cNvPr>
          <p:cNvCxnSpPr>
            <a:cxnSpLocks/>
          </p:cNvCxnSpPr>
          <p:nvPr/>
        </p:nvCxnSpPr>
        <p:spPr>
          <a:xfrm flipH="1" flipV="1">
            <a:off x="5780181"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AA8CFB74-F04E-C1A8-7E53-C7C0EE03B5D7}"/>
              </a:ext>
            </a:extLst>
          </p:cNvPr>
          <p:cNvSpPr txBox="1"/>
          <p:nvPr/>
        </p:nvSpPr>
        <p:spPr>
          <a:xfrm>
            <a:off x="5521490"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cxnSp>
        <p:nvCxnSpPr>
          <p:cNvPr id="100" name="Straight Connector 99">
            <a:extLst>
              <a:ext uri="{FF2B5EF4-FFF2-40B4-BE49-F238E27FC236}">
                <a16:creationId xmlns:a16="http://schemas.microsoft.com/office/drawing/2014/main" id="{EF4344FD-8CB2-C1C3-D1BB-7A0451A612C2}"/>
              </a:ext>
            </a:extLst>
          </p:cNvPr>
          <p:cNvCxnSpPr>
            <a:cxnSpLocks/>
          </p:cNvCxnSpPr>
          <p:nvPr/>
        </p:nvCxnSpPr>
        <p:spPr>
          <a:xfrm>
            <a:off x="6314864" y="2159850"/>
            <a:ext cx="0" cy="4315146"/>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405210C-59A2-1D60-0F3C-E4B13049B781}"/>
              </a:ext>
            </a:extLst>
          </p:cNvPr>
          <p:cNvCxnSpPr>
            <a:cxnSpLocks/>
          </p:cNvCxnSpPr>
          <p:nvPr/>
        </p:nvCxnSpPr>
        <p:spPr>
          <a:xfrm flipH="1" flipV="1">
            <a:off x="6893696"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A3B7642D-6B0F-A3C4-E3AC-1A8D25BBF70A}"/>
              </a:ext>
            </a:extLst>
          </p:cNvPr>
          <p:cNvSpPr txBox="1"/>
          <p:nvPr/>
        </p:nvSpPr>
        <p:spPr>
          <a:xfrm>
            <a:off x="6635005"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5</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cxnSp>
        <p:nvCxnSpPr>
          <p:cNvPr id="111" name="Straight Connector 110">
            <a:extLst>
              <a:ext uri="{FF2B5EF4-FFF2-40B4-BE49-F238E27FC236}">
                <a16:creationId xmlns:a16="http://schemas.microsoft.com/office/drawing/2014/main" id="{07C8D388-D4AF-0C9C-1411-6C78D69667E6}"/>
              </a:ext>
            </a:extLst>
          </p:cNvPr>
          <p:cNvCxnSpPr>
            <a:cxnSpLocks/>
          </p:cNvCxnSpPr>
          <p:nvPr/>
        </p:nvCxnSpPr>
        <p:spPr>
          <a:xfrm>
            <a:off x="7868682" y="2159850"/>
            <a:ext cx="0" cy="4315146"/>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12" name="타원 299">
            <a:extLst>
              <a:ext uri="{FF2B5EF4-FFF2-40B4-BE49-F238E27FC236}">
                <a16:creationId xmlns:a16="http://schemas.microsoft.com/office/drawing/2014/main" id="{22985A88-C155-3613-69E1-EE18E9E3021F}"/>
              </a:ext>
            </a:extLst>
          </p:cNvPr>
          <p:cNvSpPr/>
          <p:nvPr/>
        </p:nvSpPr>
        <p:spPr>
          <a:xfrm>
            <a:off x="7588930"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113" name="타원 299">
            <a:extLst>
              <a:ext uri="{FF2B5EF4-FFF2-40B4-BE49-F238E27FC236}">
                <a16:creationId xmlns:a16="http://schemas.microsoft.com/office/drawing/2014/main" id="{AF88D51C-E7C7-0E9A-0E9E-E26A3BA2403B}"/>
              </a:ext>
            </a:extLst>
          </p:cNvPr>
          <p:cNvSpPr/>
          <p:nvPr/>
        </p:nvSpPr>
        <p:spPr>
          <a:xfrm>
            <a:off x="7588930" y="305554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114" name="타원 299">
            <a:extLst>
              <a:ext uri="{FF2B5EF4-FFF2-40B4-BE49-F238E27FC236}">
                <a16:creationId xmlns:a16="http://schemas.microsoft.com/office/drawing/2014/main" id="{E0EF91D3-394D-BA3D-A0F8-CB6576BB8EA3}"/>
              </a:ext>
            </a:extLst>
          </p:cNvPr>
          <p:cNvSpPr/>
          <p:nvPr/>
        </p:nvSpPr>
        <p:spPr>
          <a:xfrm>
            <a:off x="7588930" y="3718227"/>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115" name="타원 299">
            <a:extLst>
              <a:ext uri="{FF2B5EF4-FFF2-40B4-BE49-F238E27FC236}">
                <a16:creationId xmlns:a16="http://schemas.microsoft.com/office/drawing/2014/main" id="{9F6FAF5E-8FCC-1E5B-2159-C6110E7A25A7}"/>
              </a:ext>
            </a:extLst>
          </p:cNvPr>
          <p:cNvSpPr/>
          <p:nvPr/>
        </p:nvSpPr>
        <p:spPr>
          <a:xfrm>
            <a:off x="7588930" y="438091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116" name="타원 299">
            <a:extLst>
              <a:ext uri="{FF2B5EF4-FFF2-40B4-BE49-F238E27FC236}">
                <a16:creationId xmlns:a16="http://schemas.microsoft.com/office/drawing/2014/main" id="{AED13238-3B6A-E9A3-2EC7-68FC8C26EE1F}"/>
              </a:ext>
            </a:extLst>
          </p:cNvPr>
          <p:cNvSpPr/>
          <p:nvPr/>
        </p:nvSpPr>
        <p:spPr>
          <a:xfrm>
            <a:off x="7588930" y="555216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117" name="Straight Connector 116">
            <a:extLst>
              <a:ext uri="{FF2B5EF4-FFF2-40B4-BE49-F238E27FC236}">
                <a16:creationId xmlns:a16="http://schemas.microsoft.com/office/drawing/2014/main" id="{BB53F73A-7D89-0D4C-D7D0-425C3D094505}"/>
              </a:ext>
            </a:extLst>
          </p:cNvPr>
          <p:cNvCxnSpPr/>
          <p:nvPr/>
        </p:nvCxnSpPr>
        <p:spPr>
          <a:xfrm>
            <a:off x="7858407"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FF8E7AB-EF4D-BFFF-B933-5C33E8480399}"/>
              </a:ext>
            </a:extLst>
          </p:cNvPr>
          <p:cNvCxnSpPr>
            <a:cxnSpLocks/>
          </p:cNvCxnSpPr>
          <p:nvPr/>
        </p:nvCxnSpPr>
        <p:spPr>
          <a:xfrm flipH="1" flipV="1">
            <a:off x="8447514"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E0E54765-ADCC-1270-653A-8B90F9D602A5}"/>
              </a:ext>
            </a:extLst>
          </p:cNvPr>
          <p:cNvSpPr txBox="1"/>
          <p:nvPr/>
        </p:nvSpPr>
        <p:spPr>
          <a:xfrm>
            <a:off x="8188823"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i="1" baseline="-25000" dirty="0">
                <a:solidFill>
                  <a:prstClr val="black"/>
                </a:solidFill>
                <a:latin typeface="Cambria" panose="02040503050406030204" pitchFamily="18" charset="0"/>
                <a:ea typeface="맑은 고딕" panose="020B0503020000020004" pitchFamily="34" charset="-127"/>
              </a:rPr>
              <a:t>N</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sp>
        <p:nvSpPr>
          <p:cNvPr id="120" name="TextBox 119">
            <a:extLst>
              <a:ext uri="{FF2B5EF4-FFF2-40B4-BE49-F238E27FC236}">
                <a16:creationId xmlns:a16="http://schemas.microsoft.com/office/drawing/2014/main" id="{B5935A47-715F-3F03-21EC-E8D4566AA19C}"/>
              </a:ext>
            </a:extLst>
          </p:cNvPr>
          <p:cNvSpPr txBox="1"/>
          <p:nvPr/>
        </p:nvSpPr>
        <p:spPr>
          <a:xfrm rot="16200000">
            <a:off x="7668522" y="5108346"/>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144" name="Group 143">
            <a:extLst>
              <a:ext uri="{FF2B5EF4-FFF2-40B4-BE49-F238E27FC236}">
                <a16:creationId xmlns:a16="http://schemas.microsoft.com/office/drawing/2014/main" id="{6E88F7D5-1CA6-E127-F0BD-F66549510BB1}"/>
              </a:ext>
            </a:extLst>
          </p:cNvPr>
          <p:cNvGrpSpPr/>
          <p:nvPr/>
        </p:nvGrpSpPr>
        <p:grpSpPr>
          <a:xfrm>
            <a:off x="1196221" y="2671911"/>
            <a:ext cx="6392709" cy="3159303"/>
            <a:chOff x="1422400" y="2671911"/>
            <a:chExt cx="6166530" cy="3159303"/>
          </a:xfrm>
        </p:grpSpPr>
        <p:grpSp>
          <p:nvGrpSpPr>
            <p:cNvPr id="127" name="Group 126">
              <a:extLst>
                <a:ext uri="{FF2B5EF4-FFF2-40B4-BE49-F238E27FC236}">
                  <a16:creationId xmlns:a16="http://schemas.microsoft.com/office/drawing/2014/main" id="{B3C6B2F6-6E8E-8FF6-302E-2A86E360B1F3}"/>
                </a:ext>
              </a:extLst>
            </p:cNvPr>
            <p:cNvGrpSpPr/>
            <p:nvPr/>
          </p:nvGrpSpPr>
          <p:grpSpPr>
            <a:xfrm>
              <a:off x="1422400" y="2671911"/>
              <a:ext cx="6166530" cy="0"/>
              <a:chOff x="1231585" y="2671911"/>
              <a:chExt cx="6166530" cy="0"/>
            </a:xfrm>
          </p:grpSpPr>
          <p:cxnSp>
            <p:nvCxnSpPr>
              <p:cNvPr id="122" name="Straight Connector 121">
                <a:extLst>
                  <a:ext uri="{FF2B5EF4-FFF2-40B4-BE49-F238E27FC236}">
                    <a16:creationId xmlns:a16="http://schemas.microsoft.com/office/drawing/2014/main" id="{BCAED036-C333-CF55-4882-209376BB53EF}"/>
                  </a:ext>
                </a:extLst>
              </p:cNvPr>
              <p:cNvCxnSpPr>
                <a:cxnSpLocks/>
                <a:stCxn id="7" idx="2"/>
              </p:cNvCxnSpPr>
              <p:nvPr/>
            </p:nvCxnSpPr>
            <p:spPr>
              <a:xfrm>
                <a:off x="1602803" y="2671911"/>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8D5F21A-ABFD-7E13-D0EA-40CFC484F70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B7A62C36-4C65-1E6E-05E8-FC016FB42577}"/>
                </a:ext>
              </a:extLst>
            </p:cNvPr>
            <p:cNvGrpSpPr/>
            <p:nvPr/>
          </p:nvGrpSpPr>
          <p:grpSpPr>
            <a:xfrm>
              <a:off x="1422400" y="3334594"/>
              <a:ext cx="6166530" cy="0"/>
              <a:chOff x="1231585" y="2671911"/>
              <a:chExt cx="6166530" cy="0"/>
            </a:xfrm>
          </p:grpSpPr>
          <p:cxnSp>
            <p:nvCxnSpPr>
              <p:cNvPr id="129" name="Straight Connector 128">
                <a:extLst>
                  <a:ext uri="{FF2B5EF4-FFF2-40B4-BE49-F238E27FC236}">
                    <a16:creationId xmlns:a16="http://schemas.microsoft.com/office/drawing/2014/main" id="{D445EF92-6D15-61B7-C6ED-8F9899750749}"/>
                  </a:ext>
                </a:extLst>
              </p:cNvPr>
              <p:cNvCxnSpPr>
                <a:cxnSpLocks/>
                <a:stCxn id="5" idx="2"/>
              </p:cNvCxnSpPr>
              <p:nvPr/>
            </p:nvCxnSpPr>
            <p:spPr>
              <a:xfrm>
                <a:off x="1602803" y="2671911"/>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327981F-DF98-DC5A-7B6B-EFD2A2001EC7}"/>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 name="Group 130">
              <a:extLst>
                <a:ext uri="{FF2B5EF4-FFF2-40B4-BE49-F238E27FC236}">
                  <a16:creationId xmlns:a16="http://schemas.microsoft.com/office/drawing/2014/main" id="{5D812B03-D1B7-4DFB-86DC-EE89DF87501C}"/>
                </a:ext>
              </a:extLst>
            </p:cNvPr>
            <p:cNvGrpSpPr/>
            <p:nvPr/>
          </p:nvGrpSpPr>
          <p:grpSpPr>
            <a:xfrm>
              <a:off x="1422400" y="3997277"/>
              <a:ext cx="6166530" cy="0"/>
              <a:chOff x="1231585" y="2671911"/>
              <a:chExt cx="6166530" cy="0"/>
            </a:xfrm>
          </p:grpSpPr>
          <p:cxnSp>
            <p:nvCxnSpPr>
              <p:cNvPr id="132" name="Straight Connector 131">
                <a:extLst>
                  <a:ext uri="{FF2B5EF4-FFF2-40B4-BE49-F238E27FC236}">
                    <a16:creationId xmlns:a16="http://schemas.microsoft.com/office/drawing/2014/main" id="{311FB7AC-DF5B-1F85-2CF7-F7F9073B5856}"/>
                  </a:ext>
                </a:extLst>
              </p:cNvPr>
              <p:cNvCxnSpPr>
                <a:cxnSpLocks/>
                <a:stCxn id="6" idx="2"/>
              </p:cNvCxnSpPr>
              <p:nvPr/>
            </p:nvCxnSpPr>
            <p:spPr>
              <a:xfrm>
                <a:off x="1602803" y="2671911"/>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03269AE-FE0E-9A79-5EA3-CEB42094007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713060AC-FBF8-1411-3A41-60F6BE03FDFE}"/>
                </a:ext>
              </a:extLst>
            </p:cNvPr>
            <p:cNvGrpSpPr/>
            <p:nvPr/>
          </p:nvGrpSpPr>
          <p:grpSpPr>
            <a:xfrm>
              <a:off x="1422400" y="4659960"/>
              <a:ext cx="6166530" cy="0"/>
              <a:chOff x="1231585" y="2671911"/>
              <a:chExt cx="6166530" cy="0"/>
            </a:xfrm>
          </p:grpSpPr>
          <p:cxnSp>
            <p:nvCxnSpPr>
              <p:cNvPr id="135" name="Straight Connector 134">
                <a:extLst>
                  <a:ext uri="{FF2B5EF4-FFF2-40B4-BE49-F238E27FC236}">
                    <a16:creationId xmlns:a16="http://schemas.microsoft.com/office/drawing/2014/main" id="{6EDE51A7-BF25-0809-60C7-A712D3EF8DD8}"/>
                  </a:ext>
                </a:extLst>
              </p:cNvPr>
              <p:cNvCxnSpPr>
                <a:cxnSpLocks/>
                <a:stCxn id="8" idx="2"/>
              </p:cNvCxnSpPr>
              <p:nvPr/>
            </p:nvCxnSpPr>
            <p:spPr>
              <a:xfrm>
                <a:off x="1602803" y="2671911"/>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F801793F-ADE2-7D0E-1F3C-AD8C0DB3025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2EE6339C-A529-84A6-D866-9518AF60DC11}"/>
                </a:ext>
              </a:extLst>
            </p:cNvPr>
            <p:cNvGrpSpPr/>
            <p:nvPr/>
          </p:nvGrpSpPr>
          <p:grpSpPr>
            <a:xfrm>
              <a:off x="1422400" y="5831214"/>
              <a:ext cx="6166530" cy="0"/>
              <a:chOff x="1231585" y="2671911"/>
              <a:chExt cx="6166530" cy="0"/>
            </a:xfrm>
          </p:grpSpPr>
          <p:cxnSp>
            <p:nvCxnSpPr>
              <p:cNvPr id="138" name="Straight Connector 137">
                <a:extLst>
                  <a:ext uri="{FF2B5EF4-FFF2-40B4-BE49-F238E27FC236}">
                    <a16:creationId xmlns:a16="http://schemas.microsoft.com/office/drawing/2014/main" id="{1D26B389-FADB-6A02-1A8A-4CAA518C435C}"/>
                  </a:ext>
                </a:extLst>
              </p:cNvPr>
              <p:cNvCxnSpPr>
                <a:cxnSpLocks/>
                <a:stCxn id="9" idx="2"/>
              </p:cNvCxnSpPr>
              <p:nvPr/>
            </p:nvCxnSpPr>
            <p:spPr>
              <a:xfrm>
                <a:off x="1602803" y="2671911"/>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9B9D1A4-0988-5C2C-CAE4-8077F5038E60}"/>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 name="타원 299">
            <a:extLst>
              <a:ext uri="{FF2B5EF4-FFF2-40B4-BE49-F238E27FC236}">
                <a16:creationId xmlns:a16="http://schemas.microsoft.com/office/drawing/2014/main" id="{B87899F4-6B53-60A2-4933-371DC85102E3}"/>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 name="타원 299">
            <a:extLst>
              <a:ext uri="{FF2B5EF4-FFF2-40B4-BE49-F238E27FC236}">
                <a16:creationId xmlns:a16="http://schemas.microsoft.com/office/drawing/2014/main" id="{B6DBD72A-FCD1-ECB2-724E-9C5132B1B33E}"/>
              </a:ext>
            </a:extLst>
          </p:cNvPr>
          <p:cNvSpPr/>
          <p:nvPr/>
        </p:nvSpPr>
        <p:spPr>
          <a:xfrm>
            <a:off x="1581055" y="305554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6" name="타원 299">
            <a:extLst>
              <a:ext uri="{FF2B5EF4-FFF2-40B4-BE49-F238E27FC236}">
                <a16:creationId xmlns:a16="http://schemas.microsoft.com/office/drawing/2014/main" id="{E73069B9-06A4-F505-1E7E-58E4BEFB993E}"/>
              </a:ext>
            </a:extLst>
          </p:cNvPr>
          <p:cNvSpPr/>
          <p:nvPr/>
        </p:nvSpPr>
        <p:spPr>
          <a:xfrm>
            <a:off x="1581055" y="3718227"/>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8" name="타원 299">
            <a:extLst>
              <a:ext uri="{FF2B5EF4-FFF2-40B4-BE49-F238E27FC236}">
                <a16:creationId xmlns:a16="http://schemas.microsoft.com/office/drawing/2014/main" id="{60785298-7C78-E901-9A82-120C4FA94D18}"/>
              </a:ext>
            </a:extLst>
          </p:cNvPr>
          <p:cNvSpPr/>
          <p:nvPr/>
        </p:nvSpPr>
        <p:spPr>
          <a:xfrm>
            <a:off x="1581055" y="438091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9" name="타원 299">
            <a:extLst>
              <a:ext uri="{FF2B5EF4-FFF2-40B4-BE49-F238E27FC236}">
                <a16:creationId xmlns:a16="http://schemas.microsoft.com/office/drawing/2014/main" id="{78AFF248-8115-D1C2-EE4A-DB91B982DE97}"/>
              </a:ext>
            </a:extLst>
          </p:cNvPr>
          <p:cNvSpPr/>
          <p:nvPr/>
        </p:nvSpPr>
        <p:spPr>
          <a:xfrm>
            <a:off x="1581055" y="555216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17" name="Straight Connector 16">
            <a:extLst>
              <a:ext uri="{FF2B5EF4-FFF2-40B4-BE49-F238E27FC236}">
                <a16:creationId xmlns:a16="http://schemas.microsoft.com/office/drawing/2014/main" id="{ED1A1D41-312B-DE8B-E974-8168D9410234}"/>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51F3EDF-AB53-45C0-0E7A-8AD288282898}"/>
              </a:ext>
            </a:extLst>
          </p:cNvPr>
          <p:cNvSpPr txBox="1"/>
          <p:nvPr/>
        </p:nvSpPr>
        <p:spPr>
          <a:xfrm rot="16200000">
            <a:off x="1660647" y="5108346"/>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53A7959A-818E-10AC-6B29-F33F9CB6ADFC}"/>
              </a:ext>
            </a:extLst>
          </p:cNvPr>
          <p:cNvSpPr/>
          <p:nvPr/>
        </p:nvSpPr>
        <p:spPr>
          <a:xfrm>
            <a:off x="2694569"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69" name="타원 299">
            <a:extLst>
              <a:ext uri="{FF2B5EF4-FFF2-40B4-BE49-F238E27FC236}">
                <a16:creationId xmlns:a16="http://schemas.microsoft.com/office/drawing/2014/main" id="{D9B4ACF0-8625-0734-7FA9-81852AC3458F}"/>
              </a:ext>
            </a:extLst>
          </p:cNvPr>
          <p:cNvSpPr/>
          <p:nvPr/>
        </p:nvSpPr>
        <p:spPr>
          <a:xfrm>
            <a:off x="2694569" y="305554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70" name="타원 299">
            <a:extLst>
              <a:ext uri="{FF2B5EF4-FFF2-40B4-BE49-F238E27FC236}">
                <a16:creationId xmlns:a16="http://schemas.microsoft.com/office/drawing/2014/main" id="{F90CD310-92F7-E1F5-C3D5-C27A78F1FEEB}"/>
              </a:ext>
            </a:extLst>
          </p:cNvPr>
          <p:cNvSpPr/>
          <p:nvPr/>
        </p:nvSpPr>
        <p:spPr>
          <a:xfrm>
            <a:off x="2694569" y="3718227"/>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71" name="타원 299">
            <a:extLst>
              <a:ext uri="{FF2B5EF4-FFF2-40B4-BE49-F238E27FC236}">
                <a16:creationId xmlns:a16="http://schemas.microsoft.com/office/drawing/2014/main" id="{EC19123D-DD60-73C1-22CA-04900ED68C7F}"/>
              </a:ext>
            </a:extLst>
          </p:cNvPr>
          <p:cNvSpPr/>
          <p:nvPr/>
        </p:nvSpPr>
        <p:spPr>
          <a:xfrm>
            <a:off x="2694569" y="438091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72" name="타원 299">
            <a:extLst>
              <a:ext uri="{FF2B5EF4-FFF2-40B4-BE49-F238E27FC236}">
                <a16:creationId xmlns:a16="http://schemas.microsoft.com/office/drawing/2014/main" id="{7C652857-347D-FD4C-105B-E549DE7EFE00}"/>
              </a:ext>
            </a:extLst>
          </p:cNvPr>
          <p:cNvSpPr/>
          <p:nvPr/>
        </p:nvSpPr>
        <p:spPr>
          <a:xfrm>
            <a:off x="2694569" y="555216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73" name="Straight Connector 72">
            <a:extLst>
              <a:ext uri="{FF2B5EF4-FFF2-40B4-BE49-F238E27FC236}">
                <a16:creationId xmlns:a16="http://schemas.microsoft.com/office/drawing/2014/main" id="{F4543A94-621D-F608-1B98-D6CFA749F2D8}"/>
              </a:ext>
            </a:extLst>
          </p:cNvPr>
          <p:cNvCxnSpPr/>
          <p:nvPr/>
        </p:nvCxnSpPr>
        <p:spPr>
          <a:xfrm>
            <a:off x="2964046"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EA524E19-A288-8792-E97C-F9ECFD5DE35A}"/>
              </a:ext>
            </a:extLst>
          </p:cNvPr>
          <p:cNvSpPr txBox="1"/>
          <p:nvPr/>
        </p:nvSpPr>
        <p:spPr>
          <a:xfrm rot="16200000">
            <a:off x="2774161" y="5108346"/>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79" name="타원 299">
            <a:extLst>
              <a:ext uri="{FF2B5EF4-FFF2-40B4-BE49-F238E27FC236}">
                <a16:creationId xmlns:a16="http://schemas.microsoft.com/office/drawing/2014/main" id="{D3109BB3-5256-BA3B-7E63-C1DC728423F0}"/>
              </a:ext>
            </a:extLst>
          </p:cNvPr>
          <p:cNvSpPr/>
          <p:nvPr/>
        </p:nvSpPr>
        <p:spPr>
          <a:xfrm>
            <a:off x="3808083"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80" name="타원 299">
            <a:extLst>
              <a:ext uri="{FF2B5EF4-FFF2-40B4-BE49-F238E27FC236}">
                <a16:creationId xmlns:a16="http://schemas.microsoft.com/office/drawing/2014/main" id="{84D5DA4D-32D3-52F3-F3D7-524E532C4993}"/>
              </a:ext>
            </a:extLst>
          </p:cNvPr>
          <p:cNvSpPr/>
          <p:nvPr/>
        </p:nvSpPr>
        <p:spPr>
          <a:xfrm>
            <a:off x="3808083" y="305554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81" name="타원 299">
            <a:extLst>
              <a:ext uri="{FF2B5EF4-FFF2-40B4-BE49-F238E27FC236}">
                <a16:creationId xmlns:a16="http://schemas.microsoft.com/office/drawing/2014/main" id="{51B2488E-971B-BD74-BA34-21D3D0A3A4BB}"/>
              </a:ext>
            </a:extLst>
          </p:cNvPr>
          <p:cNvSpPr/>
          <p:nvPr/>
        </p:nvSpPr>
        <p:spPr>
          <a:xfrm>
            <a:off x="3808083" y="3718227"/>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82" name="타원 299">
            <a:extLst>
              <a:ext uri="{FF2B5EF4-FFF2-40B4-BE49-F238E27FC236}">
                <a16:creationId xmlns:a16="http://schemas.microsoft.com/office/drawing/2014/main" id="{6C5DA625-B927-4620-C2BD-75D52A76A842}"/>
              </a:ext>
            </a:extLst>
          </p:cNvPr>
          <p:cNvSpPr/>
          <p:nvPr/>
        </p:nvSpPr>
        <p:spPr>
          <a:xfrm>
            <a:off x="3808083" y="438091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83" name="타원 299">
            <a:extLst>
              <a:ext uri="{FF2B5EF4-FFF2-40B4-BE49-F238E27FC236}">
                <a16:creationId xmlns:a16="http://schemas.microsoft.com/office/drawing/2014/main" id="{DA7D983E-1689-5DCD-E566-134E7A8FC2BD}"/>
              </a:ext>
            </a:extLst>
          </p:cNvPr>
          <p:cNvSpPr/>
          <p:nvPr/>
        </p:nvSpPr>
        <p:spPr>
          <a:xfrm>
            <a:off x="3808083" y="555216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84" name="Straight Connector 83">
            <a:extLst>
              <a:ext uri="{FF2B5EF4-FFF2-40B4-BE49-F238E27FC236}">
                <a16:creationId xmlns:a16="http://schemas.microsoft.com/office/drawing/2014/main" id="{E83D0645-AE80-2C1A-C876-03F97A38A29A}"/>
              </a:ext>
            </a:extLst>
          </p:cNvPr>
          <p:cNvCxnSpPr/>
          <p:nvPr/>
        </p:nvCxnSpPr>
        <p:spPr>
          <a:xfrm>
            <a:off x="4077560"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9CAA545F-B235-E20F-74DB-0E656E9C46A9}"/>
              </a:ext>
            </a:extLst>
          </p:cNvPr>
          <p:cNvSpPr txBox="1"/>
          <p:nvPr/>
        </p:nvSpPr>
        <p:spPr>
          <a:xfrm rot="16200000">
            <a:off x="3887675" y="5108346"/>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90" name="타원 299">
            <a:extLst>
              <a:ext uri="{FF2B5EF4-FFF2-40B4-BE49-F238E27FC236}">
                <a16:creationId xmlns:a16="http://schemas.microsoft.com/office/drawing/2014/main" id="{AADDC259-0BE4-8F6D-BEFC-A130234414D3}"/>
              </a:ext>
            </a:extLst>
          </p:cNvPr>
          <p:cNvSpPr/>
          <p:nvPr/>
        </p:nvSpPr>
        <p:spPr>
          <a:xfrm>
            <a:off x="4921597"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91" name="타원 299">
            <a:extLst>
              <a:ext uri="{FF2B5EF4-FFF2-40B4-BE49-F238E27FC236}">
                <a16:creationId xmlns:a16="http://schemas.microsoft.com/office/drawing/2014/main" id="{2E57DAB5-F5E0-E8FF-AA21-44CFAA362B29}"/>
              </a:ext>
            </a:extLst>
          </p:cNvPr>
          <p:cNvSpPr/>
          <p:nvPr/>
        </p:nvSpPr>
        <p:spPr>
          <a:xfrm>
            <a:off x="4921597" y="305554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92" name="타원 299">
            <a:extLst>
              <a:ext uri="{FF2B5EF4-FFF2-40B4-BE49-F238E27FC236}">
                <a16:creationId xmlns:a16="http://schemas.microsoft.com/office/drawing/2014/main" id="{3ADEEF72-E039-3058-002C-85218F0FCB3C}"/>
              </a:ext>
            </a:extLst>
          </p:cNvPr>
          <p:cNvSpPr/>
          <p:nvPr/>
        </p:nvSpPr>
        <p:spPr>
          <a:xfrm>
            <a:off x="4921597" y="3718227"/>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93" name="타원 299">
            <a:extLst>
              <a:ext uri="{FF2B5EF4-FFF2-40B4-BE49-F238E27FC236}">
                <a16:creationId xmlns:a16="http://schemas.microsoft.com/office/drawing/2014/main" id="{78091155-CB67-15B3-7E67-6853654ECB68}"/>
              </a:ext>
            </a:extLst>
          </p:cNvPr>
          <p:cNvSpPr/>
          <p:nvPr/>
        </p:nvSpPr>
        <p:spPr>
          <a:xfrm>
            <a:off x="4921597" y="438091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94" name="타원 299">
            <a:extLst>
              <a:ext uri="{FF2B5EF4-FFF2-40B4-BE49-F238E27FC236}">
                <a16:creationId xmlns:a16="http://schemas.microsoft.com/office/drawing/2014/main" id="{BF180142-95DE-BB98-62B0-FE05F36FD1B5}"/>
              </a:ext>
            </a:extLst>
          </p:cNvPr>
          <p:cNvSpPr/>
          <p:nvPr/>
        </p:nvSpPr>
        <p:spPr>
          <a:xfrm>
            <a:off x="4921597" y="555216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95" name="Straight Connector 94">
            <a:extLst>
              <a:ext uri="{FF2B5EF4-FFF2-40B4-BE49-F238E27FC236}">
                <a16:creationId xmlns:a16="http://schemas.microsoft.com/office/drawing/2014/main" id="{A8123839-D4A3-C187-8728-19BC5C4B9EE1}"/>
              </a:ext>
            </a:extLst>
          </p:cNvPr>
          <p:cNvCxnSpPr/>
          <p:nvPr/>
        </p:nvCxnSpPr>
        <p:spPr>
          <a:xfrm>
            <a:off x="5191074"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6EBC40EA-D282-EC98-589F-14656B57219D}"/>
              </a:ext>
            </a:extLst>
          </p:cNvPr>
          <p:cNvSpPr txBox="1"/>
          <p:nvPr/>
        </p:nvSpPr>
        <p:spPr>
          <a:xfrm rot="16200000">
            <a:off x="5001189" y="5108346"/>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101" name="타원 299">
            <a:extLst>
              <a:ext uri="{FF2B5EF4-FFF2-40B4-BE49-F238E27FC236}">
                <a16:creationId xmlns:a16="http://schemas.microsoft.com/office/drawing/2014/main" id="{7C90B6E7-70C3-B458-E55D-E9B1456A90F0}"/>
              </a:ext>
            </a:extLst>
          </p:cNvPr>
          <p:cNvSpPr/>
          <p:nvPr/>
        </p:nvSpPr>
        <p:spPr>
          <a:xfrm>
            <a:off x="6035112"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102" name="타원 299">
            <a:extLst>
              <a:ext uri="{FF2B5EF4-FFF2-40B4-BE49-F238E27FC236}">
                <a16:creationId xmlns:a16="http://schemas.microsoft.com/office/drawing/2014/main" id="{E800E47E-E647-2611-E913-24342E6F777D}"/>
              </a:ext>
            </a:extLst>
          </p:cNvPr>
          <p:cNvSpPr/>
          <p:nvPr/>
        </p:nvSpPr>
        <p:spPr>
          <a:xfrm>
            <a:off x="6035112" y="305554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103" name="타원 299">
            <a:extLst>
              <a:ext uri="{FF2B5EF4-FFF2-40B4-BE49-F238E27FC236}">
                <a16:creationId xmlns:a16="http://schemas.microsoft.com/office/drawing/2014/main" id="{4A037F6A-D90B-995E-0673-4E77F39B5DCA}"/>
              </a:ext>
            </a:extLst>
          </p:cNvPr>
          <p:cNvSpPr/>
          <p:nvPr/>
        </p:nvSpPr>
        <p:spPr>
          <a:xfrm>
            <a:off x="6035112" y="3718227"/>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104" name="타원 299">
            <a:extLst>
              <a:ext uri="{FF2B5EF4-FFF2-40B4-BE49-F238E27FC236}">
                <a16:creationId xmlns:a16="http://schemas.microsoft.com/office/drawing/2014/main" id="{DDAD087A-6A34-4823-A0B5-5D556B722CDE}"/>
              </a:ext>
            </a:extLst>
          </p:cNvPr>
          <p:cNvSpPr/>
          <p:nvPr/>
        </p:nvSpPr>
        <p:spPr>
          <a:xfrm>
            <a:off x="6035112" y="438091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105" name="타원 299">
            <a:extLst>
              <a:ext uri="{FF2B5EF4-FFF2-40B4-BE49-F238E27FC236}">
                <a16:creationId xmlns:a16="http://schemas.microsoft.com/office/drawing/2014/main" id="{E0807613-17E5-5833-8D31-B5BA1C317D98}"/>
              </a:ext>
            </a:extLst>
          </p:cNvPr>
          <p:cNvSpPr/>
          <p:nvPr/>
        </p:nvSpPr>
        <p:spPr>
          <a:xfrm>
            <a:off x="6035112" y="5552164"/>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106" name="Straight Connector 105">
            <a:extLst>
              <a:ext uri="{FF2B5EF4-FFF2-40B4-BE49-F238E27FC236}">
                <a16:creationId xmlns:a16="http://schemas.microsoft.com/office/drawing/2014/main" id="{9CAB7BEC-F83A-AD0B-E943-EF54FD4DC79F}"/>
              </a:ext>
            </a:extLst>
          </p:cNvPr>
          <p:cNvCxnSpPr/>
          <p:nvPr/>
        </p:nvCxnSpPr>
        <p:spPr>
          <a:xfrm>
            <a:off x="6304589"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20E430A-53F1-6077-19F5-D6B6CFC2DA7C}"/>
              </a:ext>
            </a:extLst>
          </p:cNvPr>
          <p:cNvSpPr txBox="1"/>
          <p:nvPr/>
        </p:nvSpPr>
        <p:spPr>
          <a:xfrm rot="16200000">
            <a:off x="6114704" y="5108346"/>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121" name="TextBox 120">
            <a:extLst>
              <a:ext uri="{FF2B5EF4-FFF2-40B4-BE49-F238E27FC236}">
                <a16:creationId xmlns:a16="http://schemas.microsoft.com/office/drawing/2014/main" id="{FB3C9DFC-9EAF-53DD-EC4E-C04D47B4B549}"/>
              </a:ext>
            </a:extLst>
          </p:cNvPr>
          <p:cNvSpPr txBox="1"/>
          <p:nvPr/>
        </p:nvSpPr>
        <p:spPr>
          <a:xfrm>
            <a:off x="7077456" y="24440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140" name="TextBox 139">
            <a:extLst>
              <a:ext uri="{FF2B5EF4-FFF2-40B4-BE49-F238E27FC236}">
                <a16:creationId xmlns:a16="http://schemas.microsoft.com/office/drawing/2014/main" id="{A84067FC-D667-51B6-FE0B-EDB24B5C6558}"/>
              </a:ext>
            </a:extLst>
          </p:cNvPr>
          <p:cNvSpPr txBox="1"/>
          <p:nvPr/>
        </p:nvSpPr>
        <p:spPr>
          <a:xfrm>
            <a:off x="7077456" y="3108751"/>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141" name="TextBox 140">
            <a:extLst>
              <a:ext uri="{FF2B5EF4-FFF2-40B4-BE49-F238E27FC236}">
                <a16:creationId xmlns:a16="http://schemas.microsoft.com/office/drawing/2014/main" id="{41E52E3F-4644-D191-156B-458C299309EA}"/>
              </a:ext>
            </a:extLst>
          </p:cNvPr>
          <p:cNvSpPr txBox="1"/>
          <p:nvPr/>
        </p:nvSpPr>
        <p:spPr>
          <a:xfrm>
            <a:off x="7077456" y="3766333"/>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142" name="TextBox 141">
            <a:extLst>
              <a:ext uri="{FF2B5EF4-FFF2-40B4-BE49-F238E27FC236}">
                <a16:creationId xmlns:a16="http://schemas.microsoft.com/office/drawing/2014/main" id="{61A2C064-9029-8574-1BF7-36038E85489E}"/>
              </a:ext>
            </a:extLst>
          </p:cNvPr>
          <p:cNvSpPr txBox="1"/>
          <p:nvPr/>
        </p:nvSpPr>
        <p:spPr>
          <a:xfrm>
            <a:off x="7077456" y="4433892"/>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143" name="TextBox 142">
            <a:extLst>
              <a:ext uri="{FF2B5EF4-FFF2-40B4-BE49-F238E27FC236}">
                <a16:creationId xmlns:a16="http://schemas.microsoft.com/office/drawing/2014/main" id="{0E6044AF-8ECC-A5B9-2A7D-5533EB4647EC}"/>
              </a:ext>
            </a:extLst>
          </p:cNvPr>
          <p:cNvSpPr txBox="1"/>
          <p:nvPr/>
        </p:nvSpPr>
        <p:spPr>
          <a:xfrm>
            <a:off x="7077456" y="5604067"/>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145" name="TextBox 144">
            <a:extLst>
              <a:ext uri="{FF2B5EF4-FFF2-40B4-BE49-F238E27FC236}">
                <a16:creationId xmlns:a16="http://schemas.microsoft.com/office/drawing/2014/main" id="{82A0CCCC-1D22-F9FB-EFD8-FB035703352B}"/>
              </a:ext>
            </a:extLst>
          </p:cNvPr>
          <p:cNvSpPr txBox="1"/>
          <p:nvPr/>
        </p:nvSpPr>
        <p:spPr>
          <a:xfrm>
            <a:off x="664645" y="2518022"/>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46" name="TextBox 145">
            <a:extLst>
              <a:ext uri="{FF2B5EF4-FFF2-40B4-BE49-F238E27FC236}">
                <a16:creationId xmlns:a16="http://schemas.microsoft.com/office/drawing/2014/main" id="{6DAF651F-DE26-24A2-81C3-A8DDDCB2B5AB}"/>
              </a:ext>
            </a:extLst>
          </p:cNvPr>
          <p:cNvSpPr txBox="1"/>
          <p:nvPr/>
        </p:nvSpPr>
        <p:spPr>
          <a:xfrm>
            <a:off x="664645" y="3184067"/>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47" name="TextBox 146">
            <a:extLst>
              <a:ext uri="{FF2B5EF4-FFF2-40B4-BE49-F238E27FC236}">
                <a16:creationId xmlns:a16="http://schemas.microsoft.com/office/drawing/2014/main" id="{7D664846-AB5B-17F8-C6C7-1142F823FA50}"/>
              </a:ext>
            </a:extLst>
          </p:cNvPr>
          <p:cNvSpPr txBox="1"/>
          <p:nvPr/>
        </p:nvSpPr>
        <p:spPr>
          <a:xfrm>
            <a:off x="664645" y="3850111"/>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48" name="TextBox 147">
            <a:extLst>
              <a:ext uri="{FF2B5EF4-FFF2-40B4-BE49-F238E27FC236}">
                <a16:creationId xmlns:a16="http://schemas.microsoft.com/office/drawing/2014/main" id="{8F865EBF-968D-C15E-2E3B-F0FE2C0D4360}"/>
              </a:ext>
            </a:extLst>
          </p:cNvPr>
          <p:cNvSpPr txBox="1"/>
          <p:nvPr/>
        </p:nvSpPr>
        <p:spPr>
          <a:xfrm>
            <a:off x="664645" y="4504866"/>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49" name="TextBox 148">
            <a:extLst>
              <a:ext uri="{FF2B5EF4-FFF2-40B4-BE49-F238E27FC236}">
                <a16:creationId xmlns:a16="http://schemas.microsoft.com/office/drawing/2014/main" id="{E52F1E18-3693-8E4C-3BA8-473F1B3F97CD}"/>
              </a:ext>
            </a:extLst>
          </p:cNvPr>
          <p:cNvSpPr txBox="1"/>
          <p:nvPr/>
        </p:nvSpPr>
        <p:spPr>
          <a:xfrm>
            <a:off x="664645" y="5678910"/>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i="1" baseline="-25000" dirty="0">
                <a:solidFill>
                  <a:prstClr val="black"/>
                </a:solidFill>
                <a:latin typeface="Cambria" panose="02040503050406030204" pitchFamily="18" charset="0"/>
                <a:ea typeface="맑은 고딕" panose="020B0503020000020004" pitchFamily="34" charset="-127"/>
              </a:rPr>
              <a:t>M</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sp>
        <p:nvSpPr>
          <p:cNvPr id="151" name="TextBox 150">
            <a:extLst>
              <a:ext uri="{FF2B5EF4-FFF2-40B4-BE49-F238E27FC236}">
                <a16:creationId xmlns:a16="http://schemas.microsoft.com/office/drawing/2014/main" id="{72AE0EB9-5A04-DED8-C43E-DD8218ABD2F4}"/>
              </a:ext>
            </a:extLst>
          </p:cNvPr>
          <p:cNvSpPr txBox="1"/>
          <p:nvPr/>
        </p:nvSpPr>
        <p:spPr>
          <a:xfrm>
            <a:off x="643632" y="1898041"/>
            <a:ext cx="786919" cy="315877"/>
          </a:xfrm>
          <a:prstGeom prst="rect">
            <a:avLst/>
          </a:prstGeom>
          <a:noFill/>
        </p:spPr>
        <p:txBody>
          <a:bodyPr wrap="square" lIns="0" tIns="0" rIns="0" bIns="0" rtlCol="0" anchor="ctr">
            <a:spAutoFit/>
          </a:bodyPr>
          <a:lstStyle/>
          <a:p>
            <a:pPr algn="ctr" defTabSz="457200"/>
            <a:r>
              <a:rPr lang="en-US" altLang="ko-KR" sz="2000" b="1" dirty="0">
                <a:solidFill>
                  <a:srgbClr val="C00000"/>
                </a:solidFill>
                <a:latin typeface="Cambria" panose="02040503050406030204" pitchFamily="18" charset="0"/>
                <a:ea typeface="맑은 고딕" panose="020B0503020000020004" pitchFamily="34" charset="-127"/>
              </a:rPr>
              <a:t>Block</a:t>
            </a:r>
            <a:endParaRPr lang="ko-KR" altLang="en-US" sz="2000" b="1" baseline="-25000" dirty="0">
              <a:solidFill>
                <a:srgbClr val="C00000"/>
              </a:solidFill>
              <a:latin typeface="Cambria" panose="02040503050406030204" pitchFamily="18" charset="0"/>
              <a:ea typeface="맑은 고딕" panose="020B0503020000020004" pitchFamily="34" charset="-127"/>
            </a:endParaRPr>
          </a:p>
        </p:txBody>
      </p:sp>
      <p:sp>
        <p:nvSpPr>
          <p:cNvPr id="158" name="Rounded Rectangular Callout 157">
            <a:extLst>
              <a:ext uri="{FF2B5EF4-FFF2-40B4-BE49-F238E27FC236}">
                <a16:creationId xmlns:a16="http://schemas.microsoft.com/office/drawing/2014/main" id="{54ED1685-D6B3-4BC8-24F5-3004AA27FF33}"/>
              </a:ext>
            </a:extLst>
          </p:cNvPr>
          <p:cNvSpPr/>
          <p:nvPr/>
        </p:nvSpPr>
        <p:spPr bwMode="auto">
          <a:xfrm>
            <a:off x="1550430" y="2992630"/>
            <a:ext cx="5639588" cy="857482"/>
          </a:xfrm>
          <a:prstGeom prst="wedgeRoundRectCallout">
            <a:avLst>
              <a:gd name="adj1" fmla="val -56206"/>
              <a:gd name="adj2" fmla="val -54424"/>
              <a:gd name="adj3" fmla="val 16667"/>
            </a:avLst>
          </a:prstGeom>
          <a:solidFill>
            <a:srgbClr val="FBF7F5"/>
          </a:solidFill>
          <a:ln w="19050" cap="flat" cmpd="sng" algn="ctr">
            <a:solidFill>
              <a:srgbClr val="67655C"/>
            </a:solidFill>
            <a:prstDash val="solid"/>
            <a:round/>
            <a:headEnd type="none" w="med" len="med"/>
            <a:tailEnd type="none" w="med" len="med"/>
          </a:ln>
          <a:effectLst/>
        </p:spPr>
        <p:txBody>
          <a:bodyPr vert="horz" wrap="square" lIns="36000" tIns="0" rIns="36000" bIns="0" numCol="1" rtlCol="0" anchor="ctr" anchorCtr="0" compatLnSpc="1">
            <a:prstTxWarp prst="textNoShape">
              <a:avLst/>
            </a:prstTxWarp>
          </a:bodyPr>
          <a:lstStyle/>
          <a:p>
            <a:pPr fontAlgn="base">
              <a:spcBef>
                <a:spcPct val="0"/>
              </a:spcBef>
              <a:spcAft>
                <a:spcPct val="0"/>
              </a:spcAft>
            </a:pPr>
            <a:r>
              <a:rPr lang="en-US" sz="2000" dirty="0">
                <a:latin typeface="Avenir Next" panose="020B0503020202020204" pitchFamily="34" charset="0"/>
                <a:ea typeface="ＭＳ Ｐゴシック" panose="020B0600070205080204" pitchFamily="34" charset="-128"/>
              </a:rPr>
              <a:t>A </a:t>
            </a:r>
            <a:r>
              <a:rPr lang="en-US" sz="2000" dirty="0">
                <a:solidFill>
                  <a:srgbClr val="C00000"/>
                </a:solidFill>
                <a:latin typeface="Avenir Next" panose="020B0503020202020204" pitchFamily="34" charset="0"/>
                <a:ea typeface="ＭＳ Ｐゴシック" panose="020B0600070205080204" pitchFamily="34" charset="-128"/>
              </a:rPr>
              <a:t>single</a:t>
            </a:r>
            <a:r>
              <a:rPr lang="en-US" sz="2000" dirty="0">
                <a:latin typeface="Avenir Next" panose="020B0503020202020204" pitchFamily="34" charset="0"/>
                <a:ea typeface="ＭＳ Ｐゴシック" panose="020B0600070205080204" pitchFamily="34" charset="-128"/>
              </a:rPr>
              <a:t> </a:t>
            </a:r>
            <a:r>
              <a:rPr lang="en-US" sz="2000" dirty="0" err="1">
                <a:solidFill>
                  <a:srgbClr val="C00000"/>
                </a:solidFill>
                <a:latin typeface="Avenir Next" panose="020B0503020202020204" pitchFamily="34" charset="0"/>
                <a:ea typeface="ＭＳ Ｐゴシック" panose="020B0600070205080204" pitchFamily="34" charset="-128"/>
              </a:rPr>
              <a:t>wordline</a:t>
            </a:r>
            <a:r>
              <a:rPr lang="en-US" sz="2000" dirty="0">
                <a:solidFill>
                  <a:srgbClr val="C00000"/>
                </a:solidFill>
                <a:latin typeface="Avenir Next" panose="020B0503020202020204" pitchFamily="34" charset="0"/>
                <a:ea typeface="ＭＳ Ｐゴシック" panose="020B0600070205080204" pitchFamily="34" charset="-128"/>
              </a:rPr>
              <a:t> </a:t>
            </a:r>
            <a:r>
              <a:rPr lang="en-US" sz="2000" dirty="0">
                <a:latin typeface="Avenir Next" panose="020B0503020202020204" pitchFamily="34" charset="0"/>
                <a:ea typeface="ＭＳ Ｐゴシック" panose="020B0600070205080204" pitchFamily="34" charset="-128"/>
              </a:rPr>
              <a:t>(WL) controls </a:t>
            </a:r>
            <a:r>
              <a:rPr lang="en-US" sz="2000" dirty="0">
                <a:solidFill>
                  <a:srgbClr val="C00000"/>
                </a:solidFill>
                <a:latin typeface="Avenir Next" panose="020B0503020202020204" pitchFamily="34" charset="0"/>
                <a:ea typeface="ＭＳ Ｐゴシック" panose="020B0600070205080204" pitchFamily="34" charset="-128"/>
              </a:rPr>
              <a:t>a large number of flash cells</a:t>
            </a:r>
            <a:r>
              <a:rPr lang="en-US" sz="2000" dirty="0">
                <a:latin typeface="Avenir Next" panose="020B0503020202020204" pitchFamily="34" charset="0"/>
                <a:ea typeface="ＭＳ Ｐゴシック" panose="020B0600070205080204" pitchFamily="34" charset="-128"/>
              </a:rPr>
              <a:t>: </a:t>
            </a:r>
            <a:r>
              <a:rPr lang="en-US" sz="2000" dirty="0">
                <a:solidFill>
                  <a:schemeClr val="accent6">
                    <a:lumMod val="75000"/>
                  </a:schemeClr>
                </a:solidFill>
                <a:latin typeface="Avenir Next" panose="020B0503020202020204" pitchFamily="34" charset="0"/>
                <a:ea typeface="ＭＳ Ｐゴシック" panose="020B0600070205080204" pitchFamily="34" charset="-128"/>
              </a:rPr>
              <a:t>High bit-level parallelism </a:t>
            </a:r>
            <a:endParaRPr lang="en-CH" sz="2000" dirty="0">
              <a:solidFill>
                <a:schemeClr val="accent6">
                  <a:lumMod val="75000"/>
                </a:schemeClr>
              </a:solidFill>
              <a:latin typeface="Avenir Next" panose="020B0503020202020204" pitchFamily="34" charset="0"/>
              <a:ea typeface="ＭＳ Ｐゴシック" panose="020B0600070205080204" pitchFamily="34" charset="-128"/>
            </a:endParaRPr>
          </a:p>
        </p:txBody>
      </p:sp>
      <p:sp>
        <p:nvSpPr>
          <p:cNvPr id="160" name="Slide Number Placeholder 159">
            <a:extLst>
              <a:ext uri="{FF2B5EF4-FFF2-40B4-BE49-F238E27FC236}">
                <a16:creationId xmlns:a16="http://schemas.microsoft.com/office/drawing/2014/main" id="{A61FF573-D46E-CF0B-3984-ACB04476FAAB}"/>
              </a:ext>
            </a:extLst>
          </p:cNvPr>
          <p:cNvSpPr>
            <a:spLocks noGrp="1"/>
          </p:cNvSpPr>
          <p:nvPr>
            <p:ph type="sldNum" sz="quarter" idx="12"/>
          </p:nvPr>
        </p:nvSpPr>
        <p:spPr/>
        <p:txBody>
          <a:bodyPr/>
          <a:lstStyle/>
          <a:p>
            <a:r>
              <a:rPr lang="en-CH" dirty="0"/>
              <a:t>15</a:t>
            </a:r>
          </a:p>
        </p:txBody>
      </p:sp>
    </p:spTree>
    <p:extLst>
      <p:ext uri="{BB962C8B-B14F-4D97-AF65-F5344CB8AC3E}">
        <p14:creationId xmlns:p14="http://schemas.microsoft.com/office/powerpoint/2010/main" val="288788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D8AEA-FB3A-6389-8498-16BC7A7EA6DC}"/>
              </a:ext>
            </a:extLst>
          </p:cNvPr>
          <p:cNvSpPr>
            <a:spLocks noGrp="1"/>
          </p:cNvSpPr>
          <p:nvPr>
            <p:ph idx="1"/>
          </p:nvPr>
        </p:nvSpPr>
        <p:spPr/>
        <p:txBody>
          <a:bodyPr/>
          <a:lstStyle/>
          <a:p>
            <a:r>
              <a:rPr lang="en-US" dirty="0">
                <a:solidFill>
                  <a:schemeClr val="accent1"/>
                </a:solidFill>
              </a:rPr>
              <a:t>A large number of blocks </a:t>
            </a:r>
            <a:r>
              <a:rPr lang="en-US" dirty="0"/>
              <a:t>share the </a:t>
            </a:r>
            <a:r>
              <a:rPr lang="en-US" dirty="0">
                <a:solidFill>
                  <a:schemeClr val="accent1"/>
                </a:solidFill>
              </a:rPr>
              <a:t>same </a:t>
            </a:r>
            <a:r>
              <a:rPr lang="en-US" dirty="0" err="1">
                <a:solidFill>
                  <a:schemeClr val="accent1"/>
                </a:solidFill>
              </a:rPr>
              <a:t>bitlines</a:t>
            </a:r>
            <a:endParaRPr lang="en-CH" dirty="0"/>
          </a:p>
        </p:txBody>
      </p:sp>
      <p:sp>
        <p:nvSpPr>
          <p:cNvPr id="289" name="Rounded Rectangle 288">
            <a:extLst>
              <a:ext uri="{FF2B5EF4-FFF2-40B4-BE49-F238E27FC236}">
                <a16:creationId xmlns:a16="http://schemas.microsoft.com/office/drawing/2014/main" id="{8D1D7F78-8D81-CDFB-7205-B4CE3234BC4D}"/>
              </a:ext>
            </a:extLst>
          </p:cNvPr>
          <p:cNvSpPr/>
          <p:nvPr/>
        </p:nvSpPr>
        <p:spPr>
          <a:xfrm>
            <a:off x="1400205" y="3418626"/>
            <a:ext cx="7225614" cy="1123093"/>
          </a:xfrm>
          <a:prstGeom prst="roundRect">
            <a:avLst>
              <a:gd name="adj" fmla="val 13794"/>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86" name="Rounded Rectangle 385">
            <a:extLst>
              <a:ext uri="{FF2B5EF4-FFF2-40B4-BE49-F238E27FC236}">
                <a16:creationId xmlns:a16="http://schemas.microsoft.com/office/drawing/2014/main" id="{7F58CF4B-42B0-19C6-8D70-3B52BA2EF584}"/>
              </a:ext>
            </a:extLst>
          </p:cNvPr>
          <p:cNvSpPr/>
          <p:nvPr/>
        </p:nvSpPr>
        <p:spPr>
          <a:xfrm>
            <a:off x="1400205" y="5335232"/>
            <a:ext cx="7225614" cy="1123093"/>
          </a:xfrm>
          <a:prstGeom prst="roundRect">
            <a:avLst>
              <a:gd name="adj" fmla="val 12789"/>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45" name="Rounded Rectangle 444">
            <a:extLst>
              <a:ext uri="{FF2B5EF4-FFF2-40B4-BE49-F238E27FC236}">
                <a16:creationId xmlns:a16="http://schemas.microsoft.com/office/drawing/2014/main" id="{D9EBBE6E-B464-F7B7-0277-D8192B0924F2}"/>
              </a:ext>
            </a:extLst>
          </p:cNvPr>
          <p:cNvSpPr/>
          <p:nvPr/>
        </p:nvSpPr>
        <p:spPr>
          <a:xfrm>
            <a:off x="1400205" y="2092845"/>
            <a:ext cx="7225614" cy="1123093"/>
          </a:xfrm>
          <a:prstGeom prst="roundRect">
            <a:avLst>
              <a:gd name="adj" fmla="val 13794"/>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0" name="Straight Connector 19">
            <a:extLst>
              <a:ext uri="{FF2B5EF4-FFF2-40B4-BE49-F238E27FC236}">
                <a16:creationId xmlns:a16="http://schemas.microsoft.com/office/drawing/2014/main" id="{B6397BB7-2EB7-2023-16BF-9273E0BED4B7}"/>
              </a:ext>
            </a:extLst>
          </p:cNvPr>
          <p:cNvCxnSpPr>
            <a:cxnSpLocks/>
          </p:cNvCxnSpPr>
          <p:nvPr/>
        </p:nvCxnSpPr>
        <p:spPr>
          <a:xfrm flipH="1" flipV="1">
            <a:off x="2439639"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7360046-79D5-6D05-5975-A0743FC564E5}"/>
              </a:ext>
            </a:extLst>
          </p:cNvPr>
          <p:cNvCxnSpPr>
            <a:cxnSpLocks/>
          </p:cNvCxnSpPr>
          <p:nvPr/>
        </p:nvCxnSpPr>
        <p:spPr>
          <a:xfrm flipH="1" flipV="1">
            <a:off x="3553153"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F4C475A-F104-35EC-1EED-E2AA48C10A99}"/>
              </a:ext>
            </a:extLst>
          </p:cNvPr>
          <p:cNvCxnSpPr>
            <a:cxnSpLocks/>
          </p:cNvCxnSpPr>
          <p:nvPr/>
        </p:nvCxnSpPr>
        <p:spPr>
          <a:xfrm flipH="1" flipV="1">
            <a:off x="4666667"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B455905-6E78-0082-75F5-816C68C5AA7B}"/>
              </a:ext>
            </a:extLst>
          </p:cNvPr>
          <p:cNvCxnSpPr>
            <a:cxnSpLocks/>
          </p:cNvCxnSpPr>
          <p:nvPr/>
        </p:nvCxnSpPr>
        <p:spPr>
          <a:xfrm flipH="1" flipV="1">
            <a:off x="5780181"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405210C-59A2-1D60-0F3C-E4B13049B781}"/>
              </a:ext>
            </a:extLst>
          </p:cNvPr>
          <p:cNvCxnSpPr>
            <a:cxnSpLocks/>
          </p:cNvCxnSpPr>
          <p:nvPr/>
        </p:nvCxnSpPr>
        <p:spPr>
          <a:xfrm flipH="1" flipV="1">
            <a:off x="6893696"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FF8E7AB-EF4D-BFFF-B933-5C33E8480399}"/>
              </a:ext>
            </a:extLst>
          </p:cNvPr>
          <p:cNvCxnSpPr>
            <a:cxnSpLocks/>
          </p:cNvCxnSpPr>
          <p:nvPr/>
        </p:nvCxnSpPr>
        <p:spPr>
          <a:xfrm flipH="1" flipV="1">
            <a:off x="8447514"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9CB4662-A769-EDAC-9B08-DF930D74E0BE}"/>
              </a:ext>
            </a:extLst>
          </p:cNvPr>
          <p:cNvSpPr>
            <a:spLocks noGrp="1"/>
          </p:cNvSpPr>
          <p:nvPr>
            <p:ph type="title"/>
          </p:nvPr>
        </p:nvSpPr>
        <p:spPr/>
        <p:txBody>
          <a:bodyPr/>
          <a:lstStyle/>
          <a:p>
            <a:r>
              <a:rPr lang="en-CH" dirty="0"/>
              <a:t>NAND Flash Basics: Block Organization</a:t>
            </a:r>
          </a:p>
        </p:txBody>
      </p:sp>
      <p:sp>
        <p:nvSpPr>
          <p:cNvPr id="25" name="TextBox 24">
            <a:extLst>
              <a:ext uri="{FF2B5EF4-FFF2-40B4-BE49-F238E27FC236}">
                <a16:creationId xmlns:a16="http://schemas.microsoft.com/office/drawing/2014/main" id="{A60AFB78-9FA4-2C19-DD30-FB6AAC42A765}"/>
              </a:ext>
            </a:extLst>
          </p:cNvPr>
          <p:cNvSpPr txBox="1"/>
          <p:nvPr/>
        </p:nvSpPr>
        <p:spPr>
          <a:xfrm>
            <a:off x="2180948"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75" name="TextBox 74">
            <a:extLst>
              <a:ext uri="{FF2B5EF4-FFF2-40B4-BE49-F238E27FC236}">
                <a16:creationId xmlns:a16="http://schemas.microsoft.com/office/drawing/2014/main" id="{EE5E4A6F-59A2-49C8-3985-0F050269EB4C}"/>
              </a:ext>
            </a:extLst>
          </p:cNvPr>
          <p:cNvSpPr txBox="1"/>
          <p:nvPr/>
        </p:nvSpPr>
        <p:spPr>
          <a:xfrm>
            <a:off x="3294462"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6CFEAE9F-AADB-EA13-07ED-DB6A3DCDC746}"/>
              </a:ext>
            </a:extLst>
          </p:cNvPr>
          <p:cNvSpPr txBox="1"/>
          <p:nvPr/>
        </p:nvSpPr>
        <p:spPr>
          <a:xfrm>
            <a:off x="4407976"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97" name="TextBox 96">
            <a:extLst>
              <a:ext uri="{FF2B5EF4-FFF2-40B4-BE49-F238E27FC236}">
                <a16:creationId xmlns:a16="http://schemas.microsoft.com/office/drawing/2014/main" id="{AA8CFB74-F04E-C1A8-7E53-C7C0EE03B5D7}"/>
              </a:ext>
            </a:extLst>
          </p:cNvPr>
          <p:cNvSpPr txBox="1"/>
          <p:nvPr/>
        </p:nvSpPr>
        <p:spPr>
          <a:xfrm>
            <a:off x="5521490"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8" name="TextBox 107">
            <a:extLst>
              <a:ext uri="{FF2B5EF4-FFF2-40B4-BE49-F238E27FC236}">
                <a16:creationId xmlns:a16="http://schemas.microsoft.com/office/drawing/2014/main" id="{A3B7642D-6B0F-A3C4-E3AC-1A8D25BBF70A}"/>
              </a:ext>
            </a:extLst>
          </p:cNvPr>
          <p:cNvSpPr txBox="1"/>
          <p:nvPr/>
        </p:nvSpPr>
        <p:spPr>
          <a:xfrm>
            <a:off x="6635005"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5</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19" name="TextBox 118">
            <a:extLst>
              <a:ext uri="{FF2B5EF4-FFF2-40B4-BE49-F238E27FC236}">
                <a16:creationId xmlns:a16="http://schemas.microsoft.com/office/drawing/2014/main" id="{E0E54765-ADCC-1270-653A-8B90F9D602A5}"/>
              </a:ext>
            </a:extLst>
          </p:cNvPr>
          <p:cNvSpPr txBox="1"/>
          <p:nvPr/>
        </p:nvSpPr>
        <p:spPr>
          <a:xfrm>
            <a:off x="8188823"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i="1" baseline="-25000" dirty="0">
                <a:solidFill>
                  <a:prstClr val="black"/>
                </a:solidFill>
                <a:latin typeface="Cambria" panose="02040503050406030204" pitchFamily="18" charset="0"/>
                <a:ea typeface="맑은 고딕" panose="020B0503020000020004" pitchFamily="34" charset="-127"/>
              </a:rPr>
              <a:t>N</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266" name="Group 265">
            <a:extLst>
              <a:ext uri="{FF2B5EF4-FFF2-40B4-BE49-F238E27FC236}">
                <a16:creationId xmlns:a16="http://schemas.microsoft.com/office/drawing/2014/main" id="{FFF537C4-5781-910A-F188-11BC0F1DA910}"/>
              </a:ext>
            </a:extLst>
          </p:cNvPr>
          <p:cNvGrpSpPr/>
          <p:nvPr/>
        </p:nvGrpSpPr>
        <p:grpSpPr>
          <a:xfrm>
            <a:off x="1806507" y="3432624"/>
            <a:ext cx="6392709" cy="210216"/>
            <a:chOff x="1196221" y="2492780"/>
            <a:chExt cx="6392709" cy="210216"/>
          </a:xfrm>
        </p:grpSpPr>
        <p:grpSp>
          <p:nvGrpSpPr>
            <p:cNvPr id="267" name="Group 266">
              <a:extLst>
                <a:ext uri="{FF2B5EF4-FFF2-40B4-BE49-F238E27FC236}">
                  <a16:creationId xmlns:a16="http://schemas.microsoft.com/office/drawing/2014/main" id="{98E3B526-C038-A811-3593-DA6CC9E031B8}"/>
                </a:ext>
              </a:extLst>
            </p:cNvPr>
            <p:cNvGrpSpPr/>
            <p:nvPr/>
          </p:nvGrpSpPr>
          <p:grpSpPr>
            <a:xfrm>
              <a:off x="1196221" y="2671911"/>
              <a:ext cx="6392709" cy="0"/>
              <a:chOff x="1231585" y="2671911"/>
              <a:chExt cx="6166530" cy="0"/>
            </a:xfrm>
          </p:grpSpPr>
          <p:cxnSp>
            <p:nvCxnSpPr>
              <p:cNvPr id="269" name="Straight Connector 268">
                <a:extLst>
                  <a:ext uri="{FF2B5EF4-FFF2-40B4-BE49-F238E27FC236}">
                    <a16:creationId xmlns:a16="http://schemas.microsoft.com/office/drawing/2014/main" id="{EAAF7BE0-A6E7-C314-05B9-877A211E96CF}"/>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9DBDBFB7-B3F1-CBF3-1A23-3EE889071F9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8" name="TextBox 267">
              <a:extLst>
                <a:ext uri="{FF2B5EF4-FFF2-40B4-BE49-F238E27FC236}">
                  <a16:creationId xmlns:a16="http://schemas.microsoft.com/office/drawing/2014/main" id="{9AE19814-2DE3-7FFB-7873-CA99CEDF1653}"/>
                </a:ext>
              </a:extLst>
            </p:cNvPr>
            <p:cNvSpPr txBox="1"/>
            <p:nvPr/>
          </p:nvSpPr>
          <p:spPr>
            <a:xfrm>
              <a:off x="7077456" y="2492780"/>
              <a:ext cx="250737" cy="210216"/>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271" name="Group 270">
            <a:extLst>
              <a:ext uri="{FF2B5EF4-FFF2-40B4-BE49-F238E27FC236}">
                <a16:creationId xmlns:a16="http://schemas.microsoft.com/office/drawing/2014/main" id="{53C01289-E433-2B90-BAB1-BD930DB1F486}"/>
              </a:ext>
            </a:extLst>
          </p:cNvPr>
          <p:cNvGrpSpPr/>
          <p:nvPr/>
        </p:nvGrpSpPr>
        <p:grpSpPr>
          <a:xfrm>
            <a:off x="1806507" y="3644457"/>
            <a:ext cx="6392709" cy="191105"/>
            <a:chOff x="1196221" y="2502336"/>
            <a:chExt cx="6392709" cy="191105"/>
          </a:xfrm>
        </p:grpSpPr>
        <p:grpSp>
          <p:nvGrpSpPr>
            <p:cNvPr id="272" name="Group 271">
              <a:extLst>
                <a:ext uri="{FF2B5EF4-FFF2-40B4-BE49-F238E27FC236}">
                  <a16:creationId xmlns:a16="http://schemas.microsoft.com/office/drawing/2014/main" id="{5AC15E76-F1AC-2CFF-5A99-6FA88DA29BD2}"/>
                </a:ext>
              </a:extLst>
            </p:cNvPr>
            <p:cNvGrpSpPr/>
            <p:nvPr/>
          </p:nvGrpSpPr>
          <p:grpSpPr>
            <a:xfrm>
              <a:off x="1196221" y="2671911"/>
              <a:ext cx="6392709" cy="0"/>
              <a:chOff x="1231585" y="2671911"/>
              <a:chExt cx="6166530" cy="0"/>
            </a:xfrm>
          </p:grpSpPr>
          <p:cxnSp>
            <p:nvCxnSpPr>
              <p:cNvPr id="275" name="Straight Connector 274">
                <a:extLst>
                  <a:ext uri="{FF2B5EF4-FFF2-40B4-BE49-F238E27FC236}">
                    <a16:creationId xmlns:a16="http://schemas.microsoft.com/office/drawing/2014/main" id="{59B9A7E1-5A09-0876-47A4-1493F4927F6C}"/>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3941E043-33F9-DDC2-6F5D-1EBDB3BD3176}"/>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3" name="TextBox 272">
              <a:extLst>
                <a:ext uri="{FF2B5EF4-FFF2-40B4-BE49-F238E27FC236}">
                  <a16:creationId xmlns:a16="http://schemas.microsoft.com/office/drawing/2014/main" id="{98A9BB62-61BE-1460-580F-22A912466FA3}"/>
                </a:ext>
              </a:extLst>
            </p:cNvPr>
            <p:cNvSpPr txBox="1"/>
            <p:nvPr/>
          </p:nvSpPr>
          <p:spPr>
            <a:xfrm>
              <a:off x="7077456" y="2502336"/>
              <a:ext cx="250737" cy="191105"/>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277" name="Group 276">
            <a:extLst>
              <a:ext uri="{FF2B5EF4-FFF2-40B4-BE49-F238E27FC236}">
                <a16:creationId xmlns:a16="http://schemas.microsoft.com/office/drawing/2014/main" id="{022394F9-6FFE-72D2-67AC-DC769DC8452B}"/>
              </a:ext>
            </a:extLst>
          </p:cNvPr>
          <p:cNvGrpSpPr/>
          <p:nvPr/>
        </p:nvGrpSpPr>
        <p:grpSpPr>
          <a:xfrm>
            <a:off x="1806507" y="4004327"/>
            <a:ext cx="6392709" cy="307777"/>
            <a:chOff x="1196221" y="2444000"/>
            <a:chExt cx="6392709" cy="307777"/>
          </a:xfrm>
        </p:grpSpPr>
        <p:grpSp>
          <p:nvGrpSpPr>
            <p:cNvPr id="278" name="Group 277">
              <a:extLst>
                <a:ext uri="{FF2B5EF4-FFF2-40B4-BE49-F238E27FC236}">
                  <a16:creationId xmlns:a16="http://schemas.microsoft.com/office/drawing/2014/main" id="{C175A29F-41B8-0668-8C99-A700F630D2E9}"/>
                </a:ext>
              </a:extLst>
            </p:cNvPr>
            <p:cNvGrpSpPr/>
            <p:nvPr/>
          </p:nvGrpSpPr>
          <p:grpSpPr>
            <a:xfrm>
              <a:off x="1196221" y="2671911"/>
              <a:ext cx="6392709" cy="0"/>
              <a:chOff x="1231585" y="2671911"/>
              <a:chExt cx="6166530" cy="0"/>
            </a:xfrm>
          </p:grpSpPr>
          <p:cxnSp>
            <p:nvCxnSpPr>
              <p:cNvPr id="280" name="Straight Connector 279">
                <a:extLst>
                  <a:ext uri="{FF2B5EF4-FFF2-40B4-BE49-F238E27FC236}">
                    <a16:creationId xmlns:a16="http://schemas.microsoft.com/office/drawing/2014/main" id="{B6D74C96-5F48-376F-7B9C-DCA8079A5A92}"/>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45C8D24B-54CA-43C3-BACD-F233A482D9FE}"/>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9" name="TextBox 278">
              <a:extLst>
                <a:ext uri="{FF2B5EF4-FFF2-40B4-BE49-F238E27FC236}">
                  <a16:creationId xmlns:a16="http://schemas.microsoft.com/office/drawing/2014/main" id="{17B3FE50-8C9A-D60E-816D-605CAD2ABAD9}"/>
                </a:ext>
              </a:extLst>
            </p:cNvPr>
            <p:cNvSpPr txBox="1"/>
            <p:nvPr/>
          </p:nvSpPr>
          <p:spPr>
            <a:xfrm>
              <a:off x="7077456" y="24440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282" name="Group 281">
            <a:extLst>
              <a:ext uri="{FF2B5EF4-FFF2-40B4-BE49-F238E27FC236}">
                <a16:creationId xmlns:a16="http://schemas.microsoft.com/office/drawing/2014/main" id="{3E3E52F3-8BA7-3E3D-C5EC-2B66759AD317}"/>
              </a:ext>
            </a:extLst>
          </p:cNvPr>
          <p:cNvGrpSpPr/>
          <p:nvPr/>
        </p:nvGrpSpPr>
        <p:grpSpPr>
          <a:xfrm>
            <a:off x="2140422" y="3472657"/>
            <a:ext cx="309259" cy="1034906"/>
            <a:chOff x="1302790" y="2159850"/>
            <a:chExt cx="1146896" cy="3837967"/>
          </a:xfrm>
        </p:grpSpPr>
        <p:cxnSp>
          <p:nvCxnSpPr>
            <p:cNvPr id="283" name="Straight Connector 282">
              <a:extLst>
                <a:ext uri="{FF2B5EF4-FFF2-40B4-BE49-F238E27FC236}">
                  <a16:creationId xmlns:a16="http://schemas.microsoft.com/office/drawing/2014/main" id="{59F266D1-F094-66C1-633C-352E0371A18E}"/>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84" name="타원 299">
              <a:extLst>
                <a:ext uri="{FF2B5EF4-FFF2-40B4-BE49-F238E27FC236}">
                  <a16:creationId xmlns:a16="http://schemas.microsoft.com/office/drawing/2014/main" id="{D3C6C9E0-26A1-B0FB-69F0-9112FB10D9AF}"/>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285" name="타원 299">
              <a:extLst>
                <a:ext uri="{FF2B5EF4-FFF2-40B4-BE49-F238E27FC236}">
                  <a16:creationId xmlns:a16="http://schemas.microsoft.com/office/drawing/2014/main" id="{0DD4FC62-1CCF-4EEA-55CA-184EA8CE4981}"/>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286" name="타원 299">
              <a:extLst>
                <a:ext uri="{FF2B5EF4-FFF2-40B4-BE49-F238E27FC236}">
                  <a16:creationId xmlns:a16="http://schemas.microsoft.com/office/drawing/2014/main" id="{DCF7094A-7064-0E83-61DE-9ACDB2EEF77B}"/>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287" name="Straight Connector 286">
              <a:extLst>
                <a:ext uri="{FF2B5EF4-FFF2-40B4-BE49-F238E27FC236}">
                  <a16:creationId xmlns:a16="http://schemas.microsoft.com/office/drawing/2014/main" id="{F806C130-3681-1F3D-20BB-ED167C71F09B}"/>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88" name="TextBox 287">
              <a:extLst>
                <a:ext uri="{FF2B5EF4-FFF2-40B4-BE49-F238E27FC236}">
                  <a16:creationId xmlns:a16="http://schemas.microsoft.com/office/drawing/2014/main" id="{20FD05F2-CF25-0715-B558-10E3A1D311D4}"/>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sp>
        <p:nvSpPr>
          <p:cNvPr id="290" name="TextBox 289">
            <a:extLst>
              <a:ext uri="{FF2B5EF4-FFF2-40B4-BE49-F238E27FC236}">
                <a16:creationId xmlns:a16="http://schemas.microsoft.com/office/drawing/2014/main" id="{276507AE-9F0D-3B03-4601-3DE8B6AB6408}"/>
              </a:ext>
            </a:extLst>
          </p:cNvPr>
          <p:cNvSpPr txBox="1"/>
          <p:nvPr/>
        </p:nvSpPr>
        <p:spPr>
          <a:xfrm>
            <a:off x="469157" y="3781365"/>
            <a:ext cx="919249" cy="315877"/>
          </a:xfrm>
          <a:prstGeom prst="rect">
            <a:avLst/>
          </a:prstGeom>
          <a:noFill/>
        </p:spPr>
        <p:txBody>
          <a:bodyPr wrap="square" lIns="0" tIns="0" rIns="0" bIns="0" rtlCol="0" anchor="ctr">
            <a:spAutoFit/>
          </a:bodyPr>
          <a:lstStyle/>
          <a:p>
            <a:pPr algn="ctr" defTabSz="457200"/>
            <a:r>
              <a:rPr lang="en-US" altLang="ko-KR" sz="2000" b="1" dirty="0">
                <a:latin typeface="Cambria" panose="02040503050406030204" pitchFamily="18" charset="0"/>
                <a:ea typeface="맑은 고딕" panose="020B0503020000020004" pitchFamily="34" charset="-127"/>
              </a:rPr>
              <a:t>Block</a:t>
            </a:r>
            <a:r>
              <a:rPr lang="en-US" altLang="ko-KR" sz="2000" b="1" baseline="-25000" dirty="0">
                <a:latin typeface="Cambria" panose="02040503050406030204" pitchFamily="18" charset="0"/>
                <a:ea typeface="맑은 고딕" panose="020B0503020000020004" pitchFamily="34" charset="-127"/>
              </a:rPr>
              <a:t>2</a:t>
            </a:r>
            <a:endParaRPr lang="ko-KR" altLang="en-US" sz="2000" b="1" baseline="-25000" dirty="0">
              <a:latin typeface="Cambria" panose="02040503050406030204" pitchFamily="18" charset="0"/>
              <a:ea typeface="맑은 고딕" panose="020B0503020000020004" pitchFamily="34" charset="-127"/>
            </a:endParaRPr>
          </a:p>
        </p:txBody>
      </p:sp>
      <p:grpSp>
        <p:nvGrpSpPr>
          <p:cNvPr id="291" name="Group 290">
            <a:extLst>
              <a:ext uri="{FF2B5EF4-FFF2-40B4-BE49-F238E27FC236}">
                <a16:creationId xmlns:a16="http://schemas.microsoft.com/office/drawing/2014/main" id="{9814DBB9-6D45-EECB-A08D-EC4A2B00248C}"/>
              </a:ext>
            </a:extLst>
          </p:cNvPr>
          <p:cNvGrpSpPr/>
          <p:nvPr/>
        </p:nvGrpSpPr>
        <p:grpSpPr>
          <a:xfrm>
            <a:off x="3243894" y="3472657"/>
            <a:ext cx="309259" cy="1034906"/>
            <a:chOff x="1302790" y="2159850"/>
            <a:chExt cx="1146896" cy="3837967"/>
          </a:xfrm>
        </p:grpSpPr>
        <p:cxnSp>
          <p:nvCxnSpPr>
            <p:cNvPr id="292" name="Straight Connector 291">
              <a:extLst>
                <a:ext uri="{FF2B5EF4-FFF2-40B4-BE49-F238E27FC236}">
                  <a16:creationId xmlns:a16="http://schemas.microsoft.com/office/drawing/2014/main" id="{32F6A946-3F47-A31A-EBAD-C53E989A194E}"/>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93" name="타원 299">
              <a:extLst>
                <a:ext uri="{FF2B5EF4-FFF2-40B4-BE49-F238E27FC236}">
                  <a16:creationId xmlns:a16="http://schemas.microsoft.com/office/drawing/2014/main" id="{95B78243-95E7-E74F-32E3-BB6553051AE9}"/>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294" name="타원 299">
              <a:extLst>
                <a:ext uri="{FF2B5EF4-FFF2-40B4-BE49-F238E27FC236}">
                  <a16:creationId xmlns:a16="http://schemas.microsoft.com/office/drawing/2014/main" id="{573DACF1-59F9-061C-38C6-43182F96AD0A}"/>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295" name="타원 299">
              <a:extLst>
                <a:ext uri="{FF2B5EF4-FFF2-40B4-BE49-F238E27FC236}">
                  <a16:creationId xmlns:a16="http://schemas.microsoft.com/office/drawing/2014/main" id="{759A0044-DE3A-9C41-5984-E138622A69B5}"/>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296" name="Straight Connector 295">
              <a:extLst>
                <a:ext uri="{FF2B5EF4-FFF2-40B4-BE49-F238E27FC236}">
                  <a16:creationId xmlns:a16="http://schemas.microsoft.com/office/drawing/2014/main" id="{5099C1EF-778F-03AA-77AC-9C805473FBE8}"/>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97" name="TextBox 296">
              <a:extLst>
                <a:ext uri="{FF2B5EF4-FFF2-40B4-BE49-F238E27FC236}">
                  <a16:creationId xmlns:a16="http://schemas.microsoft.com/office/drawing/2014/main" id="{08EB905B-B987-E3DC-A399-1FE9A6C011CA}"/>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298" name="Group 297">
            <a:extLst>
              <a:ext uri="{FF2B5EF4-FFF2-40B4-BE49-F238E27FC236}">
                <a16:creationId xmlns:a16="http://schemas.microsoft.com/office/drawing/2014/main" id="{B7D31785-709D-E744-8433-935651038213}"/>
              </a:ext>
            </a:extLst>
          </p:cNvPr>
          <p:cNvGrpSpPr/>
          <p:nvPr/>
        </p:nvGrpSpPr>
        <p:grpSpPr>
          <a:xfrm>
            <a:off x="4368750" y="3472657"/>
            <a:ext cx="309259" cy="1034906"/>
            <a:chOff x="1302790" y="2159850"/>
            <a:chExt cx="1146896" cy="3837967"/>
          </a:xfrm>
        </p:grpSpPr>
        <p:cxnSp>
          <p:nvCxnSpPr>
            <p:cNvPr id="299" name="Straight Connector 298">
              <a:extLst>
                <a:ext uri="{FF2B5EF4-FFF2-40B4-BE49-F238E27FC236}">
                  <a16:creationId xmlns:a16="http://schemas.microsoft.com/office/drawing/2014/main" id="{BCBB4C3E-A6D4-03BE-8C6B-B8B34EC62D0C}"/>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00" name="타원 299">
              <a:extLst>
                <a:ext uri="{FF2B5EF4-FFF2-40B4-BE49-F238E27FC236}">
                  <a16:creationId xmlns:a16="http://schemas.microsoft.com/office/drawing/2014/main" id="{A14E8A64-B960-1007-C1EC-58B0AE3BEBFF}"/>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01" name="타원 299">
              <a:extLst>
                <a:ext uri="{FF2B5EF4-FFF2-40B4-BE49-F238E27FC236}">
                  <a16:creationId xmlns:a16="http://schemas.microsoft.com/office/drawing/2014/main" id="{7CFA5C50-53B8-83E8-C420-BF647A154B7F}"/>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02" name="타원 299">
              <a:extLst>
                <a:ext uri="{FF2B5EF4-FFF2-40B4-BE49-F238E27FC236}">
                  <a16:creationId xmlns:a16="http://schemas.microsoft.com/office/drawing/2014/main" id="{92CE287E-93F9-7149-7F68-E991D91EEB00}"/>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303" name="Straight Connector 302">
              <a:extLst>
                <a:ext uri="{FF2B5EF4-FFF2-40B4-BE49-F238E27FC236}">
                  <a16:creationId xmlns:a16="http://schemas.microsoft.com/office/drawing/2014/main" id="{031DDF0D-4C83-499C-AB8A-D8449F93067F}"/>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04" name="TextBox 303">
              <a:extLst>
                <a:ext uri="{FF2B5EF4-FFF2-40B4-BE49-F238E27FC236}">
                  <a16:creationId xmlns:a16="http://schemas.microsoft.com/office/drawing/2014/main" id="{57200988-D025-D4C2-5C62-8C216A430671}"/>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305" name="Group 304">
            <a:extLst>
              <a:ext uri="{FF2B5EF4-FFF2-40B4-BE49-F238E27FC236}">
                <a16:creationId xmlns:a16="http://schemas.microsoft.com/office/drawing/2014/main" id="{DEF1013E-FC02-DD93-BC9D-F9E4F74C9B02}"/>
              </a:ext>
            </a:extLst>
          </p:cNvPr>
          <p:cNvGrpSpPr/>
          <p:nvPr/>
        </p:nvGrpSpPr>
        <p:grpSpPr>
          <a:xfrm>
            <a:off x="5487099" y="3472657"/>
            <a:ext cx="309259" cy="1034906"/>
            <a:chOff x="1302790" y="2159850"/>
            <a:chExt cx="1146896" cy="3837967"/>
          </a:xfrm>
        </p:grpSpPr>
        <p:cxnSp>
          <p:nvCxnSpPr>
            <p:cNvPr id="306" name="Straight Connector 305">
              <a:extLst>
                <a:ext uri="{FF2B5EF4-FFF2-40B4-BE49-F238E27FC236}">
                  <a16:creationId xmlns:a16="http://schemas.microsoft.com/office/drawing/2014/main" id="{27B400CE-C8E8-3BAA-8A5F-9702D37699BD}"/>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07" name="타원 299">
              <a:extLst>
                <a:ext uri="{FF2B5EF4-FFF2-40B4-BE49-F238E27FC236}">
                  <a16:creationId xmlns:a16="http://schemas.microsoft.com/office/drawing/2014/main" id="{C1354014-B9B2-2ABA-5E42-887B67BC2E96}"/>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08" name="타원 299">
              <a:extLst>
                <a:ext uri="{FF2B5EF4-FFF2-40B4-BE49-F238E27FC236}">
                  <a16:creationId xmlns:a16="http://schemas.microsoft.com/office/drawing/2014/main" id="{F882823C-3682-0610-3FA2-F48141E83154}"/>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09" name="타원 299">
              <a:extLst>
                <a:ext uri="{FF2B5EF4-FFF2-40B4-BE49-F238E27FC236}">
                  <a16:creationId xmlns:a16="http://schemas.microsoft.com/office/drawing/2014/main" id="{37FB864A-735A-C055-EA63-E93C87BD132B}"/>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310" name="Straight Connector 309">
              <a:extLst>
                <a:ext uri="{FF2B5EF4-FFF2-40B4-BE49-F238E27FC236}">
                  <a16:creationId xmlns:a16="http://schemas.microsoft.com/office/drawing/2014/main" id="{68A98561-1864-8D3F-97A3-7540DCE16D5D}"/>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11" name="TextBox 310">
              <a:extLst>
                <a:ext uri="{FF2B5EF4-FFF2-40B4-BE49-F238E27FC236}">
                  <a16:creationId xmlns:a16="http://schemas.microsoft.com/office/drawing/2014/main" id="{96733F77-0121-107E-C5E0-F444E303BBE3}"/>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312" name="Group 311">
            <a:extLst>
              <a:ext uri="{FF2B5EF4-FFF2-40B4-BE49-F238E27FC236}">
                <a16:creationId xmlns:a16="http://schemas.microsoft.com/office/drawing/2014/main" id="{81647E1C-2DA5-294F-151F-0E4EC2B2F58E}"/>
              </a:ext>
            </a:extLst>
          </p:cNvPr>
          <p:cNvGrpSpPr/>
          <p:nvPr/>
        </p:nvGrpSpPr>
        <p:grpSpPr>
          <a:xfrm>
            <a:off x="6570809" y="3472657"/>
            <a:ext cx="309259" cy="1034906"/>
            <a:chOff x="1302790" y="2159850"/>
            <a:chExt cx="1146896" cy="3837967"/>
          </a:xfrm>
        </p:grpSpPr>
        <p:cxnSp>
          <p:nvCxnSpPr>
            <p:cNvPr id="313" name="Straight Connector 312">
              <a:extLst>
                <a:ext uri="{FF2B5EF4-FFF2-40B4-BE49-F238E27FC236}">
                  <a16:creationId xmlns:a16="http://schemas.microsoft.com/office/drawing/2014/main" id="{E5244529-6228-A67F-6075-9F1719FB3A72}"/>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14" name="타원 299">
              <a:extLst>
                <a:ext uri="{FF2B5EF4-FFF2-40B4-BE49-F238E27FC236}">
                  <a16:creationId xmlns:a16="http://schemas.microsoft.com/office/drawing/2014/main" id="{46F625F9-380A-BAD9-90FF-43EE73F3CC48}"/>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15" name="타원 299">
              <a:extLst>
                <a:ext uri="{FF2B5EF4-FFF2-40B4-BE49-F238E27FC236}">
                  <a16:creationId xmlns:a16="http://schemas.microsoft.com/office/drawing/2014/main" id="{F3C08729-B2AD-32BA-5A4F-397E44FE7F4B}"/>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16" name="타원 299">
              <a:extLst>
                <a:ext uri="{FF2B5EF4-FFF2-40B4-BE49-F238E27FC236}">
                  <a16:creationId xmlns:a16="http://schemas.microsoft.com/office/drawing/2014/main" id="{12F5C726-D857-4E1C-37A3-D1481042B890}"/>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317" name="Straight Connector 316">
              <a:extLst>
                <a:ext uri="{FF2B5EF4-FFF2-40B4-BE49-F238E27FC236}">
                  <a16:creationId xmlns:a16="http://schemas.microsoft.com/office/drawing/2014/main" id="{AEE24879-EA7C-48C8-EC23-8BAF8EA3AA79}"/>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18" name="TextBox 317">
              <a:extLst>
                <a:ext uri="{FF2B5EF4-FFF2-40B4-BE49-F238E27FC236}">
                  <a16:creationId xmlns:a16="http://schemas.microsoft.com/office/drawing/2014/main" id="{6D9FDDF7-C811-BE22-A9BD-3F95FF665D14}"/>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319" name="Group 318">
            <a:extLst>
              <a:ext uri="{FF2B5EF4-FFF2-40B4-BE49-F238E27FC236}">
                <a16:creationId xmlns:a16="http://schemas.microsoft.com/office/drawing/2014/main" id="{7910AAE3-8D06-A4F3-8510-DB0E69C43BE5}"/>
              </a:ext>
            </a:extLst>
          </p:cNvPr>
          <p:cNvGrpSpPr/>
          <p:nvPr/>
        </p:nvGrpSpPr>
        <p:grpSpPr>
          <a:xfrm>
            <a:off x="8124627" y="3472657"/>
            <a:ext cx="309259" cy="1034906"/>
            <a:chOff x="1302790" y="2159850"/>
            <a:chExt cx="1146896" cy="3837967"/>
          </a:xfrm>
        </p:grpSpPr>
        <p:cxnSp>
          <p:nvCxnSpPr>
            <p:cNvPr id="320" name="Straight Connector 319">
              <a:extLst>
                <a:ext uri="{FF2B5EF4-FFF2-40B4-BE49-F238E27FC236}">
                  <a16:creationId xmlns:a16="http://schemas.microsoft.com/office/drawing/2014/main" id="{E98000D8-26AE-7397-8919-BD38552F3B67}"/>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21" name="타원 299">
              <a:extLst>
                <a:ext uri="{FF2B5EF4-FFF2-40B4-BE49-F238E27FC236}">
                  <a16:creationId xmlns:a16="http://schemas.microsoft.com/office/drawing/2014/main" id="{7615E22C-687C-7424-A54C-C825266AAA26}"/>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22" name="타원 299">
              <a:extLst>
                <a:ext uri="{FF2B5EF4-FFF2-40B4-BE49-F238E27FC236}">
                  <a16:creationId xmlns:a16="http://schemas.microsoft.com/office/drawing/2014/main" id="{731ECBD5-7525-8AB1-61D3-EE3852682550}"/>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23" name="타원 299">
              <a:extLst>
                <a:ext uri="{FF2B5EF4-FFF2-40B4-BE49-F238E27FC236}">
                  <a16:creationId xmlns:a16="http://schemas.microsoft.com/office/drawing/2014/main" id="{06773259-BF47-A0BF-6D75-3D3994911D48}"/>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324" name="Straight Connector 323">
              <a:extLst>
                <a:ext uri="{FF2B5EF4-FFF2-40B4-BE49-F238E27FC236}">
                  <a16:creationId xmlns:a16="http://schemas.microsoft.com/office/drawing/2014/main" id="{323F2FFD-51CA-C328-92A5-7A9B7F84A850}"/>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25" name="TextBox 324">
              <a:extLst>
                <a:ext uri="{FF2B5EF4-FFF2-40B4-BE49-F238E27FC236}">
                  <a16:creationId xmlns:a16="http://schemas.microsoft.com/office/drawing/2014/main" id="{76AD8630-E0E7-2A13-F84D-BB4ECA50F3D7}"/>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387" name="Group 386">
            <a:extLst>
              <a:ext uri="{FF2B5EF4-FFF2-40B4-BE49-F238E27FC236}">
                <a16:creationId xmlns:a16="http://schemas.microsoft.com/office/drawing/2014/main" id="{D867D1C2-9D2B-45F2-B23A-3D88CB600DAC}"/>
              </a:ext>
            </a:extLst>
          </p:cNvPr>
          <p:cNvGrpSpPr/>
          <p:nvPr/>
        </p:nvGrpSpPr>
        <p:grpSpPr>
          <a:xfrm>
            <a:off x="1806507" y="5349230"/>
            <a:ext cx="6392709" cy="210216"/>
            <a:chOff x="1196221" y="2492780"/>
            <a:chExt cx="6392709" cy="210216"/>
          </a:xfrm>
        </p:grpSpPr>
        <p:grpSp>
          <p:nvGrpSpPr>
            <p:cNvPr id="388" name="Group 387">
              <a:extLst>
                <a:ext uri="{FF2B5EF4-FFF2-40B4-BE49-F238E27FC236}">
                  <a16:creationId xmlns:a16="http://schemas.microsoft.com/office/drawing/2014/main" id="{AD683199-78B6-6670-8E92-7D15219ED6E4}"/>
                </a:ext>
              </a:extLst>
            </p:cNvPr>
            <p:cNvGrpSpPr/>
            <p:nvPr/>
          </p:nvGrpSpPr>
          <p:grpSpPr>
            <a:xfrm>
              <a:off x="1196221" y="2671911"/>
              <a:ext cx="6392709" cy="0"/>
              <a:chOff x="1231585" y="2671911"/>
              <a:chExt cx="6166530" cy="0"/>
            </a:xfrm>
          </p:grpSpPr>
          <p:cxnSp>
            <p:nvCxnSpPr>
              <p:cNvPr id="390" name="Straight Connector 389">
                <a:extLst>
                  <a:ext uri="{FF2B5EF4-FFF2-40B4-BE49-F238E27FC236}">
                    <a16:creationId xmlns:a16="http://schemas.microsoft.com/office/drawing/2014/main" id="{44521CB8-94B9-3109-4D87-80EA8DA8EC2E}"/>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9E5413B6-62C4-8A16-FB62-3560DFA50A30}"/>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9" name="TextBox 388">
              <a:extLst>
                <a:ext uri="{FF2B5EF4-FFF2-40B4-BE49-F238E27FC236}">
                  <a16:creationId xmlns:a16="http://schemas.microsoft.com/office/drawing/2014/main" id="{B77B6098-3D7F-D57D-DCC4-7F8FA3FC5BDF}"/>
                </a:ext>
              </a:extLst>
            </p:cNvPr>
            <p:cNvSpPr txBox="1"/>
            <p:nvPr/>
          </p:nvSpPr>
          <p:spPr>
            <a:xfrm>
              <a:off x="7077456" y="2492780"/>
              <a:ext cx="250737" cy="210216"/>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392" name="Group 391">
            <a:extLst>
              <a:ext uri="{FF2B5EF4-FFF2-40B4-BE49-F238E27FC236}">
                <a16:creationId xmlns:a16="http://schemas.microsoft.com/office/drawing/2014/main" id="{F440F4EA-468B-AF17-1C0B-EF77E22F757A}"/>
              </a:ext>
            </a:extLst>
          </p:cNvPr>
          <p:cNvGrpSpPr/>
          <p:nvPr/>
        </p:nvGrpSpPr>
        <p:grpSpPr>
          <a:xfrm>
            <a:off x="1806507" y="5561063"/>
            <a:ext cx="6392709" cy="191105"/>
            <a:chOff x="1196221" y="2502336"/>
            <a:chExt cx="6392709" cy="191105"/>
          </a:xfrm>
        </p:grpSpPr>
        <p:grpSp>
          <p:nvGrpSpPr>
            <p:cNvPr id="393" name="Group 392">
              <a:extLst>
                <a:ext uri="{FF2B5EF4-FFF2-40B4-BE49-F238E27FC236}">
                  <a16:creationId xmlns:a16="http://schemas.microsoft.com/office/drawing/2014/main" id="{D27647FF-CC45-203C-3A56-379F34916F64}"/>
                </a:ext>
              </a:extLst>
            </p:cNvPr>
            <p:cNvGrpSpPr/>
            <p:nvPr/>
          </p:nvGrpSpPr>
          <p:grpSpPr>
            <a:xfrm>
              <a:off x="1196221" y="2671911"/>
              <a:ext cx="6392709" cy="0"/>
              <a:chOff x="1231585" y="2671911"/>
              <a:chExt cx="6166530" cy="0"/>
            </a:xfrm>
          </p:grpSpPr>
          <p:cxnSp>
            <p:nvCxnSpPr>
              <p:cNvPr id="395" name="Straight Connector 394">
                <a:extLst>
                  <a:ext uri="{FF2B5EF4-FFF2-40B4-BE49-F238E27FC236}">
                    <a16:creationId xmlns:a16="http://schemas.microsoft.com/office/drawing/2014/main" id="{AC39E273-9F4C-E6B6-9C4F-0FFE14873954}"/>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13A8C3EE-8B24-5498-F8C3-9A48779D88FB}"/>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4" name="TextBox 393">
              <a:extLst>
                <a:ext uri="{FF2B5EF4-FFF2-40B4-BE49-F238E27FC236}">
                  <a16:creationId xmlns:a16="http://schemas.microsoft.com/office/drawing/2014/main" id="{F76DCEEF-4D64-6DDC-85F1-50F4EF171335}"/>
                </a:ext>
              </a:extLst>
            </p:cNvPr>
            <p:cNvSpPr txBox="1"/>
            <p:nvPr/>
          </p:nvSpPr>
          <p:spPr>
            <a:xfrm>
              <a:off x="7077456" y="2502336"/>
              <a:ext cx="250737" cy="191105"/>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397" name="Group 396">
            <a:extLst>
              <a:ext uri="{FF2B5EF4-FFF2-40B4-BE49-F238E27FC236}">
                <a16:creationId xmlns:a16="http://schemas.microsoft.com/office/drawing/2014/main" id="{6C241249-D0C9-B55A-5E2D-C061CD43904A}"/>
              </a:ext>
            </a:extLst>
          </p:cNvPr>
          <p:cNvGrpSpPr/>
          <p:nvPr/>
        </p:nvGrpSpPr>
        <p:grpSpPr>
          <a:xfrm>
            <a:off x="1806507" y="5920933"/>
            <a:ext cx="6392709" cy="307777"/>
            <a:chOff x="1196221" y="2444000"/>
            <a:chExt cx="6392709" cy="307777"/>
          </a:xfrm>
        </p:grpSpPr>
        <p:grpSp>
          <p:nvGrpSpPr>
            <p:cNvPr id="398" name="Group 397">
              <a:extLst>
                <a:ext uri="{FF2B5EF4-FFF2-40B4-BE49-F238E27FC236}">
                  <a16:creationId xmlns:a16="http://schemas.microsoft.com/office/drawing/2014/main" id="{2D2F0024-0425-60DC-2DBD-4BC1F5C724A8}"/>
                </a:ext>
              </a:extLst>
            </p:cNvPr>
            <p:cNvGrpSpPr/>
            <p:nvPr/>
          </p:nvGrpSpPr>
          <p:grpSpPr>
            <a:xfrm>
              <a:off x="1196221" y="2671911"/>
              <a:ext cx="6392709" cy="0"/>
              <a:chOff x="1231585" y="2671911"/>
              <a:chExt cx="6166530" cy="0"/>
            </a:xfrm>
          </p:grpSpPr>
          <p:cxnSp>
            <p:nvCxnSpPr>
              <p:cNvPr id="400" name="Straight Connector 399">
                <a:extLst>
                  <a:ext uri="{FF2B5EF4-FFF2-40B4-BE49-F238E27FC236}">
                    <a16:creationId xmlns:a16="http://schemas.microsoft.com/office/drawing/2014/main" id="{43F4AD3C-7805-1C9F-CB0F-968B90A1EBD8}"/>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87627652-545E-9E7A-33B9-E1084C3DE8F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9" name="TextBox 398">
              <a:extLst>
                <a:ext uri="{FF2B5EF4-FFF2-40B4-BE49-F238E27FC236}">
                  <a16:creationId xmlns:a16="http://schemas.microsoft.com/office/drawing/2014/main" id="{19ED0546-FFCA-2B96-39CB-064A7736FC63}"/>
                </a:ext>
              </a:extLst>
            </p:cNvPr>
            <p:cNvSpPr txBox="1"/>
            <p:nvPr/>
          </p:nvSpPr>
          <p:spPr>
            <a:xfrm>
              <a:off x="7077456" y="24440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402" name="Group 401">
            <a:extLst>
              <a:ext uri="{FF2B5EF4-FFF2-40B4-BE49-F238E27FC236}">
                <a16:creationId xmlns:a16="http://schemas.microsoft.com/office/drawing/2014/main" id="{599A8D27-5BE7-3395-9F46-4953CCEC0AA4}"/>
              </a:ext>
            </a:extLst>
          </p:cNvPr>
          <p:cNvGrpSpPr/>
          <p:nvPr/>
        </p:nvGrpSpPr>
        <p:grpSpPr>
          <a:xfrm>
            <a:off x="2140422" y="5389263"/>
            <a:ext cx="309259" cy="1034906"/>
            <a:chOff x="1302790" y="2159850"/>
            <a:chExt cx="1146896" cy="3837967"/>
          </a:xfrm>
        </p:grpSpPr>
        <p:cxnSp>
          <p:nvCxnSpPr>
            <p:cNvPr id="403" name="Straight Connector 402">
              <a:extLst>
                <a:ext uri="{FF2B5EF4-FFF2-40B4-BE49-F238E27FC236}">
                  <a16:creationId xmlns:a16="http://schemas.microsoft.com/office/drawing/2014/main" id="{24A93DB1-41F2-0A56-AE41-1412CE600469}"/>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04" name="타원 299">
              <a:extLst>
                <a:ext uri="{FF2B5EF4-FFF2-40B4-BE49-F238E27FC236}">
                  <a16:creationId xmlns:a16="http://schemas.microsoft.com/office/drawing/2014/main" id="{143B8098-C8CA-6F6A-362F-D1B9074215F6}"/>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05" name="타원 299">
              <a:extLst>
                <a:ext uri="{FF2B5EF4-FFF2-40B4-BE49-F238E27FC236}">
                  <a16:creationId xmlns:a16="http://schemas.microsoft.com/office/drawing/2014/main" id="{F601521F-B1A0-71DA-D811-E5D2B997715E}"/>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06" name="타원 299">
              <a:extLst>
                <a:ext uri="{FF2B5EF4-FFF2-40B4-BE49-F238E27FC236}">
                  <a16:creationId xmlns:a16="http://schemas.microsoft.com/office/drawing/2014/main" id="{F56112D6-C722-15DB-414E-F414A951DD40}"/>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07" name="Straight Connector 406">
              <a:extLst>
                <a:ext uri="{FF2B5EF4-FFF2-40B4-BE49-F238E27FC236}">
                  <a16:creationId xmlns:a16="http://schemas.microsoft.com/office/drawing/2014/main" id="{FEB0A73D-C6DE-AB5F-E33A-37022F795F96}"/>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8" name="TextBox 407">
              <a:extLst>
                <a:ext uri="{FF2B5EF4-FFF2-40B4-BE49-F238E27FC236}">
                  <a16:creationId xmlns:a16="http://schemas.microsoft.com/office/drawing/2014/main" id="{0BA5E6B5-BE72-043D-3FD4-D45A0C7C300D}"/>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sp>
        <p:nvSpPr>
          <p:cNvPr id="409" name="TextBox 408">
            <a:extLst>
              <a:ext uri="{FF2B5EF4-FFF2-40B4-BE49-F238E27FC236}">
                <a16:creationId xmlns:a16="http://schemas.microsoft.com/office/drawing/2014/main" id="{7E9139FD-1406-0152-5323-643EE357E30B}"/>
              </a:ext>
            </a:extLst>
          </p:cNvPr>
          <p:cNvSpPr txBox="1"/>
          <p:nvPr/>
        </p:nvSpPr>
        <p:spPr>
          <a:xfrm>
            <a:off x="469157" y="5697971"/>
            <a:ext cx="919249" cy="315877"/>
          </a:xfrm>
          <a:prstGeom prst="rect">
            <a:avLst/>
          </a:prstGeom>
          <a:noFill/>
        </p:spPr>
        <p:txBody>
          <a:bodyPr wrap="square" lIns="0" tIns="0" rIns="0" bIns="0" rtlCol="0" anchor="ctr">
            <a:spAutoFit/>
          </a:bodyPr>
          <a:lstStyle/>
          <a:p>
            <a:pPr algn="ctr" defTabSz="457200"/>
            <a:r>
              <a:rPr lang="en-US" altLang="ko-KR" sz="2000" b="1" dirty="0" err="1">
                <a:latin typeface="Cambria" panose="02040503050406030204" pitchFamily="18" charset="0"/>
                <a:ea typeface="맑은 고딕" panose="020B0503020000020004" pitchFamily="34" charset="-127"/>
              </a:rPr>
              <a:t>Block</a:t>
            </a:r>
            <a:r>
              <a:rPr lang="en-US" altLang="ko-KR" sz="2000" b="1" i="1" baseline="-25000" dirty="0" err="1">
                <a:latin typeface="Cambria" panose="02040503050406030204" pitchFamily="18" charset="0"/>
                <a:ea typeface="맑은 고딕" panose="020B0503020000020004" pitchFamily="34" charset="-127"/>
              </a:rPr>
              <a:t>K</a:t>
            </a:r>
            <a:endParaRPr lang="ko-KR" altLang="en-US" sz="2000" b="1" i="1" baseline="-25000" dirty="0">
              <a:latin typeface="Cambria" panose="02040503050406030204" pitchFamily="18" charset="0"/>
              <a:ea typeface="맑은 고딕" panose="020B0503020000020004" pitchFamily="34" charset="-127"/>
            </a:endParaRPr>
          </a:p>
        </p:txBody>
      </p:sp>
      <p:grpSp>
        <p:nvGrpSpPr>
          <p:cNvPr id="410" name="Group 409">
            <a:extLst>
              <a:ext uri="{FF2B5EF4-FFF2-40B4-BE49-F238E27FC236}">
                <a16:creationId xmlns:a16="http://schemas.microsoft.com/office/drawing/2014/main" id="{3E5492A7-5BB0-E140-A2BC-68A63C4C2E7A}"/>
              </a:ext>
            </a:extLst>
          </p:cNvPr>
          <p:cNvGrpSpPr/>
          <p:nvPr/>
        </p:nvGrpSpPr>
        <p:grpSpPr>
          <a:xfrm>
            <a:off x="3243894" y="5389263"/>
            <a:ext cx="309259" cy="1034906"/>
            <a:chOff x="1302790" y="2159850"/>
            <a:chExt cx="1146896" cy="3837967"/>
          </a:xfrm>
        </p:grpSpPr>
        <p:cxnSp>
          <p:nvCxnSpPr>
            <p:cNvPr id="411" name="Straight Connector 410">
              <a:extLst>
                <a:ext uri="{FF2B5EF4-FFF2-40B4-BE49-F238E27FC236}">
                  <a16:creationId xmlns:a16="http://schemas.microsoft.com/office/drawing/2014/main" id="{315A6D4A-CC6A-6838-710A-FC8A5BBAD140}"/>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12" name="타원 299">
              <a:extLst>
                <a:ext uri="{FF2B5EF4-FFF2-40B4-BE49-F238E27FC236}">
                  <a16:creationId xmlns:a16="http://schemas.microsoft.com/office/drawing/2014/main" id="{CF8E8A22-7531-BFC8-05FB-5B27A46B3B2F}"/>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13" name="타원 299">
              <a:extLst>
                <a:ext uri="{FF2B5EF4-FFF2-40B4-BE49-F238E27FC236}">
                  <a16:creationId xmlns:a16="http://schemas.microsoft.com/office/drawing/2014/main" id="{1CA88C1D-E1A3-2BD4-8CFF-DB0149A6B054}"/>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14" name="타원 299">
              <a:extLst>
                <a:ext uri="{FF2B5EF4-FFF2-40B4-BE49-F238E27FC236}">
                  <a16:creationId xmlns:a16="http://schemas.microsoft.com/office/drawing/2014/main" id="{FBF99635-2F8B-E0B3-D8C0-E3E554B689D1}"/>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15" name="Straight Connector 414">
              <a:extLst>
                <a:ext uri="{FF2B5EF4-FFF2-40B4-BE49-F238E27FC236}">
                  <a16:creationId xmlns:a16="http://schemas.microsoft.com/office/drawing/2014/main" id="{35A5FC20-8461-8048-D59E-CA9D13039269}"/>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16" name="TextBox 415">
              <a:extLst>
                <a:ext uri="{FF2B5EF4-FFF2-40B4-BE49-F238E27FC236}">
                  <a16:creationId xmlns:a16="http://schemas.microsoft.com/office/drawing/2014/main" id="{0FEB96C0-07ED-D730-C39C-5E2161A00977}"/>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17" name="Group 416">
            <a:extLst>
              <a:ext uri="{FF2B5EF4-FFF2-40B4-BE49-F238E27FC236}">
                <a16:creationId xmlns:a16="http://schemas.microsoft.com/office/drawing/2014/main" id="{48B8F43B-ED5C-D4FD-A34C-CA5A99F8A806}"/>
              </a:ext>
            </a:extLst>
          </p:cNvPr>
          <p:cNvGrpSpPr/>
          <p:nvPr/>
        </p:nvGrpSpPr>
        <p:grpSpPr>
          <a:xfrm>
            <a:off x="4368750" y="5389263"/>
            <a:ext cx="309259" cy="1034906"/>
            <a:chOff x="1302790" y="2159850"/>
            <a:chExt cx="1146896" cy="3837967"/>
          </a:xfrm>
        </p:grpSpPr>
        <p:cxnSp>
          <p:nvCxnSpPr>
            <p:cNvPr id="418" name="Straight Connector 417">
              <a:extLst>
                <a:ext uri="{FF2B5EF4-FFF2-40B4-BE49-F238E27FC236}">
                  <a16:creationId xmlns:a16="http://schemas.microsoft.com/office/drawing/2014/main" id="{0E1BB2BB-F146-25EE-4355-D4E116B578F8}"/>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19" name="타원 299">
              <a:extLst>
                <a:ext uri="{FF2B5EF4-FFF2-40B4-BE49-F238E27FC236}">
                  <a16:creationId xmlns:a16="http://schemas.microsoft.com/office/drawing/2014/main" id="{892E9CF5-0E40-2B9B-2383-332D8988F397}"/>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20" name="타원 299">
              <a:extLst>
                <a:ext uri="{FF2B5EF4-FFF2-40B4-BE49-F238E27FC236}">
                  <a16:creationId xmlns:a16="http://schemas.microsoft.com/office/drawing/2014/main" id="{0F35333B-1B16-BC08-0E50-C11C7F64A4F0}"/>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21" name="타원 299">
              <a:extLst>
                <a:ext uri="{FF2B5EF4-FFF2-40B4-BE49-F238E27FC236}">
                  <a16:creationId xmlns:a16="http://schemas.microsoft.com/office/drawing/2014/main" id="{FA14196A-A866-3BD3-8E3A-AEAC93F27134}"/>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22" name="Straight Connector 421">
              <a:extLst>
                <a:ext uri="{FF2B5EF4-FFF2-40B4-BE49-F238E27FC236}">
                  <a16:creationId xmlns:a16="http://schemas.microsoft.com/office/drawing/2014/main" id="{6936B978-2066-868C-2013-538D398FDEAF}"/>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23" name="TextBox 422">
              <a:extLst>
                <a:ext uri="{FF2B5EF4-FFF2-40B4-BE49-F238E27FC236}">
                  <a16:creationId xmlns:a16="http://schemas.microsoft.com/office/drawing/2014/main" id="{62E1B773-9CA3-512B-5960-11A9BCEB981A}"/>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24" name="Group 423">
            <a:extLst>
              <a:ext uri="{FF2B5EF4-FFF2-40B4-BE49-F238E27FC236}">
                <a16:creationId xmlns:a16="http://schemas.microsoft.com/office/drawing/2014/main" id="{DA8F8C97-278A-9079-C018-30FF493AFBA6}"/>
              </a:ext>
            </a:extLst>
          </p:cNvPr>
          <p:cNvGrpSpPr/>
          <p:nvPr/>
        </p:nvGrpSpPr>
        <p:grpSpPr>
          <a:xfrm>
            <a:off x="5487099" y="5389263"/>
            <a:ext cx="309259" cy="1034906"/>
            <a:chOff x="1302790" y="2159850"/>
            <a:chExt cx="1146896" cy="3837967"/>
          </a:xfrm>
        </p:grpSpPr>
        <p:cxnSp>
          <p:nvCxnSpPr>
            <p:cNvPr id="425" name="Straight Connector 424">
              <a:extLst>
                <a:ext uri="{FF2B5EF4-FFF2-40B4-BE49-F238E27FC236}">
                  <a16:creationId xmlns:a16="http://schemas.microsoft.com/office/drawing/2014/main" id="{69CBA3A3-9AED-6433-9D64-F3EEBE57C9BF}"/>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26" name="타원 299">
              <a:extLst>
                <a:ext uri="{FF2B5EF4-FFF2-40B4-BE49-F238E27FC236}">
                  <a16:creationId xmlns:a16="http://schemas.microsoft.com/office/drawing/2014/main" id="{9D0D0DEA-4937-8F28-1783-FE0888932521}"/>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27" name="타원 299">
              <a:extLst>
                <a:ext uri="{FF2B5EF4-FFF2-40B4-BE49-F238E27FC236}">
                  <a16:creationId xmlns:a16="http://schemas.microsoft.com/office/drawing/2014/main" id="{EFEF3CED-426D-992A-CC8E-E21E19F64EAF}"/>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28" name="타원 299">
              <a:extLst>
                <a:ext uri="{FF2B5EF4-FFF2-40B4-BE49-F238E27FC236}">
                  <a16:creationId xmlns:a16="http://schemas.microsoft.com/office/drawing/2014/main" id="{61AF5D05-BF8A-D001-8DEC-337BE826B835}"/>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29" name="Straight Connector 428">
              <a:extLst>
                <a:ext uri="{FF2B5EF4-FFF2-40B4-BE49-F238E27FC236}">
                  <a16:creationId xmlns:a16="http://schemas.microsoft.com/office/drawing/2014/main" id="{8DEE8A44-1410-AD6E-EAF1-1923C3DEBAEB}"/>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30" name="TextBox 429">
              <a:extLst>
                <a:ext uri="{FF2B5EF4-FFF2-40B4-BE49-F238E27FC236}">
                  <a16:creationId xmlns:a16="http://schemas.microsoft.com/office/drawing/2014/main" id="{77DBF8FA-8C85-7961-3572-8B9054E92097}"/>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31" name="Group 430">
            <a:extLst>
              <a:ext uri="{FF2B5EF4-FFF2-40B4-BE49-F238E27FC236}">
                <a16:creationId xmlns:a16="http://schemas.microsoft.com/office/drawing/2014/main" id="{7925CCDE-2323-FB7C-0F3C-91DD01AB724D}"/>
              </a:ext>
            </a:extLst>
          </p:cNvPr>
          <p:cNvGrpSpPr/>
          <p:nvPr/>
        </p:nvGrpSpPr>
        <p:grpSpPr>
          <a:xfrm>
            <a:off x="6570809" y="5389263"/>
            <a:ext cx="309259" cy="1034906"/>
            <a:chOff x="1302790" y="2159850"/>
            <a:chExt cx="1146896" cy="3837967"/>
          </a:xfrm>
        </p:grpSpPr>
        <p:cxnSp>
          <p:nvCxnSpPr>
            <p:cNvPr id="432" name="Straight Connector 431">
              <a:extLst>
                <a:ext uri="{FF2B5EF4-FFF2-40B4-BE49-F238E27FC236}">
                  <a16:creationId xmlns:a16="http://schemas.microsoft.com/office/drawing/2014/main" id="{7810D96B-F747-6483-1B9A-D7EDD896F61B}"/>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33" name="타원 299">
              <a:extLst>
                <a:ext uri="{FF2B5EF4-FFF2-40B4-BE49-F238E27FC236}">
                  <a16:creationId xmlns:a16="http://schemas.microsoft.com/office/drawing/2014/main" id="{A44AE4CD-8D9C-A86F-A62D-D52A64354C4E}"/>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34" name="타원 299">
              <a:extLst>
                <a:ext uri="{FF2B5EF4-FFF2-40B4-BE49-F238E27FC236}">
                  <a16:creationId xmlns:a16="http://schemas.microsoft.com/office/drawing/2014/main" id="{086E3AAC-1D46-B934-20F5-17E3D008EE5D}"/>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35" name="타원 299">
              <a:extLst>
                <a:ext uri="{FF2B5EF4-FFF2-40B4-BE49-F238E27FC236}">
                  <a16:creationId xmlns:a16="http://schemas.microsoft.com/office/drawing/2014/main" id="{C890EB5D-B0FC-4016-7720-805EA5D5ECB1}"/>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36" name="Straight Connector 435">
              <a:extLst>
                <a:ext uri="{FF2B5EF4-FFF2-40B4-BE49-F238E27FC236}">
                  <a16:creationId xmlns:a16="http://schemas.microsoft.com/office/drawing/2014/main" id="{5ABCDB92-70F0-5A5B-6CA5-E4861F0FC4D1}"/>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37" name="TextBox 436">
              <a:extLst>
                <a:ext uri="{FF2B5EF4-FFF2-40B4-BE49-F238E27FC236}">
                  <a16:creationId xmlns:a16="http://schemas.microsoft.com/office/drawing/2014/main" id="{74D63DF0-24B7-3D08-804D-8799B5FEAB5C}"/>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38" name="Group 437">
            <a:extLst>
              <a:ext uri="{FF2B5EF4-FFF2-40B4-BE49-F238E27FC236}">
                <a16:creationId xmlns:a16="http://schemas.microsoft.com/office/drawing/2014/main" id="{4DEF4DB2-FC25-75FC-2664-9B3F54064ACD}"/>
              </a:ext>
            </a:extLst>
          </p:cNvPr>
          <p:cNvGrpSpPr/>
          <p:nvPr/>
        </p:nvGrpSpPr>
        <p:grpSpPr>
          <a:xfrm>
            <a:off x="8124627" y="5389263"/>
            <a:ext cx="309259" cy="1034906"/>
            <a:chOff x="1302790" y="2159850"/>
            <a:chExt cx="1146896" cy="3837967"/>
          </a:xfrm>
        </p:grpSpPr>
        <p:cxnSp>
          <p:nvCxnSpPr>
            <p:cNvPr id="439" name="Straight Connector 438">
              <a:extLst>
                <a:ext uri="{FF2B5EF4-FFF2-40B4-BE49-F238E27FC236}">
                  <a16:creationId xmlns:a16="http://schemas.microsoft.com/office/drawing/2014/main" id="{B8F9A742-BC68-B073-C540-99412D68FA3E}"/>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40" name="타원 299">
              <a:extLst>
                <a:ext uri="{FF2B5EF4-FFF2-40B4-BE49-F238E27FC236}">
                  <a16:creationId xmlns:a16="http://schemas.microsoft.com/office/drawing/2014/main" id="{80408CAF-6F12-F4F6-8066-64604DD83EA3}"/>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41" name="타원 299">
              <a:extLst>
                <a:ext uri="{FF2B5EF4-FFF2-40B4-BE49-F238E27FC236}">
                  <a16:creationId xmlns:a16="http://schemas.microsoft.com/office/drawing/2014/main" id="{BE02D584-1CD9-E973-AF8A-CA6B0A62425F}"/>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42" name="타원 299">
              <a:extLst>
                <a:ext uri="{FF2B5EF4-FFF2-40B4-BE49-F238E27FC236}">
                  <a16:creationId xmlns:a16="http://schemas.microsoft.com/office/drawing/2014/main" id="{2D7CD9FF-AC7B-6A0C-5A43-88357FA419DD}"/>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43" name="Straight Connector 442">
              <a:extLst>
                <a:ext uri="{FF2B5EF4-FFF2-40B4-BE49-F238E27FC236}">
                  <a16:creationId xmlns:a16="http://schemas.microsoft.com/office/drawing/2014/main" id="{0D1DF57E-64E7-E92D-CA55-BE0925BC665D}"/>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44" name="TextBox 443">
              <a:extLst>
                <a:ext uri="{FF2B5EF4-FFF2-40B4-BE49-F238E27FC236}">
                  <a16:creationId xmlns:a16="http://schemas.microsoft.com/office/drawing/2014/main" id="{F79AB634-19F3-3935-66ED-31E467F43694}"/>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46" name="Group 445">
            <a:extLst>
              <a:ext uri="{FF2B5EF4-FFF2-40B4-BE49-F238E27FC236}">
                <a16:creationId xmlns:a16="http://schemas.microsoft.com/office/drawing/2014/main" id="{811164B2-2ED8-625F-624F-51A2C017284D}"/>
              </a:ext>
            </a:extLst>
          </p:cNvPr>
          <p:cNvGrpSpPr/>
          <p:nvPr/>
        </p:nvGrpSpPr>
        <p:grpSpPr>
          <a:xfrm>
            <a:off x="1806507" y="2106843"/>
            <a:ext cx="6392709" cy="210216"/>
            <a:chOff x="1196221" y="2492780"/>
            <a:chExt cx="6392709" cy="210216"/>
          </a:xfrm>
        </p:grpSpPr>
        <p:grpSp>
          <p:nvGrpSpPr>
            <p:cNvPr id="447" name="Group 446">
              <a:extLst>
                <a:ext uri="{FF2B5EF4-FFF2-40B4-BE49-F238E27FC236}">
                  <a16:creationId xmlns:a16="http://schemas.microsoft.com/office/drawing/2014/main" id="{8378B368-5F19-5C90-ACF9-B0BAE6B20A1E}"/>
                </a:ext>
              </a:extLst>
            </p:cNvPr>
            <p:cNvGrpSpPr/>
            <p:nvPr/>
          </p:nvGrpSpPr>
          <p:grpSpPr>
            <a:xfrm>
              <a:off x="1196221" y="2671911"/>
              <a:ext cx="6392709" cy="0"/>
              <a:chOff x="1231585" y="2671911"/>
              <a:chExt cx="6166530" cy="0"/>
            </a:xfrm>
          </p:grpSpPr>
          <p:cxnSp>
            <p:nvCxnSpPr>
              <p:cNvPr id="449" name="Straight Connector 448">
                <a:extLst>
                  <a:ext uri="{FF2B5EF4-FFF2-40B4-BE49-F238E27FC236}">
                    <a16:creationId xmlns:a16="http://schemas.microsoft.com/office/drawing/2014/main" id="{9E103E16-8376-E3FF-1BFB-D4B09541CC05}"/>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2763D081-7DCE-B0A2-B9B9-9B387641418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8" name="TextBox 447">
              <a:extLst>
                <a:ext uri="{FF2B5EF4-FFF2-40B4-BE49-F238E27FC236}">
                  <a16:creationId xmlns:a16="http://schemas.microsoft.com/office/drawing/2014/main" id="{58561E3F-CAC1-57D3-CC14-54FC71281904}"/>
                </a:ext>
              </a:extLst>
            </p:cNvPr>
            <p:cNvSpPr txBox="1"/>
            <p:nvPr/>
          </p:nvSpPr>
          <p:spPr>
            <a:xfrm>
              <a:off x="7077456" y="2492780"/>
              <a:ext cx="250737" cy="210216"/>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451" name="Group 450">
            <a:extLst>
              <a:ext uri="{FF2B5EF4-FFF2-40B4-BE49-F238E27FC236}">
                <a16:creationId xmlns:a16="http://schemas.microsoft.com/office/drawing/2014/main" id="{289A80B4-1425-ED92-8E5C-79CDBF4564C0}"/>
              </a:ext>
            </a:extLst>
          </p:cNvPr>
          <p:cNvGrpSpPr/>
          <p:nvPr/>
        </p:nvGrpSpPr>
        <p:grpSpPr>
          <a:xfrm>
            <a:off x="1806507" y="2318676"/>
            <a:ext cx="6392709" cy="191105"/>
            <a:chOff x="1196221" y="2502336"/>
            <a:chExt cx="6392709" cy="191105"/>
          </a:xfrm>
        </p:grpSpPr>
        <p:grpSp>
          <p:nvGrpSpPr>
            <p:cNvPr id="452" name="Group 451">
              <a:extLst>
                <a:ext uri="{FF2B5EF4-FFF2-40B4-BE49-F238E27FC236}">
                  <a16:creationId xmlns:a16="http://schemas.microsoft.com/office/drawing/2014/main" id="{6747C6C6-4C05-475D-C59E-893B3EDFC21F}"/>
                </a:ext>
              </a:extLst>
            </p:cNvPr>
            <p:cNvGrpSpPr/>
            <p:nvPr/>
          </p:nvGrpSpPr>
          <p:grpSpPr>
            <a:xfrm>
              <a:off x="1196221" y="2671911"/>
              <a:ext cx="6392709" cy="0"/>
              <a:chOff x="1231585" y="2671911"/>
              <a:chExt cx="6166530" cy="0"/>
            </a:xfrm>
          </p:grpSpPr>
          <p:cxnSp>
            <p:nvCxnSpPr>
              <p:cNvPr id="454" name="Straight Connector 453">
                <a:extLst>
                  <a:ext uri="{FF2B5EF4-FFF2-40B4-BE49-F238E27FC236}">
                    <a16:creationId xmlns:a16="http://schemas.microsoft.com/office/drawing/2014/main" id="{C73D1D55-48EF-3E7B-FE9D-1CC34F5EC6ED}"/>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88C2F374-AAEF-80EB-0D7E-08A7A085836B}"/>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3" name="TextBox 452">
              <a:extLst>
                <a:ext uri="{FF2B5EF4-FFF2-40B4-BE49-F238E27FC236}">
                  <a16:creationId xmlns:a16="http://schemas.microsoft.com/office/drawing/2014/main" id="{A788D87B-A7DB-3DA8-DC7B-E937B39F02F4}"/>
                </a:ext>
              </a:extLst>
            </p:cNvPr>
            <p:cNvSpPr txBox="1"/>
            <p:nvPr/>
          </p:nvSpPr>
          <p:spPr>
            <a:xfrm>
              <a:off x="7077456" y="2502336"/>
              <a:ext cx="250737" cy="191105"/>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456" name="Group 455">
            <a:extLst>
              <a:ext uri="{FF2B5EF4-FFF2-40B4-BE49-F238E27FC236}">
                <a16:creationId xmlns:a16="http://schemas.microsoft.com/office/drawing/2014/main" id="{C6EC80C1-FB23-4C2E-C6E8-B3A2AC804F9B}"/>
              </a:ext>
            </a:extLst>
          </p:cNvPr>
          <p:cNvGrpSpPr/>
          <p:nvPr/>
        </p:nvGrpSpPr>
        <p:grpSpPr>
          <a:xfrm>
            <a:off x="1806507" y="2678546"/>
            <a:ext cx="6392709" cy="307777"/>
            <a:chOff x="1196221" y="2444000"/>
            <a:chExt cx="6392709" cy="307777"/>
          </a:xfrm>
        </p:grpSpPr>
        <p:grpSp>
          <p:nvGrpSpPr>
            <p:cNvPr id="457" name="Group 456">
              <a:extLst>
                <a:ext uri="{FF2B5EF4-FFF2-40B4-BE49-F238E27FC236}">
                  <a16:creationId xmlns:a16="http://schemas.microsoft.com/office/drawing/2014/main" id="{3AF5290D-6EF4-9FFF-A693-0F4AD9857167}"/>
                </a:ext>
              </a:extLst>
            </p:cNvPr>
            <p:cNvGrpSpPr/>
            <p:nvPr/>
          </p:nvGrpSpPr>
          <p:grpSpPr>
            <a:xfrm>
              <a:off x="1196221" y="2671911"/>
              <a:ext cx="6392709" cy="0"/>
              <a:chOff x="1231585" y="2671911"/>
              <a:chExt cx="6166530" cy="0"/>
            </a:xfrm>
          </p:grpSpPr>
          <p:cxnSp>
            <p:nvCxnSpPr>
              <p:cNvPr id="459" name="Straight Connector 458">
                <a:extLst>
                  <a:ext uri="{FF2B5EF4-FFF2-40B4-BE49-F238E27FC236}">
                    <a16:creationId xmlns:a16="http://schemas.microsoft.com/office/drawing/2014/main" id="{2A23FB87-5599-E341-5E53-36686D1C2953}"/>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6D821EC2-03ED-BE73-AC4A-B2024E64CED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8" name="TextBox 457">
              <a:extLst>
                <a:ext uri="{FF2B5EF4-FFF2-40B4-BE49-F238E27FC236}">
                  <a16:creationId xmlns:a16="http://schemas.microsoft.com/office/drawing/2014/main" id="{32238DFD-ACF8-2DBA-5C43-5D9CF1CBFF6F}"/>
                </a:ext>
              </a:extLst>
            </p:cNvPr>
            <p:cNvSpPr txBox="1"/>
            <p:nvPr/>
          </p:nvSpPr>
          <p:spPr>
            <a:xfrm>
              <a:off x="7077456" y="24440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461" name="Group 460">
            <a:extLst>
              <a:ext uri="{FF2B5EF4-FFF2-40B4-BE49-F238E27FC236}">
                <a16:creationId xmlns:a16="http://schemas.microsoft.com/office/drawing/2014/main" id="{DDC29DA7-B943-B7B8-EC16-9595B39262A6}"/>
              </a:ext>
            </a:extLst>
          </p:cNvPr>
          <p:cNvGrpSpPr/>
          <p:nvPr/>
        </p:nvGrpSpPr>
        <p:grpSpPr>
          <a:xfrm>
            <a:off x="2140422" y="2146876"/>
            <a:ext cx="309259" cy="1034906"/>
            <a:chOff x="1302790" y="2159850"/>
            <a:chExt cx="1146896" cy="3837967"/>
          </a:xfrm>
        </p:grpSpPr>
        <p:cxnSp>
          <p:nvCxnSpPr>
            <p:cNvPr id="462" name="Straight Connector 461">
              <a:extLst>
                <a:ext uri="{FF2B5EF4-FFF2-40B4-BE49-F238E27FC236}">
                  <a16:creationId xmlns:a16="http://schemas.microsoft.com/office/drawing/2014/main" id="{C41264A2-2598-F40E-78F3-DFDBC18C959C}"/>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63" name="타원 299">
              <a:extLst>
                <a:ext uri="{FF2B5EF4-FFF2-40B4-BE49-F238E27FC236}">
                  <a16:creationId xmlns:a16="http://schemas.microsoft.com/office/drawing/2014/main" id="{909AA6CD-C7A0-38F6-338A-097DA295DFD7}"/>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64" name="타원 299">
              <a:extLst>
                <a:ext uri="{FF2B5EF4-FFF2-40B4-BE49-F238E27FC236}">
                  <a16:creationId xmlns:a16="http://schemas.microsoft.com/office/drawing/2014/main" id="{B5C40D21-1EC1-2486-3341-55811B0199E9}"/>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65" name="타원 299">
              <a:extLst>
                <a:ext uri="{FF2B5EF4-FFF2-40B4-BE49-F238E27FC236}">
                  <a16:creationId xmlns:a16="http://schemas.microsoft.com/office/drawing/2014/main" id="{3F75DD6E-231C-D64F-EE23-0E965B76A682}"/>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66" name="Straight Connector 465">
              <a:extLst>
                <a:ext uri="{FF2B5EF4-FFF2-40B4-BE49-F238E27FC236}">
                  <a16:creationId xmlns:a16="http://schemas.microsoft.com/office/drawing/2014/main" id="{1A506CF5-E028-4627-40BC-65E14567624D}"/>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67" name="TextBox 466">
              <a:extLst>
                <a:ext uri="{FF2B5EF4-FFF2-40B4-BE49-F238E27FC236}">
                  <a16:creationId xmlns:a16="http://schemas.microsoft.com/office/drawing/2014/main" id="{C4D006F1-B2AC-E0F6-BA14-37B44E976466}"/>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sp>
        <p:nvSpPr>
          <p:cNvPr id="468" name="TextBox 467">
            <a:extLst>
              <a:ext uri="{FF2B5EF4-FFF2-40B4-BE49-F238E27FC236}">
                <a16:creationId xmlns:a16="http://schemas.microsoft.com/office/drawing/2014/main" id="{27B91C37-48EB-97FD-F9A5-5107A45DD979}"/>
              </a:ext>
            </a:extLst>
          </p:cNvPr>
          <p:cNvSpPr txBox="1"/>
          <p:nvPr/>
        </p:nvSpPr>
        <p:spPr>
          <a:xfrm>
            <a:off x="469157" y="2455584"/>
            <a:ext cx="919249" cy="315877"/>
          </a:xfrm>
          <a:prstGeom prst="rect">
            <a:avLst/>
          </a:prstGeom>
          <a:noFill/>
        </p:spPr>
        <p:txBody>
          <a:bodyPr wrap="square" lIns="0" tIns="0" rIns="0" bIns="0" rtlCol="0" anchor="ctr">
            <a:spAutoFit/>
          </a:bodyPr>
          <a:lstStyle/>
          <a:p>
            <a:pPr algn="ctr" defTabSz="457200"/>
            <a:r>
              <a:rPr lang="en-US" altLang="ko-KR" sz="2000" b="1" dirty="0">
                <a:latin typeface="Cambria" panose="02040503050406030204" pitchFamily="18" charset="0"/>
                <a:ea typeface="맑은 고딕" panose="020B0503020000020004" pitchFamily="34" charset="-127"/>
              </a:rPr>
              <a:t>Block</a:t>
            </a:r>
            <a:r>
              <a:rPr lang="en-US" altLang="ko-KR" sz="2000" b="1" baseline="-25000" dirty="0">
                <a:latin typeface="Cambria" panose="02040503050406030204" pitchFamily="18" charset="0"/>
                <a:ea typeface="맑은 고딕" panose="020B0503020000020004" pitchFamily="34" charset="-127"/>
              </a:rPr>
              <a:t>1</a:t>
            </a:r>
            <a:endParaRPr lang="ko-KR" altLang="en-US" sz="2000" b="1" baseline="-25000" dirty="0">
              <a:latin typeface="Cambria" panose="02040503050406030204" pitchFamily="18" charset="0"/>
              <a:ea typeface="맑은 고딕" panose="020B0503020000020004" pitchFamily="34" charset="-127"/>
            </a:endParaRPr>
          </a:p>
        </p:txBody>
      </p:sp>
      <p:grpSp>
        <p:nvGrpSpPr>
          <p:cNvPr id="469" name="Group 468">
            <a:extLst>
              <a:ext uri="{FF2B5EF4-FFF2-40B4-BE49-F238E27FC236}">
                <a16:creationId xmlns:a16="http://schemas.microsoft.com/office/drawing/2014/main" id="{8C1B9E37-2603-5C82-2674-ABB3C969EBD7}"/>
              </a:ext>
            </a:extLst>
          </p:cNvPr>
          <p:cNvGrpSpPr/>
          <p:nvPr/>
        </p:nvGrpSpPr>
        <p:grpSpPr>
          <a:xfrm>
            <a:off x="3243894" y="2146876"/>
            <a:ext cx="309259" cy="1034906"/>
            <a:chOff x="1302790" y="2159850"/>
            <a:chExt cx="1146896" cy="3837967"/>
          </a:xfrm>
        </p:grpSpPr>
        <p:cxnSp>
          <p:nvCxnSpPr>
            <p:cNvPr id="470" name="Straight Connector 469">
              <a:extLst>
                <a:ext uri="{FF2B5EF4-FFF2-40B4-BE49-F238E27FC236}">
                  <a16:creationId xmlns:a16="http://schemas.microsoft.com/office/drawing/2014/main" id="{CE998517-5521-3F84-6ECD-9D2B216D965A}"/>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71" name="타원 299">
              <a:extLst>
                <a:ext uri="{FF2B5EF4-FFF2-40B4-BE49-F238E27FC236}">
                  <a16:creationId xmlns:a16="http://schemas.microsoft.com/office/drawing/2014/main" id="{AA58407A-3241-CCE2-AD8F-203E38DA8343}"/>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72" name="타원 299">
              <a:extLst>
                <a:ext uri="{FF2B5EF4-FFF2-40B4-BE49-F238E27FC236}">
                  <a16:creationId xmlns:a16="http://schemas.microsoft.com/office/drawing/2014/main" id="{01DB1A6F-856F-08D9-E830-2BC55111C8BE}"/>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73" name="타원 299">
              <a:extLst>
                <a:ext uri="{FF2B5EF4-FFF2-40B4-BE49-F238E27FC236}">
                  <a16:creationId xmlns:a16="http://schemas.microsoft.com/office/drawing/2014/main" id="{A1153BCE-243C-7062-E0CA-F78BC89CC329}"/>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74" name="Straight Connector 473">
              <a:extLst>
                <a:ext uri="{FF2B5EF4-FFF2-40B4-BE49-F238E27FC236}">
                  <a16:creationId xmlns:a16="http://schemas.microsoft.com/office/drawing/2014/main" id="{D3AB4C35-7699-2A10-F973-BD36DE460F8F}"/>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75" name="TextBox 474">
              <a:extLst>
                <a:ext uri="{FF2B5EF4-FFF2-40B4-BE49-F238E27FC236}">
                  <a16:creationId xmlns:a16="http://schemas.microsoft.com/office/drawing/2014/main" id="{5A18CB3F-E39F-E02E-77A9-8AD22350FB55}"/>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76" name="Group 475">
            <a:extLst>
              <a:ext uri="{FF2B5EF4-FFF2-40B4-BE49-F238E27FC236}">
                <a16:creationId xmlns:a16="http://schemas.microsoft.com/office/drawing/2014/main" id="{0EAAE5B1-A970-B7AF-7399-8F7850CD9AB7}"/>
              </a:ext>
            </a:extLst>
          </p:cNvPr>
          <p:cNvGrpSpPr/>
          <p:nvPr/>
        </p:nvGrpSpPr>
        <p:grpSpPr>
          <a:xfrm>
            <a:off x="4368750" y="2146876"/>
            <a:ext cx="309259" cy="1034906"/>
            <a:chOff x="1302790" y="2159850"/>
            <a:chExt cx="1146896" cy="3837967"/>
          </a:xfrm>
        </p:grpSpPr>
        <p:cxnSp>
          <p:nvCxnSpPr>
            <p:cNvPr id="477" name="Straight Connector 476">
              <a:extLst>
                <a:ext uri="{FF2B5EF4-FFF2-40B4-BE49-F238E27FC236}">
                  <a16:creationId xmlns:a16="http://schemas.microsoft.com/office/drawing/2014/main" id="{1B0174E3-244C-BB76-7B40-D9779E362C25}"/>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78" name="타원 299">
              <a:extLst>
                <a:ext uri="{FF2B5EF4-FFF2-40B4-BE49-F238E27FC236}">
                  <a16:creationId xmlns:a16="http://schemas.microsoft.com/office/drawing/2014/main" id="{8B75D495-6CF9-37E3-043C-A7EE2E364028}"/>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79" name="타원 299">
              <a:extLst>
                <a:ext uri="{FF2B5EF4-FFF2-40B4-BE49-F238E27FC236}">
                  <a16:creationId xmlns:a16="http://schemas.microsoft.com/office/drawing/2014/main" id="{414B9786-C69C-539A-54C2-CCA4895E861F}"/>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80" name="타원 299">
              <a:extLst>
                <a:ext uri="{FF2B5EF4-FFF2-40B4-BE49-F238E27FC236}">
                  <a16:creationId xmlns:a16="http://schemas.microsoft.com/office/drawing/2014/main" id="{F80B0E4D-7B71-514F-2D79-90B7D041C61F}"/>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81" name="Straight Connector 480">
              <a:extLst>
                <a:ext uri="{FF2B5EF4-FFF2-40B4-BE49-F238E27FC236}">
                  <a16:creationId xmlns:a16="http://schemas.microsoft.com/office/drawing/2014/main" id="{EA44DABB-6CC9-5D40-B6C5-4C2FD1BBFE7F}"/>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82" name="TextBox 481">
              <a:extLst>
                <a:ext uri="{FF2B5EF4-FFF2-40B4-BE49-F238E27FC236}">
                  <a16:creationId xmlns:a16="http://schemas.microsoft.com/office/drawing/2014/main" id="{4B66E71D-7BCA-CDC7-A18E-0B4EFE8CC235}"/>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83" name="Group 482">
            <a:extLst>
              <a:ext uri="{FF2B5EF4-FFF2-40B4-BE49-F238E27FC236}">
                <a16:creationId xmlns:a16="http://schemas.microsoft.com/office/drawing/2014/main" id="{4EBB7311-6674-B602-6631-99720E6D8A34}"/>
              </a:ext>
            </a:extLst>
          </p:cNvPr>
          <p:cNvGrpSpPr/>
          <p:nvPr/>
        </p:nvGrpSpPr>
        <p:grpSpPr>
          <a:xfrm>
            <a:off x="5487099" y="2146876"/>
            <a:ext cx="309259" cy="1034906"/>
            <a:chOff x="1302790" y="2159850"/>
            <a:chExt cx="1146896" cy="3837967"/>
          </a:xfrm>
        </p:grpSpPr>
        <p:cxnSp>
          <p:nvCxnSpPr>
            <p:cNvPr id="484" name="Straight Connector 483">
              <a:extLst>
                <a:ext uri="{FF2B5EF4-FFF2-40B4-BE49-F238E27FC236}">
                  <a16:creationId xmlns:a16="http://schemas.microsoft.com/office/drawing/2014/main" id="{1CDD96DF-202A-796B-09B9-73D68AA11F62}"/>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85" name="타원 299">
              <a:extLst>
                <a:ext uri="{FF2B5EF4-FFF2-40B4-BE49-F238E27FC236}">
                  <a16:creationId xmlns:a16="http://schemas.microsoft.com/office/drawing/2014/main" id="{5742B260-E87E-F508-3A96-9B8ECA0BBC61}"/>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86" name="타원 299">
              <a:extLst>
                <a:ext uri="{FF2B5EF4-FFF2-40B4-BE49-F238E27FC236}">
                  <a16:creationId xmlns:a16="http://schemas.microsoft.com/office/drawing/2014/main" id="{D86BC024-52DA-E334-C2DC-DD7F23A75518}"/>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87" name="타원 299">
              <a:extLst>
                <a:ext uri="{FF2B5EF4-FFF2-40B4-BE49-F238E27FC236}">
                  <a16:creationId xmlns:a16="http://schemas.microsoft.com/office/drawing/2014/main" id="{2950D978-0B20-4B8C-1853-481596961660}"/>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88" name="Straight Connector 487">
              <a:extLst>
                <a:ext uri="{FF2B5EF4-FFF2-40B4-BE49-F238E27FC236}">
                  <a16:creationId xmlns:a16="http://schemas.microsoft.com/office/drawing/2014/main" id="{DB0D0DBA-813A-D4AE-3948-0C823A909131}"/>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89" name="TextBox 488">
              <a:extLst>
                <a:ext uri="{FF2B5EF4-FFF2-40B4-BE49-F238E27FC236}">
                  <a16:creationId xmlns:a16="http://schemas.microsoft.com/office/drawing/2014/main" id="{945E544F-698A-38E8-8612-156E7FF230F4}"/>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90" name="Group 489">
            <a:extLst>
              <a:ext uri="{FF2B5EF4-FFF2-40B4-BE49-F238E27FC236}">
                <a16:creationId xmlns:a16="http://schemas.microsoft.com/office/drawing/2014/main" id="{865F865D-9B7E-E64C-8905-49FA79486B19}"/>
              </a:ext>
            </a:extLst>
          </p:cNvPr>
          <p:cNvGrpSpPr/>
          <p:nvPr/>
        </p:nvGrpSpPr>
        <p:grpSpPr>
          <a:xfrm>
            <a:off x="6570809" y="2146876"/>
            <a:ext cx="309259" cy="1034906"/>
            <a:chOff x="1302790" y="2159850"/>
            <a:chExt cx="1146896" cy="3837967"/>
          </a:xfrm>
        </p:grpSpPr>
        <p:cxnSp>
          <p:nvCxnSpPr>
            <p:cNvPr id="491" name="Straight Connector 490">
              <a:extLst>
                <a:ext uri="{FF2B5EF4-FFF2-40B4-BE49-F238E27FC236}">
                  <a16:creationId xmlns:a16="http://schemas.microsoft.com/office/drawing/2014/main" id="{302FDA38-D004-5674-03D9-8B3596EB327F}"/>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92" name="타원 299">
              <a:extLst>
                <a:ext uri="{FF2B5EF4-FFF2-40B4-BE49-F238E27FC236}">
                  <a16:creationId xmlns:a16="http://schemas.microsoft.com/office/drawing/2014/main" id="{DCD15645-ADB9-2D82-3843-5B6D61B8DF08}"/>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93" name="타원 299">
              <a:extLst>
                <a:ext uri="{FF2B5EF4-FFF2-40B4-BE49-F238E27FC236}">
                  <a16:creationId xmlns:a16="http://schemas.microsoft.com/office/drawing/2014/main" id="{431F5E00-CC68-623B-9318-3E178247987D}"/>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94" name="타원 299">
              <a:extLst>
                <a:ext uri="{FF2B5EF4-FFF2-40B4-BE49-F238E27FC236}">
                  <a16:creationId xmlns:a16="http://schemas.microsoft.com/office/drawing/2014/main" id="{D9748343-6AE4-6058-57A1-A21CF78650E2}"/>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95" name="Straight Connector 494">
              <a:extLst>
                <a:ext uri="{FF2B5EF4-FFF2-40B4-BE49-F238E27FC236}">
                  <a16:creationId xmlns:a16="http://schemas.microsoft.com/office/drawing/2014/main" id="{25D937F5-6718-CBA0-D52B-1B8A7478BEFB}"/>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96" name="TextBox 495">
              <a:extLst>
                <a:ext uri="{FF2B5EF4-FFF2-40B4-BE49-F238E27FC236}">
                  <a16:creationId xmlns:a16="http://schemas.microsoft.com/office/drawing/2014/main" id="{15E4630E-9DBE-C663-9C9C-1B90311EDA21}"/>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97" name="Group 496">
            <a:extLst>
              <a:ext uri="{FF2B5EF4-FFF2-40B4-BE49-F238E27FC236}">
                <a16:creationId xmlns:a16="http://schemas.microsoft.com/office/drawing/2014/main" id="{997A01C9-CAC1-0A36-6A96-DB352A8BF54A}"/>
              </a:ext>
            </a:extLst>
          </p:cNvPr>
          <p:cNvGrpSpPr/>
          <p:nvPr/>
        </p:nvGrpSpPr>
        <p:grpSpPr>
          <a:xfrm>
            <a:off x="8124627" y="2146876"/>
            <a:ext cx="309259" cy="1034906"/>
            <a:chOff x="1302790" y="2159850"/>
            <a:chExt cx="1146896" cy="3837967"/>
          </a:xfrm>
        </p:grpSpPr>
        <p:cxnSp>
          <p:nvCxnSpPr>
            <p:cNvPr id="498" name="Straight Connector 497">
              <a:extLst>
                <a:ext uri="{FF2B5EF4-FFF2-40B4-BE49-F238E27FC236}">
                  <a16:creationId xmlns:a16="http://schemas.microsoft.com/office/drawing/2014/main" id="{6E27E3F2-72E6-CA9B-96A6-0AA3743947A6}"/>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99" name="타원 299">
              <a:extLst>
                <a:ext uri="{FF2B5EF4-FFF2-40B4-BE49-F238E27FC236}">
                  <a16:creationId xmlns:a16="http://schemas.microsoft.com/office/drawing/2014/main" id="{A733023E-C182-B232-0D47-0267999CCB92}"/>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00" name="타원 299">
              <a:extLst>
                <a:ext uri="{FF2B5EF4-FFF2-40B4-BE49-F238E27FC236}">
                  <a16:creationId xmlns:a16="http://schemas.microsoft.com/office/drawing/2014/main" id="{023B4446-C563-F58D-54E2-C04EB88FB031}"/>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01" name="타원 299">
              <a:extLst>
                <a:ext uri="{FF2B5EF4-FFF2-40B4-BE49-F238E27FC236}">
                  <a16:creationId xmlns:a16="http://schemas.microsoft.com/office/drawing/2014/main" id="{4768582B-2DE9-4E7C-028D-CA18325A22C5}"/>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502" name="Straight Connector 501">
              <a:extLst>
                <a:ext uri="{FF2B5EF4-FFF2-40B4-BE49-F238E27FC236}">
                  <a16:creationId xmlns:a16="http://schemas.microsoft.com/office/drawing/2014/main" id="{CE838A4D-4EBB-32F8-5545-AD9224781C1E}"/>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03" name="TextBox 502">
              <a:extLst>
                <a:ext uri="{FF2B5EF4-FFF2-40B4-BE49-F238E27FC236}">
                  <a16:creationId xmlns:a16="http://schemas.microsoft.com/office/drawing/2014/main" id="{0B865551-9852-85E5-A1B6-F17D6050A1EA}"/>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sp>
        <p:nvSpPr>
          <p:cNvPr id="504" name="TextBox 503">
            <a:extLst>
              <a:ext uri="{FF2B5EF4-FFF2-40B4-BE49-F238E27FC236}">
                <a16:creationId xmlns:a16="http://schemas.microsoft.com/office/drawing/2014/main" id="{0A4EEF1E-80BD-415D-BFBB-66E36D1BC375}"/>
              </a:ext>
            </a:extLst>
          </p:cNvPr>
          <p:cNvSpPr txBox="1"/>
          <p:nvPr/>
        </p:nvSpPr>
        <p:spPr>
          <a:xfrm rot="16200000">
            <a:off x="8262116"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5" name="TextBox 504">
            <a:extLst>
              <a:ext uri="{FF2B5EF4-FFF2-40B4-BE49-F238E27FC236}">
                <a16:creationId xmlns:a16="http://schemas.microsoft.com/office/drawing/2014/main" id="{20C708BB-94A6-5887-E6A2-A14BE0CB7440}"/>
              </a:ext>
            </a:extLst>
          </p:cNvPr>
          <p:cNvSpPr txBox="1"/>
          <p:nvPr/>
        </p:nvSpPr>
        <p:spPr>
          <a:xfrm rot="16200000">
            <a:off x="2254241"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6" name="TextBox 505">
            <a:extLst>
              <a:ext uri="{FF2B5EF4-FFF2-40B4-BE49-F238E27FC236}">
                <a16:creationId xmlns:a16="http://schemas.microsoft.com/office/drawing/2014/main" id="{027F2621-D1FC-5611-7134-84A3214635B6}"/>
              </a:ext>
            </a:extLst>
          </p:cNvPr>
          <p:cNvSpPr txBox="1"/>
          <p:nvPr/>
        </p:nvSpPr>
        <p:spPr>
          <a:xfrm rot="16200000">
            <a:off x="3367755"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7" name="TextBox 506">
            <a:extLst>
              <a:ext uri="{FF2B5EF4-FFF2-40B4-BE49-F238E27FC236}">
                <a16:creationId xmlns:a16="http://schemas.microsoft.com/office/drawing/2014/main" id="{9657B98C-4538-F940-C3ED-29F971B794F3}"/>
              </a:ext>
            </a:extLst>
          </p:cNvPr>
          <p:cNvSpPr txBox="1"/>
          <p:nvPr/>
        </p:nvSpPr>
        <p:spPr>
          <a:xfrm rot="16200000">
            <a:off x="4481269"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8" name="TextBox 507">
            <a:extLst>
              <a:ext uri="{FF2B5EF4-FFF2-40B4-BE49-F238E27FC236}">
                <a16:creationId xmlns:a16="http://schemas.microsoft.com/office/drawing/2014/main" id="{88080776-9CEF-B62A-E293-000EF6EA753C}"/>
              </a:ext>
            </a:extLst>
          </p:cNvPr>
          <p:cNvSpPr txBox="1"/>
          <p:nvPr/>
        </p:nvSpPr>
        <p:spPr>
          <a:xfrm rot="16200000">
            <a:off x="5594783"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9" name="TextBox 508">
            <a:extLst>
              <a:ext uri="{FF2B5EF4-FFF2-40B4-BE49-F238E27FC236}">
                <a16:creationId xmlns:a16="http://schemas.microsoft.com/office/drawing/2014/main" id="{1C1CC6F0-228A-42D4-BF9B-0356796B6633}"/>
              </a:ext>
            </a:extLst>
          </p:cNvPr>
          <p:cNvSpPr txBox="1"/>
          <p:nvPr/>
        </p:nvSpPr>
        <p:spPr>
          <a:xfrm rot="16200000">
            <a:off x="6708298"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11" name="Slide Number Placeholder 510">
            <a:extLst>
              <a:ext uri="{FF2B5EF4-FFF2-40B4-BE49-F238E27FC236}">
                <a16:creationId xmlns:a16="http://schemas.microsoft.com/office/drawing/2014/main" id="{B85E3D6B-669D-96D4-E0F8-4AD6D917B30D}"/>
              </a:ext>
            </a:extLst>
          </p:cNvPr>
          <p:cNvSpPr>
            <a:spLocks noGrp="1"/>
          </p:cNvSpPr>
          <p:nvPr>
            <p:ph type="sldNum" sz="quarter" idx="12"/>
          </p:nvPr>
        </p:nvSpPr>
        <p:spPr/>
        <p:txBody>
          <a:bodyPr/>
          <a:lstStyle/>
          <a:p>
            <a:r>
              <a:rPr lang="en-CH" dirty="0"/>
              <a:t>15</a:t>
            </a:r>
          </a:p>
        </p:txBody>
      </p:sp>
    </p:spTree>
    <p:extLst>
      <p:ext uri="{BB962C8B-B14F-4D97-AF65-F5344CB8AC3E}">
        <p14:creationId xmlns:p14="http://schemas.microsoft.com/office/powerpoint/2010/main" val="2785691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D8AEA-FB3A-6389-8498-16BC7A7EA6DC}"/>
              </a:ext>
            </a:extLst>
          </p:cNvPr>
          <p:cNvSpPr>
            <a:spLocks noGrp="1"/>
          </p:cNvSpPr>
          <p:nvPr>
            <p:ph idx="1"/>
          </p:nvPr>
        </p:nvSpPr>
        <p:spPr/>
        <p:txBody>
          <a:bodyPr/>
          <a:lstStyle/>
          <a:p>
            <a:r>
              <a:rPr lang="en-US" dirty="0">
                <a:solidFill>
                  <a:schemeClr val="accent1"/>
                </a:solidFill>
              </a:rPr>
              <a:t>A large number of blocks</a:t>
            </a:r>
            <a:r>
              <a:rPr lang="en-US" dirty="0"/>
              <a:t> share the </a:t>
            </a:r>
            <a:r>
              <a:rPr lang="en-US" dirty="0">
                <a:solidFill>
                  <a:schemeClr val="accent1"/>
                </a:solidFill>
              </a:rPr>
              <a:t>same </a:t>
            </a:r>
            <a:r>
              <a:rPr lang="en-US" dirty="0" err="1">
                <a:solidFill>
                  <a:schemeClr val="accent1"/>
                </a:solidFill>
              </a:rPr>
              <a:t>bitlines</a:t>
            </a:r>
            <a:endParaRPr lang="en-CH" dirty="0"/>
          </a:p>
        </p:txBody>
      </p:sp>
      <p:sp>
        <p:nvSpPr>
          <p:cNvPr id="289" name="Rounded Rectangle 288">
            <a:extLst>
              <a:ext uri="{FF2B5EF4-FFF2-40B4-BE49-F238E27FC236}">
                <a16:creationId xmlns:a16="http://schemas.microsoft.com/office/drawing/2014/main" id="{8D1D7F78-8D81-CDFB-7205-B4CE3234BC4D}"/>
              </a:ext>
            </a:extLst>
          </p:cNvPr>
          <p:cNvSpPr/>
          <p:nvPr/>
        </p:nvSpPr>
        <p:spPr>
          <a:xfrm>
            <a:off x="1400205" y="3418626"/>
            <a:ext cx="7225614" cy="1123093"/>
          </a:xfrm>
          <a:prstGeom prst="roundRect">
            <a:avLst>
              <a:gd name="adj" fmla="val 13794"/>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86" name="Rounded Rectangle 385">
            <a:extLst>
              <a:ext uri="{FF2B5EF4-FFF2-40B4-BE49-F238E27FC236}">
                <a16:creationId xmlns:a16="http://schemas.microsoft.com/office/drawing/2014/main" id="{7F58CF4B-42B0-19C6-8D70-3B52BA2EF584}"/>
              </a:ext>
            </a:extLst>
          </p:cNvPr>
          <p:cNvSpPr/>
          <p:nvPr/>
        </p:nvSpPr>
        <p:spPr>
          <a:xfrm>
            <a:off x="1400205" y="5335232"/>
            <a:ext cx="7225614" cy="1123093"/>
          </a:xfrm>
          <a:prstGeom prst="roundRect">
            <a:avLst>
              <a:gd name="adj" fmla="val 12789"/>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45" name="Rounded Rectangle 444">
            <a:extLst>
              <a:ext uri="{FF2B5EF4-FFF2-40B4-BE49-F238E27FC236}">
                <a16:creationId xmlns:a16="http://schemas.microsoft.com/office/drawing/2014/main" id="{D9EBBE6E-B464-F7B7-0277-D8192B0924F2}"/>
              </a:ext>
            </a:extLst>
          </p:cNvPr>
          <p:cNvSpPr/>
          <p:nvPr/>
        </p:nvSpPr>
        <p:spPr>
          <a:xfrm>
            <a:off x="1400205" y="2092845"/>
            <a:ext cx="7225614" cy="1123093"/>
          </a:xfrm>
          <a:prstGeom prst="roundRect">
            <a:avLst>
              <a:gd name="adj" fmla="val 13794"/>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0" name="Straight Connector 19">
            <a:extLst>
              <a:ext uri="{FF2B5EF4-FFF2-40B4-BE49-F238E27FC236}">
                <a16:creationId xmlns:a16="http://schemas.microsoft.com/office/drawing/2014/main" id="{B6397BB7-2EB7-2023-16BF-9273E0BED4B7}"/>
              </a:ext>
            </a:extLst>
          </p:cNvPr>
          <p:cNvCxnSpPr>
            <a:cxnSpLocks/>
          </p:cNvCxnSpPr>
          <p:nvPr/>
        </p:nvCxnSpPr>
        <p:spPr>
          <a:xfrm flipH="1" flipV="1">
            <a:off x="2439639"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7360046-79D5-6D05-5975-A0743FC564E5}"/>
              </a:ext>
            </a:extLst>
          </p:cNvPr>
          <p:cNvCxnSpPr>
            <a:cxnSpLocks/>
          </p:cNvCxnSpPr>
          <p:nvPr/>
        </p:nvCxnSpPr>
        <p:spPr>
          <a:xfrm flipH="1" flipV="1">
            <a:off x="3553153"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F4C475A-F104-35EC-1EED-E2AA48C10A99}"/>
              </a:ext>
            </a:extLst>
          </p:cNvPr>
          <p:cNvCxnSpPr>
            <a:cxnSpLocks/>
          </p:cNvCxnSpPr>
          <p:nvPr/>
        </p:nvCxnSpPr>
        <p:spPr>
          <a:xfrm flipH="1" flipV="1">
            <a:off x="4666667"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B455905-6E78-0082-75F5-816C68C5AA7B}"/>
              </a:ext>
            </a:extLst>
          </p:cNvPr>
          <p:cNvCxnSpPr>
            <a:cxnSpLocks/>
          </p:cNvCxnSpPr>
          <p:nvPr/>
        </p:nvCxnSpPr>
        <p:spPr>
          <a:xfrm flipH="1" flipV="1">
            <a:off x="5780181"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405210C-59A2-1D60-0F3C-E4B13049B781}"/>
              </a:ext>
            </a:extLst>
          </p:cNvPr>
          <p:cNvCxnSpPr>
            <a:cxnSpLocks/>
          </p:cNvCxnSpPr>
          <p:nvPr/>
        </p:nvCxnSpPr>
        <p:spPr>
          <a:xfrm flipH="1" flipV="1">
            <a:off x="6893696"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FF8E7AB-EF4D-BFFF-B933-5C33E8480399}"/>
              </a:ext>
            </a:extLst>
          </p:cNvPr>
          <p:cNvCxnSpPr>
            <a:cxnSpLocks/>
          </p:cNvCxnSpPr>
          <p:nvPr/>
        </p:nvCxnSpPr>
        <p:spPr>
          <a:xfrm flipH="1" flipV="1">
            <a:off x="8447514"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9CB4662-A769-EDAC-9B08-DF930D74E0BE}"/>
              </a:ext>
            </a:extLst>
          </p:cNvPr>
          <p:cNvSpPr>
            <a:spLocks noGrp="1"/>
          </p:cNvSpPr>
          <p:nvPr>
            <p:ph type="title"/>
          </p:nvPr>
        </p:nvSpPr>
        <p:spPr/>
        <p:txBody>
          <a:bodyPr/>
          <a:lstStyle/>
          <a:p>
            <a:r>
              <a:rPr lang="en-CH" dirty="0"/>
              <a:t>Similarity to Digital Logic Gates</a:t>
            </a:r>
          </a:p>
        </p:txBody>
      </p:sp>
      <p:sp>
        <p:nvSpPr>
          <p:cNvPr id="25" name="TextBox 24">
            <a:extLst>
              <a:ext uri="{FF2B5EF4-FFF2-40B4-BE49-F238E27FC236}">
                <a16:creationId xmlns:a16="http://schemas.microsoft.com/office/drawing/2014/main" id="{A60AFB78-9FA4-2C19-DD30-FB6AAC42A765}"/>
              </a:ext>
            </a:extLst>
          </p:cNvPr>
          <p:cNvSpPr txBox="1"/>
          <p:nvPr/>
        </p:nvSpPr>
        <p:spPr>
          <a:xfrm>
            <a:off x="2180948"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75" name="TextBox 74">
            <a:extLst>
              <a:ext uri="{FF2B5EF4-FFF2-40B4-BE49-F238E27FC236}">
                <a16:creationId xmlns:a16="http://schemas.microsoft.com/office/drawing/2014/main" id="{EE5E4A6F-59A2-49C8-3985-0F050269EB4C}"/>
              </a:ext>
            </a:extLst>
          </p:cNvPr>
          <p:cNvSpPr txBox="1"/>
          <p:nvPr/>
        </p:nvSpPr>
        <p:spPr>
          <a:xfrm>
            <a:off x="3294462"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6CFEAE9F-AADB-EA13-07ED-DB6A3DCDC746}"/>
              </a:ext>
            </a:extLst>
          </p:cNvPr>
          <p:cNvSpPr txBox="1"/>
          <p:nvPr/>
        </p:nvSpPr>
        <p:spPr>
          <a:xfrm>
            <a:off x="4407976"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97" name="TextBox 96">
            <a:extLst>
              <a:ext uri="{FF2B5EF4-FFF2-40B4-BE49-F238E27FC236}">
                <a16:creationId xmlns:a16="http://schemas.microsoft.com/office/drawing/2014/main" id="{AA8CFB74-F04E-C1A8-7E53-C7C0EE03B5D7}"/>
              </a:ext>
            </a:extLst>
          </p:cNvPr>
          <p:cNvSpPr txBox="1"/>
          <p:nvPr/>
        </p:nvSpPr>
        <p:spPr>
          <a:xfrm>
            <a:off x="5521490"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8" name="TextBox 107">
            <a:extLst>
              <a:ext uri="{FF2B5EF4-FFF2-40B4-BE49-F238E27FC236}">
                <a16:creationId xmlns:a16="http://schemas.microsoft.com/office/drawing/2014/main" id="{A3B7642D-6B0F-A3C4-E3AC-1A8D25BBF70A}"/>
              </a:ext>
            </a:extLst>
          </p:cNvPr>
          <p:cNvSpPr txBox="1"/>
          <p:nvPr/>
        </p:nvSpPr>
        <p:spPr>
          <a:xfrm>
            <a:off x="6635005"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5</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19" name="TextBox 118">
            <a:extLst>
              <a:ext uri="{FF2B5EF4-FFF2-40B4-BE49-F238E27FC236}">
                <a16:creationId xmlns:a16="http://schemas.microsoft.com/office/drawing/2014/main" id="{E0E54765-ADCC-1270-653A-8B90F9D602A5}"/>
              </a:ext>
            </a:extLst>
          </p:cNvPr>
          <p:cNvSpPr txBox="1"/>
          <p:nvPr/>
        </p:nvSpPr>
        <p:spPr>
          <a:xfrm>
            <a:off x="8188823"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i="1" baseline="-25000" dirty="0">
                <a:solidFill>
                  <a:prstClr val="black"/>
                </a:solidFill>
                <a:latin typeface="Cambria" panose="02040503050406030204" pitchFamily="18" charset="0"/>
                <a:ea typeface="맑은 고딕" panose="020B0503020000020004" pitchFamily="34" charset="-127"/>
              </a:rPr>
              <a:t>N</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266" name="Group 265">
            <a:extLst>
              <a:ext uri="{FF2B5EF4-FFF2-40B4-BE49-F238E27FC236}">
                <a16:creationId xmlns:a16="http://schemas.microsoft.com/office/drawing/2014/main" id="{FFF537C4-5781-910A-F188-11BC0F1DA910}"/>
              </a:ext>
            </a:extLst>
          </p:cNvPr>
          <p:cNvGrpSpPr/>
          <p:nvPr/>
        </p:nvGrpSpPr>
        <p:grpSpPr>
          <a:xfrm>
            <a:off x="1806507" y="3432624"/>
            <a:ext cx="6392709" cy="210216"/>
            <a:chOff x="1196221" y="2492780"/>
            <a:chExt cx="6392709" cy="210216"/>
          </a:xfrm>
        </p:grpSpPr>
        <p:grpSp>
          <p:nvGrpSpPr>
            <p:cNvPr id="267" name="Group 266">
              <a:extLst>
                <a:ext uri="{FF2B5EF4-FFF2-40B4-BE49-F238E27FC236}">
                  <a16:creationId xmlns:a16="http://schemas.microsoft.com/office/drawing/2014/main" id="{98E3B526-C038-A811-3593-DA6CC9E031B8}"/>
                </a:ext>
              </a:extLst>
            </p:cNvPr>
            <p:cNvGrpSpPr/>
            <p:nvPr/>
          </p:nvGrpSpPr>
          <p:grpSpPr>
            <a:xfrm>
              <a:off x="1196221" y="2671911"/>
              <a:ext cx="6392709" cy="0"/>
              <a:chOff x="1231585" y="2671911"/>
              <a:chExt cx="6166530" cy="0"/>
            </a:xfrm>
          </p:grpSpPr>
          <p:cxnSp>
            <p:nvCxnSpPr>
              <p:cNvPr id="269" name="Straight Connector 268">
                <a:extLst>
                  <a:ext uri="{FF2B5EF4-FFF2-40B4-BE49-F238E27FC236}">
                    <a16:creationId xmlns:a16="http://schemas.microsoft.com/office/drawing/2014/main" id="{EAAF7BE0-A6E7-C314-05B9-877A211E96CF}"/>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9DBDBFB7-B3F1-CBF3-1A23-3EE889071F9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8" name="TextBox 267">
              <a:extLst>
                <a:ext uri="{FF2B5EF4-FFF2-40B4-BE49-F238E27FC236}">
                  <a16:creationId xmlns:a16="http://schemas.microsoft.com/office/drawing/2014/main" id="{9AE19814-2DE3-7FFB-7873-CA99CEDF1653}"/>
                </a:ext>
              </a:extLst>
            </p:cNvPr>
            <p:cNvSpPr txBox="1"/>
            <p:nvPr/>
          </p:nvSpPr>
          <p:spPr>
            <a:xfrm>
              <a:off x="7077456" y="2492780"/>
              <a:ext cx="250737" cy="210216"/>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271" name="Group 270">
            <a:extLst>
              <a:ext uri="{FF2B5EF4-FFF2-40B4-BE49-F238E27FC236}">
                <a16:creationId xmlns:a16="http://schemas.microsoft.com/office/drawing/2014/main" id="{53C01289-E433-2B90-BAB1-BD930DB1F486}"/>
              </a:ext>
            </a:extLst>
          </p:cNvPr>
          <p:cNvGrpSpPr/>
          <p:nvPr/>
        </p:nvGrpSpPr>
        <p:grpSpPr>
          <a:xfrm>
            <a:off x="1806507" y="3644457"/>
            <a:ext cx="6392709" cy="191105"/>
            <a:chOff x="1196221" y="2502336"/>
            <a:chExt cx="6392709" cy="191105"/>
          </a:xfrm>
        </p:grpSpPr>
        <p:grpSp>
          <p:nvGrpSpPr>
            <p:cNvPr id="272" name="Group 271">
              <a:extLst>
                <a:ext uri="{FF2B5EF4-FFF2-40B4-BE49-F238E27FC236}">
                  <a16:creationId xmlns:a16="http://schemas.microsoft.com/office/drawing/2014/main" id="{5AC15E76-F1AC-2CFF-5A99-6FA88DA29BD2}"/>
                </a:ext>
              </a:extLst>
            </p:cNvPr>
            <p:cNvGrpSpPr/>
            <p:nvPr/>
          </p:nvGrpSpPr>
          <p:grpSpPr>
            <a:xfrm>
              <a:off x="1196221" y="2671911"/>
              <a:ext cx="6392709" cy="0"/>
              <a:chOff x="1231585" y="2671911"/>
              <a:chExt cx="6166530" cy="0"/>
            </a:xfrm>
          </p:grpSpPr>
          <p:cxnSp>
            <p:nvCxnSpPr>
              <p:cNvPr id="275" name="Straight Connector 274">
                <a:extLst>
                  <a:ext uri="{FF2B5EF4-FFF2-40B4-BE49-F238E27FC236}">
                    <a16:creationId xmlns:a16="http://schemas.microsoft.com/office/drawing/2014/main" id="{59B9A7E1-5A09-0876-47A4-1493F4927F6C}"/>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3941E043-33F9-DDC2-6F5D-1EBDB3BD3176}"/>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3" name="TextBox 272">
              <a:extLst>
                <a:ext uri="{FF2B5EF4-FFF2-40B4-BE49-F238E27FC236}">
                  <a16:creationId xmlns:a16="http://schemas.microsoft.com/office/drawing/2014/main" id="{98A9BB62-61BE-1460-580F-22A912466FA3}"/>
                </a:ext>
              </a:extLst>
            </p:cNvPr>
            <p:cNvSpPr txBox="1"/>
            <p:nvPr/>
          </p:nvSpPr>
          <p:spPr>
            <a:xfrm>
              <a:off x="7077456" y="2502336"/>
              <a:ext cx="250737" cy="191105"/>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277" name="Group 276">
            <a:extLst>
              <a:ext uri="{FF2B5EF4-FFF2-40B4-BE49-F238E27FC236}">
                <a16:creationId xmlns:a16="http://schemas.microsoft.com/office/drawing/2014/main" id="{022394F9-6FFE-72D2-67AC-DC769DC8452B}"/>
              </a:ext>
            </a:extLst>
          </p:cNvPr>
          <p:cNvGrpSpPr/>
          <p:nvPr/>
        </p:nvGrpSpPr>
        <p:grpSpPr>
          <a:xfrm>
            <a:off x="1806507" y="4004327"/>
            <a:ext cx="6392709" cy="307777"/>
            <a:chOff x="1196221" y="2444000"/>
            <a:chExt cx="6392709" cy="307777"/>
          </a:xfrm>
        </p:grpSpPr>
        <p:grpSp>
          <p:nvGrpSpPr>
            <p:cNvPr id="278" name="Group 277">
              <a:extLst>
                <a:ext uri="{FF2B5EF4-FFF2-40B4-BE49-F238E27FC236}">
                  <a16:creationId xmlns:a16="http://schemas.microsoft.com/office/drawing/2014/main" id="{C175A29F-41B8-0668-8C99-A700F630D2E9}"/>
                </a:ext>
              </a:extLst>
            </p:cNvPr>
            <p:cNvGrpSpPr/>
            <p:nvPr/>
          </p:nvGrpSpPr>
          <p:grpSpPr>
            <a:xfrm>
              <a:off x="1196221" y="2671911"/>
              <a:ext cx="6392709" cy="0"/>
              <a:chOff x="1231585" y="2671911"/>
              <a:chExt cx="6166530" cy="0"/>
            </a:xfrm>
          </p:grpSpPr>
          <p:cxnSp>
            <p:nvCxnSpPr>
              <p:cNvPr id="280" name="Straight Connector 279">
                <a:extLst>
                  <a:ext uri="{FF2B5EF4-FFF2-40B4-BE49-F238E27FC236}">
                    <a16:creationId xmlns:a16="http://schemas.microsoft.com/office/drawing/2014/main" id="{B6D74C96-5F48-376F-7B9C-DCA8079A5A92}"/>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45C8D24B-54CA-43C3-BACD-F233A482D9FE}"/>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9" name="TextBox 278">
              <a:extLst>
                <a:ext uri="{FF2B5EF4-FFF2-40B4-BE49-F238E27FC236}">
                  <a16:creationId xmlns:a16="http://schemas.microsoft.com/office/drawing/2014/main" id="{17B3FE50-8C9A-D60E-816D-605CAD2ABAD9}"/>
                </a:ext>
              </a:extLst>
            </p:cNvPr>
            <p:cNvSpPr txBox="1"/>
            <p:nvPr/>
          </p:nvSpPr>
          <p:spPr>
            <a:xfrm>
              <a:off x="7077456" y="24440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282" name="Group 281">
            <a:extLst>
              <a:ext uri="{FF2B5EF4-FFF2-40B4-BE49-F238E27FC236}">
                <a16:creationId xmlns:a16="http://schemas.microsoft.com/office/drawing/2014/main" id="{3E3E52F3-8BA7-3E3D-C5EC-2B66759AD317}"/>
              </a:ext>
            </a:extLst>
          </p:cNvPr>
          <p:cNvGrpSpPr/>
          <p:nvPr/>
        </p:nvGrpSpPr>
        <p:grpSpPr>
          <a:xfrm>
            <a:off x="2140422" y="3472657"/>
            <a:ext cx="309259" cy="1034906"/>
            <a:chOff x="1302790" y="2159850"/>
            <a:chExt cx="1146896" cy="3837967"/>
          </a:xfrm>
        </p:grpSpPr>
        <p:cxnSp>
          <p:nvCxnSpPr>
            <p:cNvPr id="283" name="Straight Connector 282">
              <a:extLst>
                <a:ext uri="{FF2B5EF4-FFF2-40B4-BE49-F238E27FC236}">
                  <a16:creationId xmlns:a16="http://schemas.microsoft.com/office/drawing/2014/main" id="{59F266D1-F094-66C1-633C-352E0371A18E}"/>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84" name="타원 299">
              <a:extLst>
                <a:ext uri="{FF2B5EF4-FFF2-40B4-BE49-F238E27FC236}">
                  <a16:creationId xmlns:a16="http://schemas.microsoft.com/office/drawing/2014/main" id="{D3C6C9E0-26A1-B0FB-69F0-9112FB10D9AF}"/>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285" name="타원 299">
              <a:extLst>
                <a:ext uri="{FF2B5EF4-FFF2-40B4-BE49-F238E27FC236}">
                  <a16:creationId xmlns:a16="http://schemas.microsoft.com/office/drawing/2014/main" id="{0DD4FC62-1CCF-4EEA-55CA-184EA8CE4981}"/>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286" name="타원 299">
              <a:extLst>
                <a:ext uri="{FF2B5EF4-FFF2-40B4-BE49-F238E27FC236}">
                  <a16:creationId xmlns:a16="http://schemas.microsoft.com/office/drawing/2014/main" id="{DCF7094A-7064-0E83-61DE-9ACDB2EEF77B}"/>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287" name="Straight Connector 286">
              <a:extLst>
                <a:ext uri="{FF2B5EF4-FFF2-40B4-BE49-F238E27FC236}">
                  <a16:creationId xmlns:a16="http://schemas.microsoft.com/office/drawing/2014/main" id="{F806C130-3681-1F3D-20BB-ED167C71F09B}"/>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88" name="TextBox 287">
              <a:extLst>
                <a:ext uri="{FF2B5EF4-FFF2-40B4-BE49-F238E27FC236}">
                  <a16:creationId xmlns:a16="http://schemas.microsoft.com/office/drawing/2014/main" id="{20FD05F2-CF25-0715-B558-10E3A1D311D4}"/>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sp>
        <p:nvSpPr>
          <p:cNvPr id="290" name="TextBox 289">
            <a:extLst>
              <a:ext uri="{FF2B5EF4-FFF2-40B4-BE49-F238E27FC236}">
                <a16:creationId xmlns:a16="http://schemas.microsoft.com/office/drawing/2014/main" id="{276507AE-9F0D-3B03-4601-3DE8B6AB6408}"/>
              </a:ext>
            </a:extLst>
          </p:cNvPr>
          <p:cNvSpPr txBox="1"/>
          <p:nvPr/>
        </p:nvSpPr>
        <p:spPr>
          <a:xfrm>
            <a:off x="469157" y="3781365"/>
            <a:ext cx="919249" cy="315877"/>
          </a:xfrm>
          <a:prstGeom prst="rect">
            <a:avLst/>
          </a:prstGeom>
          <a:noFill/>
        </p:spPr>
        <p:txBody>
          <a:bodyPr wrap="square" lIns="0" tIns="0" rIns="0" bIns="0" rtlCol="0" anchor="ctr">
            <a:spAutoFit/>
          </a:bodyPr>
          <a:lstStyle/>
          <a:p>
            <a:pPr algn="ctr" defTabSz="457200"/>
            <a:r>
              <a:rPr lang="en-US" altLang="ko-KR" sz="2000" b="1" dirty="0">
                <a:latin typeface="Cambria" panose="02040503050406030204" pitchFamily="18" charset="0"/>
                <a:ea typeface="맑은 고딕" panose="020B0503020000020004" pitchFamily="34" charset="-127"/>
              </a:rPr>
              <a:t>Block</a:t>
            </a:r>
            <a:r>
              <a:rPr lang="en-US" altLang="ko-KR" sz="2000" b="1" baseline="-25000" dirty="0">
                <a:latin typeface="Cambria" panose="02040503050406030204" pitchFamily="18" charset="0"/>
                <a:ea typeface="맑은 고딕" panose="020B0503020000020004" pitchFamily="34" charset="-127"/>
              </a:rPr>
              <a:t>2</a:t>
            </a:r>
            <a:endParaRPr lang="ko-KR" altLang="en-US" sz="2000" b="1" baseline="-25000" dirty="0">
              <a:latin typeface="Cambria" panose="02040503050406030204" pitchFamily="18" charset="0"/>
              <a:ea typeface="맑은 고딕" panose="020B0503020000020004" pitchFamily="34" charset="-127"/>
            </a:endParaRPr>
          </a:p>
        </p:txBody>
      </p:sp>
      <p:grpSp>
        <p:nvGrpSpPr>
          <p:cNvPr id="291" name="Group 290">
            <a:extLst>
              <a:ext uri="{FF2B5EF4-FFF2-40B4-BE49-F238E27FC236}">
                <a16:creationId xmlns:a16="http://schemas.microsoft.com/office/drawing/2014/main" id="{9814DBB9-6D45-EECB-A08D-EC4A2B00248C}"/>
              </a:ext>
            </a:extLst>
          </p:cNvPr>
          <p:cNvGrpSpPr/>
          <p:nvPr/>
        </p:nvGrpSpPr>
        <p:grpSpPr>
          <a:xfrm>
            <a:off x="3243894" y="3472657"/>
            <a:ext cx="309259" cy="1034906"/>
            <a:chOff x="1302790" y="2159850"/>
            <a:chExt cx="1146896" cy="3837967"/>
          </a:xfrm>
        </p:grpSpPr>
        <p:cxnSp>
          <p:nvCxnSpPr>
            <p:cNvPr id="292" name="Straight Connector 291">
              <a:extLst>
                <a:ext uri="{FF2B5EF4-FFF2-40B4-BE49-F238E27FC236}">
                  <a16:creationId xmlns:a16="http://schemas.microsoft.com/office/drawing/2014/main" id="{32F6A946-3F47-A31A-EBAD-C53E989A194E}"/>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93" name="타원 299">
              <a:extLst>
                <a:ext uri="{FF2B5EF4-FFF2-40B4-BE49-F238E27FC236}">
                  <a16:creationId xmlns:a16="http://schemas.microsoft.com/office/drawing/2014/main" id="{95B78243-95E7-E74F-32E3-BB6553051AE9}"/>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294" name="타원 299">
              <a:extLst>
                <a:ext uri="{FF2B5EF4-FFF2-40B4-BE49-F238E27FC236}">
                  <a16:creationId xmlns:a16="http://schemas.microsoft.com/office/drawing/2014/main" id="{573DACF1-59F9-061C-38C6-43182F96AD0A}"/>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295" name="타원 299">
              <a:extLst>
                <a:ext uri="{FF2B5EF4-FFF2-40B4-BE49-F238E27FC236}">
                  <a16:creationId xmlns:a16="http://schemas.microsoft.com/office/drawing/2014/main" id="{759A0044-DE3A-9C41-5984-E138622A69B5}"/>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296" name="Straight Connector 295">
              <a:extLst>
                <a:ext uri="{FF2B5EF4-FFF2-40B4-BE49-F238E27FC236}">
                  <a16:creationId xmlns:a16="http://schemas.microsoft.com/office/drawing/2014/main" id="{5099C1EF-778F-03AA-77AC-9C805473FBE8}"/>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97" name="TextBox 296">
              <a:extLst>
                <a:ext uri="{FF2B5EF4-FFF2-40B4-BE49-F238E27FC236}">
                  <a16:creationId xmlns:a16="http://schemas.microsoft.com/office/drawing/2014/main" id="{08EB905B-B987-E3DC-A399-1FE9A6C011CA}"/>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298" name="Group 297">
            <a:extLst>
              <a:ext uri="{FF2B5EF4-FFF2-40B4-BE49-F238E27FC236}">
                <a16:creationId xmlns:a16="http://schemas.microsoft.com/office/drawing/2014/main" id="{B7D31785-709D-E744-8433-935651038213}"/>
              </a:ext>
            </a:extLst>
          </p:cNvPr>
          <p:cNvGrpSpPr/>
          <p:nvPr/>
        </p:nvGrpSpPr>
        <p:grpSpPr>
          <a:xfrm>
            <a:off x="4368750" y="3472657"/>
            <a:ext cx="309259" cy="1034906"/>
            <a:chOff x="1302790" y="2159850"/>
            <a:chExt cx="1146896" cy="3837967"/>
          </a:xfrm>
        </p:grpSpPr>
        <p:cxnSp>
          <p:nvCxnSpPr>
            <p:cNvPr id="299" name="Straight Connector 298">
              <a:extLst>
                <a:ext uri="{FF2B5EF4-FFF2-40B4-BE49-F238E27FC236}">
                  <a16:creationId xmlns:a16="http://schemas.microsoft.com/office/drawing/2014/main" id="{BCBB4C3E-A6D4-03BE-8C6B-B8B34EC62D0C}"/>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00" name="타원 299">
              <a:extLst>
                <a:ext uri="{FF2B5EF4-FFF2-40B4-BE49-F238E27FC236}">
                  <a16:creationId xmlns:a16="http://schemas.microsoft.com/office/drawing/2014/main" id="{A14E8A64-B960-1007-C1EC-58B0AE3BEBFF}"/>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01" name="타원 299">
              <a:extLst>
                <a:ext uri="{FF2B5EF4-FFF2-40B4-BE49-F238E27FC236}">
                  <a16:creationId xmlns:a16="http://schemas.microsoft.com/office/drawing/2014/main" id="{7CFA5C50-53B8-83E8-C420-BF647A154B7F}"/>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02" name="타원 299">
              <a:extLst>
                <a:ext uri="{FF2B5EF4-FFF2-40B4-BE49-F238E27FC236}">
                  <a16:creationId xmlns:a16="http://schemas.microsoft.com/office/drawing/2014/main" id="{92CE287E-93F9-7149-7F68-E991D91EEB00}"/>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303" name="Straight Connector 302">
              <a:extLst>
                <a:ext uri="{FF2B5EF4-FFF2-40B4-BE49-F238E27FC236}">
                  <a16:creationId xmlns:a16="http://schemas.microsoft.com/office/drawing/2014/main" id="{031DDF0D-4C83-499C-AB8A-D8449F93067F}"/>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04" name="TextBox 303">
              <a:extLst>
                <a:ext uri="{FF2B5EF4-FFF2-40B4-BE49-F238E27FC236}">
                  <a16:creationId xmlns:a16="http://schemas.microsoft.com/office/drawing/2014/main" id="{57200988-D025-D4C2-5C62-8C216A430671}"/>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305" name="Group 304">
            <a:extLst>
              <a:ext uri="{FF2B5EF4-FFF2-40B4-BE49-F238E27FC236}">
                <a16:creationId xmlns:a16="http://schemas.microsoft.com/office/drawing/2014/main" id="{DEF1013E-FC02-DD93-BC9D-F9E4F74C9B02}"/>
              </a:ext>
            </a:extLst>
          </p:cNvPr>
          <p:cNvGrpSpPr/>
          <p:nvPr/>
        </p:nvGrpSpPr>
        <p:grpSpPr>
          <a:xfrm>
            <a:off x="5487099" y="3472657"/>
            <a:ext cx="309259" cy="1034906"/>
            <a:chOff x="1302790" y="2159850"/>
            <a:chExt cx="1146896" cy="3837967"/>
          </a:xfrm>
        </p:grpSpPr>
        <p:cxnSp>
          <p:nvCxnSpPr>
            <p:cNvPr id="306" name="Straight Connector 305">
              <a:extLst>
                <a:ext uri="{FF2B5EF4-FFF2-40B4-BE49-F238E27FC236}">
                  <a16:creationId xmlns:a16="http://schemas.microsoft.com/office/drawing/2014/main" id="{27B400CE-C8E8-3BAA-8A5F-9702D37699BD}"/>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07" name="타원 299">
              <a:extLst>
                <a:ext uri="{FF2B5EF4-FFF2-40B4-BE49-F238E27FC236}">
                  <a16:creationId xmlns:a16="http://schemas.microsoft.com/office/drawing/2014/main" id="{C1354014-B9B2-2ABA-5E42-887B67BC2E96}"/>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08" name="타원 299">
              <a:extLst>
                <a:ext uri="{FF2B5EF4-FFF2-40B4-BE49-F238E27FC236}">
                  <a16:creationId xmlns:a16="http://schemas.microsoft.com/office/drawing/2014/main" id="{F882823C-3682-0610-3FA2-F48141E83154}"/>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09" name="타원 299">
              <a:extLst>
                <a:ext uri="{FF2B5EF4-FFF2-40B4-BE49-F238E27FC236}">
                  <a16:creationId xmlns:a16="http://schemas.microsoft.com/office/drawing/2014/main" id="{37FB864A-735A-C055-EA63-E93C87BD132B}"/>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310" name="Straight Connector 309">
              <a:extLst>
                <a:ext uri="{FF2B5EF4-FFF2-40B4-BE49-F238E27FC236}">
                  <a16:creationId xmlns:a16="http://schemas.microsoft.com/office/drawing/2014/main" id="{68A98561-1864-8D3F-97A3-7540DCE16D5D}"/>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11" name="TextBox 310">
              <a:extLst>
                <a:ext uri="{FF2B5EF4-FFF2-40B4-BE49-F238E27FC236}">
                  <a16:creationId xmlns:a16="http://schemas.microsoft.com/office/drawing/2014/main" id="{96733F77-0121-107E-C5E0-F444E303BBE3}"/>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312" name="Group 311">
            <a:extLst>
              <a:ext uri="{FF2B5EF4-FFF2-40B4-BE49-F238E27FC236}">
                <a16:creationId xmlns:a16="http://schemas.microsoft.com/office/drawing/2014/main" id="{81647E1C-2DA5-294F-151F-0E4EC2B2F58E}"/>
              </a:ext>
            </a:extLst>
          </p:cNvPr>
          <p:cNvGrpSpPr/>
          <p:nvPr/>
        </p:nvGrpSpPr>
        <p:grpSpPr>
          <a:xfrm>
            <a:off x="6570809" y="3472657"/>
            <a:ext cx="309259" cy="1034906"/>
            <a:chOff x="1302790" y="2159850"/>
            <a:chExt cx="1146896" cy="3837967"/>
          </a:xfrm>
        </p:grpSpPr>
        <p:cxnSp>
          <p:nvCxnSpPr>
            <p:cNvPr id="313" name="Straight Connector 312">
              <a:extLst>
                <a:ext uri="{FF2B5EF4-FFF2-40B4-BE49-F238E27FC236}">
                  <a16:creationId xmlns:a16="http://schemas.microsoft.com/office/drawing/2014/main" id="{E5244529-6228-A67F-6075-9F1719FB3A72}"/>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14" name="타원 299">
              <a:extLst>
                <a:ext uri="{FF2B5EF4-FFF2-40B4-BE49-F238E27FC236}">
                  <a16:creationId xmlns:a16="http://schemas.microsoft.com/office/drawing/2014/main" id="{46F625F9-380A-BAD9-90FF-43EE73F3CC48}"/>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15" name="타원 299">
              <a:extLst>
                <a:ext uri="{FF2B5EF4-FFF2-40B4-BE49-F238E27FC236}">
                  <a16:creationId xmlns:a16="http://schemas.microsoft.com/office/drawing/2014/main" id="{F3C08729-B2AD-32BA-5A4F-397E44FE7F4B}"/>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16" name="타원 299">
              <a:extLst>
                <a:ext uri="{FF2B5EF4-FFF2-40B4-BE49-F238E27FC236}">
                  <a16:creationId xmlns:a16="http://schemas.microsoft.com/office/drawing/2014/main" id="{12F5C726-D857-4E1C-37A3-D1481042B890}"/>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317" name="Straight Connector 316">
              <a:extLst>
                <a:ext uri="{FF2B5EF4-FFF2-40B4-BE49-F238E27FC236}">
                  <a16:creationId xmlns:a16="http://schemas.microsoft.com/office/drawing/2014/main" id="{AEE24879-EA7C-48C8-EC23-8BAF8EA3AA79}"/>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18" name="TextBox 317">
              <a:extLst>
                <a:ext uri="{FF2B5EF4-FFF2-40B4-BE49-F238E27FC236}">
                  <a16:creationId xmlns:a16="http://schemas.microsoft.com/office/drawing/2014/main" id="{6D9FDDF7-C811-BE22-A9BD-3F95FF665D14}"/>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319" name="Group 318">
            <a:extLst>
              <a:ext uri="{FF2B5EF4-FFF2-40B4-BE49-F238E27FC236}">
                <a16:creationId xmlns:a16="http://schemas.microsoft.com/office/drawing/2014/main" id="{7910AAE3-8D06-A4F3-8510-DB0E69C43BE5}"/>
              </a:ext>
            </a:extLst>
          </p:cNvPr>
          <p:cNvGrpSpPr/>
          <p:nvPr/>
        </p:nvGrpSpPr>
        <p:grpSpPr>
          <a:xfrm>
            <a:off x="8124627" y="3472657"/>
            <a:ext cx="309259" cy="1034906"/>
            <a:chOff x="1302790" y="2159850"/>
            <a:chExt cx="1146896" cy="3837967"/>
          </a:xfrm>
        </p:grpSpPr>
        <p:cxnSp>
          <p:nvCxnSpPr>
            <p:cNvPr id="320" name="Straight Connector 319">
              <a:extLst>
                <a:ext uri="{FF2B5EF4-FFF2-40B4-BE49-F238E27FC236}">
                  <a16:creationId xmlns:a16="http://schemas.microsoft.com/office/drawing/2014/main" id="{E98000D8-26AE-7397-8919-BD38552F3B67}"/>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21" name="타원 299">
              <a:extLst>
                <a:ext uri="{FF2B5EF4-FFF2-40B4-BE49-F238E27FC236}">
                  <a16:creationId xmlns:a16="http://schemas.microsoft.com/office/drawing/2014/main" id="{7615E22C-687C-7424-A54C-C825266AAA26}"/>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22" name="타원 299">
              <a:extLst>
                <a:ext uri="{FF2B5EF4-FFF2-40B4-BE49-F238E27FC236}">
                  <a16:creationId xmlns:a16="http://schemas.microsoft.com/office/drawing/2014/main" id="{731ECBD5-7525-8AB1-61D3-EE3852682550}"/>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23" name="타원 299">
              <a:extLst>
                <a:ext uri="{FF2B5EF4-FFF2-40B4-BE49-F238E27FC236}">
                  <a16:creationId xmlns:a16="http://schemas.microsoft.com/office/drawing/2014/main" id="{06773259-BF47-A0BF-6D75-3D3994911D48}"/>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324" name="Straight Connector 323">
              <a:extLst>
                <a:ext uri="{FF2B5EF4-FFF2-40B4-BE49-F238E27FC236}">
                  <a16:creationId xmlns:a16="http://schemas.microsoft.com/office/drawing/2014/main" id="{323F2FFD-51CA-C328-92A5-7A9B7F84A850}"/>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25" name="TextBox 324">
              <a:extLst>
                <a:ext uri="{FF2B5EF4-FFF2-40B4-BE49-F238E27FC236}">
                  <a16:creationId xmlns:a16="http://schemas.microsoft.com/office/drawing/2014/main" id="{76AD8630-E0E7-2A13-F84D-BB4ECA50F3D7}"/>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387" name="Group 386">
            <a:extLst>
              <a:ext uri="{FF2B5EF4-FFF2-40B4-BE49-F238E27FC236}">
                <a16:creationId xmlns:a16="http://schemas.microsoft.com/office/drawing/2014/main" id="{D867D1C2-9D2B-45F2-B23A-3D88CB600DAC}"/>
              </a:ext>
            </a:extLst>
          </p:cNvPr>
          <p:cNvGrpSpPr/>
          <p:nvPr/>
        </p:nvGrpSpPr>
        <p:grpSpPr>
          <a:xfrm>
            <a:off x="1806507" y="5349230"/>
            <a:ext cx="6392709" cy="210216"/>
            <a:chOff x="1196221" y="2492780"/>
            <a:chExt cx="6392709" cy="210216"/>
          </a:xfrm>
        </p:grpSpPr>
        <p:grpSp>
          <p:nvGrpSpPr>
            <p:cNvPr id="388" name="Group 387">
              <a:extLst>
                <a:ext uri="{FF2B5EF4-FFF2-40B4-BE49-F238E27FC236}">
                  <a16:creationId xmlns:a16="http://schemas.microsoft.com/office/drawing/2014/main" id="{AD683199-78B6-6670-8E92-7D15219ED6E4}"/>
                </a:ext>
              </a:extLst>
            </p:cNvPr>
            <p:cNvGrpSpPr/>
            <p:nvPr/>
          </p:nvGrpSpPr>
          <p:grpSpPr>
            <a:xfrm>
              <a:off x="1196221" y="2671911"/>
              <a:ext cx="6392709" cy="0"/>
              <a:chOff x="1231585" y="2671911"/>
              <a:chExt cx="6166530" cy="0"/>
            </a:xfrm>
          </p:grpSpPr>
          <p:cxnSp>
            <p:nvCxnSpPr>
              <p:cNvPr id="390" name="Straight Connector 389">
                <a:extLst>
                  <a:ext uri="{FF2B5EF4-FFF2-40B4-BE49-F238E27FC236}">
                    <a16:creationId xmlns:a16="http://schemas.microsoft.com/office/drawing/2014/main" id="{44521CB8-94B9-3109-4D87-80EA8DA8EC2E}"/>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9E5413B6-62C4-8A16-FB62-3560DFA50A30}"/>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9" name="TextBox 388">
              <a:extLst>
                <a:ext uri="{FF2B5EF4-FFF2-40B4-BE49-F238E27FC236}">
                  <a16:creationId xmlns:a16="http://schemas.microsoft.com/office/drawing/2014/main" id="{B77B6098-3D7F-D57D-DCC4-7F8FA3FC5BDF}"/>
                </a:ext>
              </a:extLst>
            </p:cNvPr>
            <p:cNvSpPr txBox="1"/>
            <p:nvPr/>
          </p:nvSpPr>
          <p:spPr>
            <a:xfrm>
              <a:off x="7077456" y="2492780"/>
              <a:ext cx="250737" cy="210216"/>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392" name="Group 391">
            <a:extLst>
              <a:ext uri="{FF2B5EF4-FFF2-40B4-BE49-F238E27FC236}">
                <a16:creationId xmlns:a16="http://schemas.microsoft.com/office/drawing/2014/main" id="{F440F4EA-468B-AF17-1C0B-EF77E22F757A}"/>
              </a:ext>
            </a:extLst>
          </p:cNvPr>
          <p:cNvGrpSpPr/>
          <p:nvPr/>
        </p:nvGrpSpPr>
        <p:grpSpPr>
          <a:xfrm>
            <a:off x="1806507" y="5561063"/>
            <a:ext cx="6392709" cy="191105"/>
            <a:chOff x="1196221" y="2502336"/>
            <a:chExt cx="6392709" cy="191105"/>
          </a:xfrm>
        </p:grpSpPr>
        <p:grpSp>
          <p:nvGrpSpPr>
            <p:cNvPr id="393" name="Group 392">
              <a:extLst>
                <a:ext uri="{FF2B5EF4-FFF2-40B4-BE49-F238E27FC236}">
                  <a16:creationId xmlns:a16="http://schemas.microsoft.com/office/drawing/2014/main" id="{D27647FF-CC45-203C-3A56-379F34916F64}"/>
                </a:ext>
              </a:extLst>
            </p:cNvPr>
            <p:cNvGrpSpPr/>
            <p:nvPr/>
          </p:nvGrpSpPr>
          <p:grpSpPr>
            <a:xfrm>
              <a:off x="1196221" y="2671911"/>
              <a:ext cx="6392709" cy="0"/>
              <a:chOff x="1231585" y="2671911"/>
              <a:chExt cx="6166530" cy="0"/>
            </a:xfrm>
          </p:grpSpPr>
          <p:cxnSp>
            <p:nvCxnSpPr>
              <p:cNvPr id="395" name="Straight Connector 394">
                <a:extLst>
                  <a:ext uri="{FF2B5EF4-FFF2-40B4-BE49-F238E27FC236}">
                    <a16:creationId xmlns:a16="http://schemas.microsoft.com/office/drawing/2014/main" id="{AC39E273-9F4C-E6B6-9C4F-0FFE14873954}"/>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13A8C3EE-8B24-5498-F8C3-9A48779D88FB}"/>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4" name="TextBox 393">
              <a:extLst>
                <a:ext uri="{FF2B5EF4-FFF2-40B4-BE49-F238E27FC236}">
                  <a16:creationId xmlns:a16="http://schemas.microsoft.com/office/drawing/2014/main" id="{F76DCEEF-4D64-6DDC-85F1-50F4EF171335}"/>
                </a:ext>
              </a:extLst>
            </p:cNvPr>
            <p:cNvSpPr txBox="1"/>
            <p:nvPr/>
          </p:nvSpPr>
          <p:spPr>
            <a:xfrm>
              <a:off x="7077456" y="2502336"/>
              <a:ext cx="250737" cy="191105"/>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397" name="Group 396">
            <a:extLst>
              <a:ext uri="{FF2B5EF4-FFF2-40B4-BE49-F238E27FC236}">
                <a16:creationId xmlns:a16="http://schemas.microsoft.com/office/drawing/2014/main" id="{6C241249-D0C9-B55A-5E2D-C061CD43904A}"/>
              </a:ext>
            </a:extLst>
          </p:cNvPr>
          <p:cNvGrpSpPr/>
          <p:nvPr/>
        </p:nvGrpSpPr>
        <p:grpSpPr>
          <a:xfrm>
            <a:off x="1806507" y="5920933"/>
            <a:ext cx="6392709" cy="307777"/>
            <a:chOff x="1196221" y="2444000"/>
            <a:chExt cx="6392709" cy="307777"/>
          </a:xfrm>
        </p:grpSpPr>
        <p:grpSp>
          <p:nvGrpSpPr>
            <p:cNvPr id="398" name="Group 397">
              <a:extLst>
                <a:ext uri="{FF2B5EF4-FFF2-40B4-BE49-F238E27FC236}">
                  <a16:creationId xmlns:a16="http://schemas.microsoft.com/office/drawing/2014/main" id="{2D2F0024-0425-60DC-2DBD-4BC1F5C724A8}"/>
                </a:ext>
              </a:extLst>
            </p:cNvPr>
            <p:cNvGrpSpPr/>
            <p:nvPr/>
          </p:nvGrpSpPr>
          <p:grpSpPr>
            <a:xfrm>
              <a:off x="1196221" y="2671911"/>
              <a:ext cx="6392709" cy="0"/>
              <a:chOff x="1231585" y="2671911"/>
              <a:chExt cx="6166530" cy="0"/>
            </a:xfrm>
          </p:grpSpPr>
          <p:cxnSp>
            <p:nvCxnSpPr>
              <p:cNvPr id="400" name="Straight Connector 399">
                <a:extLst>
                  <a:ext uri="{FF2B5EF4-FFF2-40B4-BE49-F238E27FC236}">
                    <a16:creationId xmlns:a16="http://schemas.microsoft.com/office/drawing/2014/main" id="{43F4AD3C-7805-1C9F-CB0F-968B90A1EBD8}"/>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87627652-545E-9E7A-33B9-E1084C3DE8F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9" name="TextBox 398">
              <a:extLst>
                <a:ext uri="{FF2B5EF4-FFF2-40B4-BE49-F238E27FC236}">
                  <a16:creationId xmlns:a16="http://schemas.microsoft.com/office/drawing/2014/main" id="{19ED0546-FFCA-2B96-39CB-064A7736FC63}"/>
                </a:ext>
              </a:extLst>
            </p:cNvPr>
            <p:cNvSpPr txBox="1"/>
            <p:nvPr/>
          </p:nvSpPr>
          <p:spPr>
            <a:xfrm>
              <a:off x="7077456" y="24440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402" name="Group 401">
            <a:extLst>
              <a:ext uri="{FF2B5EF4-FFF2-40B4-BE49-F238E27FC236}">
                <a16:creationId xmlns:a16="http://schemas.microsoft.com/office/drawing/2014/main" id="{599A8D27-5BE7-3395-9F46-4953CCEC0AA4}"/>
              </a:ext>
            </a:extLst>
          </p:cNvPr>
          <p:cNvGrpSpPr/>
          <p:nvPr/>
        </p:nvGrpSpPr>
        <p:grpSpPr>
          <a:xfrm>
            <a:off x="2140422" y="5389263"/>
            <a:ext cx="309259" cy="1034906"/>
            <a:chOff x="1302790" y="2159850"/>
            <a:chExt cx="1146896" cy="3837967"/>
          </a:xfrm>
        </p:grpSpPr>
        <p:cxnSp>
          <p:nvCxnSpPr>
            <p:cNvPr id="403" name="Straight Connector 402">
              <a:extLst>
                <a:ext uri="{FF2B5EF4-FFF2-40B4-BE49-F238E27FC236}">
                  <a16:creationId xmlns:a16="http://schemas.microsoft.com/office/drawing/2014/main" id="{24A93DB1-41F2-0A56-AE41-1412CE600469}"/>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04" name="타원 299">
              <a:extLst>
                <a:ext uri="{FF2B5EF4-FFF2-40B4-BE49-F238E27FC236}">
                  <a16:creationId xmlns:a16="http://schemas.microsoft.com/office/drawing/2014/main" id="{143B8098-C8CA-6F6A-362F-D1B9074215F6}"/>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05" name="타원 299">
              <a:extLst>
                <a:ext uri="{FF2B5EF4-FFF2-40B4-BE49-F238E27FC236}">
                  <a16:creationId xmlns:a16="http://schemas.microsoft.com/office/drawing/2014/main" id="{F601521F-B1A0-71DA-D811-E5D2B997715E}"/>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06" name="타원 299">
              <a:extLst>
                <a:ext uri="{FF2B5EF4-FFF2-40B4-BE49-F238E27FC236}">
                  <a16:creationId xmlns:a16="http://schemas.microsoft.com/office/drawing/2014/main" id="{F56112D6-C722-15DB-414E-F414A951DD40}"/>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07" name="Straight Connector 406">
              <a:extLst>
                <a:ext uri="{FF2B5EF4-FFF2-40B4-BE49-F238E27FC236}">
                  <a16:creationId xmlns:a16="http://schemas.microsoft.com/office/drawing/2014/main" id="{FEB0A73D-C6DE-AB5F-E33A-37022F795F96}"/>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8" name="TextBox 407">
              <a:extLst>
                <a:ext uri="{FF2B5EF4-FFF2-40B4-BE49-F238E27FC236}">
                  <a16:creationId xmlns:a16="http://schemas.microsoft.com/office/drawing/2014/main" id="{0BA5E6B5-BE72-043D-3FD4-D45A0C7C300D}"/>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sp>
        <p:nvSpPr>
          <p:cNvPr id="409" name="TextBox 408">
            <a:extLst>
              <a:ext uri="{FF2B5EF4-FFF2-40B4-BE49-F238E27FC236}">
                <a16:creationId xmlns:a16="http://schemas.microsoft.com/office/drawing/2014/main" id="{7E9139FD-1406-0152-5323-643EE357E30B}"/>
              </a:ext>
            </a:extLst>
          </p:cNvPr>
          <p:cNvSpPr txBox="1"/>
          <p:nvPr/>
        </p:nvSpPr>
        <p:spPr>
          <a:xfrm>
            <a:off x="469157" y="5697971"/>
            <a:ext cx="919249" cy="315877"/>
          </a:xfrm>
          <a:prstGeom prst="rect">
            <a:avLst/>
          </a:prstGeom>
          <a:noFill/>
        </p:spPr>
        <p:txBody>
          <a:bodyPr wrap="square" lIns="0" tIns="0" rIns="0" bIns="0" rtlCol="0" anchor="ctr">
            <a:spAutoFit/>
          </a:bodyPr>
          <a:lstStyle/>
          <a:p>
            <a:pPr algn="ctr" defTabSz="457200"/>
            <a:r>
              <a:rPr lang="en-US" altLang="ko-KR" sz="2000" b="1" dirty="0" err="1">
                <a:latin typeface="Cambria" panose="02040503050406030204" pitchFamily="18" charset="0"/>
                <a:ea typeface="맑은 고딕" panose="020B0503020000020004" pitchFamily="34" charset="-127"/>
              </a:rPr>
              <a:t>Block</a:t>
            </a:r>
            <a:r>
              <a:rPr lang="en-US" altLang="ko-KR" sz="2000" b="1" i="1" baseline="-25000" dirty="0" err="1">
                <a:latin typeface="Cambria" panose="02040503050406030204" pitchFamily="18" charset="0"/>
                <a:ea typeface="맑은 고딕" panose="020B0503020000020004" pitchFamily="34" charset="-127"/>
              </a:rPr>
              <a:t>K</a:t>
            </a:r>
            <a:endParaRPr lang="ko-KR" altLang="en-US" sz="2000" b="1" i="1" baseline="-25000" dirty="0">
              <a:latin typeface="Cambria" panose="02040503050406030204" pitchFamily="18" charset="0"/>
              <a:ea typeface="맑은 고딕" panose="020B0503020000020004" pitchFamily="34" charset="-127"/>
            </a:endParaRPr>
          </a:p>
        </p:txBody>
      </p:sp>
      <p:grpSp>
        <p:nvGrpSpPr>
          <p:cNvPr id="410" name="Group 409">
            <a:extLst>
              <a:ext uri="{FF2B5EF4-FFF2-40B4-BE49-F238E27FC236}">
                <a16:creationId xmlns:a16="http://schemas.microsoft.com/office/drawing/2014/main" id="{3E5492A7-5BB0-E140-A2BC-68A63C4C2E7A}"/>
              </a:ext>
            </a:extLst>
          </p:cNvPr>
          <p:cNvGrpSpPr/>
          <p:nvPr/>
        </p:nvGrpSpPr>
        <p:grpSpPr>
          <a:xfrm>
            <a:off x="3243894" y="5389263"/>
            <a:ext cx="309259" cy="1034906"/>
            <a:chOff x="1302790" y="2159850"/>
            <a:chExt cx="1146896" cy="3837967"/>
          </a:xfrm>
        </p:grpSpPr>
        <p:cxnSp>
          <p:nvCxnSpPr>
            <p:cNvPr id="411" name="Straight Connector 410">
              <a:extLst>
                <a:ext uri="{FF2B5EF4-FFF2-40B4-BE49-F238E27FC236}">
                  <a16:creationId xmlns:a16="http://schemas.microsoft.com/office/drawing/2014/main" id="{315A6D4A-CC6A-6838-710A-FC8A5BBAD140}"/>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12" name="타원 299">
              <a:extLst>
                <a:ext uri="{FF2B5EF4-FFF2-40B4-BE49-F238E27FC236}">
                  <a16:creationId xmlns:a16="http://schemas.microsoft.com/office/drawing/2014/main" id="{CF8E8A22-7531-BFC8-05FB-5B27A46B3B2F}"/>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13" name="타원 299">
              <a:extLst>
                <a:ext uri="{FF2B5EF4-FFF2-40B4-BE49-F238E27FC236}">
                  <a16:creationId xmlns:a16="http://schemas.microsoft.com/office/drawing/2014/main" id="{1CA88C1D-E1A3-2BD4-8CFF-DB0149A6B054}"/>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14" name="타원 299">
              <a:extLst>
                <a:ext uri="{FF2B5EF4-FFF2-40B4-BE49-F238E27FC236}">
                  <a16:creationId xmlns:a16="http://schemas.microsoft.com/office/drawing/2014/main" id="{FBF99635-2F8B-E0B3-D8C0-E3E554B689D1}"/>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15" name="Straight Connector 414">
              <a:extLst>
                <a:ext uri="{FF2B5EF4-FFF2-40B4-BE49-F238E27FC236}">
                  <a16:creationId xmlns:a16="http://schemas.microsoft.com/office/drawing/2014/main" id="{35A5FC20-8461-8048-D59E-CA9D13039269}"/>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16" name="TextBox 415">
              <a:extLst>
                <a:ext uri="{FF2B5EF4-FFF2-40B4-BE49-F238E27FC236}">
                  <a16:creationId xmlns:a16="http://schemas.microsoft.com/office/drawing/2014/main" id="{0FEB96C0-07ED-D730-C39C-5E2161A00977}"/>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17" name="Group 416">
            <a:extLst>
              <a:ext uri="{FF2B5EF4-FFF2-40B4-BE49-F238E27FC236}">
                <a16:creationId xmlns:a16="http://schemas.microsoft.com/office/drawing/2014/main" id="{48B8F43B-ED5C-D4FD-A34C-CA5A99F8A806}"/>
              </a:ext>
            </a:extLst>
          </p:cNvPr>
          <p:cNvGrpSpPr/>
          <p:nvPr/>
        </p:nvGrpSpPr>
        <p:grpSpPr>
          <a:xfrm>
            <a:off x="4368750" y="5389263"/>
            <a:ext cx="309259" cy="1034906"/>
            <a:chOff x="1302790" y="2159850"/>
            <a:chExt cx="1146896" cy="3837967"/>
          </a:xfrm>
        </p:grpSpPr>
        <p:cxnSp>
          <p:nvCxnSpPr>
            <p:cNvPr id="418" name="Straight Connector 417">
              <a:extLst>
                <a:ext uri="{FF2B5EF4-FFF2-40B4-BE49-F238E27FC236}">
                  <a16:creationId xmlns:a16="http://schemas.microsoft.com/office/drawing/2014/main" id="{0E1BB2BB-F146-25EE-4355-D4E116B578F8}"/>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19" name="타원 299">
              <a:extLst>
                <a:ext uri="{FF2B5EF4-FFF2-40B4-BE49-F238E27FC236}">
                  <a16:creationId xmlns:a16="http://schemas.microsoft.com/office/drawing/2014/main" id="{892E9CF5-0E40-2B9B-2383-332D8988F397}"/>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20" name="타원 299">
              <a:extLst>
                <a:ext uri="{FF2B5EF4-FFF2-40B4-BE49-F238E27FC236}">
                  <a16:creationId xmlns:a16="http://schemas.microsoft.com/office/drawing/2014/main" id="{0F35333B-1B16-BC08-0E50-C11C7F64A4F0}"/>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21" name="타원 299">
              <a:extLst>
                <a:ext uri="{FF2B5EF4-FFF2-40B4-BE49-F238E27FC236}">
                  <a16:creationId xmlns:a16="http://schemas.microsoft.com/office/drawing/2014/main" id="{FA14196A-A866-3BD3-8E3A-AEAC93F27134}"/>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22" name="Straight Connector 421">
              <a:extLst>
                <a:ext uri="{FF2B5EF4-FFF2-40B4-BE49-F238E27FC236}">
                  <a16:creationId xmlns:a16="http://schemas.microsoft.com/office/drawing/2014/main" id="{6936B978-2066-868C-2013-538D398FDEAF}"/>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23" name="TextBox 422">
              <a:extLst>
                <a:ext uri="{FF2B5EF4-FFF2-40B4-BE49-F238E27FC236}">
                  <a16:creationId xmlns:a16="http://schemas.microsoft.com/office/drawing/2014/main" id="{62E1B773-9CA3-512B-5960-11A9BCEB981A}"/>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24" name="Group 423">
            <a:extLst>
              <a:ext uri="{FF2B5EF4-FFF2-40B4-BE49-F238E27FC236}">
                <a16:creationId xmlns:a16="http://schemas.microsoft.com/office/drawing/2014/main" id="{DA8F8C97-278A-9079-C018-30FF493AFBA6}"/>
              </a:ext>
            </a:extLst>
          </p:cNvPr>
          <p:cNvGrpSpPr/>
          <p:nvPr/>
        </p:nvGrpSpPr>
        <p:grpSpPr>
          <a:xfrm>
            <a:off x="5487099" y="5389263"/>
            <a:ext cx="309259" cy="1034906"/>
            <a:chOff x="1302790" y="2159850"/>
            <a:chExt cx="1146896" cy="3837967"/>
          </a:xfrm>
        </p:grpSpPr>
        <p:cxnSp>
          <p:nvCxnSpPr>
            <p:cNvPr id="425" name="Straight Connector 424">
              <a:extLst>
                <a:ext uri="{FF2B5EF4-FFF2-40B4-BE49-F238E27FC236}">
                  <a16:creationId xmlns:a16="http://schemas.microsoft.com/office/drawing/2014/main" id="{69CBA3A3-9AED-6433-9D64-F3EEBE57C9BF}"/>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26" name="타원 299">
              <a:extLst>
                <a:ext uri="{FF2B5EF4-FFF2-40B4-BE49-F238E27FC236}">
                  <a16:creationId xmlns:a16="http://schemas.microsoft.com/office/drawing/2014/main" id="{9D0D0DEA-4937-8F28-1783-FE0888932521}"/>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27" name="타원 299">
              <a:extLst>
                <a:ext uri="{FF2B5EF4-FFF2-40B4-BE49-F238E27FC236}">
                  <a16:creationId xmlns:a16="http://schemas.microsoft.com/office/drawing/2014/main" id="{EFEF3CED-426D-992A-CC8E-E21E19F64EAF}"/>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28" name="타원 299">
              <a:extLst>
                <a:ext uri="{FF2B5EF4-FFF2-40B4-BE49-F238E27FC236}">
                  <a16:creationId xmlns:a16="http://schemas.microsoft.com/office/drawing/2014/main" id="{61AF5D05-BF8A-D001-8DEC-337BE826B835}"/>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29" name="Straight Connector 428">
              <a:extLst>
                <a:ext uri="{FF2B5EF4-FFF2-40B4-BE49-F238E27FC236}">
                  <a16:creationId xmlns:a16="http://schemas.microsoft.com/office/drawing/2014/main" id="{8DEE8A44-1410-AD6E-EAF1-1923C3DEBAEB}"/>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30" name="TextBox 429">
              <a:extLst>
                <a:ext uri="{FF2B5EF4-FFF2-40B4-BE49-F238E27FC236}">
                  <a16:creationId xmlns:a16="http://schemas.microsoft.com/office/drawing/2014/main" id="{77DBF8FA-8C85-7961-3572-8B9054E92097}"/>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31" name="Group 430">
            <a:extLst>
              <a:ext uri="{FF2B5EF4-FFF2-40B4-BE49-F238E27FC236}">
                <a16:creationId xmlns:a16="http://schemas.microsoft.com/office/drawing/2014/main" id="{7925CCDE-2323-FB7C-0F3C-91DD01AB724D}"/>
              </a:ext>
            </a:extLst>
          </p:cNvPr>
          <p:cNvGrpSpPr/>
          <p:nvPr/>
        </p:nvGrpSpPr>
        <p:grpSpPr>
          <a:xfrm>
            <a:off x="6570809" y="5389263"/>
            <a:ext cx="309259" cy="1034906"/>
            <a:chOff x="1302790" y="2159850"/>
            <a:chExt cx="1146896" cy="3837967"/>
          </a:xfrm>
        </p:grpSpPr>
        <p:cxnSp>
          <p:nvCxnSpPr>
            <p:cNvPr id="432" name="Straight Connector 431">
              <a:extLst>
                <a:ext uri="{FF2B5EF4-FFF2-40B4-BE49-F238E27FC236}">
                  <a16:creationId xmlns:a16="http://schemas.microsoft.com/office/drawing/2014/main" id="{7810D96B-F747-6483-1B9A-D7EDD896F61B}"/>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33" name="타원 299">
              <a:extLst>
                <a:ext uri="{FF2B5EF4-FFF2-40B4-BE49-F238E27FC236}">
                  <a16:creationId xmlns:a16="http://schemas.microsoft.com/office/drawing/2014/main" id="{A44AE4CD-8D9C-A86F-A62D-D52A64354C4E}"/>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34" name="타원 299">
              <a:extLst>
                <a:ext uri="{FF2B5EF4-FFF2-40B4-BE49-F238E27FC236}">
                  <a16:creationId xmlns:a16="http://schemas.microsoft.com/office/drawing/2014/main" id="{086E3AAC-1D46-B934-20F5-17E3D008EE5D}"/>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35" name="타원 299">
              <a:extLst>
                <a:ext uri="{FF2B5EF4-FFF2-40B4-BE49-F238E27FC236}">
                  <a16:creationId xmlns:a16="http://schemas.microsoft.com/office/drawing/2014/main" id="{C890EB5D-B0FC-4016-7720-805EA5D5ECB1}"/>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36" name="Straight Connector 435">
              <a:extLst>
                <a:ext uri="{FF2B5EF4-FFF2-40B4-BE49-F238E27FC236}">
                  <a16:creationId xmlns:a16="http://schemas.microsoft.com/office/drawing/2014/main" id="{5ABCDB92-70F0-5A5B-6CA5-E4861F0FC4D1}"/>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37" name="TextBox 436">
              <a:extLst>
                <a:ext uri="{FF2B5EF4-FFF2-40B4-BE49-F238E27FC236}">
                  <a16:creationId xmlns:a16="http://schemas.microsoft.com/office/drawing/2014/main" id="{74D63DF0-24B7-3D08-804D-8799B5FEAB5C}"/>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38" name="Group 437">
            <a:extLst>
              <a:ext uri="{FF2B5EF4-FFF2-40B4-BE49-F238E27FC236}">
                <a16:creationId xmlns:a16="http://schemas.microsoft.com/office/drawing/2014/main" id="{4DEF4DB2-FC25-75FC-2664-9B3F54064ACD}"/>
              </a:ext>
            </a:extLst>
          </p:cNvPr>
          <p:cNvGrpSpPr/>
          <p:nvPr/>
        </p:nvGrpSpPr>
        <p:grpSpPr>
          <a:xfrm>
            <a:off x="8124627" y="5389263"/>
            <a:ext cx="309259" cy="1034906"/>
            <a:chOff x="1302790" y="2159850"/>
            <a:chExt cx="1146896" cy="3837967"/>
          </a:xfrm>
        </p:grpSpPr>
        <p:cxnSp>
          <p:nvCxnSpPr>
            <p:cNvPr id="439" name="Straight Connector 438">
              <a:extLst>
                <a:ext uri="{FF2B5EF4-FFF2-40B4-BE49-F238E27FC236}">
                  <a16:creationId xmlns:a16="http://schemas.microsoft.com/office/drawing/2014/main" id="{B8F9A742-BC68-B073-C540-99412D68FA3E}"/>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40" name="타원 299">
              <a:extLst>
                <a:ext uri="{FF2B5EF4-FFF2-40B4-BE49-F238E27FC236}">
                  <a16:creationId xmlns:a16="http://schemas.microsoft.com/office/drawing/2014/main" id="{80408CAF-6F12-F4F6-8066-64604DD83EA3}"/>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41" name="타원 299">
              <a:extLst>
                <a:ext uri="{FF2B5EF4-FFF2-40B4-BE49-F238E27FC236}">
                  <a16:creationId xmlns:a16="http://schemas.microsoft.com/office/drawing/2014/main" id="{BE02D584-1CD9-E973-AF8A-CA6B0A62425F}"/>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42" name="타원 299">
              <a:extLst>
                <a:ext uri="{FF2B5EF4-FFF2-40B4-BE49-F238E27FC236}">
                  <a16:creationId xmlns:a16="http://schemas.microsoft.com/office/drawing/2014/main" id="{2D7CD9FF-AC7B-6A0C-5A43-88357FA419DD}"/>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43" name="Straight Connector 442">
              <a:extLst>
                <a:ext uri="{FF2B5EF4-FFF2-40B4-BE49-F238E27FC236}">
                  <a16:creationId xmlns:a16="http://schemas.microsoft.com/office/drawing/2014/main" id="{0D1DF57E-64E7-E92D-CA55-BE0925BC665D}"/>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44" name="TextBox 443">
              <a:extLst>
                <a:ext uri="{FF2B5EF4-FFF2-40B4-BE49-F238E27FC236}">
                  <a16:creationId xmlns:a16="http://schemas.microsoft.com/office/drawing/2014/main" id="{F79AB634-19F3-3935-66ED-31E467F43694}"/>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46" name="Group 445">
            <a:extLst>
              <a:ext uri="{FF2B5EF4-FFF2-40B4-BE49-F238E27FC236}">
                <a16:creationId xmlns:a16="http://schemas.microsoft.com/office/drawing/2014/main" id="{811164B2-2ED8-625F-624F-51A2C017284D}"/>
              </a:ext>
            </a:extLst>
          </p:cNvPr>
          <p:cNvGrpSpPr/>
          <p:nvPr/>
        </p:nvGrpSpPr>
        <p:grpSpPr>
          <a:xfrm>
            <a:off x="1806507" y="2106843"/>
            <a:ext cx="6392709" cy="210216"/>
            <a:chOff x="1196221" y="2492780"/>
            <a:chExt cx="6392709" cy="210216"/>
          </a:xfrm>
        </p:grpSpPr>
        <p:grpSp>
          <p:nvGrpSpPr>
            <p:cNvPr id="447" name="Group 446">
              <a:extLst>
                <a:ext uri="{FF2B5EF4-FFF2-40B4-BE49-F238E27FC236}">
                  <a16:creationId xmlns:a16="http://schemas.microsoft.com/office/drawing/2014/main" id="{8378B368-5F19-5C90-ACF9-B0BAE6B20A1E}"/>
                </a:ext>
              </a:extLst>
            </p:cNvPr>
            <p:cNvGrpSpPr/>
            <p:nvPr/>
          </p:nvGrpSpPr>
          <p:grpSpPr>
            <a:xfrm>
              <a:off x="1196221" y="2671911"/>
              <a:ext cx="6392709" cy="0"/>
              <a:chOff x="1231585" y="2671911"/>
              <a:chExt cx="6166530" cy="0"/>
            </a:xfrm>
          </p:grpSpPr>
          <p:cxnSp>
            <p:nvCxnSpPr>
              <p:cNvPr id="449" name="Straight Connector 448">
                <a:extLst>
                  <a:ext uri="{FF2B5EF4-FFF2-40B4-BE49-F238E27FC236}">
                    <a16:creationId xmlns:a16="http://schemas.microsoft.com/office/drawing/2014/main" id="{9E103E16-8376-E3FF-1BFB-D4B09541CC05}"/>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2763D081-7DCE-B0A2-B9B9-9B387641418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8" name="TextBox 447">
              <a:extLst>
                <a:ext uri="{FF2B5EF4-FFF2-40B4-BE49-F238E27FC236}">
                  <a16:creationId xmlns:a16="http://schemas.microsoft.com/office/drawing/2014/main" id="{58561E3F-CAC1-57D3-CC14-54FC71281904}"/>
                </a:ext>
              </a:extLst>
            </p:cNvPr>
            <p:cNvSpPr txBox="1"/>
            <p:nvPr/>
          </p:nvSpPr>
          <p:spPr>
            <a:xfrm>
              <a:off x="7077456" y="2492780"/>
              <a:ext cx="250737" cy="210216"/>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451" name="Group 450">
            <a:extLst>
              <a:ext uri="{FF2B5EF4-FFF2-40B4-BE49-F238E27FC236}">
                <a16:creationId xmlns:a16="http://schemas.microsoft.com/office/drawing/2014/main" id="{289A80B4-1425-ED92-8E5C-79CDBF4564C0}"/>
              </a:ext>
            </a:extLst>
          </p:cNvPr>
          <p:cNvGrpSpPr/>
          <p:nvPr/>
        </p:nvGrpSpPr>
        <p:grpSpPr>
          <a:xfrm>
            <a:off x="1806507" y="2318676"/>
            <a:ext cx="6392709" cy="191105"/>
            <a:chOff x="1196221" y="2502336"/>
            <a:chExt cx="6392709" cy="191105"/>
          </a:xfrm>
        </p:grpSpPr>
        <p:grpSp>
          <p:nvGrpSpPr>
            <p:cNvPr id="452" name="Group 451">
              <a:extLst>
                <a:ext uri="{FF2B5EF4-FFF2-40B4-BE49-F238E27FC236}">
                  <a16:creationId xmlns:a16="http://schemas.microsoft.com/office/drawing/2014/main" id="{6747C6C6-4C05-475D-C59E-893B3EDFC21F}"/>
                </a:ext>
              </a:extLst>
            </p:cNvPr>
            <p:cNvGrpSpPr/>
            <p:nvPr/>
          </p:nvGrpSpPr>
          <p:grpSpPr>
            <a:xfrm>
              <a:off x="1196221" y="2671911"/>
              <a:ext cx="6392709" cy="0"/>
              <a:chOff x="1231585" y="2671911"/>
              <a:chExt cx="6166530" cy="0"/>
            </a:xfrm>
          </p:grpSpPr>
          <p:cxnSp>
            <p:nvCxnSpPr>
              <p:cNvPr id="454" name="Straight Connector 453">
                <a:extLst>
                  <a:ext uri="{FF2B5EF4-FFF2-40B4-BE49-F238E27FC236}">
                    <a16:creationId xmlns:a16="http://schemas.microsoft.com/office/drawing/2014/main" id="{C73D1D55-48EF-3E7B-FE9D-1CC34F5EC6ED}"/>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88C2F374-AAEF-80EB-0D7E-08A7A085836B}"/>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3" name="TextBox 452">
              <a:extLst>
                <a:ext uri="{FF2B5EF4-FFF2-40B4-BE49-F238E27FC236}">
                  <a16:creationId xmlns:a16="http://schemas.microsoft.com/office/drawing/2014/main" id="{A788D87B-A7DB-3DA8-DC7B-E937B39F02F4}"/>
                </a:ext>
              </a:extLst>
            </p:cNvPr>
            <p:cNvSpPr txBox="1"/>
            <p:nvPr/>
          </p:nvSpPr>
          <p:spPr>
            <a:xfrm>
              <a:off x="7077456" y="2502336"/>
              <a:ext cx="250737" cy="191105"/>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456" name="Group 455">
            <a:extLst>
              <a:ext uri="{FF2B5EF4-FFF2-40B4-BE49-F238E27FC236}">
                <a16:creationId xmlns:a16="http://schemas.microsoft.com/office/drawing/2014/main" id="{C6EC80C1-FB23-4C2E-C6E8-B3A2AC804F9B}"/>
              </a:ext>
            </a:extLst>
          </p:cNvPr>
          <p:cNvGrpSpPr/>
          <p:nvPr/>
        </p:nvGrpSpPr>
        <p:grpSpPr>
          <a:xfrm>
            <a:off x="1806507" y="2678546"/>
            <a:ext cx="6392709" cy="307777"/>
            <a:chOff x="1196221" y="2444000"/>
            <a:chExt cx="6392709" cy="307777"/>
          </a:xfrm>
        </p:grpSpPr>
        <p:grpSp>
          <p:nvGrpSpPr>
            <p:cNvPr id="457" name="Group 456">
              <a:extLst>
                <a:ext uri="{FF2B5EF4-FFF2-40B4-BE49-F238E27FC236}">
                  <a16:creationId xmlns:a16="http://schemas.microsoft.com/office/drawing/2014/main" id="{3AF5290D-6EF4-9FFF-A693-0F4AD9857167}"/>
                </a:ext>
              </a:extLst>
            </p:cNvPr>
            <p:cNvGrpSpPr/>
            <p:nvPr/>
          </p:nvGrpSpPr>
          <p:grpSpPr>
            <a:xfrm>
              <a:off x="1196221" y="2671911"/>
              <a:ext cx="6392709" cy="0"/>
              <a:chOff x="1231585" y="2671911"/>
              <a:chExt cx="6166530" cy="0"/>
            </a:xfrm>
          </p:grpSpPr>
          <p:cxnSp>
            <p:nvCxnSpPr>
              <p:cNvPr id="459" name="Straight Connector 458">
                <a:extLst>
                  <a:ext uri="{FF2B5EF4-FFF2-40B4-BE49-F238E27FC236}">
                    <a16:creationId xmlns:a16="http://schemas.microsoft.com/office/drawing/2014/main" id="{2A23FB87-5599-E341-5E53-36686D1C2953}"/>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6D821EC2-03ED-BE73-AC4A-B2024E64CED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8" name="TextBox 457">
              <a:extLst>
                <a:ext uri="{FF2B5EF4-FFF2-40B4-BE49-F238E27FC236}">
                  <a16:creationId xmlns:a16="http://schemas.microsoft.com/office/drawing/2014/main" id="{32238DFD-ACF8-2DBA-5C43-5D9CF1CBFF6F}"/>
                </a:ext>
              </a:extLst>
            </p:cNvPr>
            <p:cNvSpPr txBox="1"/>
            <p:nvPr/>
          </p:nvSpPr>
          <p:spPr>
            <a:xfrm>
              <a:off x="7077456" y="24440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461" name="Group 460">
            <a:extLst>
              <a:ext uri="{FF2B5EF4-FFF2-40B4-BE49-F238E27FC236}">
                <a16:creationId xmlns:a16="http://schemas.microsoft.com/office/drawing/2014/main" id="{DDC29DA7-B943-B7B8-EC16-9595B39262A6}"/>
              </a:ext>
            </a:extLst>
          </p:cNvPr>
          <p:cNvGrpSpPr/>
          <p:nvPr/>
        </p:nvGrpSpPr>
        <p:grpSpPr>
          <a:xfrm>
            <a:off x="2140422" y="2146876"/>
            <a:ext cx="309259" cy="1034906"/>
            <a:chOff x="1302790" y="2159850"/>
            <a:chExt cx="1146896" cy="3837967"/>
          </a:xfrm>
        </p:grpSpPr>
        <p:cxnSp>
          <p:nvCxnSpPr>
            <p:cNvPr id="462" name="Straight Connector 461">
              <a:extLst>
                <a:ext uri="{FF2B5EF4-FFF2-40B4-BE49-F238E27FC236}">
                  <a16:creationId xmlns:a16="http://schemas.microsoft.com/office/drawing/2014/main" id="{C41264A2-2598-F40E-78F3-DFDBC18C959C}"/>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63" name="타원 299">
              <a:extLst>
                <a:ext uri="{FF2B5EF4-FFF2-40B4-BE49-F238E27FC236}">
                  <a16:creationId xmlns:a16="http://schemas.microsoft.com/office/drawing/2014/main" id="{909AA6CD-C7A0-38F6-338A-097DA295DFD7}"/>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64" name="타원 299">
              <a:extLst>
                <a:ext uri="{FF2B5EF4-FFF2-40B4-BE49-F238E27FC236}">
                  <a16:creationId xmlns:a16="http://schemas.microsoft.com/office/drawing/2014/main" id="{B5C40D21-1EC1-2486-3341-55811B0199E9}"/>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65" name="타원 299">
              <a:extLst>
                <a:ext uri="{FF2B5EF4-FFF2-40B4-BE49-F238E27FC236}">
                  <a16:creationId xmlns:a16="http://schemas.microsoft.com/office/drawing/2014/main" id="{3F75DD6E-231C-D64F-EE23-0E965B76A682}"/>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66" name="Straight Connector 465">
              <a:extLst>
                <a:ext uri="{FF2B5EF4-FFF2-40B4-BE49-F238E27FC236}">
                  <a16:creationId xmlns:a16="http://schemas.microsoft.com/office/drawing/2014/main" id="{1A506CF5-E028-4627-40BC-65E14567624D}"/>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67" name="TextBox 466">
              <a:extLst>
                <a:ext uri="{FF2B5EF4-FFF2-40B4-BE49-F238E27FC236}">
                  <a16:creationId xmlns:a16="http://schemas.microsoft.com/office/drawing/2014/main" id="{C4D006F1-B2AC-E0F6-BA14-37B44E976466}"/>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sp>
        <p:nvSpPr>
          <p:cNvPr id="468" name="TextBox 467">
            <a:extLst>
              <a:ext uri="{FF2B5EF4-FFF2-40B4-BE49-F238E27FC236}">
                <a16:creationId xmlns:a16="http://schemas.microsoft.com/office/drawing/2014/main" id="{27B91C37-48EB-97FD-F9A5-5107A45DD979}"/>
              </a:ext>
            </a:extLst>
          </p:cNvPr>
          <p:cNvSpPr txBox="1"/>
          <p:nvPr/>
        </p:nvSpPr>
        <p:spPr>
          <a:xfrm>
            <a:off x="469157" y="2455584"/>
            <a:ext cx="919249" cy="315877"/>
          </a:xfrm>
          <a:prstGeom prst="rect">
            <a:avLst/>
          </a:prstGeom>
          <a:noFill/>
        </p:spPr>
        <p:txBody>
          <a:bodyPr wrap="square" lIns="0" tIns="0" rIns="0" bIns="0" rtlCol="0" anchor="ctr">
            <a:spAutoFit/>
          </a:bodyPr>
          <a:lstStyle/>
          <a:p>
            <a:pPr algn="ctr" defTabSz="457200"/>
            <a:r>
              <a:rPr lang="en-US" altLang="ko-KR" sz="2000" b="1" dirty="0">
                <a:latin typeface="Cambria" panose="02040503050406030204" pitchFamily="18" charset="0"/>
                <a:ea typeface="맑은 고딕" panose="020B0503020000020004" pitchFamily="34" charset="-127"/>
              </a:rPr>
              <a:t>Block</a:t>
            </a:r>
            <a:r>
              <a:rPr lang="en-US" altLang="ko-KR" sz="2000" b="1" baseline="-25000" dirty="0">
                <a:latin typeface="Cambria" panose="02040503050406030204" pitchFamily="18" charset="0"/>
                <a:ea typeface="맑은 고딕" panose="020B0503020000020004" pitchFamily="34" charset="-127"/>
              </a:rPr>
              <a:t>1</a:t>
            </a:r>
            <a:endParaRPr lang="ko-KR" altLang="en-US" sz="2000" b="1" baseline="-25000" dirty="0">
              <a:latin typeface="Cambria" panose="02040503050406030204" pitchFamily="18" charset="0"/>
              <a:ea typeface="맑은 고딕" panose="020B0503020000020004" pitchFamily="34" charset="-127"/>
            </a:endParaRPr>
          </a:p>
        </p:txBody>
      </p:sp>
      <p:grpSp>
        <p:nvGrpSpPr>
          <p:cNvPr id="469" name="Group 468">
            <a:extLst>
              <a:ext uri="{FF2B5EF4-FFF2-40B4-BE49-F238E27FC236}">
                <a16:creationId xmlns:a16="http://schemas.microsoft.com/office/drawing/2014/main" id="{8C1B9E37-2603-5C82-2674-ABB3C969EBD7}"/>
              </a:ext>
            </a:extLst>
          </p:cNvPr>
          <p:cNvGrpSpPr/>
          <p:nvPr/>
        </p:nvGrpSpPr>
        <p:grpSpPr>
          <a:xfrm>
            <a:off x="3243894" y="2146876"/>
            <a:ext cx="309259" cy="1034906"/>
            <a:chOff x="1302790" y="2159850"/>
            <a:chExt cx="1146896" cy="3837967"/>
          </a:xfrm>
        </p:grpSpPr>
        <p:cxnSp>
          <p:nvCxnSpPr>
            <p:cNvPr id="470" name="Straight Connector 469">
              <a:extLst>
                <a:ext uri="{FF2B5EF4-FFF2-40B4-BE49-F238E27FC236}">
                  <a16:creationId xmlns:a16="http://schemas.microsoft.com/office/drawing/2014/main" id="{CE998517-5521-3F84-6ECD-9D2B216D965A}"/>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71" name="타원 299">
              <a:extLst>
                <a:ext uri="{FF2B5EF4-FFF2-40B4-BE49-F238E27FC236}">
                  <a16:creationId xmlns:a16="http://schemas.microsoft.com/office/drawing/2014/main" id="{AA58407A-3241-CCE2-AD8F-203E38DA8343}"/>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72" name="타원 299">
              <a:extLst>
                <a:ext uri="{FF2B5EF4-FFF2-40B4-BE49-F238E27FC236}">
                  <a16:creationId xmlns:a16="http://schemas.microsoft.com/office/drawing/2014/main" id="{01DB1A6F-856F-08D9-E830-2BC55111C8BE}"/>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73" name="타원 299">
              <a:extLst>
                <a:ext uri="{FF2B5EF4-FFF2-40B4-BE49-F238E27FC236}">
                  <a16:creationId xmlns:a16="http://schemas.microsoft.com/office/drawing/2014/main" id="{A1153BCE-243C-7062-E0CA-F78BC89CC329}"/>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74" name="Straight Connector 473">
              <a:extLst>
                <a:ext uri="{FF2B5EF4-FFF2-40B4-BE49-F238E27FC236}">
                  <a16:creationId xmlns:a16="http://schemas.microsoft.com/office/drawing/2014/main" id="{D3AB4C35-7699-2A10-F973-BD36DE460F8F}"/>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75" name="TextBox 474">
              <a:extLst>
                <a:ext uri="{FF2B5EF4-FFF2-40B4-BE49-F238E27FC236}">
                  <a16:creationId xmlns:a16="http://schemas.microsoft.com/office/drawing/2014/main" id="{5A18CB3F-E39F-E02E-77A9-8AD22350FB55}"/>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76" name="Group 475">
            <a:extLst>
              <a:ext uri="{FF2B5EF4-FFF2-40B4-BE49-F238E27FC236}">
                <a16:creationId xmlns:a16="http://schemas.microsoft.com/office/drawing/2014/main" id="{0EAAE5B1-A970-B7AF-7399-8F7850CD9AB7}"/>
              </a:ext>
            </a:extLst>
          </p:cNvPr>
          <p:cNvGrpSpPr/>
          <p:nvPr/>
        </p:nvGrpSpPr>
        <p:grpSpPr>
          <a:xfrm>
            <a:off x="4368750" y="2146876"/>
            <a:ext cx="309259" cy="1034906"/>
            <a:chOff x="1302790" y="2159850"/>
            <a:chExt cx="1146896" cy="3837967"/>
          </a:xfrm>
        </p:grpSpPr>
        <p:cxnSp>
          <p:nvCxnSpPr>
            <p:cNvPr id="477" name="Straight Connector 476">
              <a:extLst>
                <a:ext uri="{FF2B5EF4-FFF2-40B4-BE49-F238E27FC236}">
                  <a16:creationId xmlns:a16="http://schemas.microsoft.com/office/drawing/2014/main" id="{1B0174E3-244C-BB76-7B40-D9779E362C25}"/>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78" name="타원 299">
              <a:extLst>
                <a:ext uri="{FF2B5EF4-FFF2-40B4-BE49-F238E27FC236}">
                  <a16:creationId xmlns:a16="http://schemas.microsoft.com/office/drawing/2014/main" id="{8B75D495-6CF9-37E3-043C-A7EE2E364028}"/>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79" name="타원 299">
              <a:extLst>
                <a:ext uri="{FF2B5EF4-FFF2-40B4-BE49-F238E27FC236}">
                  <a16:creationId xmlns:a16="http://schemas.microsoft.com/office/drawing/2014/main" id="{414B9786-C69C-539A-54C2-CCA4895E861F}"/>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80" name="타원 299">
              <a:extLst>
                <a:ext uri="{FF2B5EF4-FFF2-40B4-BE49-F238E27FC236}">
                  <a16:creationId xmlns:a16="http://schemas.microsoft.com/office/drawing/2014/main" id="{F80B0E4D-7B71-514F-2D79-90B7D041C61F}"/>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81" name="Straight Connector 480">
              <a:extLst>
                <a:ext uri="{FF2B5EF4-FFF2-40B4-BE49-F238E27FC236}">
                  <a16:creationId xmlns:a16="http://schemas.microsoft.com/office/drawing/2014/main" id="{EA44DABB-6CC9-5D40-B6C5-4C2FD1BBFE7F}"/>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82" name="TextBox 481">
              <a:extLst>
                <a:ext uri="{FF2B5EF4-FFF2-40B4-BE49-F238E27FC236}">
                  <a16:creationId xmlns:a16="http://schemas.microsoft.com/office/drawing/2014/main" id="{4B66E71D-7BCA-CDC7-A18E-0B4EFE8CC235}"/>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83" name="Group 482">
            <a:extLst>
              <a:ext uri="{FF2B5EF4-FFF2-40B4-BE49-F238E27FC236}">
                <a16:creationId xmlns:a16="http://schemas.microsoft.com/office/drawing/2014/main" id="{4EBB7311-6674-B602-6631-99720E6D8A34}"/>
              </a:ext>
            </a:extLst>
          </p:cNvPr>
          <p:cNvGrpSpPr/>
          <p:nvPr/>
        </p:nvGrpSpPr>
        <p:grpSpPr>
          <a:xfrm>
            <a:off x="5487099" y="2146876"/>
            <a:ext cx="309259" cy="1034906"/>
            <a:chOff x="1302790" y="2159850"/>
            <a:chExt cx="1146896" cy="3837967"/>
          </a:xfrm>
        </p:grpSpPr>
        <p:cxnSp>
          <p:nvCxnSpPr>
            <p:cNvPr id="484" name="Straight Connector 483">
              <a:extLst>
                <a:ext uri="{FF2B5EF4-FFF2-40B4-BE49-F238E27FC236}">
                  <a16:creationId xmlns:a16="http://schemas.microsoft.com/office/drawing/2014/main" id="{1CDD96DF-202A-796B-09B9-73D68AA11F62}"/>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85" name="타원 299">
              <a:extLst>
                <a:ext uri="{FF2B5EF4-FFF2-40B4-BE49-F238E27FC236}">
                  <a16:creationId xmlns:a16="http://schemas.microsoft.com/office/drawing/2014/main" id="{5742B260-E87E-F508-3A96-9B8ECA0BBC61}"/>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86" name="타원 299">
              <a:extLst>
                <a:ext uri="{FF2B5EF4-FFF2-40B4-BE49-F238E27FC236}">
                  <a16:creationId xmlns:a16="http://schemas.microsoft.com/office/drawing/2014/main" id="{D86BC024-52DA-E334-C2DC-DD7F23A75518}"/>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87" name="타원 299">
              <a:extLst>
                <a:ext uri="{FF2B5EF4-FFF2-40B4-BE49-F238E27FC236}">
                  <a16:creationId xmlns:a16="http://schemas.microsoft.com/office/drawing/2014/main" id="{2950D978-0B20-4B8C-1853-481596961660}"/>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88" name="Straight Connector 487">
              <a:extLst>
                <a:ext uri="{FF2B5EF4-FFF2-40B4-BE49-F238E27FC236}">
                  <a16:creationId xmlns:a16="http://schemas.microsoft.com/office/drawing/2014/main" id="{DB0D0DBA-813A-D4AE-3948-0C823A909131}"/>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89" name="TextBox 488">
              <a:extLst>
                <a:ext uri="{FF2B5EF4-FFF2-40B4-BE49-F238E27FC236}">
                  <a16:creationId xmlns:a16="http://schemas.microsoft.com/office/drawing/2014/main" id="{945E544F-698A-38E8-8612-156E7FF230F4}"/>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90" name="Group 489">
            <a:extLst>
              <a:ext uri="{FF2B5EF4-FFF2-40B4-BE49-F238E27FC236}">
                <a16:creationId xmlns:a16="http://schemas.microsoft.com/office/drawing/2014/main" id="{865F865D-9B7E-E64C-8905-49FA79486B19}"/>
              </a:ext>
            </a:extLst>
          </p:cNvPr>
          <p:cNvGrpSpPr/>
          <p:nvPr/>
        </p:nvGrpSpPr>
        <p:grpSpPr>
          <a:xfrm>
            <a:off x="6570809" y="2146876"/>
            <a:ext cx="309259" cy="1034906"/>
            <a:chOff x="1302790" y="2159850"/>
            <a:chExt cx="1146896" cy="3837967"/>
          </a:xfrm>
        </p:grpSpPr>
        <p:cxnSp>
          <p:nvCxnSpPr>
            <p:cNvPr id="491" name="Straight Connector 490">
              <a:extLst>
                <a:ext uri="{FF2B5EF4-FFF2-40B4-BE49-F238E27FC236}">
                  <a16:creationId xmlns:a16="http://schemas.microsoft.com/office/drawing/2014/main" id="{302FDA38-D004-5674-03D9-8B3596EB327F}"/>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92" name="타원 299">
              <a:extLst>
                <a:ext uri="{FF2B5EF4-FFF2-40B4-BE49-F238E27FC236}">
                  <a16:creationId xmlns:a16="http://schemas.microsoft.com/office/drawing/2014/main" id="{DCD15645-ADB9-2D82-3843-5B6D61B8DF08}"/>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93" name="타원 299">
              <a:extLst>
                <a:ext uri="{FF2B5EF4-FFF2-40B4-BE49-F238E27FC236}">
                  <a16:creationId xmlns:a16="http://schemas.microsoft.com/office/drawing/2014/main" id="{431F5E00-CC68-623B-9318-3E178247987D}"/>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94" name="타원 299">
              <a:extLst>
                <a:ext uri="{FF2B5EF4-FFF2-40B4-BE49-F238E27FC236}">
                  <a16:creationId xmlns:a16="http://schemas.microsoft.com/office/drawing/2014/main" id="{D9748343-6AE4-6058-57A1-A21CF78650E2}"/>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95" name="Straight Connector 494">
              <a:extLst>
                <a:ext uri="{FF2B5EF4-FFF2-40B4-BE49-F238E27FC236}">
                  <a16:creationId xmlns:a16="http://schemas.microsoft.com/office/drawing/2014/main" id="{25D937F5-6718-CBA0-D52B-1B8A7478BEFB}"/>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96" name="TextBox 495">
              <a:extLst>
                <a:ext uri="{FF2B5EF4-FFF2-40B4-BE49-F238E27FC236}">
                  <a16:creationId xmlns:a16="http://schemas.microsoft.com/office/drawing/2014/main" id="{15E4630E-9DBE-C663-9C9C-1B90311EDA21}"/>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97" name="Group 496">
            <a:extLst>
              <a:ext uri="{FF2B5EF4-FFF2-40B4-BE49-F238E27FC236}">
                <a16:creationId xmlns:a16="http://schemas.microsoft.com/office/drawing/2014/main" id="{997A01C9-CAC1-0A36-6A96-DB352A8BF54A}"/>
              </a:ext>
            </a:extLst>
          </p:cNvPr>
          <p:cNvGrpSpPr/>
          <p:nvPr/>
        </p:nvGrpSpPr>
        <p:grpSpPr>
          <a:xfrm>
            <a:off x="8124627" y="2146876"/>
            <a:ext cx="309259" cy="1034906"/>
            <a:chOff x="1302790" y="2159850"/>
            <a:chExt cx="1146896" cy="3837967"/>
          </a:xfrm>
        </p:grpSpPr>
        <p:cxnSp>
          <p:nvCxnSpPr>
            <p:cNvPr id="498" name="Straight Connector 497">
              <a:extLst>
                <a:ext uri="{FF2B5EF4-FFF2-40B4-BE49-F238E27FC236}">
                  <a16:creationId xmlns:a16="http://schemas.microsoft.com/office/drawing/2014/main" id="{6E27E3F2-72E6-CA9B-96A6-0AA3743947A6}"/>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99" name="타원 299">
              <a:extLst>
                <a:ext uri="{FF2B5EF4-FFF2-40B4-BE49-F238E27FC236}">
                  <a16:creationId xmlns:a16="http://schemas.microsoft.com/office/drawing/2014/main" id="{A733023E-C182-B232-0D47-0267999CCB92}"/>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00" name="타원 299">
              <a:extLst>
                <a:ext uri="{FF2B5EF4-FFF2-40B4-BE49-F238E27FC236}">
                  <a16:creationId xmlns:a16="http://schemas.microsoft.com/office/drawing/2014/main" id="{023B4446-C563-F58D-54E2-C04EB88FB031}"/>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01" name="타원 299">
              <a:extLst>
                <a:ext uri="{FF2B5EF4-FFF2-40B4-BE49-F238E27FC236}">
                  <a16:creationId xmlns:a16="http://schemas.microsoft.com/office/drawing/2014/main" id="{4768582B-2DE9-4E7C-028D-CA18325A22C5}"/>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502" name="Straight Connector 501">
              <a:extLst>
                <a:ext uri="{FF2B5EF4-FFF2-40B4-BE49-F238E27FC236}">
                  <a16:creationId xmlns:a16="http://schemas.microsoft.com/office/drawing/2014/main" id="{CE838A4D-4EBB-32F8-5545-AD9224781C1E}"/>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03" name="TextBox 502">
              <a:extLst>
                <a:ext uri="{FF2B5EF4-FFF2-40B4-BE49-F238E27FC236}">
                  <a16:creationId xmlns:a16="http://schemas.microsoft.com/office/drawing/2014/main" id="{0B865551-9852-85E5-A1B6-F17D6050A1EA}"/>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sp>
        <p:nvSpPr>
          <p:cNvPr id="504" name="TextBox 503">
            <a:extLst>
              <a:ext uri="{FF2B5EF4-FFF2-40B4-BE49-F238E27FC236}">
                <a16:creationId xmlns:a16="http://schemas.microsoft.com/office/drawing/2014/main" id="{0A4EEF1E-80BD-415D-BFBB-66E36D1BC375}"/>
              </a:ext>
            </a:extLst>
          </p:cNvPr>
          <p:cNvSpPr txBox="1"/>
          <p:nvPr/>
        </p:nvSpPr>
        <p:spPr>
          <a:xfrm rot="16200000">
            <a:off x="8262116"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5" name="TextBox 504">
            <a:extLst>
              <a:ext uri="{FF2B5EF4-FFF2-40B4-BE49-F238E27FC236}">
                <a16:creationId xmlns:a16="http://schemas.microsoft.com/office/drawing/2014/main" id="{20C708BB-94A6-5887-E6A2-A14BE0CB7440}"/>
              </a:ext>
            </a:extLst>
          </p:cNvPr>
          <p:cNvSpPr txBox="1"/>
          <p:nvPr/>
        </p:nvSpPr>
        <p:spPr>
          <a:xfrm rot="16200000">
            <a:off x="2254241"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6" name="TextBox 505">
            <a:extLst>
              <a:ext uri="{FF2B5EF4-FFF2-40B4-BE49-F238E27FC236}">
                <a16:creationId xmlns:a16="http://schemas.microsoft.com/office/drawing/2014/main" id="{027F2621-D1FC-5611-7134-84A3214635B6}"/>
              </a:ext>
            </a:extLst>
          </p:cNvPr>
          <p:cNvSpPr txBox="1"/>
          <p:nvPr/>
        </p:nvSpPr>
        <p:spPr>
          <a:xfrm rot="16200000">
            <a:off x="3367755"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7" name="TextBox 506">
            <a:extLst>
              <a:ext uri="{FF2B5EF4-FFF2-40B4-BE49-F238E27FC236}">
                <a16:creationId xmlns:a16="http://schemas.microsoft.com/office/drawing/2014/main" id="{9657B98C-4538-F940-C3ED-29F971B794F3}"/>
              </a:ext>
            </a:extLst>
          </p:cNvPr>
          <p:cNvSpPr txBox="1"/>
          <p:nvPr/>
        </p:nvSpPr>
        <p:spPr>
          <a:xfrm rot="16200000">
            <a:off x="4481269"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8" name="TextBox 507">
            <a:extLst>
              <a:ext uri="{FF2B5EF4-FFF2-40B4-BE49-F238E27FC236}">
                <a16:creationId xmlns:a16="http://schemas.microsoft.com/office/drawing/2014/main" id="{88080776-9CEF-B62A-E293-000EF6EA753C}"/>
              </a:ext>
            </a:extLst>
          </p:cNvPr>
          <p:cNvSpPr txBox="1"/>
          <p:nvPr/>
        </p:nvSpPr>
        <p:spPr>
          <a:xfrm rot="16200000">
            <a:off x="5594783"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9" name="TextBox 508">
            <a:extLst>
              <a:ext uri="{FF2B5EF4-FFF2-40B4-BE49-F238E27FC236}">
                <a16:creationId xmlns:a16="http://schemas.microsoft.com/office/drawing/2014/main" id="{1C1CC6F0-228A-42D4-BF9B-0356796B6633}"/>
              </a:ext>
            </a:extLst>
          </p:cNvPr>
          <p:cNvSpPr txBox="1"/>
          <p:nvPr/>
        </p:nvSpPr>
        <p:spPr>
          <a:xfrm rot="16200000">
            <a:off x="6708298"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4" name="TextBox 3">
            <a:extLst>
              <a:ext uri="{FF2B5EF4-FFF2-40B4-BE49-F238E27FC236}">
                <a16:creationId xmlns:a16="http://schemas.microsoft.com/office/drawing/2014/main" id="{DA73DA85-467A-8C70-F7B7-DD68762DB910}"/>
              </a:ext>
            </a:extLst>
          </p:cNvPr>
          <p:cNvSpPr txBox="1"/>
          <p:nvPr/>
        </p:nvSpPr>
        <p:spPr>
          <a:xfrm>
            <a:off x="181497" y="1749276"/>
            <a:ext cx="1915640" cy="4800358"/>
          </a:xfrm>
          <a:prstGeom prst="rect">
            <a:avLst/>
          </a:prstGeom>
          <a:solidFill>
            <a:schemeClr val="bg1">
              <a:alpha val="89294"/>
            </a:schemeClr>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39022BC8-5D65-ED2B-8DCE-9AF13C294756}"/>
              </a:ext>
            </a:extLst>
          </p:cNvPr>
          <p:cNvSpPr txBox="1"/>
          <p:nvPr/>
        </p:nvSpPr>
        <p:spPr>
          <a:xfrm>
            <a:off x="2104286" y="3193525"/>
            <a:ext cx="6581846" cy="3344612"/>
          </a:xfrm>
          <a:prstGeom prst="rect">
            <a:avLst/>
          </a:prstGeom>
          <a:solidFill>
            <a:schemeClr val="bg1">
              <a:alpha val="89294"/>
            </a:schemeClr>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9E159521-5498-7A5F-F30C-FCB8E69EA7AD}"/>
              </a:ext>
            </a:extLst>
          </p:cNvPr>
          <p:cNvSpPr txBox="1"/>
          <p:nvPr/>
        </p:nvSpPr>
        <p:spPr>
          <a:xfrm>
            <a:off x="2104286" y="1452409"/>
            <a:ext cx="6581846" cy="661714"/>
          </a:xfrm>
          <a:prstGeom prst="rect">
            <a:avLst/>
          </a:prstGeom>
          <a:solidFill>
            <a:schemeClr val="bg1">
              <a:alpha val="89294"/>
            </a:schemeClr>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45E96F09-B187-3EF2-9BF4-019B58D969CE}"/>
              </a:ext>
            </a:extLst>
          </p:cNvPr>
          <p:cNvSpPr txBox="1"/>
          <p:nvPr/>
        </p:nvSpPr>
        <p:spPr>
          <a:xfrm>
            <a:off x="2503440" y="2112074"/>
            <a:ext cx="6182692" cy="1080877"/>
          </a:xfrm>
          <a:prstGeom prst="rect">
            <a:avLst/>
          </a:prstGeom>
          <a:solidFill>
            <a:schemeClr val="bg1">
              <a:alpha val="89294"/>
            </a:schemeClr>
          </a:solidFill>
        </p:spPr>
        <p:txBody>
          <a:bodyPr wrap="square" rtlCol="0">
            <a:spAutoFit/>
          </a:bodyPr>
          <a:lstStyle/>
          <a:p>
            <a:endParaRPr lang="en-US" dirty="0"/>
          </a:p>
        </p:txBody>
      </p:sp>
      <p:sp>
        <p:nvSpPr>
          <p:cNvPr id="8" name="Rectangle 7">
            <a:extLst>
              <a:ext uri="{FF2B5EF4-FFF2-40B4-BE49-F238E27FC236}">
                <a16:creationId xmlns:a16="http://schemas.microsoft.com/office/drawing/2014/main" id="{7B0D5C55-C347-ED38-4312-006F8D245330}"/>
              </a:ext>
            </a:extLst>
          </p:cNvPr>
          <p:cNvSpPr/>
          <p:nvPr/>
        </p:nvSpPr>
        <p:spPr>
          <a:xfrm>
            <a:off x="2104286" y="2114123"/>
            <a:ext cx="403608" cy="1067659"/>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0" name="Slide Number Placeholder 49">
            <a:extLst>
              <a:ext uri="{FF2B5EF4-FFF2-40B4-BE49-F238E27FC236}">
                <a16:creationId xmlns:a16="http://schemas.microsoft.com/office/drawing/2014/main" id="{5C8030D5-3FE9-F62B-5DBC-5BC01A20AD5C}"/>
              </a:ext>
            </a:extLst>
          </p:cNvPr>
          <p:cNvSpPr>
            <a:spLocks noGrp="1"/>
          </p:cNvSpPr>
          <p:nvPr>
            <p:ph type="sldNum" sz="quarter" idx="12"/>
          </p:nvPr>
        </p:nvSpPr>
        <p:spPr/>
        <p:txBody>
          <a:bodyPr/>
          <a:lstStyle/>
          <a:p>
            <a:r>
              <a:rPr lang="en-CH" dirty="0"/>
              <a:t>16</a:t>
            </a:r>
          </a:p>
        </p:txBody>
      </p:sp>
      <p:sp>
        <p:nvSpPr>
          <p:cNvPr id="10" name="TextBox 9">
            <a:extLst>
              <a:ext uri="{FF2B5EF4-FFF2-40B4-BE49-F238E27FC236}">
                <a16:creationId xmlns:a16="http://schemas.microsoft.com/office/drawing/2014/main" id="{C9B75789-59B6-0D84-89B6-751D640906C4}"/>
              </a:ext>
            </a:extLst>
          </p:cNvPr>
          <p:cNvSpPr txBox="1"/>
          <p:nvPr/>
        </p:nvSpPr>
        <p:spPr>
          <a:xfrm>
            <a:off x="96684" y="946430"/>
            <a:ext cx="8928045" cy="451959"/>
          </a:xfrm>
          <a:prstGeom prst="rect">
            <a:avLst/>
          </a:prstGeom>
          <a:solidFill>
            <a:schemeClr val="bg1">
              <a:alpha val="89294"/>
            </a:schemeClr>
          </a:solidFill>
        </p:spPr>
        <p:txBody>
          <a:bodyPr wrap="square" rtlCol="0">
            <a:spAutoFit/>
          </a:bodyPr>
          <a:lstStyle/>
          <a:p>
            <a:endParaRPr lang="en-US" dirty="0"/>
          </a:p>
        </p:txBody>
      </p:sp>
      <p:sp>
        <p:nvSpPr>
          <p:cNvPr id="9" name="Rounded Rectangular Callout 8">
            <a:extLst>
              <a:ext uri="{FF2B5EF4-FFF2-40B4-BE49-F238E27FC236}">
                <a16:creationId xmlns:a16="http://schemas.microsoft.com/office/drawing/2014/main" id="{B6037CE4-B575-2EA0-2A96-848C6EED30B5}"/>
              </a:ext>
            </a:extLst>
          </p:cNvPr>
          <p:cNvSpPr/>
          <p:nvPr/>
        </p:nvSpPr>
        <p:spPr bwMode="auto">
          <a:xfrm>
            <a:off x="139167" y="3746653"/>
            <a:ext cx="3405921" cy="2677498"/>
          </a:xfrm>
          <a:prstGeom prst="wedgeRoundRectCallout">
            <a:avLst>
              <a:gd name="adj1" fmla="val 10982"/>
              <a:gd name="adj2" fmla="val -71117"/>
              <a:gd name="adj3" fmla="val 16667"/>
            </a:avLst>
          </a:prstGeom>
          <a:solidFill>
            <a:srgbClr val="FBF7F5"/>
          </a:solidFill>
          <a:ln w="19050" cap="flat" cmpd="sng" algn="ctr">
            <a:solidFill>
              <a:srgbClr val="67655C"/>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000" dirty="0">
                <a:latin typeface="Avenir Next" panose="020B0503020202020204" pitchFamily="34" charset="0"/>
                <a:ea typeface="ＭＳ Ｐゴシック" panose="020B0600070205080204" pitchFamily="34" charset="-128"/>
              </a:rPr>
              <a:t>Cells in the same block </a:t>
            </a:r>
            <a:br>
              <a:rPr lang="en-US" sz="2000" dirty="0">
                <a:latin typeface="Avenir Next" panose="020B0503020202020204" pitchFamily="34" charset="0"/>
                <a:ea typeface="ＭＳ Ｐゴシック" panose="020B0600070205080204" pitchFamily="34" charset="-128"/>
              </a:rPr>
            </a:br>
            <a:r>
              <a:rPr lang="en-US" sz="2000" dirty="0">
                <a:latin typeface="Avenir Next" panose="020B0503020202020204" pitchFamily="34" charset="0"/>
                <a:ea typeface="ＭＳ Ｐゴシック" panose="020B0600070205080204" pitchFamily="34" charset="-128"/>
              </a:rPr>
              <a:t>are </a:t>
            </a:r>
            <a:r>
              <a:rPr lang="en-US" sz="2000" dirty="0">
                <a:solidFill>
                  <a:schemeClr val="accent1"/>
                </a:solidFill>
                <a:latin typeface="Avenir Next" panose="020B0503020202020204" pitchFamily="34" charset="0"/>
                <a:ea typeface="ＭＳ Ｐゴシック" panose="020B0600070205080204" pitchFamily="34" charset="-128"/>
              </a:rPr>
              <a:t>connected serially</a:t>
            </a:r>
            <a:r>
              <a:rPr lang="en-US" sz="2000" dirty="0">
                <a:latin typeface="Avenir Next" panose="020B0503020202020204" pitchFamily="34" charset="0"/>
                <a:ea typeface="ＭＳ Ｐゴシック" panose="020B0600070205080204" pitchFamily="34" charset="-128"/>
              </a:rPr>
              <a:t>: </a:t>
            </a:r>
            <a:br>
              <a:rPr lang="en-US" sz="2000" dirty="0">
                <a:latin typeface="Avenir Next" panose="020B0503020202020204" pitchFamily="34" charset="0"/>
                <a:ea typeface="ＭＳ Ｐゴシック" panose="020B0600070205080204" pitchFamily="34" charset="-128"/>
              </a:rPr>
            </a:br>
            <a:r>
              <a:rPr lang="en-US" sz="2000" dirty="0">
                <a:latin typeface="Avenir Next" panose="020B0503020202020204" pitchFamily="34" charset="0"/>
                <a:ea typeface="ＭＳ Ｐゴシック" panose="020B0600070205080204" pitchFamily="34" charset="-128"/>
              </a:rPr>
              <a:t>Similar to </a:t>
            </a:r>
            <a:r>
              <a:rPr lang="en-US" sz="2000" dirty="0">
                <a:solidFill>
                  <a:srgbClr val="C80060"/>
                </a:solidFill>
                <a:latin typeface="Avenir Next" panose="020B0503020202020204" pitchFamily="34" charset="0"/>
                <a:ea typeface="ＭＳ Ｐゴシック" panose="020B0600070205080204" pitchFamily="34" charset="-128"/>
              </a:rPr>
              <a:t>digital AND</a:t>
            </a:r>
          </a:p>
          <a:p>
            <a:pPr algn="ct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a:p>
            <a:pPr algn="ct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a:p>
            <a:pPr algn="ct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a:p>
            <a:pPr algn="ct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a:p>
            <a:pPr algn="ct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p:txBody>
      </p:sp>
      <p:grpSp>
        <p:nvGrpSpPr>
          <p:cNvPr id="11" name="Group 10">
            <a:extLst>
              <a:ext uri="{FF2B5EF4-FFF2-40B4-BE49-F238E27FC236}">
                <a16:creationId xmlns:a16="http://schemas.microsoft.com/office/drawing/2014/main" id="{7D62CC43-E364-5859-DAD4-3E0626522467}"/>
              </a:ext>
            </a:extLst>
          </p:cNvPr>
          <p:cNvGrpSpPr/>
          <p:nvPr/>
        </p:nvGrpSpPr>
        <p:grpSpPr>
          <a:xfrm>
            <a:off x="276903" y="4847474"/>
            <a:ext cx="3162157" cy="1399275"/>
            <a:chOff x="5347876" y="2287032"/>
            <a:chExt cx="3162157" cy="1399275"/>
          </a:xfrm>
        </p:grpSpPr>
        <p:grpSp>
          <p:nvGrpSpPr>
            <p:cNvPr id="13" name="Group 12">
              <a:extLst>
                <a:ext uri="{FF2B5EF4-FFF2-40B4-BE49-F238E27FC236}">
                  <a16:creationId xmlns:a16="http://schemas.microsoft.com/office/drawing/2014/main" id="{2A5F6288-3BEC-C6A2-DDB3-F3E83344E07D}"/>
                </a:ext>
              </a:extLst>
            </p:cNvPr>
            <p:cNvGrpSpPr/>
            <p:nvPr/>
          </p:nvGrpSpPr>
          <p:grpSpPr>
            <a:xfrm>
              <a:off x="7081501" y="2428022"/>
              <a:ext cx="863919" cy="1258285"/>
              <a:chOff x="7081501" y="2428022"/>
              <a:chExt cx="863919" cy="1258285"/>
            </a:xfrm>
          </p:grpSpPr>
          <p:grpSp>
            <p:nvGrpSpPr>
              <p:cNvPr id="18" name="Group 17">
                <a:extLst>
                  <a:ext uri="{FF2B5EF4-FFF2-40B4-BE49-F238E27FC236}">
                    <a16:creationId xmlns:a16="http://schemas.microsoft.com/office/drawing/2014/main" id="{2764AFF4-769F-CAF3-14AD-A156AB329B4F}"/>
                  </a:ext>
                </a:extLst>
              </p:cNvPr>
              <p:cNvGrpSpPr/>
              <p:nvPr/>
            </p:nvGrpSpPr>
            <p:grpSpPr>
              <a:xfrm rot="16200000">
                <a:off x="7013695" y="2858563"/>
                <a:ext cx="481719" cy="346107"/>
                <a:chOff x="1828800" y="1943097"/>
                <a:chExt cx="2757483" cy="1981206"/>
              </a:xfrm>
            </p:grpSpPr>
            <p:cxnSp>
              <p:nvCxnSpPr>
                <p:cNvPr id="42" name="Straight Connector 41">
                  <a:extLst>
                    <a:ext uri="{FF2B5EF4-FFF2-40B4-BE49-F238E27FC236}">
                      <a16:creationId xmlns:a16="http://schemas.microsoft.com/office/drawing/2014/main" id="{C8971431-87DD-4F08-3F14-E09A5A7F5F9B}"/>
                    </a:ext>
                  </a:extLst>
                </p:cNvPr>
                <p:cNvCxnSpPr>
                  <a:cxnSpLocks/>
                </p:cNvCxnSpPr>
                <p:nvPr/>
              </p:nvCxnSpPr>
              <p:spPr bwMode="auto">
                <a:xfrm>
                  <a:off x="1828800" y="3924300"/>
                  <a:ext cx="4572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3" name="Straight Connector 42">
                  <a:extLst>
                    <a:ext uri="{FF2B5EF4-FFF2-40B4-BE49-F238E27FC236}">
                      <a16:creationId xmlns:a16="http://schemas.microsoft.com/office/drawing/2014/main" id="{127AEF04-EC78-BA35-AEB1-967F0A2A0707}"/>
                    </a:ext>
                  </a:extLst>
                </p:cNvPr>
                <p:cNvCxnSpPr>
                  <a:cxnSpLocks/>
                </p:cNvCxnSpPr>
                <p:nvPr/>
              </p:nvCxnSpPr>
              <p:spPr bwMode="auto">
                <a:xfrm rot="16200000">
                  <a:off x="1790700" y="34290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4" name="Straight Connector 43">
                  <a:extLst>
                    <a:ext uri="{FF2B5EF4-FFF2-40B4-BE49-F238E27FC236}">
                      <a16:creationId xmlns:a16="http://schemas.microsoft.com/office/drawing/2014/main" id="{A4CD6C5A-222A-AB88-4268-44330360C2DE}"/>
                    </a:ext>
                  </a:extLst>
                </p:cNvPr>
                <p:cNvCxnSpPr>
                  <a:cxnSpLocks/>
                </p:cNvCxnSpPr>
                <p:nvPr/>
              </p:nvCxnSpPr>
              <p:spPr bwMode="auto">
                <a:xfrm rot="5400000" flipV="1">
                  <a:off x="3931439" y="3269459"/>
                  <a:ext cx="0" cy="1309688"/>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5" name="Straight Connector 44">
                  <a:extLst>
                    <a:ext uri="{FF2B5EF4-FFF2-40B4-BE49-F238E27FC236}">
                      <a16:creationId xmlns:a16="http://schemas.microsoft.com/office/drawing/2014/main" id="{94B76251-F924-12E2-A963-B618A4A57515}"/>
                    </a:ext>
                  </a:extLst>
                </p:cNvPr>
                <p:cNvCxnSpPr>
                  <a:cxnSpLocks/>
                </p:cNvCxnSpPr>
                <p:nvPr/>
              </p:nvCxnSpPr>
              <p:spPr bwMode="auto">
                <a:xfrm rot="16200000">
                  <a:off x="2781300" y="34290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6" name="Straight Connector 45">
                  <a:extLst>
                    <a:ext uri="{FF2B5EF4-FFF2-40B4-BE49-F238E27FC236}">
                      <a16:creationId xmlns:a16="http://schemas.microsoft.com/office/drawing/2014/main" id="{E35544F0-1215-E9CA-1E6E-CB680C68FB26}"/>
                    </a:ext>
                  </a:extLst>
                </p:cNvPr>
                <p:cNvCxnSpPr>
                  <a:cxnSpLocks/>
                </p:cNvCxnSpPr>
                <p:nvPr/>
              </p:nvCxnSpPr>
              <p:spPr bwMode="auto">
                <a:xfrm>
                  <a:off x="2278382" y="29337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7" name="Straight Connector 46">
                  <a:extLst>
                    <a:ext uri="{FF2B5EF4-FFF2-40B4-BE49-F238E27FC236}">
                      <a16:creationId xmlns:a16="http://schemas.microsoft.com/office/drawing/2014/main" id="{F1089694-EDDC-141A-DA35-1E899E17F81A}"/>
                    </a:ext>
                  </a:extLst>
                </p:cNvPr>
                <p:cNvCxnSpPr>
                  <a:cxnSpLocks/>
                </p:cNvCxnSpPr>
                <p:nvPr/>
              </p:nvCxnSpPr>
              <p:spPr bwMode="auto">
                <a:xfrm>
                  <a:off x="2278382" y="26289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8" name="Straight Connector 47">
                  <a:extLst>
                    <a:ext uri="{FF2B5EF4-FFF2-40B4-BE49-F238E27FC236}">
                      <a16:creationId xmlns:a16="http://schemas.microsoft.com/office/drawing/2014/main" id="{D81DDE38-CB03-D30D-8DE3-53DD0D3A1699}"/>
                    </a:ext>
                  </a:extLst>
                </p:cNvPr>
                <p:cNvCxnSpPr>
                  <a:cxnSpLocks/>
                </p:cNvCxnSpPr>
                <p:nvPr/>
              </p:nvCxnSpPr>
              <p:spPr bwMode="auto">
                <a:xfrm rot="5400000" flipH="1">
                  <a:off x="2430768" y="2286003"/>
                  <a:ext cx="685812" cy="0"/>
                </a:xfrm>
                <a:prstGeom prst="line">
                  <a:avLst/>
                </a:prstGeom>
                <a:solidFill>
                  <a:srgbClr val="C0C0C0"/>
                </a:solidFill>
                <a:ln w="25400" cap="sq" cmpd="sng" algn="ctr">
                  <a:solidFill>
                    <a:schemeClr val="tx1"/>
                  </a:solidFill>
                  <a:prstDash val="solid"/>
                  <a:miter lim="800000"/>
                  <a:headEnd type="none" w="med" len="med"/>
                  <a:tailEnd type="oval" w="med" len="med"/>
                </a:ln>
                <a:effectLst/>
              </p:spPr>
            </p:cxnSp>
          </p:grpSp>
          <p:grpSp>
            <p:nvGrpSpPr>
              <p:cNvPr id="19" name="Group 18">
                <a:extLst>
                  <a:ext uri="{FF2B5EF4-FFF2-40B4-BE49-F238E27FC236}">
                    <a16:creationId xmlns:a16="http://schemas.microsoft.com/office/drawing/2014/main" id="{67F12560-7145-BBED-321A-2E9B7F814F39}"/>
                  </a:ext>
                </a:extLst>
              </p:cNvPr>
              <p:cNvGrpSpPr/>
              <p:nvPr/>
            </p:nvGrpSpPr>
            <p:grpSpPr>
              <a:xfrm rot="16200000">
                <a:off x="7042231" y="3300929"/>
                <a:ext cx="424648" cy="346108"/>
                <a:chOff x="1303006" y="1943096"/>
                <a:chExt cx="2430794" cy="1981207"/>
              </a:xfrm>
            </p:grpSpPr>
            <p:cxnSp>
              <p:nvCxnSpPr>
                <p:cNvPr id="35" name="Straight Connector 34">
                  <a:extLst>
                    <a:ext uri="{FF2B5EF4-FFF2-40B4-BE49-F238E27FC236}">
                      <a16:creationId xmlns:a16="http://schemas.microsoft.com/office/drawing/2014/main" id="{D88C36EE-72B7-9629-8FD8-CF93A06C42A0}"/>
                    </a:ext>
                  </a:extLst>
                </p:cNvPr>
                <p:cNvCxnSpPr>
                  <a:cxnSpLocks/>
                </p:cNvCxnSpPr>
                <p:nvPr/>
              </p:nvCxnSpPr>
              <p:spPr bwMode="auto">
                <a:xfrm rot="5400000" flipV="1">
                  <a:off x="1794503" y="3432806"/>
                  <a:ext cx="0" cy="982993"/>
                </a:xfrm>
                <a:prstGeom prst="line">
                  <a:avLst/>
                </a:prstGeom>
                <a:solidFill>
                  <a:srgbClr val="C0C0C0"/>
                </a:solidFill>
                <a:ln w="25400" cap="sq" cmpd="sng" algn="ctr">
                  <a:solidFill>
                    <a:schemeClr val="tx1"/>
                  </a:solidFill>
                  <a:prstDash val="solid"/>
                  <a:miter lim="800000"/>
                  <a:headEnd type="triangle" w="med" len="med"/>
                  <a:tailEnd type="none" w="med" len="med"/>
                </a:ln>
                <a:effectLst/>
              </p:spPr>
            </p:cxnSp>
            <p:cxnSp>
              <p:nvCxnSpPr>
                <p:cNvPr id="36" name="Straight Connector 35">
                  <a:extLst>
                    <a:ext uri="{FF2B5EF4-FFF2-40B4-BE49-F238E27FC236}">
                      <a16:creationId xmlns:a16="http://schemas.microsoft.com/office/drawing/2014/main" id="{8298CA14-3705-3561-E767-AFFBD766F246}"/>
                    </a:ext>
                  </a:extLst>
                </p:cNvPr>
                <p:cNvCxnSpPr>
                  <a:cxnSpLocks/>
                </p:cNvCxnSpPr>
                <p:nvPr/>
              </p:nvCxnSpPr>
              <p:spPr bwMode="auto">
                <a:xfrm rot="16200000">
                  <a:off x="1790700" y="34290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37" name="Straight Connector 36">
                  <a:extLst>
                    <a:ext uri="{FF2B5EF4-FFF2-40B4-BE49-F238E27FC236}">
                      <a16:creationId xmlns:a16="http://schemas.microsoft.com/office/drawing/2014/main" id="{CDD47B08-272D-E3E6-6A0D-0E77187C288F}"/>
                    </a:ext>
                  </a:extLst>
                </p:cNvPr>
                <p:cNvCxnSpPr>
                  <a:cxnSpLocks/>
                </p:cNvCxnSpPr>
                <p:nvPr/>
              </p:nvCxnSpPr>
              <p:spPr bwMode="auto">
                <a:xfrm>
                  <a:off x="3276600" y="3924300"/>
                  <a:ext cx="4572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38" name="Straight Connector 37">
                  <a:extLst>
                    <a:ext uri="{FF2B5EF4-FFF2-40B4-BE49-F238E27FC236}">
                      <a16:creationId xmlns:a16="http://schemas.microsoft.com/office/drawing/2014/main" id="{68A0C23F-BCC0-15FE-F4EE-B5E652A57D85}"/>
                    </a:ext>
                  </a:extLst>
                </p:cNvPr>
                <p:cNvCxnSpPr>
                  <a:cxnSpLocks/>
                </p:cNvCxnSpPr>
                <p:nvPr/>
              </p:nvCxnSpPr>
              <p:spPr bwMode="auto">
                <a:xfrm rot="16200000">
                  <a:off x="2781300" y="34290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39" name="Straight Connector 38">
                  <a:extLst>
                    <a:ext uri="{FF2B5EF4-FFF2-40B4-BE49-F238E27FC236}">
                      <a16:creationId xmlns:a16="http://schemas.microsoft.com/office/drawing/2014/main" id="{57170B82-B328-9017-6377-92C67AC8CF91}"/>
                    </a:ext>
                  </a:extLst>
                </p:cNvPr>
                <p:cNvCxnSpPr>
                  <a:cxnSpLocks/>
                </p:cNvCxnSpPr>
                <p:nvPr/>
              </p:nvCxnSpPr>
              <p:spPr bwMode="auto">
                <a:xfrm>
                  <a:off x="2278382" y="29337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0" name="Straight Connector 39">
                  <a:extLst>
                    <a:ext uri="{FF2B5EF4-FFF2-40B4-BE49-F238E27FC236}">
                      <a16:creationId xmlns:a16="http://schemas.microsoft.com/office/drawing/2014/main" id="{5C32AA8E-5BD3-68E6-3BF5-CAAFABDAC887}"/>
                    </a:ext>
                  </a:extLst>
                </p:cNvPr>
                <p:cNvCxnSpPr>
                  <a:cxnSpLocks/>
                </p:cNvCxnSpPr>
                <p:nvPr/>
              </p:nvCxnSpPr>
              <p:spPr bwMode="auto">
                <a:xfrm>
                  <a:off x="2278382" y="26289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1" name="Straight Connector 40">
                  <a:extLst>
                    <a:ext uri="{FF2B5EF4-FFF2-40B4-BE49-F238E27FC236}">
                      <a16:creationId xmlns:a16="http://schemas.microsoft.com/office/drawing/2014/main" id="{FB950033-0149-D344-2914-57296E815792}"/>
                    </a:ext>
                  </a:extLst>
                </p:cNvPr>
                <p:cNvCxnSpPr>
                  <a:cxnSpLocks/>
                </p:cNvCxnSpPr>
                <p:nvPr/>
              </p:nvCxnSpPr>
              <p:spPr bwMode="auto">
                <a:xfrm rot="5400000" flipH="1">
                  <a:off x="2430777" y="2286000"/>
                  <a:ext cx="685811" cy="0"/>
                </a:xfrm>
                <a:prstGeom prst="line">
                  <a:avLst/>
                </a:prstGeom>
                <a:solidFill>
                  <a:srgbClr val="C0C0C0"/>
                </a:solidFill>
                <a:ln w="25400" cap="sq" cmpd="sng" algn="ctr">
                  <a:solidFill>
                    <a:schemeClr val="tx1"/>
                  </a:solidFill>
                  <a:prstDash val="solid"/>
                  <a:miter lim="800000"/>
                  <a:headEnd type="none" w="med" len="med"/>
                  <a:tailEnd type="oval" w="med" len="med"/>
                </a:ln>
                <a:effectLst/>
              </p:spPr>
            </p:cxnSp>
          </p:grpSp>
          <p:cxnSp>
            <p:nvCxnSpPr>
              <p:cNvPr id="21" name="Straight Connector 20">
                <a:extLst>
                  <a:ext uri="{FF2B5EF4-FFF2-40B4-BE49-F238E27FC236}">
                    <a16:creationId xmlns:a16="http://schemas.microsoft.com/office/drawing/2014/main" id="{331E4F1B-B27F-3955-5D97-970ADDA45019}"/>
                  </a:ext>
                </a:extLst>
              </p:cNvPr>
              <p:cNvCxnSpPr>
                <a:cxnSpLocks/>
              </p:cNvCxnSpPr>
              <p:nvPr/>
            </p:nvCxnSpPr>
            <p:spPr bwMode="auto">
              <a:xfrm flipH="1">
                <a:off x="7427609" y="2939681"/>
                <a:ext cx="517811"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grpSp>
            <p:nvGrpSpPr>
              <p:cNvPr id="22" name="그룹 835">
                <a:extLst>
                  <a:ext uri="{FF2B5EF4-FFF2-40B4-BE49-F238E27FC236}">
                    <a16:creationId xmlns:a16="http://schemas.microsoft.com/office/drawing/2014/main" id="{6C5DD964-8B24-82C7-B86C-73C767E267E4}"/>
                  </a:ext>
                </a:extLst>
              </p:cNvPr>
              <p:cNvGrpSpPr/>
              <p:nvPr/>
            </p:nvGrpSpPr>
            <p:grpSpPr>
              <a:xfrm rot="16200000">
                <a:off x="7251418" y="2536345"/>
                <a:ext cx="352384" cy="143512"/>
                <a:chOff x="5890169" y="4312037"/>
                <a:chExt cx="1895988" cy="1103725"/>
              </a:xfrm>
            </p:grpSpPr>
            <p:grpSp>
              <p:nvGrpSpPr>
                <p:cNvPr id="24" name="그룹 822">
                  <a:extLst>
                    <a:ext uri="{FF2B5EF4-FFF2-40B4-BE49-F238E27FC236}">
                      <a16:creationId xmlns:a16="http://schemas.microsoft.com/office/drawing/2014/main" id="{02C0BD89-4727-5B33-6E7E-8ACB7FB8E13D}"/>
                    </a:ext>
                  </a:extLst>
                </p:cNvPr>
                <p:cNvGrpSpPr/>
                <p:nvPr/>
              </p:nvGrpSpPr>
              <p:grpSpPr>
                <a:xfrm>
                  <a:off x="6122466" y="4312037"/>
                  <a:ext cx="1432853" cy="1103725"/>
                  <a:chOff x="5991225" y="4310063"/>
                  <a:chExt cx="496427" cy="273840"/>
                </a:xfrm>
              </p:grpSpPr>
              <p:cxnSp>
                <p:nvCxnSpPr>
                  <p:cNvPr id="28" name="직선 연결선 771">
                    <a:extLst>
                      <a:ext uri="{FF2B5EF4-FFF2-40B4-BE49-F238E27FC236}">
                        <a16:creationId xmlns:a16="http://schemas.microsoft.com/office/drawing/2014/main" id="{01700553-2A73-60EC-989E-A05A930F90D1}"/>
                      </a:ext>
                    </a:extLst>
                  </p:cNvPr>
                  <p:cNvCxnSpPr>
                    <a:cxnSpLocks/>
                  </p:cNvCxnSpPr>
                  <p:nvPr/>
                </p:nvCxnSpPr>
                <p:spPr>
                  <a:xfrm flipH="1">
                    <a:off x="5991225" y="4310063"/>
                    <a:ext cx="40482" cy="136920"/>
                  </a:xfrm>
                  <a:prstGeom prst="line">
                    <a:avLst/>
                  </a:prstGeom>
                  <a:noFill/>
                  <a:ln w="25400" cap="rnd" cmpd="sng" algn="ctr">
                    <a:solidFill>
                      <a:schemeClr val="tx1"/>
                    </a:solidFill>
                    <a:prstDash val="solid"/>
                    <a:round/>
                  </a:ln>
                  <a:effectLst/>
                </p:spPr>
              </p:cxnSp>
              <p:cxnSp>
                <p:nvCxnSpPr>
                  <p:cNvPr id="29" name="직선 연결선 789">
                    <a:extLst>
                      <a:ext uri="{FF2B5EF4-FFF2-40B4-BE49-F238E27FC236}">
                        <a16:creationId xmlns:a16="http://schemas.microsoft.com/office/drawing/2014/main" id="{4E4901A0-2362-40A5-63A9-81E016F28B28}"/>
                      </a:ext>
                    </a:extLst>
                  </p:cNvPr>
                  <p:cNvCxnSpPr>
                    <a:cxnSpLocks/>
                  </p:cNvCxnSpPr>
                  <p:nvPr/>
                </p:nvCxnSpPr>
                <p:spPr>
                  <a:xfrm flipH="1">
                    <a:off x="6114445" y="4310063"/>
                    <a:ext cx="82738" cy="273840"/>
                  </a:xfrm>
                  <a:prstGeom prst="line">
                    <a:avLst/>
                  </a:prstGeom>
                  <a:noFill/>
                  <a:ln w="25400" cap="rnd" cmpd="sng" algn="ctr">
                    <a:solidFill>
                      <a:schemeClr val="tx1"/>
                    </a:solidFill>
                    <a:prstDash val="solid"/>
                    <a:round/>
                  </a:ln>
                  <a:effectLst/>
                </p:spPr>
              </p:cxnSp>
              <p:cxnSp>
                <p:nvCxnSpPr>
                  <p:cNvPr id="30" name="직선 연결선 792">
                    <a:extLst>
                      <a:ext uri="{FF2B5EF4-FFF2-40B4-BE49-F238E27FC236}">
                        <a16:creationId xmlns:a16="http://schemas.microsoft.com/office/drawing/2014/main" id="{01D644F2-B1A0-A2A8-6D5A-D183E9BEFCD2}"/>
                      </a:ext>
                    </a:extLst>
                  </p:cNvPr>
                  <p:cNvCxnSpPr>
                    <a:cxnSpLocks/>
                  </p:cNvCxnSpPr>
                  <p:nvPr/>
                </p:nvCxnSpPr>
                <p:spPr>
                  <a:xfrm>
                    <a:off x="6031707" y="4310063"/>
                    <a:ext cx="82738" cy="273840"/>
                  </a:xfrm>
                  <a:prstGeom prst="line">
                    <a:avLst/>
                  </a:prstGeom>
                  <a:noFill/>
                  <a:ln w="25400" cap="rnd" cmpd="sng" algn="ctr">
                    <a:solidFill>
                      <a:schemeClr val="tx1"/>
                    </a:solidFill>
                    <a:prstDash val="solid"/>
                    <a:round/>
                  </a:ln>
                  <a:effectLst/>
                </p:spPr>
              </p:cxnSp>
              <p:cxnSp>
                <p:nvCxnSpPr>
                  <p:cNvPr id="31" name="직선 연결선 807">
                    <a:extLst>
                      <a:ext uri="{FF2B5EF4-FFF2-40B4-BE49-F238E27FC236}">
                        <a16:creationId xmlns:a16="http://schemas.microsoft.com/office/drawing/2014/main" id="{AE8A3A2F-5750-8059-B60E-12A5F49C6612}"/>
                      </a:ext>
                    </a:extLst>
                  </p:cNvPr>
                  <p:cNvCxnSpPr>
                    <a:cxnSpLocks/>
                  </p:cNvCxnSpPr>
                  <p:nvPr/>
                </p:nvCxnSpPr>
                <p:spPr>
                  <a:xfrm>
                    <a:off x="6197183" y="4310063"/>
                    <a:ext cx="82738" cy="273840"/>
                  </a:xfrm>
                  <a:prstGeom prst="line">
                    <a:avLst/>
                  </a:prstGeom>
                  <a:noFill/>
                  <a:ln w="25400" cap="rnd" cmpd="sng" algn="ctr">
                    <a:solidFill>
                      <a:schemeClr val="tx1"/>
                    </a:solidFill>
                    <a:prstDash val="solid"/>
                    <a:round/>
                  </a:ln>
                  <a:effectLst/>
                </p:spPr>
              </p:cxnSp>
              <p:cxnSp>
                <p:nvCxnSpPr>
                  <p:cNvPr id="32" name="직선 연결선 810">
                    <a:extLst>
                      <a:ext uri="{FF2B5EF4-FFF2-40B4-BE49-F238E27FC236}">
                        <a16:creationId xmlns:a16="http://schemas.microsoft.com/office/drawing/2014/main" id="{A88C530B-8656-B1F5-24A2-C75ED9B5F54F}"/>
                      </a:ext>
                    </a:extLst>
                  </p:cNvPr>
                  <p:cNvCxnSpPr>
                    <a:cxnSpLocks/>
                  </p:cNvCxnSpPr>
                  <p:nvPr/>
                </p:nvCxnSpPr>
                <p:spPr>
                  <a:xfrm flipH="1">
                    <a:off x="6279921" y="4310063"/>
                    <a:ext cx="82738" cy="273840"/>
                  </a:xfrm>
                  <a:prstGeom prst="line">
                    <a:avLst/>
                  </a:prstGeom>
                  <a:noFill/>
                  <a:ln w="25400" cap="rnd" cmpd="sng" algn="ctr">
                    <a:solidFill>
                      <a:schemeClr val="tx1"/>
                    </a:solidFill>
                    <a:prstDash val="solid"/>
                    <a:round/>
                  </a:ln>
                  <a:effectLst/>
                </p:spPr>
              </p:cxnSp>
              <p:cxnSp>
                <p:nvCxnSpPr>
                  <p:cNvPr id="33" name="직선 연결선 815">
                    <a:extLst>
                      <a:ext uri="{FF2B5EF4-FFF2-40B4-BE49-F238E27FC236}">
                        <a16:creationId xmlns:a16="http://schemas.microsoft.com/office/drawing/2014/main" id="{867F9C55-5894-DC1C-40FB-0F537BE6D9B4}"/>
                      </a:ext>
                    </a:extLst>
                  </p:cNvPr>
                  <p:cNvCxnSpPr>
                    <a:cxnSpLocks/>
                  </p:cNvCxnSpPr>
                  <p:nvPr/>
                </p:nvCxnSpPr>
                <p:spPr>
                  <a:xfrm>
                    <a:off x="6362659" y="4310063"/>
                    <a:ext cx="82738" cy="273840"/>
                  </a:xfrm>
                  <a:prstGeom prst="line">
                    <a:avLst/>
                  </a:prstGeom>
                  <a:noFill/>
                  <a:ln w="25400" cap="rnd" cmpd="sng" algn="ctr">
                    <a:solidFill>
                      <a:schemeClr val="tx1"/>
                    </a:solidFill>
                    <a:prstDash val="solid"/>
                    <a:round/>
                  </a:ln>
                  <a:effectLst/>
                </p:spPr>
              </p:cxnSp>
              <p:cxnSp>
                <p:nvCxnSpPr>
                  <p:cNvPr id="34" name="직선 연결선 819">
                    <a:extLst>
                      <a:ext uri="{FF2B5EF4-FFF2-40B4-BE49-F238E27FC236}">
                        <a16:creationId xmlns:a16="http://schemas.microsoft.com/office/drawing/2014/main" id="{4BE2F77A-047B-C736-7096-6CA8F134FE4A}"/>
                      </a:ext>
                    </a:extLst>
                  </p:cNvPr>
                  <p:cNvCxnSpPr>
                    <a:cxnSpLocks/>
                  </p:cNvCxnSpPr>
                  <p:nvPr/>
                </p:nvCxnSpPr>
                <p:spPr>
                  <a:xfrm flipH="1">
                    <a:off x="6445397" y="4446983"/>
                    <a:ext cx="42255" cy="136920"/>
                  </a:xfrm>
                  <a:prstGeom prst="line">
                    <a:avLst/>
                  </a:prstGeom>
                  <a:noFill/>
                  <a:ln w="25400" cap="rnd" cmpd="sng" algn="ctr">
                    <a:solidFill>
                      <a:schemeClr val="tx1"/>
                    </a:solidFill>
                    <a:prstDash val="solid"/>
                    <a:round/>
                  </a:ln>
                  <a:effectLst/>
                </p:spPr>
              </p:cxnSp>
            </p:grpSp>
            <p:cxnSp>
              <p:nvCxnSpPr>
                <p:cNvPr id="26" name="직선 연결선 826">
                  <a:extLst>
                    <a:ext uri="{FF2B5EF4-FFF2-40B4-BE49-F238E27FC236}">
                      <a16:creationId xmlns:a16="http://schemas.microsoft.com/office/drawing/2014/main" id="{DE693FDD-D1BC-FFAD-E40E-93F5C4B1E9C3}"/>
                    </a:ext>
                  </a:extLst>
                </p:cNvPr>
                <p:cNvCxnSpPr>
                  <a:cxnSpLocks/>
                </p:cNvCxnSpPr>
                <p:nvPr/>
              </p:nvCxnSpPr>
              <p:spPr>
                <a:xfrm>
                  <a:off x="5890169" y="4863900"/>
                  <a:ext cx="232301" cy="0"/>
                </a:xfrm>
                <a:prstGeom prst="line">
                  <a:avLst/>
                </a:prstGeom>
                <a:noFill/>
                <a:ln w="25400" cap="rnd" cmpd="sng" algn="ctr">
                  <a:solidFill>
                    <a:schemeClr val="tx1"/>
                  </a:solidFill>
                  <a:prstDash val="solid"/>
                  <a:round/>
                </a:ln>
                <a:effectLst/>
              </p:spPr>
            </p:cxnSp>
            <p:cxnSp>
              <p:nvCxnSpPr>
                <p:cNvPr id="27" name="직선 연결선 832">
                  <a:extLst>
                    <a:ext uri="{FF2B5EF4-FFF2-40B4-BE49-F238E27FC236}">
                      <a16:creationId xmlns:a16="http://schemas.microsoft.com/office/drawing/2014/main" id="{1FB35FE3-4D57-CBC3-985B-E3A41DE92293}"/>
                    </a:ext>
                  </a:extLst>
                </p:cNvPr>
                <p:cNvCxnSpPr>
                  <a:cxnSpLocks/>
                </p:cNvCxnSpPr>
                <p:nvPr/>
              </p:nvCxnSpPr>
              <p:spPr>
                <a:xfrm flipH="1">
                  <a:off x="7552471" y="4863900"/>
                  <a:ext cx="233686" cy="0"/>
                </a:xfrm>
                <a:prstGeom prst="line">
                  <a:avLst/>
                </a:prstGeom>
                <a:noFill/>
                <a:ln w="25400" cap="rnd" cmpd="sng" algn="ctr">
                  <a:solidFill>
                    <a:schemeClr val="tx1"/>
                  </a:solidFill>
                  <a:prstDash val="solid"/>
                  <a:round/>
                </a:ln>
                <a:effectLst/>
              </p:spPr>
            </p:cxnSp>
          </p:grpSp>
          <p:cxnSp>
            <p:nvCxnSpPr>
              <p:cNvPr id="23" name="Straight Connector 22">
                <a:extLst>
                  <a:ext uri="{FF2B5EF4-FFF2-40B4-BE49-F238E27FC236}">
                    <a16:creationId xmlns:a16="http://schemas.microsoft.com/office/drawing/2014/main" id="{7F9D67FC-29B4-A4BA-8C41-2CB829D4E344}"/>
                  </a:ext>
                </a:extLst>
              </p:cNvPr>
              <p:cNvCxnSpPr>
                <a:cxnSpLocks/>
              </p:cNvCxnSpPr>
              <p:nvPr/>
            </p:nvCxnSpPr>
            <p:spPr bwMode="auto">
              <a:xfrm flipH="1">
                <a:off x="7355854" y="2428022"/>
                <a:ext cx="1431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grpSp>
        <p:sp>
          <p:nvSpPr>
            <p:cNvPr id="14" name="TextBox 13">
              <a:extLst>
                <a:ext uri="{FF2B5EF4-FFF2-40B4-BE49-F238E27FC236}">
                  <a16:creationId xmlns:a16="http://schemas.microsoft.com/office/drawing/2014/main" id="{4C5B3793-E306-5D40-B2E0-DD61ED7CFA62}"/>
                </a:ext>
              </a:extLst>
            </p:cNvPr>
            <p:cNvSpPr txBox="1"/>
            <p:nvPr/>
          </p:nvSpPr>
          <p:spPr>
            <a:xfrm>
              <a:off x="6741471" y="2898102"/>
              <a:ext cx="335348" cy="369332"/>
            </a:xfrm>
            <a:prstGeom prst="rect">
              <a:avLst/>
            </a:prstGeom>
            <a:noFill/>
          </p:spPr>
          <p:txBody>
            <a:bodyPr wrap="none" rtlCol="0" anchor="ctr">
              <a:spAutoFit/>
            </a:bodyPr>
            <a:lstStyle/>
            <a:p>
              <a:pPr algn="r"/>
              <a:r>
                <a:rPr lang="en-US" b="1" dirty="0">
                  <a:latin typeface="Cambria" panose="02040503050406030204" pitchFamily="18" charset="0"/>
                </a:rPr>
                <a:t>A</a:t>
              </a:r>
              <a:endParaRPr lang="en-CH" b="1" baseline="-25000" dirty="0">
                <a:latin typeface="Cambria" panose="02040503050406030204" pitchFamily="18" charset="0"/>
              </a:endParaRPr>
            </a:p>
          </p:txBody>
        </p:sp>
        <p:sp>
          <p:nvSpPr>
            <p:cNvPr id="15" name="TextBox 14">
              <a:extLst>
                <a:ext uri="{FF2B5EF4-FFF2-40B4-BE49-F238E27FC236}">
                  <a16:creationId xmlns:a16="http://schemas.microsoft.com/office/drawing/2014/main" id="{692C7AF6-E3A2-3D11-A766-410D6342B564}"/>
                </a:ext>
              </a:extLst>
            </p:cNvPr>
            <p:cNvSpPr txBox="1"/>
            <p:nvPr/>
          </p:nvSpPr>
          <p:spPr>
            <a:xfrm>
              <a:off x="6741471" y="3225588"/>
              <a:ext cx="335348" cy="369332"/>
            </a:xfrm>
            <a:prstGeom prst="rect">
              <a:avLst/>
            </a:prstGeom>
            <a:noFill/>
          </p:spPr>
          <p:txBody>
            <a:bodyPr wrap="none" rtlCol="0" anchor="ctr">
              <a:spAutoFit/>
            </a:bodyPr>
            <a:lstStyle/>
            <a:p>
              <a:pPr algn="r"/>
              <a:r>
                <a:rPr lang="en-US" b="1" dirty="0">
                  <a:latin typeface="Cambria" panose="02040503050406030204" pitchFamily="18" charset="0"/>
                </a:rPr>
                <a:t>B</a:t>
              </a:r>
              <a:endParaRPr lang="en-CH" b="1" baseline="-25000" dirty="0">
                <a:latin typeface="Cambria" panose="02040503050406030204" pitchFamily="18" charset="0"/>
              </a:endParaRPr>
            </a:p>
          </p:txBody>
        </p:sp>
        <p:sp>
          <p:nvSpPr>
            <p:cNvPr id="16" name="TextBox 15">
              <a:extLst>
                <a:ext uri="{FF2B5EF4-FFF2-40B4-BE49-F238E27FC236}">
                  <a16:creationId xmlns:a16="http://schemas.microsoft.com/office/drawing/2014/main" id="{ED85BF22-5A5F-AD99-CF20-EA162A942B39}"/>
                </a:ext>
              </a:extLst>
            </p:cNvPr>
            <p:cNvSpPr txBox="1"/>
            <p:nvPr/>
          </p:nvSpPr>
          <p:spPr>
            <a:xfrm>
              <a:off x="7921410" y="2738078"/>
              <a:ext cx="588623" cy="369332"/>
            </a:xfrm>
            <a:prstGeom prst="rect">
              <a:avLst/>
            </a:prstGeom>
            <a:noFill/>
          </p:spPr>
          <p:txBody>
            <a:bodyPr wrap="none" rtlCol="0" anchor="ctr">
              <a:spAutoFit/>
            </a:bodyPr>
            <a:lstStyle/>
            <a:p>
              <a:pPr algn="r"/>
              <a:r>
                <a:rPr lang="en-US" b="1" dirty="0">
                  <a:latin typeface="Cambria" panose="02040503050406030204" pitchFamily="18" charset="0"/>
                </a:rPr>
                <a:t>A•B</a:t>
              </a:r>
              <a:endParaRPr lang="en-CH" b="1" baseline="-25000" dirty="0">
                <a:latin typeface="Cambria" panose="02040503050406030204" pitchFamily="18" charset="0"/>
              </a:endParaRPr>
            </a:p>
          </p:txBody>
        </p:sp>
        <p:sp>
          <p:nvSpPr>
            <p:cNvPr id="17" name="TextBox 16">
              <a:extLst>
                <a:ext uri="{FF2B5EF4-FFF2-40B4-BE49-F238E27FC236}">
                  <a16:creationId xmlns:a16="http://schemas.microsoft.com/office/drawing/2014/main" id="{E1BFC3BA-79BB-7932-7EBF-1D636D9A93AD}"/>
                </a:ext>
              </a:extLst>
            </p:cNvPr>
            <p:cNvSpPr txBox="1"/>
            <p:nvPr/>
          </p:nvSpPr>
          <p:spPr>
            <a:xfrm>
              <a:off x="5347876" y="2287032"/>
              <a:ext cx="1715853" cy="646331"/>
            </a:xfrm>
            <a:prstGeom prst="rect">
              <a:avLst/>
            </a:prstGeom>
            <a:noFill/>
          </p:spPr>
          <p:txBody>
            <a:bodyPr wrap="square" rtlCol="0" anchor="ctr">
              <a:spAutoFit/>
            </a:bodyPr>
            <a:lstStyle/>
            <a:p>
              <a:pPr algn="ctr"/>
              <a:r>
                <a:rPr lang="en-US" b="1" dirty="0">
                  <a:latin typeface="Cambria" panose="02040503050406030204" pitchFamily="18" charset="0"/>
                </a:rPr>
                <a:t>2-input AND</a:t>
              </a:r>
              <a:endParaRPr lang="en-CH" b="1" baseline="-25000" dirty="0">
                <a:latin typeface="Cambria" panose="02040503050406030204" pitchFamily="18" charset="0"/>
              </a:endParaRPr>
            </a:p>
          </p:txBody>
        </p:sp>
      </p:grpSp>
    </p:spTree>
    <p:extLst>
      <p:ext uri="{BB962C8B-B14F-4D97-AF65-F5344CB8AC3E}">
        <p14:creationId xmlns:p14="http://schemas.microsoft.com/office/powerpoint/2010/main" val="2055534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D8AEA-FB3A-6389-8498-16BC7A7EA6DC}"/>
              </a:ext>
            </a:extLst>
          </p:cNvPr>
          <p:cNvSpPr>
            <a:spLocks noGrp="1"/>
          </p:cNvSpPr>
          <p:nvPr>
            <p:ph idx="1"/>
          </p:nvPr>
        </p:nvSpPr>
        <p:spPr/>
        <p:txBody>
          <a:bodyPr/>
          <a:lstStyle/>
          <a:p>
            <a:r>
              <a:rPr lang="en-US" dirty="0">
                <a:solidFill>
                  <a:schemeClr val="accent1"/>
                </a:solidFill>
              </a:rPr>
              <a:t>A large number of blocks </a:t>
            </a:r>
            <a:r>
              <a:rPr lang="en-US" dirty="0"/>
              <a:t>share the </a:t>
            </a:r>
            <a:r>
              <a:rPr lang="en-US" dirty="0">
                <a:solidFill>
                  <a:schemeClr val="accent1"/>
                </a:solidFill>
              </a:rPr>
              <a:t>same </a:t>
            </a:r>
            <a:r>
              <a:rPr lang="en-US" dirty="0" err="1">
                <a:solidFill>
                  <a:schemeClr val="accent1"/>
                </a:solidFill>
              </a:rPr>
              <a:t>bitlines</a:t>
            </a:r>
            <a:r>
              <a:rPr lang="en-US" dirty="0"/>
              <a:t>.</a:t>
            </a:r>
            <a:endParaRPr lang="en-CH" dirty="0"/>
          </a:p>
        </p:txBody>
      </p:sp>
      <p:sp>
        <p:nvSpPr>
          <p:cNvPr id="289" name="Rounded Rectangle 288">
            <a:extLst>
              <a:ext uri="{FF2B5EF4-FFF2-40B4-BE49-F238E27FC236}">
                <a16:creationId xmlns:a16="http://schemas.microsoft.com/office/drawing/2014/main" id="{8D1D7F78-8D81-CDFB-7205-B4CE3234BC4D}"/>
              </a:ext>
            </a:extLst>
          </p:cNvPr>
          <p:cNvSpPr/>
          <p:nvPr/>
        </p:nvSpPr>
        <p:spPr>
          <a:xfrm>
            <a:off x="1400205" y="3418626"/>
            <a:ext cx="7225614" cy="1123093"/>
          </a:xfrm>
          <a:prstGeom prst="roundRect">
            <a:avLst>
              <a:gd name="adj" fmla="val 13794"/>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86" name="Rounded Rectangle 385">
            <a:extLst>
              <a:ext uri="{FF2B5EF4-FFF2-40B4-BE49-F238E27FC236}">
                <a16:creationId xmlns:a16="http://schemas.microsoft.com/office/drawing/2014/main" id="{7F58CF4B-42B0-19C6-8D70-3B52BA2EF584}"/>
              </a:ext>
            </a:extLst>
          </p:cNvPr>
          <p:cNvSpPr/>
          <p:nvPr/>
        </p:nvSpPr>
        <p:spPr>
          <a:xfrm>
            <a:off x="1400205" y="5335232"/>
            <a:ext cx="7225614" cy="1123093"/>
          </a:xfrm>
          <a:prstGeom prst="roundRect">
            <a:avLst>
              <a:gd name="adj" fmla="val 12789"/>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45" name="Rounded Rectangle 444">
            <a:extLst>
              <a:ext uri="{FF2B5EF4-FFF2-40B4-BE49-F238E27FC236}">
                <a16:creationId xmlns:a16="http://schemas.microsoft.com/office/drawing/2014/main" id="{D9EBBE6E-B464-F7B7-0277-D8192B0924F2}"/>
              </a:ext>
            </a:extLst>
          </p:cNvPr>
          <p:cNvSpPr/>
          <p:nvPr/>
        </p:nvSpPr>
        <p:spPr>
          <a:xfrm>
            <a:off x="1400205" y="2092845"/>
            <a:ext cx="7225614" cy="1123093"/>
          </a:xfrm>
          <a:prstGeom prst="roundRect">
            <a:avLst>
              <a:gd name="adj" fmla="val 13794"/>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0" name="Straight Connector 19">
            <a:extLst>
              <a:ext uri="{FF2B5EF4-FFF2-40B4-BE49-F238E27FC236}">
                <a16:creationId xmlns:a16="http://schemas.microsoft.com/office/drawing/2014/main" id="{B6397BB7-2EB7-2023-16BF-9273E0BED4B7}"/>
              </a:ext>
            </a:extLst>
          </p:cNvPr>
          <p:cNvCxnSpPr>
            <a:cxnSpLocks/>
          </p:cNvCxnSpPr>
          <p:nvPr/>
        </p:nvCxnSpPr>
        <p:spPr>
          <a:xfrm flipH="1" flipV="1">
            <a:off x="2439639"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7360046-79D5-6D05-5975-A0743FC564E5}"/>
              </a:ext>
            </a:extLst>
          </p:cNvPr>
          <p:cNvCxnSpPr>
            <a:cxnSpLocks/>
          </p:cNvCxnSpPr>
          <p:nvPr/>
        </p:nvCxnSpPr>
        <p:spPr>
          <a:xfrm flipH="1" flipV="1">
            <a:off x="3553153"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F4C475A-F104-35EC-1EED-E2AA48C10A99}"/>
              </a:ext>
            </a:extLst>
          </p:cNvPr>
          <p:cNvCxnSpPr>
            <a:cxnSpLocks/>
          </p:cNvCxnSpPr>
          <p:nvPr/>
        </p:nvCxnSpPr>
        <p:spPr>
          <a:xfrm flipH="1" flipV="1">
            <a:off x="4666667"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B455905-6E78-0082-75F5-816C68C5AA7B}"/>
              </a:ext>
            </a:extLst>
          </p:cNvPr>
          <p:cNvCxnSpPr>
            <a:cxnSpLocks/>
          </p:cNvCxnSpPr>
          <p:nvPr/>
        </p:nvCxnSpPr>
        <p:spPr>
          <a:xfrm flipH="1" flipV="1">
            <a:off x="5780181"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405210C-59A2-1D60-0F3C-E4B13049B781}"/>
              </a:ext>
            </a:extLst>
          </p:cNvPr>
          <p:cNvCxnSpPr>
            <a:cxnSpLocks/>
          </p:cNvCxnSpPr>
          <p:nvPr/>
        </p:nvCxnSpPr>
        <p:spPr>
          <a:xfrm flipH="1" flipV="1">
            <a:off x="6893696"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FF8E7AB-EF4D-BFFF-B933-5C33E8480399}"/>
              </a:ext>
            </a:extLst>
          </p:cNvPr>
          <p:cNvCxnSpPr>
            <a:cxnSpLocks/>
          </p:cNvCxnSpPr>
          <p:nvPr/>
        </p:nvCxnSpPr>
        <p:spPr>
          <a:xfrm flipH="1" flipV="1">
            <a:off x="8447514" y="1931542"/>
            <a:ext cx="10048" cy="4538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9CB4662-A769-EDAC-9B08-DF930D74E0BE}"/>
              </a:ext>
            </a:extLst>
          </p:cNvPr>
          <p:cNvSpPr>
            <a:spLocks noGrp="1"/>
          </p:cNvSpPr>
          <p:nvPr>
            <p:ph type="title"/>
          </p:nvPr>
        </p:nvSpPr>
        <p:spPr/>
        <p:txBody>
          <a:bodyPr/>
          <a:lstStyle/>
          <a:p>
            <a:r>
              <a:rPr lang="en-CH" dirty="0"/>
              <a:t>Similarity to Digital Logic Gates</a:t>
            </a:r>
          </a:p>
        </p:txBody>
      </p:sp>
      <p:sp>
        <p:nvSpPr>
          <p:cNvPr id="25" name="TextBox 24">
            <a:extLst>
              <a:ext uri="{FF2B5EF4-FFF2-40B4-BE49-F238E27FC236}">
                <a16:creationId xmlns:a16="http://schemas.microsoft.com/office/drawing/2014/main" id="{A60AFB78-9FA4-2C19-DD30-FB6AAC42A765}"/>
              </a:ext>
            </a:extLst>
          </p:cNvPr>
          <p:cNvSpPr txBox="1"/>
          <p:nvPr/>
        </p:nvSpPr>
        <p:spPr>
          <a:xfrm>
            <a:off x="2180948"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75" name="TextBox 74">
            <a:extLst>
              <a:ext uri="{FF2B5EF4-FFF2-40B4-BE49-F238E27FC236}">
                <a16:creationId xmlns:a16="http://schemas.microsoft.com/office/drawing/2014/main" id="{EE5E4A6F-59A2-49C8-3985-0F050269EB4C}"/>
              </a:ext>
            </a:extLst>
          </p:cNvPr>
          <p:cNvSpPr txBox="1"/>
          <p:nvPr/>
        </p:nvSpPr>
        <p:spPr>
          <a:xfrm>
            <a:off x="3294462"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6CFEAE9F-AADB-EA13-07ED-DB6A3DCDC746}"/>
              </a:ext>
            </a:extLst>
          </p:cNvPr>
          <p:cNvSpPr txBox="1"/>
          <p:nvPr/>
        </p:nvSpPr>
        <p:spPr>
          <a:xfrm>
            <a:off x="4407976"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97" name="TextBox 96">
            <a:extLst>
              <a:ext uri="{FF2B5EF4-FFF2-40B4-BE49-F238E27FC236}">
                <a16:creationId xmlns:a16="http://schemas.microsoft.com/office/drawing/2014/main" id="{AA8CFB74-F04E-C1A8-7E53-C7C0EE03B5D7}"/>
              </a:ext>
            </a:extLst>
          </p:cNvPr>
          <p:cNvSpPr txBox="1"/>
          <p:nvPr/>
        </p:nvSpPr>
        <p:spPr>
          <a:xfrm>
            <a:off x="5521490"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8" name="TextBox 107">
            <a:extLst>
              <a:ext uri="{FF2B5EF4-FFF2-40B4-BE49-F238E27FC236}">
                <a16:creationId xmlns:a16="http://schemas.microsoft.com/office/drawing/2014/main" id="{A3B7642D-6B0F-A3C4-E3AC-1A8D25BBF70A}"/>
              </a:ext>
            </a:extLst>
          </p:cNvPr>
          <p:cNvSpPr txBox="1"/>
          <p:nvPr/>
        </p:nvSpPr>
        <p:spPr>
          <a:xfrm>
            <a:off x="6635005"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5</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19" name="TextBox 118">
            <a:extLst>
              <a:ext uri="{FF2B5EF4-FFF2-40B4-BE49-F238E27FC236}">
                <a16:creationId xmlns:a16="http://schemas.microsoft.com/office/drawing/2014/main" id="{E0E54765-ADCC-1270-653A-8B90F9D602A5}"/>
              </a:ext>
            </a:extLst>
          </p:cNvPr>
          <p:cNvSpPr txBox="1"/>
          <p:nvPr/>
        </p:nvSpPr>
        <p:spPr>
          <a:xfrm>
            <a:off x="8188823" y="1573749"/>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i="1" baseline="-25000" dirty="0">
                <a:solidFill>
                  <a:prstClr val="black"/>
                </a:solidFill>
                <a:latin typeface="Cambria" panose="02040503050406030204" pitchFamily="18" charset="0"/>
                <a:ea typeface="맑은 고딕" panose="020B0503020000020004" pitchFamily="34" charset="-127"/>
              </a:rPr>
              <a:t>N</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266" name="Group 265">
            <a:extLst>
              <a:ext uri="{FF2B5EF4-FFF2-40B4-BE49-F238E27FC236}">
                <a16:creationId xmlns:a16="http://schemas.microsoft.com/office/drawing/2014/main" id="{FFF537C4-5781-910A-F188-11BC0F1DA910}"/>
              </a:ext>
            </a:extLst>
          </p:cNvPr>
          <p:cNvGrpSpPr/>
          <p:nvPr/>
        </p:nvGrpSpPr>
        <p:grpSpPr>
          <a:xfrm>
            <a:off x="1806507" y="3432624"/>
            <a:ext cx="6392709" cy="210216"/>
            <a:chOff x="1196221" y="2492780"/>
            <a:chExt cx="6392709" cy="210216"/>
          </a:xfrm>
        </p:grpSpPr>
        <p:grpSp>
          <p:nvGrpSpPr>
            <p:cNvPr id="267" name="Group 266">
              <a:extLst>
                <a:ext uri="{FF2B5EF4-FFF2-40B4-BE49-F238E27FC236}">
                  <a16:creationId xmlns:a16="http://schemas.microsoft.com/office/drawing/2014/main" id="{98E3B526-C038-A811-3593-DA6CC9E031B8}"/>
                </a:ext>
              </a:extLst>
            </p:cNvPr>
            <p:cNvGrpSpPr/>
            <p:nvPr/>
          </p:nvGrpSpPr>
          <p:grpSpPr>
            <a:xfrm>
              <a:off x="1196221" y="2671911"/>
              <a:ext cx="6392709" cy="0"/>
              <a:chOff x="1231585" y="2671911"/>
              <a:chExt cx="6166530" cy="0"/>
            </a:xfrm>
          </p:grpSpPr>
          <p:cxnSp>
            <p:nvCxnSpPr>
              <p:cNvPr id="269" name="Straight Connector 268">
                <a:extLst>
                  <a:ext uri="{FF2B5EF4-FFF2-40B4-BE49-F238E27FC236}">
                    <a16:creationId xmlns:a16="http://schemas.microsoft.com/office/drawing/2014/main" id="{EAAF7BE0-A6E7-C314-05B9-877A211E96CF}"/>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9DBDBFB7-B3F1-CBF3-1A23-3EE889071F9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8" name="TextBox 267">
              <a:extLst>
                <a:ext uri="{FF2B5EF4-FFF2-40B4-BE49-F238E27FC236}">
                  <a16:creationId xmlns:a16="http://schemas.microsoft.com/office/drawing/2014/main" id="{9AE19814-2DE3-7FFB-7873-CA99CEDF1653}"/>
                </a:ext>
              </a:extLst>
            </p:cNvPr>
            <p:cNvSpPr txBox="1"/>
            <p:nvPr/>
          </p:nvSpPr>
          <p:spPr>
            <a:xfrm>
              <a:off x="7077456" y="2492780"/>
              <a:ext cx="250737" cy="210216"/>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271" name="Group 270">
            <a:extLst>
              <a:ext uri="{FF2B5EF4-FFF2-40B4-BE49-F238E27FC236}">
                <a16:creationId xmlns:a16="http://schemas.microsoft.com/office/drawing/2014/main" id="{53C01289-E433-2B90-BAB1-BD930DB1F486}"/>
              </a:ext>
            </a:extLst>
          </p:cNvPr>
          <p:cNvGrpSpPr/>
          <p:nvPr/>
        </p:nvGrpSpPr>
        <p:grpSpPr>
          <a:xfrm>
            <a:off x="1806507" y="3644457"/>
            <a:ext cx="6392709" cy="191105"/>
            <a:chOff x="1196221" y="2502336"/>
            <a:chExt cx="6392709" cy="191105"/>
          </a:xfrm>
        </p:grpSpPr>
        <p:grpSp>
          <p:nvGrpSpPr>
            <p:cNvPr id="272" name="Group 271">
              <a:extLst>
                <a:ext uri="{FF2B5EF4-FFF2-40B4-BE49-F238E27FC236}">
                  <a16:creationId xmlns:a16="http://schemas.microsoft.com/office/drawing/2014/main" id="{5AC15E76-F1AC-2CFF-5A99-6FA88DA29BD2}"/>
                </a:ext>
              </a:extLst>
            </p:cNvPr>
            <p:cNvGrpSpPr/>
            <p:nvPr/>
          </p:nvGrpSpPr>
          <p:grpSpPr>
            <a:xfrm>
              <a:off x="1196221" y="2671911"/>
              <a:ext cx="6392709" cy="0"/>
              <a:chOff x="1231585" y="2671911"/>
              <a:chExt cx="6166530" cy="0"/>
            </a:xfrm>
          </p:grpSpPr>
          <p:cxnSp>
            <p:nvCxnSpPr>
              <p:cNvPr id="275" name="Straight Connector 274">
                <a:extLst>
                  <a:ext uri="{FF2B5EF4-FFF2-40B4-BE49-F238E27FC236}">
                    <a16:creationId xmlns:a16="http://schemas.microsoft.com/office/drawing/2014/main" id="{59B9A7E1-5A09-0876-47A4-1493F4927F6C}"/>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3941E043-33F9-DDC2-6F5D-1EBDB3BD3176}"/>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3" name="TextBox 272">
              <a:extLst>
                <a:ext uri="{FF2B5EF4-FFF2-40B4-BE49-F238E27FC236}">
                  <a16:creationId xmlns:a16="http://schemas.microsoft.com/office/drawing/2014/main" id="{98A9BB62-61BE-1460-580F-22A912466FA3}"/>
                </a:ext>
              </a:extLst>
            </p:cNvPr>
            <p:cNvSpPr txBox="1"/>
            <p:nvPr/>
          </p:nvSpPr>
          <p:spPr>
            <a:xfrm>
              <a:off x="7077456" y="2502336"/>
              <a:ext cx="250737" cy="191105"/>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277" name="Group 276">
            <a:extLst>
              <a:ext uri="{FF2B5EF4-FFF2-40B4-BE49-F238E27FC236}">
                <a16:creationId xmlns:a16="http://schemas.microsoft.com/office/drawing/2014/main" id="{022394F9-6FFE-72D2-67AC-DC769DC8452B}"/>
              </a:ext>
            </a:extLst>
          </p:cNvPr>
          <p:cNvGrpSpPr/>
          <p:nvPr/>
        </p:nvGrpSpPr>
        <p:grpSpPr>
          <a:xfrm>
            <a:off x="1806507" y="4004327"/>
            <a:ext cx="6392709" cy="307777"/>
            <a:chOff x="1196221" y="2444000"/>
            <a:chExt cx="6392709" cy="307777"/>
          </a:xfrm>
        </p:grpSpPr>
        <p:grpSp>
          <p:nvGrpSpPr>
            <p:cNvPr id="278" name="Group 277">
              <a:extLst>
                <a:ext uri="{FF2B5EF4-FFF2-40B4-BE49-F238E27FC236}">
                  <a16:creationId xmlns:a16="http://schemas.microsoft.com/office/drawing/2014/main" id="{C175A29F-41B8-0668-8C99-A700F630D2E9}"/>
                </a:ext>
              </a:extLst>
            </p:cNvPr>
            <p:cNvGrpSpPr/>
            <p:nvPr/>
          </p:nvGrpSpPr>
          <p:grpSpPr>
            <a:xfrm>
              <a:off x="1196221" y="2671911"/>
              <a:ext cx="6392709" cy="0"/>
              <a:chOff x="1231585" y="2671911"/>
              <a:chExt cx="6166530" cy="0"/>
            </a:xfrm>
          </p:grpSpPr>
          <p:cxnSp>
            <p:nvCxnSpPr>
              <p:cNvPr id="280" name="Straight Connector 279">
                <a:extLst>
                  <a:ext uri="{FF2B5EF4-FFF2-40B4-BE49-F238E27FC236}">
                    <a16:creationId xmlns:a16="http://schemas.microsoft.com/office/drawing/2014/main" id="{B6D74C96-5F48-376F-7B9C-DCA8079A5A92}"/>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45C8D24B-54CA-43C3-BACD-F233A482D9FE}"/>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9" name="TextBox 278">
              <a:extLst>
                <a:ext uri="{FF2B5EF4-FFF2-40B4-BE49-F238E27FC236}">
                  <a16:creationId xmlns:a16="http://schemas.microsoft.com/office/drawing/2014/main" id="{17B3FE50-8C9A-D60E-816D-605CAD2ABAD9}"/>
                </a:ext>
              </a:extLst>
            </p:cNvPr>
            <p:cNvSpPr txBox="1"/>
            <p:nvPr/>
          </p:nvSpPr>
          <p:spPr>
            <a:xfrm>
              <a:off x="7077456" y="24440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282" name="Group 281">
            <a:extLst>
              <a:ext uri="{FF2B5EF4-FFF2-40B4-BE49-F238E27FC236}">
                <a16:creationId xmlns:a16="http://schemas.microsoft.com/office/drawing/2014/main" id="{3E3E52F3-8BA7-3E3D-C5EC-2B66759AD317}"/>
              </a:ext>
            </a:extLst>
          </p:cNvPr>
          <p:cNvGrpSpPr/>
          <p:nvPr/>
        </p:nvGrpSpPr>
        <p:grpSpPr>
          <a:xfrm>
            <a:off x="2140422" y="3472657"/>
            <a:ext cx="309259" cy="1034906"/>
            <a:chOff x="1302790" y="2159850"/>
            <a:chExt cx="1146896" cy="3837967"/>
          </a:xfrm>
        </p:grpSpPr>
        <p:cxnSp>
          <p:nvCxnSpPr>
            <p:cNvPr id="283" name="Straight Connector 282">
              <a:extLst>
                <a:ext uri="{FF2B5EF4-FFF2-40B4-BE49-F238E27FC236}">
                  <a16:creationId xmlns:a16="http://schemas.microsoft.com/office/drawing/2014/main" id="{59F266D1-F094-66C1-633C-352E0371A18E}"/>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84" name="타원 299">
              <a:extLst>
                <a:ext uri="{FF2B5EF4-FFF2-40B4-BE49-F238E27FC236}">
                  <a16:creationId xmlns:a16="http://schemas.microsoft.com/office/drawing/2014/main" id="{D3C6C9E0-26A1-B0FB-69F0-9112FB10D9AF}"/>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285" name="타원 299">
              <a:extLst>
                <a:ext uri="{FF2B5EF4-FFF2-40B4-BE49-F238E27FC236}">
                  <a16:creationId xmlns:a16="http://schemas.microsoft.com/office/drawing/2014/main" id="{0DD4FC62-1CCF-4EEA-55CA-184EA8CE4981}"/>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286" name="타원 299">
              <a:extLst>
                <a:ext uri="{FF2B5EF4-FFF2-40B4-BE49-F238E27FC236}">
                  <a16:creationId xmlns:a16="http://schemas.microsoft.com/office/drawing/2014/main" id="{DCF7094A-7064-0E83-61DE-9ACDB2EEF77B}"/>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287" name="Straight Connector 286">
              <a:extLst>
                <a:ext uri="{FF2B5EF4-FFF2-40B4-BE49-F238E27FC236}">
                  <a16:creationId xmlns:a16="http://schemas.microsoft.com/office/drawing/2014/main" id="{F806C130-3681-1F3D-20BB-ED167C71F09B}"/>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88" name="TextBox 287">
              <a:extLst>
                <a:ext uri="{FF2B5EF4-FFF2-40B4-BE49-F238E27FC236}">
                  <a16:creationId xmlns:a16="http://schemas.microsoft.com/office/drawing/2014/main" id="{20FD05F2-CF25-0715-B558-10E3A1D311D4}"/>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sp>
        <p:nvSpPr>
          <p:cNvPr id="290" name="TextBox 289">
            <a:extLst>
              <a:ext uri="{FF2B5EF4-FFF2-40B4-BE49-F238E27FC236}">
                <a16:creationId xmlns:a16="http://schemas.microsoft.com/office/drawing/2014/main" id="{276507AE-9F0D-3B03-4601-3DE8B6AB6408}"/>
              </a:ext>
            </a:extLst>
          </p:cNvPr>
          <p:cNvSpPr txBox="1"/>
          <p:nvPr/>
        </p:nvSpPr>
        <p:spPr>
          <a:xfrm>
            <a:off x="469157" y="3781365"/>
            <a:ext cx="919249" cy="315877"/>
          </a:xfrm>
          <a:prstGeom prst="rect">
            <a:avLst/>
          </a:prstGeom>
          <a:noFill/>
        </p:spPr>
        <p:txBody>
          <a:bodyPr wrap="square" lIns="0" tIns="0" rIns="0" bIns="0" rtlCol="0" anchor="ctr">
            <a:spAutoFit/>
          </a:bodyPr>
          <a:lstStyle/>
          <a:p>
            <a:pPr algn="ctr" defTabSz="457200"/>
            <a:r>
              <a:rPr lang="en-US" altLang="ko-KR" sz="2000" b="1" dirty="0">
                <a:latin typeface="Cambria" panose="02040503050406030204" pitchFamily="18" charset="0"/>
                <a:ea typeface="맑은 고딕" panose="020B0503020000020004" pitchFamily="34" charset="-127"/>
              </a:rPr>
              <a:t>Block</a:t>
            </a:r>
            <a:r>
              <a:rPr lang="en-US" altLang="ko-KR" sz="2000" b="1" baseline="-25000" dirty="0">
                <a:latin typeface="Cambria" panose="02040503050406030204" pitchFamily="18" charset="0"/>
                <a:ea typeface="맑은 고딕" panose="020B0503020000020004" pitchFamily="34" charset="-127"/>
              </a:rPr>
              <a:t>2</a:t>
            </a:r>
            <a:endParaRPr lang="ko-KR" altLang="en-US" sz="2000" b="1" baseline="-25000" dirty="0">
              <a:latin typeface="Cambria" panose="02040503050406030204" pitchFamily="18" charset="0"/>
              <a:ea typeface="맑은 고딕" panose="020B0503020000020004" pitchFamily="34" charset="-127"/>
            </a:endParaRPr>
          </a:p>
        </p:txBody>
      </p:sp>
      <p:grpSp>
        <p:nvGrpSpPr>
          <p:cNvPr id="291" name="Group 290">
            <a:extLst>
              <a:ext uri="{FF2B5EF4-FFF2-40B4-BE49-F238E27FC236}">
                <a16:creationId xmlns:a16="http://schemas.microsoft.com/office/drawing/2014/main" id="{9814DBB9-6D45-EECB-A08D-EC4A2B00248C}"/>
              </a:ext>
            </a:extLst>
          </p:cNvPr>
          <p:cNvGrpSpPr/>
          <p:nvPr/>
        </p:nvGrpSpPr>
        <p:grpSpPr>
          <a:xfrm>
            <a:off x="3243894" y="3472657"/>
            <a:ext cx="309259" cy="1034906"/>
            <a:chOff x="1302790" y="2159850"/>
            <a:chExt cx="1146896" cy="3837967"/>
          </a:xfrm>
        </p:grpSpPr>
        <p:cxnSp>
          <p:nvCxnSpPr>
            <p:cNvPr id="292" name="Straight Connector 291">
              <a:extLst>
                <a:ext uri="{FF2B5EF4-FFF2-40B4-BE49-F238E27FC236}">
                  <a16:creationId xmlns:a16="http://schemas.microsoft.com/office/drawing/2014/main" id="{32F6A946-3F47-A31A-EBAD-C53E989A194E}"/>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93" name="타원 299">
              <a:extLst>
                <a:ext uri="{FF2B5EF4-FFF2-40B4-BE49-F238E27FC236}">
                  <a16:creationId xmlns:a16="http://schemas.microsoft.com/office/drawing/2014/main" id="{95B78243-95E7-E74F-32E3-BB6553051AE9}"/>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294" name="타원 299">
              <a:extLst>
                <a:ext uri="{FF2B5EF4-FFF2-40B4-BE49-F238E27FC236}">
                  <a16:creationId xmlns:a16="http://schemas.microsoft.com/office/drawing/2014/main" id="{573DACF1-59F9-061C-38C6-43182F96AD0A}"/>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295" name="타원 299">
              <a:extLst>
                <a:ext uri="{FF2B5EF4-FFF2-40B4-BE49-F238E27FC236}">
                  <a16:creationId xmlns:a16="http://schemas.microsoft.com/office/drawing/2014/main" id="{759A0044-DE3A-9C41-5984-E138622A69B5}"/>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296" name="Straight Connector 295">
              <a:extLst>
                <a:ext uri="{FF2B5EF4-FFF2-40B4-BE49-F238E27FC236}">
                  <a16:creationId xmlns:a16="http://schemas.microsoft.com/office/drawing/2014/main" id="{5099C1EF-778F-03AA-77AC-9C805473FBE8}"/>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97" name="TextBox 296">
              <a:extLst>
                <a:ext uri="{FF2B5EF4-FFF2-40B4-BE49-F238E27FC236}">
                  <a16:creationId xmlns:a16="http://schemas.microsoft.com/office/drawing/2014/main" id="{08EB905B-B987-E3DC-A399-1FE9A6C011CA}"/>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298" name="Group 297">
            <a:extLst>
              <a:ext uri="{FF2B5EF4-FFF2-40B4-BE49-F238E27FC236}">
                <a16:creationId xmlns:a16="http://schemas.microsoft.com/office/drawing/2014/main" id="{B7D31785-709D-E744-8433-935651038213}"/>
              </a:ext>
            </a:extLst>
          </p:cNvPr>
          <p:cNvGrpSpPr/>
          <p:nvPr/>
        </p:nvGrpSpPr>
        <p:grpSpPr>
          <a:xfrm>
            <a:off x="4368750" y="3472657"/>
            <a:ext cx="309259" cy="1034906"/>
            <a:chOff x="1302790" y="2159850"/>
            <a:chExt cx="1146896" cy="3837967"/>
          </a:xfrm>
        </p:grpSpPr>
        <p:cxnSp>
          <p:nvCxnSpPr>
            <p:cNvPr id="299" name="Straight Connector 298">
              <a:extLst>
                <a:ext uri="{FF2B5EF4-FFF2-40B4-BE49-F238E27FC236}">
                  <a16:creationId xmlns:a16="http://schemas.microsoft.com/office/drawing/2014/main" id="{BCBB4C3E-A6D4-03BE-8C6B-B8B34EC62D0C}"/>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00" name="타원 299">
              <a:extLst>
                <a:ext uri="{FF2B5EF4-FFF2-40B4-BE49-F238E27FC236}">
                  <a16:creationId xmlns:a16="http://schemas.microsoft.com/office/drawing/2014/main" id="{A14E8A64-B960-1007-C1EC-58B0AE3BEBFF}"/>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01" name="타원 299">
              <a:extLst>
                <a:ext uri="{FF2B5EF4-FFF2-40B4-BE49-F238E27FC236}">
                  <a16:creationId xmlns:a16="http://schemas.microsoft.com/office/drawing/2014/main" id="{7CFA5C50-53B8-83E8-C420-BF647A154B7F}"/>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02" name="타원 299">
              <a:extLst>
                <a:ext uri="{FF2B5EF4-FFF2-40B4-BE49-F238E27FC236}">
                  <a16:creationId xmlns:a16="http://schemas.microsoft.com/office/drawing/2014/main" id="{92CE287E-93F9-7149-7F68-E991D91EEB00}"/>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303" name="Straight Connector 302">
              <a:extLst>
                <a:ext uri="{FF2B5EF4-FFF2-40B4-BE49-F238E27FC236}">
                  <a16:creationId xmlns:a16="http://schemas.microsoft.com/office/drawing/2014/main" id="{031DDF0D-4C83-499C-AB8A-D8449F93067F}"/>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04" name="TextBox 303">
              <a:extLst>
                <a:ext uri="{FF2B5EF4-FFF2-40B4-BE49-F238E27FC236}">
                  <a16:creationId xmlns:a16="http://schemas.microsoft.com/office/drawing/2014/main" id="{57200988-D025-D4C2-5C62-8C216A430671}"/>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305" name="Group 304">
            <a:extLst>
              <a:ext uri="{FF2B5EF4-FFF2-40B4-BE49-F238E27FC236}">
                <a16:creationId xmlns:a16="http://schemas.microsoft.com/office/drawing/2014/main" id="{DEF1013E-FC02-DD93-BC9D-F9E4F74C9B02}"/>
              </a:ext>
            </a:extLst>
          </p:cNvPr>
          <p:cNvGrpSpPr/>
          <p:nvPr/>
        </p:nvGrpSpPr>
        <p:grpSpPr>
          <a:xfrm>
            <a:off x="5487099" y="3472657"/>
            <a:ext cx="309259" cy="1034906"/>
            <a:chOff x="1302790" y="2159850"/>
            <a:chExt cx="1146896" cy="3837967"/>
          </a:xfrm>
        </p:grpSpPr>
        <p:cxnSp>
          <p:nvCxnSpPr>
            <p:cNvPr id="306" name="Straight Connector 305">
              <a:extLst>
                <a:ext uri="{FF2B5EF4-FFF2-40B4-BE49-F238E27FC236}">
                  <a16:creationId xmlns:a16="http://schemas.microsoft.com/office/drawing/2014/main" id="{27B400CE-C8E8-3BAA-8A5F-9702D37699BD}"/>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07" name="타원 299">
              <a:extLst>
                <a:ext uri="{FF2B5EF4-FFF2-40B4-BE49-F238E27FC236}">
                  <a16:creationId xmlns:a16="http://schemas.microsoft.com/office/drawing/2014/main" id="{C1354014-B9B2-2ABA-5E42-887B67BC2E96}"/>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08" name="타원 299">
              <a:extLst>
                <a:ext uri="{FF2B5EF4-FFF2-40B4-BE49-F238E27FC236}">
                  <a16:creationId xmlns:a16="http://schemas.microsoft.com/office/drawing/2014/main" id="{F882823C-3682-0610-3FA2-F48141E83154}"/>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09" name="타원 299">
              <a:extLst>
                <a:ext uri="{FF2B5EF4-FFF2-40B4-BE49-F238E27FC236}">
                  <a16:creationId xmlns:a16="http://schemas.microsoft.com/office/drawing/2014/main" id="{37FB864A-735A-C055-EA63-E93C87BD132B}"/>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310" name="Straight Connector 309">
              <a:extLst>
                <a:ext uri="{FF2B5EF4-FFF2-40B4-BE49-F238E27FC236}">
                  <a16:creationId xmlns:a16="http://schemas.microsoft.com/office/drawing/2014/main" id="{68A98561-1864-8D3F-97A3-7540DCE16D5D}"/>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11" name="TextBox 310">
              <a:extLst>
                <a:ext uri="{FF2B5EF4-FFF2-40B4-BE49-F238E27FC236}">
                  <a16:creationId xmlns:a16="http://schemas.microsoft.com/office/drawing/2014/main" id="{96733F77-0121-107E-C5E0-F444E303BBE3}"/>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312" name="Group 311">
            <a:extLst>
              <a:ext uri="{FF2B5EF4-FFF2-40B4-BE49-F238E27FC236}">
                <a16:creationId xmlns:a16="http://schemas.microsoft.com/office/drawing/2014/main" id="{81647E1C-2DA5-294F-151F-0E4EC2B2F58E}"/>
              </a:ext>
            </a:extLst>
          </p:cNvPr>
          <p:cNvGrpSpPr/>
          <p:nvPr/>
        </p:nvGrpSpPr>
        <p:grpSpPr>
          <a:xfrm>
            <a:off x="6570809" y="3472657"/>
            <a:ext cx="309259" cy="1034906"/>
            <a:chOff x="1302790" y="2159850"/>
            <a:chExt cx="1146896" cy="3837967"/>
          </a:xfrm>
        </p:grpSpPr>
        <p:cxnSp>
          <p:nvCxnSpPr>
            <p:cNvPr id="313" name="Straight Connector 312">
              <a:extLst>
                <a:ext uri="{FF2B5EF4-FFF2-40B4-BE49-F238E27FC236}">
                  <a16:creationId xmlns:a16="http://schemas.microsoft.com/office/drawing/2014/main" id="{E5244529-6228-A67F-6075-9F1719FB3A72}"/>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14" name="타원 299">
              <a:extLst>
                <a:ext uri="{FF2B5EF4-FFF2-40B4-BE49-F238E27FC236}">
                  <a16:creationId xmlns:a16="http://schemas.microsoft.com/office/drawing/2014/main" id="{46F625F9-380A-BAD9-90FF-43EE73F3CC48}"/>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15" name="타원 299">
              <a:extLst>
                <a:ext uri="{FF2B5EF4-FFF2-40B4-BE49-F238E27FC236}">
                  <a16:creationId xmlns:a16="http://schemas.microsoft.com/office/drawing/2014/main" id="{F3C08729-B2AD-32BA-5A4F-397E44FE7F4B}"/>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16" name="타원 299">
              <a:extLst>
                <a:ext uri="{FF2B5EF4-FFF2-40B4-BE49-F238E27FC236}">
                  <a16:creationId xmlns:a16="http://schemas.microsoft.com/office/drawing/2014/main" id="{12F5C726-D857-4E1C-37A3-D1481042B890}"/>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317" name="Straight Connector 316">
              <a:extLst>
                <a:ext uri="{FF2B5EF4-FFF2-40B4-BE49-F238E27FC236}">
                  <a16:creationId xmlns:a16="http://schemas.microsoft.com/office/drawing/2014/main" id="{AEE24879-EA7C-48C8-EC23-8BAF8EA3AA79}"/>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18" name="TextBox 317">
              <a:extLst>
                <a:ext uri="{FF2B5EF4-FFF2-40B4-BE49-F238E27FC236}">
                  <a16:creationId xmlns:a16="http://schemas.microsoft.com/office/drawing/2014/main" id="{6D9FDDF7-C811-BE22-A9BD-3F95FF665D14}"/>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319" name="Group 318">
            <a:extLst>
              <a:ext uri="{FF2B5EF4-FFF2-40B4-BE49-F238E27FC236}">
                <a16:creationId xmlns:a16="http://schemas.microsoft.com/office/drawing/2014/main" id="{7910AAE3-8D06-A4F3-8510-DB0E69C43BE5}"/>
              </a:ext>
            </a:extLst>
          </p:cNvPr>
          <p:cNvGrpSpPr/>
          <p:nvPr/>
        </p:nvGrpSpPr>
        <p:grpSpPr>
          <a:xfrm>
            <a:off x="8124627" y="3472657"/>
            <a:ext cx="309259" cy="1034906"/>
            <a:chOff x="1302790" y="2159850"/>
            <a:chExt cx="1146896" cy="3837967"/>
          </a:xfrm>
        </p:grpSpPr>
        <p:cxnSp>
          <p:nvCxnSpPr>
            <p:cNvPr id="320" name="Straight Connector 319">
              <a:extLst>
                <a:ext uri="{FF2B5EF4-FFF2-40B4-BE49-F238E27FC236}">
                  <a16:creationId xmlns:a16="http://schemas.microsoft.com/office/drawing/2014/main" id="{E98000D8-26AE-7397-8919-BD38552F3B67}"/>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21" name="타원 299">
              <a:extLst>
                <a:ext uri="{FF2B5EF4-FFF2-40B4-BE49-F238E27FC236}">
                  <a16:creationId xmlns:a16="http://schemas.microsoft.com/office/drawing/2014/main" id="{7615E22C-687C-7424-A54C-C825266AAA26}"/>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22" name="타원 299">
              <a:extLst>
                <a:ext uri="{FF2B5EF4-FFF2-40B4-BE49-F238E27FC236}">
                  <a16:creationId xmlns:a16="http://schemas.microsoft.com/office/drawing/2014/main" id="{731ECBD5-7525-8AB1-61D3-EE3852682550}"/>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323" name="타원 299">
              <a:extLst>
                <a:ext uri="{FF2B5EF4-FFF2-40B4-BE49-F238E27FC236}">
                  <a16:creationId xmlns:a16="http://schemas.microsoft.com/office/drawing/2014/main" id="{06773259-BF47-A0BF-6D75-3D3994911D48}"/>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324" name="Straight Connector 323">
              <a:extLst>
                <a:ext uri="{FF2B5EF4-FFF2-40B4-BE49-F238E27FC236}">
                  <a16:creationId xmlns:a16="http://schemas.microsoft.com/office/drawing/2014/main" id="{323F2FFD-51CA-C328-92A5-7A9B7F84A850}"/>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25" name="TextBox 324">
              <a:extLst>
                <a:ext uri="{FF2B5EF4-FFF2-40B4-BE49-F238E27FC236}">
                  <a16:creationId xmlns:a16="http://schemas.microsoft.com/office/drawing/2014/main" id="{76AD8630-E0E7-2A13-F84D-BB4ECA50F3D7}"/>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387" name="Group 386">
            <a:extLst>
              <a:ext uri="{FF2B5EF4-FFF2-40B4-BE49-F238E27FC236}">
                <a16:creationId xmlns:a16="http://schemas.microsoft.com/office/drawing/2014/main" id="{D867D1C2-9D2B-45F2-B23A-3D88CB600DAC}"/>
              </a:ext>
            </a:extLst>
          </p:cNvPr>
          <p:cNvGrpSpPr/>
          <p:nvPr/>
        </p:nvGrpSpPr>
        <p:grpSpPr>
          <a:xfrm>
            <a:off x="1806507" y="5349230"/>
            <a:ext cx="6392709" cy="210216"/>
            <a:chOff x="1196221" y="2492780"/>
            <a:chExt cx="6392709" cy="210216"/>
          </a:xfrm>
        </p:grpSpPr>
        <p:grpSp>
          <p:nvGrpSpPr>
            <p:cNvPr id="388" name="Group 387">
              <a:extLst>
                <a:ext uri="{FF2B5EF4-FFF2-40B4-BE49-F238E27FC236}">
                  <a16:creationId xmlns:a16="http://schemas.microsoft.com/office/drawing/2014/main" id="{AD683199-78B6-6670-8E92-7D15219ED6E4}"/>
                </a:ext>
              </a:extLst>
            </p:cNvPr>
            <p:cNvGrpSpPr/>
            <p:nvPr/>
          </p:nvGrpSpPr>
          <p:grpSpPr>
            <a:xfrm>
              <a:off x="1196221" y="2671911"/>
              <a:ext cx="6392709" cy="0"/>
              <a:chOff x="1231585" y="2671911"/>
              <a:chExt cx="6166530" cy="0"/>
            </a:xfrm>
          </p:grpSpPr>
          <p:cxnSp>
            <p:nvCxnSpPr>
              <p:cNvPr id="390" name="Straight Connector 389">
                <a:extLst>
                  <a:ext uri="{FF2B5EF4-FFF2-40B4-BE49-F238E27FC236}">
                    <a16:creationId xmlns:a16="http://schemas.microsoft.com/office/drawing/2014/main" id="{44521CB8-94B9-3109-4D87-80EA8DA8EC2E}"/>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9E5413B6-62C4-8A16-FB62-3560DFA50A30}"/>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9" name="TextBox 388">
              <a:extLst>
                <a:ext uri="{FF2B5EF4-FFF2-40B4-BE49-F238E27FC236}">
                  <a16:creationId xmlns:a16="http://schemas.microsoft.com/office/drawing/2014/main" id="{B77B6098-3D7F-D57D-DCC4-7F8FA3FC5BDF}"/>
                </a:ext>
              </a:extLst>
            </p:cNvPr>
            <p:cNvSpPr txBox="1"/>
            <p:nvPr/>
          </p:nvSpPr>
          <p:spPr>
            <a:xfrm>
              <a:off x="7077456" y="2492780"/>
              <a:ext cx="250737" cy="210216"/>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392" name="Group 391">
            <a:extLst>
              <a:ext uri="{FF2B5EF4-FFF2-40B4-BE49-F238E27FC236}">
                <a16:creationId xmlns:a16="http://schemas.microsoft.com/office/drawing/2014/main" id="{F440F4EA-468B-AF17-1C0B-EF77E22F757A}"/>
              </a:ext>
            </a:extLst>
          </p:cNvPr>
          <p:cNvGrpSpPr/>
          <p:nvPr/>
        </p:nvGrpSpPr>
        <p:grpSpPr>
          <a:xfrm>
            <a:off x="1806507" y="5561063"/>
            <a:ext cx="6392709" cy="191105"/>
            <a:chOff x="1196221" y="2502336"/>
            <a:chExt cx="6392709" cy="191105"/>
          </a:xfrm>
        </p:grpSpPr>
        <p:grpSp>
          <p:nvGrpSpPr>
            <p:cNvPr id="393" name="Group 392">
              <a:extLst>
                <a:ext uri="{FF2B5EF4-FFF2-40B4-BE49-F238E27FC236}">
                  <a16:creationId xmlns:a16="http://schemas.microsoft.com/office/drawing/2014/main" id="{D27647FF-CC45-203C-3A56-379F34916F64}"/>
                </a:ext>
              </a:extLst>
            </p:cNvPr>
            <p:cNvGrpSpPr/>
            <p:nvPr/>
          </p:nvGrpSpPr>
          <p:grpSpPr>
            <a:xfrm>
              <a:off x="1196221" y="2671911"/>
              <a:ext cx="6392709" cy="0"/>
              <a:chOff x="1231585" y="2671911"/>
              <a:chExt cx="6166530" cy="0"/>
            </a:xfrm>
          </p:grpSpPr>
          <p:cxnSp>
            <p:nvCxnSpPr>
              <p:cNvPr id="395" name="Straight Connector 394">
                <a:extLst>
                  <a:ext uri="{FF2B5EF4-FFF2-40B4-BE49-F238E27FC236}">
                    <a16:creationId xmlns:a16="http://schemas.microsoft.com/office/drawing/2014/main" id="{AC39E273-9F4C-E6B6-9C4F-0FFE14873954}"/>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13A8C3EE-8B24-5498-F8C3-9A48779D88FB}"/>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4" name="TextBox 393">
              <a:extLst>
                <a:ext uri="{FF2B5EF4-FFF2-40B4-BE49-F238E27FC236}">
                  <a16:creationId xmlns:a16="http://schemas.microsoft.com/office/drawing/2014/main" id="{F76DCEEF-4D64-6DDC-85F1-50F4EF171335}"/>
                </a:ext>
              </a:extLst>
            </p:cNvPr>
            <p:cNvSpPr txBox="1"/>
            <p:nvPr/>
          </p:nvSpPr>
          <p:spPr>
            <a:xfrm>
              <a:off x="7077456" y="2502336"/>
              <a:ext cx="250737" cy="191105"/>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397" name="Group 396">
            <a:extLst>
              <a:ext uri="{FF2B5EF4-FFF2-40B4-BE49-F238E27FC236}">
                <a16:creationId xmlns:a16="http://schemas.microsoft.com/office/drawing/2014/main" id="{6C241249-D0C9-B55A-5E2D-C061CD43904A}"/>
              </a:ext>
            </a:extLst>
          </p:cNvPr>
          <p:cNvGrpSpPr/>
          <p:nvPr/>
        </p:nvGrpSpPr>
        <p:grpSpPr>
          <a:xfrm>
            <a:off x="1806507" y="5920933"/>
            <a:ext cx="6392709" cy="307777"/>
            <a:chOff x="1196221" y="2444000"/>
            <a:chExt cx="6392709" cy="307777"/>
          </a:xfrm>
        </p:grpSpPr>
        <p:grpSp>
          <p:nvGrpSpPr>
            <p:cNvPr id="398" name="Group 397">
              <a:extLst>
                <a:ext uri="{FF2B5EF4-FFF2-40B4-BE49-F238E27FC236}">
                  <a16:creationId xmlns:a16="http://schemas.microsoft.com/office/drawing/2014/main" id="{2D2F0024-0425-60DC-2DBD-4BC1F5C724A8}"/>
                </a:ext>
              </a:extLst>
            </p:cNvPr>
            <p:cNvGrpSpPr/>
            <p:nvPr/>
          </p:nvGrpSpPr>
          <p:grpSpPr>
            <a:xfrm>
              <a:off x="1196221" y="2671911"/>
              <a:ext cx="6392709" cy="0"/>
              <a:chOff x="1231585" y="2671911"/>
              <a:chExt cx="6166530" cy="0"/>
            </a:xfrm>
          </p:grpSpPr>
          <p:cxnSp>
            <p:nvCxnSpPr>
              <p:cNvPr id="400" name="Straight Connector 399">
                <a:extLst>
                  <a:ext uri="{FF2B5EF4-FFF2-40B4-BE49-F238E27FC236}">
                    <a16:creationId xmlns:a16="http://schemas.microsoft.com/office/drawing/2014/main" id="{43F4AD3C-7805-1C9F-CB0F-968B90A1EBD8}"/>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87627652-545E-9E7A-33B9-E1084C3DE8F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9" name="TextBox 398">
              <a:extLst>
                <a:ext uri="{FF2B5EF4-FFF2-40B4-BE49-F238E27FC236}">
                  <a16:creationId xmlns:a16="http://schemas.microsoft.com/office/drawing/2014/main" id="{19ED0546-FFCA-2B96-39CB-064A7736FC63}"/>
                </a:ext>
              </a:extLst>
            </p:cNvPr>
            <p:cNvSpPr txBox="1"/>
            <p:nvPr/>
          </p:nvSpPr>
          <p:spPr>
            <a:xfrm>
              <a:off x="7077456" y="24440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402" name="Group 401">
            <a:extLst>
              <a:ext uri="{FF2B5EF4-FFF2-40B4-BE49-F238E27FC236}">
                <a16:creationId xmlns:a16="http://schemas.microsoft.com/office/drawing/2014/main" id="{599A8D27-5BE7-3395-9F46-4953CCEC0AA4}"/>
              </a:ext>
            </a:extLst>
          </p:cNvPr>
          <p:cNvGrpSpPr/>
          <p:nvPr/>
        </p:nvGrpSpPr>
        <p:grpSpPr>
          <a:xfrm>
            <a:off x="2140422" y="5389263"/>
            <a:ext cx="309259" cy="1034906"/>
            <a:chOff x="1302790" y="2159850"/>
            <a:chExt cx="1146896" cy="3837967"/>
          </a:xfrm>
        </p:grpSpPr>
        <p:cxnSp>
          <p:nvCxnSpPr>
            <p:cNvPr id="403" name="Straight Connector 402">
              <a:extLst>
                <a:ext uri="{FF2B5EF4-FFF2-40B4-BE49-F238E27FC236}">
                  <a16:creationId xmlns:a16="http://schemas.microsoft.com/office/drawing/2014/main" id="{24A93DB1-41F2-0A56-AE41-1412CE600469}"/>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04" name="타원 299">
              <a:extLst>
                <a:ext uri="{FF2B5EF4-FFF2-40B4-BE49-F238E27FC236}">
                  <a16:creationId xmlns:a16="http://schemas.microsoft.com/office/drawing/2014/main" id="{143B8098-C8CA-6F6A-362F-D1B9074215F6}"/>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05" name="타원 299">
              <a:extLst>
                <a:ext uri="{FF2B5EF4-FFF2-40B4-BE49-F238E27FC236}">
                  <a16:creationId xmlns:a16="http://schemas.microsoft.com/office/drawing/2014/main" id="{F601521F-B1A0-71DA-D811-E5D2B997715E}"/>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06" name="타원 299">
              <a:extLst>
                <a:ext uri="{FF2B5EF4-FFF2-40B4-BE49-F238E27FC236}">
                  <a16:creationId xmlns:a16="http://schemas.microsoft.com/office/drawing/2014/main" id="{F56112D6-C722-15DB-414E-F414A951DD40}"/>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07" name="Straight Connector 406">
              <a:extLst>
                <a:ext uri="{FF2B5EF4-FFF2-40B4-BE49-F238E27FC236}">
                  <a16:creationId xmlns:a16="http://schemas.microsoft.com/office/drawing/2014/main" id="{FEB0A73D-C6DE-AB5F-E33A-37022F795F96}"/>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8" name="TextBox 407">
              <a:extLst>
                <a:ext uri="{FF2B5EF4-FFF2-40B4-BE49-F238E27FC236}">
                  <a16:creationId xmlns:a16="http://schemas.microsoft.com/office/drawing/2014/main" id="{0BA5E6B5-BE72-043D-3FD4-D45A0C7C300D}"/>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sp>
        <p:nvSpPr>
          <p:cNvPr id="409" name="TextBox 408">
            <a:extLst>
              <a:ext uri="{FF2B5EF4-FFF2-40B4-BE49-F238E27FC236}">
                <a16:creationId xmlns:a16="http://schemas.microsoft.com/office/drawing/2014/main" id="{7E9139FD-1406-0152-5323-643EE357E30B}"/>
              </a:ext>
            </a:extLst>
          </p:cNvPr>
          <p:cNvSpPr txBox="1"/>
          <p:nvPr/>
        </p:nvSpPr>
        <p:spPr>
          <a:xfrm>
            <a:off x="469157" y="5697971"/>
            <a:ext cx="919249" cy="315877"/>
          </a:xfrm>
          <a:prstGeom prst="rect">
            <a:avLst/>
          </a:prstGeom>
          <a:noFill/>
        </p:spPr>
        <p:txBody>
          <a:bodyPr wrap="square" lIns="0" tIns="0" rIns="0" bIns="0" rtlCol="0" anchor="ctr">
            <a:spAutoFit/>
          </a:bodyPr>
          <a:lstStyle/>
          <a:p>
            <a:pPr algn="ctr" defTabSz="457200"/>
            <a:r>
              <a:rPr lang="en-US" altLang="ko-KR" sz="2000" b="1" dirty="0" err="1">
                <a:latin typeface="Cambria" panose="02040503050406030204" pitchFamily="18" charset="0"/>
                <a:ea typeface="맑은 고딕" panose="020B0503020000020004" pitchFamily="34" charset="-127"/>
              </a:rPr>
              <a:t>Block</a:t>
            </a:r>
            <a:r>
              <a:rPr lang="en-US" altLang="ko-KR" sz="2000" b="1" i="1" baseline="-25000" dirty="0" err="1">
                <a:latin typeface="Cambria" panose="02040503050406030204" pitchFamily="18" charset="0"/>
                <a:ea typeface="맑은 고딕" panose="020B0503020000020004" pitchFamily="34" charset="-127"/>
              </a:rPr>
              <a:t>K</a:t>
            </a:r>
            <a:endParaRPr lang="ko-KR" altLang="en-US" sz="2000" b="1" i="1" baseline="-25000" dirty="0">
              <a:latin typeface="Cambria" panose="02040503050406030204" pitchFamily="18" charset="0"/>
              <a:ea typeface="맑은 고딕" panose="020B0503020000020004" pitchFamily="34" charset="-127"/>
            </a:endParaRPr>
          </a:p>
        </p:txBody>
      </p:sp>
      <p:grpSp>
        <p:nvGrpSpPr>
          <p:cNvPr id="410" name="Group 409">
            <a:extLst>
              <a:ext uri="{FF2B5EF4-FFF2-40B4-BE49-F238E27FC236}">
                <a16:creationId xmlns:a16="http://schemas.microsoft.com/office/drawing/2014/main" id="{3E5492A7-5BB0-E140-A2BC-68A63C4C2E7A}"/>
              </a:ext>
            </a:extLst>
          </p:cNvPr>
          <p:cNvGrpSpPr/>
          <p:nvPr/>
        </p:nvGrpSpPr>
        <p:grpSpPr>
          <a:xfrm>
            <a:off x="3243894" y="5389263"/>
            <a:ext cx="309259" cy="1034906"/>
            <a:chOff x="1302790" y="2159850"/>
            <a:chExt cx="1146896" cy="3837967"/>
          </a:xfrm>
        </p:grpSpPr>
        <p:cxnSp>
          <p:nvCxnSpPr>
            <p:cNvPr id="411" name="Straight Connector 410">
              <a:extLst>
                <a:ext uri="{FF2B5EF4-FFF2-40B4-BE49-F238E27FC236}">
                  <a16:creationId xmlns:a16="http://schemas.microsoft.com/office/drawing/2014/main" id="{315A6D4A-CC6A-6838-710A-FC8A5BBAD140}"/>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12" name="타원 299">
              <a:extLst>
                <a:ext uri="{FF2B5EF4-FFF2-40B4-BE49-F238E27FC236}">
                  <a16:creationId xmlns:a16="http://schemas.microsoft.com/office/drawing/2014/main" id="{CF8E8A22-7531-BFC8-05FB-5B27A46B3B2F}"/>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13" name="타원 299">
              <a:extLst>
                <a:ext uri="{FF2B5EF4-FFF2-40B4-BE49-F238E27FC236}">
                  <a16:creationId xmlns:a16="http://schemas.microsoft.com/office/drawing/2014/main" id="{1CA88C1D-E1A3-2BD4-8CFF-DB0149A6B054}"/>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14" name="타원 299">
              <a:extLst>
                <a:ext uri="{FF2B5EF4-FFF2-40B4-BE49-F238E27FC236}">
                  <a16:creationId xmlns:a16="http://schemas.microsoft.com/office/drawing/2014/main" id="{FBF99635-2F8B-E0B3-D8C0-E3E554B689D1}"/>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15" name="Straight Connector 414">
              <a:extLst>
                <a:ext uri="{FF2B5EF4-FFF2-40B4-BE49-F238E27FC236}">
                  <a16:creationId xmlns:a16="http://schemas.microsoft.com/office/drawing/2014/main" id="{35A5FC20-8461-8048-D59E-CA9D13039269}"/>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16" name="TextBox 415">
              <a:extLst>
                <a:ext uri="{FF2B5EF4-FFF2-40B4-BE49-F238E27FC236}">
                  <a16:creationId xmlns:a16="http://schemas.microsoft.com/office/drawing/2014/main" id="{0FEB96C0-07ED-D730-C39C-5E2161A00977}"/>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17" name="Group 416">
            <a:extLst>
              <a:ext uri="{FF2B5EF4-FFF2-40B4-BE49-F238E27FC236}">
                <a16:creationId xmlns:a16="http://schemas.microsoft.com/office/drawing/2014/main" id="{48B8F43B-ED5C-D4FD-A34C-CA5A99F8A806}"/>
              </a:ext>
            </a:extLst>
          </p:cNvPr>
          <p:cNvGrpSpPr/>
          <p:nvPr/>
        </p:nvGrpSpPr>
        <p:grpSpPr>
          <a:xfrm>
            <a:off x="4368750" y="5389263"/>
            <a:ext cx="309259" cy="1034906"/>
            <a:chOff x="1302790" y="2159850"/>
            <a:chExt cx="1146896" cy="3837967"/>
          </a:xfrm>
        </p:grpSpPr>
        <p:cxnSp>
          <p:nvCxnSpPr>
            <p:cNvPr id="418" name="Straight Connector 417">
              <a:extLst>
                <a:ext uri="{FF2B5EF4-FFF2-40B4-BE49-F238E27FC236}">
                  <a16:creationId xmlns:a16="http://schemas.microsoft.com/office/drawing/2014/main" id="{0E1BB2BB-F146-25EE-4355-D4E116B578F8}"/>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19" name="타원 299">
              <a:extLst>
                <a:ext uri="{FF2B5EF4-FFF2-40B4-BE49-F238E27FC236}">
                  <a16:creationId xmlns:a16="http://schemas.microsoft.com/office/drawing/2014/main" id="{892E9CF5-0E40-2B9B-2383-332D8988F397}"/>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20" name="타원 299">
              <a:extLst>
                <a:ext uri="{FF2B5EF4-FFF2-40B4-BE49-F238E27FC236}">
                  <a16:creationId xmlns:a16="http://schemas.microsoft.com/office/drawing/2014/main" id="{0F35333B-1B16-BC08-0E50-C11C7F64A4F0}"/>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21" name="타원 299">
              <a:extLst>
                <a:ext uri="{FF2B5EF4-FFF2-40B4-BE49-F238E27FC236}">
                  <a16:creationId xmlns:a16="http://schemas.microsoft.com/office/drawing/2014/main" id="{FA14196A-A866-3BD3-8E3A-AEAC93F27134}"/>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22" name="Straight Connector 421">
              <a:extLst>
                <a:ext uri="{FF2B5EF4-FFF2-40B4-BE49-F238E27FC236}">
                  <a16:creationId xmlns:a16="http://schemas.microsoft.com/office/drawing/2014/main" id="{6936B978-2066-868C-2013-538D398FDEAF}"/>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23" name="TextBox 422">
              <a:extLst>
                <a:ext uri="{FF2B5EF4-FFF2-40B4-BE49-F238E27FC236}">
                  <a16:creationId xmlns:a16="http://schemas.microsoft.com/office/drawing/2014/main" id="{62E1B773-9CA3-512B-5960-11A9BCEB981A}"/>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24" name="Group 423">
            <a:extLst>
              <a:ext uri="{FF2B5EF4-FFF2-40B4-BE49-F238E27FC236}">
                <a16:creationId xmlns:a16="http://schemas.microsoft.com/office/drawing/2014/main" id="{DA8F8C97-278A-9079-C018-30FF493AFBA6}"/>
              </a:ext>
            </a:extLst>
          </p:cNvPr>
          <p:cNvGrpSpPr/>
          <p:nvPr/>
        </p:nvGrpSpPr>
        <p:grpSpPr>
          <a:xfrm>
            <a:off x="5487099" y="5389263"/>
            <a:ext cx="309259" cy="1034906"/>
            <a:chOff x="1302790" y="2159850"/>
            <a:chExt cx="1146896" cy="3837967"/>
          </a:xfrm>
        </p:grpSpPr>
        <p:cxnSp>
          <p:nvCxnSpPr>
            <p:cNvPr id="425" name="Straight Connector 424">
              <a:extLst>
                <a:ext uri="{FF2B5EF4-FFF2-40B4-BE49-F238E27FC236}">
                  <a16:creationId xmlns:a16="http://schemas.microsoft.com/office/drawing/2014/main" id="{69CBA3A3-9AED-6433-9D64-F3EEBE57C9BF}"/>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26" name="타원 299">
              <a:extLst>
                <a:ext uri="{FF2B5EF4-FFF2-40B4-BE49-F238E27FC236}">
                  <a16:creationId xmlns:a16="http://schemas.microsoft.com/office/drawing/2014/main" id="{9D0D0DEA-4937-8F28-1783-FE0888932521}"/>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27" name="타원 299">
              <a:extLst>
                <a:ext uri="{FF2B5EF4-FFF2-40B4-BE49-F238E27FC236}">
                  <a16:creationId xmlns:a16="http://schemas.microsoft.com/office/drawing/2014/main" id="{EFEF3CED-426D-992A-CC8E-E21E19F64EAF}"/>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28" name="타원 299">
              <a:extLst>
                <a:ext uri="{FF2B5EF4-FFF2-40B4-BE49-F238E27FC236}">
                  <a16:creationId xmlns:a16="http://schemas.microsoft.com/office/drawing/2014/main" id="{61AF5D05-BF8A-D001-8DEC-337BE826B835}"/>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29" name="Straight Connector 428">
              <a:extLst>
                <a:ext uri="{FF2B5EF4-FFF2-40B4-BE49-F238E27FC236}">
                  <a16:creationId xmlns:a16="http://schemas.microsoft.com/office/drawing/2014/main" id="{8DEE8A44-1410-AD6E-EAF1-1923C3DEBAEB}"/>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30" name="TextBox 429">
              <a:extLst>
                <a:ext uri="{FF2B5EF4-FFF2-40B4-BE49-F238E27FC236}">
                  <a16:creationId xmlns:a16="http://schemas.microsoft.com/office/drawing/2014/main" id="{77DBF8FA-8C85-7961-3572-8B9054E92097}"/>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31" name="Group 430">
            <a:extLst>
              <a:ext uri="{FF2B5EF4-FFF2-40B4-BE49-F238E27FC236}">
                <a16:creationId xmlns:a16="http://schemas.microsoft.com/office/drawing/2014/main" id="{7925CCDE-2323-FB7C-0F3C-91DD01AB724D}"/>
              </a:ext>
            </a:extLst>
          </p:cNvPr>
          <p:cNvGrpSpPr/>
          <p:nvPr/>
        </p:nvGrpSpPr>
        <p:grpSpPr>
          <a:xfrm>
            <a:off x="6570809" y="5389263"/>
            <a:ext cx="309259" cy="1034906"/>
            <a:chOff x="1302790" y="2159850"/>
            <a:chExt cx="1146896" cy="3837967"/>
          </a:xfrm>
        </p:grpSpPr>
        <p:cxnSp>
          <p:nvCxnSpPr>
            <p:cNvPr id="432" name="Straight Connector 431">
              <a:extLst>
                <a:ext uri="{FF2B5EF4-FFF2-40B4-BE49-F238E27FC236}">
                  <a16:creationId xmlns:a16="http://schemas.microsoft.com/office/drawing/2014/main" id="{7810D96B-F747-6483-1B9A-D7EDD896F61B}"/>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33" name="타원 299">
              <a:extLst>
                <a:ext uri="{FF2B5EF4-FFF2-40B4-BE49-F238E27FC236}">
                  <a16:creationId xmlns:a16="http://schemas.microsoft.com/office/drawing/2014/main" id="{A44AE4CD-8D9C-A86F-A62D-D52A64354C4E}"/>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34" name="타원 299">
              <a:extLst>
                <a:ext uri="{FF2B5EF4-FFF2-40B4-BE49-F238E27FC236}">
                  <a16:creationId xmlns:a16="http://schemas.microsoft.com/office/drawing/2014/main" id="{086E3AAC-1D46-B934-20F5-17E3D008EE5D}"/>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35" name="타원 299">
              <a:extLst>
                <a:ext uri="{FF2B5EF4-FFF2-40B4-BE49-F238E27FC236}">
                  <a16:creationId xmlns:a16="http://schemas.microsoft.com/office/drawing/2014/main" id="{C890EB5D-B0FC-4016-7720-805EA5D5ECB1}"/>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36" name="Straight Connector 435">
              <a:extLst>
                <a:ext uri="{FF2B5EF4-FFF2-40B4-BE49-F238E27FC236}">
                  <a16:creationId xmlns:a16="http://schemas.microsoft.com/office/drawing/2014/main" id="{5ABCDB92-70F0-5A5B-6CA5-E4861F0FC4D1}"/>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37" name="TextBox 436">
              <a:extLst>
                <a:ext uri="{FF2B5EF4-FFF2-40B4-BE49-F238E27FC236}">
                  <a16:creationId xmlns:a16="http://schemas.microsoft.com/office/drawing/2014/main" id="{74D63DF0-24B7-3D08-804D-8799B5FEAB5C}"/>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38" name="Group 437">
            <a:extLst>
              <a:ext uri="{FF2B5EF4-FFF2-40B4-BE49-F238E27FC236}">
                <a16:creationId xmlns:a16="http://schemas.microsoft.com/office/drawing/2014/main" id="{4DEF4DB2-FC25-75FC-2664-9B3F54064ACD}"/>
              </a:ext>
            </a:extLst>
          </p:cNvPr>
          <p:cNvGrpSpPr/>
          <p:nvPr/>
        </p:nvGrpSpPr>
        <p:grpSpPr>
          <a:xfrm>
            <a:off x="8124627" y="5389263"/>
            <a:ext cx="309259" cy="1034906"/>
            <a:chOff x="1302790" y="2159850"/>
            <a:chExt cx="1146896" cy="3837967"/>
          </a:xfrm>
        </p:grpSpPr>
        <p:cxnSp>
          <p:nvCxnSpPr>
            <p:cNvPr id="439" name="Straight Connector 438">
              <a:extLst>
                <a:ext uri="{FF2B5EF4-FFF2-40B4-BE49-F238E27FC236}">
                  <a16:creationId xmlns:a16="http://schemas.microsoft.com/office/drawing/2014/main" id="{B8F9A742-BC68-B073-C540-99412D68FA3E}"/>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40" name="타원 299">
              <a:extLst>
                <a:ext uri="{FF2B5EF4-FFF2-40B4-BE49-F238E27FC236}">
                  <a16:creationId xmlns:a16="http://schemas.microsoft.com/office/drawing/2014/main" id="{80408CAF-6F12-F4F6-8066-64604DD83EA3}"/>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41" name="타원 299">
              <a:extLst>
                <a:ext uri="{FF2B5EF4-FFF2-40B4-BE49-F238E27FC236}">
                  <a16:creationId xmlns:a16="http://schemas.microsoft.com/office/drawing/2014/main" id="{BE02D584-1CD9-E973-AF8A-CA6B0A62425F}"/>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42" name="타원 299">
              <a:extLst>
                <a:ext uri="{FF2B5EF4-FFF2-40B4-BE49-F238E27FC236}">
                  <a16:creationId xmlns:a16="http://schemas.microsoft.com/office/drawing/2014/main" id="{2D7CD9FF-AC7B-6A0C-5A43-88357FA419DD}"/>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43" name="Straight Connector 442">
              <a:extLst>
                <a:ext uri="{FF2B5EF4-FFF2-40B4-BE49-F238E27FC236}">
                  <a16:creationId xmlns:a16="http://schemas.microsoft.com/office/drawing/2014/main" id="{0D1DF57E-64E7-E92D-CA55-BE0925BC665D}"/>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44" name="TextBox 443">
              <a:extLst>
                <a:ext uri="{FF2B5EF4-FFF2-40B4-BE49-F238E27FC236}">
                  <a16:creationId xmlns:a16="http://schemas.microsoft.com/office/drawing/2014/main" id="{F79AB634-19F3-3935-66ED-31E467F43694}"/>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46" name="Group 445">
            <a:extLst>
              <a:ext uri="{FF2B5EF4-FFF2-40B4-BE49-F238E27FC236}">
                <a16:creationId xmlns:a16="http://schemas.microsoft.com/office/drawing/2014/main" id="{811164B2-2ED8-625F-624F-51A2C017284D}"/>
              </a:ext>
            </a:extLst>
          </p:cNvPr>
          <p:cNvGrpSpPr/>
          <p:nvPr/>
        </p:nvGrpSpPr>
        <p:grpSpPr>
          <a:xfrm>
            <a:off x="1806507" y="2106843"/>
            <a:ext cx="6392709" cy="210216"/>
            <a:chOff x="1196221" y="2492780"/>
            <a:chExt cx="6392709" cy="210216"/>
          </a:xfrm>
        </p:grpSpPr>
        <p:grpSp>
          <p:nvGrpSpPr>
            <p:cNvPr id="447" name="Group 446">
              <a:extLst>
                <a:ext uri="{FF2B5EF4-FFF2-40B4-BE49-F238E27FC236}">
                  <a16:creationId xmlns:a16="http://schemas.microsoft.com/office/drawing/2014/main" id="{8378B368-5F19-5C90-ACF9-B0BAE6B20A1E}"/>
                </a:ext>
              </a:extLst>
            </p:cNvPr>
            <p:cNvGrpSpPr/>
            <p:nvPr/>
          </p:nvGrpSpPr>
          <p:grpSpPr>
            <a:xfrm>
              <a:off x="1196221" y="2671911"/>
              <a:ext cx="6392709" cy="0"/>
              <a:chOff x="1231585" y="2671911"/>
              <a:chExt cx="6166530" cy="0"/>
            </a:xfrm>
          </p:grpSpPr>
          <p:cxnSp>
            <p:nvCxnSpPr>
              <p:cNvPr id="449" name="Straight Connector 448">
                <a:extLst>
                  <a:ext uri="{FF2B5EF4-FFF2-40B4-BE49-F238E27FC236}">
                    <a16:creationId xmlns:a16="http://schemas.microsoft.com/office/drawing/2014/main" id="{9E103E16-8376-E3FF-1BFB-D4B09541CC05}"/>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2763D081-7DCE-B0A2-B9B9-9B387641418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8" name="TextBox 447">
              <a:extLst>
                <a:ext uri="{FF2B5EF4-FFF2-40B4-BE49-F238E27FC236}">
                  <a16:creationId xmlns:a16="http://schemas.microsoft.com/office/drawing/2014/main" id="{58561E3F-CAC1-57D3-CC14-54FC71281904}"/>
                </a:ext>
              </a:extLst>
            </p:cNvPr>
            <p:cNvSpPr txBox="1"/>
            <p:nvPr/>
          </p:nvSpPr>
          <p:spPr>
            <a:xfrm>
              <a:off x="7077456" y="2492780"/>
              <a:ext cx="250737" cy="210216"/>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451" name="Group 450">
            <a:extLst>
              <a:ext uri="{FF2B5EF4-FFF2-40B4-BE49-F238E27FC236}">
                <a16:creationId xmlns:a16="http://schemas.microsoft.com/office/drawing/2014/main" id="{289A80B4-1425-ED92-8E5C-79CDBF4564C0}"/>
              </a:ext>
            </a:extLst>
          </p:cNvPr>
          <p:cNvGrpSpPr/>
          <p:nvPr/>
        </p:nvGrpSpPr>
        <p:grpSpPr>
          <a:xfrm>
            <a:off x="1806507" y="2318676"/>
            <a:ext cx="6392709" cy="191105"/>
            <a:chOff x="1196221" y="2502336"/>
            <a:chExt cx="6392709" cy="191105"/>
          </a:xfrm>
        </p:grpSpPr>
        <p:grpSp>
          <p:nvGrpSpPr>
            <p:cNvPr id="452" name="Group 451">
              <a:extLst>
                <a:ext uri="{FF2B5EF4-FFF2-40B4-BE49-F238E27FC236}">
                  <a16:creationId xmlns:a16="http://schemas.microsoft.com/office/drawing/2014/main" id="{6747C6C6-4C05-475D-C59E-893B3EDFC21F}"/>
                </a:ext>
              </a:extLst>
            </p:cNvPr>
            <p:cNvGrpSpPr/>
            <p:nvPr/>
          </p:nvGrpSpPr>
          <p:grpSpPr>
            <a:xfrm>
              <a:off x="1196221" y="2671911"/>
              <a:ext cx="6392709" cy="0"/>
              <a:chOff x="1231585" y="2671911"/>
              <a:chExt cx="6166530" cy="0"/>
            </a:xfrm>
          </p:grpSpPr>
          <p:cxnSp>
            <p:nvCxnSpPr>
              <p:cNvPr id="454" name="Straight Connector 453">
                <a:extLst>
                  <a:ext uri="{FF2B5EF4-FFF2-40B4-BE49-F238E27FC236}">
                    <a16:creationId xmlns:a16="http://schemas.microsoft.com/office/drawing/2014/main" id="{C73D1D55-48EF-3E7B-FE9D-1CC34F5EC6ED}"/>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88C2F374-AAEF-80EB-0D7E-08A7A085836B}"/>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3" name="TextBox 452">
              <a:extLst>
                <a:ext uri="{FF2B5EF4-FFF2-40B4-BE49-F238E27FC236}">
                  <a16:creationId xmlns:a16="http://schemas.microsoft.com/office/drawing/2014/main" id="{A788D87B-A7DB-3DA8-DC7B-E937B39F02F4}"/>
                </a:ext>
              </a:extLst>
            </p:cNvPr>
            <p:cNvSpPr txBox="1"/>
            <p:nvPr/>
          </p:nvSpPr>
          <p:spPr>
            <a:xfrm>
              <a:off x="7077456" y="2502336"/>
              <a:ext cx="250737" cy="191105"/>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456" name="Group 455">
            <a:extLst>
              <a:ext uri="{FF2B5EF4-FFF2-40B4-BE49-F238E27FC236}">
                <a16:creationId xmlns:a16="http://schemas.microsoft.com/office/drawing/2014/main" id="{C6EC80C1-FB23-4C2E-C6E8-B3A2AC804F9B}"/>
              </a:ext>
            </a:extLst>
          </p:cNvPr>
          <p:cNvGrpSpPr/>
          <p:nvPr/>
        </p:nvGrpSpPr>
        <p:grpSpPr>
          <a:xfrm>
            <a:off x="1806507" y="2678546"/>
            <a:ext cx="6392709" cy="307777"/>
            <a:chOff x="1196221" y="2444000"/>
            <a:chExt cx="6392709" cy="307777"/>
          </a:xfrm>
        </p:grpSpPr>
        <p:grpSp>
          <p:nvGrpSpPr>
            <p:cNvPr id="457" name="Group 456">
              <a:extLst>
                <a:ext uri="{FF2B5EF4-FFF2-40B4-BE49-F238E27FC236}">
                  <a16:creationId xmlns:a16="http://schemas.microsoft.com/office/drawing/2014/main" id="{3AF5290D-6EF4-9FFF-A693-0F4AD9857167}"/>
                </a:ext>
              </a:extLst>
            </p:cNvPr>
            <p:cNvGrpSpPr/>
            <p:nvPr/>
          </p:nvGrpSpPr>
          <p:grpSpPr>
            <a:xfrm>
              <a:off x="1196221" y="2671911"/>
              <a:ext cx="6392709" cy="0"/>
              <a:chOff x="1231585" y="2671911"/>
              <a:chExt cx="6166530" cy="0"/>
            </a:xfrm>
          </p:grpSpPr>
          <p:cxnSp>
            <p:nvCxnSpPr>
              <p:cNvPr id="459" name="Straight Connector 458">
                <a:extLst>
                  <a:ext uri="{FF2B5EF4-FFF2-40B4-BE49-F238E27FC236}">
                    <a16:creationId xmlns:a16="http://schemas.microsoft.com/office/drawing/2014/main" id="{2A23FB87-5599-E341-5E53-36686D1C2953}"/>
                  </a:ext>
                </a:extLst>
              </p:cNvPr>
              <p:cNvCxnSpPr>
                <a:cxnSpLocks/>
              </p:cNvCxnSpPr>
              <p:nvPr/>
            </p:nvCxnSpPr>
            <p:spPr>
              <a:xfrm>
                <a:off x="1231585" y="2671911"/>
                <a:ext cx="6166530"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6D821EC2-03ED-BE73-AC4A-B2024E64CED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8" name="TextBox 457">
              <a:extLst>
                <a:ext uri="{FF2B5EF4-FFF2-40B4-BE49-F238E27FC236}">
                  <a16:creationId xmlns:a16="http://schemas.microsoft.com/office/drawing/2014/main" id="{32238DFD-ACF8-2DBA-5C43-5D9CF1CBFF6F}"/>
                </a:ext>
              </a:extLst>
            </p:cNvPr>
            <p:cNvSpPr txBox="1"/>
            <p:nvPr/>
          </p:nvSpPr>
          <p:spPr>
            <a:xfrm>
              <a:off x="7077456" y="24440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grpSp>
        <p:nvGrpSpPr>
          <p:cNvPr id="461" name="Group 460">
            <a:extLst>
              <a:ext uri="{FF2B5EF4-FFF2-40B4-BE49-F238E27FC236}">
                <a16:creationId xmlns:a16="http://schemas.microsoft.com/office/drawing/2014/main" id="{DDC29DA7-B943-B7B8-EC16-9595B39262A6}"/>
              </a:ext>
            </a:extLst>
          </p:cNvPr>
          <p:cNvGrpSpPr/>
          <p:nvPr/>
        </p:nvGrpSpPr>
        <p:grpSpPr>
          <a:xfrm>
            <a:off x="2140422" y="2146876"/>
            <a:ext cx="309259" cy="1034906"/>
            <a:chOff x="1302790" y="2159850"/>
            <a:chExt cx="1146896" cy="3837967"/>
          </a:xfrm>
        </p:grpSpPr>
        <p:cxnSp>
          <p:nvCxnSpPr>
            <p:cNvPr id="462" name="Straight Connector 461">
              <a:extLst>
                <a:ext uri="{FF2B5EF4-FFF2-40B4-BE49-F238E27FC236}">
                  <a16:creationId xmlns:a16="http://schemas.microsoft.com/office/drawing/2014/main" id="{C41264A2-2598-F40E-78F3-DFDBC18C959C}"/>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63" name="타원 299">
              <a:extLst>
                <a:ext uri="{FF2B5EF4-FFF2-40B4-BE49-F238E27FC236}">
                  <a16:creationId xmlns:a16="http://schemas.microsoft.com/office/drawing/2014/main" id="{909AA6CD-C7A0-38F6-338A-097DA295DFD7}"/>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64" name="타원 299">
              <a:extLst>
                <a:ext uri="{FF2B5EF4-FFF2-40B4-BE49-F238E27FC236}">
                  <a16:creationId xmlns:a16="http://schemas.microsoft.com/office/drawing/2014/main" id="{B5C40D21-1EC1-2486-3341-55811B0199E9}"/>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65" name="타원 299">
              <a:extLst>
                <a:ext uri="{FF2B5EF4-FFF2-40B4-BE49-F238E27FC236}">
                  <a16:creationId xmlns:a16="http://schemas.microsoft.com/office/drawing/2014/main" id="{3F75DD6E-231C-D64F-EE23-0E965B76A682}"/>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66" name="Straight Connector 465">
              <a:extLst>
                <a:ext uri="{FF2B5EF4-FFF2-40B4-BE49-F238E27FC236}">
                  <a16:creationId xmlns:a16="http://schemas.microsoft.com/office/drawing/2014/main" id="{1A506CF5-E028-4627-40BC-65E14567624D}"/>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67" name="TextBox 466">
              <a:extLst>
                <a:ext uri="{FF2B5EF4-FFF2-40B4-BE49-F238E27FC236}">
                  <a16:creationId xmlns:a16="http://schemas.microsoft.com/office/drawing/2014/main" id="{C4D006F1-B2AC-E0F6-BA14-37B44E976466}"/>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sp>
        <p:nvSpPr>
          <p:cNvPr id="468" name="TextBox 467">
            <a:extLst>
              <a:ext uri="{FF2B5EF4-FFF2-40B4-BE49-F238E27FC236}">
                <a16:creationId xmlns:a16="http://schemas.microsoft.com/office/drawing/2014/main" id="{27B91C37-48EB-97FD-F9A5-5107A45DD979}"/>
              </a:ext>
            </a:extLst>
          </p:cNvPr>
          <p:cNvSpPr txBox="1"/>
          <p:nvPr/>
        </p:nvSpPr>
        <p:spPr>
          <a:xfrm>
            <a:off x="469157" y="2455584"/>
            <a:ext cx="919249" cy="315877"/>
          </a:xfrm>
          <a:prstGeom prst="rect">
            <a:avLst/>
          </a:prstGeom>
          <a:noFill/>
        </p:spPr>
        <p:txBody>
          <a:bodyPr wrap="square" lIns="0" tIns="0" rIns="0" bIns="0" rtlCol="0" anchor="ctr">
            <a:spAutoFit/>
          </a:bodyPr>
          <a:lstStyle/>
          <a:p>
            <a:pPr algn="ctr" defTabSz="457200"/>
            <a:r>
              <a:rPr lang="en-US" altLang="ko-KR" sz="2000" b="1" dirty="0">
                <a:latin typeface="Cambria" panose="02040503050406030204" pitchFamily="18" charset="0"/>
                <a:ea typeface="맑은 고딕" panose="020B0503020000020004" pitchFamily="34" charset="-127"/>
              </a:rPr>
              <a:t>Block</a:t>
            </a:r>
            <a:r>
              <a:rPr lang="en-US" altLang="ko-KR" sz="2000" b="1" baseline="-25000" dirty="0">
                <a:latin typeface="Cambria" panose="02040503050406030204" pitchFamily="18" charset="0"/>
                <a:ea typeface="맑은 고딕" panose="020B0503020000020004" pitchFamily="34" charset="-127"/>
              </a:rPr>
              <a:t>1</a:t>
            </a:r>
            <a:endParaRPr lang="ko-KR" altLang="en-US" sz="2000" b="1" baseline="-25000" dirty="0">
              <a:latin typeface="Cambria" panose="02040503050406030204" pitchFamily="18" charset="0"/>
              <a:ea typeface="맑은 고딕" panose="020B0503020000020004" pitchFamily="34" charset="-127"/>
            </a:endParaRPr>
          </a:p>
        </p:txBody>
      </p:sp>
      <p:grpSp>
        <p:nvGrpSpPr>
          <p:cNvPr id="469" name="Group 468">
            <a:extLst>
              <a:ext uri="{FF2B5EF4-FFF2-40B4-BE49-F238E27FC236}">
                <a16:creationId xmlns:a16="http://schemas.microsoft.com/office/drawing/2014/main" id="{8C1B9E37-2603-5C82-2674-ABB3C969EBD7}"/>
              </a:ext>
            </a:extLst>
          </p:cNvPr>
          <p:cNvGrpSpPr/>
          <p:nvPr/>
        </p:nvGrpSpPr>
        <p:grpSpPr>
          <a:xfrm>
            <a:off x="3243894" y="2146876"/>
            <a:ext cx="309259" cy="1034906"/>
            <a:chOff x="1302790" y="2159850"/>
            <a:chExt cx="1146896" cy="3837967"/>
          </a:xfrm>
        </p:grpSpPr>
        <p:cxnSp>
          <p:nvCxnSpPr>
            <p:cNvPr id="470" name="Straight Connector 469">
              <a:extLst>
                <a:ext uri="{FF2B5EF4-FFF2-40B4-BE49-F238E27FC236}">
                  <a16:creationId xmlns:a16="http://schemas.microsoft.com/office/drawing/2014/main" id="{CE998517-5521-3F84-6ECD-9D2B216D965A}"/>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71" name="타원 299">
              <a:extLst>
                <a:ext uri="{FF2B5EF4-FFF2-40B4-BE49-F238E27FC236}">
                  <a16:creationId xmlns:a16="http://schemas.microsoft.com/office/drawing/2014/main" id="{AA58407A-3241-CCE2-AD8F-203E38DA8343}"/>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72" name="타원 299">
              <a:extLst>
                <a:ext uri="{FF2B5EF4-FFF2-40B4-BE49-F238E27FC236}">
                  <a16:creationId xmlns:a16="http://schemas.microsoft.com/office/drawing/2014/main" id="{01DB1A6F-856F-08D9-E830-2BC55111C8BE}"/>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73" name="타원 299">
              <a:extLst>
                <a:ext uri="{FF2B5EF4-FFF2-40B4-BE49-F238E27FC236}">
                  <a16:creationId xmlns:a16="http://schemas.microsoft.com/office/drawing/2014/main" id="{A1153BCE-243C-7062-E0CA-F78BC89CC329}"/>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74" name="Straight Connector 473">
              <a:extLst>
                <a:ext uri="{FF2B5EF4-FFF2-40B4-BE49-F238E27FC236}">
                  <a16:creationId xmlns:a16="http://schemas.microsoft.com/office/drawing/2014/main" id="{D3AB4C35-7699-2A10-F973-BD36DE460F8F}"/>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75" name="TextBox 474">
              <a:extLst>
                <a:ext uri="{FF2B5EF4-FFF2-40B4-BE49-F238E27FC236}">
                  <a16:creationId xmlns:a16="http://schemas.microsoft.com/office/drawing/2014/main" id="{5A18CB3F-E39F-E02E-77A9-8AD22350FB55}"/>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76" name="Group 475">
            <a:extLst>
              <a:ext uri="{FF2B5EF4-FFF2-40B4-BE49-F238E27FC236}">
                <a16:creationId xmlns:a16="http://schemas.microsoft.com/office/drawing/2014/main" id="{0EAAE5B1-A970-B7AF-7399-8F7850CD9AB7}"/>
              </a:ext>
            </a:extLst>
          </p:cNvPr>
          <p:cNvGrpSpPr/>
          <p:nvPr/>
        </p:nvGrpSpPr>
        <p:grpSpPr>
          <a:xfrm>
            <a:off x="4368750" y="2146876"/>
            <a:ext cx="309259" cy="1034906"/>
            <a:chOff x="1302790" y="2159850"/>
            <a:chExt cx="1146896" cy="3837967"/>
          </a:xfrm>
        </p:grpSpPr>
        <p:cxnSp>
          <p:nvCxnSpPr>
            <p:cNvPr id="477" name="Straight Connector 476">
              <a:extLst>
                <a:ext uri="{FF2B5EF4-FFF2-40B4-BE49-F238E27FC236}">
                  <a16:creationId xmlns:a16="http://schemas.microsoft.com/office/drawing/2014/main" id="{1B0174E3-244C-BB76-7B40-D9779E362C25}"/>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78" name="타원 299">
              <a:extLst>
                <a:ext uri="{FF2B5EF4-FFF2-40B4-BE49-F238E27FC236}">
                  <a16:creationId xmlns:a16="http://schemas.microsoft.com/office/drawing/2014/main" id="{8B75D495-6CF9-37E3-043C-A7EE2E364028}"/>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79" name="타원 299">
              <a:extLst>
                <a:ext uri="{FF2B5EF4-FFF2-40B4-BE49-F238E27FC236}">
                  <a16:creationId xmlns:a16="http://schemas.microsoft.com/office/drawing/2014/main" id="{414B9786-C69C-539A-54C2-CCA4895E861F}"/>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80" name="타원 299">
              <a:extLst>
                <a:ext uri="{FF2B5EF4-FFF2-40B4-BE49-F238E27FC236}">
                  <a16:creationId xmlns:a16="http://schemas.microsoft.com/office/drawing/2014/main" id="{F80B0E4D-7B71-514F-2D79-90B7D041C61F}"/>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81" name="Straight Connector 480">
              <a:extLst>
                <a:ext uri="{FF2B5EF4-FFF2-40B4-BE49-F238E27FC236}">
                  <a16:creationId xmlns:a16="http://schemas.microsoft.com/office/drawing/2014/main" id="{EA44DABB-6CC9-5D40-B6C5-4C2FD1BBFE7F}"/>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82" name="TextBox 481">
              <a:extLst>
                <a:ext uri="{FF2B5EF4-FFF2-40B4-BE49-F238E27FC236}">
                  <a16:creationId xmlns:a16="http://schemas.microsoft.com/office/drawing/2014/main" id="{4B66E71D-7BCA-CDC7-A18E-0B4EFE8CC235}"/>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83" name="Group 482">
            <a:extLst>
              <a:ext uri="{FF2B5EF4-FFF2-40B4-BE49-F238E27FC236}">
                <a16:creationId xmlns:a16="http://schemas.microsoft.com/office/drawing/2014/main" id="{4EBB7311-6674-B602-6631-99720E6D8A34}"/>
              </a:ext>
            </a:extLst>
          </p:cNvPr>
          <p:cNvGrpSpPr/>
          <p:nvPr/>
        </p:nvGrpSpPr>
        <p:grpSpPr>
          <a:xfrm>
            <a:off x="5487099" y="2146876"/>
            <a:ext cx="309259" cy="1034906"/>
            <a:chOff x="1302790" y="2159850"/>
            <a:chExt cx="1146896" cy="3837967"/>
          </a:xfrm>
        </p:grpSpPr>
        <p:cxnSp>
          <p:nvCxnSpPr>
            <p:cNvPr id="484" name="Straight Connector 483">
              <a:extLst>
                <a:ext uri="{FF2B5EF4-FFF2-40B4-BE49-F238E27FC236}">
                  <a16:creationId xmlns:a16="http://schemas.microsoft.com/office/drawing/2014/main" id="{1CDD96DF-202A-796B-09B9-73D68AA11F62}"/>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85" name="타원 299">
              <a:extLst>
                <a:ext uri="{FF2B5EF4-FFF2-40B4-BE49-F238E27FC236}">
                  <a16:creationId xmlns:a16="http://schemas.microsoft.com/office/drawing/2014/main" id="{5742B260-E87E-F508-3A96-9B8ECA0BBC61}"/>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86" name="타원 299">
              <a:extLst>
                <a:ext uri="{FF2B5EF4-FFF2-40B4-BE49-F238E27FC236}">
                  <a16:creationId xmlns:a16="http://schemas.microsoft.com/office/drawing/2014/main" id="{D86BC024-52DA-E334-C2DC-DD7F23A75518}"/>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87" name="타원 299">
              <a:extLst>
                <a:ext uri="{FF2B5EF4-FFF2-40B4-BE49-F238E27FC236}">
                  <a16:creationId xmlns:a16="http://schemas.microsoft.com/office/drawing/2014/main" id="{2950D978-0B20-4B8C-1853-481596961660}"/>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88" name="Straight Connector 487">
              <a:extLst>
                <a:ext uri="{FF2B5EF4-FFF2-40B4-BE49-F238E27FC236}">
                  <a16:creationId xmlns:a16="http://schemas.microsoft.com/office/drawing/2014/main" id="{DB0D0DBA-813A-D4AE-3948-0C823A909131}"/>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89" name="TextBox 488">
              <a:extLst>
                <a:ext uri="{FF2B5EF4-FFF2-40B4-BE49-F238E27FC236}">
                  <a16:creationId xmlns:a16="http://schemas.microsoft.com/office/drawing/2014/main" id="{945E544F-698A-38E8-8612-156E7FF230F4}"/>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90" name="Group 489">
            <a:extLst>
              <a:ext uri="{FF2B5EF4-FFF2-40B4-BE49-F238E27FC236}">
                <a16:creationId xmlns:a16="http://schemas.microsoft.com/office/drawing/2014/main" id="{865F865D-9B7E-E64C-8905-49FA79486B19}"/>
              </a:ext>
            </a:extLst>
          </p:cNvPr>
          <p:cNvGrpSpPr/>
          <p:nvPr/>
        </p:nvGrpSpPr>
        <p:grpSpPr>
          <a:xfrm>
            <a:off x="6570809" y="2146876"/>
            <a:ext cx="309259" cy="1034906"/>
            <a:chOff x="1302790" y="2159850"/>
            <a:chExt cx="1146896" cy="3837967"/>
          </a:xfrm>
        </p:grpSpPr>
        <p:cxnSp>
          <p:nvCxnSpPr>
            <p:cNvPr id="491" name="Straight Connector 490">
              <a:extLst>
                <a:ext uri="{FF2B5EF4-FFF2-40B4-BE49-F238E27FC236}">
                  <a16:creationId xmlns:a16="http://schemas.microsoft.com/office/drawing/2014/main" id="{302FDA38-D004-5674-03D9-8B3596EB327F}"/>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92" name="타원 299">
              <a:extLst>
                <a:ext uri="{FF2B5EF4-FFF2-40B4-BE49-F238E27FC236}">
                  <a16:creationId xmlns:a16="http://schemas.microsoft.com/office/drawing/2014/main" id="{DCD15645-ADB9-2D82-3843-5B6D61B8DF08}"/>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93" name="타원 299">
              <a:extLst>
                <a:ext uri="{FF2B5EF4-FFF2-40B4-BE49-F238E27FC236}">
                  <a16:creationId xmlns:a16="http://schemas.microsoft.com/office/drawing/2014/main" id="{431F5E00-CC68-623B-9318-3E178247987D}"/>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94" name="타원 299">
              <a:extLst>
                <a:ext uri="{FF2B5EF4-FFF2-40B4-BE49-F238E27FC236}">
                  <a16:creationId xmlns:a16="http://schemas.microsoft.com/office/drawing/2014/main" id="{D9748343-6AE4-6058-57A1-A21CF78650E2}"/>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495" name="Straight Connector 494">
              <a:extLst>
                <a:ext uri="{FF2B5EF4-FFF2-40B4-BE49-F238E27FC236}">
                  <a16:creationId xmlns:a16="http://schemas.microsoft.com/office/drawing/2014/main" id="{25D937F5-6718-CBA0-D52B-1B8A7478BEFB}"/>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96" name="TextBox 495">
              <a:extLst>
                <a:ext uri="{FF2B5EF4-FFF2-40B4-BE49-F238E27FC236}">
                  <a16:creationId xmlns:a16="http://schemas.microsoft.com/office/drawing/2014/main" id="{15E4630E-9DBE-C663-9C9C-1B90311EDA21}"/>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grpSp>
        <p:nvGrpSpPr>
          <p:cNvPr id="497" name="Group 496">
            <a:extLst>
              <a:ext uri="{FF2B5EF4-FFF2-40B4-BE49-F238E27FC236}">
                <a16:creationId xmlns:a16="http://schemas.microsoft.com/office/drawing/2014/main" id="{997A01C9-CAC1-0A36-6A96-DB352A8BF54A}"/>
              </a:ext>
            </a:extLst>
          </p:cNvPr>
          <p:cNvGrpSpPr/>
          <p:nvPr/>
        </p:nvGrpSpPr>
        <p:grpSpPr>
          <a:xfrm>
            <a:off x="8124627" y="2146876"/>
            <a:ext cx="309259" cy="1034906"/>
            <a:chOff x="1302790" y="2159850"/>
            <a:chExt cx="1146896" cy="3837967"/>
          </a:xfrm>
        </p:grpSpPr>
        <p:cxnSp>
          <p:nvCxnSpPr>
            <p:cNvPr id="498" name="Straight Connector 497">
              <a:extLst>
                <a:ext uri="{FF2B5EF4-FFF2-40B4-BE49-F238E27FC236}">
                  <a16:creationId xmlns:a16="http://schemas.microsoft.com/office/drawing/2014/main" id="{6E27E3F2-72E6-CA9B-96A6-0AA3743947A6}"/>
                </a:ext>
              </a:extLst>
            </p:cNvPr>
            <p:cNvCxnSpPr>
              <a:cxnSpLocks/>
            </p:cNvCxnSpPr>
            <p:nvPr/>
          </p:nvCxnSpPr>
          <p:spPr>
            <a:xfrm>
              <a:off x="1860805" y="2159850"/>
              <a:ext cx="0" cy="3837967"/>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99" name="타원 299">
              <a:extLst>
                <a:ext uri="{FF2B5EF4-FFF2-40B4-BE49-F238E27FC236}">
                  <a16:creationId xmlns:a16="http://schemas.microsoft.com/office/drawing/2014/main" id="{A733023E-C182-B232-0D47-0267999CCB92}"/>
                </a:ext>
              </a:extLst>
            </p:cNvPr>
            <p:cNvSpPr/>
            <p:nvPr/>
          </p:nvSpPr>
          <p:spPr>
            <a:xfrm>
              <a:off x="1581055" y="2392861"/>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00" name="타원 299">
              <a:extLst>
                <a:ext uri="{FF2B5EF4-FFF2-40B4-BE49-F238E27FC236}">
                  <a16:creationId xmlns:a16="http://schemas.microsoft.com/office/drawing/2014/main" id="{023B4446-C563-F58D-54E2-C04EB88FB031}"/>
                </a:ext>
              </a:extLst>
            </p:cNvPr>
            <p:cNvSpPr/>
            <p:nvPr/>
          </p:nvSpPr>
          <p:spPr>
            <a:xfrm>
              <a:off x="1581057" y="3139273"/>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01" name="타원 299">
              <a:extLst>
                <a:ext uri="{FF2B5EF4-FFF2-40B4-BE49-F238E27FC236}">
                  <a16:creationId xmlns:a16="http://schemas.microsoft.com/office/drawing/2014/main" id="{4768582B-2DE9-4E7C-028D-CA18325A22C5}"/>
                </a:ext>
              </a:extLst>
            </p:cNvPr>
            <p:cNvSpPr/>
            <p:nvPr/>
          </p:nvSpPr>
          <p:spPr>
            <a:xfrm>
              <a:off x="1581056" y="4714856"/>
              <a:ext cx="559502" cy="558099"/>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502" name="Straight Connector 501">
              <a:extLst>
                <a:ext uri="{FF2B5EF4-FFF2-40B4-BE49-F238E27FC236}">
                  <a16:creationId xmlns:a16="http://schemas.microsoft.com/office/drawing/2014/main" id="{CE838A4D-4EBB-32F8-5545-AD9224781C1E}"/>
                </a:ext>
              </a:extLst>
            </p:cNvPr>
            <p:cNvCxnSpPr/>
            <p:nvPr/>
          </p:nvCxnSpPr>
          <p:spPr>
            <a:xfrm>
              <a:off x="1850532" y="2167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03" name="TextBox 502">
              <a:extLst>
                <a:ext uri="{FF2B5EF4-FFF2-40B4-BE49-F238E27FC236}">
                  <a16:creationId xmlns:a16="http://schemas.microsoft.com/office/drawing/2014/main" id="{0B865551-9852-85E5-A1B6-F17D6050A1EA}"/>
                </a:ext>
              </a:extLst>
            </p:cNvPr>
            <p:cNvSpPr txBox="1"/>
            <p:nvPr/>
          </p:nvSpPr>
          <p:spPr>
            <a:xfrm rot="16200000">
              <a:off x="1377106" y="3816106"/>
              <a:ext cx="650348" cy="798980"/>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1400" b="1" dirty="0">
                  <a:solidFill>
                    <a:prstClr val="black"/>
                  </a:solidFill>
                  <a:latin typeface="Cambria" panose="02040503050406030204" pitchFamily="18" charset="0"/>
                  <a:ea typeface="맑은 고딕" panose="020B0503020000020004" pitchFamily="34" charset="-127"/>
                </a:rPr>
                <a:t>…</a:t>
              </a:r>
              <a:endParaRPr lang="ko-KR" altLang="en-US" sz="1400" b="1" dirty="0">
                <a:solidFill>
                  <a:prstClr val="black"/>
                </a:solidFill>
                <a:latin typeface="Cambria" panose="02040503050406030204" pitchFamily="18" charset="0"/>
                <a:ea typeface="맑은 고딕" panose="020B0503020000020004" pitchFamily="34" charset="-127"/>
              </a:endParaRPr>
            </a:p>
          </p:txBody>
        </p:sp>
      </p:grpSp>
      <p:sp>
        <p:nvSpPr>
          <p:cNvPr id="504" name="TextBox 503">
            <a:extLst>
              <a:ext uri="{FF2B5EF4-FFF2-40B4-BE49-F238E27FC236}">
                <a16:creationId xmlns:a16="http://schemas.microsoft.com/office/drawing/2014/main" id="{0A4EEF1E-80BD-415D-BFBB-66E36D1BC375}"/>
              </a:ext>
            </a:extLst>
          </p:cNvPr>
          <p:cNvSpPr txBox="1"/>
          <p:nvPr/>
        </p:nvSpPr>
        <p:spPr>
          <a:xfrm rot="16200000">
            <a:off x="8262116"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5" name="TextBox 504">
            <a:extLst>
              <a:ext uri="{FF2B5EF4-FFF2-40B4-BE49-F238E27FC236}">
                <a16:creationId xmlns:a16="http://schemas.microsoft.com/office/drawing/2014/main" id="{20C708BB-94A6-5887-E6A2-A14BE0CB7440}"/>
              </a:ext>
            </a:extLst>
          </p:cNvPr>
          <p:cNvSpPr txBox="1"/>
          <p:nvPr/>
        </p:nvSpPr>
        <p:spPr>
          <a:xfrm rot="16200000">
            <a:off x="2254241"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6" name="TextBox 505">
            <a:extLst>
              <a:ext uri="{FF2B5EF4-FFF2-40B4-BE49-F238E27FC236}">
                <a16:creationId xmlns:a16="http://schemas.microsoft.com/office/drawing/2014/main" id="{027F2621-D1FC-5611-7134-84A3214635B6}"/>
              </a:ext>
            </a:extLst>
          </p:cNvPr>
          <p:cNvSpPr txBox="1"/>
          <p:nvPr/>
        </p:nvSpPr>
        <p:spPr>
          <a:xfrm rot="16200000">
            <a:off x="3367755"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7" name="TextBox 506">
            <a:extLst>
              <a:ext uri="{FF2B5EF4-FFF2-40B4-BE49-F238E27FC236}">
                <a16:creationId xmlns:a16="http://schemas.microsoft.com/office/drawing/2014/main" id="{9657B98C-4538-F940-C3ED-29F971B794F3}"/>
              </a:ext>
            </a:extLst>
          </p:cNvPr>
          <p:cNvSpPr txBox="1"/>
          <p:nvPr/>
        </p:nvSpPr>
        <p:spPr>
          <a:xfrm rot="16200000">
            <a:off x="4481269"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8" name="TextBox 507">
            <a:extLst>
              <a:ext uri="{FF2B5EF4-FFF2-40B4-BE49-F238E27FC236}">
                <a16:creationId xmlns:a16="http://schemas.microsoft.com/office/drawing/2014/main" id="{88080776-9CEF-B62A-E293-000EF6EA753C}"/>
              </a:ext>
            </a:extLst>
          </p:cNvPr>
          <p:cNvSpPr txBox="1"/>
          <p:nvPr/>
        </p:nvSpPr>
        <p:spPr>
          <a:xfrm rot="16200000">
            <a:off x="5594783"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09" name="TextBox 508">
            <a:extLst>
              <a:ext uri="{FF2B5EF4-FFF2-40B4-BE49-F238E27FC236}">
                <a16:creationId xmlns:a16="http://schemas.microsoft.com/office/drawing/2014/main" id="{1C1CC6F0-228A-42D4-BF9B-0356796B6633}"/>
              </a:ext>
            </a:extLst>
          </p:cNvPr>
          <p:cNvSpPr txBox="1"/>
          <p:nvPr/>
        </p:nvSpPr>
        <p:spPr>
          <a:xfrm rot="16200000">
            <a:off x="6708298" y="4780755"/>
            <a:ext cx="250737" cy="307777"/>
          </a:xfrm>
          <a:prstGeom prst="rect">
            <a:avLst/>
          </a:prstGeom>
          <a:solidFill>
            <a:schemeClr val="bg1"/>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4" name="TextBox 3">
            <a:extLst>
              <a:ext uri="{FF2B5EF4-FFF2-40B4-BE49-F238E27FC236}">
                <a16:creationId xmlns:a16="http://schemas.microsoft.com/office/drawing/2014/main" id="{DA73DA85-467A-8C70-F7B7-DD68762DB910}"/>
              </a:ext>
            </a:extLst>
          </p:cNvPr>
          <p:cNvSpPr txBox="1"/>
          <p:nvPr/>
        </p:nvSpPr>
        <p:spPr>
          <a:xfrm>
            <a:off x="181497" y="1749276"/>
            <a:ext cx="1915640" cy="4800358"/>
          </a:xfrm>
          <a:prstGeom prst="rect">
            <a:avLst/>
          </a:prstGeom>
          <a:solidFill>
            <a:schemeClr val="bg1">
              <a:alpha val="89294"/>
            </a:schemeClr>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39022BC8-5D65-ED2B-8DCE-9AF13C294756}"/>
              </a:ext>
            </a:extLst>
          </p:cNvPr>
          <p:cNvSpPr txBox="1"/>
          <p:nvPr/>
        </p:nvSpPr>
        <p:spPr>
          <a:xfrm>
            <a:off x="2104286" y="3193525"/>
            <a:ext cx="5992504" cy="3344612"/>
          </a:xfrm>
          <a:prstGeom prst="rect">
            <a:avLst/>
          </a:prstGeom>
          <a:solidFill>
            <a:schemeClr val="bg1">
              <a:alpha val="89294"/>
            </a:schemeClr>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9E159521-5498-7A5F-F30C-FCB8E69EA7AD}"/>
              </a:ext>
            </a:extLst>
          </p:cNvPr>
          <p:cNvSpPr txBox="1"/>
          <p:nvPr/>
        </p:nvSpPr>
        <p:spPr>
          <a:xfrm>
            <a:off x="2104286" y="1516354"/>
            <a:ext cx="5992159" cy="601558"/>
          </a:xfrm>
          <a:prstGeom prst="rect">
            <a:avLst/>
          </a:prstGeom>
          <a:solidFill>
            <a:schemeClr val="bg1">
              <a:alpha val="89294"/>
            </a:schemeClr>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45E96F09-B187-3EF2-9BF4-019B58D969CE}"/>
              </a:ext>
            </a:extLst>
          </p:cNvPr>
          <p:cNvSpPr txBox="1"/>
          <p:nvPr/>
        </p:nvSpPr>
        <p:spPr>
          <a:xfrm>
            <a:off x="2503440" y="2112074"/>
            <a:ext cx="5596467" cy="1080877"/>
          </a:xfrm>
          <a:prstGeom prst="rect">
            <a:avLst/>
          </a:prstGeom>
          <a:solidFill>
            <a:schemeClr val="bg1">
              <a:alpha val="89294"/>
            </a:schemeClr>
          </a:solidFill>
        </p:spPr>
        <p:txBody>
          <a:bodyPr wrap="square" rtlCol="0">
            <a:spAutoFit/>
          </a:bodyPr>
          <a:lstStyle/>
          <a:p>
            <a:endParaRPr lang="en-US" dirty="0"/>
          </a:p>
        </p:txBody>
      </p:sp>
      <p:sp>
        <p:nvSpPr>
          <p:cNvPr id="8" name="Rectangle 7">
            <a:extLst>
              <a:ext uri="{FF2B5EF4-FFF2-40B4-BE49-F238E27FC236}">
                <a16:creationId xmlns:a16="http://schemas.microsoft.com/office/drawing/2014/main" id="{7B0D5C55-C347-ED38-4312-006F8D245330}"/>
              </a:ext>
            </a:extLst>
          </p:cNvPr>
          <p:cNvSpPr/>
          <p:nvPr/>
        </p:nvSpPr>
        <p:spPr>
          <a:xfrm>
            <a:off x="2104286" y="2114123"/>
            <a:ext cx="403608" cy="1067659"/>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ounded Rectangular Callout 8">
            <a:extLst>
              <a:ext uri="{FF2B5EF4-FFF2-40B4-BE49-F238E27FC236}">
                <a16:creationId xmlns:a16="http://schemas.microsoft.com/office/drawing/2014/main" id="{1FD95D53-EA1C-BEB4-E2A1-9235FA7AF648}"/>
              </a:ext>
            </a:extLst>
          </p:cNvPr>
          <p:cNvSpPr/>
          <p:nvPr/>
        </p:nvSpPr>
        <p:spPr bwMode="auto">
          <a:xfrm>
            <a:off x="139167" y="3746653"/>
            <a:ext cx="3405921" cy="2677498"/>
          </a:xfrm>
          <a:prstGeom prst="wedgeRoundRectCallout">
            <a:avLst>
              <a:gd name="adj1" fmla="val 10982"/>
              <a:gd name="adj2" fmla="val -71117"/>
              <a:gd name="adj3" fmla="val 16667"/>
            </a:avLst>
          </a:prstGeom>
          <a:solidFill>
            <a:srgbClr val="FBF7F5"/>
          </a:solidFill>
          <a:ln w="19050" cap="flat" cmpd="sng" algn="ctr">
            <a:solidFill>
              <a:srgbClr val="67655C"/>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000" dirty="0">
                <a:latin typeface="Avenir Next" panose="020B0503020202020204" pitchFamily="34" charset="0"/>
                <a:ea typeface="ＭＳ Ｐゴシック" panose="020B0600070205080204" pitchFamily="34" charset="-128"/>
              </a:rPr>
              <a:t>Cells in the same block </a:t>
            </a:r>
            <a:br>
              <a:rPr lang="en-US" sz="2000" dirty="0">
                <a:latin typeface="Avenir Next" panose="020B0503020202020204" pitchFamily="34" charset="0"/>
                <a:ea typeface="ＭＳ Ｐゴシック" panose="020B0600070205080204" pitchFamily="34" charset="-128"/>
              </a:rPr>
            </a:br>
            <a:r>
              <a:rPr lang="en-US" sz="2000" dirty="0">
                <a:latin typeface="Avenir Next" panose="020B0503020202020204" pitchFamily="34" charset="0"/>
                <a:ea typeface="ＭＳ Ｐゴシック" panose="020B0600070205080204" pitchFamily="34" charset="-128"/>
              </a:rPr>
              <a:t>are </a:t>
            </a:r>
            <a:r>
              <a:rPr lang="en-US" sz="2000" dirty="0">
                <a:solidFill>
                  <a:schemeClr val="accent1"/>
                </a:solidFill>
                <a:latin typeface="Avenir Next" panose="020B0503020202020204" pitchFamily="34" charset="0"/>
                <a:ea typeface="ＭＳ Ｐゴシック" panose="020B0600070205080204" pitchFamily="34" charset="-128"/>
              </a:rPr>
              <a:t>connected serially</a:t>
            </a:r>
            <a:r>
              <a:rPr lang="en-US" sz="2000" dirty="0">
                <a:latin typeface="Avenir Next" panose="020B0503020202020204" pitchFamily="34" charset="0"/>
                <a:ea typeface="ＭＳ Ｐゴシック" panose="020B0600070205080204" pitchFamily="34" charset="-128"/>
              </a:rPr>
              <a:t>: </a:t>
            </a:r>
            <a:br>
              <a:rPr lang="en-US" sz="2000" dirty="0">
                <a:latin typeface="Avenir Next" panose="020B0503020202020204" pitchFamily="34" charset="0"/>
                <a:ea typeface="ＭＳ Ｐゴシック" panose="020B0600070205080204" pitchFamily="34" charset="-128"/>
              </a:rPr>
            </a:br>
            <a:r>
              <a:rPr lang="en-US" sz="2000" dirty="0">
                <a:latin typeface="Avenir Next" panose="020B0503020202020204" pitchFamily="34" charset="0"/>
                <a:ea typeface="ＭＳ Ｐゴシック" panose="020B0600070205080204" pitchFamily="34" charset="-128"/>
              </a:rPr>
              <a:t>Similar to </a:t>
            </a:r>
            <a:r>
              <a:rPr lang="en-US" sz="2000" dirty="0">
                <a:solidFill>
                  <a:srgbClr val="C80060"/>
                </a:solidFill>
                <a:latin typeface="Avenir Next" panose="020B0503020202020204" pitchFamily="34" charset="0"/>
                <a:ea typeface="ＭＳ Ｐゴシック" panose="020B0600070205080204" pitchFamily="34" charset="-128"/>
              </a:rPr>
              <a:t>digital AND</a:t>
            </a:r>
          </a:p>
          <a:p>
            <a:pPr algn="ct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a:p>
            <a:pPr algn="ct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a:p>
            <a:pPr algn="ct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a:p>
            <a:pPr algn="ct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a:p>
            <a:pPr algn="ct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p:txBody>
      </p:sp>
      <p:grpSp>
        <p:nvGrpSpPr>
          <p:cNvPr id="11" name="Group 10">
            <a:extLst>
              <a:ext uri="{FF2B5EF4-FFF2-40B4-BE49-F238E27FC236}">
                <a16:creationId xmlns:a16="http://schemas.microsoft.com/office/drawing/2014/main" id="{5DC86225-CA7B-0BE7-6EB7-7B5DA94AAC97}"/>
              </a:ext>
            </a:extLst>
          </p:cNvPr>
          <p:cNvGrpSpPr/>
          <p:nvPr/>
        </p:nvGrpSpPr>
        <p:grpSpPr>
          <a:xfrm>
            <a:off x="276903" y="4847474"/>
            <a:ext cx="3162157" cy="1399275"/>
            <a:chOff x="5347876" y="2287032"/>
            <a:chExt cx="3162157" cy="1399275"/>
          </a:xfrm>
        </p:grpSpPr>
        <p:grpSp>
          <p:nvGrpSpPr>
            <p:cNvPr id="13" name="Group 12">
              <a:extLst>
                <a:ext uri="{FF2B5EF4-FFF2-40B4-BE49-F238E27FC236}">
                  <a16:creationId xmlns:a16="http://schemas.microsoft.com/office/drawing/2014/main" id="{D025645C-D465-56DB-EA0A-0D55FB763CE5}"/>
                </a:ext>
              </a:extLst>
            </p:cNvPr>
            <p:cNvGrpSpPr/>
            <p:nvPr/>
          </p:nvGrpSpPr>
          <p:grpSpPr>
            <a:xfrm>
              <a:off x="7081501" y="2428022"/>
              <a:ext cx="863919" cy="1258285"/>
              <a:chOff x="7081501" y="2428022"/>
              <a:chExt cx="863919" cy="1258285"/>
            </a:xfrm>
          </p:grpSpPr>
          <p:grpSp>
            <p:nvGrpSpPr>
              <p:cNvPr id="18" name="Group 17">
                <a:extLst>
                  <a:ext uri="{FF2B5EF4-FFF2-40B4-BE49-F238E27FC236}">
                    <a16:creationId xmlns:a16="http://schemas.microsoft.com/office/drawing/2014/main" id="{DFFCC004-D377-053E-C2F9-3D01DF088AED}"/>
                  </a:ext>
                </a:extLst>
              </p:cNvPr>
              <p:cNvGrpSpPr/>
              <p:nvPr/>
            </p:nvGrpSpPr>
            <p:grpSpPr>
              <a:xfrm rot="16200000">
                <a:off x="7013695" y="2858563"/>
                <a:ext cx="481719" cy="346107"/>
                <a:chOff x="1828800" y="1943097"/>
                <a:chExt cx="2757483" cy="1981206"/>
              </a:xfrm>
            </p:grpSpPr>
            <p:cxnSp>
              <p:nvCxnSpPr>
                <p:cNvPr id="42" name="Straight Connector 41">
                  <a:extLst>
                    <a:ext uri="{FF2B5EF4-FFF2-40B4-BE49-F238E27FC236}">
                      <a16:creationId xmlns:a16="http://schemas.microsoft.com/office/drawing/2014/main" id="{0635D793-4DD0-2B7F-0FF0-AB95196971FC}"/>
                    </a:ext>
                  </a:extLst>
                </p:cNvPr>
                <p:cNvCxnSpPr>
                  <a:cxnSpLocks/>
                </p:cNvCxnSpPr>
                <p:nvPr/>
              </p:nvCxnSpPr>
              <p:spPr bwMode="auto">
                <a:xfrm>
                  <a:off x="1828800" y="3924300"/>
                  <a:ext cx="4572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3" name="Straight Connector 42">
                  <a:extLst>
                    <a:ext uri="{FF2B5EF4-FFF2-40B4-BE49-F238E27FC236}">
                      <a16:creationId xmlns:a16="http://schemas.microsoft.com/office/drawing/2014/main" id="{A19D1A18-9E30-DED8-54C4-6D9ABB23EFF2}"/>
                    </a:ext>
                  </a:extLst>
                </p:cNvPr>
                <p:cNvCxnSpPr>
                  <a:cxnSpLocks/>
                </p:cNvCxnSpPr>
                <p:nvPr/>
              </p:nvCxnSpPr>
              <p:spPr bwMode="auto">
                <a:xfrm rot="16200000">
                  <a:off x="1790700" y="34290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4" name="Straight Connector 43">
                  <a:extLst>
                    <a:ext uri="{FF2B5EF4-FFF2-40B4-BE49-F238E27FC236}">
                      <a16:creationId xmlns:a16="http://schemas.microsoft.com/office/drawing/2014/main" id="{A7D09CA3-9C90-3FDE-218B-985A32BD4FEA}"/>
                    </a:ext>
                  </a:extLst>
                </p:cNvPr>
                <p:cNvCxnSpPr>
                  <a:cxnSpLocks/>
                </p:cNvCxnSpPr>
                <p:nvPr/>
              </p:nvCxnSpPr>
              <p:spPr bwMode="auto">
                <a:xfrm rot="5400000" flipV="1">
                  <a:off x="3931439" y="3269459"/>
                  <a:ext cx="0" cy="1309688"/>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5" name="Straight Connector 44">
                  <a:extLst>
                    <a:ext uri="{FF2B5EF4-FFF2-40B4-BE49-F238E27FC236}">
                      <a16:creationId xmlns:a16="http://schemas.microsoft.com/office/drawing/2014/main" id="{FC2A5C99-1D0A-A26D-861A-D5E05DF4A86A}"/>
                    </a:ext>
                  </a:extLst>
                </p:cNvPr>
                <p:cNvCxnSpPr>
                  <a:cxnSpLocks/>
                </p:cNvCxnSpPr>
                <p:nvPr/>
              </p:nvCxnSpPr>
              <p:spPr bwMode="auto">
                <a:xfrm rot="16200000">
                  <a:off x="2781300" y="34290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6" name="Straight Connector 45">
                  <a:extLst>
                    <a:ext uri="{FF2B5EF4-FFF2-40B4-BE49-F238E27FC236}">
                      <a16:creationId xmlns:a16="http://schemas.microsoft.com/office/drawing/2014/main" id="{5A2EDAE1-E4B8-2161-29E4-ACB0050EBF5C}"/>
                    </a:ext>
                  </a:extLst>
                </p:cNvPr>
                <p:cNvCxnSpPr>
                  <a:cxnSpLocks/>
                </p:cNvCxnSpPr>
                <p:nvPr/>
              </p:nvCxnSpPr>
              <p:spPr bwMode="auto">
                <a:xfrm>
                  <a:off x="2278382" y="29337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7" name="Straight Connector 46">
                  <a:extLst>
                    <a:ext uri="{FF2B5EF4-FFF2-40B4-BE49-F238E27FC236}">
                      <a16:creationId xmlns:a16="http://schemas.microsoft.com/office/drawing/2014/main" id="{32082210-3AD2-C004-C15F-590C8B3EC3E4}"/>
                    </a:ext>
                  </a:extLst>
                </p:cNvPr>
                <p:cNvCxnSpPr>
                  <a:cxnSpLocks/>
                </p:cNvCxnSpPr>
                <p:nvPr/>
              </p:nvCxnSpPr>
              <p:spPr bwMode="auto">
                <a:xfrm>
                  <a:off x="2278382" y="26289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8" name="Straight Connector 47">
                  <a:extLst>
                    <a:ext uri="{FF2B5EF4-FFF2-40B4-BE49-F238E27FC236}">
                      <a16:creationId xmlns:a16="http://schemas.microsoft.com/office/drawing/2014/main" id="{ACC4C7E8-B7EA-6315-0CD6-09D65E1F3321}"/>
                    </a:ext>
                  </a:extLst>
                </p:cNvPr>
                <p:cNvCxnSpPr>
                  <a:cxnSpLocks/>
                </p:cNvCxnSpPr>
                <p:nvPr/>
              </p:nvCxnSpPr>
              <p:spPr bwMode="auto">
                <a:xfrm rot="5400000" flipH="1">
                  <a:off x="2430768" y="2286003"/>
                  <a:ext cx="685812" cy="0"/>
                </a:xfrm>
                <a:prstGeom prst="line">
                  <a:avLst/>
                </a:prstGeom>
                <a:solidFill>
                  <a:srgbClr val="C0C0C0"/>
                </a:solidFill>
                <a:ln w="25400" cap="sq" cmpd="sng" algn="ctr">
                  <a:solidFill>
                    <a:schemeClr val="tx1"/>
                  </a:solidFill>
                  <a:prstDash val="solid"/>
                  <a:miter lim="800000"/>
                  <a:headEnd type="none" w="med" len="med"/>
                  <a:tailEnd type="oval" w="med" len="med"/>
                </a:ln>
                <a:effectLst/>
              </p:spPr>
            </p:cxnSp>
          </p:grpSp>
          <p:grpSp>
            <p:nvGrpSpPr>
              <p:cNvPr id="19" name="Group 18">
                <a:extLst>
                  <a:ext uri="{FF2B5EF4-FFF2-40B4-BE49-F238E27FC236}">
                    <a16:creationId xmlns:a16="http://schemas.microsoft.com/office/drawing/2014/main" id="{3ED23B90-5309-4790-2443-CA3ED4DB6D0F}"/>
                  </a:ext>
                </a:extLst>
              </p:cNvPr>
              <p:cNvGrpSpPr/>
              <p:nvPr/>
            </p:nvGrpSpPr>
            <p:grpSpPr>
              <a:xfrm rot="16200000">
                <a:off x="7042231" y="3300929"/>
                <a:ext cx="424648" cy="346108"/>
                <a:chOff x="1303006" y="1943096"/>
                <a:chExt cx="2430794" cy="1981207"/>
              </a:xfrm>
            </p:grpSpPr>
            <p:cxnSp>
              <p:nvCxnSpPr>
                <p:cNvPr id="35" name="Straight Connector 34">
                  <a:extLst>
                    <a:ext uri="{FF2B5EF4-FFF2-40B4-BE49-F238E27FC236}">
                      <a16:creationId xmlns:a16="http://schemas.microsoft.com/office/drawing/2014/main" id="{24E32124-B8E9-388D-CD70-2E97C1B3978D}"/>
                    </a:ext>
                  </a:extLst>
                </p:cNvPr>
                <p:cNvCxnSpPr>
                  <a:cxnSpLocks/>
                </p:cNvCxnSpPr>
                <p:nvPr/>
              </p:nvCxnSpPr>
              <p:spPr bwMode="auto">
                <a:xfrm rot="5400000" flipV="1">
                  <a:off x="1794503" y="3432806"/>
                  <a:ext cx="0" cy="982993"/>
                </a:xfrm>
                <a:prstGeom prst="line">
                  <a:avLst/>
                </a:prstGeom>
                <a:solidFill>
                  <a:srgbClr val="C0C0C0"/>
                </a:solidFill>
                <a:ln w="25400" cap="sq" cmpd="sng" algn="ctr">
                  <a:solidFill>
                    <a:schemeClr val="tx1"/>
                  </a:solidFill>
                  <a:prstDash val="solid"/>
                  <a:miter lim="800000"/>
                  <a:headEnd type="triangle" w="med" len="med"/>
                  <a:tailEnd type="none" w="med" len="med"/>
                </a:ln>
                <a:effectLst/>
              </p:spPr>
            </p:cxnSp>
            <p:cxnSp>
              <p:nvCxnSpPr>
                <p:cNvPr id="36" name="Straight Connector 35">
                  <a:extLst>
                    <a:ext uri="{FF2B5EF4-FFF2-40B4-BE49-F238E27FC236}">
                      <a16:creationId xmlns:a16="http://schemas.microsoft.com/office/drawing/2014/main" id="{23493952-1167-4D36-31BA-7F65287C8B40}"/>
                    </a:ext>
                  </a:extLst>
                </p:cNvPr>
                <p:cNvCxnSpPr>
                  <a:cxnSpLocks/>
                </p:cNvCxnSpPr>
                <p:nvPr/>
              </p:nvCxnSpPr>
              <p:spPr bwMode="auto">
                <a:xfrm rot="16200000">
                  <a:off x="1790700" y="34290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37" name="Straight Connector 36">
                  <a:extLst>
                    <a:ext uri="{FF2B5EF4-FFF2-40B4-BE49-F238E27FC236}">
                      <a16:creationId xmlns:a16="http://schemas.microsoft.com/office/drawing/2014/main" id="{7C61A143-FB4B-987E-237F-77728E706A18}"/>
                    </a:ext>
                  </a:extLst>
                </p:cNvPr>
                <p:cNvCxnSpPr>
                  <a:cxnSpLocks/>
                </p:cNvCxnSpPr>
                <p:nvPr/>
              </p:nvCxnSpPr>
              <p:spPr bwMode="auto">
                <a:xfrm>
                  <a:off x="3276600" y="3924300"/>
                  <a:ext cx="4572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38" name="Straight Connector 37">
                  <a:extLst>
                    <a:ext uri="{FF2B5EF4-FFF2-40B4-BE49-F238E27FC236}">
                      <a16:creationId xmlns:a16="http://schemas.microsoft.com/office/drawing/2014/main" id="{809E4970-5E55-FC1A-E005-3E4D0AFC3AFE}"/>
                    </a:ext>
                  </a:extLst>
                </p:cNvPr>
                <p:cNvCxnSpPr>
                  <a:cxnSpLocks/>
                </p:cNvCxnSpPr>
                <p:nvPr/>
              </p:nvCxnSpPr>
              <p:spPr bwMode="auto">
                <a:xfrm rot="16200000">
                  <a:off x="2781300" y="34290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39" name="Straight Connector 38">
                  <a:extLst>
                    <a:ext uri="{FF2B5EF4-FFF2-40B4-BE49-F238E27FC236}">
                      <a16:creationId xmlns:a16="http://schemas.microsoft.com/office/drawing/2014/main" id="{99F4DB1A-BC35-370D-984C-E340ACEAB450}"/>
                    </a:ext>
                  </a:extLst>
                </p:cNvPr>
                <p:cNvCxnSpPr>
                  <a:cxnSpLocks/>
                </p:cNvCxnSpPr>
                <p:nvPr/>
              </p:nvCxnSpPr>
              <p:spPr bwMode="auto">
                <a:xfrm>
                  <a:off x="2278382" y="29337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0" name="Straight Connector 39">
                  <a:extLst>
                    <a:ext uri="{FF2B5EF4-FFF2-40B4-BE49-F238E27FC236}">
                      <a16:creationId xmlns:a16="http://schemas.microsoft.com/office/drawing/2014/main" id="{4E3369E5-B80B-D3F0-3E06-B458D85C2CE1}"/>
                    </a:ext>
                  </a:extLst>
                </p:cNvPr>
                <p:cNvCxnSpPr>
                  <a:cxnSpLocks/>
                </p:cNvCxnSpPr>
                <p:nvPr/>
              </p:nvCxnSpPr>
              <p:spPr bwMode="auto">
                <a:xfrm>
                  <a:off x="2278382" y="26289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41" name="Straight Connector 40">
                  <a:extLst>
                    <a:ext uri="{FF2B5EF4-FFF2-40B4-BE49-F238E27FC236}">
                      <a16:creationId xmlns:a16="http://schemas.microsoft.com/office/drawing/2014/main" id="{FADFE08C-E594-A493-3870-CAB263AC9362}"/>
                    </a:ext>
                  </a:extLst>
                </p:cNvPr>
                <p:cNvCxnSpPr>
                  <a:cxnSpLocks/>
                </p:cNvCxnSpPr>
                <p:nvPr/>
              </p:nvCxnSpPr>
              <p:spPr bwMode="auto">
                <a:xfrm rot="5400000" flipH="1">
                  <a:off x="2430777" y="2286000"/>
                  <a:ext cx="685811" cy="0"/>
                </a:xfrm>
                <a:prstGeom prst="line">
                  <a:avLst/>
                </a:prstGeom>
                <a:solidFill>
                  <a:srgbClr val="C0C0C0"/>
                </a:solidFill>
                <a:ln w="25400" cap="sq" cmpd="sng" algn="ctr">
                  <a:solidFill>
                    <a:schemeClr val="tx1"/>
                  </a:solidFill>
                  <a:prstDash val="solid"/>
                  <a:miter lim="800000"/>
                  <a:headEnd type="none" w="med" len="med"/>
                  <a:tailEnd type="oval" w="med" len="med"/>
                </a:ln>
                <a:effectLst/>
              </p:spPr>
            </p:cxnSp>
          </p:grpSp>
          <p:cxnSp>
            <p:nvCxnSpPr>
              <p:cNvPr id="21" name="Straight Connector 20">
                <a:extLst>
                  <a:ext uri="{FF2B5EF4-FFF2-40B4-BE49-F238E27FC236}">
                    <a16:creationId xmlns:a16="http://schemas.microsoft.com/office/drawing/2014/main" id="{B557D065-27BF-C7C0-4787-FFC7C18B81FD}"/>
                  </a:ext>
                </a:extLst>
              </p:cNvPr>
              <p:cNvCxnSpPr>
                <a:cxnSpLocks/>
              </p:cNvCxnSpPr>
              <p:nvPr/>
            </p:nvCxnSpPr>
            <p:spPr bwMode="auto">
              <a:xfrm flipH="1">
                <a:off x="7427609" y="2939681"/>
                <a:ext cx="517811"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grpSp>
            <p:nvGrpSpPr>
              <p:cNvPr id="22" name="그룹 835">
                <a:extLst>
                  <a:ext uri="{FF2B5EF4-FFF2-40B4-BE49-F238E27FC236}">
                    <a16:creationId xmlns:a16="http://schemas.microsoft.com/office/drawing/2014/main" id="{8AD5C108-F07F-3208-6E3B-79B5E8EE23DA}"/>
                  </a:ext>
                </a:extLst>
              </p:cNvPr>
              <p:cNvGrpSpPr/>
              <p:nvPr/>
            </p:nvGrpSpPr>
            <p:grpSpPr>
              <a:xfrm rot="16200000">
                <a:off x="7251418" y="2536345"/>
                <a:ext cx="352384" cy="143512"/>
                <a:chOff x="5890169" y="4312037"/>
                <a:chExt cx="1895988" cy="1103725"/>
              </a:xfrm>
            </p:grpSpPr>
            <p:grpSp>
              <p:nvGrpSpPr>
                <p:cNvPr id="24" name="그룹 822">
                  <a:extLst>
                    <a:ext uri="{FF2B5EF4-FFF2-40B4-BE49-F238E27FC236}">
                      <a16:creationId xmlns:a16="http://schemas.microsoft.com/office/drawing/2014/main" id="{0309855B-5687-240B-FE5B-A1CE2C2696C6}"/>
                    </a:ext>
                  </a:extLst>
                </p:cNvPr>
                <p:cNvGrpSpPr/>
                <p:nvPr/>
              </p:nvGrpSpPr>
              <p:grpSpPr>
                <a:xfrm>
                  <a:off x="6122466" y="4312037"/>
                  <a:ext cx="1432853" cy="1103725"/>
                  <a:chOff x="5991225" y="4310063"/>
                  <a:chExt cx="496427" cy="273840"/>
                </a:xfrm>
              </p:grpSpPr>
              <p:cxnSp>
                <p:nvCxnSpPr>
                  <p:cNvPr id="28" name="직선 연결선 771">
                    <a:extLst>
                      <a:ext uri="{FF2B5EF4-FFF2-40B4-BE49-F238E27FC236}">
                        <a16:creationId xmlns:a16="http://schemas.microsoft.com/office/drawing/2014/main" id="{4CA8B808-CC93-0199-46F1-B846DF6BF9A3}"/>
                      </a:ext>
                    </a:extLst>
                  </p:cNvPr>
                  <p:cNvCxnSpPr>
                    <a:cxnSpLocks/>
                  </p:cNvCxnSpPr>
                  <p:nvPr/>
                </p:nvCxnSpPr>
                <p:spPr>
                  <a:xfrm flipH="1">
                    <a:off x="5991225" y="4310063"/>
                    <a:ext cx="40482" cy="136920"/>
                  </a:xfrm>
                  <a:prstGeom prst="line">
                    <a:avLst/>
                  </a:prstGeom>
                  <a:noFill/>
                  <a:ln w="25400" cap="rnd" cmpd="sng" algn="ctr">
                    <a:solidFill>
                      <a:schemeClr val="tx1"/>
                    </a:solidFill>
                    <a:prstDash val="solid"/>
                    <a:round/>
                  </a:ln>
                  <a:effectLst/>
                </p:spPr>
              </p:cxnSp>
              <p:cxnSp>
                <p:nvCxnSpPr>
                  <p:cNvPr id="29" name="직선 연결선 789">
                    <a:extLst>
                      <a:ext uri="{FF2B5EF4-FFF2-40B4-BE49-F238E27FC236}">
                        <a16:creationId xmlns:a16="http://schemas.microsoft.com/office/drawing/2014/main" id="{62DE691E-9D47-9531-B859-AFDACF3BC9A7}"/>
                      </a:ext>
                    </a:extLst>
                  </p:cNvPr>
                  <p:cNvCxnSpPr>
                    <a:cxnSpLocks/>
                  </p:cNvCxnSpPr>
                  <p:nvPr/>
                </p:nvCxnSpPr>
                <p:spPr>
                  <a:xfrm flipH="1">
                    <a:off x="6114445" y="4310063"/>
                    <a:ext cx="82738" cy="273840"/>
                  </a:xfrm>
                  <a:prstGeom prst="line">
                    <a:avLst/>
                  </a:prstGeom>
                  <a:noFill/>
                  <a:ln w="25400" cap="rnd" cmpd="sng" algn="ctr">
                    <a:solidFill>
                      <a:schemeClr val="tx1"/>
                    </a:solidFill>
                    <a:prstDash val="solid"/>
                    <a:round/>
                  </a:ln>
                  <a:effectLst/>
                </p:spPr>
              </p:cxnSp>
              <p:cxnSp>
                <p:nvCxnSpPr>
                  <p:cNvPr id="30" name="직선 연결선 792">
                    <a:extLst>
                      <a:ext uri="{FF2B5EF4-FFF2-40B4-BE49-F238E27FC236}">
                        <a16:creationId xmlns:a16="http://schemas.microsoft.com/office/drawing/2014/main" id="{BB8C2A16-4205-4CCB-9EFE-2F054E785556}"/>
                      </a:ext>
                    </a:extLst>
                  </p:cNvPr>
                  <p:cNvCxnSpPr>
                    <a:cxnSpLocks/>
                  </p:cNvCxnSpPr>
                  <p:nvPr/>
                </p:nvCxnSpPr>
                <p:spPr>
                  <a:xfrm>
                    <a:off x="6031707" y="4310063"/>
                    <a:ext cx="82738" cy="273840"/>
                  </a:xfrm>
                  <a:prstGeom prst="line">
                    <a:avLst/>
                  </a:prstGeom>
                  <a:noFill/>
                  <a:ln w="25400" cap="rnd" cmpd="sng" algn="ctr">
                    <a:solidFill>
                      <a:schemeClr val="tx1"/>
                    </a:solidFill>
                    <a:prstDash val="solid"/>
                    <a:round/>
                  </a:ln>
                  <a:effectLst/>
                </p:spPr>
              </p:cxnSp>
              <p:cxnSp>
                <p:nvCxnSpPr>
                  <p:cNvPr id="31" name="직선 연결선 807">
                    <a:extLst>
                      <a:ext uri="{FF2B5EF4-FFF2-40B4-BE49-F238E27FC236}">
                        <a16:creationId xmlns:a16="http://schemas.microsoft.com/office/drawing/2014/main" id="{04E4BAE9-DEE6-247E-296E-4EFB3E13D864}"/>
                      </a:ext>
                    </a:extLst>
                  </p:cNvPr>
                  <p:cNvCxnSpPr>
                    <a:cxnSpLocks/>
                  </p:cNvCxnSpPr>
                  <p:nvPr/>
                </p:nvCxnSpPr>
                <p:spPr>
                  <a:xfrm>
                    <a:off x="6197183" y="4310063"/>
                    <a:ext cx="82738" cy="273840"/>
                  </a:xfrm>
                  <a:prstGeom prst="line">
                    <a:avLst/>
                  </a:prstGeom>
                  <a:noFill/>
                  <a:ln w="25400" cap="rnd" cmpd="sng" algn="ctr">
                    <a:solidFill>
                      <a:schemeClr val="tx1"/>
                    </a:solidFill>
                    <a:prstDash val="solid"/>
                    <a:round/>
                  </a:ln>
                  <a:effectLst/>
                </p:spPr>
              </p:cxnSp>
              <p:cxnSp>
                <p:nvCxnSpPr>
                  <p:cNvPr id="32" name="직선 연결선 810">
                    <a:extLst>
                      <a:ext uri="{FF2B5EF4-FFF2-40B4-BE49-F238E27FC236}">
                        <a16:creationId xmlns:a16="http://schemas.microsoft.com/office/drawing/2014/main" id="{3FE61277-7F2F-D72E-0A21-E8FCA60225D3}"/>
                      </a:ext>
                    </a:extLst>
                  </p:cNvPr>
                  <p:cNvCxnSpPr>
                    <a:cxnSpLocks/>
                  </p:cNvCxnSpPr>
                  <p:nvPr/>
                </p:nvCxnSpPr>
                <p:spPr>
                  <a:xfrm flipH="1">
                    <a:off x="6279921" y="4310063"/>
                    <a:ext cx="82738" cy="273840"/>
                  </a:xfrm>
                  <a:prstGeom prst="line">
                    <a:avLst/>
                  </a:prstGeom>
                  <a:noFill/>
                  <a:ln w="25400" cap="rnd" cmpd="sng" algn="ctr">
                    <a:solidFill>
                      <a:schemeClr val="tx1"/>
                    </a:solidFill>
                    <a:prstDash val="solid"/>
                    <a:round/>
                  </a:ln>
                  <a:effectLst/>
                </p:spPr>
              </p:cxnSp>
              <p:cxnSp>
                <p:nvCxnSpPr>
                  <p:cNvPr id="33" name="직선 연결선 815">
                    <a:extLst>
                      <a:ext uri="{FF2B5EF4-FFF2-40B4-BE49-F238E27FC236}">
                        <a16:creationId xmlns:a16="http://schemas.microsoft.com/office/drawing/2014/main" id="{D0794618-790F-85B1-2E99-EADF45B80C7F}"/>
                      </a:ext>
                    </a:extLst>
                  </p:cNvPr>
                  <p:cNvCxnSpPr>
                    <a:cxnSpLocks/>
                  </p:cNvCxnSpPr>
                  <p:nvPr/>
                </p:nvCxnSpPr>
                <p:spPr>
                  <a:xfrm>
                    <a:off x="6362659" y="4310063"/>
                    <a:ext cx="82738" cy="273840"/>
                  </a:xfrm>
                  <a:prstGeom prst="line">
                    <a:avLst/>
                  </a:prstGeom>
                  <a:noFill/>
                  <a:ln w="25400" cap="rnd" cmpd="sng" algn="ctr">
                    <a:solidFill>
                      <a:schemeClr val="tx1"/>
                    </a:solidFill>
                    <a:prstDash val="solid"/>
                    <a:round/>
                  </a:ln>
                  <a:effectLst/>
                </p:spPr>
              </p:cxnSp>
              <p:cxnSp>
                <p:nvCxnSpPr>
                  <p:cNvPr id="34" name="직선 연결선 819">
                    <a:extLst>
                      <a:ext uri="{FF2B5EF4-FFF2-40B4-BE49-F238E27FC236}">
                        <a16:creationId xmlns:a16="http://schemas.microsoft.com/office/drawing/2014/main" id="{AFE1CAE2-D533-16D4-1B8B-6A39DA11182D}"/>
                      </a:ext>
                    </a:extLst>
                  </p:cNvPr>
                  <p:cNvCxnSpPr>
                    <a:cxnSpLocks/>
                  </p:cNvCxnSpPr>
                  <p:nvPr/>
                </p:nvCxnSpPr>
                <p:spPr>
                  <a:xfrm flipH="1">
                    <a:off x="6445397" y="4446983"/>
                    <a:ext cx="42255" cy="136920"/>
                  </a:xfrm>
                  <a:prstGeom prst="line">
                    <a:avLst/>
                  </a:prstGeom>
                  <a:noFill/>
                  <a:ln w="25400" cap="rnd" cmpd="sng" algn="ctr">
                    <a:solidFill>
                      <a:schemeClr val="tx1"/>
                    </a:solidFill>
                    <a:prstDash val="solid"/>
                    <a:round/>
                  </a:ln>
                  <a:effectLst/>
                </p:spPr>
              </p:cxnSp>
            </p:grpSp>
            <p:cxnSp>
              <p:nvCxnSpPr>
                <p:cNvPr id="26" name="직선 연결선 826">
                  <a:extLst>
                    <a:ext uri="{FF2B5EF4-FFF2-40B4-BE49-F238E27FC236}">
                      <a16:creationId xmlns:a16="http://schemas.microsoft.com/office/drawing/2014/main" id="{3BE1DC5E-933D-33FC-2F37-B3A925E76191}"/>
                    </a:ext>
                  </a:extLst>
                </p:cNvPr>
                <p:cNvCxnSpPr>
                  <a:cxnSpLocks/>
                </p:cNvCxnSpPr>
                <p:nvPr/>
              </p:nvCxnSpPr>
              <p:spPr>
                <a:xfrm>
                  <a:off x="5890169" y="4863900"/>
                  <a:ext cx="232301" cy="0"/>
                </a:xfrm>
                <a:prstGeom prst="line">
                  <a:avLst/>
                </a:prstGeom>
                <a:noFill/>
                <a:ln w="25400" cap="rnd" cmpd="sng" algn="ctr">
                  <a:solidFill>
                    <a:schemeClr val="tx1"/>
                  </a:solidFill>
                  <a:prstDash val="solid"/>
                  <a:round/>
                </a:ln>
                <a:effectLst/>
              </p:spPr>
            </p:cxnSp>
            <p:cxnSp>
              <p:nvCxnSpPr>
                <p:cNvPr id="27" name="직선 연결선 832">
                  <a:extLst>
                    <a:ext uri="{FF2B5EF4-FFF2-40B4-BE49-F238E27FC236}">
                      <a16:creationId xmlns:a16="http://schemas.microsoft.com/office/drawing/2014/main" id="{7AD2C21A-04ED-9B88-8C43-51E783EC1881}"/>
                    </a:ext>
                  </a:extLst>
                </p:cNvPr>
                <p:cNvCxnSpPr>
                  <a:cxnSpLocks/>
                </p:cNvCxnSpPr>
                <p:nvPr/>
              </p:nvCxnSpPr>
              <p:spPr>
                <a:xfrm flipH="1">
                  <a:off x="7552471" y="4863900"/>
                  <a:ext cx="233686" cy="0"/>
                </a:xfrm>
                <a:prstGeom prst="line">
                  <a:avLst/>
                </a:prstGeom>
                <a:noFill/>
                <a:ln w="25400" cap="rnd" cmpd="sng" algn="ctr">
                  <a:solidFill>
                    <a:schemeClr val="tx1"/>
                  </a:solidFill>
                  <a:prstDash val="solid"/>
                  <a:round/>
                </a:ln>
                <a:effectLst/>
              </p:spPr>
            </p:cxnSp>
          </p:grpSp>
          <p:cxnSp>
            <p:nvCxnSpPr>
              <p:cNvPr id="23" name="Straight Connector 22">
                <a:extLst>
                  <a:ext uri="{FF2B5EF4-FFF2-40B4-BE49-F238E27FC236}">
                    <a16:creationId xmlns:a16="http://schemas.microsoft.com/office/drawing/2014/main" id="{7C5CF733-44ED-0E23-D114-490A0E8F21A2}"/>
                  </a:ext>
                </a:extLst>
              </p:cNvPr>
              <p:cNvCxnSpPr>
                <a:cxnSpLocks/>
              </p:cNvCxnSpPr>
              <p:nvPr/>
            </p:nvCxnSpPr>
            <p:spPr bwMode="auto">
              <a:xfrm flipH="1">
                <a:off x="7355854" y="2428022"/>
                <a:ext cx="1431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grpSp>
        <p:sp>
          <p:nvSpPr>
            <p:cNvPr id="14" name="TextBox 13">
              <a:extLst>
                <a:ext uri="{FF2B5EF4-FFF2-40B4-BE49-F238E27FC236}">
                  <a16:creationId xmlns:a16="http://schemas.microsoft.com/office/drawing/2014/main" id="{44FE930D-4771-34E6-2C41-8791A26EDE01}"/>
                </a:ext>
              </a:extLst>
            </p:cNvPr>
            <p:cNvSpPr txBox="1"/>
            <p:nvPr/>
          </p:nvSpPr>
          <p:spPr>
            <a:xfrm>
              <a:off x="6741471" y="2898102"/>
              <a:ext cx="335348" cy="369332"/>
            </a:xfrm>
            <a:prstGeom prst="rect">
              <a:avLst/>
            </a:prstGeom>
            <a:noFill/>
          </p:spPr>
          <p:txBody>
            <a:bodyPr wrap="none" rtlCol="0" anchor="ctr">
              <a:spAutoFit/>
            </a:bodyPr>
            <a:lstStyle/>
            <a:p>
              <a:pPr algn="r"/>
              <a:r>
                <a:rPr lang="en-US" b="1" dirty="0">
                  <a:latin typeface="Cambria" panose="02040503050406030204" pitchFamily="18" charset="0"/>
                </a:rPr>
                <a:t>A</a:t>
              </a:r>
              <a:endParaRPr lang="en-CH" b="1" baseline="-25000" dirty="0">
                <a:latin typeface="Cambria" panose="02040503050406030204" pitchFamily="18" charset="0"/>
              </a:endParaRPr>
            </a:p>
          </p:txBody>
        </p:sp>
        <p:sp>
          <p:nvSpPr>
            <p:cNvPr id="15" name="TextBox 14">
              <a:extLst>
                <a:ext uri="{FF2B5EF4-FFF2-40B4-BE49-F238E27FC236}">
                  <a16:creationId xmlns:a16="http://schemas.microsoft.com/office/drawing/2014/main" id="{14D4C85F-E85F-23C4-FEFE-FB33BFB4CF02}"/>
                </a:ext>
              </a:extLst>
            </p:cNvPr>
            <p:cNvSpPr txBox="1"/>
            <p:nvPr/>
          </p:nvSpPr>
          <p:spPr>
            <a:xfrm>
              <a:off x="6741471" y="3225588"/>
              <a:ext cx="335348" cy="369332"/>
            </a:xfrm>
            <a:prstGeom prst="rect">
              <a:avLst/>
            </a:prstGeom>
            <a:noFill/>
          </p:spPr>
          <p:txBody>
            <a:bodyPr wrap="none" rtlCol="0" anchor="ctr">
              <a:spAutoFit/>
            </a:bodyPr>
            <a:lstStyle/>
            <a:p>
              <a:pPr algn="r"/>
              <a:r>
                <a:rPr lang="en-US" b="1" dirty="0">
                  <a:latin typeface="Cambria" panose="02040503050406030204" pitchFamily="18" charset="0"/>
                </a:rPr>
                <a:t>B</a:t>
              </a:r>
              <a:endParaRPr lang="en-CH" b="1" baseline="-25000" dirty="0">
                <a:latin typeface="Cambria" panose="02040503050406030204" pitchFamily="18" charset="0"/>
              </a:endParaRPr>
            </a:p>
          </p:txBody>
        </p:sp>
        <p:sp>
          <p:nvSpPr>
            <p:cNvPr id="16" name="TextBox 15">
              <a:extLst>
                <a:ext uri="{FF2B5EF4-FFF2-40B4-BE49-F238E27FC236}">
                  <a16:creationId xmlns:a16="http://schemas.microsoft.com/office/drawing/2014/main" id="{4B3629CE-C159-D051-2D67-EA373F103A4F}"/>
                </a:ext>
              </a:extLst>
            </p:cNvPr>
            <p:cNvSpPr txBox="1"/>
            <p:nvPr/>
          </p:nvSpPr>
          <p:spPr>
            <a:xfrm>
              <a:off x="7921410" y="2738078"/>
              <a:ext cx="588623" cy="369332"/>
            </a:xfrm>
            <a:prstGeom prst="rect">
              <a:avLst/>
            </a:prstGeom>
            <a:noFill/>
          </p:spPr>
          <p:txBody>
            <a:bodyPr wrap="none" rtlCol="0" anchor="ctr">
              <a:spAutoFit/>
            </a:bodyPr>
            <a:lstStyle/>
            <a:p>
              <a:pPr algn="r"/>
              <a:r>
                <a:rPr lang="en-US" b="1" dirty="0">
                  <a:latin typeface="Cambria" panose="02040503050406030204" pitchFamily="18" charset="0"/>
                </a:rPr>
                <a:t>A•B</a:t>
              </a:r>
              <a:endParaRPr lang="en-CH" b="1" baseline="-25000" dirty="0">
                <a:latin typeface="Cambria" panose="02040503050406030204" pitchFamily="18" charset="0"/>
              </a:endParaRPr>
            </a:p>
          </p:txBody>
        </p:sp>
        <p:sp>
          <p:nvSpPr>
            <p:cNvPr id="17" name="TextBox 16">
              <a:extLst>
                <a:ext uri="{FF2B5EF4-FFF2-40B4-BE49-F238E27FC236}">
                  <a16:creationId xmlns:a16="http://schemas.microsoft.com/office/drawing/2014/main" id="{D03BFF11-EE94-2A6F-E93B-194F65A03985}"/>
                </a:ext>
              </a:extLst>
            </p:cNvPr>
            <p:cNvSpPr txBox="1"/>
            <p:nvPr/>
          </p:nvSpPr>
          <p:spPr>
            <a:xfrm>
              <a:off x="5347876" y="2287032"/>
              <a:ext cx="1715853" cy="646331"/>
            </a:xfrm>
            <a:prstGeom prst="rect">
              <a:avLst/>
            </a:prstGeom>
            <a:noFill/>
          </p:spPr>
          <p:txBody>
            <a:bodyPr wrap="square" rtlCol="0" anchor="ctr">
              <a:spAutoFit/>
            </a:bodyPr>
            <a:lstStyle/>
            <a:p>
              <a:pPr algn="ctr"/>
              <a:r>
                <a:rPr lang="en-US" b="1" dirty="0">
                  <a:latin typeface="Cambria" panose="02040503050406030204" pitchFamily="18" charset="0"/>
                </a:rPr>
                <a:t>2-input AND</a:t>
              </a:r>
              <a:endParaRPr lang="en-CH" b="1" baseline="-25000" dirty="0">
                <a:latin typeface="Cambria" panose="02040503050406030204" pitchFamily="18" charset="0"/>
              </a:endParaRPr>
            </a:p>
          </p:txBody>
        </p:sp>
      </p:grpSp>
      <p:sp>
        <p:nvSpPr>
          <p:cNvPr id="10" name="TextBox 9">
            <a:extLst>
              <a:ext uri="{FF2B5EF4-FFF2-40B4-BE49-F238E27FC236}">
                <a16:creationId xmlns:a16="http://schemas.microsoft.com/office/drawing/2014/main" id="{D9C5FA4A-EC51-051F-DBA6-F3B349D33687}"/>
              </a:ext>
            </a:extLst>
          </p:cNvPr>
          <p:cNvSpPr txBox="1"/>
          <p:nvPr/>
        </p:nvSpPr>
        <p:spPr>
          <a:xfrm>
            <a:off x="8478860" y="3193525"/>
            <a:ext cx="503230" cy="3344612"/>
          </a:xfrm>
          <a:prstGeom prst="rect">
            <a:avLst/>
          </a:prstGeom>
          <a:solidFill>
            <a:schemeClr val="bg1">
              <a:alpha val="89294"/>
            </a:schemeClr>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A780769B-D5C4-1509-A64D-4883134692BF}"/>
              </a:ext>
            </a:extLst>
          </p:cNvPr>
          <p:cNvSpPr txBox="1"/>
          <p:nvPr/>
        </p:nvSpPr>
        <p:spPr>
          <a:xfrm>
            <a:off x="8507542" y="2112074"/>
            <a:ext cx="477666" cy="1080877"/>
          </a:xfrm>
          <a:prstGeom prst="rect">
            <a:avLst/>
          </a:prstGeom>
          <a:solidFill>
            <a:schemeClr val="bg1">
              <a:alpha val="89294"/>
            </a:schemeClr>
          </a:solidFill>
        </p:spPr>
        <p:txBody>
          <a:bodyPr wrap="square" rtlCol="0">
            <a:spAutoFit/>
          </a:bodyPr>
          <a:lstStyle/>
          <a:p>
            <a:endParaRPr lang="en-US" dirty="0"/>
          </a:p>
        </p:txBody>
      </p:sp>
      <p:sp>
        <p:nvSpPr>
          <p:cNvPr id="49" name="TextBox 48">
            <a:extLst>
              <a:ext uri="{FF2B5EF4-FFF2-40B4-BE49-F238E27FC236}">
                <a16:creationId xmlns:a16="http://schemas.microsoft.com/office/drawing/2014/main" id="{ACBA1B2D-ABB3-7937-7608-FD9FF6ED5606}"/>
              </a:ext>
            </a:extLst>
          </p:cNvPr>
          <p:cNvSpPr txBox="1"/>
          <p:nvPr/>
        </p:nvSpPr>
        <p:spPr>
          <a:xfrm>
            <a:off x="8103594" y="1523420"/>
            <a:ext cx="952407" cy="451959"/>
          </a:xfrm>
          <a:prstGeom prst="rect">
            <a:avLst/>
          </a:prstGeom>
          <a:solidFill>
            <a:schemeClr val="bg1">
              <a:alpha val="89294"/>
            </a:schemeClr>
          </a:solidFill>
        </p:spPr>
        <p:txBody>
          <a:bodyPr wrap="square" rtlCol="0">
            <a:spAutoFit/>
          </a:bodyPr>
          <a:lstStyle/>
          <a:p>
            <a:endParaRPr lang="en-US" dirty="0"/>
          </a:p>
        </p:txBody>
      </p:sp>
      <p:sp>
        <p:nvSpPr>
          <p:cNvPr id="50" name="Rectangle 49">
            <a:extLst>
              <a:ext uri="{FF2B5EF4-FFF2-40B4-BE49-F238E27FC236}">
                <a16:creationId xmlns:a16="http://schemas.microsoft.com/office/drawing/2014/main" id="{0E9AC1FA-7A6C-4FF2-8B09-C0E53280F42C}"/>
              </a:ext>
            </a:extLst>
          </p:cNvPr>
          <p:cNvSpPr/>
          <p:nvPr/>
        </p:nvSpPr>
        <p:spPr>
          <a:xfrm>
            <a:off x="8104855" y="1974213"/>
            <a:ext cx="403608" cy="448411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1" name="Rounded Rectangular Callout 50">
            <a:extLst>
              <a:ext uri="{FF2B5EF4-FFF2-40B4-BE49-F238E27FC236}">
                <a16:creationId xmlns:a16="http://schemas.microsoft.com/office/drawing/2014/main" id="{E5974FFB-0B77-DAD3-D3FF-27B3D7EADEA5}"/>
              </a:ext>
            </a:extLst>
          </p:cNvPr>
          <p:cNvSpPr/>
          <p:nvPr/>
        </p:nvSpPr>
        <p:spPr bwMode="auto">
          <a:xfrm>
            <a:off x="4525104" y="3746653"/>
            <a:ext cx="3327625" cy="2677498"/>
          </a:xfrm>
          <a:prstGeom prst="wedgeRoundRectCallout">
            <a:avLst>
              <a:gd name="adj1" fmla="val 57572"/>
              <a:gd name="adj2" fmla="val -21787"/>
              <a:gd name="adj3" fmla="val 16667"/>
            </a:avLst>
          </a:prstGeom>
          <a:solidFill>
            <a:srgbClr val="FBF7F5"/>
          </a:solidFill>
          <a:ln w="19050" cap="flat" cmpd="sng" algn="ctr">
            <a:solidFill>
              <a:srgbClr val="67655C"/>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000" dirty="0">
                <a:latin typeface="Avenir Next" panose="020B0503020202020204" pitchFamily="34" charset="0"/>
                <a:ea typeface="ＭＳ Ｐゴシック" panose="020B0600070205080204" pitchFamily="34" charset="-128"/>
              </a:rPr>
              <a:t>Cells in different blocks </a:t>
            </a:r>
          </a:p>
          <a:p>
            <a:pPr algn="ctr" fontAlgn="base">
              <a:spcBef>
                <a:spcPct val="0"/>
              </a:spcBef>
              <a:spcAft>
                <a:spcPct val="0"/>
              </a:spcAft>
            </a:pPr>
            <a:r>
              <a:rPr lang="en-US" sz="2000" dirty="0">
                <a:latin typeface="Avenir Next" panose="020B0503020202020204" pitchFamily="34" charset="0"/>
                <a:ea typeface="ＭＳ Ｐゴシック" panose="020B0600070205080204" pitchFamily="34" charset="-128"/>
              </a:rPr>
              <a:t>are </a:t>
            </a:r>
            <a:r>
              <a:rPr lang="en-US" sz="2000" dirty="0">
                <a:solidFill>
                  <a:schemeClr val="accent1"/>
                </a:solidFill>
                <a:latin typeface="Avenir Next" panose="020B0503020202020204" pitchFamily="34" charset="0"/>
                <a:ea typeface="ＭＳ Ｐゴシック" panose="020B0600070205080204" pitchFamily="34" charset="-128"/>
              </a:rPr>
              <a:t>connected in parallel</a:t>
            </a:r>
            <a:r>
              <a:rPr lang="en-US" sz="2000" dirty="0">
                <a:latin typeface="Avenir Next" panose="020B0503020202020204" pitchFamily="34" charset="0"/>
                <a:ea typeface="ＭＳ Ｐゴシック" panose="020B0600070205080204" pitchFamily="34" charset="-128"/>
              </a:rPr>
              <a:t>: Similar to </a:t>
            </a:r>
            <a:r>
              <a:rPr lang="en-US" sz="2000" dirty="0">
                <a:solidFill>
                  <a:srgbClr val="C80060"/>
                </a:solidFill>
                <a:latin typeface="Avenir Next" panose="020B0503020202020204" pitchFamily="34" charset="0"/>
                <a:ea typeface="ＭＳ Ｐゴシック" panose="020B0600070205080204" pitchFamily="34" charset="-128"/>
              </a:rPr>
              <a:t>digital OR</a:t>
            </a:r>
          </a:p>
          <a:p>
            <a:pP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a:p>
            <a:pP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a:p>
            <a:pP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a:p>
            <a:pP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a:p>
            <a:pPr fontAlgn="base">
              <a:spcBef>
                <a:spcPct val="0"/>
              </a:spcBef>
              <a:spcAft>
                <a:spcPct val="0"/>
              </a:spcAft>
            </a:pPr>
            <a:endParaRPr lang="en-US" sz="2000" dirty="0">
              <a:solidFill>
                <a:schemeClr val="accent6">
                  <a:lumMod val="75000"/>
                </a:schemeClr>
              </a:solidFill>
              <a:latin typeface="Avenir Next" panose="020B0503020202020204" pitchFamily="34" charset="0"/>
              <a:ea typeface="ＭＳ Ｐゴシック" panose="020B0600070205080204" pitchFamily="34" charset="-128"/>
            </a:endParaRPr>
          </a:p>
        </p:txBody>
      </p:sp>
      <p:grpSp>
        <p:nvGrpSpPr>
          <p:cNvPr id="53" name="Group 52">
            <a:extLst>
              <a:ext uri="{FF2B5EF4-FFF2-40B4-BE49-F238E27FC236}">
                <a16:creationId xmlns:a16="http://schemas.microsoft.com/office/drawing/2014/main" id="{1EB851E9-F190-E293-AF95-44856BCD2C10}"/>
              </a:ext>
            </a:extLst>
          </p:cNvPr>
          <p:cNvGrpSpPr/>
          <p:nvPr/>
        </p:nvGrpSpPr>
        <p:grpSpPr>
          <a:xfrm>
            <a:off x="4435279" y="4808668"/>
            <a:ext cx="2999285" cy="1587850"/>
            <a:chOff x="5529798" y="4416638"/>
            <a:chExt cx="2999285" cy="1587850"/>
          </a:xfrm>
        </p:grpSpPr>
        <p:sp>
          <p:nvSpPr>
            <p:cNvPr id="55" name="TextBox 54">
              <a:extLst>
                <a:ext uri="{FF2B5EF4-FFF2-40B4-BE49-F238E27FC236}">
                  <a16:creationId xmlns:a16="http://schemas.microsoft.com/office/drawing/2014/main" id="{7D7CA8D5-C917-F099-F3DA-3401D8956B43}"/>
                </a:ext>
              </a:extLst>
            </p:cNvPr>
            <p:cNvSpPr txBox="1"/>
            <p:nvPr/>
          </p:nvSpPr>
          <p:spPr>
            <a:xfrm>
              <a:off x="5529798" y="4564782"/>
              <a:ext cx="1715853" cy="369332"/>
            </a:xfrm>
            <a:prstGeom prst="rect">
              <a:avLst/>
            </a:prstGeom>
            <a:noFill/>
          </p:spPr>
          <p:txBody>
            <a:bodyPr wrap="square" rtlCol="0" anchor="ctr">
              <a:spAutoFit/>
            </a:bodyPr>
            <a:lstStyle/>
            <a:p>
              <a:pPr algn="ctr"/>
              <a:r>
                <a:rPr lang="en-US" b="1" dirty="0">
                  <a:latin typeface="Cambria" panose="02040503050406030204" pitchFamily="18" charset="0"/>
                </a:rPr>
                <a:t>2-input OR</a:t>
              </a:r>
              <a:endParaRPr lang="en-CH" b="1" baseline="-25000" dirty="0">
                <a:latin typeface="Cambria" panose="02040503050406030204" pitchFamily="18" charset="0"/>
              </a:endParaRPr>
            </a:p>
          </p:txBody>
        </p:sp>
        <p:grpSp>
          <p:nvGrpSpPr>
            <p:cNvPr id="56" name="Group 55">
              <a:extLst>
                <a:ext uri="{FF2B5EF4-FFF2-40B4-BE49-F238E27FC236}">
                  <a16:creationId xmlns:a16="http://schemas.microsoft.com/office/drawing/2014/main" id="{C35912BE-40E7-7710-3A91-9C29FFB4C999}"/>
                </a:ext>
              </a:extLst>
            </p:cNvPr>
            <p:cNvGrpSpPr/>
            <p:nvPr/>
          </p:nvGrpSpPr>
          <p:grpSpPr>
            <a:xfrm rot="16200000">
              <a:off x="6858255" y="5619110"/>
              <a:ext cx="424648" cy="346108"/>
              <a:chOff x="1303006" y="1943096"/>
              <a:chExt cx="2430794" cy="1981207"/>
            </a:xfrm>
          </p:grpSpPr>
          <p:cxnSp>
            <p:nvCxnSpPr>
              <p:cNvPr id="84" name="Straight Connector 83">
                <a:extLst>
                  <a:ext uri="{FF2B5EF4-FFF2-40B4-BE49-F238E27FC236}">
                    <a16:creationId xmlns:a16="http://schemas.microsoft.com/office/drawing/2014/main" id="{8F79CEE1-9339-E4E5-076C-01F44884633F}"/>
                  </a:ext>
                </a:extLst>
              </p:cNvPr>
              <p:cNvCxnSpPr>
                <a:cxnSpLocks/>
              </p:cNvCxnSpPr>
              <p:nvPr/>
            </p:nvCxnSpPr>
            <p:spPr bwMode="auto">
              <a:xfrm rot="5400000" flipV="1">
                <a:off x="1794503" y="3432806"/>
                <a:ext cx="0" cy="982993"/>
              </a:xfrm>
              <a:prstGeom prst="line">
                <a:avLst/>
              </a:prstGeom>
              <a:solidFill>
                <a:srgbClr val="C0C0C0"/>
              </a:solidFill>
              <a:ln w="25400" cap="sq" cmpd="sng" algn="ctr">
                <a:solidFill>
                  <a:schemeClr val="tx1"/>
                </a:solidFill>
                <a:prstDash val="solid"/>
                <a:miter lim="800000"/>
                <a:headEnd type="triangle" w="med" len="med"/>
                <a:tailEnd type="none" w="med" len="med"/>
              </a:ln>
              <a:effectLst/>
            </p:spPr>
          </p:cxnSp>
          <p:cxnSp>
            <p:nvCxnSpPr>
              <p:cNvPr id="87" name="Straight Connector 86">
                <a:extLst>
                  <a:ext uri="{FF2B5EF4-FFF2-40B4-BE49-F238E27FC236}">
                    <a16:creationId xmlns:a16="http://schemas.microsoft.com/office/drawing/2014/main" id="{43E2468D-B651-5D38-453F-8A60F4E56691}"/>
                  </a:ext>
                </a:extLst>
              </p:cNvPr>
              <p:cNvCxnSpPr>
                <a:cxnSpLocks/>
              </p:cNvCxnSpPr>
              <p:nvPr/>
            </p:nvCxnSpPr>
            <p:spPr bwMode="auto">
              <a:xfrm rot="16200000">
                <a:off x="1790700" y="34290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88" name="Straight Connector 87">
                <a:extLst>
                  <a:ext uri="{FF2B5EF4-FFF2-40B4-BE49-F238E27FC236}">
                    <a16:creationId xmlns:a16="http://schemas.microsoft.com/office/drawing/2014/main" id="{ECC065C1-01B5-6F23-2E07-5C9F7552B45F}"/>
                  </a:ext>
                </a:extLst>
              </p:cNvPr>
              <p:cNvCxnSpPr>
                <a:cxnSpLocks/>
              </p:cNvCxnSpPr>
              <p:nvPr/>
            </p:nvCxnSpPr>
            <p:spPr bwMode="auto">
              <a:xfrm>
                <a:off x="3276600" y="3924300"/>
                <a:ext cx="4572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89" name="Straight Connector 88">
                <a:extLst>
                  <a:ext uri="{FF2B5EF4-FFF2-40B4-BE49-F238E27FC236}">
                    <a16:creationId xmlns:a16="http://schemas.microsoft.com/office/drawing/2014/main" id="{FCD02464-97C4-E361-56A0-531CDC85A24C}"/>
                  </a:ext>
                </a:extLst>
              </p:cNvPr>
              <p:cNvCxnSpPr>
                <a:cxnSpLocks/>
              </p:cNvCxnSpPr>
              <p:nvPr/>
            </p:nvCxnSpPr>
            <p:spPr bwMode="auto">
              <a:xfrm rot="16200000">
                <a:off x="2781300" y="34290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90" name="Straight Connector 89">
                <a:extLst>
                  <a:ext uri="{FF2B5EF4-FFF2-40B4-BE49-F238E27FC236}">
                    <a16:creationId xmlns:a16="http://schemas.microsoft.com/office/drawing/2014/main" id="{875B59F2-5E71-EFFA-39F9-8ED83319E693}"/>
                  </a:ext>
                </a:extLst>
              </p:cNvPr>
              <p:cNvCxnSpPr>
                <a:cxnSpLocks/>
              </p:cNvCxnSpPr>
              <p:nvPr/>
            </p:nvCxnSpPr>
            <p:spPr bwMode="auto">
              <a:xfrm>
                <a:off x="2278382" y="29337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91" name="Straight Connector 90">
                <a:extLst>
                  <a:ext uri="{FF2B5EF4-FFF2-40B4-BE49-F238E27FC236}">
                    <a16:creationId xmlns:a16="http://schemas.microsoft.com/office/drawing/2014/main" id="{F2458DF4-9F42-8456-2BCE-E3445EC2A1F5}"/>
                  </a:ext>
                </a:extLst>
              </p:cNvPr>
              <p:cNvCxnSpPr>
                <a:cxnSpLocks/>
              </p:cNvCxnSpPr>
              <p:nvPr/>
            </p:nvCxnSpPr>
            <p:spPr bwMode="auto">
              <a:xfrm>
                <a:off x="2278382" y="26289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92" name="Straight Connector 91">
                <a:extLst>
                  <a:ext uri="{FF2B5EF4-FFF2-40B4-BE49-F238E27FC236}">
                    <a16:creationId xmlns:a16="http://schemas.microsoft.com/office/drawing/2014/main" id="{FA9C5782-64F4-0C7B-47E0-6472614D732C}"/>
                  </a:ext>
                </a:extLst>
              </p:cNvPr>
              <p:cNvCxnSpPr>
                <a:cxnSpLocks/>
              </p:cNvCxnSpPr>
              <p:nvPr/>
            </p:nvCxnSpPr>
            <p:spPr bwMode="auto">
              <a:xfrm rot="5400000" flipH="1">
                <a:off x="2430777" y="2286000"/>
                <a:ext cx="685811" cy="0"/>
              </a:xfrm>
              <a:prstGeom prst="line">
                <a:avLst/>
              </a:prstGeom>
              <a:solidFill>
                <a:srgbClr val="C0C0C0"/>
              </a:solidFill>
              <a:ln w="25400" cap="sq" cmpd="sng" algn="ctr">
                <a:solidFill>
                  <a:schemeClr val="tx1"/>
                </a:solidFill>
                <a:prstDash val="solid"/>
                <a:miter lim="800000"/>
                <a:headEnd type="none" w="med" len="med"/>
                <a:tailEnd type="oval" w="med" len="med"/>
              </a:ln>
              <a:effectLst/>
            </p:spPr>
          </p:cxnSp>
        </p:grpSp>
        <p:cxnSp>
          <p:nvCxnSpPr>
            <p:cNvPr id="57" name="Straight Connector 56">
              <a:extLst>
                <a:ext uri="{FF2B5EF4-FFF2-40B4-BE49-F238E27FC236}">
                  <a16:creationId xmlns:a16="http://schemas.microsoft.com/office/drawing/2014/main" id="{2CAB3E5C-B0A1-05A4-2325-6CDA6F7D9405}"/>
                </a:ext>
              </a:extLst>
            </p:cNvPr>
            <p:cNvCxnSpPr>
              <a:cxnSpLocks/>
            </p:cNvCxnSpPr>
            <p:nvPr/>
          </p:nvCxnSpPr>
          <p:spPr bwMode="auto">
            <a:xfrm flipH="1">
              <a:off x="7427612" y="4928297"/>
              <a:ext cx="51781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grpSp>
          <p:nvGrpSpPr>
            <p:cNvPr id="58" name="그룹 835">
              <a:extLst>
                <a:ext uri="{FF2B5EF4-FFF2-40B4-BE49-F238E27FC236}">
                  <a16:creationId xmlns:a16="http://schemas.microsoft.com/office/drawing/2014/main" id="{0932C4DA-E63D-329A-0DF6-CBCBD86E1A45}"/>
                </a:ext>
              </a:extLst>
            </p:cNvPr>
            <p:cNvGrpSpPr/>
            <p:nvPr/>
          </p:nvGrpSpPr>
          <p:grpSpPr>
            <a:xfrm rot="16200000">
              <a:off x="7251418" y="4524961"/>
              <a:ext cx="352384" cy="143512"/>
              <a:chOff x="5890169" y="4312037"/>
              <a:chExt cx="1895988" cy="1103725"/>
            </a:xfrm>
          </p:grpSpPr>
          <p:grpSp>
            <p:nvGrpSpPr>
              <p:cNvPr id="72" name="그룹 822">
                <a:extLst>
                  <a:ext uri="{FF2B5EF4-FFF2-40B4-BE49-F238E27FC236}">
                    <a16:creationId xmlns:a16="http://schemas.microsoft.com/office/drawing/2014/main" id="{340FEA88-E069-6720-F3D5-5E7358DB3CF5}"/>
                  </a:ext>
                </a:extLst>
              </p:cNvPr>
              <p:cNvGrpSpPr/>
              <p:nvPr/>
            </p:nvGrpSpPr>
            <p:grpSpPr>
              <a:xfrm>
                <a:off x="6122466" y="4312037"/>
                <a:ext cx="1432853" cy="1103725"/>
                <a:chOff x="5991225" y="4310063"/>
                <a:chExt cx="496427" cy="273840"/>
              </a:xfrm>
            </p:grpSpPr>
            <p:cxnSp>
              <p:nvCxnSpPr>
                <p:cNvPr id="77" name="직선 연결선 771">
                  <a:extLst>
                    <a:ext uri="{FF2B5EF4-FFF2-40B4-BE49-F238E27FC236}">
                      <a16:creationId xmlns:a16="http://schemas.microsoft.com/office/drawing/2014/main" id="{A2AC905F-E1F2-D3ED-534C-F3EDB4494082}"/>
                    </a:ext>
                  </a:extLst>
                </p:cNvPr>
                <p:cNvCxnSpPr>
                  <a:cxnSpLocks/>
                </p:cNvCxnSpPr>
                <p:nvPr/>
              </p:nvCxnSpPr>
              <p:spPr>
                <a:xfrm flipH="1">
                  <a:off x="5991225" y="4310063"/>
                  <a:ext cx="40482" cy="136920"/>
                </a:xfrm>
                <a:prstGeom prst="line">
                  <a:avLst/>
                </a:prstGeom>
                <a:noFill/>
                <a:ln w="25400" cap="rnd" cmpd="sng" algn="ctr">
                  <a:solidFill>
                    <a:schemeClr val="tx1"/>
                  </a:solidFill>
                  <a:prstDash val="solid"/>
                  <a:round/>
                </a:ln>
                <a:effectLst/>
              </p:spPr>
            </p:cxnSp>
            <p:cxnSp>
              <p:nvCxnSpPr>
                <p:cNvPr id="78" name="직선 연결선 789">
                  <a:extLst>
                    <a:ext uri="{FF2B5EF4-FFF2-40B4-BE49-F238E27FC236}">
                      <a16:creationId xmlns:a16="http://schemas.microsoft.com/office/drawing/2014/main" id="{B949350B-FDFF-CA32-53F2-94D20BDE3FB2}"/>
                    </a:ext>
                  </a:extLst>
                </p:cNvPr>
                <p:cNvCxnSpPr>
                  <a:cxnSpLocks/>
                </p:cNvCxnSpPr>
                <p:nvPr/>
              </p:nvCxnSpPr>
              <p:spPr>
                <a:xfrm flipH="1">
                  <a:off x="6114445" y="4310063"/>
                  <a:ext cx="82738" cy="273840"/>
                </a:xfrm>
                <a:prstGeom prst="line">
                  <a:avLst/>
                </a:prstGeom>
                <a:noFill/>
                <a:ln w="25400" cap="rnd" cmpd="sng" algn="ctr">
                  <a:solidFill>
                    <a:schemeClr val="tx1"/>
                  </a:solidFill>
                  <a:prstDash val="solid"/>
                  <a:round/>
                </a:ln>
                <a:effectLst/>
              </p:spPr>
            </p:cxnSp>
            <p:cxnSp>
              <p:nvCxnSpPr>
                <p:cNvPr id="79" name="직선 연결선 792">
                  <a:extLst>
                    <a:ext uri="{FF2B5EF4-FFF2-40B4-BE49-F238E27FC236}">
                      <a16:creationId xmlns:a16="http://schemas.microsoft.com/office/drawing/2014/main" id="{6375F1A9-25A4-975C-68D0-92ADBA38E61A}"/>
                    </a:ext>
                  </a:extLst>
                </p:cNvPr>
                <p:cNvCxnSpPr>
                  <a:cxnSpLocks/>
                </p:cNvCxnSpPr>
                <p:nvPr/>
              </p:nvCxnSpPr>
              <p:spPr>
                <a:xfrm>
                  <a:off x="6031707" y="4310063"/>
                  <a:ext cx="82738" cy="273840"/>
                </a:xfrm>
                <a:prstGeom prst="line">
                  <a:avLst/>
                </a:prstGeom>
                <a:noFill/>
                <a:ln w="25400" cap="rnd" cmpd="sng" algn="ctr">
                  <a:solidFill>
                    <a:schemeClr val="tx1"/>
                  </a:solidFill>
                  <a:prstDash val="solid"/>
                  <a:round/>
                </a:ln>
                <a:effectLst/>
              </p:spPr>
            </p:cxnSp>
            <p:cxnSp>
              <p:nvCxnSpPr>
                <p:cNvPr id="80" name="직선 연결선 807">
                  <a:extLst>
                    <a:ext uri="{FF2B5EF4-FFF2-40B4-BE49-F238E27FC236}">
                      <a16:creationId xmlns:a16="http://schemas.microsoft.com/office/drawing/2014/main" id="{EF551D33-F731-CC1D-4889-D9A7CD5C3487}"/>
                    </a:ext>
                  </a:extLst>
                </p:cNvPr>
                <p:cNvCxnSpPr>
                  <a:cxnSpLocks/>
                </p:cNvCxnSpPr>
                <p:nvPr/>
              </p:nvCxnSpPr>
              <p:spPr>
                <a:xfrm>
                  <a:off x="6197183" y="4310063"/>
                  <a:ext cx="82738" cy="273840"/>
                </a:xfrm>
                <a:prstGeom prst="line">
                  <a:avLst/>
                </a:prstGeom>
                <a:noFill/>
                <a:ln w="25400" cap="rnd" cmpd="sng" algn="ctr">
                  <a:solidFill>
                    <a:schemeClr val="tx1"/>
                  </a:solidFill>
                  <a:prstDash val="solid"/>
                  <a:round/>
                </a:ln>
                <a:effectLst/>
              </p:spPr>
            </p:cxnSp>
            <p:cxnSp>
              <p:nvCxnSpPr>
                <p:cNvPr id="81" name="직선 연결선 810">
                  <a:extLst>
                    <a:ext uri="{FF2B5EF4-FFF2-40B4-BE49-F238E27FC236}">
                      <a16:creationId xmlns:a16="http://schemas.microsoft.com/office/drawing/2014/main" id="{1635D3C7-D040-1FC1-3473-CCFE3D0AC66D}"/>
                    </a:ext>
                  </a:extLst>
                </p:cNvPr>
                <p:cNvCxnSpPr>
                  <a:cxnSpLocks/>
                </p:cNvCxnSpPr>
                <p:nvPr/>
              </p:nvCxnSpPr>
              <p:spPr>
                <a:xfrm flipH="1">
                  <a:off x="6279921" y="4310063"/>
                  <a:ext cx="82738" cy="273840"/>
                </a:xfrm>
                <a:prstGeom prst="line">
                  <a:avLst/>
                </a:prstGeom>
                <a:noFill/>
                <a:ln w="25400" cap="rnd" cmpd="sng" algn="ctr">
                  <a:solidFill>
                    <a:schemeClr val="tx1"/>
                  </a:solidFill>
                  <a:prstDash val="solid"/>
                  <a:round/>
                </a:ln>
                <a:effectLst/>
              </p:spPr>
            </p:cxnSp>
            <p:cxnSp>
              <p:nvCxnSpPr>
                <p:cNvPr id="82" name="직선 연결선 815">
                  <a:extLst>
                    <a:ext uri="{FF2B5EF4-FFF2-40B4-BE49-F238E27FC236}">
                      <a16:creationId xmlns:a16="http://schemas.microsoft.com/office/drawing/2014/main" id="{48BA41AB-A5C9-EABD-2328-4EA0C55BFAE7}"/>
                    </a:ext>
                  </a:extLst>
                </p:cNvPr>
                <p:cNvCxnSpPr>
                  <a:cxnSpLocks/>
                </p:cNvCxnSpPr>
                <p:nvPr/>
              </p:nvCxnSpPr>
              <p:spPr>
                <a:xfrm>
                  <a:off x="6362659" y="4310063"/>
                  <a:ext cx="82738" cy="273840"/>
                </a:xfrm>
                <a:prstGeom prst="line">
                  <a:avLst/>
                </a:prstGeom>
                <a:noFill/>
                <a:ln w="25400" cap="rnd" cmpd="sng" algn="ctr">
                  <a:solidFill>
                    <a:schemeClr val="tx1"/>
                  </a:solidFill>
                  <a:prstDash val="solid"/>
                  <a:round/>
                </a:ln>
                <a:effectLst/>
              </p:spPr>
            </p:cxnSp>
            <p:cxnSp>
              <p:nvCxnSpPr>
                <p:cNvPr id="83" name="직선 연결선 819">
                  <a:extLst>
                    <a:ext uri="{FF2B5EF4-FFF2-40B4-BE49-F238E27FC236}">
                      <a16:creationId xmlns:a16="http://schemas.microsoft.com/office/drawing/2014/main" id="{B86FBCA0-0C1B-5488-EDBB-31B888B2D7E3}"/>
                    </a:ext>
                  </a:extLst>
                </p:cNvPr>
                <p:cNvCxnSpPr>
                  <a:cxnSpLocks/>
                </p:cNvCxnSpPr>
                <p:nvPr/>
              </p:nvCxnSpPr>
              <p:spPr>
                <a:xfrm flipH="1">
                  <a:off x="6445397" y="4446983"/>
                  <a:ext cx="42255" cy="136920"/>
                </a:xfrm>
                <a:prstGeom prst="line">
                  <a:avLst/>
                </a:prstGeom>
                <a:noFill/>
                <a:ln w="25400" cap="rnd" cmpd="sng" algn="ctr">
                  <a:solidFill>
                    <a:schemeClr val="tx1"/>
                  </a:solidFill>
                  <a:prstDash val="solid"/>
                  <a:round/>
                </a:ln>
                <a:effectLst/>
              </p:spPr>
            </p:cxnSp>
          </p:grpSp>
          <p:cxnSp>
            <p:nvCxnSpPr>
              <p:cNvPr id="73" name="직선 연결선 826">
                <a:extLst>
                  <a:ext uri="{FF2B5EF4-FFF2-40B4-BE49-F238E27FC236}">
                    <a16:creationId xmlns:a16="http://schemas.microsoft.com/office/drawing/2014/main" id="{68E6A143-D5FF-7241-34B3-67AF05571444}"/>
                  </a:ext>
                </a:extLst>
              </p:cNvPr>
              <p:cNvCxnSpPr>
                <a:cxnSpLocks/>
              </p:cNvCxnSpPr>
              <p:nvPr/>
            </p:nvCxnSpPr>
            <p:spPr>
              <a:xfrm>
                <a:off x="5890169" y="4863900"/>
                <a:ext cx="232301" cy="0"/>
              </a:xfrm>
              <a:prstGeom prst="line">
                <a:avLst/>
              </a:prstGeom>
              <a:noFill/>
              <a:ln w="25400" cap="rnd" cmpd="sng" algn="ctr">
                <a:solidFill>
                  <a:schemeClr val="tx1"/>
                </a:solidFill>
                <a:prstDash val="solid"/>
                <a:round/>
              </a:ln>
              <a:effectLst/>
            </p:spPr>
          </p:cxnSp>
          <p:cxnSp>
            <p:nvCxnSpPr>
              <p:cNvPr id="76" name="직선 연결선 832">
                <a:extLst>
                  <a:ext uri="{FF2B5EF4-FFF2-40B4-BE49-F238E27FC236}">
                    <a16:creationId xmlns:a16="http://schemas.microsoft.com/office/drawing/2014/main" id="{BC2EF456-5320-97EA-AFB1-F50A1AD922B5}"/>
                  </a:ext>
                </a:extLst>
              </p:cNvPr>
              <p:cNvCxnSpPr>
                <a:cxnSpLocks/>
              </p:cNvCxnSpPr>
              <p:nvPr/>
            </p:nvCxnSpPr>
            <p:spPr>
              <a:xfrm flipH="1">
                <a:off x="7552471" y="4863900"/>
                <a:ext cx="233686" cy="0"/>
              </a:xfrm>
              <a:prstGeom prst="line">
                <a:avLst/>
              </a:prstGeom>
              <a:noFill/>
              <a:ln w="25400" cap="rnd" cmpd="sng" algn="ctr">
                <a:solidFill>
                  <a:schemeClr val="tx1"/>
                </a:solidFill>
                <a:prstDash val="solid"/>
                <a:round/>
              </a:ln>
              <a:effectLst/>
            </p:spPr>
          </p:cxnSp>
        </p:grpSp>
        <p:cxnSp>
          <p:nvCxnSpPr>
            <p:cNvPr id="59" name="Straight Connector 58">
              <a:extLst>
                <a:ext uri="{FF2B5EF4-FFF2-40B4-BE49-F238E27FC236}">
                  <a16:creationId xmlns:a16="http://schemas.microsoft.com/office/drawing/2014/main" id="{EC3666DD-4439-41D3-256C-03D4CA689025}"/>
                </a:ext>
              </a:extLst>
            </p:cNvPr>
            <p:cNvCxnSpPr>
              <a:cxnSpLocks/>
            </p:cNvCxnSpPr>
            <p:nvPr/>
          </p:nvCxnSpPr>
          <p:spPr bwMode="auto">
            <a:xfrm flipH="1">
              <a:off x="7355854" y="4416638"/>
              <a:ext cx="1431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sp>
          <p:nvSpPr>
            <p:cNvPr id="60" name="TextBox 59">
              <a:extLst>
                <a:ext uri="{FF2B5EF4-FFF2-40B4-BE49-F238E27FC236}">
                  <a16:creationId xmlns:a16="http://schemas.microsoft.com/office/drawing/2014/main" id="{062EE9B0-E129-3D91-D938-13B4A57B6271}"/>
                </a:ext>
              </a:extLst>
            </p:cNvPr>
            <p:cNvSpPr txBox="1"/>
            <p:nvPr/>
          </p:nvSpPr>
          <p:spPr>
            <a:xfrm>
              <a:off x="6578073" y="5039607"/>
              <a:ext cx="335348" cy="369332"/>
            </a:xfrm>
            <a:prstGeom prst="rect">
              <a:avLst/>
            </a:prstGeom>
            <a:noFill/>
          </p:spPr>
          <p:txBody>
            <a:bodyPr wrap="none" rtlCol="0" anchor="ctr">
              <a:spAutoFit/>
            </a:bodyPr>
            <a:lstStyle/>
            <a:p>
              <a:pPr algn="r"/>
              <a:r>
                <a:rPr lang="en-US" b="1" dirty="0">
                  <a:latin typeface="Cambria" panose="02040503050406030204" pitchFamily="18" charset="0"/>
                </a:rPr>
                <a:t>A</a:t>
              </a:r>
              <a:endParaRPr lang="en-CH" b="1" baseline="-25000" dirty="0">
                <a:latin typeface="Cambria" panose="02040503050406030204" pitchFamily="18" charset="0"/>
              </a:endParaRPr>
            </a:p>
          </p:txBody>
        </p:sp>
        <p:sp>
          <p:nvSpPr>
            <p:cNvPr id="61" name="TextBox 60">
              <a:extLst>
                <a:ext uri="{FF2B5EF4-FFF2-40B4-BE49-F238E27FC236}">
                  <a16:creationId xmlns:a16="http://schemas.microsoft.com/office/drawing/2014/main" id="{D625F650-042F-9E92-653C-CE452024F17D}"/>
                </a:ext>
              </a:extLst>
            </p:cNvPr>
            <p:cNvSpPr txBox="1"/>
            <p:nvPr/>
          </p:nvSpPr>
          <p:spPr>
            <a:xfrm>
              <a:off x="6589112" y="5562902"/>
              <a:ext cx="145126" cy="369332"/>
            </a:xfrm>
            <a:prstGeom prst="rect">
              <a:avLst/>
            </a:prstGeom>
            <a:noFill/>
          </p:spPr>
          <p:txBody>
            <a:bodyPr wrap="square" rtlCol="0" anchor="ctr">
              <a:spAutoFit/>
            </a:bodyPr>
            <a:lstStyle/>
            <a:p>
              <a:pPr algn="r"/>
              <a:r>
                <a:rPr lang="en-US" b="1" dirty="0">
                  <a:latin typeface="Cambria" panose="02040503050406030204" pitchFamily="18" charset="0"/>
                </a:rPr>
                <a:t>B</a:t>
              </a:r>
              <a:endParaRPr lang="en-CH" b="1" baseline="-25000" dirty="0">
                <a:latin typeface="Cambria" panose="02040503050406030204" pitchFamily="18" charset="0"/>
              </a:endParaRPr>
            </a:p>
          </p:txBody>
        </p:sp>
        <p:sp>
          <p:nvSpPr>
            <p:cNvPr id="62" name="TextBox 61">
              <a:extLst>
                <a:ext uri="{FF2B5EF4-FFF2-40B4-BE49-F238E27FC236}">
                  <a16:creationId xmlns:a16="http://schemas.microsoft.com/office/drawing/2014/main" id="{1BB9E679-3B9C-3D1C-754A-454D6E7FB401}"/>
                </a:ext>
              </a:extLst>
            </p:cNvPr>
            <p:cNvSpPr txBox="1"/>
            <p:nvPr/>
          </p:nvSpPr>
          <p:spPr>
            <a:xfrm>
              <a:off x="7906797" y="4726694"/>
              <a:ext cx="622286" cy="369332"/>
            </a:xfrm>
            <a:prstGeom prst="rect">
              <a:avLst/>
            </a:prstGeom>
            <a:noFill/>
          </p:spPr>
          <p:txBody>
            <a:bodyPr wrap="none" rtlCol="0" anchor="ctr">
              <a:spAutoFit/>
            </a:bodyPr>
            <a:lstStyle/>
            <a:p>
              <a:pPr algn="r"/>
              <a:r>
                <a:rPr lang="en-US" b="1" dirty="0">
                  <a:latin typeface="Cambria" panose="02040503050406030204" pitchFamily="18" charset="0"/>
                </a:rPr>
                <a:t>A+B</a:t>
              </a:r>
              <a:endParaRPr lang="en-CH" b="1" baseline="-25000" dirty="0">
                <a:latin typeface="Cambria" panose="02040503050406030204" pitchFamily="18" charset="0"/>
              </a:endParaRPr>
            </a:p>
          </p:txBody>
        </p:sp>
        <p:grpSp>
          <p:nvGrpSpPr>
            <p:cNvPr id="63" name="Group 62">
              <a:extLst>
                <a:ext uri="{FF2B5EF4-FFF2-40B4-BE49-F238E27FC236}">
                  <a16:creationId xmlns:a16="http://schemas.microsoft.com/office/drawing/2014/main" id="{708A2AD3-FA43-E438-C749-27857153A610}"/>
                </a:ext>
              </a:extLst>
            </p:cNvPr>
            <p:cNvGrpSpPr/>
            <p:nvPr/>
          </p:nvGrpSpPr>
          <p:grpSpPr>
            <a:xfrm rot="16200000">
              <a:off x="6858255" y="5104896"/>
              <a:ext cx="424648" cy="346108"/>
              <a:chOff x="1303006" y="1943096"/>
              <a:chExt cx="2430794" cy="1981207"/>
            </a:xfrm>
          </p:grpSpPr>
          <p:cxnSp>
            <p:nvCxnSpPr>
              <p:cNvPr id="65" name="Straight Connector 64">
                <a:extLst>
                  <a:ext uri="{FF2B5EF4-FFF2-40B4-BE49-F238E27FC236}">
                    <a16:creationId xmlns:a16="http://schemas.microsoft.com/office/drawing/2014/main" id="{A86A020B-0D9F-E13A-0E53-BE4212D3C3B6}"/>
                  </a:ext>
                </a:extLst>
              </p:cNvPr>
              <p:cNvCxnSpPr>
                <a:cxnSpLocks/>
              </p:cNvCxnSpPr>
              <p:nvPr/>
            </p:nvCxnSpPr>
            <p:spPr bwMode="auto">
              <a:xfrm rot="5400000" flipV="1">
                <a:off x="1794503" y="3432806"/>
                <a:ext cx="0" cy="982993"/>
              </a:xfrm>
              <a:prstGeom prst="line">
                <a:avLst/>
              </a:prstGeom>
              <a:solidFill>
                <a:srgbClr val="C0C0C0"/>
              </a:solidFill>
              <a:ln w="25400" cap="sq" cmpd="sng" algn="ctr">
                <a:solidFill>
                  <a:schemeClr val="tx1"/>
                </a:solidFill>
                <a:prstDash val="solid"/>
                <a:miter lim="800000"/>
                <a:headEnd type="triangle" w="med" len="med"/>
                <a:tailEnd type="none" w="med" len="med"/>
              </a:ln>
              <a:effectLst/>
            </p:spPr>
          </p:cxnSp>
          <p:cxnSp>
            <p:nvCxnSpPr>
              <p:cNvPr id="66" name="Straight Connector 65">
                <a:extLst>
                  <a:ext uri="{FF2B5EF4-FFF2-40B4-BE49-F238E27FC236}">
                    <a16:creationId xmlns:a16="http://schemas.microsoft.com/office/drawing/2014/main" id="{C49F618E-DFE3-D520-AA94-4EF9BA1A86EC}"/>
                  </a:ext>
                </a:extLst>
              </p:cNvPr>
              <p:cNvCxnSpPr>
                <a:cxnSpLocks/>
              </p:cNvCxnSpPr>
              <p:nvPr/>
            </p:nvCxnSpPr>
            <p:spPr bwMode="auto">
              <a:xfrm rot="16200000">
                <a:off x="1790700" y="34290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67" name="Straight Connector 66">
                <a:extLst>
                  <a:ext uri="{FF2B5EF4-FFF2-40B4-BE49-F238E27FC236}">
                    <a16:creationId xmlns:a16="http://schemas.microsoft.com/office/drawing/2014/main" id="{B56EB9D5-5D56-F081-F302-D1D2B518D402}"/>
                  </a:ext>
                </a:extLst>
              </p:cNvPr>
              <p:cNvCxnSpPr>
                <a:cxnSpLocks/>
              </p:cNvCxnSpPr>
              <p:nvPr/>
            </p:nvCxnSpPr>
            <p:spPr bwMode="auto">
              <a:xfrm>
                <a:off x="3276600" y="3924300"/>
                <a:ext cx="4572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68" name="Straight Connector 67">
                <a:extLst>
                  <a:ext uri="{FF2B5EF4-FFF2-40B4-BE49-F238E27FC236}">
                    <a16:creationId xmlns:a16="http://schemas.microsoft.com/office/drawing/2014/main" id="{952A5FC8-FBD0-FF6B-2888-B0BC05FF0530}"/>
                  </a:ext>
                </a:extLst>
              </p:cNvPr>
              <p:cNvCxnSpPr>
                <a:cxnSpLocks/>
              </p:cNvCxnSpPr>
              <p:nvPr/>
            </p:nvCxnSpPr>
            <p:spPr bwMode="auto">
              <a:xfrm rot="16200000">
                <a:off x="2781300" y="34290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69" name="Straight Connector 68">
                <a:extLst>
                  <a:ext uri="{FF2B5EF4-FFF2-40B4-BE49-F238E27FC236}">
                    <a16:creationId xmlns:a16="http://schemas.microsoft.com/office/drawing/2014/main" id="{D6532B0B-F114-AF93-5856-6D7222140543}"/>
                  </a:ext>
                </a:extLst>
              </p:cNvPr>
              <p:cNvCxnSpPr>
                <a:cxnSpLocks/>
              </p:cNvCxnSpPr>
              <p:nvPr/>
            </p:nvCxnSpPr>
            <p:spPr bwMode="auto">
              <a:xfrm>
                <a:off x="2278382" y="29337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70" name="Straight Connector 69">
                <a:extLst>
                  <a:ext uri="{FF2B5EF4-FFF2-40B4-BE49-F238E27FC236}">
                    <a16:creationId xmlns:a16="http://schemas.microsoft.com/office/drawing/2014/main" id="{C30B6707-0B7C-4D36-5C0D-20529C85D71C}"/>
                  </a:ext>
                </a:extLst>
              </p:cNvPr>
              <p:cNvCxnSpPr>
                <a:cxnSpLocks/>
              </p:cNvCxnSpPr>
              <p:nvPr/>
            </p:nvCxnSpPr>
            <p:spPr bwMode="auto">
              <a:xfrm>
                <a:off x="2278382" y="2628900"/>
                <a:ext cx="990600"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71" name="Straight Connector 70">
                <a:extLst>
                  <a:ext uri="{FF2B5EF4-FFF2-40B4-BE49-F238E27FC236}">
                    <a16:creationId xmlns:a16="http://schemas.microsoft.com/office/drawing/2014/main" id="{00868303-12D2-9A0D-7119-CEA6AD3E7ADB}"/>
                  </a:ext>
                </a:extLst>
              </p:cNvPr>
              <p:cNvCxnSpPr>
                <a:cxnSpLocks/>
              </p:cNvCxnSpPr>
              <p:nvPr/>
            </p:nvCxnSpPr>
            <p:spPr bwMode="auto">
              <a:xfrm rot="5400000" flipH="1">
                <a:off x="2430777" y="2286000"/>
                <a:ext cx="685811" cy="0"/>
              </a:xfrm>
              <a:prstGeom prst="line">
                <a:avLst/>
              </a:prstGeom>
              <a:solidFill>
                <a:srgbClr val="C0C0C0"/>
              </a:solidFill>
              <a:ln w="25400" cap="sq" cmpd="sng" algn="ctr">
                <a:solidFill>
                  <a:schemeClr val="tx1"/>
                </a:solidFill>
                <a:prstDash val="solid"/>
                <a:miter lim="800000"/>
                <a:headEnd type="none" w="med" len="med"/>
                <a:tailEnd type="oval" w="med" len="med"/>
              </a:ln>
              <a:effectLst/>
            </p:spPr>
          </p:cxnSp>
        </p:grpSp>
        <p:cxnSp>
          <p:nvCxnSpPr>
            <p:cNvPr id="510" name="Straight Connector 509">
              <a:extLst>
                <a:ext uri="{FF2B5EF4-FFF2-40B4-BE49-F238E27FC236}">
                  <a16:creationId xmlns:a16="http://schemas.microsoft.com/office/drawing/2014/main" id="{E282A85C-9C44-D8BC-11F8-9D881141E1E4}"/>
                </a:ext>
              </a:extLst>
            </p:cNvPr>
            <p:cNvCxnSpPr>
              <a:cxnSpLocks/>
            </p:cNvCxnSpPr>
            <p:nvPr/>
          </p:nvCxnSpPr>
          <p:spPr bwMode="auto">
            <a:xfrm flipV="1">
              <a:off x="7427612" y="4772911"/>
              <a:ext cx="0" cy="806928"/>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511" name="Straight Connector 510">
              <a:extLst>
                <a:ext uri="{FF2B5EF4-FFF2-40B4-BE49-F238E27FC236}">
                  <a16:creationId xmlns:a16="http://schemas.microsoft.com/office/drawing/2014/main" id="{63911B22-2F56-B0E1-F42A-0AC288C55279}"/>
                </a:ext>
              </a:extLst>
            </p:cNvPr>
            <p:cNvCxnSpPr>
              <a:cxnSpLocks/>
            </p:cNvCxnSpPr>
            <p:nvPr/>
          </p:nvCxnSpPr>
          <p:spPr bwMode="auto">
            <a:xfrm flipH="1">
              <a:off x="7237343" y="5069634"/>
              <a:ext cx="190269"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cxnSp>
          <p:nvCxnSpPr>
            <p:cNvPr id="64" name="Straight Connector 63">
              <a:extLst>
                <a:ext uri="{FF2B5EF4-FFF2-40B4-BE49-F238E27FC236}">
                  <a16:creationId xmlns:a16="http://schemas.microsoft.com/office/drawing/2014/main" id="{B625980F-D6C0-95B6-11C2-BB83E421250D}"/>
                </a:ext>
              </a:extLst>
            </p:cNvPr>
            <p:cNvCxnSpPr>
              <a:cxnSpLocks/>
            </p:cNvCxnSpPr>
            <p:nvPr/>
          </p:nvCxnSpPr>
          <p:spPr bwMode="auto">
            <a:xfrm flipH="1">
              <a:off x="7237343" y="5579839"/>
              <a:ext cx="190269" cy="0"/>
            </a:xfrm>
            <a:prstGeom prst="line">
              <a:avLst/>
            </a:prstGeom>
            <a:solidFill>
              <a:srgbClr val="C0C0C0"/>
            </a:solidFill>
            <a:ln w="25400" cap="sq" cmpd="sng" algn="ctr">
              <a:solidFill>
                <a:schemeClr val="tx1"/>
              </a:solidFill>
              <a:prstDash val="solid"/>
              <a:miter lim="800000"/>
              <a:headEnd type="none" w="med" len="med"/>
              <a:tailEnd type="none" w="med" len="med"/>
            </a:ln>
            <a:effectLst/>
          </p:spPr>
        </p:cxnSp>
      </p:grpSp>
      <p:sp>
        <p:nvSpPr>
          <p:cNvPr id="94" name="Slide Number Placeholder 93">
            <a:extLst>
              <a:ext uri="{FF2B5EF4-FFF2-40B4-BE49-F238E27FC236}">
                <a16:creationId xmlns:a16="http://schemas.microsoft.com/office/drawing/2014/main" id="{3A8CBB54-9F30-A9A0-39CB-D07D922C6183}"/>
              </a:ext>
            </a:extLst>
          </p:cNvPr>
          <p:cNvSpPr>
            <a:spLocks noGrp="1"/>
          </p:cNvSpPr>
          <p:nvPr>
            <p:ph type="sldNum" sz="quarter" idx="12"/>
          </p:nvPr>
        </p:nvSpPr>
        <p:spPr/>
        <p:txBody>
          <a:bodyPr/>
          <a:lstStyle/>
          <a:p>
            <a:r>
              <a:rPr lang="en-CH" dirty="0"/>
              <a:t>16</a:t>
            </a:r>
          </a:p>
        </p:txBody>
      </p:sp>
      <p:sp>
        <p:nvSpPr>
          <p:cNvPr id="54" name="TextBox 53">
            <a:extLst>
              <a:ext uri="{FF2B5EF4-FFF2-40B4-BE49-F238E27FC236}">
                <a16:creationId xmlns:a16="http://schemas.microsoft.com/office/drawing/2014/main" id="{829CC3D4-94CD-D9CC-C9D7-8615D22F9AB6}"/>
              </a:ext>
            </a:extLst>
          </p:cNvPr>
          <p:cNvSpPr txBox="1"/>
          <p:nvPr/>
        </p:nvSpPr>
        <p:spPr>
          <a:xfrm>
            <a:off x="54045" y="955797"/>
            <a:ext cx="8928045" cy="451959"/>
          </a:xfrm>
          <a:prstGeom prst="rect">
            <a:avLst/>
          </a:prstGeom>
          <a:solidFill>
            <a:schemeClr val="bg1">
              <a:alpha val="89294"/>
            </a:schemeClr>
          </a:solidFill>
        </p:spPr>
        <p:txBody>
          <a:bodyPr wrap="square" rtlCol="0">
            <a:spAutoFit/>
          </a:bodyPr>
          <a:lstStyle/>
          <a:p>
            <a:endParaRPr lang="en-US" dirty="0"/>
          </a:p>
        </p:txBody>
      </p:sp>
    </p:spTree>
    <p:extLst>
      <p:ext uri="{BB962C8B-B14F-4D97-AF65-F5344CB8AC3E}">
        <p14:creationId xmlns:p14="http://schemas.microsoft.com/office/powerpoint/2010/main" val="1108540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E480-ADF7-EF26-0630-79653E661A8D}"/>
              </a:ext>
            </a:extLst>
          </p:cNvPr>
          <p:cNvSpPr>
            <a:spLocks noGrp="1"/>
          </p:cNvSpPr>
          <p:nvPr>
            <p:ph type="title"/>
          </p:nvPr>
        </p:nvSpPr>
        <p:spPr/>
        <p:txBody>
          <a:bodyPr/>
          <a:lstStyle/>
          <a:p>
            <a:r>
              <a:rPr lang="en-CH" dirty="0"/>
              <a:t>Talk Outline</a:t>
            </a:r>
          </a:p>
        </p:txBody>
      </p:sp>
      <p:sp>
        <p:nvSpPr>
          <p:cNvPr id="3" name="Content Placeholder 2">
            <a:extLst>
              <a:ext uri="{FF2B5EF4-FFF2-40B4-BE49-F238E27FC236}">
                <a16:creationId xmlns:a16="http://schemas.microsoft.com/office/drawing/2014/main" id="{2993F651-4B5A-D998-0105-F2BE909D21A4}"/>
              </a:ext>
            </a:extLst>
          </p:cNvPr>
          <p:cNvSpPr>
            <a:spLocks noGrp="1"/>
          </p:cNvSpPr>
          <p:nvPr>
            <p:ph idx="1"/>
          </p:nvPr>
        </p:nvSpPr>
        <p:spPr/>
        <p:txBody>
          <a:bodyPr/>
          <a:lstStyle/>
          <a:p>
            <a:r>
              <a:rPr lang="en-GB" dirty="0">
                <a:solidFill>
                  <a:schemeClr val="bg1">
                    <a:lumMod val="85000"/>
                  </a:schemeClr>
                </a:solidFill>
                <a:latin typeface="Avenir Next Medium" panose="020B0503020202020204" pitchFamily="34" charset="0"/>
              </a:rPr>
              <a:t>Problem, Goals &amp; Key Idea</a:t>
            </a:r>
          </a:p>
          <a:p>
            <a:endParaRPr lang="en-CH" dirty="0">
              <a:latin typeface="Avenir Next Medium" panose="020B0503020202020204" pitchFamily="34" charset="0"/>
            </a:endParaRPr>
          </a:p>
          <a:p>
            <a:r>
              <a:rPr lang="en-CH" dirty="0">
                <a:solidFill>
                  <a:schemeClr val="bg1">
                    <a:lumMod val="75000"/>
                  </a:schemeClr>
                </a:solidFill>
                <a:latin typeface="Avenir Next Medium" panose="020B0503020202020204" pitchFamily="34" charset="0"/>
              </a:rPr>
              <a:t>Background</a:t>
            </a:r>
          </a:p>
          <a:p>
            <a:endParaRPr lang="en-CH" dirty="0">
              <a:latin typeface="Avenir Next Medium" panose="020B0503020202020204" pitchFamily="34" charset="0"/>
            </a:endParaRPr>
          </a:p>
          <a:p>
            <a:r>
              <a:rPr lang="en-CH" dirty="0">
                <a:latin typeface="Avenir Next Medium" panose="020B0503020202020204" pitchFamily="34" charset="0"/>
              </a:rPr>
              <a:t>Flash-Cosmos: </a:t>
            </a:r>
            <a:r>
              <a:rPr lang="en-CH" u="sng" dirty="0">
                <a:latin typeface="Avenir Next Medium" panose="020B0503020202020204" pitchFamily="34" charset="0"/>
              </a:rPr>
              <a:t>C</a:t>
            </a:r>
            <a:r>
              <a:rPr lang="en-CH" dirty="0">
                <a:latin typeface="Avenir Next Medium" panose="020B0503020202020204" pitchFamily="34" charset="0"/>
              </a:rPr>
              <a:t>omputation with </a:t>
            </a:r>
            <a:r>
              <a:rPr lang="en-CH" u="sng" dirty="0">
                <a:latin typeface="Avenir Next Medium" panose="020B0503020202020204" pitchFamily="34" charset="0"/>
              </a:rPr>
              <a:t>O</a:t>
            </a:r>
            <a:r>
              <a:rPr lang="en-CH" dirty="0">
                <a:latin typeface="Avenir Next Medium" panose="020B0503020202020204" pitchFamily="34" charset="0"/>
              </a:rPr>
              <a:t>ne-</a:t>
            </a:r>
            <a:r>
              <a:rPr lang="en-CH" u="sng" dirty="0">
                <a:latin typeface="Avenir Next Medium" panose="020B0503020202020204" pitchFamily="34" charset="0"/>
              </a:rPr>
              <a:t>S</a:t>
            </a:r>
            <a:r>
              <a:rPr lang="en-CH" dirty="0">
                <a:latin typeface="Avenir Next Medium" panose="020B0503020202020204" pitchFamily="34" charset="0"/>
              </a:rPr>
              <a:t>hot </a:t>
            </a:r>
            <a:r>
              <a:rPr lang="en-CH" u="sng" dirty="0">
                <a:latin typeface="Avenir Next Medium" panose="020B0503020202020204" pitchFamily="34" charset="0"/>
              </a:rPr>
              <a:t>M</a:t>
            </a:r>
            <a:r>
              <a:rPr lang="en-CH" dirty="0">
                <a:latin typeface="Avenir Next Medium" panose="020B0503020202020204" pitchFamily="34" charset="0"/>
              </a:rPr>
              <a:t>ulti-</a:t>
            </a:r>
            <a:r>
              <a:rPr lang="en-CH" u="sng" dirty="0">
                <a:latin typeface="Avenir Next Medium" panose="020B0503020202020204" pitchFamily="34" charset="0"/>
              </a:rPr>
              <a:t>O</a:t>
            </a:r>
            <a:r>
              <a:rPr lang="en-CH" dirty="0">
                <a:latin typeface="Avenir Next Medium" panose="020B0503020202020204" pitchFamily="34" charset="0"/>
              </a:rPr>
              <a:t>perand </a:t>
            </a:r>
            <a:r>
              <a:rPr lang="en-CH" u="sng" dirty="0">
                <a:latin typeface="Avenir Next Medium" panose="020B0503020202020204" pitchFamily="34" charset="0"/>
              </a:rPr>
              <a:t>S</a:t>
            </a:r>
            <a:r>
              <a:rPr lang="en-CH" dirty="0">
                <a:latin typeface="Avenir Next Medium" panose="020B0503020202020204" pitchFamily="34" charset="0"/>
              </a:rPr>
              <a:t>ensing</a:t>
            </a:r>
          </a:p>
          <a:p>
            <a:endParaRPr lang="en-CH" dirty="0">
              <a:latin typeface="Avenir Next Medium" panose="020B0503020202020204" pitchFamily="34" charset="0"/>
            </a:endParaRPr>
          </a:p>
          <a:p>
            <a:r>
              <a:rPr lang="en-CH" dirty="0">
                <a:latin typeface="Avenir Next Medium" panose="020B0503020202020204" pitchFamily="34" charset="0"/>
              </a:rPr>
              <a:t>Evaluation</a:t>
            </a:r>
          </a:p>
          <a:p>
            <a:endParaRPr lang="en-CH" dirty="0">
              <a:latin typeface="Avenir Next Medium" panose="020B0503020202020204" pitchFamily="34" charset="0"/>
            </a:endParaRPr>
          </a:p>
          <a:p>
            <a:r>
              <a:rPr lang="en-CH" dirty="0">
                <a:latin typeface="Avenir Next Medium" panose="020B0503020202020204" pitchFamily="34" charset="0"/>
              </a:rPr>
              <a:t>Summary</a:t>
            </a:r>
          </a:p>
          <a:p>
            <a:endParaRPr lang="en-CH" dirty="0">
              <a:latin typeface="Avenir Next Medium" panose="020B0503020202020204" pitchFamily="34" charset="0"/>
            </a:endParaRPr>
          </a:p>
        </p:txBody>
      </p:sp>
      <p:sp>
        <p:nvSpPr>
          <p:cNvPr id="5" name="Slide Number Placeholder 4">
            <a:extLst>
              <a:ext uri="{FF2B5EF4-FFF2-40B4-BE49-F238E27FC236}">
                <a16:creationId xmlns:a16="http://schemas.microsoft.com/office/drawing/2014/main" id="{17B2397E-639E-5650-60AD-FF8D99EDEC3E}"/>
              </a:ext>
            </a:extLst>
          </p:cNvPr>
          <p:cNvSpPr>
            <a:spLocks noGrp="1"/>
          </p:cNvSpPr>
          <p:nvPr>
            <p:ph type="sldNum" sz="quarter" idx="12"/>
          </p:nvPr>
        </p:nvSpPr>
        <p:spPr/>
        <p:txBody>
          <a:bodyPr/>
          <a:lstStyle/>
          <a:p>
            <a:r>
              <a:rPr lang="en-CH" dirty="0"/>
              <a:t>17</a:t>
            </a:r>
          </a:p>
        </p:txBody>
      </p:sp>
    </p:spTree>
    <p:extLst>
      <p:ext uri="{BB962C8B-B14F-4D97-AF65-F5344CB8AC3E}">
        <p14:creationId xmlns:p14="http://schemas.microsoft.com/office/powerpoint/2010/main" val="3807028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E480-ADF7-EF26-0630-79653E661A8D}"/>
              </a:ext>
            </a:extLst>
          </p:cNvPr>
          <p:cNvSpPr>
            <a:spLocks noGrp="1"/>
          </p:cNvSpPr>
          <p:nvPr>
            <p:ph type="title"/>
          </p:nvPr>
        </p:nvSpPr>
        <p:spPr/>
        <p:txBody>
          <a:bodyPr/>
          <a:lstStyle/>
          <a:p>
            <a:r>
              <a:rPr lang="en-CH" dirty="0"/>
              <a:t>Key Ideas</a:t>
            </a:r>
          </a:p>
        </p:txBody>
      </p:sp>
      <p:grpSp>
        <p:nvGrpSpPr>
          <p:cNvPr id="6" name="Group 5">
            <a:extLst>
              <a:ext uri="{FF2B5EF4-FFF2-40B4-BE49-F238E27FC236}">
                <a16:creationId xmlns:a16="http://schemas.microsoft.com/office/drawing/2014/main" id="{D124F802-0E0F-7080-E8DD-825F3ADD41F0}"/>
              </a:ext>
            </a:extLst>
          </p:cNvPr>
          <p:cNvGrpSpPr/>
          <p:nvPr/>
        </p:nvGrpSpPr>
        <p:grpSpPr>
          <a:xfrm>
            <a:off x="63811" y="1635898"/>
            <a:ext cx="8930486" cy="1784038"/>
            <a:chOff x="63811" y="1797362"/>
            <a:chExt cx="8930486" cy="1784038"/>
          </a:xfrm>
        </p:grpSpPr>
        <p:sp>
          <p:nvSpPr>
            <p:cNvPr id="7" name="Rectangle 6">
              <a:extLst>
                <a:ext uri="{FF2B5EF4-FFF2-40B4-BE49-F238E27FC236}">
                  <a16:creationId xmlns:a16="http://schemas.microsoft.com/office/drawing/2014/main" id="{A12ED352-8C73-3794-B8A3-BE1D9ABEC48D}"/>
                </a:ext>
              </a:extLst>
            </p:cNvPr>
            <p:cNvSpPr/>
            <p:nvPr/>
          </p:nvSpPr>
          <p:spPr>
            <a:xfrm>
              <a:off x="1657350" y="1797362"/>
              <a:ext cx="7336947" cy="1784038"/>
            </a:xfrm>
            <a:prstGeom prst="rect">
              <a:avLst/>
            </a:prstGeom>
            <a:solidFill>
              <a:srgbClr val="FAF7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rgbClr val="C80060"/>
                  </a:solidFill>
                  <a:latin typeface="Avenir Next Medium" panose="020B0503020202020204" pitchFamily="34" charset="0"/>
                </a:rPr>
                <a:t>Multi-</a:t>
              </a:r>
              <a:r>
                <a:rPr lang="en-US" sz="2800" b="1" dirty="0" err="1">
                  <a:solidFill>
                    <a:srgbClr val="C80060"/>
                  </a:solidFill>
                  <a:latin typeface="Avenir Next Medium" panose="020B0503020202020204" pitchFamily="34" charset="0"/>
                </a:rPr>
                <a:t>Wordline</a:t>
              </a:r>
              <a:r>
                <a:rPr lang="en-US" sz="2800" b="1" dirty="0">
                  <a:solidFill>
                    <a:srgbClr val="C80060"/>
                  </a:solidFill>
                  <a:latin typeface="Avenir Next Medium" panose="020B0503020202020204" pitchFamily="34" charset="0"/>
                </a:rPr>
                <a:t> Sensing (MWS)</a:t>
              </a:r>
            </a:p>
            <a:p>
              <a:pPr algn="ctr"/>
              <a:r>
                <a:rPr lang="en-US" sz="2800" dirty="0">
                  <a:solidFill>
                    <a:srgbClr val="66665C"/>
                  </a:solidFill>
                  <a:latin typeface="Avenir Next Medium" panose="020B0503020202020204" pitchFamily="34" charset="0"/>
                </a:rPr>
                <a:t>to enable in-flash bulk bitwise operations</a:t>
              </a:r>
              <a:br>
                <a:rPr lang="en-US" sz="2800" dirty="0">
                  <a:solidFill>
                    <a:srgbClr val="66665C"/>
                  </a:solidFill>
                  <a:latin typeface="Avenir Next Medium" panose="020B0503020202020204" pitchFamily="34" charset="0"/>
                </a:rPr>
              </a:br>
              <a:r>
                <a:rPr lang="en-US" sz="2800" dirty="0">
                  <a:solidFill>
                    <a:srgbClr val="66665C"/>
                  </a:solidFill>
                  <a:latin typeface="Avenir Next Medium" panose="020B0503020202020204" pitchFamily="34" charset="0"/>
                </a:rPr>
                <a:t>via a single sensing operation</a:t>
              </a:r>
              <a:endParaRPr lang="en-CH" sz="2800" dirty="0">
                <a:solidFill>
                  <a:srgbClr val="66665C"/>
                </a:solidFill>
                <a:latin typeface="Avenir Next Medium" panose="020B0503020202020204" pitchFamily="34" charset="0"/>
              </a:endParaRPr>
            </a:p>
          </p:txBody>
        </p:sp>
        <p:pic>
          <p:nvPicPr>
            <p:cNvPr id="8" name="Graphic 7" descr="Lights On with solid fill">
              <a:extLst>
                <a:ext uri="{FF2B5EF4-FFF2-40B4-BE49-F238E27FC236}">
                  <a16:creationId xmlns:a16="http://schemas.microsoft.com/office/drawing/2014/main" id="{1FD2DB85-FCA8-D987-B6A5-26E1379B09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11" y="1916424"/>
              <a:ext cx="1545914" cy="1545914"/>
            </a:xfrm>
            <a:prstGeom prst="rect">
              <a:avLst/>
            </a:prstGeom>
          </p:spPr>
        </p:pic>
      </p:grpSp>
      <p:grpSp>
        <p:nvGrpSpPr>
          <p:cNvPr id="9" name="Group 8">
            <a:extLst>
              <a:ext uri="{FF2B5EF4-FFF2-40B4-BE49-F238E27FC236}">
                <a16:creationId xmlns:a16="http://schemas.microsoft.com/office/drawing/2014/main" id="{0BB6615B-3CB7-55F6-F686-8AC47F1F4A14}"/>
              </a:ext>
            </a:extLst>
          </p:cNvPr>
          <p:cNvGrpSpPr/>
          <p:nvPr/>
        </p:nvGrpSpPr>
        <p:grpSpPr>
          <a:xfrm>
            <a:off x="63811" y="4017854"/>
            <a:ext cx="8930486" cy="1784038"/>
            <a:chOff x="63811" y="1797362"/>
            <a:chExt cx="8930486" cy="1784038"/>
          </a:xfrm>
        </p:grpSpPr>
        <p:sp>
          <p:nvSpPr>
            <p:cNvPr id="10" name="Rectangle 9">
              <a:extLst>
                <a:ext uri="{FF2B5EF4-FFF2-40B4-BE49-F238E27FC236}">
                  <a16:creationId xmlns:a16="http://schemas.microsoft.com/office/drawing/2014/main" id="{911B0403-2F1A-EAAA-3652-9A39F7150A05}"/>
                </a:ext>
              </a:extLst>
            </p:cNvPr>
            <p:cNvSpPr/>
            <p:nvPr/>
          </p:nvSpPr>
          <p:spPr>
            <a:xfrm>
              <a:off x="1657350" y="1797362"/>
              <a:ext cx="7336947" cy="1784038"/>
            </a:xfrm>
            <a:prstGeom prst="rect">
              <a:avLst/>
            </a:prstGeom>
            <a:solidFill>
              <a:srgbClr val="FAF7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rgbClr val="C80060"/>
                  </a:solidFill>
                  <a:latin typeface="Avenir Next Medium" panose="020B0503020202020204" pitchFamily="34" charset="0"/>
                </a:rPr>
                <a:t>Enhanced SLC-Mode Programming (ESP)</a:t>
              </a:r>
            </a:p>
            <a:p>
              <a:pPr algn="ctr"/>
              <a:r>
                <a:rPr lang="en-US" sz="2800" dirty="0">
                  <a:solidFill>
                    <a:srgbClr val="66665C"/>
                  </a:solidFill>
                  <a:latin typeface="Avenir Next Medium" panose="020B0503020202020204" pitchFamily="34" charset="0"/>
                </a:rPr>
                <a:t>to eliminate raw bit errors in stored data</a:t>
              </a:r>
            </a:p>
            <a:p>
              <a:pPr algn="ctr"/>
              <a:r>
                <a:rPr lang="en-US" sz="2800" dirty="0">
                  <a:solidFill>
                    <a:srgbClr val="66665C"/>
                  </a:solidFill>
                  <a:latin typeface="Avenir Next Medium" panose="020B0503020202020204" pitchFamily="34" charset="0"/>
                </a:rPr>
                <a:t>(and thus in computation results)</a:t>
              </a:r>
              <a:endParaRPr lang="en-CH" sz="2800" dirty="0">
                <a:solidFill>
                  <a:srgbClr val="66665C"/>
                </a:solidFill>
                <a:latin typeface="Avenir Next Medium" panose="020B0503020202020204" pitchFamily="34" charset="0"/>
              </a:endParaRPr>
            </a:p>
          </p:txBody>
        </p:sp>
        <p:pic>
          <p:nvPicPr>
            <p:cNvPr id="11" name="Graphic 10" descr="Lights On with solid fill">
              <a:extLst>
                <a:ext uri="{FF2B5EF4-FFF2-40B4-BE49-F238E27FC236}">
                  <a16:creationId xmlns:a16="http://schemas.microsoft.com/office/drawing/2014/main" id="{07C13865-8523-A1F2-D3FC-78831E005F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11" y="1916424"/>
              <a:ext cx="1545914" cy="1545914"/>
            </a:xfrm>
            <a:prstGeom prst="rect">
              <a:avLst/>
            </a:prstGeom>
          </p:spPr>
        </p:pic>
      </p:grpSp>
      <p:sp>
        <p:nvSpPr>
          <p:cNvPr id="13" name="Slide Number Placeholder 12">
            <a:extLst>
              <a:ext uri="{FF2B5EF4-FFF2-40B4-BE49-F238E27FC236}">
                <a16:creationId xmlns:a16="http://schemas.microsoft.com/office/drawing/2014/main" id="{18FD74AA-FA41-B669-B32A-1A0D08A301CD}"/>
              </a:ext>
            </a:extLst>
          </p:cNvPr>
          <p:cNvSpPr>
            <a:spLocks noGrp="1"/>
          </p:cNvSpPr>
          <p:nvPr>
            <p:ph type="sldNum" sz="quarter" idx="12"/>
          </p:nvPr>
        </p:nvSpPr>
        <p:spPr/>
        <p:txBody>
          <a:bodyPr/>
          <a:lstStyle/>
          <a:p>
            <a:r>
              <a:rPr lang="en-CH" dirty="0"/>
              <a:t>18</a:t>
            </a:r>
          </a:p>
        </p:txBody>
      </p:sp>
    </p:spTree>
    <p:extLst>
      <p:ext uri="{BB962C8B-B14F-4D97-AF65-F5344CB8AC3E}">
        <p14:creationId xmlns:p14="http://schemas.microsoft.com/office/powerpoint/2010/main" val="39649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41B9B-4BC0-9C14-5093-2DEF53D76A52}"/>
              </a:ext>
            </a:extLst>
          </p:cNvPr>
          <p:cNvSpPr>
            <a:spLocks noGrp="1"/>
          </p:cNvSpPr>
          <p:nvPr>
            <p:ph type="title"/>
          </p:nvPr>
        </p:nvSpPr>
        <p:spPr>
          <a:xfrm>
            <a:off x="0" y="15099"/>
            <a:ext cx="9144000" cy="800082"/>
          </a:xfrm>
        </p:spPr>
        <p:txBody>
          <a:bodyPr/>
          <a:lstStyle/>
          <a:p>
            <a:r>
              <a:rPr lang="en-CH" dirty="0"/>
              <a:t>Bulk Bitwise Operations</a:t>
            </a:r>
          </a:p>
        </p:txBody>
      </p:sp>
      <p:sp>
        <p:nvSpPr>
          <p:cNvPr id="3" name="Content Placeholder 2">
            <a:extLst>
              <a:ext uri="{FF2B5EF4-FFF2-40B4-BE49-F238E27FC236}">
                <a16:creationId xmlns:a16="http://schemas.microsoft.com/office/drawing/2014/main" id="{ADB4C04A-7064-554A-14D5-31E24C930379}"/>
              </a:ext>
            </a:extLst>
          </p:cNvPr>
          <p:cNvSpPr>
            <a:spLocks noGrp="1"/>
          </p:cNvSpPr>
          <p:nvPr>
            <p:ph idx="1"/>
          </p:nvPr>
        </p:nvSpPr>
        <p:spPr/>
        <p:txBody>
          <a:bodyPr/>
          <a:lstStyle/>
          <a:p>
            <a:r>
              <a:rPr lang="en-CH" dirty="0"/>
              <a:t>Widely-used computation primitive in data-intensive applications</a:t>
            </a:r>
          </a:p>
        </p:txBody>
      </p:sp>
      <p:sp>
        <p:nvSpPr>
          <p:cNvPr id="4" name="Rounded Rectangle 3">
            <a:extLst>
              <a:ext uri="{FF2B5EF4-FFF2-40B4-BE49-F238E27FC236}">
                <a16:creationId xmlns:a16="http://schemas.microsoft.com/office/drawing/2014/main" id="{25F7B56A-EBAA-4585-0A5B-57FF380E06B4}"/>
              </a:ext>
            </a:extLst>
          </p:cNvPr>
          <p:cNvSpPr/>
          <p:nvPr/>
        </p:nvSpPr>
        <p:spPr>
          <a:xfrm>
            <a:off x="3550322" y="3250182"/>
            <a:ext cx="2043357" cy="1321732"/>
          </a:xfrm>
          <a:prstGeom prst="roundRect">
            <a:avLst>
              <a:gd name="adj" fmla="val 12155"/>
            </a:avLst>
          </a:prstGeom>
          <a:solidFill>
            <a:srgbClr val="FAF7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rPr>
              <a:t>Bulk</a:t>
            </a:r>
          </a:p>
          <a:p>
            <a:pPr algn="ctr"/>
            <a:r>
              <a:rPr lang="en-CH" sz="2000" b="1" dirty="0">
                <a:solidFill>
                  <a:schemeClr val="tx1"/>
                </a:solidFill>
                <a:latin typeface="Cambria" panose="02040503050406030204" pitchFamily="18" charset="0"/>
              </a:rPr>
              <a:t>Bitwise</a:t>
            </a:r>
          </a:p>
          <a:p>
            <a:pPr algn="ctr"/>
            <a:r>
              <a:rPr lang="en-CH" sz="2000" b="1" dirty="0">
                <a:solidFill>
                  <a:schemeClr val="tx1"/>
                </a:solidFill>
                <a:latin typeface="Cambria" panose="02040503050406030204" pitchFamily="18" charset="0"/>
              </a:rPr>
              <a:t>Operations</a:t>
            </a:r>
          </a:p>
        </p:txBody>
      </p:sp>
      <p:sp>
        <p:nvSpPr>
          <p:cNvPr id="5" name="TextBox 4">
            <a:extLst>
              <a:ext uri="{FF2B5EF4-FFF2-40B4-BE49-F238E27FC236}">
                <a16:creationId xmlns:a16="http://schemas.microsoft.com/office/drawing/2014/main" id="{84C33FF3-CE62-C658-1054-CA70C3D8E72C}"/>
              </a:ext>
            </a:extLst>
          </p:cNvPr>
          <p:cNvSpPr txBox="1"/>
          <p:nvPr/>
        </p:nvSpPr>
        <p:spPr>
          <a:xfrm>
            <a:off x="3874533" y="2136913"/>
            <a:ext cx="1394934" cy="400110"/>
          </a:xfrm>
          <a:prstGeom prst="rect">
            <a:avLst/>
          </a:prstGeom>
          <a:noFill/>
        </p:spPr>
        <p:txBody>
          <a:bodyPr wrap="none" rtlCol="0">
            <a:spAutoFit/>
          </a:bodyPr>
          <a:lstStyle/>
          <a:p>
            <a:pPr algn="ctr"/>
            <a:r>
              <a:rPr lang="en-CH" sz="2000" b="1" dirty="0">
                <a:latin typeface="Cambria" panose="02040503050406030204" pitchFamily="18" charset="0"/>
              </a:rPr>
              <a:t>Databases</a:t>
            </a:r>
          </a:p>
        </p:txBody>
      </p:sp>
      <p:sp>
        <p:nvSpPr>
          <p:cNvPr id="6" name="TextBox 5">
            <a:extLst>
              <a:ext uri="{FF2B5EF4-FFF2-40B4-BE49-F238E27FC236}">
                <a16:creationId xmlns:a16="http://schemas.microsoft.com/office/drawing/2014/main" id="{E51D66F9-C4A9-F4EC-5574-B7EC298507ED}"/>
              </a:ext>
            </a:extLst>
          </p:cNvPr>
          <p:cNvSpPr txBox="1"/>
          <p:nvPr/>
        </p:nvSpPr>
        <p:spPr>
          <a:xfrm>
            <a:off x="3415337" y="5323400"/>
            <a:ext cx="2313326" cy="400110"/>
          </a:xfrm>
          <a:prstGeom prst="rect">
            <a:avLst/>
          </a:prstGeom>
          <a:noFill/>
        </p:spPr>
        <p:txBody>
          <a:bodyPr wrap="none" rtlCol="0">
            <a:spAutoFit/>
          </a:bodyPr>
          <a:lstStyle/>
          <a:p>
            <a:pPr algn="ctr"/>
            <a:r>
              <a:rPr lang="en-US" sz="2000" b="1" dirty="0">
                <a:latin typeface="Cambria" panose="02040503050406030204" pitchFamily="18" charset="0"/>
              </a:rPr>
              <a:t>Graph Processing</a:t>
            </a:r>
            <a:endParaRPr lang="en-CH" sz="2000" b="1" dirty="0">
              <a:latin typeface="Cambria" panose="02040503050406030204" pitchFamily="18" charset="0"/>
            </a:endParaRPr>
          </a:p>
        </p:txBody>
      </p:sp>
      <p:sp>
        <p:nvSpPr>
          <p:cNvPr id="7" name="TextBox 6">
            <a:extLst>
              <a:ext uri="{FF2B5EF4-FFF2-40B4-BE49-F238E27FC236}">
                <a16:creationId xmlns:a16="http://schemas.microsoft.com/office/drawing/2014/main" id="{A27D7959-34EB-589F-814C-618D06DA19E6}"/>
              </a:ext>
            </a:extLst>
          </p:cNvPr>
          <p:cNvSpPr txBox="1"/>
          <p:nvPr/>
        </p:nvSpPr>
        <p:spPr>
          <a:xfrm>
            <a:off x="785157" y="4747602"/>
            <a:ext cx="1915011" cy="400110"/>
          </a:xfrm>
          <a:prstGeom prst="rect">
            <a:avLst/>
          </a:prstGeom>
          <a:noFill/>
        </p:spPr>
        <p:txBody>
          <a:bodyPr wrap="none" rtlCol="0">
            <a:spAutoFit/>
          </a:bodyPr>
          <a:lstStyle/>
          <a:p>
            <a:pPr algn="ctr"/>
            <a:r>
              <a:rPr lang="en-US" sz="2000" b="1" dirty="0">
                <a:latin typeface="Cambria" panose="02040503050406030204" pitchFamily="18" charset="0"/>
              </a:rPr>
              <a:t>Set Operations</a:t>
            </a:r>
            <a:endParaRPr lang="en-CH" sz="2000" b="1" dirty="0">
              <a:latin typeface="Cambria" panose="02040503050406030204" pitchFamily="18" charset="0"/>
            </a:endParaRPr>
          </a:p>
        </p:txBody>
      </p:sp>
      <p:sp>
        <p:nvSpPr>
          <p:cNvPr id="8" name="TextBox 7">
            <a:extLst>
              <a:ext uri="{FF2B5EF4-FFF2-40B4-BE49-F238E27FC236}">
                <a16:creationId xmlns:a16="http://schemas.microsoft.com/office/drawing/2014/main" id="{1C934DA2-DA38-0589-91E1-E0E4F4F35E31}"/>
              </a:ext>
            </a:extLst>
          </p:cNvPr>
          <p:cNvSpPr txBox="1"/>
          <p:nvPr/>
        </p:nvSpPr>
        <p:spPr>
          <a:xfrm>
            <a:off x="6173180" y="2923953"/>
            <a:ext cx="2185663" cy="400110"/>
          </a:xfrm>
          <a:prstGeom prst="rect">
            <a:avLst/>
          </a:prstGeom>
          <a:noFill/>
        </p:spPr>
        <p:txBody>
          <a:bodyPr wrap="none" rtlCol="0">
            <a:spAutoFit/>
          </a:bodyPr>
          <a:lstStyle/>
          <a:p>
            <a:pPr algn="ctr"/>
            <a:r>
              <a:rPr lang="en-US" sz="2000" b="1" dirty="0">
                <a:latin typeface="Cambria" panose="02040503050406030204" pitchFamily="18" charset="0"/>
              </a:rPr>
              <a:t>Genome Analysis</a:t>
            </a:r>
            <a:endParaRPr lang="en-CH" sz="2000" b="1" dirty="0">
              <a:latin typeface="Cambria" panose="02040503050406030204" pitchFamily="18" charset="0"/>
            </a:endParaRPr>
          </a:p>
        </p:txBody>
      </p:sp>
      <p:sp>
        <p:nvSpPr>
          <p:cNvPr id="9" name="TextBox 8">
            <a:extLst>
              <a:ext uri="{FF2B5EF4-FFF2-40B4-BE49-F238E27FC236}">
                <a16:creationId xmlns:a16="http://schemas.microsoft.com/office/drawing/2014/main" id="{093C1DFF-2ADE-1601-CAFE-E8AC9546B5C9}"/>
              </a:ext>
            </a:extLst>
          </p:cNvPr>
          <p:cNvSpPr txBox="1"/>
          <p:nvPr/>
        </p:nvSpPr>
        <p:spPr>
          <a:xfrm>
            <a:off x="844818" y="3710993"/>
            <a:ext cx="1795684" cy="400110"/>
          </a:xfrm>
          <a:prstGeom prst="rect">
            <a:avLst/>
          </a:prstGeom>
          <a:noFill/>
        </p:spPr>
        <p:txBody>
          <a:bodyPr wrap="none" rtlCol="0">
            <a:spAutoFit/>
          </a:bodyPr>
          <a:lstStyle/>
          <a:p>
            <a:pPr algn="ctr"/>
            <a:r>
              <a:rPr lang="en-US" sz="2000" b="1" dirty="0">
                <a:latin typeface="Cambria" panose="02040503050406030204" pitchFamily="18" charset="0"/>
              </a:rPr>
              <a:t>Cryptography</a:t>
            </a:r>
            <a:endParaRPr lang="en-CH" sz="2000" b="1" dirty="0">
              <a:latin typeface="Cambria" panose="02040503050406030204" pitchFamily="18" charset="0"/>
            </a:endParaRPr>
          </a:p>
        </p:txBody>
      </p:sp>
      <p:sp>
        <p:nvSpPr>
          <p:cNvPr id="10" name="TextBox 9">
            <a:extLst>
              <a:ext uri="{FF2B5EF4-FFF2-40B4-BE49-F238E27FC236}">
                <a16:creationId xmlns:a16="http://schemas.microsoft.com/office/drawing/2014/main" id="{D8DEAD4E-E1A8-7986-DF90-C99A01FCF7ED}"/>
              </a:ext>
            </a:extLst>
          </p:cNvPr>
          <p:cNvSpPr txBox="1"/>
          <p:nvPr/>
        </p:nvSpPr>
        <p:spPr>
          <a:xfrm>
            <a:off x="6488620" y="3710993"/>
            <a:ext cx="1554785" cy="400110"/>
          </a:xfrm>
          <a:prstGeom prst="rect">
            <a:avLst/>
          </a:prstGeom>
          <a:noFill/>
        </p:spPr>
        <p:txBody>
          <a:bodyPr wrap="none" rtlCol="0">
            <a:spAutoFit/>
          </a:bodyPr>
          <a:lstStyle/>
          <a:p>
            <a:pPr algn="ctr"/>
            <a:r>
              <a:rPr lang="en-US" sz="2000" b="1" dirty="0">
                <a:latin typeface="Cambria" panose="02040503050406030204" pitchFamily="18" charset="0"/>
              </a:rPr>
              <a:t>Web Search</a:t>
            </a:r>
            <a:endParaRPr lang="en-CH" sz="2000" b="1" dirty="0">
              <a:latin typeface="Cambria" panose="02040503050406030204" pitchFamily="18" charset="0"/>
            </a:endParaRPr>
          </a:p>
        </p:txBody>
      </p:sp>
      <p:sp>
        <p:nvSpPr>
          <p:cNvPr id="11" name="TextBox 10">
            <a:extLst>
              <a:ext uri="{FF2B5EF4-FFF2-40B4-BE49-F238E27FC236}">
                <a16:creationId xmlns:a16="http://schemas.microsoft.com/office/drawing/2014/main" id="{74560635-2702-AF01-0D88-3A48DC1DECC0}"/>
              </a:ext>
            </a:extLst>
          </p:cNvPr>
          <p:cNvSpPr txBox="1"/>
          <p:nvPr/>
        </p:nvSpPr>
        <p:spPr>
          <a:xfrm>
            <a:off x="494566" y="2655600"/>
            <a:ext cx="2496196" cy="707886"/>
          </a:xfrm>
          <a:prstGeom prst="rect">
            <a:avLst/>
          </a:prstGeom>
          <a:noFill/>
        </p:spPr>
        <p:txBody>
          <a:bodyPr wrap="none" rtlCol="0">
            <a:spAutoFit/>
          </a:bodyPr>
          <a:lstStyle/>
          <a:p>
            <a:pPr algn="ctr"/>
            <a:r>
              <a:rPr lang="en-US" sz="2000" b="1" dirty="0">
                <a:latin typeface="Cambria" panose="02040503050406030204" pitchFamily="18" charset="0"/>
              </a:rPr>
              <a:t>Hyper-Dimensional</a:t>
            </a:r>
          </a:p>
          <a:p>
            <a:pPr algn="ctr"/>
            <a:r>
              <a:rPr lang="en-US" sz="2000" b="1" dirty="0">
                <a:latin typeface="Cambria" panose="02040503050406030204" pitchFamily="18" charset="0"/>
              </a:rPr>
              <a:t>Computing</a:t>
            </a:r>
            <a:endParaRPr lang="en-CH" sz="2000" b="1" dirty="0">
              <a:latin typeface="Cambria" panose="02040503050406030204" pitchFamily="18" charset="0"/>
            </a:endParaRPr>
          </a:p>
        </p:txBody>
      </p:sp>
      <p:sp>
        <p:nvSpPr>
          <p:cNvPr id="12" name="TextBox 11">
            <a:extLst>
              <a:ext uri="{FF2B5EF4-FFF2-40B4-BE49-F238E27FC236}">
                <a16:creationId xmlns:a16="http://schemas.microsoft.com/office/drawing/2014/main" id="{0809C202-3104-B74E-FFC9-4345EA06446C}"/>
              </a:ext>
            </a:extLst>
          </p:cNvPr>
          <p:cNvSpPr txBox="1"/>
          <p:nvPr/>
        </p:nvSpPr>
        <p:spPr>
          <a:xfrm>
            <a:off x="6609617" y="4743905"/>
            <a:ext cx="383438" cy="400110"/>
          </a:xfrm>
          <a:prstGeom prst="rect">
            <a:avLst/>
          </a:prstGeom>
          <a:noFill/>
        </p:spPr>
        <p:txBody>
          <a:bodyPr wrap="none" rtlCol="0">
            <a:spAutoFit/>
          </a:bodyPr>
          <a:lstStyle/>
          <a:p>
            <a:pPr algn="ctr"/>
            <a:r>
              <a:rPr lang="en-US" sz="2000" b="1" dirty="0">
                <a:latin typeface="Cambria" panose="02040503050406030204" pitchFamily="18" charset="0"/>
              </a:rPr>
              <a:t>…</a:t>
            </a:r>
            <a:endParaRPr lang="en-CH" sz="2000" b="1" dirty="0">
              <a:latin typeface="Cambria" panose="02040503050406030204" pitchFamily="18" charset="0"/>
            </a:endParaRPr>
          </a:p>
        </p:txBody>
      </p:sp>
      <p:cxnSp>
        <p:nvCxnSpPr>
          <p:cNvPr id="14" name="Straight Arrow Connector 13">
            <a:extLst>
              <a:ext uri="{FF2B5EF4-FFF2-40B4-BE49-F238E27FC236}">
                <a16:creationId xmlns:a16="http://schemas.microsoft.com/office/drawing/2014/main" id="{F58F23A9-780E-2753-9ACA-EC76B459BADE}"/>
              </a:ext>
            </a:extLst>
          </p:cNvPr>
          <p:cNvCxnSpPr>
            <a:stCxn id="4" idx="0"/>
            <a:endCxn id="5" idx="2"/>
          </p:cNvCxnSpPr>
          <p:nvPr/>
        </p:nvCxnSpPr>
        <p:spPr>
          <a:xfrm flipH="1" flipV="1">
            <a:off x="4572000" y="2537023"/>
            <a:ext cx="1" cy="713159"/>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CCCF992-E6FA-2BFC-C078-F041410813F1}"/>
              </a:ext>
            </a:extLst>
          </p:cNvPr>
          <p:cNvCxnSpPr>
            <a:cxnSpLocks/>
            <a:endCxn id="8" idx="1"/>
          </p:cNvCxnSpPr>
          <p:nvPr/>
        </p:nvCxnSpPr>
        <p:spPr>
          <a:xfrm flipV="1">
            <a:off x="5553923" y="3124008"/>
            <a:ext cx="619257" cy="180177"/>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327B3D4-E4CD-B57F-215E-F0AEE0E40784}"/>
              </a:ext>
            </a:extLst>
          </p:cNvPr>
          <p:cNvCxnSpPr>
            <a:cxnSpLocks/>
            <a:endCxn id="11" idx="3"/>
          </p:cNvCxnSpPr>
          <p:nvPr/>
        </p:nvCxnSpPr>
        <p:spPr>
          <a:xfrm flipH="1" flipV="1">
            <a:off x="2990762" y="3009543"/>
            <a:ext cx="599316" cy="294642"/>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EB8034D-6A04-AE1B-84F9-CDE435CA126D}"/>
              </a:ext>
            </a:extLst>
          </p:cNvPr>
          <p:cNvCxnSpPr>
            <a:cxnSpLocks/>
            <a:stCxn id="4" idx="1"/>
            <a:endCxn id="9" idx="3"/>
          </p:cNvCxnSpPr>
          <p:nvPr/>
        </p:nvCxnSpPr>
        <p:spPr>
          <a:xfrm flipH="1">
            <a:off x="2640502" y="3911048"/>
            <a:ext cx="909820" cy="0"/>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ED96501-B201-55E2-4B2B-91B8C9955234}"/>
              </a:ext>
            </a:extLst>
          </p:cNvPr>
          <p:cNvCxnSpPr>
            <a:cxnSpLocks/>
            <a:stCxn id="4" idx="3"/>
            <a:endCxn id="10" idx="1"/>
          </p:cNvCxnSpPr>
          <p:nvPr/>
        </p:nvCxnSpPr>
        <p:spPr>
          <a:xfrm>
            <a:off x="5593679" y="3911048"/>
            <a:ext cx="894941" cy="0"/>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6818001-6890-4926-F6B6-33EE34C897D9}"/>
              </a:ext>
            </a:extLst>
          </p:cNvPr>
          <p:cNvCxnSpPr>
            <a:cxnSpLocks/>
            <a:endCxn id="7" idx="3"/>
          </p:cNvCxnSpPr>
          <p:nvPr/>
        </p:nvCxnSpPr>
        <p:spPr>
          <a:xfrm flipH="1">
            <a:off x="2700168" y="4522304"/>
            <a:ext cx="899849" cy="425353"/>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808F14C-0543-C1E5-ECEF-F076F84796E7}"/>
              </a:ext>
            </a:extLst>
          </p:cNvPr>
          <p:cNvCxnSpPr>
            <a:cxnSpLocks/>
            <a:endCxn id="12" idx="1"/>
          </p:cNvCxnSpPr>
          <p:nvPr/>
        </p:nvCxnSpPr>
        <p:spPr>
          <a:xfrm>
            <a:off x="5563862" y="4498034"/>
            <a:ext cx="1045755" cy="445926"/>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EFF2846-6F53-6878-2A74-FF78D2FC6A68}"/>
              </a:ext>
            </a:extLst>
          </p:cNvPr>
          <p:cNvCxnSpPr>
            <a:cxnSpLocks/>
            <a:stCxn id="4" idx="2"/>
            <a:endCxn id="6" idx="0"/>
          </p:cNvCxnSpPr>
          <p:nvPr/>
        </p:nvCxnSpPr>
        <p:spPr>
          <a:xfrm flipH="1">
            <a:off x="4572000" y="4571914"/>
            <a:ext cx="1" cy="751486"/>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A3BEFBE-3D8A-5320-1A21-7DCFCA413A7D}"/>
              </a:ext>
            </a:extLst>
          </p:cNvPr>
          <p:cNvSpPr txBox="1"/>
          <p:nvPr/>
        </p:nvSpPr>
        <p:spPr>
          <a:xfrm>
            <a:off x="79020" y="1696738"/>
            <a:ext cx="8945199" cy="4363962"/>
          </a:xfrm>
          <a:prstGeom prst="rect">
            <a:avLst/>
          </a:prstGeom>
          <a:solidFill>
            <a:schemeClr val="bg1">
              <a:alpha val="89000"/>
            </a:schemeClr>
          </a:solidFill>
        </p:spPr>
        <p:txBody>
          <a:bodyPr wrap="square" rtlCol="0">
            <a:spAutoFit/>
          </a:bodyPr>
          <a:lstStyle/>
          <a:p>
            <a:endParaRPr lang="en-US" dirty="0"/>
          </a:p>
        </p:txBody>
      </p:sp>
      <p:sp>
        <p:nvSpPr>
          <p:cNvPr id="16" name="Rectangle 15">
            <a:extLst>
              <a:ext uri="{FF2B5EF4-FFF2-40B4-BE49-F238E27FC236}">
                <a16:creationId xmlns:a16="http://schemas.microsoft.com/office/drawing/2014/main" id="{16ADE5BF-E69C-E5EF-9FEC-CC8AF89179F1}"/>
              </a:ext>
            </a:extLst>
          </p:cNvPr>
          <p:cNvSpPr/>
          <p:nvPr/>
        </p:nvSpPr>
        <p:spPr>
          <a:xfrm>
            <a:off x="0" y="3175493"/>
            <a:ext cx="9143997" cy="1425614"/>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80060"/>
                </a:solidFill>
                <a:latin typeface="Avenir Next Medium" panose="020B0503020202020204" pitchFamily="34" charset="0"/>
              </a:rPr>
              <a:t>Problem:</a:t>
            </a:r>
          </a:p>
          <a:p>
            <a:pPr algn="ctr"/>
            <a:r>
              <a:rPr lang="en-US" sz="2800" dirty="0">
                <a:solidFill>
                  <a:srgbClr val="FF0000"/>
                </a:solidFill>
                <a:latin typeface="Avenir Next Medium" panose="020B0503020202020204" pitchFamily="34" charset="0"/>
              </a:rPr>
              <a:t>Data movement </a:t>
            </a:r>
            <a:r>
              <a:rPr lang="en-US" sz="2800" dirty="0">
                <a:solidFill>
                  <a:schemeClr val="tx1"/>
                </a:solidFill>
                <a:latin typeface="Avenir Next Medium" panose="020B0503020202020204" pitchFamily="34" charset="0"/>
              </a:rPr>
              <a:t>significantly </a:t>
            </a:r>
            <a:r>
              <a:rPr lang="en-US" sz="2800" dirty="0">
                <a:solidFill>
                  <a:srgbClr val="FF0000"/>
                </a:solidFill>
                <a:latin typeface="Avenir Next Medium" panose="020B0503020202020204" pitchFamily="34" charset="0"/>
              </a:rPr>
              <a:t>bottlenecks</a:t>
            </a:r>
          </a:p>
          <a:p>
            <a:pPr algn="ctr"/>
            <a:r>
              <a:rPr lang="en-US" sz="2800" dirty="0">
                <a:solidFill>
                  <a:schemeClr val="tx1"/>
                </a:solidFill>
                <a:latin typeface="Avenir Next Medium" panose="020B0503020202020204" pitchFamily="34" charset="0"/>
              </a:rPr>
              <a:t>performance and energy efficiency</a:t>
            </a:r>
            <a:endParaRPr lang="en-CH" sz="2800" dirty="0">
              <a:solidFill>
                <a:schemeClr val="tx1"/>
              </a:solidFill>
              <a:latin typeface="Avenir Next Medium" panose="020B0503020202020204" pitchFamily="34" charset="0"/>
            </a:endParaRPr>
          </a:p>
        </p:txBody>
      </p:sp>
      <p:sp>
        <p:nvSpPr>
          <p:cNvPr id="18" name="Slide Number Placeholder 17">
            <a:extLst>
              <a:ext uri="{FF2B5EF4-FFF2-40B4-BE49-F238E27FC236}">
                <a16:creationId xmlns:a16="http://schemas.microsoft.com/office/drawing/2014/main" id="{0F1C08FB-D746-E07B-0DE3-C68760912FD1}"/>
              </a:ext>
            </a:extLst>
          </p:cNvPr>
          <p:cNvSpPr>
            <a:spLocks noGrp="1"/>
          </p:cNvSpPr>
          <p:nvPr>
            <p:ph type="sldNum" sz="quarter" idx="12"/>
          </p:nvPr>
        </p:nvSpPr>
        <p:spPr/>
        <p:txBody>
          <a:bodyPr/>
          <a:lstStyle/>
          <a:p>
            <a:r>
              <a:rPr lang="en-CH" dirty="0"/>
              <a:t>2</a:t>
            </a:r>
          </a:p>
        </p:txBody>
      </p:sp>
    </p:spTree>
    <p:extLst>
      <p:ext uri="{BB962C8B-B14F-4D97-AF65-F5344CB8AC3E}">
        <p14:creationId xmlns:p14="http://schemas.microsoft.com/office/powerpoint/2010/main" val="2518038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lstStyle/>
          <a:p>
            <a:r>
              <a:rPr lang="en-CH" dirty="0"/>
              <a:t>Multi-Wordline Sensing (MWS): Bitwise AND</a:t>
            </a:r>
          </a:p>
        </p:txBody>
      </p:sp>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a:lstStyle/>
          <a:p>
            <a:r>
              <a:rPr lang="en-CH" dirty="0">
                <a:solidFill>
                  <a:srgbClr val="C80060"/>
                </a:solidFill>
                <a:latin typeface="Avenir Next Medium" panose="020B0503020202020204" pitchFamily="34" charset="0"/>
              </a:rPr>
              <a:t>Intra-Block MWS</a:t>
            </a:r>
            <a:r>
              <a:rPr lang="en-CH" dirty="0"/>
              <a:t>: </a:t>
            </a:r>
            <a:br>
              <a:rPr lang="en-CH" dirty="0"/>
            </a:br>
            <a:r>
              <a:rPr lang="en-CH" dirty="0">
                <a:solidFill>
                  <a:schemeClr val="accent1"/>
                </a:solidFill>
              </a:rPr>
              <a:t>Simultaneously activates </a:t>
            </a:r>
            <a:r>
              <a:rPr lang="en-CH" dirty="0"/>
              <a:t>multiple WLs </a:t>
            </a:r>
            <a:r>
              <a:rPr lang="en-CH" dirty="0">
                <a:solidFill>
                  <a:schemeClr val="accent1"/>
                </a:solidFill>
              </a:rPr>
              <a:t>in the same block </a:t>
            </a:r>
            <a:br>
              <a:rPr lang="en-CH" dirty="0">
                <a:solidFill>
                  <a:schemeClr val="accent1"/>
                </a:solidFill>
              </a:rPr>
            </a:br>
            <a:r>
              <a:rPr lang="en-CH" dirty="0">
                <a:solidFill>
                  <a:schemeClr val="accent1"/>
                </a:solidFill>
              </a:rPr>
              <a:t>   </a:t>
            </a:r>
            <a:r>
              <a:rPr lang="en-CH" dirty="0">
                <a:sym typeface="Wingdings" pitchFamily="2" charset="2"/>
              </a:rPr>
              <a:t></a:t>
            </a:r>
            <a:r>
              <a:rPr lang="en-CH" dirty="0"/>
              <a:t> </a:t>
            </a:r>
            <a:r>
              <a:rPr lang="en-CH" dirty="0">
                <a:solidFill>
                  <a:srgbClr val="C80060"/>
                </a:solidFill>
              </a:rPr>
              <a:t>Bitwise AND</a:t>
            </a:r>
            <a:r>
              <a:rPr lang="en-CH" dirty="0"/>
              <a:t> 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3883465"/>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94" name="Group 93">
            <a:extLst>
              <a:ext uri="{FF2B5EF4-FFF2-40B4-BE49-F238E27FC236}">
                <a16:creationId xmlns:a16="http://schemas.microsoft.com/office/drawing/2014/main" id="{E4826338-1836-E9D3-34FB-562D0F2D1798}"/>
              </a:ext>
            </a:extLst>
          </p:cNvPr>
          <p:cNvGrpSpPr/>
          <p:nvPr/>
        </p:nvGrpSpPr>
        <p:grpSpPr>
          <a:xfrm>
            <a:off x="4062140" y="2675847"/>
            <a:ext cx="3340542" cy="3345805"/>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97A92EA0-1E94-B607-05D6-1DF92EEA66FA}"/>
              </a:ext>
            </a:extLst>
          </p:cNvPr>
          <p:cNvGrpSpPr/>
          <p:nvPr/>
        </p:nvGrpSpPr>
        <p:grpSpPr>
          <a:xfrm>
            <a:off x="4640972" y="2450831"/>
            <a:ext cx="3350590" cy="3570818"/>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30" name="Group 29">
            <a:extLst>
              <a:ext uri="{FF2B5EF4-FFF2-40B4-BE49-F238E27FC236}">
                <a16:creationId xmlns:a16="http://schemas.microsoft.com/office/drawing/2014/main" id="{336AC0E1-C3A2-6F50-4F1C-1838AAAA526A}"/>
              </a:ext>
            </a:extLst>
          </p:cNvPr>
          <p:cNvGrpSpPr/>
          <p:nvPr/>
        </p:nvGrpSpPr>
        <p:grpSpPr>
          <a:xfrm>
            <a:off x="3382115" y="3191198"/>
            <a:ext cx="5014215" cy="1988051"/>
            <a:chOff x="1422400" y="2671909"/>
            <a:chExt cx="6166530" cy="1988051"/>
          </a:xfrm>
        </p:grpSpPr>
        <p:grpSp>
          <p:nvGrpSpPr>
            <p:cNvPr id="31" name="Group 30">
              <a:extLst>
                <a:ext uri="{FF2B5EF4-FFF2-40B4-BE49-F238E27FC236}">
                  <a16:creationId xmlns:a16="http://schemas.microsoft.com/office/drawing/2014/main" id="{A54D0EED-F7AE-3399-A35F-5DD2E5791B55}"/>
                </a:ext>
              </a:extLst>
            </p:cNvPr>
            <p:cNvGrpSpPr/>
            <p:nvPr/>
          </p:nvGrpSpPr>
          <p:grpSpPr>
            <a:xfrm>
              <a:off x="1422400" y="2671909"/>
              <a:ext cx="6166530"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1422400" y="3334592"/>
              <a:ext cx="6166530"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293B1098-869E-2FDF-5816-DC9857BD52A9}"/>
                </a:ext>
              </a:extLst>
            </p:cNvPr>
            <p:cNvGrpSpPr/>
            <p:nvPr/>
          </p:nvGrpSpPr>
          <p:grpSpPr>
            <a:xfrm>
              <a:off x="1422400" y="3997275"/>
              <a:ext cx="6166530" cy="2"/>
              <a:chOff x="1231585" y="2671909"/>
              <a:chExt cx="6166530" cy="2"/>
            </a:xfrm>
          </p:grpSpPr>
          <p:cxnSp>
            <p:nvCxnSpPr>
              <p:cNvPr id="40" name="Straight Connector 39">
                <a:extLst>
                  <a:ext uri="{FF2B5EF4-FFF2-40B4-BE49-F238E27FC236}">
                    <a16:creationId xmlns:a16="http://schemas.microsoft.com/office/drawing/2014/main" id="{1941D14D-8737-D6E2-998D-FF3894B4B0A9}"/>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5CD21B-B3C7-26DA-0143-9D68215D5CF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9C808435-2C78-1605-4BE9-904EF4B89982}"/>
                </a:ext>
              </a:extLst>
            </p:cNvPr>
            <p:cNvGrpSpPr/>
            <p:nvPr/>
          </p:nvGrpSpPr>
          <p:grpSpPr>
            <a:xfrm>
              <a:off x="1422400" y="4659958"/>
              <a:ext cx="6166530" cy="2"/>
              <a:chOff x="1231585" y="2671909"/>
              <a:chExt cx="6166530" cy="2"/>
            </a:xfrm>
          </p:grpSpPr>
          <p:cxnSp>
            <p:nvCxnSpPr>
              <p:cNvPr id="38" name="Straight Connector 37">
                <a:extLst>
                  <a:ext uri="{FF2B5EF4-FFF2-40B4-BE49-F238E27FC236}">
                    <a16:creationId xmlns:a16="http://schemas.microsoft.com/office/drawing/2014/main" id="{D01BF65E-5226-DA67-1929-EB5926854DEB}"/>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04113FB-9206-A9CB-0E30-C87332D2BA8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6" name="타원 299">
            <a:extLst>
              <a:ext uri="{FF2B5EF4-FFF2-40B4-BE49-F238E27FC236}">
                <a16:creationId xmlns:a16="http://schemas.microsoft.com/office/drawing/2014/main" id="{715BDDB0-F2BA-732C-8F89-B946C45E3F0E}"/>
              </a:ext>
            </a:extLst>
          </p:cNvPr>
          <p:cNvSpPr/>
          <p:nvPr/>
        </p:nvSpPr>
        <p:spPr>
          <a:xfrm>
            <a:off x="3782388" y="2912150"/>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7" name="타원 299">
            <a:extLst>
              <a:ext uri="{FF2B5EF4-FFF2-40B4-BE49-F238E27FC236}">
                <a16:creationId xmlns:a16="http://schemas.microsoft.com/office/drawing/2014/main" id="{E0B2046C-3EF6-C78D-56E7-5C2ACB38D989}"/>
              </a:ext>
            </a:extLst>
          </p:cNvPr>
          <p:cNvSpPr/>
          <p:nvPr/>
        </p:nvSpPr>
        <p:spPr>
          <a:xfrm>
            <a:off x="3782388" y="3574833"/>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8" name="타원 299">
            <a:extLst>
              <a:ext uri="{FF2B5EF4-FFF2-40B4-BE49-F238E27FC236}">
                <a16:creationId xmlns:a16="http://schemas.microsoft.com/office/drawing/2014/main" id="{0B980A76-EE1D-5F5C-E71F-7BFDED3F98DA}"/>
              </a:ext>
            </a:extLst>
          </p:cNvPr>
          <p:cNvSpPr/>
          <p:nvPr/>
        </p:nvSpPr>
        <p:spPr>
          <a:xfrm>
            <a:off x="3782388" y="4237516"/>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9" name="타원 299">
            <a:extLst>
              <a:ext uri="{FF2B5EF4-FFF2-40B4-BE49-F238E27FC236}">
                <a16:creationId xmlns:a16="http://schemas.microsoft.com/office/drawing/2014/main" id="{C1C8EAC4-1576-753D-C5CB-D8C7AA77B320}"/>
              </a:ext>
            </a:extLst>
          </p:cNvPr>
          <p:cNvSpPr/>
          <p:nvPr/>
        </p:nvSpPr>
        <p:spPr>
          <a:xfrm>
            <a:off x="3782388" y="4900199"/>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912150"/>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3574833"/>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5" name="타원 299">
            <a:extLst>
              <a:ext uri="{FF2B5EF4-FFF2-40B4-BE49-F238E27FC236}">
                <a16:creationId xmlns:a16="http://schemas.microsoft.com/office/drawing/2014/main" id="{1ACB0B0D-6981-5F77-4D3B-07E9CC7EE671}"/>
              </a:ext>
            </a:extLst>
          </p:cNvPr>
          <p:cNvSpPr/>
          <p:nvPr/>
        </p:nvSpPr>
        <p:spPr>
          <a:xfrm>
            <a:off x="4895902" y="4237516"/>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6" name="타원 299">
            <a:extLst>
              <a:ext uri="{FF2B5EF4-FFF2-40B4-BE49-F238E27FC236}">
                <a16:creationId xmlns:a16="http://schemas.microsoft.com/office/drawing/2014/main" id="{6C5532B3-F992-714D-60DD-C3540C713DA3}"/>
              </a:ext>
            </a:extLst>
          </p:cNvPr>
          <p:cNvSpPr/>
          <p:nvPr/>
        </p:nvSpPr>
        <p:spPr>
          <a:xfrm>
            <a:off x="4895902" y="4900199"/>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91215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3574833"/>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62" name="타원 299">
            <a:extLst>
              <a:ext uri="{FF2B5EF4-FFF2-40B4-BE49-F238E27FC236}">
                <a16:creationId xmlns:a16="http://schemas.microsoft.com/office/drawing/2014/main" id="{47FEC1FE-15F2-4E31-D1F3-E364557B0147}"/>
              </a:ext>
            </a:extLst>
          </p:cNvPr>
          <p:cNvSpPr/>
          <p:nvPr/>
        </p:nvSpPr>
        <p:spPr>
          <a:xfrm>
            <a:off x="6009416" y="4237516"/>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63" name="타원 299">
            <a:extLst>
              <a:ext uri="{FF2B5EF4-FFF2-40B4-BE49-F238E27FC236}">
                <a16:creationId xmlns:a16="http://schemas.microsoft.com/office/drawing/2014/main" id="{7EB7C072-87F8-81BF-C789-F32F4C7AC2CD}"/>
              </a:ext>
            </a:extLst>
          </p:cNvPr>
          <p:cNvSpPr/>
          <p:nvPr/>
        </p:nvSpPr>
        <p:spPr>
          <a:xfrm>
            <a:off x="6009416" y="4900199"/>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91215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3574833"/>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69" name="타원 299">
            <a:extLst>
              <a:ext uri="{FF2B5EF4-FFF2-40B4-BE49-F238E27FC236}">
                <a16:creationId xmlns:a16="http://schemas.microsoft.com/office/drawing/2014/main" id="{E073C5B8-D66D-3E43-4822-96F19B62CF0B}"/>
              </a:ext>
            </a:extLst>
          </p:cNvPr>
          <p:cNvSpPr/>
          <p:nvPr/>
        </p:nvSpPr>
        <p:spPr>
          <a:xfrm>
            <a:off x="7122930" y="4237516"/>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70" name="타원 299">
            <a:extLst>
              <a:ext uri="{FF2B5EF4-FFF2-40B4-BE49-F238E27FC236}">
                <a16:creationId xmlns:a16="http://schemas.microsoft.com/office/drawing/2014/main" id="{7E5A5ED7-7A3A-F8A9-24B8-E055FA77F34B}"/>
              </a:ext>
            </a:extLst>
          </p:cNvPr>
          <p:cNvSpPr/>
          <p:nvPr/>
        </p:nvSpPr>
        <p:spPr>
          <a:xfrm>
            <a:off x="7122930" y="4900199"/>
            <a:ext cx="559503" cy="558100"/>
          </a:xfrm>
          <a:prstGeom prst="ellipse">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96328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362804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3" name="TextBox 82">
            <a:extLst>
              <a:ext uri="{FF2B5EF4-FFF2-40B4-BE49-F238E27FC236}">
                <a16:creationId xmlns:a16="http://schemas.microsoft.com/office/drawing/2014/main" id="{2B2C8682-FC56-2430-DC5D-B0F23C0B00C2}"/>
              </a:ext>
            </a:extLst>
          </p:cNvPr>
          <p:cNvSpPr txBox="1"/>
          <p:nvPr/>
        </p:nvSpPr>
        <p:spPr>
          <a:xfrm>
            <a:off x="8390475" y="4285622"/>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4" name="TextBox 83">
            <a:extLst>
              <a:ext uri="{FF2B5EF4-FFF2-40B4-BE49-F238E27FC236}">
                <a16:creationId xmlns:a16="http://schemas.microsoft.com/office/drawing/2014/main" id="{23209F8F-7BE5-823E-2923-C6A823294893}"/>
              </a:ext>
            </a:extLst>
          </p:cNvPr>
          <p:cNvSpPr txBox="1"/>
          <p:nvPr/>
        </p:nvSpPr>
        <p:spPr>
          <a:xfrm>
            <a:off x="8390475" y="4953181"/>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2865978" y="3037311"/>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2865978" y="3703356"/>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8" name="TextBox 87">
            <a:extLst>
              <a:ext uri="{FF2B5EF4-FFF2-40B4-BE49-F238E27FC236}">
                <a16:creationId xmlns:a16="http://schemas.microsoft.com/office/drawing/2014/main" id="{C4D539F8-7EB9-F43B-FD6B-D9A8E853BDB7}"/>
              </a:ext>
            </a:extLst>
          </p:cNvPr>
          <p:cNvSpPr txBox="1"/>
          <p:nvPr/>
        </p:nvSpPr>
        <p:spPr>
          <a:xfrm>
            <a:off x="2865978" y="4369400"/>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9" name="TextBox 88">
            <a:extLst>
              <a:ext uri="{FF2B5EF4-FFF2-40B4-BE49-F238E27FC236}">
                <a16:creationId xmlns:a16="http://schemas.microsoft.com/office/drawing/2014/main" id="{783E6D58-916A-4BAC-0242-1DEE8F5BEE4C}"/>
              </a:ext>
            </a:extLst>
          </p:cNvPr>
          <p:cNvSpPr txBox="1"/>
          <p:nvPr/>
        </p:nvSpPr>
        <p:spPr>
          <a:xfrm>
            <a:off x="2865978" y="5024155"/>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91" name="TextBox 90">
            <a:extLst>
              <a:ext uri="{FF2B5EF4-FFF2-40B4-BE49-F238E27FC236}">
                <a16:creationId xmlns:a16="http://schemas.microsoft.com/office/drawing/2014/main" id="{4C7F4C6D-6442-6A74-4E35-C5472A477842}"/>
              </a:ext>
            </a:extLst>
          </p:cNvPr>
          <p:cNvSpPr txBox="1"/>
          <p:nvPr/>
        </p:nvSpPr>
        <p:spPr>
          <a:xfrm>
            <a:off x="8131704" y="6108110"/>
            <a:ext cx="786919" cy="315877"/>
          </a:xfrm>
          <a:prstGeom prst="rect">
            <a:avLst/>
          </a:prstGeom>
          <a:noFill/>
        </p:spPr>
        <p:txBody>
          <a:bodyPr wrap="square" lIns="0" tIns="0" rIns="0" bIns="0" rtlCol="0" anchor="ctr">
            <a:spAutoFit/>
          </a:bodyPr>
          <a:lstStyle/>
          <a:p>
            <a:pPr algn="ctr" defTabSz="457200"/>
            <a:r>
              <a:rPr lang="en-US" altLang="ko-KR" sz="2000" b="1" dirty="0" err="1">
                <a:latin typeface="Cambria" panose="02040503050406030204" pitchFamily="18" charset="0"/>
                <a:ea typeface="맑은 고딕" panose="020B0503020000020004" pitchFamily="34" charset="-127"/>
              </a:rPr>
              <a:t>Block</a:t>
            </a:r>
            <a:r>
              <a:rPr lang="en-US" altLang="ko-KR" sz="2000" b="1" i="1" baseline="-25000" dirty="0" err="1">
                <a:latin typeface="Cambria" panose="02040503050406030204" pitchFamily="18" charset="0"/>
                <a:ea typeface="맑은 고딕" panose="020B0503020000020004" pitchFamily="34" charset="-127"/>
              </a:rPr>
              <a:t>i</a:t>
            </a:r>
            <a:endParaRPr lang="ko-KR" altLang="en-US" sz="2000" b="1" i="1" baseline="-25000" dirty="0">
              <a:latin typeface="Cambria" panose="02040503050406030204" pitchFamily="18" charset="0"/>
              <a:ea typeface="맑은 고딕" panose="020B0503020000020004" pitchFamily="34" charset="-127"/>
            </a:endParaRPr>
          </a:p>
        </p:txBody>
      </p:sp>
      <p:sp>
        <p:nvSpPr>
          <p:cNvPr id="97" name="Slide Number Placeholder 96">
            <a:extLst>
              <a:ext uri="{FF2B5EF4-FFF2-40B4-BE49-F238E27FC236}">
                <a16:creationId xmlns:a16="http://schemas.microsoft.com/office/drawing/2014/main" id="{DE077F3D-669B-2BBE-DD4F-F90A83BC66F7}"/>
              </a:ext>
            </a:extLst>
          </p:cNvPr>
          <p:cNvSpPr>
            <a:spLocks noGrp="1"/>
          </p:cNvSpPr>
          <p:nvPr>
            <p:ph type="sldNum" sz="quarter" idx="12"/>
          </p:nvPr>
        </p:nvSpPr>
        <p:spPr/>
        <p:txBody>
          <a:bodyPr/>
          <a:lstStyle/>
          <a:p>
            <a:r>
              <a:rPr lang="en-CH" dirty="0"/>
              <a:t>19</a:t>
            </a:r>
          </a:p>
        </p:txBody>
      </p:sp>
    </p:spTree>
    <p:extLst>
      <p:ext uri="{BB962C8B-B14F-4D97-AF65-F5344CB8AC3E}">
        <p14:creationId xmlns:p14="http://schemas.microsoft.com/office/powerpoint/2010/main" val="3925942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lstStyle/>
          <a:p>
            <a:r>
              <a:rPr lang="en-CH" dirty="0"/>
              <a:t>Multi-Wordline Sensing (MWS): Bitwise AND</a:t>
            </a:r>
          </a:p>
        </p:txBody>
      </p:sp>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a:lstStyle/>
          <a:p>
            <a:r>
              <a:rPr lang="en-CH" dirty="0">
                <a:solidFill>
                  <a:srgbClr val="C80060"/>
                </a:solidFill>
                <a:latin typeface="Avenir Next Medium" panose="020B0503020202020204" pitchFamily="34" charset="0"/>
              </a:rPr>
              <a:t>Intra-Block MWS</a:t>
            </a:r>
            <a:r>
              <a:rPr lang="en-CH" dirty="0"/>
              <a:t>: </a:t>
            </a:r>
            <a:br>
              <a:rPr lang="en-CH" dirty="0"/>
            </a:br>
            <a:r>
              <a:rPr lang="en-CH" dirty="0">
                <a:solidFill>
                  <a:schemeClr val="accent1"/>
                </a:solidFill>
              </a:rPr>
              <a:t>Simultaneously activates </a:t>
            </a:r>
            <a:r>
              <a:rPr lang="en-CH" dirty="0"/>
              <a:t>multiple WLs </a:t>
            </a:r>
            <a:r>
              <a:rPr lang="en-CH" dirty="0">
                <a:solidFill>
                  <a:schemeClr val="accent1"/>
                </a:solidFill>
              </a:rPr>
              <a:t>in the same block </a:t>
            </a:r>
            <a:br>
              <a:rPr lang="en-CH" dirty="0">
                <a:solidFill>
                  <a:schemeClr val="accent1"/>
                </a:solidFill>
              </a:rPr>
            </a:br>
            <a:r>
              <a:rPr lang="en-CH" dirty="0">
                <a:solidFill>
                  <a:schemeClr val="accent1"/>
                </a:solidFill>
              </a:rPr>
              <a:t>   </a:t>
            </a:r>
            <a:r>
              <a:rPr lang="en-CH" dirty="0">
                <a:sym typeface="Wingdings" pitchFamily="2" charset="2"/>
              </a:rPr>
              <a:t></a:t>
            </a:r>
            <a:r>
              <a:rPr lang="en-CH" dirty="0"/>
              <a:t> </a:t>
            </a:r>
            <a:r>
              <a:rPr lang="en-CH" dirty="0">
                <a:solidFill>
                  <a:srgbClr val="C80060"/>
                </a:solidFill>
              </a:rPr>
              <a:t>Bitwise AND</a:t>
            </a:r>
            <a:r>
              <a:rPr lang="en-CH" dirty="0"/>
              <a:t> 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3883465"/>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94" name="Group 93">
            <a:extLst>
              <a:ext uri="{FF2B5EF4-FFF2-40B4-BE49-F238E27FC236}">
                <a16:creationId xmlns:a16="http://schemas.microsoft.com/office/drawing/2014/main" id="{E4826338-1836-E9D3-34FB-562D0F2D1798}"/>
              </a:ext>
            </a:extLst>
          </p:cNvPr>
          <p:cNvGrpSpPr/>
          <p:nvPr/>
        </p:nvGrpSpPr>
        <p:grpSpPr>
          <a:xfrm>
            <a:off x="4062140" y="2670383"/>
            <a:ext cx="3340542" cy="3356577"/>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4" name="Group 153">
            <a:extLst>
              <a:ext uri="{FF2B5EF4-FFF2-40B4-BE49-F238E27FC236}">
                <a16:creationId xmlns:a16="http://schemas.microsoft.com/office/drawing/2014/main" id="{9A726258-BC82-F84E-51B0-AF50413061E1}"/>
              </a:ext>
            </a:extLst>
          </p:cNvPr>
          <p:cNvGrpSpPr/>
          <p:nvPr/>
        </p:nvGrpSpPr>
        <p:grpSpPr>
          <a:xfrm>
            <a:off x="4640972" y="2450831"/>
            <a:ext cx="3350590" cy="3576127"/>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30" name="Group 29">
            <a:extLst>
              <a:ext uri="{FF2B5EF4-FFF2-40B4-BE49-F238E27FC236}">
                <a16:creationId xmlns:a16="http://schemas.microsoft.com/office/drawing/2014/main" id="{336AC0E1-C3A2-6F50-4F1C-1838AAAA526A}"/>
              </a:ext>
            </a:extLst>
          </p:cNvPr>
          <p:cNvGrpSpPr/>
          <p:nvPr/>
        </p:nvGrpSpPr>
        <p:grpSpPr>
          <a:xfrm>
            <a:off x="3382115" y="3191198"/>
            <a:ext cx="5014215" cy="1988051"/>
            <a:chOff x="1422400" y="2671909"/>
            <a:chExt cx="6166530" cy="1988051"/>
          </a:xfrm>
        </p:grpSpPr>
        <p:grpSp>
          <p:nvGrpSpPr>
            <p:cNvPr id="31" name="Group 30">
              <a:extLst>
                <a:ext uri="{FF2B5EF4-FFF2-40B4-BE49-F238E27FC236}">
                  <a16:creationId xmlns:a16="http://schemas.microsoft.com/office/drawing/2014/main" id="{A54D0EED-F7AE-3399-A35F-5DD2E5791B55}"/>
                </a:ext>
              </a:extLst>
            </p:cNvPr>
            <p:cNvGrpSpPr/>
            <p:nvPr/>
          </p:nvGrpSpPr>
          <p:grpSpPr>
            <a:xfrm>
              <a:off x="1422400" y="2671909"/>
              <a:ext cx="6166530"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1422400" y="3334592"/>
              <a:ext cx="6166530"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293B1098-869E-2FDF-5816-DC9857BD52A9}"/>
                </a:ext>
              </a:extLst>
            </p:cNvPr>
            <p:cNvGrpSpPr/>
            <p:nvPr/>
          </p:nvGrpSpPr>
          <p:grpSpPr>
            <a:xfrm>
              <a:off x="1422400" y="3997275"/>
              <a:ext cx="6166530" cy="2"/>
              <a:chOff x="1231585" y="2671909"/>
              <a:chExt cx="6166530" cy="2"/>
            </a:xfrm>
          </p:grpSpPr>
          <p:cxnSp>
            <p:nvCxnSpPr>
              <p:cNvPr id="40" name="Straight Connector 39">
                <a:extLst>
                  <a:ext uri="{FF2B5EF4-FFF2-40B4-BE49-F238E27FC236}">
                    <a16:creationId xmlns:a16="http://schemas.microsoft.com/office/drawing/2014/main" id="{1941D14D-8737-D6E2-998D-FF3894B4B0A9}"/>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5CD21B-B3C7-26DA-0143-9D68215D5CF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9C808435-2C78-1605-4BE9-904EF4B89982}"/>
                </a:ext>
              </a:extLst>
            </p:cNvPr>
            <p:cNvGrpSpPr/>
            <p:nvPr/>
          </p:nvGrpSpPr>
          <p:grpSpPr>
            <a:xfrm>
              <a:off x="1422400" y="4659958"/>
              <a:ext cx="6166530" cy="2"/>
              <a:chOff x="1231585" y="2671909"/>
              <a:chExt cx="6166530" cy="2"/>
            </a:xfrm>
          </p:grpSpPr>
          <p:cxnSp>
            <p:nvCxnSpPr>
              <p:cNvPr id="38" name="Straight Connector 37">
                <a:extLst>
                  <a:ext uri="{FF2B5EF4-FFF2-40B4-BE49-F238E27FC236}">
                    <a16:creationId xmlns:a16="http://schemas.microsoft.com/office/drawing/2014/main" id="{D01BF65E-5226-DA67-1929-EB5926854DEB}"/>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04113FB-9206-A9CB-0E30-C87332D2BA8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6" name="타원 299">
            <a:extLst>
              <a:ext uri="{FF2B5EF4-FFF2-40B4-BE49-F238E27FC236}">
                <a16:creationId xmlns:a16="http://schemas.microsoft.com/office/drawing/2014/main" id="{715BDDB0-F2BA-732C-8F89-B946C45E3F0E}"/>
              </a:ext>
            </a:extLst>
          </p:cNvPr>
          <p:cNvSpPr/>
          <p:nvPr/>
        </p:nvSpPr>
        <p:spPr>
          <a:xfrm>
            <a:off x="3782388" y="2912150"/>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7" name="타원 299">
            <a:extLst>
              <a:ext uri="{FF2B5EF4-FFF2-40B4-BE49-F238E27FC236}">
                <a16:creationId xmlns:a16="http://schemas.microsoft.com/office/drawing/2014/main" id="{E0B2046C-3EF6-C78D-56E7-5C2ACB38D989}"/>
              </a:ext>
            </a:extLst>
          </p:cNvPr>
          <p:cNvSpPr/>
          <p:nvPr/>
        </p:nvSpPr>
        <p:spPr>
          <a:xfrm>
            <a:off x="3782388" y="3574833"/>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48" name="타원 299">
            <a:extLst>
              <a:ext uri="{FF2B5EF4-FFF2-40B4-BE49-F238E27FC236}">
                <a16:creationId xmlns:a16="http://schemas.microsoft.com/office/drawing/2014/main" id="{0B980A76-EE1D-5F5C-E71F-7BFDED3F98DA}"/>
              </a:ext>
            </a:extLst>
          </p:cNvPr>
          <p:cNvSpPr/>
          <p:nvPr/>
        </p:nvSpPr>
        <p:spPr>
          <a:xfrm>
            <a:off x="3782388"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9" name="타원 299">
            <a:extLst>
              <a:ext uri="{FF2B5EF4-FFF2-40B4-BE49-F238E27FC236}">
                <a16:creationId xmlns:a16="http://schemas.microsoft.com/office/drawing/2014/main" id="{C1C8EAC4-1576-753D-C5CB-D8C7AA77B320}"/>
              </a:ext>
            </a:extLst>
          </p:cNvPr>
          <p:cNvSpPr/>
          <p:nvPr/>
        </p:nvSpPr>
        <p:spPr>
          <a:xfrm>
            <a:off x="3782388"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912150"/>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3574833"/>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55" name="타원 299">
            <a:extLst>
              <a:ext uri="{FF2B5EF4-FFF2-40B4-BE49-F238E27FC236}">
                <a16:creationId xmlns:a16="http://schemas.microsoft.com/office/drawing/2014/main" id="{1ACB0B0D-6981-5F77-4D3B-07E9CC7EE671}"/>
              </a:ext>
            </a:extLst>
          </p:cNvPr>
          <p:cNvSpPr/>
          <p:nvPr/>
        </p:nvSpPr>
        <p:spPr>
          <a:xfrm>
            <a:off x="4895902" y="4237516"/>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6" name="타원 299">
            <a:extLst>
              <a:ext uri="{FF2B5EF4-FFF2-40B4-BE49-F238E27FC236}">
                <a16:creationId xmlns:a16="http://schemas.microsoft.com/office/drawing/2014/main" id="{6C5532B3-F992-714D-60DD-C3540C713DA3}"/>
              </a:ext>
            </a:extLst>
          </p:cNvPr>
          <p:cNvSpPr/>
          <p:nvPr/>
        </p:nvSpPr>
        <p:spPr>
          <a:xfrm>
            <a:off x="4895902"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91215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3574833"/>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0</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62" name="타원 299">
            <a:extLst>
              <a:ext uri="{FF2B5EF4-FFF2-40B4-BE49-F238E27FC236}">
                <a16:creationId xmlns:a16="http://schemas.microsoft.com/office/drawing/2014/main" id="{47FEC1FE-15F2-4E31-D1F3-E364557B0147}"/>
              </a:ext>
            </a:extLst>
          </p:cNvPr>
          <p:cNvSpPr/>
          <p:nvPr/>
        </p:nvSpPr>
        <p:spPr>
          <a:xfrm>
            <a:off x="6009416"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3" name="타원 299">
            <a:extLst>
              <a:ext uri="{FF2B5EF4-FFF2-40B4-BE49-F238E27FC236}">
                <a16:creationId xmlns:a16="http://schemas.microsoft.com/office/drawing/2014/main" id="{7EB7C072-87F8-81BF-C789-F32F4C7AC2CD}"/>
              </a:ext>
            </a:extLst>
          </p:cNvPr>
          <p:cNvSpPr/>
          <p:nvPr/>
        </p:nvSpPr>
        <p:spPr>
          <a:xfrm>
            <a:off x="6009416" y="4900199"/>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91215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3574833"/>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prstClr val="black"/>
                </a:solidFill>
                <a:latin typeface="Cambria" panose="02040503050406030204" pitchFamily="18" charset="0"/>
                <a:ea typeface="맑은 고딕" panose="020B0503020000020004" pitchFamily="34" charset="-127"/>
              </a:rPr>
              <a:t>1</a:t>
            </a:r>
            <a:endParaRPr lang="ko-KR" altLang="en-US" sz="2800" b="1" dirty="0">
              <a:solidFill>
                <a:prstClr val="black"/>
              </a:solidFill>
              <a:latin typeface="Cambria" panose="02040503050406030204" pitchFamily="18" charset="0"/>
              <a:ea typeface="맑은 고딕" panose="020B0503020000020004" pitchFamily="34" charset="-127"/>
            </a:endParaRPr>
          </a:p>
        </p:txBody>
      </p:sp>
      <p:sp>
        <p:nvSpPr>
          <p:cNvPr id="69" name="타원 299">
            <a:extLst>
              <a:ext uri="{FF2B5EF4-FFF2-40B4-BE49-F238E27FC236}">
                <a16:creationId xmlns:a16="http://schemas.microsoft.com/office/drawing/2014/main" id="{E073C5B8-D66D-3E43-4822-96F19B62CF0B}"/>
              </a:ext>
            </a:extLst>
          </p:cNvPr>
          <p:cNvSpPr/>
          <p:nvPr/>
        </p:nvSpPr>
        <p:spPr>
          <a:xfrm>
            <a:off x="7122930"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70" name="타원 299">
            <a:extLst>
              <a:ext uri="{FF2B5EF4-FFF2-40B4-BE49-F238E27FC236}">
                <a16:creationId xmlns:a16="http://schemas.microsoft.com/office/drawing/2014/main" id="{7E5A5ED7-7A3A-F8A9-24B8-E055FA77F34B}"/>
              </a:ext>
            </a:extLst>
          </p:cNvPr>
          <p:cNvSpPr/>
          <p:nvPr/>
        </p:nvSpPr>
        <p:spPr>
          <a:xfrm>
            <a:off x="7122930"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96328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362804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3" name="TextBox 82">
            <a:extLst>
              <a:ext uri="{FF2B5EF4-FFF2-40B4-BE49-F238E27FC236}">
                <a16:creationId xmlns:a16="http://schemas.microsoft.com/office/drawing/2014/main" id="{2B2C8682-FC56-2430-DC5D-B0F23C0B00C2}"/>
              </a:ext>
            </a:extLst>
          </p:cNvPr>
          <p:cNvSpPr txBox="1"/>
          <p:nvPr/>
        </p:nvSpPr>
        <p:spPr>
          <a:xfrm>
            <a:off x="8390475" y="4285622"/>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4" name="TextBox 83">
            <a:extLst>
              <a:ext uri="{FF2B5EF4-FFF2-40B4-BE49-F238E27FC236}">
                <a16:creationId xmlns:a16="http://schemas.microsoft.com/office/drawing/2014/main" id="{23209F8F-7BE5-823E-2923-C6A823294893}"/>
              </a:ext>
            </a:extLst>
          </p:cNvPr>
          <p:cNvSpPr txBox="1"/>
          <p:nvPr/>
        </p:nvSpPr>
        <p:spPr>
          <a:xfrm>
            <a:off x="8390475" y="4953181"/>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2865978" y="3037311"/>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2865978" y="3703356"/>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8" name="TextBox 87">
            <a:extLst>
              <a:ext uri="{FF2B5EF4-FFF2-40B4-BE49-F238E27FC236}">
                <a16:creationId xmlns:a16="http://schemas.microsoft.com/office/drawing/2014/main" id="{C4D539F8-7EB9-F43B-FD6B-D9A8E853BDB7}"/>
              </a:ext>
            </a:extLst>
          </p:cNvPr>
          <p:cNvSpPr txBox="1"/>
          <p:nvPr/>
        </p:nvSpPr>
        <p:spPr>
          <a:xfrm>
            <a:off x="2865978" y="4369400"/>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9" name="TextBox 88">
            <a:extLst>
              <a:ext uri="{FF2B5EF4-FFF2-40B4-BE49-F238E27FC236}">
                <a16:creationId xmlns:a16="http://schemas.microsoft.com/office/drawing/2014/main" id="{783E6D58-916A-4BAC-0242-1DEE8F5BEE4C}"/>
              </a:ext>
            </a:extLst>
          </p:cNvPr>
          <p:cNvSpPr txBox="1"/>
          <p:nvPr/>
        </p:nvSpPr>
        <p:spPr>
          <a:xfrm>
            <a:off x="2865978" y="5024155"/>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91" name="TextBox 90">
            <a:extLst>
              <a:ext uri="{FF2B5EF4-FFF2-40B4-BE49-F238E27FC236}">
                <a16:creationId xmlns:a16="http://schemas.microsoft.com/office/drawing/2014/main" id="{4C7F4C6D-6442-6A74-4E35-C5472A477842}"/>
              </a:ext>
            </a:extLst>
          </p:cNvPr>
          <p:cNvSpPr txBox="1"/>
          <p:nvPr/>
        </p:nvSpPr>
        <p:spPr>
          <a:xfrm>
            <a:off x="8131704" y="6108110"/>
            <a:ext cx="786919" cy="315877"/>
          </a:xfrm>
          <a:prstGeom prst="rect">
            <a:avLst/>
          </a:prstGeom>
          <a:noFill/>
        </p:spPr>
        <p:txBody>
          <a:bodyPr wrap="square" lIns="0" tIns="0" rIns="0" bIns="0" rtlCol="0" anchor="ctr">
            <a:spAutoFit/>
          </a:bodyPr>
          <a:lstStyle/>
          <a:p>
            <a:pPr algn="ctr" defTabSz="457200"/>
            <a:r>
              <a:rPr lang="en-US" altLang="ko-KR" sz="2000" b="1" dirty="0" err="1">
                <a:latin typeface="Cambria" panose="02040503050406030204" pitchFamily="18" charset="0"/>
                <a:ea typeface="맑은 고딕" panose="020B0503020000020004" pitchFamily="34" charset="-127"/>
              </a:rPr>
              <a:t>Block</a:t>
            </a:r>
            <a:r>
              <a:rPr lang="en-US" altLang="ko-KR" sz="2000" b="1" i="1" baseline="-25000" dirty="0" err="1">
                <a:latin typeface="Cambria" panose="02040503050406030204" pitchFamily="18" charset="0"/>
                <a:ea typeface="맑은 고딕" panose="020B0503020000020004" pitchFamily="34" charset="-127"/>
              </a:rPr>
              <a:t>i</a:t>
            </a:r>
            <a:endParaRPr lang="ko-KR" altLang="en-US" sz="2000" b="1" i="1" baseline="-25000" dirty="0">
              <a:latin typeface="Cambria" panose="02040503050406030204" pitchFamily="18" charset="0"/>
              <a:ea typeface="맑은 고딕" panose="020B0503020000020004" pitchFamily="34" charset="-127"/>
            </a:endParaRPr>
          </a:p>
        </p:txBody>
      </p:sp>
      <p:grpSp>
        <p:nvGrpSpPr>
          <p:cNvPr id="19" name="그룹 835">
            <a:extLst>
              <a:ext uri="{FF2B5EF4-FFF2-40B4-BE49-F238E27FC236}">
                <a16:creationId xmlns:a16="http://schemas.microsoft.com/office/drawing/2014/main" id="{AD89CEF5-B0EC-73D6-A0A7-BB22FE2FB463}"/>
              </a:ext>
            </a:extLst>
          </p:cNvPr>
          <p:cNvGrpSpPr/>
          <p:nvPr/>
        </p:nvGrpSpPr>
        <p:grpSpPr>
          <a:xfrm rot="16200000">
            <a:off x="3779952" y="4380986"/>
            <a:ext cx="564373" cy="268733"/>
            <a:chOff x="5890169" y="4312037"/>
            <a:chExt cx="1895988" cy="1103725"/>
          </a:xfrm>
        </p:grpSpPr>
        <p:grpSp>
          <p:nvGrpSpPr>
            <p:cNvPr id="20" name="그룹 822">
              <a:extLst>
                <a:ext uri="{FF2B5EF4-FFF2-40B4-BE49-F238E27FC236}">
                  <a16:creationId xmlns:a16="http://schemas.microsoft.com/office/drawing/2014/main" id="{8E829146-C669-4C56-078B-405A6EECD7CB}"/>
                </a:ext>
              </a:extLst>
            </p:cNvPr>
            <p:cNvGrpSpPr/>
            <p:nvPr/>
          </p:nvGrpSpPr>
          <p:grpSpPr>
            <a:xfrm>
              <a:off x="6122466" y="4312037"/>
              <a:ext cx="1432853" cy="1103725"/>
              <a:chOff x="5991225" y="4310063"/>
              <a:chExt cx="496427" cy="273840"/>
            </a:xfrm>
          </p:grpSpPr>
          <p:cxnSp>
            <p:nvCxnSpPr>
              <p:cNvPr id="23" name="직선 연결선 771">
                <a:extLst>
                  <a:ext uri="{FF2B5EF4-FFF2-40B4-BE49-F238E27FC236}">
                    <a16:creationId xmlns:a16="http://schemas.microsoft.com/office/drawing/2014/main" id="{5A754324-AE2C-861B-87EE-B7341B2D69AB}"/>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4" name="직선 연결선 789">
                <a:extLst>
                  <a:ext uri="{FF2B5EF4-FFF2-40B4-BE49-F238E27FC236}">
                    <a16:creationId xmlns:a16="http://schemas.microsoft.com/office/drawing/2014/main" id="{29502131-6DA6-6D0F-BB3C-2C49B903148D}"/>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5" name="직선 연결선 792">
                <a:extLst>
                  <a:ext uri="{FF2B5EF4-FFF2-40B4-BE49-F238E27FC236}">
                    <a16:creationId xmlns:a16="http://schemas.microsoft.com/office/drawing/2014/main" id="{ACDC2459-638E-0A3B-360B-5BFE47AB70A2}"/>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6" name="직선 연결선 807">
                <a:extLst>
                  <a:ext uri="{FF2B5EF4-FFF2-40B4-BE49-F238E27FC236}">
                    <a16:creationId xmlns:a16="http://schemas.microsoft.com/office/drawing/2014/main" id="{EEB135D1-3BFF-F885-50DB-B2502FD7AC94}"/>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7" name="직선 연결선 810">
                <a:extLst>
                  <a:ext uri="{FF2B5EF4-FFF2-40B4-BE49-F238E27FC236}">
                    <a16:creationId xmlns:a16="http://schemas.microsoft.com/office/drawing/2014/main" id="{CD669DE3-B894-2A74-EB19-8078BD2344E4}"/>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8" name="직선 연결선 815">
                <a:extLst>
                  <a:ext uri="{FF2B5EF4-FFF2-40B4-BE49-F238E27FC236}">
                    <a16:creationId xmlns:a16="http://schemas.microsoft.com/office/drawing/2014/main" id="{2D215FBC-CE0B-A1BE-903A-E38D8100FEDA}"/>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9" name="직선 연결선 819">
                <a:extLst>
                  <a:ext uri="{FF2B5EF4-FFF2-40B4-BE49-F238E27FC236}">
                    <a16:creationId xmlns:a16="http://schemas.microsoft.com/office/drawing/2014/main" id="{96367DBE-11AE-9E1C-72C3-123C8D6971E4}"/>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21" name="직선 연결선 826">
              <a:extLst>
                <a:ext uri="{FF2B5EF4-FFF2-40B4-BE49-F238E27FC236}">
                  <a16:creationId xmlns:a16="http://schemas.microsoft.com/office/drawing/2014/main" id="{F1C84639-4B7C-1BB1-6650-CA2F9603DCCE}"/>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832">
              <a:extLst>
                <a:ext uri="{FF2B5EF4-FFF2-40B4-BE49-F238E27FC236}">
                  <a16:creationId xmlns:a16="http://schemas.microsoft.com/office/drawing/2014/main" id="{1CE68011-83FA-59C5-0ACF-F8115C2C71E1}"/>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35" name="그룹 835">
            <a:extLst>
              <a:ext uri="{FF2B5EF4-FFF2-40B4-BE49-F238E27FC236}">
                <a16:creationId xmlns:a16="http://schemas.microsoft.com/office/drawing/2014/main" id="{7CD180E3-1B8A-2589-41F8-B68919444A43}"/>
              </a:ext>
            </a:extLst>
          </p:cNvPr>
          <p:cNvGrpSpPr/>
          <p:nvPr/>
        </p:nvGrpSpPr>
        <p:grpSpPr>
          <a:xfrm rot="16200000">
            <a:off x="3779953" y="5048019"/>
            <a:ext cx="564373" cy="268733"/>
            <a:chOff x="5890169" y="4312037"/>
            <a:chExt cx="1895988" cy="1103725"/>
          </a:xfrm>
        </p:grpSpPr>
        <p:grpSp>
          <p:nvGrpSpPr>
            <p:cNvPr id="36" name="그룹 822">
              <a:extLst>
                <a:ext uri="{FF2B5EF4-FFF2-40B4-BE49-F238E27FC236}">
                  <a16:creationId xmlns:a16="http://schemas.microsoft.com/office/drawing/2014/main" id="{ECC4442C-7A16-F22B-5F96-E22E6C3C84E1}"/>
                </a:ext>
              </a:extLst>
            </p:cNvPr>
            <p:cNvGrpSpPr/>
            <p:nvPr/>
          </p:nvGrpSpPr>
          <p:grpSpPr>
            <a:xfrm>
              <a:off x="6122466" y="4312037"/>
              <a:ext cx="1432853" cy="1103725"/>
              <a:chOff x="5991225" y="4310063"/>
              <a:chExt cx="496427" cy="273840"/>
            </a:xfrm>
          </p:grpSpPr>
          <p:cxnSp>
            <p:nvCxnSpPr>
              <p:cNvPr id="57" name="직선 연결선 771">
                <a:extLst>
                  <a:ext uri="{FF2B5EF4-FFF2-40B4-BE49-F238E27FC236}">
                    <a16:creationId xmlns:a16="http://schemas.microsoft.com/office/drawing/2014/main" id="{A53F2A44-7026-FE2F-3FF3-3CC3D2325DE2}"/>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4" name="직선 연결선 789">
                <a:extLst>
                  <a:ext uri="{FF2B5EF4-FFF2-40B4-BE49-F238E27FC236}">
                    <a16:creationId xmlns:a16="http://schemas.microsoft.com/office/drawing/2014/main" id="{2AE31390-2794-688D-9A0F-1DB6DBC73A39}"/>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1" name="직선 연결선 792">
                <a:extLst>
                  <a:ext uri="{FF2B5EF4-FFF2-40B4-BE49-F238E27FC236}">
                    <a16:creationId xmlns:a16="http://schemas.microsoft.com/office/drawing/2014/main" id="{FDF32413-3BEF-3188-142B-CF53C29444BA}"/>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4" name="직선 연결선 807">
                <a:extLst>
                  <a:ext uri="{FF2B5EF4-FFF2-40B4-BE49-F238E27FC236}">
                    <a16:creationId xmlns:a16="http://schemas.microsoft.com/office/drawing/2014/main" id="{88CAEFD1-A5ED-EBF6-0D0A-77C294109AD9}"/>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5" name="직선 연결선 810">
                <a:extLst>
                  <a:ext uri="{FF2B5EF4-FFF2-40B4-BE49-F238E27FC236}">
                    <a16:creationId xmlns:a16="http://schemas.microsoft.com/office/drawing/2014/main" id="{DBE19B15-E823-C09E-BC88-AA008D1FFB7D}"/>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6" name="직선 연결선 815">
                <a:extLst>
                  <a:ext uri="{FF2B5EF4-FFF2-40B4-BE49-F238E27FC236}">
                    <a16:creationId xmlns:a16="http://schemas.microsoft.com/office/drawing/2014/main" id="{2242AAB2-F40B-3985-5BD2-13778A298CF4}"/>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7" name="직선 연결선 819">
                <a:extLst>
                  <a:ext uri="{FF2B5EF4-FFF2-40B4-BE49-F238E27FC236}">
                    <a16:creationId xmlns:a16="http://schemas.microsoft.com/office/drawing/2014/main" id="{4391A75B-5D25-CD4E-74F8-3C9CBCAFFDAA}"/>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37" name="직선 연결선 826">
              <a:extLst>
                <a:ext uri="{FF2B5EF4-FFF2-40B4-BE49-F238E27FC236}">
                  <a16:creationId xmlns:a16="http://schemas.microsoft.com/office/drawing/2014/main" id="{2B2D7900-E1A2-883A-0BB4-34D054CC18BB}"/>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50" name="직선 연결선 832">
              <a:extLst>
                <a:ext uri="{FF2B5EF4-FFF2-40B4-BE49-F238E27FC236}">
                  <a16:creationId xmlns:a16="http://schemas.microsoft.com/office/drawing/2014/main" id="{FBD45BBD-1B4F-9A3F-17BF-8FA803E29236}"/>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78" name="그룹 835">
            <a:extLst>
              <a:ext uri="{FF2B5EF4-FFF2-40B4-BE49-F238E27FC236}">
                <a16:creationId xmlns:a16="http://schemas.microsoft.com/office/drawing/2014/main" id="{0914AE55-6A16-184B-F9E1-00C62179503E}"/>
              </a:ext>
            </a:extLst>
          </p:cNvPr>
          <p:cNvGrpSpPr/>
          <p:nvPr/>
        </p:nvGrpSpPr>
        <p:grpSpPr>
          <a:xfrm rot="16200000">
            <a:off x="4893255" y="4380986"/>
            <a:ext cx="564373" cy="268733"/>
            <a:chOff x="5890169" y="4312037"/>
            <a:chExt cx="1895988" cy="1103725"/>
          </a:xfrm>
        </p:grpSpPr>
        <p:grpSp>
          <p:nvGrpSpPr>
            <p:cNvPr id="79" name="그룹 822">
              <a:extLst>
                <a:ext uri="{FF2B5EF4-FFF2-40B4-BE49-F238E27FC236}">
                  <a16:creationId xmlns:a16="http://schemas.microsoft.com/office/drawing/2014/main" id="{E2DC8BEF-290E-CEEA-C2D4-6C4336B50ED6}"/>
                </a:ext>
              </a:extLst>
            </p:cNvPr>
            <p:cNvGrpSpPr/>
            <p:nvPr/>
          </p:nvGrpSpPr>
          <p:grpSpPr>
            <a:xfrm>
              <a:off x="6122466" y="4312037"/>
              <a:ext cx="1432853" cy="1103725"/>
              <a:chOff x="5991225" y="4310063"/>
              <a:chExt cx="496427" cy="273840"/>
            </a:xfrm>
          </p:grpSpPr>
          <p:cxnSp>
            <p:nvCxnSpPr>
              <p:cNvPr id="90" name="직선 연결선 771">
                <a:extLst>
                  <a:ext uri="{FF2B5EF4-FFF2-40B4-BE49-F238E27FC236}">
                    <a16:creationId xmlns:a16="http://schemas.microsoft.com/office/drawing/2014/main" id="{16E57166-AE89-4621-7DD7-B67FBC8A2026}"/>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2" name="직선 연결선 789">
                <a:extLst>
                  <a:ext uri="{FF2B5EF4-FFF2-40B4-BE49-F238E27FC236}">
                    <a16:creationId xmlns:a16="http://schemas.microsoft.com/office/drawing/2014/main" id="{FE5C0B6B-3072-703C-8991-444DDF9996BB}"/>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3" name="직선 연결선 792">
                <a:extLst>
                  <a:ext uri="{FF2B5EF4-FFF2-40B4-BE49-F238E27FC236}">
                    <a16:creationId xmlns:a16="http://schemas.microsoft.com/office/drawing/2014/main" id="{78048EB1-3EAA-7630-473E-291B6FF00E3C}"/>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5" name="직선 연결선 807">
                <a:extLst>
                  <a:ext uri="{FF2B5EF4-FFF2-40B4-BE49-F238E27FC236}">
                    <a16:creationId xmlns:a16="http://schemas.microsoft.com/office/drawing/2014/main" id="{6F49C143-2C79-13DA-AAB5-11CE58C98213}"/>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6" name="직선 연결선 810">
                <a:extLst>
                  <a:ext uri="{FF2B5EF4-FFF2-40B4-BE49-F238E27FC236}">
                    <a16:creationId xmlns:a16="http://schemas.microsoft.com/office/drawing/2014/main" id="{802A7C39-85F4-D325-B12A-4BE62C89DD80}"/>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7" name="직선 연결선 815">
                <a:extLst>
                  <a:ext uri="{FF2B5EF4-FFF2-40B4-BE49-F238E27FC236}">
                    <a16:creationId xmlns:a16="http://schemas.microsoft.com/office/drawing/2014/main" id="{2A1F44B3-4AFF-4D90-C44E-D7D9022456FF}"/>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8" name="직선 연결선 819">
                <a:extLst>
                  <a:ext uri="{FF2B5EF4-FFF2-40B4-BE49-F238E27FC236}">
                    <a16:creationId xmlns:a16="http://schemas.microsoft.com/office/drawing/2014/main" id="{6469F8BA-F6B0-B8A7-249C-40310C66ABD3}"/>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80" name="직선 연결선 826">
              <a:extLst>
                <a:ext uri="{FF2B5EF4-FFF2-40B4-BE49-F238E27FC236}">
                  <a16:creationId xmlns:a16="http://schemas.microsoft.com/office/drawing/2014/main" id="{0D720D70-1F6D-925F-2365-3788DDD4FE2D}"/>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85" name="직선 연결선 832">
              <a:extLst>
                <a:ext uri="{FF2B5EF4-FFF2-40B4-BE49-F238E27FC236}">
                  <a16:creationId xmlns:a16="http://schemas.microsoft.com/office/drawing/2014/main" id="{A3387672-D771-3F20-D3DD-F9F7ABB3071F}"/>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99" name="그룹 835">
            <a:extLst>
              <a:ext uri="{FF2B5EF4-FFF2-40B4-BE49-F238E27FC236}">
                <a16:creationId xmlns:a16="http://schemas.microsoft.com/office/drawing/2014/main" id="{9A133207-E4C7-6643-D320-25871148867F}"/>
              </a:ext>
            </a:extLst>
          </p:cNvPr>
          <p:cNvGrpSpPr/>
          <p:nvPr/>
        </p:nvGrpSpPr>
        <p:grpSpPr>
          <a:xfrm rot="16200000">
            <a:off x="4893256" y="5048019"/>
            <a:ext cx="564373" cy="268733"/>
            <a:chOff x="5890169" y="4312037"/>
            <a:chExt cx="1895988" cy="1103725"/>
          </a:xfrm>
        </p:grpSpPr>
        <p:grpSp>
          <p:nvGrpSpPr>
            <p:cNvPr id="100" name="그룹 822">
              <a:extLst>
                <a:ext uri="{FF2B5EF4-FFF2-40B4-BE49-F238E27FC236}">
                  <a16:creationId xmlns:a16="http://schemas.microsoft.com/office/drawing/2014/main" id="{1C5B3C2D-7E65-A963-E5C5-B893F8827900}"/>
                </a:ext>
              </a:extLst>
            </p:cNvPr>
            <p:cNvGrpSpPr/>
            <p:nvPr/>
          </p:nvGrpSpPr>
          <p:grpSpPr>
            <a:xfrm>
              <a:off x="6122466" y="4312037"/>
              <a:ext cx="1432853" cy="1103725"/>
              <a:chOff x="5991225" y="4310063"/>
              <a:chExt cx="496427" cy="273840"/>
            </a:xfrm>
          </p:grpSpPr>
          <p:cxnSp>
            <p:nvCxnSpPr>
              <p:cNvPr id="103" name="직선 연결선 771">
                <a:extLst>
                  <a:ext uri="{FF2B5EF4-FFF2-40B4-BE49-F238E27FC236}">
                    <a16:creationId xmlns:a16="http://schemas.microsoft.com/office/drawing/2014/main" id="{CBD2C901-D21E-F47D-A0A2-F48882002407}"/>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4" name="직선 연결선 789">
                <a:extLst>
                  <a:ext uri="{FF2B5EF4-FFF2-40B4-BE49-F238E27FC236}">
                    <a16:creationId xmlns:a16="http://schemas.microsoft.com/office/drawing/2014/main" id="{AD0CEED6-C7A8-F06F-FE12-A15023E8DB47}"/>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5" name="직선 연결선 792">
                <a:extLst>
                  <a:ext uri="{FF2B5EF4-FFF2-40B4-BE49-F238E27FC236}">
                    <a16:creationId xmlns:a16="http://schemas.microsoft.com/office/drawing/2014/main" id="{CABFE938-E117-4702-26E5-4BF99656DDAA}"/>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6" name="직선 연결선 807">
                <a:extLst>
                  <a:ext uri="{FF2B5EF4-FFF2-40B4-BE49-F238E27FC236}">
                    <a16:creationId xmlns:a16="http://schemas.microsoft.com/office/drawing/2014/main" id="{739466D6-9E1F-7A04-12C4-4D68DF63D69B}"/>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7" name="직선 연결선 810">
                <a:extLst>
                  <a:ext uri="{FF2B5EF4-FFF2-40B4-BE49-F238E27FC236}">
                    <a16:creationId xmlns:a16="http://schemas.microsoft.com/office/drawing/2014/main" id="{CA30AA69-6A41-6BAA-1844-B59C13F8CF1A}"/>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8" name="직선 연결선 815">
                <a:extLst>
                  <a:ext uri="{FF2B5EF4-FFF2-40B4-BE49-F238E27FC236}">
                    <a16:creationId xmlns:a16="http://schemas.microsoft.com/office/drawing/2014/main" id="{8971B133-FC4E-AE01-89B9-1E0431218C36}"/>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9" name="직선 연결선 819">
                <a:extLst>
                  <a:ext uri="{FF2B5EF4-FFF2-40B4-BE49-F238E27FC236}">
                    <a16:creationId xmlns:a16="http://schemas.microsoft.com/office/drawing/2014/main" id="{0902EBD0-C451-30AA-CFF5-3EE723ADFC8F}"/>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01" name="직선 연결선 826">
              <a:extLst>
                <a:ext uri="{FF2B5EF4-FFF2-40B4-BE49-F238E27FC236}">
                  <a16:creationId xmlns:a16="http://schemas.microsoft.com/office/drawing/2014/main" id="{7FAFEAF5-F50F-A4D0-7A21-F1FEF11F03FB}"/>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2" name="직선 연결선 832">
              <a:extLst>
                <a:ext uri="{FF2B5EF4-FFF2-40B4-BE49-F238E27FC236}">
                  <a16:creationId xmlns:a16="http://schemas.microsoft.com/office/drawing/2014/main" id="{C9D80FC4-F80E-4BE0-0CF7-9D16ACB51016}"/>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10" name="그룹 835">
            <a:extLst>
              <a:ext uri="{FF2B5EF4-FFF2-40B4-BE49-F238E27FC236}">
                <a16:creationId xmlns:a16="http://schemas.microsoft.com/office/drawing/2014/main" id="{E2DE9843-11A1-B72C-36ED-1FE88793A7D7}"/>
              </a:ext>
            </a:extLst>
          </p:cNvPr>
          <p:cNvGrpSpPr/>
          <p:nvPr/>
        </p:nvGrpSpPr>
        <p:grpSpPr>
          <a:xfrm rot="16200000">
            <a:off x="6006980" y="4380986"/>
            <a:ext cx="564373" cy="268733"/>
            <a:chOff x="5890169" y="4312037"/>
            <a:chExt cx="1895988" cy="1103725"/>
          </a:xfrm>
        </p:grpSpPr>
        <p:grpSp>
          <p:nvGrpSpPr>
            <p:cNvPr id="111" name="그룹 822">
              <a:extLst>
                <a:ext uri="{FF2B5EF4-FFF2-40B4-BE49-F238E27FC236}">
                  <a16:creationId xmlns:a16="http://schemas.microsoft.com/office/drawing/2014/main" id="{67B0FD71-9C96-60F5-8877-30B2470DD586}"/>
                </a:ext>
              </a:extLst>
            </p:cNvPr>
            <p:cNvGrpSpPr/>
            <p:nvPr/>
          </p:nvGrpSpPr>
          <p:grpSpPr>
            <a:xfrm>
              <a:off x="6122466" y="4312037"/>
              <a:ext cx="1432853" cy="1103725"/>
              <a:chOff x="5991225" y="4310063"/>
              <a:chExt cx="496427" cy="273840"/>
            </a:xfrm>
          </p:grpSpPr>
          <p:cxnSp>
            <p:nvCxnSpPr>
              <p:cNvPr id="114" name="직선 연결선 771">
                <a:extLst>
                  <a:ext uri="{FF2B5EF4-FFF2-40B4-BE49-F238E27FC236}">
                    <a16:creationId xmlns:a16="http://schemas.microsoft.com/office/drawing/2014/main" id="{D3964D48-33AF-B1DE-9969-8CF3B731D6EE}"/>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5" name="직선 연결선 789">
                <a:extLst>
                  <a:ext uri="{FF2B5EF4-FFF2-40B4-BE49-F238E27FC236}">
                    <a16:creationId xmlns:a16="http://schemas.microsoft.com/office/drawing/2014/main" id="{FC9F90BD-B033-E238-9758-FD94E737AC60}"/>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6" name="직선 연결선 792">
                <a:extLst>
                  <a:ext uri="{FF2B5EF4-FFF2-40B4-BE49-F238E27FC236}">
                    <a16:creationId xmlns:a16="http://schemas.microsoft.com/office/drawing/2014/main" id="{5BECE959-9F5F-BAFD-B6B4-98FE3A523562}"/>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7" name="직선 연결선 807">
                <a:extLst>
                  <a:ext uri="{FF2B5EF4-FFF2-40B4-BE49-F238E27FC236}">
                    <a16:creationId xmlns:a16="http://schemas.microsoft.com/office/drawing/2014/main" id="{B18BE5E0-8EEB-4D43-3500-AA6D9DC1DFC3}"/>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8" name="직선 연결선 810">
                <a:extLst>
                  <a:ext uri="{FF2B5EF4-FFF2-40B4-BE49-F238E27FC236}">
                    <a16:creationId xmlns:a16="http://schemas.microsoft.com/office/drawing/2014/main" id="{3B7AB53D-1EB8-BA98-4484-EC8A178F21F8}"/>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9" name="직선 연결선 815">
                <a:extLst>
                  <a:ext uri="{FF2B5EF4-FFF2-40B4-BE49-F238E27FC236}">
                    <a16:creationId xmlns:a16="http://schemas.microsoft.com/office/drawing/2014/main" id="{37191955-2546-6884-E212-7393210FA55A}"/>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0" name="직선 연결선 819">
                <a:extLst>
                  <a:ext uri="{FF2B5EF4-FFF2-40B4-BE49-F238E27FC236}">
                    <a16:creationId xmlns:a16="http://schemas.microsoft.com/office/drawing/2014/main" id="{AF405206-B039-831F-3002-3E802BFEF759}"/>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12" name="직선 연결선 826">
              <a:extLst>
                <a:ext uri="{FF2B5EF4-FFF2-40B4-BE49-F238E27FC236}">
                  <a16:creationId xmlns:a16="http://schemas.microsoft.com/office/drawing/2014/main" id="{D7552775-FA91-2568-52A4-3D092D2E18F3}"/>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3" name="직선 연결선 832">
              <a:extLst>
                <a:ext uri="{FF2B5EF4-FFF2-40B4-BE49-F238E27FC236}">
                  <a16:creationId xmlns:a16="http://schemas.microsoft.com/office/drawing/2014/main" id="{5D9C5420-0640-8924-8017-7D7C94306316}"/>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21" name="그룹 835">
            <a:extLst>
              <a:ext uri="{FF2B5EF4-FFF2-40B4-BE49-F238E27FC236}">
                <a16:creationId xmlns:a16="http://schemas.microsoft.com/office/drawing/2014/main" id="{46F06E68-A4D3-1E29-B631-77531C389F37}"/>
              </a:ext>
            </a:extLst>
          </p:cNvPr>
          <p:cNvGrpSpPr/>
          <p:nvPr/>
        </p:nvGrpSpPr>
        <p:grpSpPr>
          <a:xfrm rot="16200000">
            <a:off x="6006981" y="5048019"/>
            <a:ext cx="564373" cy="268733"/>
            <a:chOff x="5890169" y="4312037"/>
            <a:chExt cx="1895988" cy="1103725"/>
          </a:xfrm>
        </p:grpSpPr>
        <p:grpSp>
          <p:nvGrpSpPr>
            <p:cNvPr id="122" name="그룹 822">
              <a:extLst>
                <a:ext uri="{FF2B5EF4-FFF2-40B4-BE49-F238E27FC236}">
                  <a16:creationId xmlns:a16="http://schemas.microsoft.com/office/drawing/2014/main" id="{4E1C80F3-56B0-E94D-2AF2-B4296032C0D7}"/>
                </a:ext>
              </a:extLst>
            </p:cNvPr>
            <p:cNvGrpSpPr/>
            <p:nvPr/>
          </p:nvGrpSpPr>
          <p:grpSpPr>
            <a:xfrm>
              <a:off x="6122466" y="4312037"/>
              <a:ext cx="1432853" cy="1103725"/>
              <a:chOff x="5991225" y="4310063"/>
              <a:chExt cx="496427" cy="273840"/>
            </a:xfrm>
          </p:grpSpPr>
          <p:cxnSp>
            <p:nvCxnSpPr>
              <p:cNvPr id="125" name="직선 연결선 771">
                <a:extLst>
                  <a:ext uri="{FF2B5EF4-FFF2-40B4-BE49-F238E27FC236}">
                    <a16:creationId xmlns:a16="http://schemas.microsoft.com/office/drawing/2014/main" id="{56472CE2-E17B-E0AD-132B-B81078087073}"/>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6" name="직선 연결선 789">
                <a:extLst>
                  <a:ext uri="{FF2B5EF4-FFF2-40B4-BE49-F238E27FC236}">
                    <a16:creationId xmlns:a16="http://schemas.microsoft.com/office/drawing/2014/main" id="{5D061D8C-AFBA-BE3D-7F94-8AFA7F763244}"/>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7" name="직선 연결선 792">
                <a:extLst>
                  <a:ext uri="{FF2B5EF4-FFF2-40B4-BE49-F238E27FC236}">
                    <a16:creationId xmlns:a16="http://schemas.microsoft.com/office/drawing/2014/main" id="{33846EE5-4EE4-CC6D-F181-8ACB111A2086}"/>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8" name="직선 연결선 807">
                <a:extLst>
                  <a:ext uri="{FF2B5EF4-FFF2-40B4-BE49-F238E27FC236}">
                    <a16:creationId xmlns:a16="http://schemas.microsoft.com/office/drawing/2014/main" id="{79026406-EEB7-C1B6-3937-3592D4643347}"/>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9" name="직선 연결선 810">
                <a:extLst>
                  <a:ext uri="{FF2B5EF4-FFF2-40B4-BE49-F238E27FC236}">
                    <a16:creationId xmlns:a16="http://schemas.microsoft.com/office/drawing/2014/main" id="{81395FAA-5370-B2C9-3F9C-FC72D2D8585B}"/>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0" name="직선 연결선 815">
                <a:extLst>
                  <a:ext uri="{FF2B5EF4-FFF2-40B4-BE49-F238E27FC236}">
                    <a16:creationId xmlns:a16="http://schemas.microsoft.com/office/drawing/2014/main" id="{3806A183-4C5D-6E8D-97F1-ADCD0637E451}"/>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1" name="직선 연결선 819">
                <a:extLst>
                  <a:ext uri="{FF2B5EF4-FFF2-40B4-BE49-F238E27FC236}">
                    <a16:creationId xmlns:a16="http://schemas.microsoft.com/office/drawing/2014/main" id="{932D1442-8E11-B6B1-230B-32D3C8615C83}"/>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23" name="직선 연결선 826">
              <a:extLst>
                <a:ext uri="{FF2B5EF4-FFF2-40B4-BE49-F238E27FC236}">
                  <a16:creationId xmlns:a16="http://schemas.microsoft.com/office/drawing/2014/main" id="{BE4AC356-3A57-A5D9-5E8C-14A0181F9A16}"/>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4" name="직선 연결선 832">
              <a:extLst>
                <a:ext uri="{FF2B5EF4-FFF2-40B4-BE49-F238E27FC236}">
                  <a16:creationId xmlns:a16="http://schemas.microsoft.com/office/drawing/2014/main" id="{21F6AFD1-4707-F432-BE32-FEBDEB6FE4CF}"/>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32" name="그룹 835">
            <a:extLst>
              <a:ext uri="{FF2B5EF4-FFF2-40B4-BE49-F238E27FC236}">
                <a16:creationId xmlns:a16="http://schemas.microsoft.com/office/drawing/2014/main" id="{1BF5A43A-17DF-637B-FADC-39781538C6C0}"/>
              </a:ext>
            </a:extLst>
          </p:cNvPr>
          <p:cNvGrpSpPr/>
          <p:nvPr/>
        </p:nvGrpSpPr>
        <p:grpSpPr>
          <a:xfrm rot="16200000">
            <a:off x="7120494" y="4380986"/>
            <a:ext cx="564373" cy="268733"/>
            <a:chOff x="5890169" y="4312037"/>
            <a:chExt cx="1895988" cy="1103725"/>
          </a:xfrm>
        </p:grpSpPr>
        <p:grpSp>
          <p:nvGrpSpPr>
            <p:cNvPr id="133" name="그룹 822">
              <a:extLst>
                <a:ext uri="{FF2B5EF4-FFF2-40B4-BE49-F238E27FC236}">
                  <a16:creationId xmlns:a16="http://schemas.microsoft.com/office/drawing/2014/main" id="{79274270-930E-A63A-45A1-75B1D628A402}"/>
                </a:ext>
              </a:extLst>
            </p:cNvPr>
            <p:cNvGrpSpPr/>
            <p:nvPr/>
          </p:nvGrpSpPr>
          <p:grpSpPr>
            <a:xfrm>
              <a:off x="6122466" y="4312037"/>
              <a:ext cx="1432853" cy="1103725"/>
              <a:chOff x="5991225" y="4310063"/>
              <a:chExt cx="496427" cy="273840"/>
            </a:xfrm>
          </p:grpSpPr>
          <p:cxnSp>
            <p:nvCxnSpPr>
              <p:cNvPr id="136" name="직선 연결선 771">
                <a:extLst>
                  <a:ext uri="{FF2B5EF4-FFF2-40B4-BE49-F238E27FC236}">
                    <a16:creationId xmlns:a16="http://schemas.microsoft.com/office/drawing/2014/main" id="{34672CA8-1EEF-0C00-B9CC-A68DEFB10460}"/>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7" name="직선 연결선 789">
                <a:extLst>
                  <a:ext uri="{FF2B5EF4-FFF2-40B4-BE49-F238E27FC236}">
                    <a16:creationId xmlns:a16="http://schemas.microsoft.com/office/drawing/2014/main" id="{EA15D5AC-7B24-9276-B617-D68B7791F7E5}"/>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8" name="직선 연결선 792">
                <a:extLst>
                  <a:ext uri="{FF2B5EF4-FFF2-40B4-BE49-F238E27FC236}">
                    <a16:creationId xmlns:a16="http://schemas.microsoft.com/office/drawing/2014/main" id="{6DD1EEA3-9B7A-3CD2-6E46-E654B119D8FD}"/>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9" name="직선 연결선 807">
                <a:extLst>
                  <a:ext uri="{FF2B5EF4-FFF2-40B4-BE49-F238E27FC236}">
                    <a16:creationId xmlns:a16="http://schemas.microsoft.com/office/drawing/2014/main" id="{E227C1E6-1AC3-71A4-761A-FD06198F1E5D}"/>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0" name="직선 연결선 810">
                <a:extLst>
                  <a:ext uri="{FF2B5EF4-FFF2-40B4-BE49-F238E27FC236}">
                    <a16:creationId xmlns:a16="http://schemas.microsoft.com/office/drawing/2014/main" id="{DF1D6C90-E511-BC55-B217-2EEC4CD2B36A}"/>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1" name="직선 연결선 815">
                <a:extLst>
                  <a:ext uri="{FF2B5EF4-FFF2-40B4-BE49-F238E27FC236}">
                    <a16:creationId xmlns:a16="http://schemas.microsoft.com/office/drawing/2014/main" id="{E6874B1F-59D1-7760-57EC-DD8F21C0D4CD}"/>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2" name="직선 연결선 819">
                <a:extLst>
                  <a:ext uri="{FF2B5EF4-FFF2-40B4-BE49-F238E27FC236}">
                    <a16:creationId xmlns:a16="http://schemas.microsoft.com/office/drawing/2014/main" id="{01161A12-F6E3-55A0-5A12-F19083E37C4E}"/>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34" name="직선 연결선 826">
              <a:extLst>
                <a:ext uri="{FF2B5EF4-FFF2-40B4-BE49-F238E27FC236}">
                  <a16:creationId xmlns:a16="http://schemas.microsoft.com/office/drawing/2014/main" id="{85CDB2E5-4914-8F24-B835-5E9F3EAD22F2}"/>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5" name="직선 연결선 832">
              <a:extLst>
                <a:ext uri="{FF2B5EF4-FFF2-40B4-BE49-F238E27FC236}">
                  <a16:creationId xmlns:a16="http://schemas.microsoft.com/office/drawing/2014/main" id="{3032E4D8-1818-D24A-7685-0F925B877462}"/>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43" name="그룹 835">
            <a:extLst>
              <a:ext uri="{FF2B5EF4-FFF2-40B4-BE49-F238E27FC236}">
                <a16:creationId xmlns:a16="http://schemas.microsoft.com/office/drawing/2014/main" id="{1B63DB89-B2C0-F8FF-C54A-3B445F5441D8}"/>
              </a:ext>
            </a:extLst>
          </p:cNvPr>
          <p:cNvGrpSpPr/>
          <p:nvPr/>
        </p:nvGrpSpPr>
        <p:grpSpPr>
          <a:xfrm rot="16200000">
            <a:off x="7120495" y="5048019"/>
            <a:ext cx="564373" cy="268733"/>
            <a:chOff x="5890169" y="4312037"/>
            <a:chExt cx="1895988" cy="1103725"/>
          </a:xfrm>
        </p:grpSpPr>
        <p:grpSp>
          <p:nvGrpSpPr>
            <p:cNvPr id="144" name="그룹 822">
              <a:extLst>
                <a:ext uri="{FF2B5EF4-FFF2-40B4-BE49-F238E27FC236}">
                  <a16:creationId xmlns:a16="http://schemas.microsoft.com/office/drawing/2014/main" id="{82C314C4-E967-C2CE-1A40-96DD0609CA44}"/>
                </a:ext>
              </a:extLst>
            </p:cNvPr>
            <p:cNvGrpSpPr/>
            <p:nvPr/>
          </p:nvGrpSpPr>
          <p:grpSpPr>
            <a:xfrm>
              <a:off x="6122466" y="4312037"/>
              <a:ext cx="1432853" cy="1103725"/>
              <a:chOff x="5991225" y="4310063"/>
              <a:chExt cx="496427" cy="273840"/>
            </a:xfrm>
          </p:grpSpPr>
          <p:cxnSp>
            <p:nvCxnSpPr>
              <p:cNvPr id="147" name="직선 연결선 771">
                <a:extLst>
                  <a:ext uri="{FF2B5EF4-FFF2-40B4-BE49-F238E27FC236}">
                    <a16:creationId xmlns:a16="http://schemas.microsoft.com/office/drawing/2014/main" id="{8BC0464A-3224-FE23-A865-C9B716335027}"/>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8" name="직선 연결선 789">
                <a:extLst>
                  <a:ext uri="{FF2B5EF4-FFF2-40B4-BE49-F238E27FC236}">
                    <a16:creationId xmlns:a16="http://schemas.microsoft.com/office/drawing/2014/main" id="{F53CDD37-E834-BE1F-6B91-E6B19AF3B099}"/>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9" name="직선 연결선 792">
                <a:extLst>
                  <a:ext uri="{FF2B5EF4-FFF2-40B4-BE49-F238E27FC236}">
                    <a16:creationId xmlns:a16="http://schemas.microsoft.com/office/drawing/2014/main" id="{9F8C6A34-D777-39A7-B81A-68F94AC7AFBA}"/>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50" name="직선 연결선 807">
                <a:extLst>
                  <a:ext uri="{FF2B5EF4-FFF2-40B4-BE49-F238E27FC236}">
                    <a16:creationId xmlns:a16="http://schemas.microsoft.com/office/drawing/2014/main" id="{4BCDB7BD-877C-EDB7-4B96-32548C16A309}"/>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51" name="직선 연결선 810">
                <a:extLst>
                  <a:ext uri="{FF2B5EF4-FFF2-40B4-BE49-F238E27FC236}">
                    <a16:creationId xmlns:a16="http://schemas.microsoft.com/office/drawing/2014/main" id="{8365F89A-001A-6260-DEFC-CB8788DD27AD}"/>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52" name="직선 연결선 815">
                <a:extLst>
                  <a:ext uri="{FF2B5EF4-FFF2-40B4-BE49-F238E27FC236}">
                    <a16:creationId xmlns:a16="http://schemas.microsoft.com/office/drawing/2014/main" id="{BF87F730-2A0B-50D4-6EF8-3BE57FEECDC1}"/>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53" name="직선 연결선 819">
                <a:extLst>
                  <a:ext uri="{FF2B5EF4-FFF2-40B4-BE49-F238E27FC236}">
                    <a16:creationId xmlns:a16="http://schemas.microsoft.com/office/drawing/2014/main" id="{2DF7A94E-F48A-16A3-4703-4BC229F2CBE4}"/>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45" name="직선 연결선 826">
              <a:extLst>
                <a:ext uri="{FF2B5EF4-FFF2-40B4-BE49-F238E27FC236}">
                  <a16:creationId xmlns:a16="http://schemas.microsoft.com/office/drawing/2014/main" id="{EBD2A457-ABA1-4356-D024-3E0793D8377F}"/>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6" name="직선 연결선 832">
              <a:extLst>
                <a:ext uri="{FF2B5EF4-FFF2-40B4-BE49-F238E27FC236}">
                  <a16:creationId xmlns:a16="http://schemas.microsoft.com/office/drawing/2014/main" id="{2BA59ECA-CAAE-307D-DB67-89EEB7ABFE33}"/>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155" name="TextBox 154">
            <a:extLst>
              <a:ext uri="{FF2B5EF4-FFF2-40B4-BE49-F238E27FC236}">
                <a16:creationId xmlns:a16="http://schemas.microsoft.com/office/drawing/2014/main" id="{12B72724-4EA2-9A0D-C907-57A087EA1953}"/>
              </a:ext>
            </a:extLst>
          </p:cNvPr>
          <p:cNvSpPr txBox="1"/>
          <p:nvPr/>
        </p:nvSpPr>
        <p:spPr>
          <a:xfrm>
            <a:off x="-134226" y="4845554"/>
            <a:ext cx="3287156" cy="1231106"/>
          </a:xfrm>
          <a:prstGeom prst="rect">
            <a:avLst/>
          </a:prstGeom>
          <a:noFill/>
        </p:spPr>
        <p:txBody>
          <a:bodyPr wrap="square" lIns="0" tIns="0" rIns="0" bIns="0" rtlCol="0" anchor="ctr">
            <a:spAutoFit/>
          </a:bodyPr>
          <a:lstStyle/>
          <a:p>
            <a:pPr algn="ctr" defTabSz="457200"/>
            <a:r>
              <a:rPr lang="en-US" altLang="ko-KR" sz="2000" b="1" dirty="0">
                <a:solidFill>
                  <a:schemeClr val="accent1"/>
                </a:solidFill>
                <a:latin typeface="Cambria" panose="02040503050406030204" pitchFamily="18" charset="0"/>
                <a:ea typeface="맑은 고딕" panose="020B0503020000020004" pitchFamily="34" charset="-127"/>
              </a:rPr>
              <a:t>Non-Target Cells</a:t>
            </a:r>
            <a:r>
              <a:rPr lang="en-US" altLang="ko-KR" sz="2000" b="1" dirty="0">
                <a:solidFill>
                  <a:prstClr val="black"/>
                </a:solidFill>
                <a:latin typeface="Cambria" panose="02040503050406030204" pitchFamily="18" charset="0"/>
                <a:ea typeface="맑은 고딕" panose="020B0503020000020004" pitchFamily="34" charset="-127"/>
              </a:rPr>
              <a:t>:</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 </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as </a:t>
            </a:r>
            <a:r>
              <a:rPr lang="en-US" altLang="ko-KR" sz="2000" b="1" i="1" dirty="0">
                <a:solidFill>
                  <a:schemeClr val="accent1"/>
                </a:solidFill>
                <a:latin typeface="Cambria" panose="02040503050406030204" pitchFamily="18" charset="0"/>
                <a:ea typeface="맑은 고딕" panose="020B0503020000020004" pitchFamily="34" charset="-127"/>
              </a:rPr>
              <a:t>resistors</a:t>
            </a:r>
            <a:br>
              <a:rPr lang="en-US" altLang="ko-KR" sz="2000" b="1" i="1" dirty="0">
                <a:solidFill>
                  <a:prstClr val="black"/>
                </a:solidFill>
                <a:latin typeface="Cambria" panose="02040503050406030204" pitchFamily="18" charset="0"/>
                <a:ea typeface="맑은 고딕" panose="020B0503020000020004" pitchFamily="34" charset="-127"/>
              </a:rPr>
            </a:br>
            <a:endParaRPr lang="en-US" altLang="ko-KR" sz="2000" b="1" i="1" dirty="0">
              <a:latin typeface="Cambria" panose="02040503050406030204" pitchFamily="18" charset="0"/>
              <a:ea typeface="맑은 고딕" panose="020B0503020000020004" pitchFamily="34" charset="-127"/>
            </a:endParaRPr>
          </a:p>
        </p:txBody>
      </p:sp>
      <p:sp>
        <p:nvSpPr>
          <p:cNvPr id="156" name="Left Brace 155">
            <a:extLst>
              <a:ext uri="{FF2B5EF4-FFF2-40B4-BE49-F238E27FC236}">
                <a16:creationId xmlns:a16="http://schemas.microsoft.com/office/drawing/2014/main" id="{09D5E1C1-2363-FE8D-13A1-B404927BAE95}"/>
              </a:ext>
            </a:extLst>
          </p:cNvPr>
          <p:cNvSpPr/>
          <p:nvPr/>
        </p:nvSpPr>
        <p:spPr>
          <a:xfrm>
            <a:off x="2634768" y="4285622"/>
            <a:ext cx="323170" cy="1952826"/>
          </a:xfrm>
          <a:prstGeom prst="leftBrace">
            <a:avLst>
              <a:gd name="adj1" fmla="val 52841"/>
              <a:gd name="adj2" fmla="val 5404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160" name="Slide Number Placeholder 159">
            <a:extLst>
              <a:ext uri="{FF2B5EF4-FFF2-40B4-BE49-F238E27FC236}">
                <a16:creationId xmlns:a16="http://schemas.microsoft.com/office/drawing/2014/main" id="{D84CA6B0-926F-CEB5-B8C3-FBC966B126F1}"/>
              </a:ext>
            </a:extLst>
          </p:cNvPr>
          <p:cNvSpPr>
            <a:spLocks noGrp="1"/>
          </p:cNvSpPr>
          <p:nvPr>
            <p:ph type="sldNum" sz="quarter" idx="12"/>
          </p:nvPr>
        </p:nvSpPr>
        <p:spPr/>
        <p:txBody>
          <a:bodyPr/>
          <a:lstStyle/>
          <a:p>
            <a:r>
              <a:rPr lang="en-CH" dirty="0"/>
              <a:t>19</a:t>
            </a:r>
          </a:p>
        </p:txBody>
      </p:sp>
    </p:spTree>
    <p:extLst>
      <p:ext uri="{BB962C8B-B14F-4D97-AF65-F5344CB8AC3E}">
        <p14:creationId xmlns:p14="http://schemas.microsoft.com/office/powerpoint/2010/main" val="4195570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lstStyle/>
          <a:p>
            <a:r>
              <a:rPr lang="en-CH" dirty="0"/>
              <a:t>Multi-Wordline Sensing (MWS): Bitwise AND</a:t>
            </a:r>
          </a:p>
        </p:txBody>
      </p:sp>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a:lstStyle/>
          <a:p>
            <a:r>
              <a:rPr lang="en-CH" dirty="0">
                <a:solidFill>
                  <a:srgbClr val="C80060"/>
                </a:solidFill>
                <a:latin typeface="Avenir Next Medium" panose="020B0503020202020204" pitchFamily="34" charset="0"/>
              </a:rPr>
              <a:t>Intra-Block MWS</a:t>
            </a:r>
            <a:r>
              <a:rPr lang="en-CH" dirty="0"/>
              <a:t>: </a:t>
            </a:r>
            <a:br>
              <a:rPr lang="en-CH" dirty="0"/>
            </a:br>
            <a:r>
              <a:rPr lang="en-CH" dirty="0">
                <a:solidFill>
                  <a:schemeClr val="accent1"/>
                </a:solidFill>
              </a:rPr>
              <a:t>Simultaneously activates </a:t>
            </a:r>
            <a:r>
              <a:rPr lang="en-CH" dirty="0"/>
              <a:t>multiple WLs </a:t>
            </a:r>
            <a:r>
              <a:rPr lang="en-CH" dirty="0">
                <a:solidFill>
                  <a:schemeClr val="accent1"/>
                </a:solidFill>
              </a:rPr>
              <a:t>in the same block </a:t>
            </a:r>
            <a:br>
              <a:rPr lang="en-CH" dirty="0">
                <a:solidFill>
                  <a:schemeClr val="accent1"/>
                </a:solidFill>
              </a:rPr>
            </a:br>
            <a:r>
              <a:rPr lang="en-CH" dirty="0">
                <a:solidFill>
                  <a:schemeClr val="accent1"/>
                </a:solidFill>
              </a:rPr>
              <a:t>   </a:t>
            </a:r>
            <a:r>
              <a:rPr lang="en-CH" dirty="0">
                <a:sym typeface="Wingdings" pitchFamily="2" charset="2"/>
              </a:rPr>
              <a:t></a:t>
            </a:r>
            <a:r>
              <a:rPr lang="en-CH" dirty="0"/>
              <a:t> </a:t>
            </a:r>
            <a:r>
              <a:rPr lang="en-CH" dirty="0">
                <a:solidFill>
                  <a:srgbClr val="C80060"/>
                </a:solidFill>
              </a:rPr>
              <a:t>Bitwise AND</a:t>
            </a:r>
            <a:r>
              <a:rPr lang="en-CH" dirty="0"/>
              <a:t> 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3883465"/>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94" name="Group 93">
            <a:extLst>
              <a:ext uri="{FF2B5EF4-FFF2-40B4-BE49-F238E27FC236}">
                <a16:creationId xmlns:a16="http://schemas.microsoft.com/office/drawing/2014/main" id="{E4826338-1836-E9D3-34FB-562D0F2D1798}"/>
              </a:ext>
            </a:extLst>
          </p:cNvPr>
          <p:cNvGrpSpPr/>
          <p:nvPr/>
        </p:nvGrpSpPr>
        <p:grpSpPr>
          <a:xfrm>
            <a:off x="4062140" y="2665066"/>
            <a:ext cx="3340542" cy="3358061"/>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228" name="Group 227">
            <a:extLst>
              <a:ext uri="{FF2B5EF4-FFF2-40B4-BE49-F238E27FC236}">
                <a16:creationId xmlns:a16="http://schemas.microsoft.com/office/drawing/2014/main" id="{4657F400-371E-5409-CC86-6FC3A1E88181}"/>
              </a:ext>
            </a:extLst>
          </p:cNvPr>
          <p:cNvGrpSpPr/>
          <p:nvPr/>
        </p:nvGrpSpPr>
        <p:grpSpPr>
          <a:xfrm>
            <a:off x="4640972" y="2450831"/>
            <a:ext cx="3350590" cy="3572296"/>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30" name="Group 29">
            <a:extLst>
              <a:ext uri="{FF2B5EF4-FFF2-40B4-BE49-F238E27FC236}">
                <a16:creationId xmlns:a16="http://schemas.microsoft.com/office/drawing/2014/main" id="{336AC0E1-C3A2-6F50-4F1C-1838AAAA526A}"/>
              </a:ext>
            </a:extLst>
          </p:cNvPr>
          <p:cNvGrpSpPr/>
          <p:nvPr/>
        </p:nvGrpSpPr>
        <p:grpSpPr>
          <a:xfrm>
            <a:off x="3382115" y="3191198"/>
            <a:ext cx="5014215" cy="1988051"/>
            <a:chOff x="1422400" y="2671909"/>
            <a:chExt cx="6166530" cy="1988051"/>
          </a:xfrm>
        </p:grpSpPr>
        <p:grpSp>
          <p:nvGrpSpPr>
            <p:cNvPr id="31" name="Group 30">
              <a:extLst>
                <a:ext uri="{FF2B5EF4-FFF2-40B4-BE49-F238E27FC236}">
                  <a16:creationId xmlns:a16="http://schemas.microsoft.com/office/drawing/2014/main" id="{A54D0EED-F7AE-3399-A35F-5DD2E5791B55}"/>
                </a:ext>
              </a:extLst>
            </p:cNvPr>
            <p:cNvGrpSpPr/>
            <p:nvPr/>
          </p:nvGrpSpPr>
          <p:grpSpPr>
            <a:xfrm>
              <a:off x="1422400" y="2671909"/>
              <a:ext cx="6166530"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1422400" y="3334592"/>
              <a:ext cx="6166530"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293B1098-869E-2FDF-5816-DC9857BD52A9}"/>
                </a:ext>
              </a:extLst>
            </p:cNvPr>
            <p:cNvGrpSpPr/>
            <p:nvPr/>
          </p:nvGrpSpPr>
          <p:grpSpPr>
            <a:xfrm>
              <a:off x="1422400" y="3997275"/>
              <a:ext cx="6166530" cy="2"/>
              <a:chOff x="1231585" y="2671909"/>
              <a:chExt cx="6166530" cy="2"/>
            </a:xfrm>
          </p:grpSpPr>
          <p:cxnSp>
            <p:nvCxnSpPr>
              <p:cNvPr id="40" name="Straight Connector 39">
                <a:extLst>
                  <a:ext uri="{FF2B5EF4-FFF2-40B4-BE49-F238E27FC236}">
                    <a16:creationId xmlns:a16="http://schemas.microsoft.com/office/drawing/2014/main" id="{1941D14D-8737-D6E2-998D-FF3894B4B0A9}"/>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5CD21B-B3C7-26DA-0143-9D68215D5CF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9C808435-2C78-1605-4BE9-904EF4B89982}"/>
                </a:ext>
              </a:extLst>
            </p:cNvPr>
            <p:cNvGrpSpPr/>
            <p:nvPr/>
          </p:nvGrpSpPr>
          <p:grpSpPr>
            <a:xfrm>
              <a:off x="1422400" y="4659958"/>
              <a:ext cx="6166530" cy="2"/>
              <a:chOff x="1231585" y="2671909"/>
              <a:chExt cx="6166530" cy="2"/>
            </a:xfrm>
          </p:grpSpPr>
          <p:cxnSp>
            <p:nvCxnSpPr>
              <p:cNvPr id="38" name="Straight Connector 37">
                <a:extLst>
                  <a:ext uri="{FF2B5EF4-FFF2-40B4-BE49-F238E27FC236}">
                    <a16:creationId xmlns:a16="http://schemas.microsoft.com/office/drawing/2014/main" id="{D01BF65E-5226-DA67-1929-EB5926854DEB}"/>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04113FB-9206-A9CB-0E30-C87332D2BA8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6" name="타원 299">
            <a:extLst>
              <a:ext uri="{FF2B5EF4-FFF2-40B4-BE49-F238E27FC236}">
                <a16:creationId xmlns:a16="http://schemas.microsoft.com/office/drawing/2014/main" id="{715BDDB0-F2BA-732C-8F89-B946C45E3F0E}"/>
              </a:ext>
            </a:extLst>
          </p:cNvPr>
          <p:cNvSpPr/>
          <p:nvPr/>
        </p:nvSpPr>
        <p:spPr>
          <a:xfrm>
            <a:off x="3782388" y="291215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7" name="타원 299">
            <a:extLst>
              <a:ext uri="{FF2B5EF4-FFF2-40B4-BE49-F238E27FC236}">
                <a16:creationId xmlns:a16="http://schemas.microsoft.com/office/drawing/2014/main" id="{E0B2046C-3EF6-C78D-56E7-5C2ACB38D989}"/>
              </a:ext>
            </a:extLst>
          </p:cNvPr>
          <p:cNvSpPr/>
          <p:nvPr/>
        </p:nvSpPr>
        <p:spPr>
          <a:xfrm>
            <a:off x="3779881" y="357483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8" name="타원 299">
            <a:extLst>
              <a:ext uri="{FF2B5EF4-FFF2-40B4-BE49-F238E27FC236}">
                <a16:creationId xmlns:a16="http://schemas.microsoft.com/office/drawing/2014/main" id="{0B980A76-EE1D-5F5C-E71F-7BFDED3F98DA}"/>
              </a:ext>
            </a:extLst>
          </p:cNvPr>
          <p:cNvSpPr/>
          <p:nvPr/>
        </p:nvSpPr>
        <p:spPr>
          <a:xfrm>
            <a:off x="3782388"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9" name="타원 299">
            <a:extLst>
              <a:ext uri="{FF2B5EF4-FFF2-40B4-BE49-F238E27FC236}">
                <a16:creationId xmlns:a16="http://schemas.microsoft.com/office/drawing/2014/main" id="{C1C8EAC4-1576-753D-C5CB-D8C7AA77B320}"/>
              </a:ext>
            </a:extLst>
          </p:cNvPr>
          <p:cNvSpPr/>
          <p:nvPr/>
        </p:nvSpPr>
        <p:spPr>
          <a:xfrm>
            <a:off x="3782388"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91215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357483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5" name="타원 299">
            <a:extLst>
              <a:ext uri="{FF2B5EF4-FFF2-40B4-BE49-F238E27FC236}">
                <a16:creationId xmlns:a16="http://schemas.microsoft.com/office/drawing/2014/main" id="{1ACB0B0D-6981-5F77-4D3B-07E9CC7EE671}"/>
              </a:ext>
            </a:extLst>
          </p:cNvPr>
          <p:cNvSpPr/>
          <p:nvPr/>
        </p:nvSpPr>
        <p:spPr>
          <a:xfrm>
            <a:off x="4895902" y="4237516"/>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6" name="타원 299">
            <a:extLst>
              <a:ext uri="{FF2B5EF4-FFF2-40B4-BE49-F238E27FC236}">
                <a16:creationId xmlns:a16="http://schemas.microsoft.com/office/drawing/2014/main" id="{6C5532B3-F992-714D-60DD-C3540C713DA3}"/>
              </a:ext>
            </a:extLst>
          </p:cNvPr>
          <p:cNvSpPr/>
          <p:nvPr/>
        </p:nvSpPr>
        <p:spPr>
          <a:xfrm>
            <a:off x="4895902"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91215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357483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2" name="타원 299">
            <a:extLst>
              <a:ext uri="{FF2B5EF4-FFF2-40B4-BE49-F238E27FC236}">
                <a16:creationId xmlns:a16="http://schemas.microsoft.com/office/drawing/2014/main" id="{47FEC1FE-15F2-4E31-D1F3-E364557B0147}"/>
              </a:ext>
            </a:extLst>
          </p:cNvPr>
          <p:cNvSpPr/>
          <p:nvPr/>
        </p:nvSpPr>
        <p:spPr>
          <a:xfrm>
            <a:off x="6009416"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3" name="타원 299">
            <a:extLst>
              <a:ext uri="{FF2B5EF4-FFF2-40B4-BE49-F238E27FC236}">
                <a16:creationId xmlns:a16="http://schemas.microsoft.com/office/drawing/2014/main" id="{7EB7C072-87F8-81BF-C789-F32F4C7AC2CD}"/>
              </a:ext>
            </a:extLst>
          </p:cNvPr>
          <p:cNvSpPr/>
          <p:nvPr/>
        </p:nvSpPr>
        <p:spPr>
          <a:xfrm>
            <a:off x="6009416" y="4900199"/>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91215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357483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9" name="타원 299">
            <a:extLst>
              <a:ext uri="{FF2B5EF4-FFF2-40B4-BE49-F238E27FC236}">
                <a16:creationId xmlns:a16="http://schemas.microsoft.com/office/drawing/2014/main" id="{E073C5B8-D66D-3E43-4822-96F19B62CF0B}"/>
              </a:ext>
            </a:extLst>
          </p:cNvPr>
          <p:cNvSpPr/>
          <p:nvPr/>
        </p:nvSpPr>
        <p:spPr>
          <a:xfrm>
            <a:off x="7122930"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70" name="타원 299">
            <a:extLst>
              <a:ext uri="{FF2B5EF4-FFF2-40B4-BE49-F238E27FC236}">
                <a16:creationId xmlns:a16="http://schemas.microsoft.com/office/drawing/2014/main" id="{7E5A5ED7-7A3A-F8A9-24B8-E055FA77F34B}"/>
              </a:ext>
            </a:extLst>
          </p:cNvPr>
          <p:cNvSpPr/>
          <p:nvPr/>
        </p:nvSpPr>
        <p:spPr>
          <a:xfrm>
            <a:off x="7122930"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96328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362804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3" name="TextBox 82">
            <a:extLst>
              <a:ext uri="{FF2B5EF4-FFF2-40B4-BE49-F238E27FC236}">
                <a16:creationId xmlns:a16="http://schemas.microsoft.com/office/drawing/2014/main" id="{2B2C8682-FC56-2430-DC5D-B0F23C0B00C2}"/>
              </a:ext>
            </a:extLst>
          </p:cNvPr>
          <p:cNvSpPr txBox="1"/>
          <p:nvPr/>
        </p:nvSpPr>
        <p:spPr>
          <a:xfrm>
            <a:off x="8390475" y="4285622"/>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4" name="TextBox 83">
            <a:extLst>
              <a:ext uri="{FF2B5EF4-FFF2-40B4-BE49-F238E27FC236}">
                <a16:creationId xmlns:a16="http://schemas.microsoft.com/office/drawing/2014/main" id="{23209F8F-7BE5-823E-2923-C6A823294893}"/>
              </a:ext>
            </a:extLst>
          </p:cNvPr>
          <p:cNvSpPr txBox="1"/>
          <p:nvPr/>
        </p:nvSpPr>
        <p:spPr>
          <a:xfrm>
            <a:off x="8390475" y="4953181"/>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2865978" y="3037311"/>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2865978" y="3703356"/>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8" name="TextBox 87">
            <a:extLst>
              <a:ext uri="{FF2B5EF4-FFF2-40B4-BE49-F238E27FC236}">
                <a16:creationId xmlns:a16="http://schemas.microsoft.com/office/drawing/2014/main" id="{C4D539F8-7EB9-F43B-FD6B-D9A8E853BDB7}"/>
              </a:ext>
            </a:extLst>
          </p:cNvPr>
          <p:cNvSpPr txBox="1"/>
          <p:nvPr/>
        </p:nvSpPr>
        <p:spPr>
          <a:xfrm>
            <a:off x="2865978" y="4369400"/>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9" name="TextBox 88">
            <a:extLst>
              <a:ext uri="{FF2B5EF4-FFF2-40B4-BE49-F238E27FC236}">
                <a16:creationId xmlns:a16="http://schemas.microsoft.com/office/drawing/2014/main" id="{783E6D58-916A-4BAC-0242-1DEE8F5BEE4C}"/>
              </a:ext>
            </a:extLst>
          </p:cNvPr>
          <p:cNvSpPr txBox="1"/>
          <p:nvPr/>
        </p:nvSpPr>
        <p:spPr>
          <a:xfrm>
            <a:off x="2865978" y="5024155"/>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7" name="TextBox 16">
            <a:extLst>
              <a:ext uri="{FF2B5EF4-FFF2-40B4-BE49-F238E27FC236}">
                <a16:creationId xmlns:a16="http://schemas.microsoft.com/office/drawing/2014/main" id="{7B618AE8-3120-BE5C-51F0-38D686073E21}"/>
              </a:ext>
            </a:extLst>
          </p:cNvPr>
          <p:cNvSpPr txBox="1"/>
          <p:nvPr/>
        </p:nvSpPr>
        <p:spPr>
          <a:xfrm>
            <a:off x="-134226" y="4845554"/>
            <a:ext cx="3287156" cy="1231106"/>
          </a:xfrm>
          <a:prstGeom prst="rect">
            <a:avLst/>
          </a:prstGeom>
          <a:noFill/>
        </p:spPr>
        <p:txBody>
          <a:bodyPr wrap="square" lIns="0" tIns="0" rIns="0" bIns="0" rtlCol="0" anchor="ctr">
            <a:spAutoFit/>
          </a:bodyPr>
          <a:lstStyle/>
          <a:p>
            <a:pPr algn="ctr" defTabSz="457200"/>
            <a:r>
              <a:rPr lang="en-US" altLang="ko-KR" sz="2000" b="1" dirty="0">
                <a:solidFill>
                  <a:schemeClr val="accent1"/>
                </a:solidFill>
                <a:latin typeface="Cambria" panose="02040503050406030204" pitchFamily="18" charset="0"/>
                <a:ea typeface="맑은 고딕" panose="020B0503020000020004" pitchFamily="34" charset="-127"/>
              </a:rPr>
              <a:t>Non-Target Cells</a:t>
            </a:r>
            <a:r>
              <a:rPr lang="en-US" altLang="ko-KR" sz="2000" b="1" dirty="0">
                <a:solidFill>
                  <a:prstClr val="black"/>
                </a:solidFill>
                <a:latin typeface="Cambria" panose="02040503050406030204" pitchFamily="18" charset="0"/>
                <a:ea typeface="맑은 고딕" panose="020B0503020000020004" pitchFamily="34" charset="-127"/>
              </a:rPr>
              <a:t>:</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 </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as </a:t>
            </a:r>
            <a:r>
              <a:rPr lang="en-US" altLang="ko-KR" sz="2000" b="1" i="1" dirty="0">
                <a:solidFill>
                  <a:schemeClr val="accent1"/>
                </a:solidFill>
                <a:latin typeface="Cambria" panose="02040503050406030204" pitchFamily="18" charset="0"/>
                <a:ea typeface="맑은 고딕" panose="020B0503020000020004" pitchFamily="34" charset="-127"/>
              </a:rPr>
              <a:t>resistors</a:t>
            </a:r>
            <a:br>
              <a:rPr lang="en-US" altLang="ko-KR" sz="2000" b="1" i="1" dirty="0">
                <a:solidFill>
                  <a:prstClr val="black"/>
                </a:solidFill>
                <a:latin typeface="Cambria" panose="02040503050406030204" pitchFamily="18" charset="0"/>
                <a:ea typeface="맑은 고딕" panose="020B0503020000020004" pitchFamily="34" charset="-127"/>
              </a:rPr>
            </a:br>
            <a:endParaRPr lang="en-US" altLang="ko-KR" sz="2000" b="1" i="1" dirty="0">
              <a:latin typeface="Cambria" panose="02040503050406030204" pitchFamily="18" charset="0"/>
              <a:ea typeface="맑은 고딕" panose="020B0503020000020004" pitchFamily="34" charset="-127"/>
            </a:endParaRPr>
          </a:p>
        </p:txBody>
      </p:sp>
      <p:sp>
        <p:nvSpPr>
          <p:cNvPr id="18" name="Left Brace 17">
            <a:extLst>
              <a:ext uri="{FF2B5EF4-FFF2-40B4-BE49-F238E27FC236}">
                <a16:creationId xmlns:a16="http://schemas.microsoft.com/office/drawing/2014/main" id="{72C04B55-942E-9A2F-E40F-BE9D3B67F4EC}"/>
              </a:ext>
            </a:extLst>
          </p:cNvPr>
          <p:cNvSpPr/>
          <p:nvPr/>
        </p:nvSpPr>
        <p:spPr>
          <a:xfrm>
            <a:off x="2634768" y="4285622"/>
            <a:ext cx="323170" cy="1952826"/>
          </a:xfrm>
          <a:prstGeom prst="leftBrace">
            <a:avLst>
              <a:gd name="adj1" fmla="val 52841"/>
              <a:gd name="adj2" fmla="val 5404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grpSp>
        <p:nvGrpSpPr>
          <p:cNvPr id="19" name="그룹 835">
            <a:extLst>
              <a:ext uri="{FF2B5EF4-FFF2-40B4-BE49-F238E27FC236}">
                <a16:creationId xmlns:a16="http://schemas.microsoft.com/office/drawing/2014/main" id="{AD89CEF5-B0EC-73D6-A0A7-BB22FE2FB463}"/>
              </a:ext>
            </a:extLst>
          </p:cNvPr>
          <p:cNvGrpSpPr/>
          <p:nvPr/>
        </p:nvGrpSpPr>
        <p:grpSpPr>
          <a:xfrm rot="16200000">
            <a:off x="3779952" y="4380986"/>
            <a:ext cx="564373" cy="268733"/>
            <a:chOff x="5890169" y="4312037"/>
            <a:chExt cx="1895988" cy="1103725"/>
          </a:xfrm>
        </p:grpSpPr>
        <p:grpSp>
          <p:nvGrpSpPr>
            <p:cNvPr id="20" name="그룹 822">
              <a:extLst>
                <a:ext uri="{FF2B5EF4-FFF2-40B4-BE49-F238E27FC236}">
                  <a16:creationId xmlns:a16="http://schemas.microsoft.com/office/drawing/2014/main" id="{8E829146-C669-4C56-078B-405A6EECD7CB}"/>
                </a:ext>
              </a:extLst>
            </p:cNvPr>
            <p:cNvGrpSpPr/>
            <p:nvPr/>
          </p:nvGrpSpPr>
          <p:grpSpPr>
            <a:xfrm>
              <a:off x="6122466" y="4312037"/>
              <a:ext cx="1432853" cy="1103725"/>
              <a:chOff x="5991225" y="4310063"/>
              <a:chExt cx="496427" cy="273840"/>
            </a:xfrm>
          </p:grpSpPr>
          <p:cxnSp>
            <p:nvCxnSpPr>
              <p:cNvPr id="23" name="직선 연결선 771">
                <a:extLst>
                  <a:ext uri="{FF2B5EF4-FFF2-40B4-BE49-F238E27FC236}">
                    <a16:creationId xmlns:a16="http://schemas.microsoft.com/office/drawing/2014/main" id="{5A754324-AE2C-861B-87EE-B7341B2D69AB}"/>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4" name="직선 연결선 789">
                <a:extLst>
                  <a:ext uri="{FF2B5EF4-FFF2-40B4-BE49-F238E27FC236}">
                    <a16:creationId xmlns:a16="http://schemas.microsoft.com/office/drawing/2014/main" id="{29502131-6DA6-6D0F-BB3C-2C49B903148D}"/>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5" name="직선 연결선 792">
                <a:extLst>
                  <a:ext uri="{FF2B5EF4-FFF2-40B4-BE49-F238E27FC236}">
                    <a16:creationId xmlns:a16="http://schemas.microsoft.com/office/drawing/2014/main" id="{ACDC2459-638E-0A3B-360B-5BFE47AB70A2}"/>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6" name="직선 연결선 807">
                <a:extLst>
                  <a:ext uri="{FF2B5EF4-FFF2-40B4-BE49-F238E27FC236}">
                    <a16:creationId xmlns:a16="http://schemas.microsoft.com/office/drawing/2014/main" id="{EEB135D1-3BFF-F885-50DB-B2502FD7AC94}"/>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7" name="직선 연결선 810">
                <a:extLst>
                  <a:ext uri="{FF2B5EF4-FFF2-40B4-BE49-F238E27FC236}">
                    <a16:creationId xmlns:a16="http://schemas.microsoft.com/office/drawing/2014/main" id="{CD669DE3-B894-2A74-EB19-8078BD2344E4}"/>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8" name="직선 연결선 815">
                <a:extLst>
                  <a:ext uri="{FF2B5EF4-FFF2-40B4-BE49-F238E27FC236}">
                    <a16:creationId xmlns:a16="http://schemas.microsoft.com/office/drawing/2014/main" id="{2D215FBC-CE0B-A1BE-903A-E38D8100FEDA}"/>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9" name="직선 연결선 819">
                <a:extLst>
                  <a:ext uri="{FF2B5EF4-FFF2-40B4-BE49-F238E27FC236}">
                    <a16:creationId xmlns:a16="http://schemas.microsoft.com/office/drawing/2014/main" id="{96367DBE-11AE-9E1C-72C3-123C8D6971E4}"/>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21" name="직선 연결선 826">
              <a:extLst>
                <a:ext uri="{FF2B5EF4-FFF2-40B4-BE49-F238E27FC236}">
                  <a16:creationId xmlns:a16="http://schemas.microsoft.com/office/drawing/2014/main" id="{F1C84639-4B7C-1BB1-6650-CA2F9603DCCE}"/>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832">
              <a:extLst>
                <a:ext uri="{FF2B5EF4-FFF2-40B4-BE49-F238E27FC236}">
                  <a16:creationId xmlns:a16="http://schemas.microsoft.com/office/drawing/2014/main" id="{1CE68011-83FA-59C5-0ACF-F8115C2C71E1}"/>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35" name="그룹 835">
            <a:extLst>
              <a:ext uri="{FF2B5EF4-FFF2-40B4-BE49-F238E27FC236}">
                <a16:creationId xmlns:a16="http://schemas.microsoft.com/office/drawing/2014/main" id="{7CD180E3-1B8A-2589-41F8-B68919444A43}"/>
              </a:ext>
            </a:extLst>
          </p:cNvPr>
          <p:cNvGrpSpPr/>
          <p:nvPr/>
        </p:nvGrpSpPr>
        <p:grpSpPr>
          <a:xfrm rot="16200000">
            <a:off x="3779953" y="5048019"/>
            <a:ext cx="564373" cy="268733"/>
            <a:chOff x="5890169" y="4312037"/>
            <a:chExt cx="1895988" cy="1103725"/>
          </a:xfrm>
        </p:grpSpPr>
        <p:grpSp>
          <p:nvGrpSpPr>
            <p:cNvPr id="36" name="그룹 822">
              <a:extLst>
                <a:ext uri="{FF2B5EF4-FFF2-40B4-BE49-F238E27FC236}">
                  <a16:creationId xmlns:a16="http://schemas.microsoft.com/office/drawing/2014/main" id="{ECC4442C-7A16-F22B-5F96-E22E6C3C84E1}"/>
                </a:ext>
              </a:extLst>
            </p:cNvPr>
            <p:cNvGrpSpPr/>
            <p:nvPr/>
          </p:nvGrpSpPr>
          <p:grpSpPr>
            <a:xfrm>
              <a:off x="6122466" y="4312037"/>
              <a:ext cx="1432853" cy="1103725"/>
              <a:chOff x="5991225" y="4310063"/>
              <a:chExt cx="496427" cy="273840"/>
            </a:xfrm>
          </p:grpSpPr>
          <p:cxnSp>
            <p:nvCxnSpPr>
              <p:cNvPr id="57" name="직선 연결선 771">
                <a:extLst>
                  <a:ext uri="{FF2B5EF4-FFF2-40B4-BE49-F238E27FC236}">
                    <a16:creationId xmlns:a16="http://schemas.microsoft.com/office/drawing/2014/main" id="{A53F2A44-7026-FE2F-3FF3-3CC3D2325DE2}"/>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4" name="직선 연결선 789">
                <a:extLst>
                  <a:ext uri="{FF2B5EF4-FFF2-40B4-BE49-F238E27FC236}">
                    <a16:creationId xmlns:a16="http://schemas.microsoft.com/office/drawing/2014/main" id="{2AE31390-2794-688D-9A0F-1DB6DBC73A39}"/>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1" name="직선 연결선 792">
                <a:extLst>
                  <a:ext uri="{FF2B5EF4-FFF2-40B4-BE49-F238E27FC236}">
                    <a16:creationId xmlns:a16="http://schemas.microsoft.com/office/drawing/2014/main" id="{FDF32413-3BEF-3188-142B-CF53C29444BA}"/>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4" name="직선 연결선 807">
                <a:extLst>
                  <a:ext uri="{FF2B5EF4-FFF2-40B4-BE49-F238E27FC236}">
                    <a16:creationId xmlns:a16="http://schemas.microsoft.com/office/drawing/2014/main" id="{88CAEFD1-A5ED-EBF6-0D0A-77C294109AD9}"/>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5" name="직선 연결선 810">
                <a:extLst>
                  <a:ext uri="{FF2B5EF4-FFF2-40B4-BE49-F238E27FC236}">
                    <a16:creationId xmlns:a16="http://schemas.microsoft.com/office/drawing/2014/main" id="{DBE19B15-E823-C09E-BC88-AA008D1FFB7D}"/>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6" name="직선 연결선 815">
                <a:extLst>
                  <a:ext uri="{FF2B5EF4-FFF2-40B4-BE49-F238E27FC236}">
                    <a16:creationId xmlns:a16="http://schemas.microsoft.com/office/drawing/2014/main" id="{2242AAB2-F40B-3985-5BD2-13778A298CF4}"/>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7" name="직선 연결선 819">
                <a:extLst>
                  <a:ext uri="{FF2B5EF4-FFF2-40B4-BE49-F238E27FC236}">
                    <a16:creationId xmlns:a16="http://schemas.microsoft.com/office/drawing/2014/main" id="{4391A75B-5D25-CD4E-74F8-3C9CBCAFFDAA}"/>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37" name="직선 연결선 826">
              <a:extLst>
                <a:ext uri="{FF2B5EF4-FFF2-40B4-BE49-F238E27FC236}">
                  <a16:creationId xmlns:a16="http://schemas.microsoft.com/office/drawing/2014/main" id="{2B2D7900-E1A2-883A-0BB4-34D054CC18BB}"/>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50" name="직선 연결선 832">
              <a:extLst>
                <a:ext uri="{FF2B5EF4-FFF2-40B4-BE49-F238E27FC236}">
                  <a16:creationId xmlns:a16="http://schemas.microsoft.com/office/drawing/2014/main" id="{FBD45BBD-1B4F-9A3F-17BF-8FA803E29236}"/>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78" name="그룹 835">
            <a:extLst>
              <a:ext uri="{FF2B5EF4-FFF2-40B4-BE49-F238E27FC236}">
                <a16:creationId xmlns:a16="http://schemas.microsoft.com/office/drawing/2014/main" id="{0914AE55-6A16-184B-F9E1-00C62179503E}"/>
              </a:ext>
            </a:extLst>
          </p:cNvPr>
          <p:cNvGrpSpPr/>
          <p:nvPr/>
        </p:nvGrpSpPr>
        <p:grpSpPr>
          <a:xfrm rot="16200000">
            <a:off x="4893346" y="4380986"/>
            <a:ext cx="564373" cy="268733"/>
            <a:chOff x="5890169" y="4312037"/>
            <a:chExt cx="1895988" cy="1103725"/>
          </a:xfrm>
        </p:grpSpPr>
        <p:grpSp>
          <p:nvGrpSpPr>
            <p:cNvPr id="79" name="그룹 822">
              <a:extLst>
                <a:ext uri="{FF2B5EF4-FFF2-40B4-BE49-F238E27FC236}">
                  <a16:creationId xmlns:a16="http://schemas.microsoft.com/office/drawing/2014/main" id="{E2DC8BEF-290E-CEEA-C2D4-6C4336B50ED6}"/>
                </a:ext>
              </a:extLst>
            </p:cNvPr>
            <p:cNvGrpSpPr/>
            <p:nvPr/>
          </p:nvGrpSpPr>
          <p:grpSpPr>
            <a:xfrm>
              <a:off x="6122466" y="4312037"/>
              <a:ext cx="1432853" cy="1103725"/>
              <a:chOff x="5991225" y="4310063"/>
              <a:chExt cx="496427" cy="273840"/>
            </a:xfrm>
          </p:grpSpPr>
          <p:cxnSp>
            <p:nvCxnSpPr>
              <p:cNvPr id="90" name="직선 연결선 771">
                <a:extLst>
                  <a:ext uri="{FF2B5EF4-FFF2-40B4-BE49-F238E27FC236}">
                    <a16:creationId xmlns:a16="http://schemas.microsoft.com/office/drawing/2014/main" id="{16E57166-AE89-4621-7DD7-B67FBC8A2026}"/>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2" name="직선 연결선 789">
                <a:extLst>
                  <a:ext uri="{FF2B5EF4-FFF2-40B4-BE49-F238E27FC236}">
                    <a16:creationId xmlns:a16="http://schemas.microsoft.com/office/drawing/2014/main" id="{FE5C0B6B-3072-703C-8991-444DDF9996BB}"/>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3" name="직선 연결선 792">
                <a:extLst>
                  <a:ext uri="{FF2B5EF4-FFF2-40B4-BE49-F238E27FC236}">
                    <a16:creationId xmlns:a16="http://schemas.microsoft.com/office/drawing/2014/main" id="{78048EB1-3EAA-7630-473E-291B6FF00E3C}"/>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5" name="직선 연결선 807">
                <a:extLst>
                  <a:ext uri="{FF2B5EF4-FFF2-40B4-BE49-F238E27FC236}">
                    <a16:creationId xmlns:a16="http://schemas.microsoft.com/office/drawing/2014/main" id="{6F49C143-2C79-13DA-AAB5-11CE58C98213}"/>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6" name="직선 연결선 810">
                <a:extLst>
                  <a:ext uri="{FF2B5EF4-FFF2-40B4-BE49-F238E27FC236}">
                    <a16:creationId xmlns:a16="http://schemas.microsoft.com/office/drawing/2014/main" id="{802A7C39-85F4-D325-B12A-4BE62C89DD80}"/>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7" name="직선 연결선 815">
                <a:extLst>
                  <a:ext uri="{FF2B5EF4-FFF2-40B4-BE49-F238E27FC236}">
                    <a16:creationId xmlns:a16="http://schemas.microsoft.com/office/drawing/2014/main" id="{2A1F44B3-4AFF-4D90-C44E-D7D9022456FF}"/>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8" name="직선 연결선 819">
                <a:extLst>
                  <a:ext uri="{FF2B5EF4-FFF2-40B4-BE49-F238E27FC236}">
                    <a16:creationId xmlns:a16="http://schemas.microsoft.com/office/drawing/2014/main" id="{6469F8BA-F6B0-B8A7-249C-40310C66ABD3}"/>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80" name="직선 연결선 826">
              <a:extLst>
                <a:ext uri="{FF2B5EF4-FFF2-40B4-BE49-F238E27FC236}">
                  <a16:creationId xmlns:a16="http://schemas.microsoft.com/office/drawing/2014/main" id="{0D720D70-1F6D-925F-2365-3788DDD4FE2D}"/>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85" name="직선 연결선 832">
              <a:extLst>
                <a:ext uri="{FF2B5EF4-FFF2-40B4-BE49-F238E27FC236}">
                  <a16:creationId xmlns:a16="http://schemas.microsoft.com/office/drawing/2014/main" id="{A3387672-D771-3F20-D3DD-F9F7ABB3071F}"/>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99" name="그룹 835">
            <a:extLst>
              <a:ext uri="{FF2B5EF4-FFF2-40B4-BE49-F238E27FC236}">
                <a16:creationId xmlns:a16="http://schemas.microsoft.com/office/drawing/2014/main" id="{9A133207-E4C7-6643-D320-25871148867F}"/>
              </a:ext>
            </a:extLst>
          </p:cNvPr>
          <p:cNvGrpSpPr/>
          <p:nvPr/>
        </p:nvGrpSpPr>
        <p:grpSpPr>
          <a:xfrm rot="16200000">
            <a:off x="4893347" y="5048019"/>
            <a:ext cx="564373" cy="268733"/>
            <a:chOff x="5890169" y="4312037"/>
            <a:chExt cx="1895988" cy="1103725"/>
          </a:xfrm>
        </p:grpSpPr>
        <p:grpSp>
          <p:nvGrpSpPr>
            <p:cNvPr id="100" name="그룹 822">
              <a:extLst>
                <a:ext uri="{FF2B5EF4-FFF2-40B4-BE49-F238E27FC236}">
                  <a16:creationId xmlns:a16="http://schemas.microsoft.com/office/drawing/2014/main" id="{1C5B3C2D-7E65-A963-E5C5-B893F8827900}"/>
                </a:ext>
              </a:extLst>
            </p:cNvPr>
            <p:cNvGrpSpPr/>
            <p:nvPr/>
          </p:nvGrpSpPr>
          <p:grpSpPr>
            <a:xfrm>
              <a:off x="6122466" y="4312037"/>
              <a:ext cx="1432853" cy="1103725"/>
              <a:chOff x="5991225" y="4310063"/>
              <a:chExt cx="496427" cy="273840"/>
            </a:xfrm>
          </p:grpSpPr>
          <p:cxnSp>
            <p:nvCxnSpPr>
              <p:cNvPr id="103" name="직선 연결선 771">
                <a:extLst>
                  <a:ext uri="{FF2B5EF4-FFF2-40B4-BE49-F238E27FC236}">
                    <a16:creationId xmlns:a16="http://schemas.microsoft.com/office/drawing/2014/main" id="{CBD2C901-D21E-F47D-A0A2-F48882002407}"/>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4" name="직선 연결선 789">
                <a:extLst>
                  <a:ext uri="{FF2B5EF4-FFF2-40B4-BE49-F238E27FC236}">
                    <a16:creationId xmlns:a16="http://schemas.microsoft.com/office/drawing/2014/main" id="{AD0CEED6-C7A8-F06F-FE12-A15023E8DB47}"/>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5" name="직선 연결선 792">
                <a:extLst>
                  <a:ext uri="{FF2B5EF4-FFF2-40B4-BE49-F238E27FC236}">
                    <a16:creationId xmlns:a16="http://schemas.microsoft.com/office/drawing/2014/main" id="{CABFE938-E117-4702-26E5-4BF99656DDAA}"/>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6" name="직선 연결선 807">
                <a:extLst>
                  <a:ext uri="{FF2B5EF4-FFF2-40B4-BE49-F238E27FC236}">
                    <a16:creationId xmlns:a16="http://schemas.microsoft.com/office/drawing/2014/main" id="{739466D6-9E1F-7A04-12C4-4D68DF63D69B}"/>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7" name="직선 연결선 810">
                <a:extLst>
                  <a:ext uri="{FF2B5EF4-FFF2-40B4-BE49-F238E27FC236}">
                    <a16:creationId xmlns:a16="http://schemas.microsoft.com/office/drawing/2014/main" id="{CA30AA69-6A41-6BAA-1844-B59C13F8CF1A}"/>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8" name="직선 연결선 815">
                <a:extLst>
                  <a:ext uri="{FF2B5EF4-FFF2-40B4-BE49-F238E27FC236}">
                    <a16:creationId xmlns:a16="http://schemas.microsoft.com/office/drawing/2014/main" id="{8971B133-FC4E-AE01-89B9-1E0431218C36}"/>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9" name="직선 연결선 819">
                <a:extLst>
                  <a:ext uri="{FF2B5EF4-FFF2-40B4-BE49-F238E27FC236}">
                    <a16:creationId xmlns:a16="http://schemas.microsoft.com/office/drawing/2014/main" id="{0902EBD0-C451-30AA-CFF5-3EE723ADFC8F}"/>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01" name="직선 연결선 826">
              <a:extLst>
                <a:ext uri="{FF2B5EF4-FFF2-40B4-BE49-F238E27FC236}">
                  <a16:creationId xmlns:a16="http://schemas.microsoft.com/office/drawing/2014/main" id="{7FAFEAF5-F50F-A4D0-7A21-F1FEF11F03FB}"/>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2" name="직선 연결선 832">
              <a:extLst>
                <a:ext uri="{FF2B5EF4-FFF2-40B4-BE49-F238E27FC236}">
                  <a16:creationId xmlns:a16="http://schemas.microsoft.com/office/drawing/2014/main" id="{C9D80FC4-F80E-4BE0-0CF7-9D16ACB51016}"/>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10" name="그룹 835">
            <a:extLst>
              <a:ext uri="{FF2B5EF4-FFF2-40B4-BE49-F238E27FC236}">
                <a16:creationId xmlns:a16="http://schemas.microsoft.com/office/drawing/2014/main" id="{E2DE9843-11A1-B72C-36ED-1FE88793A7D7}"/>
              </a:ext>
            </a:extLst>
          </p:cNvPr>
          <p:cNvGrpSpPr/>
          <p:nvPr/>
        </p:nvGrpSpPr>
        <p:grpSpPr>
          <a:xfrm rot="16200000">
            <a:off x="6006980" y="4380986"/>
            <a:ext cx="564373" cy="268733"/>
            <a:chOff x="5890169" y="4312037"/>
            <a:chExt cx="1895988" cy="1103725"/>
          </a:xfrm>
        </p:grpSpPr>
        <p:grpSp>
          <p:nvGrpSpPr>
            <p:cNvPr id="111" name="그룹 822">
              <a:extLst>
                <a:ext uri="{FF2B5EF4-FFF2-40B4-BE49-F238E27FC236}">
                  <a16:creationId xmlns:a16="http://schemas.microsoft.com/office/drawing/2014/main" id="{67B0FD71-9C96-60F5-8877-30B2470DD586}"/>
                </a:ext>
              </a:extLst>
            </p:cNvPr>
            <p:cNvGrpSpPr/>
            <p:nvPr/>
          </p:nvGrpSpPr>
          <p:grpSpPr>
            <a:xfrm>
              <a:off x="6122466" y="4312037"/>
              <a:ext cx="1432853" cy="1103725"/>
              <a:chOff x="5991225" y="4310063"/>
              <a:chExt cx="496427" cy="273840"/>
            </a:xfrm>
          </p:grpSpPr>
          <p:cxnSp>
            <p:nvCxnSpPr>
              <p:cNvPr id="114" name="직선 연결선 771">
                <a:extLst>
                  <a:ext uri="{FF2B5EF4-FFF2-40B4-BE49-F238E27FC236}">
                    <a16:creationId xmlns:a16="http://schemas.microsoft.com/office/drawing/2014/main" id="{D3964D48-33AF-B1DE-9969-8CF3B731D6EE}"/>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5" name="직선 연결선 789">
                <a:extLst>
                  <a:ext uri="{FF2B5EF4-FFF2-40B4-BE49-F238E27FC236}">
                    <a16:creationId xmlns:a16="http://schemas.microsoft.com/office/drawing/2014/main" id="{FC9F90BD-B033-E238-9758-FD94E737AC60}"/>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6" name="직선 연결선 792">
                <a:extLst>
                  <a:ext uri="{FF2B5EF4-FFF2-40B4-BE49-F238E27FC236}">
                    <a16:creationId xmlns:a16="http://schemas.microsoft.com/office/drawing/2014/main" id="{5BECE959-9F5F-BAFD-B6B4-98FE3A523562}"/>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7" name="직선 연결선 807">
                <a:extLst>
                  <a:ext uri="{FF2B5EF4-FFF2-40B4-BE49-F238E27FC236}">
                    <a16:creationId xmlns:a16="http://schemas.microsoft.com/office/drawing/2014/main" id="{B18BE5E0-8EEB-4D43-3500-AA6D9DC1DFC3}"/>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8" name="직선 연결선 810">
                <a:extLst>
                  <a:ext uri="{FF2B5EF4-FFF2-40B4-BE49-F238E27FC236}">
                    <a16:creationId xmlns:a16="http://schemas.microsoft.com/office/drawing/2014/main" id="{3B7AB53D-1EB8-BA98-4484-EC8A178F21F8}"/>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9" name="직선 연결선 815">
                <a:extLst>
                  <a:ext uri="{FF2B5EF4-FFF2-40B4-BE49-F238E27FC236}">
                    <a16:creationId xmlns:a16="http://schemas.microsoft.com/office/drawing/2014/main" id="{37191955-2546-6884-E212-7393210FA55A}"/>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0" name="직선 연결선 819">
                <a:extLst>
                  <a:ext uri="{FF2B5EF4-FFF2-40B4-BE49-F238E27FC236}">
                    <a16:creationId xmlns:a16="http://schemas.microsoft.com/office/drawing/2014/main" id="{AF405206-B039-831F-3002-3E802BFEF759}"/>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12" name="직선 연결선 826">
              <a:extLst>
                <a:ext uri="{FF2B5EF4-FFF2-40B4-BE49-F238E27FC236}">
                  <a16:creationId xmlns:a16="http://schemas.microsoft.com/office/drawing/2014/main" id="{D7552775-FA91-2568-52A4-3D092D2E18F3}"/>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3" name="직선 연결선 832">
              <a:extLst>
                <a:ext uri="{FF2B5EF4-FFF2-40B4-BE49-F238E27FC236}">
                  <a16:creationId xmlns:a16="http://schemas.microsoft.com/office/drawing/2014/main" id="{5D9C5420-0640-8924-8017-7D7C94306316}"/>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21" name="그룹 835">
            <a:extLst>
              <a:ext uri="{FF2B5EF4-FFF2-40B4-BE49-F238E27FC236}">
                <a16:creationId xmlns:a16="http://schemas.microsoft.com/office/drawing/2014/main" id="{46F06E68-A4D3-1E29-B631-77531C389F37}"/>
              </a:ext>
            </a:extLst>
          </p:cNvPr>
          <p:cNvGrpSpPr/>
          <p:nvPr/>
        </p:nvGrpSpPr>
        <p:grpSpPr>
          <a:xfrm rot="16200000">
            <a:off x="6006981" y="5048019"/>
            <a:ext cx="564373" cy="268733"/>
            <a:chOff x="5890169" y="4312037"/>
            <a:chExt cx="1895988" cy="1103725"/>
          </a:xfrm>
        </p:grpSpPr>
        <p:grpSp>
          <p:nvGrpSpPr>
            <p:cNvPr id="122" name="그룹 822">
              <a:extLst>
                <a:ext uri="{FF2B5EF4-FFF2-40B4-BE49-F238E27FC236}">
                  <a16:creationId xmlns:a16="http://schemas.microsoft.com/office/drawing/2014/main" id="{4E1C80F3-56B0-E94D-2AF2-B4296032C0D7}"/>
                </a:ext>
              </a:extLst>
            </p:cNvPr>
            <p:cNvGrpSpPr/>
            <p:nvPr/>
          </p:nvGrpSpPr>
          <p:grpSpPr>
            <a:xfrm>
              <a:off x="6122466" y="4312037"/>
              <a:ext cx="1432853" cy="1103725"/>
              <a:chOff x="5991225" y="4310063"/>
              <a:chExt cx="496427" cy="273840"/>
            </a:xfrm>
          </p:grpSpPr>
          <p:cxnSp>
            <p:nvCxnSpPr>
              <p:cNvPr id="125" name="직선 연결선 771">
                <a:extLst>
                  <a:ext uri="{FF2B5EF4-FFF2-40B4-BE49-F238E27FC236}">
                    <a16:creationId xmlns:a16="http://schemas.microsoft.com/office/drawing/2014/main" id="{56472CE2-E17B-E0AD-132B-B81078087073}"/>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6" name="직선 연결선 789">
                <a:extLst>
                  <a:ext uri="{FF2B5EF4-FFF2-40B4-BE49-F238E27FC236}">
                    <a16:creationId xmlns:a16="http://schemas.microsoft.com/office/drawing/2014/main" id="{5D061D8C-AFBA-BE3D-7F94-8AFA7F763244}"/>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7" name="직선 연결선 792">
                <a:extLst>
                  <a:ext uri="{FF2B5EF4-FFF2-40B4-BE49-F238E27FC236}">
                    <a16:creationId xmlns:a16="http://schemas.microsoft.com/office/drawing/2014/main" id="{33846EE5-4EE4-CC6D-F181-8ACB111A2086}"/>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8" name="직선 연결선 807">
                <a:extLst>
                  <a:ext uri="{FF2B5EF4-FFF2-40B4-BE49-F238E27FC236}">
                    <a16:creationId xmlns:a16="http://schemas.microsoft.com/office/drawing/2014/main" id="{79026406-EEB7-C1B6-3937-3592D4643347}"/>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9" name="직선 연결선 810">
                <a:extLst>
                  <a:ext uri="{FF2B5EF4-FFF2-40B4-BE49-F238E27FC236}">
                    <a16:creationId xmlns:a16="http://schemas.microsoft.com/office/drawing/2014/main" id="{81395FAA-5370-B2C9-3F9C-FC72D2D8585B}"/>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0" name="직선 연결선 815">
                <a:extLst>
                  <a:ext uri="{FF2B5EF4-FFF2-40B4-BE49-F238E27FC236}">
                    <a16:creationId xmlns:a16="http://schemas.microsoft.com/office/drawing/2014/main" id="{3806A183-4C5D-6E8D-97F1-ADCD0637E451}"/>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1" name="직선 연결선 819">
                <a:extLst>
                  <a:ext uri="{FF2B5EF4-FFF2-40B4-BE49-F238E27FC236}">
                    <a16:creationId xmlns:a16="http://schemas.microsoft.com/office/drawing/2014/main" id="{932D1442-8E11-B6B1-230B-32D3C8615C83}"/>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23" name="직선 연결선 826">
              <a:extLst>
                <a:ext uri="{FF2B5EF4-FFF2-40B4-BE49-F238E27FC236}">
                  <a16:creationId xmlns:a16="http://schemas.microsoft.com/office/drawing/2014/main" id="{BE4AC356-3A57-A5D9-5E8C-14A0181F9A16}"/>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4" name="직선 연결선 832">
              <a:extLst>
                <a:ext uri="{FF2B5EF4-FFF2-40B4-BE49-F238E27FC236}">
                  <a16:creationId xmlns:a16="http://schemas.microsoft.com/office/drawing/2014/main" id="{21F6AFD1-4707-F432-BE32-FEBDEB6FE4CF}"/>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32" name="그룹 835">
            <a:extLst>
              <a:ext uri="{FF2B5EF4-FFF2-40B4-BE49-F238E27FC236}">
                <a16:creationId xmlns:a16="http://schemas.microsoft.com/office/drawing/2014/main" id="{1BF5A43A-17DF-637B-FADC-39781538C6C0}"/>
              </a:ext>
            </a:extLst>
          </p:cNvPr>
          <p:cNvGrpSpPr/>
          <p:nvPr/>
        </p:nvGrpSpPr>
        <p:grpSpPr>
          <a:xfrm rot="16200000">
            <a:off x="7120494" y="4380986"/>
            <a:ext cx="564373" cy="268733"/>
            <a:chOff x="5890169" y="4312037"/>
            <a:chExt cx="1895988" cy="1103725"/>
          </a:xfrm>
        </p:grpSpPr>
        <p:grpSp>
          <p:nvGrpSpPr>
            <p:cNvPr id="133" name="그룹 822">
              <a:extLst>
                <a:ext uri="{FF2B5EF4-FFF2-40B4-BE49-F238E27FC236}">
                  <a16:creationId xmlns:a16="http://schemas.microsoft.com/office/drawing/2014/main" id="{79274270-930E-A63A-45A1-75B1D628A402}"/>
                </a:ext>
              </a:extLst>
            </p:cNvPr>
            <p:cNvGrpSpPr/>
            <p:nvPr/>
          </p:nvGrpSpPr>
          <p:grpSpPr>
            <a:xfrm>
              <a:off x="6122466" y="4312037"/>
              <a:ext cx="1432853" cy="1103725"/>
              <a:chOff x="5991225" y="4310063"/>
              <a:chExt cx="496427" cy="273840"/>
            </a:xfrm>
          </p:grpSpPr>
          <p:cxnSp>
            <p:nvCxnSpPr>
              <p:cNvPr id="136" name="직선 연결선 771">
                <a:extLst>
                  <a:ext uri="{FF2B5EF4-FFF2-40B4-BE49-F238E27FC236}">
                    <a16:creationId xmlns:a16="http://schemas.microsoft.com/office/drawing/2014/main" id="{34672CA8-1EEF-0C00-B9CC-A68DEFB10460}"/>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7" name="직선 연결선 789">
                <a:extLst>
                  <a:ext uri="{FF2B5EF4-FFF2-40B4-BE49-F238E27FC236}">
                    <a16:creationId xmlns:a16="http://schemas.microsoft.com/office/drawing/2014/main" id="{EA15D5AC-7B24-9276-B617-D68B7791F7E5}"/>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8" name="직선 연결선 792">
                <a:extLst>
                  <a:ext uri="{FF2B5EF4-FFF2-40B4-BE49-F238E27FC236}">
                    <a16:creationId xmlns:a16="http://schemas.microsoft.com/office/drawing/2014/main" id="{6DD1EEA3-9B7A-3CD2-6E46-E654B119D8FD}"/>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9" name="직선 연결선 807">
                <a:extLst>
                  <a:ext uri="{FF2B5EF4-FFF2-40B4-BE49-F238E27FC236}">
                    <a16:creationId xmlns:a16="http://schemas.microsoft.com/office/drawing/2014/main" id="{E227C1E6-1AC3-71A4-761A-FD06198F1E5D}"/>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0" name="직선 연결선 810">
                <a:extLst>
                  <a:ext uri="{FF2B5EF4-FFF2-40B4-BE49-F238E27FC236}">
                    <a16:creationId xmlns:a16="http://schemas.microsoft.com/office/drawing/2014/main" id="{DF1D6C90-E511-BC55-B217-2EEC4CD2B36A}"/>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1" name="직선 연결선 815">
                <a:extLst>
                  <a:ext uri="{FF2B5EF4-FFF2-40B4-BE49-F238E27FC236}">
                    <a16:creationId xmlns:a16="http://schemas.microsoft.com/office/drawing/2014/main" id="{E6874B1F-59D1-7760-57EC-DD8F21C0D4CD}"/>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2" name="직선 연결선 819">
                <a:extLst>
                  <a:ext uri="{FF2B5EF4-FFF2-40B4-BE49-F238E27FC236}">
                    <a16:creationId xmlns:a16="http://schemas.microsoft.com/office/drawing/2014/main" id="{01161A12-F6E3-55A0-5A12-F19083E37C4E}"/>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34" name="직선 연결선 826">
              <a:extLst>
                <a:ext uri="{FF2B5EF4-FFF2-40B4-BE49-F238E27FC236}">
                  <a16:creationId xmlns:a16="http://schemas.microsoft.com/office/drawing/2014/main" id="{85CDB2E5-4914-8F24-B835-5E9F3EAD22F2}"/>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5" name="직선 연결선 832">
              <a:extLst>
                <a:ext uri="{FF2B5EF4-FFF2-40B4-BE49-F238E27FC236}">
                  <a16:creationId xmlns:a16="http://schemas.microsoft.com/office/drawing/2014/main" id="{3032E4D8-1818-D24A-7685-0F925B877462}"/>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43" name="그룹 835">
            <a:extLst>
              <a:ext uri="{FF2B5EF4-FFF2-40B4-BE49-F238E27FC236}">
                <a16:creationId xmlns:a16="http://schemas.microsoft.com/office/drawing/2014/main" id="{1B63DB89-B2C0-F8FF-C54A-3B445F5441D8}"/>
              </a:ext>
            </a:extLst>
          </p:cNvPr>
          <p:cNvGrpSpPr/>
          <p:nvPr/>
        </p:nvGrpSpPr>
        <p:grpSpPr>
          <a:xfrm rot="16200000">
            <a:off x="7120495" y="5048019"/>
            <a:ext cx="564373" cy="268733"/>
            <a:chOff x="5890169" y="4312037"/>
            <a:chExt cx="1895988" cy="1103725"/>
          </a:xfrm>
        </p:grpSpPr>
        <p:grpSp>
          <p:nvGrpSpPr>
            <p:cNvPr id="144" name="그룹 822">
              <a:extLst>
                <a:ext uri="{FF2B5EF4-FFF2-40B4-BE49-F238E27FC236}">
                  <a16:creationId xmlns:a16="http://schemas.microsoft.com/office/drawing/2014/main" id="{82C314C4-E967-C2CE-1A40-96DD0609CA44}"/>
                </a:ext>
              </a:extLst>
            </p:cNvPr>
            <p:cNvGrpSpPr/>
            <p:nvPr/>
          </p:nvGrpSpPr>
          <p:grpSpPr>
            <a:xfrm>
              <a:off x="6122466" y="4312037"/>
              <a:ext cx="1432853" cy="1103725"/>
              <a:chOff x="5991225" y="4310063"/>
              <a:chExt cx="496427" cy="273840"/>
            </a:xfrm>
          </p:grpSpPr>
          <p:cxnSp>
            <p:nvCxnSpPr>
              <p:cNvPr id="147" name="직선 연결선 771">
                <a:extLst>
                  <a:ext uri="{FF2B5EF4-FFF2-40B4-BE49-F238E27FC236}">
                    <a16:creationId xmlns:a16="http://schemas.microsoft.com/office/drawing/2014/main" id="{8BC0464A-3224-FE23-A865-C9B716335027}"/>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8" name="직선 연결선 789">
                <a:extLst>
                  <a:ext uri="{FF2B5EF4-FFF2-40B4-BE49-F238E27FC236}">
                    <a16:creationId xmlns:a16="http://schemas.microsoft.com/office/drawing/2014/main" id="{F53CDD37-E834-BE1F-6B91-E6B19AF3B099}"/>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9" name="직선 연결선 792">
                <a:extLst>
                  <a:ext uri="{FF2B5EF4-FFF2-40B4-BE49-F238E27FC236}">
                    <a16:creationId xmlns:a16="http://schemas.microsoft.com/office/drawing/2014/main" id="{9F8C6A34-D777-39A7-B81A-68F94AC7AFBA}"/>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50" name="직선 연결선 807">
                <a:extLst>
                  <a:ext uri="{FF2B5EF4-FFF2-40B4-BE49-F238E27FC236}">
                    <a16:creationId xmlns:a16="http://schemas.microsoft.com/office/drawing/2014/main" id="{4BCDB7BD-877C-EDB7-4B96-32548C16A309}"/>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51" name="직선 연결선 810">
                <a:extLst>
                  <a:ext uri="{FF2B5EF4-FFF2-40B4-BE49-F238E27FC236}">
                    <a16:creationId xmlns:a16="http://schemas.microsoft.com/office/drawing/2014/main" id="{8365F89A-001A-6260-DEFC-CB8788DD27AD}"/>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52" name="직선 연결선 815">
                <a:extLst>
                  <a:ext uri="{FF2B5EF4-FFF2-40B4-BE49-F238E27FC236}">
                    <a16:creationId xmlns:a16="http://schemas.microsoft.com/office/drawing/2014/main" id="{BF87F730-2A0B-50D4-6EF8-3BE57FEECDC1}"/>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53" name="직선 연결선 819">
                <a:extLst>
                  <a:ext uri="{FF2B5EF4-FFF2-40B4-BE49-F238E27FC236}">
                    <a16:creationId xmlns:a16="http://schemas.microsoft.com/office/drawing/2014/main" id="{2DF7A94E-F48A-16A3-4703-4BC229F2CBE4}"/>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45" name="직선 연결선 826">
              <a:extLst>
                <a:ext uri="{FF2B5EF4-FFF2-40B4-BE49-F238E27FC236}">
                  <a16:creationId xmlns:a16="http://schemas.microsoft.com/office/drawing/2014/main" id="{EBD2A457-ABA1-4356-D024-3E0793D8377F}"/>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6" name="직선 연결선 832">
              <a:extLst>
                <a:ext uri="{FF2B5EF4-FFF2-40B4-BE49-F238E27FC236}">
                  <a16:creationId xmlns:a16="http://schemas.microsoft.com/office/drawing/2014/main" id="{2BA59ECA-CAAE-307D-DB67-89EEB7ABFE33}"/>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154" name="TextBox 153">
            <a:extLst>
              <a:ext uri="{FF2B5EF4-FFF2-40B4-BE49-F238E27FC236}">
                <a16:creationId xmlns:a16="http://schemas.microsoft.com/office/drawing/2014/main" id="{899C8904-684B-3AE0-22A4-4F64BA9C08C6}"/>
              </a:ext>
            </a:extLst>
          </p:cNvPr>
          <p:cNvSpPr txBox="1"/>
          <p:nvPr/>
        </p:nvSpPr>
        <p:spPr>
          <a:xfrm>
            <a:off x="-85888" y="2761010"/>
            <a:ext cx="3190481" cy="1231106"/>
          </a:xfrm>
          <a:prstGeom prst="rect">
            <a:avLst/>
          </a:prstGeom>
          <a:noFill/>
        </p:spPr>
        <p:txBody>
          <a:bodyPr wrap="square" lIns="0" tIns="0" rIns="0" bIns="0" rtlCol="0" anchor="ctr">
            <a:spAutoFit/>
          </a:bodyPr>
          <a:lstStyle/>
          <a:p>
            <a:pPr algn="ctr" defTabSz="457200"/>
            <a:r>
              <a:rPr lang="en-US" altLang="ko-KR" sz="2000" b="1" dirty="0">
                <a:solidFill>
                  <a:srgbClr val="C80060"/>
                </a:solidFill>
                <a:latin typeface="Cambria" panose="02040503050406030204" pitchFamily="18" charset="0"/>
                <a:ea typeface="맑은 고딕" panose="020B0503020000020004" pitchFamily="34" charset="-127"/>
              </a:rPr>
              <a:t>Target Cells</a:t>
            </a:r>
            <a:r>
              <a:rPr lang="en-US" altLang="ko-KR" sz="2000" b="1" dirty="0">
                <a:solidFill>
                  <a:prstClr val="black"/>
                </a:solidFill>
                <a:latin typeface="Cambria" panose="02040503050406030204" pitchFamily="18" charset="0"/>
                <a:ea typeface="맑은 고딕" panose="020B0503020000020004" pitchFamily="34" charset="-127"/>
              </a:rPr>
              <a:t>:</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 </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as </a:t>
            </a:r>
            <a:r>
              <a:rPr lang="en-US" altLang="ko-KR" sz="2000" b="1" i="1" dirty="0">
                <a:solidFill>
                  <a:srgbClr val="C80060"/>
                </a:solidFill>
                <a:latin typeface="Cambria" panose="02040503050406030204" pitchFamily="18" charset="0"/>
                <a:ea typeface="맑은 고딕" panose="020B0503020000020004" pitchFamily="34" charset="-127"/>
              </a:rPr>
              <a:t>resistors </a:t>
            </a:r>
            <a:r>
              <a:rPr lang="en-US" altLang="ko-KR" sz="2000" b="1" dirty="0">
                <a:solidFill>
                  <a:srgbClr val="C80060"/>
                </a:solidFill>
                <a:latin typeface="Cambria" panose="02040503050406030204" pitchFamily="18" charset="0"/>
                <a:ea typeface="맑은 고딕" panose="020B0503020000020004" pitchFamily="34" charset="-127"/>
              </a:rPr>
              <a:t>(1)</a:t>
            </a:r>
            <a:br>
              <a:rPr lang="en-US" altLang="ko-KR" sz="2000" b="1" i="1" dirty="0">
                <a:solidFill>
                  <a:prstClr val="black"/>
                </a:solidFill>
                <a:latin typeface="Cambria" panose="02040503050406030204" pitchFamily="18" charset="0"/>
                <a:ea typeface="맑은 고딕" panose="020B0503020000020004" pitchFamily="34" charset="-127"/>
              </a:rPr>
            </a:br>
            <a:r>
              <a:rPr lang="en-US" altLang="ko-KR" sz="2000" b="1" i="1" dirty="0">
                <a:latin typeface="Cambria" panose="02040503050406030204" pitchFamily="18" charset="0"/>
                <a:ea typeface="맑은 고딕" panose="020B0503020000020004" pitchFamily="34" charset="-127"/>
              </a:rPr>
              <a:t>or </a:t>
            </a:r>
            <a:r>
              <a:rPr lang="en-US" altLang="ko-KR" sz="2000" b="1" i="1" dirty="0">
                <a:solidFill>
                  <a:srgbClr val="C80060"/>
                </a:solidFill>
                <a:latin typeface="Cambria" panose="02040503050406030204" pitchFamily="18" charset="0"/>
                <a:ea typeface="맑은 고딕" panose="020B0503020000020004" pitchFamily="34" charset="-127"/>
              </a:rPr>
              <a:t>open switches </a:t>
            </a:r>
            <a:r>
              <a:rPr lang="en-US" altLang="ko-KR" sz="2000" b="1" dirty="0">
                <a:solidFill>
                  <a:srgbClr val="C80060"/>
                </a:solidFill>
                <a:latin typeface="Cambria" panose="02040503050406030204" pitchFamily="18" charset="0"/>
                <a:ea typeface="맑은 고딕" panose="020B0503020000020004" pitchFamily="34" charset="-127"/>
              </a:rPr>
              <a:t>(0)</a:t>
            </a:r>
          </a:p>
        </p:txBody>
      </p:sp>
      <p:sp>
        <p:nvSpPr>
          <p:cNvPr id="155" name="Left Brace 154">
            <a:extLst>
              <a:ext uri="{FF2B5EF4-FFF2-40B4-BE49-F238E27FC236}">
                <a16:creationId xmlns:a16="http://schemas.microsoft.com/office/drawing/2014/main" id="{33AA3690-BC45-5E74-93ED-ACE1BA77DB4C}"/>
              </a:ext>
            </a:extLst>
          </p:cNvPr>
          <p:cNvSpPr/>
          <p:nvPr/>
        </p:nvSpPr>
        <p:spPr>
          <a:xfrm>
            <a:off x="2634768" y="2887744"/>
            <a:ext cx="323170" cy="1236090"/>
          </a:xfrm>
          <a:prstGeom prst="leftBrace">
            <a:avLst>
              <a:gd name="adj1" fmla="val 52841"/>
              <a:gd name="adj2" fmla="val 31444"/>
            </a:avLst>
          </a:prstGeom>
          <a:ln w="19050">
            <a:solidFill>
              <a:srgbClr val="C80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grpSp>
        <p:nvGrpSpPr>
          <p:cNvPr id="156" name="그룹 835">
            <a:extLst>
              <a:ext uri="{FF2B5EF4-FFF2-40B4-BE49-F238E27FC236}">
                <a16:creationId xmlns:a16="http://schemas.microsoft.com/office/drawing/2014/main" id="{B63CB6F7-84D5-09AD-996F-9FBB94EEC874}"/>
              </a:ext>
            </a:extLst>
          </p:cNvPr>
          <p:cNvGrpSpPr/>
          <p:nvPr/>
        </p:nvGrpSpPr>
        <p:grpSpPr>
          <a:xfrm rot="16200000">
            <a:off x="4893346" y="3720630"/>
            <a:ext cx="564373" cy="268733"/>
            <a:chOff x="5890169" y="4312037"/>
            <a:chExt cx="1895988" cy="1103725"/>
          </a:xfrm>
        </p:grpSpPr>
        <p:grpSp>
          <p:nvGrpSpPr>
            <p:cNvPr id="157" name="그룹 822">
              <a:extLst>
                <a:ext uri="{FF2B5EF4-FFF2-40B4-BE49-F238E27FC236}">
                  <a16:creationId xmlns:a16="http://schemas.microsoft.com/office/drawing/2014/main" id="{57B5F6AF-9264-3133-9F75-3778674D3752}"/>
                </a:ext>
              </a:extLst>
            </p:cNvPr>
            <p:cNvGrpSpPr/>
            <p:nvPr/>
          </p:nvGrpSpPr>
          <p:grpSpPr>
            <a:xfrm>
              <a:off x="6122466" y="4312037"/>
              <a:ext cx="1432853" cy="1103725"/>
              <a:chOff x="5991225" y="4310063"/>
              <a:chExt cx="496427" cy="273840"/>
            </a:xfrm>
          </p:grpSpPr>
          <p:cxnSp>
            <p:nvCxnSpPr>
              <p:cNvPr id="160" name="직선 연결선 771">
                <a:extLst>
                  <a:ext uri="{FF2B5EF4-FFF2-40B4-BE49-F238E27FC236}">
                    <a16:creationId xmlns:a16="http://schemas.microsoft.com/office/drawing/2014/main" id="{4786857B-F26A-2243-D22E-018997E1C8E8}"/>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1" name="직선 연결선 789">
                <a:extLst>
                  <a:ext uri="{FF2B5EF4-FFF2-40B4-BE49-F238E27FC236}">
                    <a16:creationId xmlns:a16="http://schemas.microsoft.com/office/drawing/2014/main" id="{904F2D5C-4791-75D2-5301-7F2E084D7FC8}"/>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2" name="직선 연결선 792">
                <a:extLst>
                  <a:ext uri="{FF2B5EF4-FFF2-40B4-BE49-F238E27FC236}">
                    <a16:creationId xmlns:a16="http://schemas.microsoft.com/office/drawing/2014/main" id="{AE7EC974-371B-1F86-D025-35CBE8CCD0B9}"/>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3" name="직선 연결선 807">
                <a:extLst>
                  <a:ext uri="{FF2B5EF4-FFF2-40B4-BE49-F238E27FC236}">
                    <a16:creationId xmlns:a16="http://schemas.microsoft.com/office/drawing/2014/main" id="{BC212E2C-7AEC-8978-9178-F81D43E17D26}"/>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4" name="직선 연결선 810">
                <a:extLst>
                  <a:ext uri="{FF2B5EF4-FFF2-40B4-BE49-F238E27FC236}">
                    <a16:creationId xmlns:a16="http://schemas.microsoft.com/office/drawing/2014/main" id="{B2025A5D-D679-CF90-3DF1-69924ACC8CE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5" name="직선 연결선 815">
                <a:extLst>
                  <a:ext uri="{FF2B5EF4-FFF2-40B4-BE49-F238E27FC236}">
                    <a16:creationId xmlns:a16="http://schemas.microsoft.com/office/drawing/2014/main" id="{2C5B9AF3-91BB-0A0F-AE8B-4F6C98328981}"/>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6" name="직선 연결선 819">
                <a:extLst>
                  <a:ext uri="{FF2B5EF4-FFF2-40B4-BE49-F238E27FC236}">
                    <a16:creationId xmlns:a16="http://schemas.microsoft.com/office/drawing/2014/main" id="{97D2F2BC-7B2E-B435-002B-A2D0B234864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58" name="직선 연결선 826">
              <a:extLst>
                <a:ext uri="{FF2B5EF4-FFF2-40B4-BE49-F238E27FC236}">
                  <a16:creationId xmlns:a16="http://schemas.microsoft.com/office/drawing/2014/main" id="{B64CC501-4BA8-9496-C1E7-CBE4D285198B}"/>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59" name="직선 연결선 832">
              <a:extLst>
                <a:ext uri="{FF2B5EF4-FFF2-40B4-BE49-F238E27FC236}">
                  <a16:creationId xmlns:a16="http://schemas.microsoft.com/office/drawing/2014/main" id="{93AA5A4B-32FB-82AC-B658-0EC80949E757}"/>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67" name="그룹 835">
            <a:extLst>
              <a:ext uri="{FF2B5EF4-FFF2-40B4-BE49-F238E27FC236}">
                <a16:creationId xmlns:a16="http://schemas.microsoft.com/office/drawing/2014/main" id="{CBA410D2-F61C-1BB0-809E-3DFEF737C6F0}"/>
              </a:ext>
            </a:extLst>
          </p:cNvPr>
          <p:cNvGrpSpPr/>
          <p:nvPr/>
        </p:nvGrpSpPr>
        <p:grpSpPr>
          <a:xfrm rot="16200000">
            <a:off x="6006980" y="3060186"/>
            <a:ext cx="564373" cy="268733"/>
            <a:chOff x="5890169" y="4312037"/>
            <a:chExt cx="1895988" cy="1103725"/>
          </a:xfrm>
        </p:grpSpPr>
        <p:grpSp>
          <p:nvGrpSpPr>
            <p:cNvPr id="168" name="그룹 822">
              <a:extLst>
                <a:ext uri="{FF2B5EF4-FFF2-40B4-BE49-F238E27FC236}">
                  <a16:creationId xmlns:a16="http://schemas.microsoft.com/office/drawing/2014/main" id="{EE5C1BD7-D2B8-C593-5684-E33024672C2B}"/>
                </a:ext>
              </a:extLst>
            </p:cNvPr>
            <p:cNvGrpSpPr/>
            <p:nvPr/>
          </p:nvGrpSpPr>
          <p:grpSpPr>
            <a:xfrm>
              <a:off x="6122466" y="4312037"/>
              <a:ext cx="1432853" cy="1103725"/>
              <a:chOff x="5991225" y="4310063"/>
              <a:chExt cx="496427" cy="273840"/>
            </a:xfrm>
          </p:grpSpPr>
          <p:cxnSp>
            <p:nvCxnSpPr>
              <p:cNvPr id="171" name="직선 연결선 771">
                <a:extLst>
                  <a:ext uri="{FF2B5EF4-FFF2-40B4-BE49-F238E27FC236}">
                    <a16:creationId xmlns:a16="http://schemas.microsoft.com/office/drawing/2014/main" id="{9D1BCDE7-1DD9-C412-BD72-F48E0165A96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2" name="직선 연결선 789">
                <a:extLst>
                  <a:ext uri="{FF2B5EF4-FFF2-40B4-BE49-F238E27FC236}">
                    <a16:creationId xmlns:a16="http://schemas.microsoft.com/office/drawing/2014/main" id="{B7D0D51C-51F8-09AC-FB9C-AF9BA631421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3" name="직선 연결선 792">
                <a:extLst>
                  <a:ext uri="{FF2B5EF4-FFF2-40B4-BE49-F238E27FC236}">
                    <a16:creationId xmlns:a16="http://schemas.microsoft.com/office/drawing/2014/main" id="{E9789E80-8914-CB8F-0F5A-B5B8A2B7915F}"/>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4" name="직선 연결선 807">
                <a:extLst>
                  <a:ext uri="{FF2B5EF4-FFF2-40B4-BE49-F238E27FC236}">
                    <a16:creationId xmlns:a16="http://schemas.microsoft.com/office/drawing/2014/main" id="{A3C24941-2F56-7235-691C-82F85C342B27}"/>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5" name="직선 연결선 810">
                <a:extLst>
                  <a:ext uri="{FF2B5EF4-FFF2-40B4-BE49-F238E27FC236}">
                    <a16:creationId xmlns:a16="http://schemas.microsoft.com/office/drawing/2014/main" id="{811F6DE6-13F6-8A97-57C9-9D487156F72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6" name="직선 연결선 815">
                <a:extLst>
                  <a:ext uri="{FF2B5EF4-FFF2-40B4-BE49-F238E27FC236}">
                    <a16:creationId xmlns:a16="http://schemas.microsoft.com/office/drawing/2014/main" id="{094FE345-6948-4FCF-4EDB-64F5A4B36B4F}"/>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7" name="직선 연결선 819">
                <a:extLst>
                  <a:ext uri="{FF2B5EF4-FFF2-40B4-BE49-F238E27FC236}">
                    <a16:creationId xmlns:a16="http://schemas.microsoft.com/office/drawing/2014/main" id="{560425F4-11BA-7FE4-584E-ADDC4F93CDC0}"/>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69" name="직선 연결선 826">
              <a:extLst>
                <a:ext uri="{FF2B5EF4-FFF2-40B4-BE49-F238E27FC236}">
                  <a16:creationId xmlns:a16="http://schemas.microsoft.com/office/drawing/2014/main" id="{3F2D677A-3109-2CE2-2243-B98E6C00ADFA}"/>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0" name="직선 연결선 832">
              <a:extLst>
                <a:ext uri="{FF2B5EF4-FFF2-40B4-BE49-F238E27FC236}">
                  <a16:creationId xmlns:a16="http://schemas.microsoft.com/office/drawing/2014/main" id="{CB38072E-5F48-9231-1213-695F698A093D}"/>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78" name="그룹 835">
            <a:extLst>
              <a:ext uri="{FF2B5EF4-FFF2-40B4-BE49-F238E27FC236}">
                <a16:creationId xmlns:a16="http://schemas.microsoft.com/office/drawing/2014/main" id="{86A5B3C9-0EE9-2C01-407C-2AE2889687F5}"/>
              </a:ext>
            </a:extLst>
          </p:cNvPr>
          <p:cNvGrpSpPr/>
          <p:nvPr/>
        </p:nvGrpSpPr>
        <p:grpSpPr>
          <a:xfrm rot="16200000">
            <a:off x="7120494" y="3047310"/>
            <a:ext cx="564373" cy="268733"/>
            <a:chOff x="5890169" y="4312037"/>
            <a:chExt cx="1895988" cy="1103725"/>
          </a:xfrm>
        </p:grpSpPr>
        <p:grpSp>
          <p:nvGrpSpPr>
            <p:cNvPr id="179" name="그룹 822">
              <a:extLst>
                <a:ext uri="{FF2B5EF4-FFF2-40B4-BE49-F238E27FC236}">
                  <a16:creationId xmlns:a16="http://schemas.microsoft.com/office/drawing/2014/main" id="{1FFBE70D-3875-2509-A49E-D48E1213AFFA}"/>
                </a:ext>
              </a:extLst>
            </p:cNvPr>
            <p:cNvGrpSpPr/>
            <p:nvPr/>
          </p:nvGrpSpPr>
          <p:grpSpPr>
            <a:xfrm>
              <a:off x="6122466" y="4312037"/>
              <a:ext cx="1432853" cy="1103725"/>
              <a:chOff x="5991225" y="4310063"/>
              <a:chExt cx="496427" cy="273840"/>
            </a:xfrm>
          </p:grpSpPr>
          <p:cxnSp>
            <p:nvCxnSpPr>
              <p:cNvPr id="182" name="직선 연결선 771">
                <a:extLst>
                  <a:ext uri="{FF2B5EF4-FFF2-40B4-BE49-F238E27FC236}">
                    <a16:creationId xmlns:a16="http://schemas.microsoft.com/office/drawing/2014/main" id="{77909EF5-2276-582E-037A-5F31B18C3FC9}"/>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3" name="직선 연결선 789">
                <a:extLst>
                  <a:ext uri="{FF2B5EF4-FFF2-40B4-BE49-F238E27FC236}">
                    <a16:creationId xmlns:a16="http://schemas.microsoft.com/office/drawing/2014/main" id="{83E4595D-3FEE-8433-87FB-529A7A7AAB7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4" name="직선 연결선 792">
                <a:extLst>
                  <a:ext uri="{FF2B5EF4-FFF2-40B4-BE49-F238E27FC236}">
                    <a16:creationId xmlns:a16="http://schemas.microsoft.com/office/drawing/2014/main" id="{712B062D-F37A-3428-150D-CA38B04579F8}"/>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5" name="직선 연결선 807">
                <a:extLst>
                  <a:ext uri="{FF2B5EF4-FFF2-40B4-BE49-F238E27FC236}">
                    <a16:creationId xmlns:a16="http://schemas.microsoft.com/office/drawing/2014/main" id="{5852D7AA-95EE-CB62-C41F-2340BF71B4D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6" name="직선 연결선 810">
                <a:extLst>
                  <a:ext uri="{FF2B5EF4-FFF2-40B4-BE49-F238E27FC236}">
                    <a16:creationId xmlns:a16="http://schemas.microsoft.com/office/drawing/2014/main" id="{36902E79-E858-773C-A571-DFEE41D9CA66}"/>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7" name="직선 연결선 815">
                <a:extLst>
                  <a:ext uri="{FF2B5EF4-FFF2-40B4-BE49-F238E27FC236}">
                    <a16:creationId xmlns:a16="http://schemas.microsoft.com/office/drawing/2014/main" id="{8811803A-A435-0430-6E45-6640D4235A6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8" name="직선 연결선 819">
                <a:extLst>
                  <a:ext uri="{FF2B5EF4-FFF2-40B4-BE49-F238E27FC236}">
                    <a16:creationId xmlns:a16="http://schemas.microsoft.com/office/drawing/2014/main" id="{51C62045-6984-D8C1-C3F6-9B55A8C158E6}"/>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80" name="직선 연결선 826">
              <a:extLst>
                <a:ext uri="{FF2B5EF4-FFF2-40B4-BE49-F238E27FC236}">
                  <a16:creationId xmlns:a16="http://schemas.microsoft.com/office/drawing/2014/main" id="{9C58DD7B-F716-7577-8D1D-AF378BD3E75F}"/>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1" name="직선 연결선 832">
              <a:extLst>
                <a:ext uri="{FF2B5EF4-FFF2-40B4-BE49-F238E27FC236}">
                  <a16:creationId xmlns:a16="http://schemas.microsoft.com/office/drawing/2014/main" id="{95BD4133-B6F6-E84F-8347-AEB260DFF954}"/>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89" name="그룹 835">
            <a:extLst>
              <a:ext uri="{FF2B5EF4-FFF2-40B4-BE49-F238E27FC236}">
                <a16:creationId xmlns:a16="http://schemas.microsoft.com/office/drawing/2014/main" id="{78E25BF5-362F-8941-9132-C143583DC978}"/>
              </a:ext>
            </a:extLst>
          </p:cNvPr>
          <p:cNvGrpSpPr/>
          <p:nvPr/>
        </p:nvGrpSpPr>
        <p:grpSpPr>
          <a:xfrm rot="16200000">
            <a:off x="7120495" y="3714343"/>
            <a:ext cx="564373" cy="268733"/>
            <a:chOff x="5890169" y="4312037"/>
            <a:chExt cx="1895988" cy="1103725"/>
          </a:xfrm>
        </p:grpSpPr>
        <p:grpSp>
          <p:nvGrpSpPr>
            <p:cNvPr id="190" name="그룹 822">
              <a:extLst>
                <a:ext uri="{FF2B5EF4-FFF2-40B4-BE49-F238E27FC236}">
                  <a16:creationId xmlns:a16="http://schemas.microsoft.com/office/drawing/2014/main" id="{01316078-B488-C955-C836-BA0C050F0F38}"/>
                </a:ext>
              </a:extLst>
            </p:cNvPr>
            <p:cNvGrpSpPr/>
            <p:nvPr/>
          </p:nvGrpSpPr>
          <p:grpSpPr>
            <a:xfrm>
              <a:off x="6122466" y="4312037"/>
              <a:ext cx="1432853" cy="1103725"/>
              <a:chOff x="5991225" y="4310063"/>
              <a:chExt cx="496427" cy="273840"/>
            </a:xfrm>
          </p:grpSpPr>
          <p:cxnSp>
            <p:nvCxnSpPr>
              <p:cNvPr id="193" name="직선 연결선 771">
                <a:extLst>
                  <a:ext uri="{FF2B5EF4-FFF2-40B4-BE49-F238E27FC236}">
                    <a16:creationId xmlns:a16="http://schemas.microsoft.com/office/drawing/2014/main" id="{974BBEA6-2817-DC08-FA2E-9B3F6DF44CE6}"/>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4" name="직선 연결선 789">
                <a:extLst>
                  <a:ext uri="{FF2B5EF4-FFF2-40B4-BE49-F238E27FC236}">
                    <a16:creationId xmlns:a16="http://schemas.microsoft.com/office/drawing/2014/main" id="{FE87092F-0F16-4009-B389-DAB064B09AAD}"/>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5" name="직선 연결선 792">
                <a:extLst>
                  <a:ext uri="{FF2B5EF4-FFF2-40B4-BE49-F238E27FC236}">
                    <a16:creationId xmlns:a16="http://schemas.microsoft.com/office/drawing/2014/main" id="{DF3DA6CB-9B87-BFC4-09C8-9670F5AF704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6" name="직선 연결선 807">
                <a:extLst>
                  <a:ext uri="{FF2B5EF4-FFF2-40B4-BE49-F238E27FC236}">
                    <a16:creationId xmlns:a16="http://schemas.microsoft.com/office/drawing/2014/main" id="{E7117FFE-2B88-6213-C998-99AA5F868372}"/>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7" name="직선 연결선 810">
                <a:extLst>
                  <a:ext uri="{FF2B5EF4-FFF2-40B4-BE49-F238E27FC236}">
                    <a16:creationId xmlns:a16="http://schemas.microsoft.com/office/drawing/2014/main" id="{BE1F6235-35DD-B0DA-7BC7-395D15EE0223}"/>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8" name="직선 연결선 815">
                <a:extLst>
                  <a:ext uri="{FF2B5EF4-FFF2-40B4-BE49-F238E27FC236}">
                    <a16:creationId xmlns:a16="http://schemas.microsoft.com/office/drawing/2014/main" id="{A16A3A3D-FA01-78BF-6BC7-BFBCC2D31658}"/>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9" name="직선 연결선 819">
                <a:extLst>
                  <a:ext uri="{FF2B5EF4-FFF2-40B4-BE49-F238E27FC236}">
                    <a16:creationId xmlns:a16="http://schemas.microsoft.com/office/drawing/2014/main" id="{5CEF3E41-E07B-7FEF-FFDD-0E8F7535426A}"/>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91" name="직선 연결선 826">
              <a:extLst>
                <a:ext uri="{FF2B5EF4-FFF2-40B4-BE49-F238E27FC236}">
                  <a16:creationId xmlns:a16="http://schemas.microsoft.com/office/drawing/2014/main" id="{E60640E5-F34A-30DB-09B5-34873CC316EF}"/>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2" name="직선 연결선 832">
              <a:extLst>
                <a:ext uri="{FF2B5EF4-FFF2-40B4-BE49-F238E27FC236}">
                  <a16:creationId xmlns:a16="http://schemas.microsoft.com/office/drawing/2014/main" id="{B6F2D151-119C-0B2C-9B1D-5125A5D0FD90}"/>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00" name="그룹 761">
            <a:extLst>
              <a:ext uri="{FF2B5EF4-FFF2-40B4-BE49-F238E27FC236}">
                <a16:creationId xmlns:a16="http://schemas.microsoft.com/office/drawing/2014/main" id="{18D770F5-D757-3D9C-C214-20A9E4A8EE8A}"/>
              </a:ext>
            </a:extLst>
          </p:cNvPr>
          <p:cNvGrpSpPr/>
          <p:nvPr/>
        </p:nvGrpSpPr>
        <p:grpSpPr>
          <a:xfrm rot="5400000">
            <a:off x="3769659" y="3135148"/>
            <a:ext cx="598569" cy="124310"/>
            <a:chOff x="5608137" y="3394157"/>
            <a:chExt cx="338599" cy="70817"/>
          </a:xfrm>
        </p:grpSpPr>
        <p:grpSp>
          <p:nvGrpSpPr>
            <p:cNvPr id="201" name="그룹 753">
              <a:extLst>
                <a:ext uri="{FF2B5EF4-FFF2-40B4-BE49-F238E27FC236}">
                  <a16:creationId xmlns:a16="http://schemas.microsoft.com/office/drawing/2014/main" id="{90A2B2DB-1E4C-7977-4597-0D7299C11030}"/>
                </a:ext>
              </a:extLst>
            </p:cNvPr>
            <p:cNvGrpSpPr/>
            <p:nvPr/>
          </p:nvGrpSpPr>
          <p:grpSpPr>
            <a:xfrm rot="5400000">
              <a:off x="5739521" y="3307128"/>
              <a:ext cx="70817" cy="244875"/>
              <a:chOff x="5131625" y="2342062"/>
              <a:chExt cx="70817" cy="244875"/>
            </a:xfrm>
          </p:grpSpPr>
          <p:sp>
            <p:nvSpPr>
              <p:cNvPr id="204" name="타원 750">
                <a:extLst>
                  <a:ext uri="{FF2B5EF4-FFF2-40B4-BE49-F238E27FC236}">
                    <a16:creationId xmlns:a16="http://schemas.microsoft.com/office/drawing/2014/main" id="{BC5C5548-95B8-3DAC-8AA5-D0E9428FDBF7}"/>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05" name="타원 751">
                <a:extLst>
                  <a:ext uri="{FF2B5EF4-FFF2-40B4-BE49-F238E27FC236}">
                    <a16:creationId xmlns:a16="http://schemas.microsoft.com/office/drawing/2014/main" id="{B33E984F-BB1E-DF1A-18D4-EE14097E1D3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06" name="직선 연결선 752">
                <a:extLst>
                  <a:ext uri="{FF2B5EF4-FFF2-40B4-BE49-F238E27FC236}">
                    <a16:creationId xmlns:a16="http://schemas.microsoft.com/office/drawing/2014/main" id="{ADB9E827-D2B6-181F-BB06-BA8A6A42AA01}"/>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02" name="직선 연결선 754">
              <a:extLst>
                <a:ext uri="{FF2B5EF4-FFF2-40B4-BE49-F238E27FC236}">
                  <a16:creationId xmlns:a16="http://schemas.microsoft.com/office/drawing/2014/main" id="{EE5475B1-7F34-769D-6446-B12C5E2930C2}"/>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03" name="직선 연결선 756">
              <a:extLst>
                <a:ext uri="{FF2B5EF4-FFF2-40B4-BE49-F238E27FC236}">
                  <a16:creationId xmlns:a16="http://schemas.microsoft.com/office/drawing/2014/main" id="{379BC714-F0D0-F5B7-14DC-C65EA439A9DC}"/>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07" name="그룹 761">
            <a:extLst>
              <a:ext uri="{FF2B5EF4-FFF2-40B4-BE49-F238E27FC236}">
                <a16:creationId xmlns:a16="http://schemas.microsoft.com/office/drawing/2014/main" id="{A6D867BF-D978-2699-BE35-22DF40034E85}"/>
              </a:ext>
            </a:extLst>
          </p:cNvPr>
          <p:cNvGrpSpPr/>
          <p:nvPr/>
        </p:nvGrpSpPr>
        <p:grpSpPr>
          <a:xfrm rot="5400000">
            <a:off x="4883794" y="3135149"/>
            <a:ext cx="598569" cy="124310"/>
            <a:chOff x="5608137" y="3394157"/>
            <a:chExt cx="338599" cy="70817"/>
          </a:xfrm>
        </p:grpSpPr>
        <p:grpSp>
          <p:nvGrpSpPr>
            <p:cNvPr id="208" name="그룹 753">
              <a:extLst>
                <a:ext uri="{FF2B5EF4-FFF2-40B4-BE49-F238E27FC236}">
                  <a16:creationId xmlns:a16="http://schemas.microsoft.com/office/drawing/2014/main" id="{57A3CD82-0C8A-3D0E-42CF-529911786D09}"/>
                </a:ext>
              </a:extLst>
            </p:cNvPr>
            <p:cNvGrpSpPr/>
            <p:nvPr/>
          </p:nvGrpSpPr>
          <p:grpSpPr>
            <a:xfrm rot="5400000">
              <a:off x="5739521" y="3307128"/>
              <a:ext cx="70817" cy="244875"/>
              <a:chOff x="5131625" y="2342062"/>
              <a:chExt cx="70817" cy="244875"/>
            </a:xfrm>
          </p:grpSpPr>
          <p:sp>
            <p:nvSpPr>
              <p:cNvPr id="211" name="타원 750">
                <a:extLst>
                  <a:ext uri="{FF2B5EF4-FFF2-40B4-BE49-F238E27FC236}">
                    <a16:creationId xmlns:a16="http://schemas.microsoft.com/office/drawing/2014/main" id="{48D4A186-6BF1-FE23-69AE-264C8999FC8B}"/>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12" name="타원 751">
                <a:extLst>
                  <a:ext uri="{FF2B5EF4-FFF2-40B4-BE49-F238E27FC236}">
                    <a16:creationId xmlns:a16="http://schemas.microsoft.com/office/drawing/2014/main" id="{2291DAB4-615E-E255-86FD-EB7F0FBD506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13" name="직선 연결선 752">
                <a:extLst>
                  <a:ext uri="{FF2B5EF4-FFF2-40B4-BE49-F238E27FC236}">
                    <a16:creationId xmlns:a16="http://schemas.microsoft.com/office/drawing/2014/main" id="{E8C20479-5D80-FE09-50D8-E7B5BC399053}"/>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09" name="직선 연결선 754">
              <a:extLst>
                <a:ext uri="{FF2B5EF4-FFF2-40B4-BE49-F238E27FC236}">
                  <a16:creationId xmlns:a16="http://schemas.microsoft.com/office/drawing/2014/main" id="{792501B7-9EF0-51B9-5105-302643805347}"/>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10" name="직선 연결선 756">
              <a:extLst>
                <a:ext uri="{FF2B5EF4-FFF2-40B4-BE49-F238E27FC236}">
                  <a16:creationId xmlns:a16="http://schemas.microsoft.com/office/drawing/2014/main" id="{8B0F049A-F74E-D1AE-6075-C05EED7521E6}"/>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14" name="그룹 761">
            <a:extLst>
              <a:ext uri="{FF2B5EF4-FFF2-40B4-BE49-F238E27FC236}">
                <a16:creationId xmlns:a16="http://schemas.microsoft.com/office/drawing/2014/main" id="{258CE8CF-F56F-B238-5183-C18645980375}"/>
              </a:ext>
            </a:extLst>
          </p:cNvPr>
          <p:cNvGrpSpPr/>
          <p:nvPr/>
        </p:nvGrpSpPr>
        <p:grpSpPr>
          <a:xfrm rot="5400000">
            <a:off x="3768991" y="3807190"/>
            <a:ext cx="598569" cy="124310"/>
            <a:chOff x="5608137" y="3394157"/>
            <a:chExt cx="338599" cy="70817"/>
          </a:xfrm>
        </p:grpSpPr>
        <p:grpSp>
          <p:nvGrpSpPr>
            <p:cNvPr id="215" name="그룹 753">
              <a:extLst>
                <a:ext uri="{FF2B5EF4-FFF2-40B4-BE49-F238E27FC236}">
                  <a16:creationId xmlns:a16="http://schemas.microsoft.com/office/drawing/2014/main" id="{D9516219-F387-1265-1334-04E4FC156071}"/>
                </a:ext>
              </a:extLst>
            </p:cNvPr>
            <p:cNvGrpSpPr/>
            <p:nvPr/>
          </p:nvGrpSpPr>
          <p:grpSpPr>
            <a:xfrm rot="5400000">
              <a:off x="5739521" y="3307128"/>
              <a:ext cx="70817" cy="244875"/>
              <a:chOff x="5131625" y="2342062"/>
              <a:chExt cx="70817" cy="244875"/>
            </a:xfrm>
          </p:grpSpPr>
          <p:sp>
            <p:nvSpPr>
              <p:cNvPr id="218" name="타원 750">
                <a:extLst>
                  <a:ext uri="{FF2B5EF4-FFF2-40B4-BE49-F238E27FC236}">
                    <a16:creationId xmlns:a16="http://schemas.microsoft.com/office/drawing/2014/main" id="{C8A5AB2F-6E06-EE38-99DD-42B051A9828A}"/>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19" name="타원 751">
                <a:extLst>
                  <a:ext uri="{FF2B5EF4-FFF2-40B4-BE49-F238E27FC236}">
                    <a16:creationId xmlns:a16="http://schemas.microsoft.com/office/drawing/2014/main" id="{44CF0E02-1351-84B1-6D85-0A0C62F8364C}"/>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20" name="직선 연결선 752">
                <a:extLst>
                  <a:ext uri="{FF2B5EF4-FFF2-40B4-BE49-F238E27FC236}">
                    <a16:creationId xmlns:a16="http://schemas.microsoft.com/office/drawing/2014/main" id="{96DC48BE-6EF1-67B3-9DB1-9D82DCA7BCE3}"/>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16" name="직선 연결선 754">
              <a:extLst>
                <a:ext uri="{FF2B5EF4-FFF2-40B4-BE49-F238E27FC236}">
                  <a16:creationId xmlns:a16="http://schemas.microsoft.com/office/drawing/2014/main" id="{F0DC33C5-6F50-4302-0E25-C43A22B21AF5}"/>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17" name="직선 연결선 756">
              <a:extLst>
                <a:ext uri="{FF2B5EF4-FFF2-40B4-BE49-F238E27FC236}">
                  <a16:creationId xmlns:a16="http://schemas.microsoft.com/office/drawing/2014/main" id="{AD8D3342-D7B2-CFB3-1C1A-997878F4A1C9}"/>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21" name="그룹 761">
            <a:extLst>
              <a:ext uri="{FF2B5EF4-FFF2-40B4-BE49-F238E27FC236}">
                <a16:creationId xmlns:a16="http://schemas.microsoft.com/office/drawing/2014/main" id="{5203FB5B-A04D-5867-ABDE-7CD88036E35F}"/>
              </a:ext>
            </a:extLst>
          </p:cNvPr>
          <p:cNvGrpSpPr/>
          <p:nvPr/>
        </p:nvGrpSpPr>
        <p:grpSpPr>
          <a:xfrm rot="5400000">
            <a:off x="5999216" y="3807191"/>
            <a:ext cx="598569" cy="124310"/>
            <a:chOff x="5608137" y="3394157"/>
            <a:chExt cx="338599" cy="70817"/>
          </a:xfrm>
        </p:grpSpPr>
        <p:grpSp>
          <p:nvGrpSpPr>
            <p:cNvPr id="222" name="그룹 753">
              <a:extLst>
                <a:ext uri="{FF2B5EF4-FFF2-40B4-BE49-F238E27FC236}">
                  <a16:creationId xmlns:a16="http://schemas.microsoft.com/office/drawing/2014/main" id="{678EF10A-4C41-D593-C7AA-03D32A6EC9CD}"/>
                </a:ext>
              </a:extLst>
            </p:cNvPr>
            <p:cNvGrpSpPr/>
            <p:nvPr/>
          </p:nvGrpSpPr>
          <p:grpSpPr>
            <a:xfrm rot="5400000">
              <a:off x="5739521" y="3307128"/>
              <a:ext cx="70817" cy="244875"/>
              <a:chOff x="5131625" y="2342062"/>
              <a:chExt cx="70817" cy="244875"/>
            </a:xfrm>
          </p:grpSpPr>
          <p:sp>
            <p:nvSpPr>
              <p:cNvPr id="225" name="타원 750">
                <a:extLst>
                  <a:ext uri="{FF2B5EF4-FFF2-40B4-BE49-F238E27FC236}">
                    <a16:creationId xmlns:a16="http://schemas.microsoft.com/office/drawing/2014/main" id="{2794C0AD-3AD6-2925-BF49-E74A254CEE01}"/>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26" name="타원 751">
                <a:extLst>
                  <a:ext uri="{FF2B5EF4-FFF2-40B4-BE49-F238E27FC236}">
                    <a16:creationId xmlns:a16="http://schemas.microsoft.com/office/drawing/2014/main" id="{30BC8BF7-C9FE-049C-910A-D79D8E60B48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27" name="직선 연결선 752">
                <a:extLst>
                  <a:ext uri="{FF2B5EF4-FFF2-40B4-BE49-F238E27FC236}">
                    <a16:creationId xmlns:a16="http://schemas.microsoft.com/office/drawing/2014/main" id="{1266C351-FE41-1815-DA5A-023943B34B3B}"/>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23" name="직선 연결선 754">
              <a:extLst>
                <a:ext uri="{FF2B5EF4-FFF2-40B4-BE49-F238E27FC236}">
                  <a16:creationId xmlns:a16="http://schemas.microsoft.com/office/drawing/2014/main" id="{918C21DC-5ADB-DB4F-CB46-319EE0F297B0}"/>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24" name="직선 연결선 756">
              <a:extLst>
                <a:ext uri="{FF2B5EF4-FFF2-40B4-BE49-F238E27FC236}">
                  <a16:creationId xmlns:a16="http://schemas.microsoft.com/office/drawing/2014/main" id="{00B632ED-FD30-239F-271F-21BD7E4DEA5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sp>
        <p:nvSpPr>
          <p:cNvPr id="229" name="U-turn Arrow 228">
            <a:extLst>
              <a:ext uri="{FF2B5EF4-FFF2-40B4-BE49-F238E27FC236}">
                <a16:creationId xmlns:a16="http://schemas.microsoft.com/office/drawing/2014/main" id="{1657667F-B785-7EF9-B90A-07E534278E54}"/>
              </a:ext>
            </a:extLst>
          </p:cNvPr>
          <p:cNvSpPr/>
          <p:nvPr/>
        </p:nvSpPr>
        <p:spPr>
          <a:xfrm flipH="1">
            <a:off x="4232468" y="2731244"/>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0" name="U-turn Arrow 229">
            <a:extLst>
              <a:ext uri="{FF2B5EF4-FFF2-40B4-BE49-F238E27FC236}">
                <a16:creationId xmlns:a16="http://schemas.microsoft.com/office/drawing/2014/main" id="{FF1A4E91-B79D-5246-2829-B6A4B0712AFF}"/>
              </a:ext>
            </a:extLst>
          </p:cNvPr>
          <p:cNvSpPr/>
          <p:nvPr/>
        </p:nvSpPr>
        <p:spPr>
          <a:xfrm flipH="1">
            <a:off x="5340558" y="2731244"/>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1" name="U-turn Arrow 230">
            <a:extLst>
              <a:ext uri="{FF2B5EF4-FFF2-40B4-BE49-F238E27FC236}">
                <a16:creationId xmlns:a16="http://schemas.microsoft.com/office/drawing/2014/main" id="{4F0A2D90-7844-785B-D551-2CE514DD129F}"/>
              </a:ext>
            </a:extLst>
          </p:cNvPr>
          <p:cNvSpPr/>
          <p:nvPr/>
        </p:nvSpPr>
        <p:spPr>
          <a:xfrm flipH="1">
            <a:off x="6462841" y="2731244"/>
            <a:ext cx="581169" cy="3291883"/>
          </a:xfrm>
          <a:prstGeom prst="uturnArrow">
            <a:avLst>
              <a:gd name="adj1" fmla="val 12998"/>
              <a:gd name="adj2" fmla="val 12998"/>
              <a:gd name="adj3" fmla="val 32437"/>
              <a:gd name="adj4" fmla="val 19747"/>
              <a:gd name="adj5" fmla="val 3181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2" name="U-turn Arrow 231">
            <a:extLst>
              <a:ext uri="{FF2B5EF4-FFF2-40B4-BE49-F238E27FC236}">
                <a16:creationId xmlns:a16="http://schemas.microsoft.com/office/drawing/2014/main" id="{44602A49-C235-2C99-5DF5-64CC400080C6}"/>
              </a:ext>
            </a:extLst>
          </p:cNvPr>
          <p:cNvSpPr/>
          <p:nvPr/>
        </p:nvSpPr>
        <p:spPr>
          <a:xfrm flipH="1">
            <a:off x="7585002" y="2731244"/>
            <a:ext cx="581169" cy="3291883"/>
          </a:xfrm>
          <a:prstGeom prst="uturnArrow">
            <a:avLst>
              <a:gd name="adj1" fmla="val 12998"/>
              <a:gd name="adj2" fmla="val 12998"/>
              <a:gd name="adj3" fmla="val 32437"/>
              <a:gd name="adj4" fmla="val 19747"/>
              <a:gd name="adj5"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nvGrpSpPr>
          <p:cNvPr id="238" name="Group 237">
            <a:extLst>
              <a:ext uri="{FF2B5EF4-FFF2-40B4-BE49-F238E27FC236}">
                <a16:creationId xmlns:a16="http://schemas.microsoft.com/office/drawing/2014/main" id="{8DD0ACD5-FAEE-15EC-7EB4-D75AA2DB9EE7}"/>
              </a:ext>
            </a:extLst>
          </p:cNvPr>
          <p:cNvGrpSpPr/>
          <p:nvPr/>
        </p:nvGrpSpPr>
        <p:grpSpPr>
          <a:xfrm>
            <a:off x="3646974" y="6038364"/>
            <a:ext cx="4751874" cy="369332"/>
            <a:chOff x="3646974" y="6038364"/>
            <a:chExt cx="4751874" cy="369332"/>
          </a:xfrm>
        </p:grpSpPr>
        <p:sp>
          <p:nvSpPr>
            <p:cNvPr id="233" name="TextBox 232">
              <a:extLst>
                <a:ext uri="{FF2B5EF4-FFF2-40B4-BE49-F238E27FC236}">
                  <a16:creationId xmlns:a16="http://schemas.microsoft.com/office/drawing/2014/main" id="{94498AE8-BA94-395A-67B6-72EC683DA133}"/>
                </a:ext>
              </a:extLst>
            </p:cNvPr>
            <p:cNvSpPr txBox="1"/>
            <p:nvPr/>
          </p:nvSpPr>
          <p:spPr>
            <a:xfrm>
              <a:off x="4520830"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4" name="TextBox 233">
              <a:extLst>
                <a:ext uri="{FF2B5EF4-FFF2-40B4-BE49-F238E27FC236}">
                  <a16:creationId xmlns:a16="http://schemas.microsoft.com/office/drawing/2014/main" id="{F6F62E51-B39D-E8A3-9001-75F45E31FA43}"/>
                </a:ext>
              </a:extLst>
            </p:cNvPr>
            <p:cNvSpPr txBox="1"/>
            <p:nvPr/>
          </p:nvSpPr>
          <p:spPr>
            <a:xfrm>
              <a:off x="5634344"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5" name="TextBox 234">
              <a:extLst>
                <a:ext uri="{FF2B5EF4-FFF2-40B4-BE49-F238E27FC236}">
                  <a16:creationId xmlns:a16="http://schemas.microsoft.com/office/drawing/2014/main" id="{71B98305-506B-B480-351F-A8A1C4FC1A42}"/>
                </a:ext>
              </a:extLst>
            </p:cNvPr>
            <p:cNvSpPr txBox="1"/>
            <p:nvPr/>
          </p:nvSpPr>
          <p:spPr>
            <a:xfrm>
              <a:off x="6747858"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36" name="TextBox 235">
              <a:extLst>
                <a:ext uri="{FF2B5EF4-FFF2-40B4-BE49-F238E27FC236}">
                  <a16:creationId xmlns:a16="http://schemas.microsoft.com/office/drawing/2014/main" id="{4B06029E-A4E0-F713-BC91-E6B68412676F}"/>
                </a:ext>
              </a:extLst>
            </p:cNvPr>
            <p:cNvSpPr txBox="1"/>
            <p:nvPr/>
          </p:nvSpPr>
          <p:spPr>
            <a:xfrm>
              <a:off x="7861372"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7" name="TextBox 236">
              <a:extLst>
                <a:ext uri="{FF2B5EF4-FFF2-40B4-BE49-F238E27FC236}">
                  <a16:creationId xmlns:a16="http://schemas.microsoft.com/office/drawing/2014/main" id="{255C2659-1AEA-8A62-13B4-D9C81B1CA1FF}"/>
                </a:ext>
              </a:extLst>
            </p:cNvPr>
            <p:cNvSpPr txBox="1"/>
            <p:nvPr/>
          </p:nvSpPr>
          <p:spPr>
            <a:xfrm>
              <a:off x="3646974" y="6038364"/>
              <a:ext cx="1047389"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Result:</a:t>
              </a:r>
              <a:endParaRPr lang="ko-KR" altLang="en-US" sz="2400" b="1" dirty="0">
                <a:solidFill>
                  <a:srgbClr val="FF0000"/>
                </a:solidFill>
                <a:latin typeface="Cambria" panose="02040503050406030204" pitchFamily="18" charset="0"/>
                <a:ea typeface="맑은 고딕" panose="020B0503020000020004" pitchFamily="34" charset="-127"/>
              </a:endParaRPr>
            </a:p>
          </p:txBody>
        </p:sp>
      </p:grpSp>
      <p:sp>
        <p:nvSpPr>
          <p:cNvPr id="239" name="Slide Number Placeholder 238">
            <a:extLst>
              <a:ext uri="{FF2B5EF4-FFF2-40B4-BE49-F238E27FC236}">
                <a16:creationId xmlns:a16="http://schemas.microsoft.com/office/drawing/2014/main" id="{D5344518-B6C9-30F6-971E-2253300C7CE8}"/>
              </a:ext>
            </a:extLst>
          </p:cNvPr>
          <p:cNvSpPr>
            <a:spLocks noGrp="1"/>
          </p:cNvSpPr>
          <p:nvPr>
            <p:ph type="sldNum" sz="quarter" idx="12"/>
          </p:nvPr>
        </p:nvSpPr>
        <p:spPr/>
        <p:txBody>
          <a:bodyPr/>
          <a:lstStyle/>
          <a:p>
            <a:r>
              <a:rPr lang="en-CH" dirty="0"/>
              <a:t>19</a:t>
            </a:r>
          </a:p>
        </p:txBody>
      </p:sp>
    </p:spTree>
    <p:extLst>
      <p:ext uri="{BB962C8B-B14F-4D97-AF65-F5344CB8AC3E}">
        <p14:creationId xmlns:p14="http://schemas.microsoft.com/office/powerpoint/2010/main" val="62018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wipe(right)">
                                      <p:cBhvr>
                                        <p:cTn id="7" dur="500"/>
                                        <p:tgtEl>
                                          <p:spTgt spid="22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30"/>
                                        </p:tgtEl>
                                        <p:attrNameLst>
                                          <p:attrName>style.visibility</p:attrName>
                                        </p:attrNameLst>
                                      </p:cBhvr>
                                      <p:to>
                                        <p:strVal val="visible"/>
                                      </p:to>
                                    </p:set>
                                    <p:animEffect transition="in" filter="wipe(right)">
                                      <p:cBhvr>
                                        <p:cTn id="10" dur="500"/>
                                        <p:tgtEl>
                                          <p:spTgt spid="23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31"/>
                                        </p:tgtEl>
                                        <p:attrNameLst>
                                          <p:attrName>style.visibility</p:attrName>
                                        </p:attrNameLst>
                                      </p:cBhvr>
                                      <p:to>
                                        <p:strVal val="visible"/>
                                      </p:to>
                                    </p:set>
                                    <p:animEffect transition="in" filter="wipe(right)">
                                      <p:cBhvr>
                                        <p:cTn id="13" dur="500"/>
                                        <p:tgtEl>
                                          <p:spTgt spid="23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32"/>
                                        </p:tgtEl>
                                        <p:attrNameLst>
                                          <p:attrName>style.visibility</p:attrName>
                                        </p:attrNameLst>
                                      </p:cBhvr>
                                      <p:to>
                                        <p:strVal val="visible"/>
                                      </p:to>
                                    </p:set>
                                    <p:animEffect transition="in" filter="wipe(right)">
                                      <p:cBhvr>
                                        <p:cTn id="16" dur="500"/>
                                        <p:tgtEl>
                                          <p:spTgt spid="232"/>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230" grpId="0" animBg="1"/>
      <p:bldP spid="231" grpId="0" animBg="1"/>
      <p:bldP spid="23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lstStyle/>
          <a:p>
            <a:r>
              <a:rPr lang="en-CH" dirty="0"/>
              <a:t>Multi-Wordline Sensing (MWS): Bitwise AND</a:t>
            </a:r>
          </a:p>
        </p:txBody>
      </p:sp>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a:lstStyle/>
          <a:p>
            <a:r>
              <a:rPr lang="en-CH" dirty="0">
                <a:solidFill>
                  <a:srgbClr val="C80060"/>
                </a:solidFill>
                <a:latin typeface="Avenir Next Medium" panose="020B0503020202020204" pitchFamily="34" charset="0"/>
              </a:rPr>
              <a:t>Intra-Block MWS</a:t>
            </a:r>
            <a:r>
              <a:rPr lang="en-CH" dirty="0"/>
              <a:t>: </a:t>
            </a:r>
            <a:br>
              <a:rPr lang="en-CH" dirty="0"/>
            </a:br>
            <a:r>
              <a:rPr lang="en-CH" dirty="0">
                <a:solidFill>
                  <a:schemeClr val="accent1"/>
                </a:solidFill>
              </a:rPr>
              <a:t>Simultaneously activates </a:t>
            </a:r>
            <a:r>
              <a:rPr lang="en-CH" dirty="0"/>
              <a:t>multiple WLs </a:t>
            </a:r>
            <a:r>
              <a:rPr lang="en-CH" dirty="0">
                <a:solidFill>
                  <a:schemeClr val="accent1"/>
                </a:solidFill>
              </a:rPr>
              <a:t>in the same block </a:t>
            </a:r>
            <a:br>
              <a:rPr lang="en-CH" dirty="0">
                <a:solidFill>
                  <a:schemeClr val="accent1"/>
                </a:solidFill>
              </a:rPr>
            </a:br>
            <a:r>
              <a:rPr lang="en-CH" dirty="0">
                <a:solidFill>
                  <a:schemeClr val="accent1"/>
                </a:solidFill>
              </a:rPr>
              <a:t>   </a:t>
            </a:r>
            <a:r>
              <a:rPr lang="en-CH" dirty="0">
                <a:sym typeface="Wingdings" pitchFamily="2" charset="2"/>
              </a:rPr>
              <a:t></a:t>
            </a:r>
            <a:r>
              <a:rPr lang="en-CH" dirty="0"/>
              <a:t> </a:t>
            </a:r>
            <a:r>
              <a:rPr lang="en-CH" dirty="0">
                <a:solidFill>
                  <a:srgbClr val="C80060"/>
                </a:solidFill>
              </a:rPr>
              <a:t>Bitwise AND</a:t>
            </a:r>
            <a:r>
              <a:rPr lang="en-CH" dirty="0"/>
              <a:t> 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3883465"/>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94" name="Group 93">
            <a:extLst>
              <a:ext uri="{FF2B5EF4-FFF2-40B4-BE49-F238E27FC236}">
                <a16:creationId xmlns:a16="http://schemas.microsoft.com/office/drawing/2014/main" id="{E4826338-1836-E9D3-34FB-562D0F2D1798}"/>
              </a:ext>
            </a:extLst>
          </p:cNvPr>
          <p:cNvGrpSpPr/>
          <p:nvPr/>
        </p:nvGrpSpPr>
        <p:grpSpPr>
          <a:xfrm>
            <a:off x="4062140" y="2665066"/>
            <a:ext cx="3340542" cy="3358061"/>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228" name="Group 227">
            <a:extLst>
              <a:ext uri="{FF2B5EF4-FFF2-40B4-BE49-F238E27FC236}">
                <a16:creationId xmlns:a16="http://schemas.microsoft.com/office/drawing/2014/main" id="{4657F400-371E-5409-CC86-6FC3A1E88181}"/>
              </a:ext>
            </a:extLst>
          </p:cNvPr>
          <p:cNvGrpSpPr/>
          <p:nvPr/>
        </p:nvGrpSpPr>
        <p:grpSpPr>
          <a:xfrm>
            <a:off x="4640972" y="2450831"/>
            <a:ext cx="3350590" cy="3572296"/>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30" name="Group 29">
            <a:extLst>
              <a:ext uri="{FF2B5EF4-FFF2-40B4-BE49-F238E27FC236}">
                <a16:creationId xmlns:a16="http://schemas.microsoft.com/office/drawing/2014/main" id="{336AC0E1-C3A2-6F50-4F1C-1838AAAA526A}"/>
              </a:ext>
            </a:extLst>
          </p:cNvPr>
          <p:cNvGrpSpPr/>
          <p:nvPr/>
        </p:nvGrpSpPr>
        <p:grpSpPr>
          <a:xfrm>
            <a:off x="3382115" y="3191198"/>
            <a:ext cx="5014215" cy="1988051"/>
            <a:chOff x="1422400" y="2671909"/>
            <a:chExt cx="6166530" cy="1988051"/>
          </a:xfrm>
        </p:grpSpPr>
        <p:grpSp>
          <p:nvGrpSpPr>
            <p:cNvPr id="31" name="Group 30">
              <a:extLst>
                <a:ext uri="{FF2B5EF4-FFF2-40B4-BE49-F238E27FC236}">
                  <a16:creationId xmlns:a16="http://schemas.microsoft.com/office/drawing/2014/main" id="{A54D0EED-F7AE-3399-A35F-5DD2E5791B55}"/>
                </a:ext>
              </a:extLst>
            </p:cNvPr>
            <p:cNvGrpSpPr/>
            <p:nvPr/>
          </p:nvGrpSpPr>
          <p:grpSpPr>
            <a:xfrm>
              <a:off x="1422400" y="2671909"/>
              <a:ext cx="6166530"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1422400" y="3334592"/>
              <a:ext cx="6166530"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293B1098-869E-2FDF-5816-DC9857BD52A9}"/>
                </a:ext>
              </a:extLst>
            </p:cNvPr>
            <p:cNvGrpSpPr/>
            <p:nvPr/>
          </p:nvGrpSpPr>
          <p:grpSpPr>
            <a:xfrm>
              <a:off x="1422400" y="3997275"/>
              <a:ext cx="6166530" cy="2"/>
              <a:chOff x="1231585" y="2671909"/>
              <a:chExt cx="6166530" cy="2"/>
            </a:xfrm>
          </p:grpSpPr>
          <p:cxnSp>
            <p:nvCxnSpPr>
              <p:cNvPr id="40" name="Straight Connector 39">
                <a:extLst>
                  <a:ext uri="{FF2B5EF4-FFF2-40B4-BE49-F238E27FC236}">
                    <a16:creationId xmlns:a16="http://schemas.microsoft.com/office/drawing/2014/main" id="{1941D14D-8737-D6E2-998D-FF3894B4B0A9}"/>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5CD21B-B3C7-26DA-0143-9D68215D5CF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9C808435-2C78-1605-4BE9-904EF4B89982}"/>
                </a:ext>
              </a:extLst>
            </p:cNvPr>
            <p:cNvGrpSpPr/>
            <p:nvPr/>
          </p:nvGrpSpPr>
          <p:grpSpPr>
            <a:xfrm>
              <a:off x="1422400" y="4659958"/>
              <a:ext cx="6166530" cy="2"/>
              <a:chOff x="1231585" y="2671909"/>
              <a:chExt cx="6166530" cy="2"/>
            </a:xfrm>
          </p:grpSpPr>
          <p:cxnSp>
            <p:nvCxnSpPr>
              <p:cNvPr id="38" name="Straight Connector 37">
                <a:extLst>
                  <a:ext uri="{FF2B5EF4-FFF2-40B4-BE49-F238E27FC236}">
                    <a16:creationId xmlns:a16="http://schemas.microsoft.com/office/drawing/2014/main" id="{D01BF65E-5226-DA67-1929-EB5926854DEB}"/>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04113FB-9206-A9CB-0E30-C87332D2BA8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6" name="타원 299">
            <a:extLst>
              <a:ext uri="{FF2B5EF4-FFF2-40B4-BE49-F238E27FC236}">
                <a16:creationId xmlns:a16="http://schemas.microsoft.com/office/drawing/2014/main" id="{715BDDB0-F2BA-732C-8F89-B946C45E3F0E}"/>
              </a:ext>
            </a:extLst>
          </p:cNvPr>
          <p:cNvSpPr/>
          <p:nvPr/>
        </p:nvSpPr>
        <p:spPr>
          <a:xfrm>
            <a:off x="3782388" y="291215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7" name="타원 299">
            <a:extLst>
              <a:ext uri="{FF2B5EF4-FFF2-40B4-BE49-F238E27FC236}">
                <a16:creationId xmlns:a16="http://schemas.microsoft.com/office/drawing/2014/main" id="{E0B2046C-3EF6-C78D-56E7-5C2ACB38D989}"/>
              </a:ext>
            </a:extLst>
          </p:cNvPr>
          <p:cNvSpPr/>
          <p:nvPr/>
        </p:nvSpPr>
        <p:spPr>
          <a:xfrm>
            <a:off x="3779881" y="357483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8" name="타원 299">
            <a:extLst>
              <a:ext uri="{FF2B5EF4-FFF2-40B4-BE49-F238E27FC236}">
                <a16:creationId xmlns:a16="http://schemas.microsoft.com/office/drawing/2014/main" id="{0B980A76-EE1D-5F5C-E71F-7BFDED3F98DA}"/>
              </a:ext>
            </a:extLst>
          </p:cNvPr>
          <p:cNvSpPr/>
          <p:nvPr/>
        </p:nvSpPr>
        <p:spPr>
          <a:xfrm>
            <a:off x="3782388"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9" name="타원 299">
            <a:extLst>
              <a:ext uri="{FF2B5EF4-FFF2-40B4-BE49-F238E27FC236}">
                <a16:creationId xmlns:a16="http://schemas.microsoft.com/office/drawing/2014/main" id="{C1C8EAC4-1576-753D-C5CB-D8C7AA77B320}"/>
              </a:ext>
            </a:extLst>
          </p:cNvPr>
          <p:cNvSpPr/>
          <p:nvPr/>
        </p:nvSpPr>
        <p:spPr>
          <a:xfrm>
            <a:off x="3782388"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91215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357483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5" name="타원 299">
            <a:extLst>
              <a:ext uri="{FF2B5EF4-FFF2-40B4-BE49-F238E27FC236}">
                <a16:creationId xmlns:a16="http://schemas.microsoft.com/office/drawing/2014/main" id="{1ACB0B0D-6981-5F77-4D3B-07E9CC7EE671}"/>
              </a:ext>
            </a:extLst>
          </p:cNvPr>
          <p:cNvSpPr/>
          <p:nvPr/>
        </p:nvSpPr>
        <p:spPr>
          <a:xfrm>
            <a:off x="4895902" y="4237516"/>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6" name="타원 299">
            <a:extLst>
              <a:ext uri="{FF2B5EF4-FFF2-40B4-BE49-F238E27FC236}">
                <a16:creationId xmlns:a16="http://schemas.microsoft.com/office/drawing/2014/main" id="{6C5532B3-F992-714D-60DD-C3540C713DA3}"/>
              </a:ext>
            </a:extLst>
          </p:cNvPr>
          <p:cNvSpPr/>
          <p:nvPr/>
        </p:nvSpPr>
        <p:spPr>
          <a:xfrm>
            <a:off x="4895902"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91215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357483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2" name="타원 299">
            <a:extLst>
              <a:ext uri="{FF2B5EF4-FFF2-40B4-BE49-F238E27FC236}">
                <a16:creationId xmlns:a16="http://schemas.microsoft.com/office/drawing/2014/main" id="{47FEC1FE-15F2-4E31-D1F3-E364557B0147}"/>
              </a:ext>
            </a:extLst>
          </p:cNvPr>
          <p:cNvSpPr/>
          <p:nvPr/>
        </p:nvSpPr>
        <p:spPr>
          <a:xfrm>
            <a:off x="6009416"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3" name="타원 299">
            <a:extLst>
              <a:ext uri="{FF2B5EF4-FFF2-40B4-BE49-F238E27FC236}">
                <a16:creationId xmlns:a16="http://schemas.microsoft.com/office/drawing/2014/main" id="{7EB7C072-87F8-81BF-C789-F32F4C7AC2CD}"/>
              </a:ext>
            </a:extLst>
          </p:cNvPr>
          <p:cNvSpPr/>
          <p:nvPr/>
        </p:nvSpPr>
        <p:spPr>
          <a:xfrm>
            <a:off x="6009416" y="4900199"/>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91215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357483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9" name="타원 299">
            <a:extLst>
              <a:ext uri="{FF2B5EF4-FFF2-40B4-BE49-F238E27FC236}">
                <a16:creationId xmlns:a16="http://schemas.microsoft.com/office/drawing/2014/main" id="{E073C5B8-D66D-3E43-4822-96F19B62CF0B}"/>
              </a:ext>
            </a:extLst>
          </p:cNvPr>
          <p:cNvSpPr/>
          <p:nvPr/>
        </p:nvSpPr>
        <p:spPr>
          <a:xfrm>
            <a:off x="7122930"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70" name="타원 299">
            <a:extLst>
              <a:ext uri="{FF2B5EF4-FFF2-40B4-BE49-F238E27FC236}">
                <a16:creationId xmlns:a16="http://schemas.microsoft.com/office/drawing/2014/main" id="{7E5A5ED7-7A3A-F8A9-24B8-E055FA77F34B}"/>
              </a:ext>
            </a:extLst>
          </p:cNvPr>
          <p:cNvSpPr/>
          <p:nvPr/>
        </p:nvSpPr>
        <p:spPr>
          <a:xfrm>
            <a:off x="7122930"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96328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362804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3" name="TextBox 82">
            <a:extLst>
              <a:ext uri="{FF2B5EF4-FFF2-40B4-BE49-F238E27FC236}">
                <a16:creationId xmlns:a16="http://schemas.microsoft.com/office/drawing/2014/main" id="{2B2C8682-FC56-2430-DC5D-B0F23C0B00C2}"/>
              </a:ext>
            </a:extLst>
          </p:cNvPr>
          <p:cNvSpPr txBox="1"/>
          <p:nvPr/>
        </p:nvSpPr>
        <p:spPr>
          <a:xfrm>
            <a:off x="8390475" y="4285622"/>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4" name="TextBox 83">
            <a:extLst>
              <a:ext uri="{FF2B5EF4-FFF2-40B4-BE49-F238E27FC236}">
                <a16:creationId xmlns:a16="http://schemas.microsoft.com/office/drawing/2014/main" id="{23209F8F-7BE5-823E-2923-C6A823294893}"/>
              </a:ext>
            </a:extLst>
          </p:cNvPr>
          <p:cNvSpPr txBox="1"/>
          <p:nvPr/>
        </p:nvSpPr>
        <p:spPr>
          <a:xfrm>
            <a:off x="8390475" y="4953181"/>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2865978" y="3037311"/>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2865978" y="3703356"/>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8" name="TextBox 87">
            <a:extLst>
              <a:ext uri="{FF2B5EF4-FFF2-40B4-BE49-F238E27FC236}">
                <a16:creationId xmlns:a16="http://schemas.microsoft.com/office/drawing/2014/main" id="{C4D539F8-7EB9-F43B-FD6B-D9A8E853BDB7}"/>
              </a:ext>
            </a:extLst>
          </p:cNvPr>
          <p:cNvSpPr txBox="1"/>
          <p:nvPr/>
        </p:nvSpPr>
        <p:spPr>
          <a:xfrm>
            <a:off x="2865978" y="4369400"/>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9" name="TextBox 88">
            <a:extLst>
              <a:ext uri="{FF2B5EF4-FFF2-40B4-BE49-F238E27FC236}">
                <a16:creationId xmlns:a16="http://schemas.microsoft.com/office/drawing/2014/main" id="{783E6D58-916A-4BAC-0242-1DEE8F5BEE4C}"/>
              </a:ext>
            </a:extLst>
          </p:cNvPr>
          <p:cNvSpPr txBox="1"/>
          <p:nvPr/>
        </p:nvSpPr>
        <p:spPr>
          <a:xfrm>
            <a:off x="2865978" y="5024155"/>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7" name="TextBox 16">
            <a:extLst>
              <a:ext uri="{FF2B5EF4-FFF2-40B4-BE49-F238E27FC236}">
                <a16:creationId xmlns:a16="http://schemas.microsoft.com/office/drawing/2014/main" id="{7B618AE8-3120-BE5C-51F0-38D686073E21}"/>
              </a:ext>
            </a:extLst>
          </p:cNvPr>
          <p:cNvSpPr txBox="1"/>
          <p:nvPr/>
        </p:nvSpPr>
        <p:spPr>
          <a:xfrm>
            <a:off x="-134226" y="4845554"/>
            <a:ext cx="3287156" cy="1231106"/>
          </a:xfrm>
          <a:prstGeom prst="rect">
            <a:avLst/>
          </a:prstGeom>
          <a:noFill/>
        </p:spPr>
        <p:txBody>
          <a:bodyPr wrap="square" lIns="0" tIns="0" rIns="0" bIns="0" rtlCol="0" anchor="ctr">
            <a:spAutoFit/>
          </a:bodyPr>
          <a:lstStyle/>
          <a:p>
            <a:pPr algn="ctr" defTabSz="457200"/>
            <a:r>
              <a:rPr lang="en-US" altLang="ko-KR" sz="2000" b="1" dirty="0">
                <a:solidFill>
                  <a:schemeClr val="accent1"/>
                </a:solidFill>
                <a:latin typeface="Cambria" panose="02040503050406030204" pitchFamily="18" charset="0"/>
                <a:ea typeface="맑은 고딕" panose="020B0503020000020004" pitchFamily="34" charset="-127"/>
              </a:rPr>
              <a:t>Non-Target Cell</a:t>
            </a:r>
            <a:r>
              <a:rPr lang="en-US" altLang="ko-KR" sz="2000" b="1" dirty="0">
                <a:solidFill>
                  <a:prstClr val="black"/>
                </a:solidFill>
                <a:latin typeface="Cambria" panose="02040503050406030204" pitchFamily="18" charset="0"/>
                <a:ea typeface="맑은 고딕" panose="020B0503020000020004" pitchFamily="34" charset="-127"/>
              </a:rPr>
              <a:t>:</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 </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as a </a:t>
            </a:r>
            <a:r>
              <a:rPr lang="en-US" altLang="ko-KR" sz="2000" b="1" i="1" dirty="0">
                <a:solidFill>
                  <a:schemeClr val="accent1"/>
                </a:solidFill>
                <a:latin typeface="Cambria" panose="02040503050406030204" pitchFamily="18" charset="0"/>
                <a:ea typeface="맑은 고딕" panose="020B0503020000020004" pitchFamily="34" charset="-127"/>
              </a:rPr>
              <a:t>resistance</a:t>
            </a:r>
            <a:br>
              <a:rPr lang="en-US" altLang="ko-KR" sz="2000" b="1" i="1" dirty="0">
                <a:solidFill>
                  <a:prstClr val="black"/>
                </a:solidFill>
                <a:latin typeface="Cambria" panose="02040503050406030204" pitchFamily="18" charset="0"/>
                <a:ea typeface="맑은 고딕" panose="020B0503020000020004" pitchFamily="34" charset="-127"/>
              </a:rPr>
            </a:br>
            <a:endParaRPr lang="en-US" altLang="ko-KR" sz="2000" b="1" i="1" dirty="0">
              <a:latin typeface="Cambria" panose="02040503050406030204" pitchFamily="18" charset="0"/>
              <a:ea typeface="맑은 고딕" panose="020B0503020000020004" pitchFamily="34" charset="-127"/>
            </a:endParaRPr>
          </a:p>
        </p:txBody>
      </p:sp>
      <p:sp>
        <p:nvSpPr>
          <p:cNvPr id="18" name="Left Brace 17">
            <a:extLst>
              <a:ext uri="{FF2B5EF4-FFF2-40B4-BE49-F238E27FC236}">
                <a16:creationId xmlns:a16="http://schemas.microsoft.com/office/drawing/2014/main" id="{72C04B55-942E-9A2F-E40F-BE9D3B67F4EC}"/>
              </a:ext>
            </a:extLst>
          </p:cNvPr>
          <p:cNvSpPr/>
          <p:nvPr/>
        </p:nvSpPr>
        <p:spPr>
          <a:xfrm>
            <a:off x="2634768" y="4285622"/>
            <a:ext cx="323170" cy="1952826"/>
          </a:xfrm>
          <a:prstGeom prst="leftBrace">
            <a:avLst>
              <a:gd name="adj1" fmla="val 52841"/>
              <a:gd name="adj2" fmla="val 5404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grpSp>
        <p:nvGrpSpPr>
          <p:cNvPr id="19" name="그룹 835">
            <a:extLst>
              <a:ext uri="{FF2B5EF4-FFF2-40B4-BE49-F238E27FC236}">
                <a16:creationId xmlns:a16="http://schemas.microsoft.com/office/drawing/2014/main" id="{AD89CEF5-B0EC-73D6-A0A7-BB22FE2FB463}"/>
              </a:ext>
            </a:extLst>
          </p:cNvPr>
          <p:cNvGrpSpPr/>
          <p:nvPr/>
        </p:nvGrpSpPr>
        <p:grpSpPr>
          <a:xfrm rot="16200000">
            <a:off x="3779952" y="4380986"/>
            <a:ext cx="564373" cy="268733"/>
            <a:chOff x="5890169" y="4312037"/>
            <a:chExt cx="1895988" cy="1103725"/>
          </a:xfrm>
        </p:grpSpPr>
        <p:grpSp>
          <p:nvGrpSpPr>
            <p:cNvPr id="20" name="그룹 822">
              <a:extLst>
                <a:ext uri="{FF2B5EF4-FFF2-40B4-BE49-F238E27FC236}">
                  <a16:creationId xmlns:a16="http://schemas.microsoft.com/office/drawing/2014/main" id="{8E829146-C669-4C56-078B-405A6EECD7CB}"/>
                </a:ext>
              </a:extLst>
            </p:cNvPr>
            <p:cNvGrpSpPr/>
            <p:nvPr/>
          </p:nvGrpSpPr>
          <p:grpSpPr>
            <a:xfrm>
              <a:off x="6122466" y="4312037"/>
              <a:ext cx="1432853" cy="1103725"/>
              <a:chOff x="5991225" y="4310063"/>
              <a:chExt cx="496427" cy="273840"/>
            </a:xfrm>
          </p:grpSpPr>
          <p:cxnSp>
            <p:nvCxnSpPr>
              <p:cNvPr id="23" name="직선 연결선 771">
                <a:extLst>
                  <a:ext uri="{FF2B5EF4-FFF2-40B4-BE49-F238E27FC236}">
                    <a16:creationId xmlns:a16="http://schemas.microsoft.com/office/drawing/2014/main" id="{5A754324-AE2C-861B-87EE-B7341B2D69AB}"/>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4" name="직선 연결선 789">
                <a:extLst>
                  <a:ext uri="{FF2B5EF4-FFF2-40B4-BE49-F238E27FC236}">
                    <a16:creationId xmlns:a16="http://schemas.microsoft.com/office/drawing/2014/main" id="{29502131-6DA6-6D0F-BB3C-2C49B903148D}"/>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5" name="직선 연결선 792">
                <a:extLst>
                  <a:ext uri="{FF2B5EF4-FFF2-40B4-BE49-F238E27FC236}">
                    <a16:creationId xmlns:a16="http://schemas.microsoft.com/office/drawing/2014/main" id="{ACDC2459-638E-0A3B-360B-5BFE47AB70A2}"/>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6" name="직선 연결선 807">
                <a:extLst>
                  <a:ext uri="{FF2B5EF4-FFF2-40B4-BE49-F238E27FC236}">
                    <a16:creationId xmlns:a16="http://schemas.microsoft.com/office/drawing/2014/main" id="{EEB135D1-3BFF-F885-50DB-B2502FD7AC94}"/>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7" name="직선 연결선 810">
                <a:extLst>
                  <a:ext uri="{FF2B5EF4-FFF2-40B4-BE49-F238E27FC236}">
                    <a16:creationId xmlns:a16="http://schemas.microsoft.com/office/drawing/2014/main" id="{CD669DE3-B894-2A74-EB19-8078BD2344E4}"/>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8" name="직선 연결선 815">
                <a:extLst>
                  <a:ext uri="{FF2B5EF4-FFF2-40B4-BE49-F238E27FC236}">
                    <a16:creationId xmlns:a16="http://schemas.microsoft.com/office/drawing/2014/main" id="{2D215FBC-CE0B-A1BE-903A-E38D8100FEDA}"/>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9" name="직선 연결선 819">
                <a:extLst>
                  <a:ext uri="{FF2B5EF4-FFF2-40B4-BE49-F238E27FC236}">
                    <a16:creationId xmlns:a16="http://schemas.microsoft.com/office/drawing/2014/main" id="{96367DBE-11AE-9E1C-72C3-123C8D6971E4}"/>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21" name="직선 연결선 826">
              <a:extLst>
                <a:ext uri="{FF2B5EF4-FFF2-40B4-BE49-F238E27FC236}">
                  <a16:creationId xmlns:a16="http://schemas.microsoft.com/office/drawing/2014/main" id="{F1C84639-4B7C-1BB1-6650-CA2F9603DCCE}"/>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832">
              <a:extLst>
                <a:ext uri="{FF2B5EF4-FFF2-40B4-BE49-F238E27FC236}">
                  <a16:creationId xmlns:a16="http://schemas.microsoft.com/office/drawing/2014/main" id="{1CE68011-83FA-59C5-0ACF-F8115C2C71E1}"/>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35" name="그룹 835">
            <a:extLst>
              <a:ext uri="{FF2B5EF4-FFF2-40B4-BE49-F238E27FC236}">
                <a16:creationId xmlns:a16="http://schemas.microsoft.com/office/drawing/2014/main" id="{7CD180E3-1B8A-2589-41F8-B68919444A43}"/>
              </a:ext>
            </a:extLst>
          </p:cNvPr>
          <p:cNvGrpSpPr/>
          <p:nvPr/>
        </p:nvGrpSpPr>
        <p:grpSpPr>
          <a:xfrm rot="16200000">
            <a:off x="3779953" y="5048019"/>
            <a:ext cx="564373" cy="268733"/>
            <a:chOff x="5890169" y="4312037"/>
            <a:chExt cx="1895988" cy="1103725"/>
          </a:xfrm>
        </p:grpSpPr>
        <p:grpSp>
          <p:nvGrpSpPr>
            <p:cNvPr id="36" name="그룹 822">
              <a:extLst>
                <a:ext uri="{FF2B5EF4-FFF2-40B4-BE49-F238E27FC236}">
                  <a16:creationId xmlns:a16="http://schemas.microsoft.com/office/drawing/2014/main" id="{ECC4442C-7A16-F22B-5F96-E22E6C3C84E1}"/>
                </a:ext>
              </a:extLst>
            </p:cNvPr>
            <p:cNvGrpSpPr/>
            <p:nvPr/>
          </p:nvGrpSpPr>
          <p:grpSpPr>
            <a:xfrm>
              <a:off x="6122466" y="4312037"/>
              <a:ext cx="1432853" cy="1103725"/>
              <a:chOff x="5991225" y="4310063"/>
              <a:chExt cx="496427" cy="273840"/>
            </a:xfrm>
          </p:grpSpPr>
          <p:cxnSp>
            <p:nvCxnSpPr>
              <p:cNvPr id="57" name="직선 연결선 771">
                <a:extLst>
                  <a:ext uri="{FF2B5EF4-FFF2-40B4-BE49-F238E27FC236}">
                    <a16:creationId xmlns:a16="http://schemas.microsoft.com/office/drawing/2014/main" id="{A53F2A44-7026-FE2F-3FF3-3CC3D2325DE2}"/>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4" name="직선 연결선 789">
                <a:extLst>
                  <a:ext uri="{FF2B5EF4-FFF2-40B4-BE49-F238E27FC236}">
                    <a16:creationId xmlns:a16="http://schemas.microsoft.com/office/drawing/2014/main" id="{2AE31390-2794-688D-9A0F-1DB6DBC73A39}"/>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1" name="직선 연결선 792">
                <a:extLst>
                  <a:ext uri="{FF2B5EF4-FFF2-40B4-BE49-F238E27FC236}">
                    <a16:creationId xmlns:a16="http://schemas.microsoft.com/office/drawing/2014/main" id="{FDF32413-3BEF-3188-142B-CF53C29444BA}"/>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4" name="직선 연결선 807">
                <a:extLst>
                  <a:ext uri="{FF2B5EF4-FFF2-40B4-BE49-F238E27FC236}">
                    <a16:creationId xmlns:a16="http://schemas.microsoft.com/office/drawing/2014/main" id="{88CAEFD1-A5ED-EBF6-0D0A-77C294109AD9}"/>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5" name="직선 연결선 810">
                <a:extLst>
                  <a:ext uri="{FF2B5EF4-FFF2-40B4-BE49-F238E27FC236}">
                    <a16:creationId xmlns:a16="http://schemas.microsoft.com/office/drawing/2014/main" id="{DBE19B15-E823-C09E-BC88-AA008D1FFB7D}"/>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6" name="직선 연결선 815">
                <a:extLst>
                  <a:ext uri="{FF2B5EF4-FFF2-40B4-BE49-F238E27FC236}">
                    <a16:creationId xmlns:a16="http://schemas.microsoft.com/office/drawing/2014/main" id="{2242AAB2-F40B-3985-5BD2-13778A298CF4}"/>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77" name="직선 연결선 819">
                <a:extLst>
                  <a:ext uri="{FF2B5EF4-FFF2-40B4-BE49-F238E27FC236}">
                    <a16:creationId xmlns:a16="http://schemas.microsoft.com/office/drawing/2014/main" id="{4391A75B-5D25-CD4E-74F8-3C9CBCAFFDAA}"/>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37" name="직선 연결선 826">
              <a:extLst>
                <a:ext uri="{FF2B5EF4-FFF2-40B4-BE49-F238E27FC236}">
                  <a16:creationId xmlns:a16="http://schemas.microsoft.com/office/drawing/2014/main" id="{2B2D7900-E1A2-883A-0BB4-34D054CC18BB}"/>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50" name="직선 연결선 832">
              <a:extLst>
                <a:ext uri="{FF2B5EF4-FFF2-40B4-BE49-F238E27FC236}">
                  <a16:creationId xmlns:a16="http://schemas.microsoft.com/office/drawing/2014/main" id="{FBD45BBD-1B4F-9A3F-17BF-8FA803E29236}"/>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78" name="그룹 835">
            <a:extLst>
              <a:ext uri="{FF2B5EF4-FFF2-40B4-BE49-F238E27FC236}">
                <a16:creationId xmlns:a16="http://schemas.microsoft.com/office/drawing/2014/main" id="{0914AE55-6A16-184B-F9E1-00C62179503E}"/>
              </a:ext>
            </a:extLst>
          </p:cNvPr>
          <p:cNvGrpSpPr/>
          <p:nvPr/>
        </p:nvGrpSpPr>
        <p:grpSpPr>
          <a:xfrm rot="16200000">
            <a:off x="4893346" y="4380986"/>
            <a:ext cx="564373" cy="268733"/>
            <a:chOff x="5890169" y="4312037"/>
            <a:chExt cx="1895988" cy="1103725"/>
          </a:xfrm>
        </p:grpSpPr>
        <p:grpSp>
          <p:nvGrpSpPr>
            <p:cNvPr id="79" name="그룹 822">
              <a:extLst>
                <a:ext uri="{FF2B5EF4-FFF2-40B4-BE49-F238E27FC236}">
                  <a16:creationId xmlns:a16="http://schemas.microsoft.com/office/drawing/2014/main" id="{E2DC8BEF-290E-CEEA-C2D4-6C4336B50ED6}"/>
                </a:ext>
              </a:extLst>
            </p:cNvPr>
            <p:cNvGrpSpPr/>
            <p:nvPr/>
          </p:nvGrpSpPr>
          <p:grpSpPr>
            <a:xfrm>
              <a:off x="6122466" y="4312037"/>
              <a:ext cx="1432853" cy="1103725"/>
              <a:chOff x="5991225" y="4310063"/>
              <a:chExt cx="496427" cy="273840"/>
            </a:xfrm>
          </p:grpSpPr>
          <p:cxnSp>
            <p:nvCxnSpPr>
              <p:cNvPr id="90" name="직선 연결선 771">
                <a:extLst>
                  <a:ext uri="{FF2B5EF4-FFF2-40B4-BE49-F238E27FC236}">
                    <a16:creationId xmlns:a16="http://schemas.microsoft.com/office/drawing/2014/main" id="{16E57166-AE89-4621-7DD7-B67FBC8A2026}"/>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2" name="직선 연결선 789">
                <a:extLst>
                  <a:ext uri="{FF2B5EF4-FFF2-40B4-BE49-F238E27FC236}">
                    <a16:creationId xmlns:a16="http://schemas.microsoft.com/office/drawing/2014/main" id="{FE5C0B6B-3072-703C-8991-444DDF9996BB}"/>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3" name="직선 연결선 792">
                <a:extLst>
                  <a:ext uri="{FF2B5EF4-FFF2-40B4-BE49-F238E27FC236}">
                    <a16:creationId xmlns:a16="http://schemas.microsoft.com/office/drawing/2014/main" id="{78048EB1-3EAA-7630-473E-291B6FF00E3C}"/>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5" name="직선 연결선 807">
                <a:extLst>
                  <a:ext uri="{FF2B5EF4-FFF2-40B4-BE49-F238E27FC236}">
                    <a16:creationId xmlns:a16="http://schemas.microsoft.com/office/drawing/2014/main" id="{6F49C143-2C79-13DA-AAB5-11CE58C98213}"/>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6" name="직선 연결선 810">
                <a:extLst>
                  <a:ext uri="{FF2B5EF4-FFF2-40B4-BE49-F238E27FC236}">
                    <a16:creationId xmlns:a16="http://schemas.microsoft.com/office/drawing/2014/main" id="{802A7C39-85F4-D325-B12A-4BE62C89DD80}"/>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7" name="직선 연결선 815">
                <a:extLst>
                  <a:ext uri="{FF2B5EF4-FFF2-40B4-BE49-F238E27FC236}">
                    <a16:creationId xmlns:a16="http://schemas.microsoft.com/office/drawing/2014/main" id="{2A1F44B3-4AFF-4D90-C44E-D7D9022456FF}"/>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8" name="직선 연결선 819">
                <a:extLst>
                  <a:ext uri="{FF2B5EF4-FFF2-40B4-BE49-F238E27FC236}">
                    <a16:creationId xmlns:a16="http://schemas.microsoft.com/office/drawing/2014/main" id="{6469F8BA-F6B0-B8A7-249C-40310C66ABD3}"/>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80" name="직선 연결선 826">
              <a:extLst>
                <a:ext uri="{FF2B5EF4-FFF2-40B4-BE49-F238E27FC236}">
                  <a16:creationId xmlns:a16="http://schemas.microsoft.com/office/drawing/2014/main" id="{0D720D70-1F6D-925F-2365-3788DDD4FE2D}"/>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85" name="직선 연결선 832">
              <a:extLst>
                <a:ext uri="{FF2B5EF4-FFF2-40B4-BE49-F238E27FC236}">
                  <a16:creationId xmlns:a16="http://schemas.microsoft.com/office/drawing/2014/main" id="{A3387672-D771-3F20-D3DD-F9F7ABB3071F}"/>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99" name="그룹 835">
            <a:extLst>
              <a:ext uri="{FF2B5EF4-FFF2-40B4-BE49-F238E27FC236}">
                <a16:creationId xmlns:a16="http://schemas.microsoft.com/office/drawing/2014/main" id="{9A133207-E4C7-6643-D320-25871148867F}"/>
              </a:ext>
            </a:extLst>
          </p:cNvPr>
          <p:cNvGrpSpPr/>
          <p:nvPr/>
        </p:nvGrpSpPr>
        <p:grpSpPr>
          <a:xfrm rot="16200000">
            <a:off x="4893347" y="5048019"/>
            <a:ext cx="564373" cy="268733"/>
            <a:chOff x="5890169" y="4312037"/>
            <a:chExt cx="1895988" cy="1103725"/>
          </a:xfrm>
        </p:grpSpPr>
        <p:grpSp>
          <p:nvGrpSpPr>
            <p:cNvPr id="100" name="그룹 822">
              <a:extLst>
                <a:ext uri="{FF2B5EF4-FFF2-40B4-BE49-F238E27FC236}">
                  <a16:creationId xmlns:a16="http://schemas.microsoft.com/office/drawing/2014/main" id="{1C5B3C2D-7E65-A963-E5C5-B893F8827900}"/>
                </a:ext>
              </a:extLst>
            </p:cNvPr>
            <p:cNvGrpSpPr/>
            <p:nvPr/>
          </p:nvGrpSpPr>
          <p:grpSpPr>
            <a:xfrm>
              <a:off x="6122466" y="4312037"/>
              <a:ext cx="1432853" cy="1103725"/>
              <a:chOff x="5991225" y="4310063"/>
              <a:chExt cx="496427" cy="273840"/>
            </a:xfrm>
          </p:grpSpPr>
          <p:cxnSp>
            <p:nvCxnSpPr>
              <p:cNvPr id="103" name="직선 연결선 771">
                <a:extLst>
                  <a:ext uri="{FF2B5EF4-FFF2-40B4-BE49-F238E27FC236}">
                    <a16:creationId xmlns:a16="http://schemas.microsoft.com/office/drawing/2014/main" id="{CBD2C901-D21E-F47D-A0A2-F48882002407}"/>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4" name="직선 연결선 789">
                <a:extLst>
                  <a:ext uri="{FF2B5EF4-FFF2-40B4-BE49-F238E27FC236}">
                    <a16:creationId xmlns:a16="http://schemas.microsoft.com/office/drawing/2014/main" id="{AD0CEED6-C7A8-F06F-FE12-A15023E8DB47}"/>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5" name="직선 연결선 792">
                <a:extLst>
                  <a:ext uri="{FF2B5EF4-FFF2-40B4-BE49-F238E27FC236}">
                    <a16:creationId xmlns:a16="http://schemas.microsoft.com/office/drawing/2014/main" id="{CABFE938-E117-4702-26E5-4BF99656DDAA}"/>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6" name="직선 연결선 807">
                <a:extLst>
                  <a:ext uri="{FF2B5EF4-FFF2-40B4-BE49-F238E27FC236}">
                    <a16:creationId xmlns:a16="http://schemas.microsoft.com/office/drawing/2014/main" id="{739466D6-9E1F-7A04-12C4-4D68DF63D69B}"/>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7" name="직선 연결선 810">
                <a:extLst>
                  <a:ext uri="{FF2B5EF4-FFF2-40B4-BE49-F238E27FC236}">
                    <a16:creationId xmlns:a16="http://schemas.microsoft.com/office/drawing/2014/main" id="{CA30AA69-6A41-6BAA-1844-B59C13F8CF1A}"/>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8" name="직선 연결선 815">
                <a:extLst>
                  <a:ext uri="{FF2B5EF4-FFF2-40B4-BE49-F238E27FC236}">
                    <a16:creationId xmlns:a16="http://schemas.microsoft.com/office/drawing/2014/main" id="{8971B133-FC4E-AE01-89B9-1E0431218C36}"/>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9" name="직선 연결선 819">
                <a:extLst>
                  <a:ext uri="{FF2B5EF4-FFF2-40B4-BE49-F238E27FC236}">
                    <a16:creationId xmlns:a16="http://schemas.microsoft.com/office/drawing/2014/main" id="{0902EBD0-C451-30AA-CFF5-3EE723ADFC8F}"/>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01" name="직선 연결선 826">
              <a:extLst>
                <a:ext uri="{FF2B5EF4-FFF2-40B4-BE49-F238E27FC236}">
                  <a16:creationId xmlns:a16="http://schemas.microsoft.com/office/drawing/2014/main" id="{7FAFEAF5-F50F-A4D0-7A21-F1FEF11F03FB}"/>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2" name="직선 연결선 832">
              <a:extLst>
                <a:ext uri="{FF2B5EF4-FFF2-40B4-BE49-F238E27FC236}">
                  <a16:creationId xmlns:a16="http://schemas.microsoft.com/office/drawing/2014/main" id="{C9D80FC4-F80E-4BE0-0CF7-9D16ACB51016}"/>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10" name="그룹 835">
            <a:extLst>
              <a:ext uri="{FF2B5EF4-FFF2-40B4-BE49-F238E27FC236}">
                <a16:creationId xmlns:a16="http://schemas.microsoft.com/office/drawing/2014/main" id="{E2DE9843-11A1-B72C-36ED-1FE88793A7D7}"/>
              </a:ext>
            </a:extLst>
          </p:cNvPr>
          <p:cNvGrpSpPr/>
          <p:nvPr/>
        </p:nvGrpSpPr>
        <p:grpSpPr>
          <a:xfrm rot="16200000">
            <a:off x="6006980" y="4380986"/>
            <a:ext cx="564373" cy="268733"/>
            <a:chOff x="5890169" y="4312037"/>
            <a:chExt cx="1895988" cy="1103725"/>
          </a:xfrm>
        </p:grpSpPr>
        <p:grpSp>
          <p:nvGrpSpPr>
            <p:cNvPr id="111" name="그룹 822">
              <a:extLst>
                <a:ext uri="{FF2B5EF4-FFF2-40B4-BE49-F238E27FC236}">
                  <a16:creationId xmlns:a16="http://schemas.microsoft.com/office/drawing/2014/main" id="{67B0FD71-9C96-60F5-8877-30B2470DD586}"/>
                </a:ext>
              </a:extLst>
            </p:cNvPr>
            <p:cNvGrpSpPr/>
            <p:nvPr/>
          </p:nvGrpSpPr>
          <p:grpSpPr>
            <a:xfrm>
              <a:off x="6122466" y="4312037"/>
              <a:ext cx="1432853" cy="1103725"/>
              <a:chOff x="5991225" y="4310063"/>
              <a:chExt cx="496427" cy="273840"/>
            </a:xfrm>
          </p:grpSpPr>
          <p:cxnSp>
            <p:nvCxnSpPr>
              <p:cNvPr id="114" name="직선 연결선 771">
                <a:extLst>
                  <a:ext uri="{FF2B5EF4-FFF2-40B4-BE49-F238E27FC236}">
                    <a16:creationId xmlns:a16="http://schemas.microsoft.com/office/drawing/2014/main" id="{D3964D48-33AF-B1DE-9969-8CF3B731D6EE}"/>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5" name="직선 연결선 789">
                <a:extLst>
                  <a:ext uri="{FF2B5EF4-FFF2-40B4-BE49-F238E27FC236}">
                    <a16:creationId xmlns:a16="http://schemas.microsoft.com/office/drawing/2014/main" id="{FC9F90BD-B033-E238-9758-FD94E737AC60}"/>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6" name="직선 연결선 792">
                <a:extLst>
                  <a:ext uri="{FF2B5EF4-FFF2-40B4-BE49-F238E27FC236}">
                    <a16:creationId xmlns:a16="http://schemas.microsoft.com/office/drawing/2014/main" id="{5BECE959-9F5F-BAFD-B6B4-98FE3A523562}"/>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7" name="직선 연결선 807">
                <a:extLst>
                  <a:ext uri="{FF2B5EF4-FFF2-40B4-BE49-F238E27FC236}">
                    <a16:creationId xmlns:a16="http://schemas.microsoft.com/office/drawing/2014/main" id="{B18BE5E0-8EEB-4D43-3500-AA6D9DC1DFC3}"/>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8" name="직선 연결선 810">
                <a:extLst>
                  <a:ext uri="{FF2B5EF4-FFF2-40B4-BE49-F238E27FC236}">
                    <a16:creationId xmlns:a16="http://schemas.microsoft.com/office/drawing/2014/main" id="{3B7AB53D-1EB8-BA98-4484-EC8A178F21F8}"/>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9" name="직선 연결선 815">
                <a:extLst>
                  <a:ext uri="{FF2B5EF4-FFF2-40B4-BE49-F238E27FC236}">
                    <a16:creationId xmlns:a16="http://schemas.microsoft.com/office/drawing/2014/main" id="{37191955-2546-6884-E212-7393210FA55A}"/>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0" name="직선 연결선 819">
                <a:extLst>
                  <a:ext uri="{FF2B5EF4-FFF2-40B4-BE49-F238E27FC236}">
                    <a16:creationId xmlns:a16="http://schemas.microsoft.com/office/drawing/2014/main" id="{AF405206-B039-831F-3002-3E802BFEF759}"/>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12" name="직선 연결선 826">
              <a:extLst>
                <a:ext uri="{FF2B5EF4-FFF2-40B4-BE49-F238E27FC236}">
                  <a16:creationId xmlns:a16="http://schemas.microsoft.com/office/drawing/2014/main" id="{D7552775-FA91-2568-52A4-3D092D2E18F3}"/>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13" name="직선 연결선 832">
              <a:extLst>
                <a:ext uri="{FF2B5EF4-FFF2-40B4-BE49-F238E27FC236}">
                  <a16:creationId xmlns:a16="http://schemas.microsoft.com/office/drawing/2014/main" id="{5D9C5420-0640-8924-8017-7D7C94306316}"/>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21" name="그룹 835">
            <a:extLst>
              <a:ext uri="{FF2B5EF4-FFF2-40B4-BE49-F238E27FC236}">
                <a16:creationId xmlns:a16="http://schemas.microsoft.com/office/drawing/2014/main" id="{46F06E68-A4D3-1E29-B631-77531C389F37}"/>
              </a:ext>
            </a:extLst>
          </p:cNvPr>
          <p:cNvGrpSpPr/>
          <p:nvPr/>
        </p:nvGrpSpPr>
        <p:grpSpPr>
          <a:xfrm rot="16200000">
            <a:off x="6006981" y="5048019"/>
            <a:ext cx="564373" cy="268733"/>
            <a:chOff x="5890169" y="4312037"/>
            <a:chExt cx="1895988" cy="1103725"/>
          </a:xfrm>
        </p:grpSpPr>
        <p:grpSp>
          <p:nvGrpSpPr>
            <p:cNvPr id="122" name="그룹 822">
              <a:extLst>
                <a:ext uri="{FF2B5EF4-FFF2-40B4-BE49-F238E27FC236}">
                  <a16:creationId xmlns:a16="http://schemas.microsoft.com/office/drawing/2014/main" id="{4E1C80F3-56B0-E94D-2AF2-B4296032C0D7}"/>
                </a:ext>
              </a:extLst>
            </p:cNvPr>
            <p:cNvGrpSpPr/>
            <p:nvPr/>
          </p:nvGrpSpPr>
          <p:grpSpPr>
            <a:xfrm>
              <a:off x="6122466" y="4312037"/>
              <a:ext cx="1432853" cy="1103725"/>
              <a:chOff x="5991225" y="4310063"/>
              <a:chExt cx="496427" cy="273840"/>
            </a:xfrm>
          </p:grpSpPr>
          <p:cxnSp>
            <p:nvCxnSpPr>
              <p:cNvPr id="125" name="직선 연결선 771">
                <a:extLst>
                  <a:ext uri="{FF2B5EF4-FFF2-40B4-BE49-F238E27FC236}">
                    <a16:creationId xmlns:a16="http://schemas.microsoft.com/office/drawing/2014/main" id="{56472CE2-E17B-E0AD-132B-B81078087073}"/>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6" name="직선 연결선 789">
                <a:extLst>
                  <a:ext uri="{FF2B5EF4-FFF2-40B4-BE49-F238E27FC236}">
                    <a16:creationId xmlns:a16="http://schemas.microsoft.com/office/drawing/2014/main" id="{5D061D8C-AFBA-BE3D-7F94-8AFA7F763244}"/>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7" name="직선 연결선 792">
                <a:extLst>
                  <a:ext uri="{FF2B5EF4-FFF2-40B4-BE49-F238E27FC236}">
                    <a16:creationId xmlns:a16="http://schemas.microsoft.com/office/drawing/2014/main" id="{33846EE5-4EE4-CC6D-F181-8ACB111A2086}"/>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8" name="직선 연결선 807">
                <a:extLst>
                  <a:ext uri="{FF2B5EF4-FFF2-40B4-BE49-F238E27FC236}">
                    <a16:creationId xmlns:a16="http://schemas.microsoft.com/office/drawing/2014/main" id="{79026406-EEB7-C1B6-3937-3592D4643347}"/>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9" name="직선 연결선 810">
                <a:extLst>
                  <a:ext uri="{FF2B5EF4-FFF2-40B4-BE49-F238E27FC236}">
                    <a16:creationId xmlns:a16="http://schemas.microsoft.com/office/drawing/2014/main" id="{81395FAA-5370-B2C9-3F9C-FC72D2D8585B}"/>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0" name="직선 연결선 815">
                <a:extLst>
                  <a:ext uri="{FF2B5EF4-FFF2-40B4-BE49-F238E27FC236}">
                    <a16:creationId xmlns:a16="http://schemas.microsoft.com/office/drawing/2014/main" id="{3806A183-4C5D-6E8D-97F1-ADCD0637E451}"/>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1" name="직선 연결선 819">
                <a:extLst>
                  <a:ext uri="{FF2B5EF4-FFF2-40B4-BE49-F238E27FC236}">
                    <a16:creationId xmlns:a16="http://schemas.microsoft.com/office/drawing/2014/main" id="{932D1442-8E11-B6B1-230B-32D3C8615C83}"/>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23" name="직선 연결선 826">
              <a:extLst>
                <a:ext uri="{FF2B5EF4-FFF2-40B4-BE49-F238E27FC236}">
                  <a16:creationId xmlns:a16="http://schemas.microsoft.com/office/drawing/2014/main" id="{BE4AC356-3A57-A5D9-5E8C-14A0181F9A16}"/>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4" name="직선 연결선 832">
              <a:extLst>
                <a:ext uri="{FF2B5EF4-FFF2-40B4-BE49-F238E27FC236}">
                  <a16:creationId xmlns:a16="http://schemas.microsoft.com/office/drawing/2014/main" id="{21F6AFD1-4707-F432-BE32-FEBDEB6FE4CF}"/>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32" name="그룹 835">
            <a:extLst>
              <a:ext uri="{FF2B5EF4-FFF2-40B4-BE49-F238E27FC236}">
                <a16:creationId xmlns:a16="http://schemas.microsoft.com/office/drawing/2014/main" id="{1BF5A43A-17DF-637B-FADC-39781538C6C0}"/>
              </a:ext>
            </a:extLst>
          </p:cNvPr>
          <p:cNvGrpSpPr/>
          <p:nvPr/>
        </p:nvGrpSpPr>
        <p:grpSpPr>
          <a:xfrm rot="16200000">
            <a:off x="7120494" y="4380986"/>
            <a:ext cx="564373" cy="268733"/>
            <a:chOff x="5890169" y="4312037"/>
            <a:chExt cx="1895988" cy="1103725"/>
          </a:xfrm>
        </p:grpSpPr>
        <p:grpSp>
          <p:nvGrpSpPr>
            <p:cNvPr id="133" name="그룹 822">
              <a:extLst>
                <a:ext uri="{FF2B5EF4-FFF2-40B4-BE49-F238E27FC236}">
                  <a16:creationId xmlns:a16="http://schemas.microsoft.com/office/drawing/2014/main" id="{79274270-930E-A63A-45A1-75B1D628A402}"/>
                </a:ext>
              </a:extLst>
            </p:cNvPr>
            <p:cNvGrpSpPr/>
            <p:nvPr/>
          </p:nvGrpSpPr>
          <p:grpSpPr>
            <a:xfrm>
              <a:off x="6122466" y="4312037"/>
              <a:ext cx="1432853" cy="1103725"/>
              <a:chOff x="5991225" y="4310063"/>
              <a:chExt cx="496427" cy="273840"/>
            </a:xfrm>
          </p:grpSpPr>
          <p:cxnSp>
            <p:nvCxnSpPr>
              <p:cNvPr id="136" name="직선 연결선 771">
                <a:extLst>
                  <a:ext uri="{FF2B5EF4-FFF2-40B4-BE49-F238E27FC236}">
                    <a16:creationId xmlns:a16="http://schemas.microsoft.com/office/drawing/2014/main" id="{34672CA8-1EEF-0C00-B9CC-A68DEFB10460}"/>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7" name="직선 연결선 789">
                <a:extLst>
                  <a:ext uri="{FF2B5EF4-FFF2-40B4-BE49-F238E27FC236}">
                    <a16:creationId xmlns:a16="http://schemas.microsoft.com/office/drawing/2014/main" id="{EA15D5AC-7B24-9276-B617-D68B7791F7E5}"/>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8" name="직선 연결선 792">
                <a:extLst>
                  <a:ext uri="{FF2B5EF4-FFF2-40B4-BE49-F238E27FC236}">
                    <a16:creationId xmlns:a16="http://schemas.microsoft.com/office/drawing/2014/main" id="{6DD1EEA3-9B7A-3CD2-6E46-E654B119D8FD}"/>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9" name="직선 연결선 807">
                <a:extLst>
                  <a:ext uri="{FF2B5EF4-FFF2-40B4-BE49-F238E27FC236}">
                    <a16:creationId xmlns:a16="http://schemas.microsoft.com/office/drawing/2014/main" id="{E227C1E6-1AC3-71A4-761A-FD06198F1E5D}"/>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0" name="직선 연결선 810">
                <a:extLst>
                  <a:ext uri="{FF2B5EF4-FFF2-40B4-BE49-F238E27FC236}">
                    <a16:creationId xmlns:a16="http://schemas.microsoft.com/office/drawing/2014/main" id="{DF1D6C90-E511-BC55-B217-2EEC4CD2B36A}"/>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1" name="직선 연결선 815">
                <a:extLst>
                  <a:ext uri="{FF2B5EF4-FFF2-40B4-BE49-F238E27FC236}">
                    <a16:creationId xmlns:a16="http://schemas.microsoft.com/office/drawing/2014/main" id="{E6874B1F-59D1-7760-57EC-DD8F21C0D4CD}"/>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2" name="직선 연결선 819">
                <a:extLst>
                  <a:ext uri="{FF2B5EF4-FFF2-40B4-BE49-F238E27FC236}">
                    <a16:creationId xmlns:a16="http://schemas.microsoft.com/office/drawing/2014/main" id="{01161A12-F6E3-55A0-5A12-F19083E37C4E}"/>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34" name="직선 연결선 826">
              <a:extLst>
                <a:ext uri="{FF2B5EF4-FFF2-40B4-BE49-F238E27FC236}">
                  <a16:creationId xmlns:a16="http://schemas.microsoft.com/office/drawing/2014/main" id="{85CDB2E5-4914-8F24-B835-5E9F3EAD22F2}"/>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5" name="직선 연결선 832">
              <a:extLst>
                <a:ext uri="{FF2B5EF4-FFF2-40B4-BE49-F238E27FC236}">
                  <a16:creationId xmlns:a16="http://schemas.microsoft.com/office/drawing/2014/main" id="{3032E4D8-1818-D24A-7685-0F925B877462}"/>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43" name="그룹 835">
            <a:extLst>
              <a:ext uri="{FF2B5EF4-FFF2-40B4-BE49-F238E27FC236}">
                <a16:creationId xmlns:a16="http://schemas.microsoft.com/office/drawing/2014/main" id="{1B63DB89-B2C0-F8FF-C54A-3B445F5441D8}"/>
              </a:ext>
            </a:extLst>
          </p:cNvPr>
          <p:cNvGrpSpPr/>
          <p:nvPr/>
        </p:nvGrpSpPr>
        <p:grpSpPr>
          <a:xfrm rot="16200000">
            <a:off x="7120495" y="5048019"/>
            <a:ext cx="564373" cy="268733"/>
            <a:chOff x="5890169" y="4312037"/>
            <a:chExt cx="1895988" cy="1103725"/>
          </a:xfrm>
        </p:grpSpPr>
        <p:grpSp>
          <p:nvGrpSpPr>
            <p:cNvPr id="144" name="그룹 822">
              <a:extLst>
                <a:ext uri="{FF2B5EF4-FFF2-40B4-BE49-F238E27FC236}">
                  <a16:creationId xmlns:a16="http://schemas.microsoft.com/office/drawing/2014/main" id="{82C314C4-E967-C2CE-1A40-96DD0609CA44}"/>
                </a:ext>
              </a:extLst>
            </p:cNvPr>
            <p:cNvGrpSpPr/>
            <p:nvPr/>
          </p:nvGrpSpPr>
          <p:grpSpPr>
            <a:xfrm>
              <a:off x="6122466" y="4312037"/>
              <a:ext cx="1432853" cy="1103725"/>
              <a:chOff x="5991225" y="4310063"/>
              <a:chExt cx="496427" cy="273840"/>
            </a:xfrm>
          </p:grpSpPr>
          <p:cxnSp>
            <p:nvCxnSpPr>
              <p:cNvPr id="147" name="직선 연결선 771">
                <a:extLst>
                  <a:ext uri="{FF2B5EF4-FFF2-40B4-BE49-F238E27FC236}">
                    <a16:creationId xmlns:a16="http://schemas.microsoft.com/office/drawing/2014/main" id="{8BC0464A-3224-FE23-A865-C9B716335027}"/>
                  </a:ext>
                </a:extLst>
              </p:cNvPr>
              <p:cNvCxnSpPr>
                <a:cxnSpLocks/>
              </p:cNvCxnSpPr>
              <p:nvPr/>
            </p:nvCxnSpPr>
            <p:spPr>
              <a:xfrm flipH="1">
                <a:off x="5991225" y="4310063"/>
                <a:ext cx="40482"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8" name="직선 연결선 789">
                <a:extLst>
                  <a:ext uri="{FF2B5EF4-FFF2-40B4-BE49-F238E27FC236}">
                    <a16:creationId xmlns:a16="http://schemas.microsoft.com/office/drawing/2014/main" id="{F53CDD37-E834-BE1F-6B91-E6B19AF3B099}"/>
                  </a:ext>
                </a:extLst>
              </p:cNvPr>
              <p:cNvCxnSpPr>
                <a:cxnSpLocks/>
              </p:cNvCxnSpPr>
              <p:nvPr/>
            </p:nvCxnSpPr>
            <p:spPr>
              <a:xfrm flipH="1">
                <a:off x="6114445"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9" name="직선 연결선 792">
                <a:extLst>
                  <a:ext uri="{FF2B5EF4-FFF2-40B4-BE49-F238E27FC236}">
                    <a16:creationId xmlns:a16="http://schemas.microsoft.com/office/drawing/2014/main" id="{9F8C6A34-D777-39A7-B81A-68F94AC7AFBA}"/>
                  </a:ext>
                </a:extLst>
              </p:cNvPr>
              <p:cNvCxnSpPr>
                <a:cxnSpLocks/>
              </p:cNvCxnSpPr>
              <p:nvPr/>
            </p:nvCxnSpPr>
            <p:spPr>
              <a:xfrm>
                <a:off x="6031707"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50" name="직선 연결선 807">
                <a:extLst>
                  <a:ext uri="{FF2B5EF4-FFF2-40B4-BE49-F238E27FC236}">
                    <a16:creationId xmlns:a16="http://schemas.microsoft.com/office/drawing/2014/main" id="{4BCDB7BD-877C-EDB7-4B96-32548C16A309}"/>
                  </a:ext>
                </a:extLst>
              </p:cNvPr>
              <p:cNvCxnSpPr>
                <a:cxnSpLocks/>
              </p:cNvCxnSpPr>
              <p:nvPr/>
            </p:nvCxnSpPr>
            <p:spPr>
              <a:xfrm>
                <a:off x="6197183"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51" name="직선 연결선 810">
                <a:extLst>
                  <a:ext uri="{FF2B5EF4-FFF2-40B4-BE49-F238E27FC236}">
                    <a16:creationId xmlns:a16="http://schemas.microsoft.com/office/drawing/2014/main" id="{8365F89A-001A-6260-DEFC-CB8788DD27AD}"/>
                  </a:ext>
                </a:extLst>
              </p:cNvPr>
              <p:cNvCxnSpPr>
                <a:cxnSpLocks/>
              </p:cNvCxnSpPr>
              <p:nvPr/>
            </p:nvCxnSpPr>
            <p:spPr>
              <a:xfrm flipH="1">
                <a:off x="6279921"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52" name="직선 연결선 815">
                <a:extLst>
                  <a:ext uri="{FF2B5EF4-FFF2-40B4-BE49-F238E27FC236}">
                    <a16:creationId xmlns:a16="http://schemas.microsoft.com/office/drawing/2014/main" id="{BF87F730-2A0B-50D4-6EF8-3BE57FEECDC1}"/>
                  </a:ext>
                </a:extLst>
              </p:cNvPr>
              <p:cNvCxnSpPr>
                <a:cxnSpLocks/>
              </p:cNvCxnSpPr>
              <p:nvPr/>
            </p:nvCxnSpPr>
            <p:spPr>
              <a:xfrm>
                <a:off x="6362659" y="4310063"/>
                <a:ext cx="82738" cy="27384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53" name="직선 연결선 819">
                <a:extLst>
                  <a:ext uri="{FF2B5EF4-FFF2-40B4-BE49-F238E27FC236}">
                    <a16:creationId xmlns:a16="http://schemas.microsoft.com/office/drawing/2014/main" id="{2DF7A94E-F48A-16A3-4703-4BC229F2CBE4}"/>
                  </a:ext>
                </a:extLst>
              </p:cNvPr>
              <p:cNvCxnSpPr>
                <a:cxnSpLocks/>
              </p:cNvCxnSpPr>
              <p:nvPr/>
            </p:nvCxnSpPr>
            <p:spPr>
              <a:xfrm flipH="1">
                <a:off x="6445397" y="4446983"/>
                <a:ext cx="42255" cy="13692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145" name="직선 연결선 826">
              <a:extLst>
                <a:ext uri="{FF2B5EF4-FFF2-40B4-BE49-F238E27FC236}">
                  <a16:creationId xmlns:a16="http://schemas.microsoft.com/office/drawing/2014/main" id="{EBD2A457-ABA1-4356-D024-3E0793D8377F}"/>
                </a:ext>
              </a:extLst>
            </p:cNvPr>
            <p:cNvCxnSpPr>
              <a:cxnSpLocks/>
            </p:cNvCxnSpPr>
            <p:nvPr/>
          </p:nvCxnSpPr>
          <p:spPr>
            <a:xfrm>
              <a:off x="5890169" y="4863900"/>
              <a:ext cx="23230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46" name="직선 연결선 832">
              <a:extLst>
                <a:ext uri="{FF2B5EF4-FFF2-40B4-BE49-F238E27FC236}">
                  <a16:creationId xmlns:a16="http://schemas.microsoft.com/office/drawing/2014/main" id="{2BA59ECA-CAAE-307D-DB67-89EEB7ABFE33}"/>
                </a:ext>
              </a:extLst>
            </p:cNvPr>
            <p:cNvCxnSpPr>
              <a:cxnSpLocks/>
            </p:cNvCxnSpPr>
            <p:nvPr/>
          </p:nvCxnSpPr>
          <p:spPr>
            <a:xfrm flipH="1">
              <a:off x="7552471" y="4863900"/>
              <a:ext cx="23368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
        <p:nvSpPr>
          <p:cNvPr id="154" name="TextBox 153">
            <a:extLst>
              <a:ext uri="{FF2B5EF4-FFF2-40B4-BE49-F238E27FC236}">
                <a16:creationId xmlns:a16="http://schemas.microsoft.com/office/drawing/2014/main" id="{899C8904-684B-3AE0-22A4-4F64BA9C08C6}"/>
              </a:ext>
            </a:extLst>
          </p:cNvPr>
          <p:cNvSpPr txBox="1"/>
          <p:nvPr/>
        </p:nvSpPr>
        <p:spPr>
          <a:xfrm>
            <a:off x="-85888" y="2761010"/>
            <a:ext cx="3190481" cy="1231106"/>
          </a:xfrm>
          <a:prstGeom prst="rect">
            <a:avLst/>
          </a:prstGeom>
          <a:noFill/>
        </p:spPr>
        <p:txBody>
          <a:bodyPr wrap="square" lIns="0" tIns="0" rIns="0" bIns="0" rtlCol="0" anchor="ctr">
            <a:spAutoFit/>
          </a:bodyPr>
          <a:lstStyle/>
          <a:p>
            <a:pPr algn="ctr" defTabSz="457200"/>
            <a:r>
              <a:rPr lang="en-US" altLang="ko-KR" sz="2000" b="1" dirty="0">
                <a:solidFill>
                  <a:srgbClr val="C80060"/>
                </a:solidFill>
                <a:latin typeface="Cambria" panose="02040503050406030204" pitchFamily="18" charset="0"/>
                <a:ea typeface="맑은 고딕" panose="020B0503020000020004" pitchFamily="34" charset="-127"/>
              </a:rPr>
              <a:t>Target Cell</a:t>
            </a:r>
            <a:r>
              <a:rPr lang="en-US" altLang="ko-KR" sz="2000" b="1" dirty="0">
                <a:solidFill>
                  <a:prstClr val="black"/>
                </a:solidFill>
                <a:latin typeface="Cambria" panose="02040503050406030204" pitchFamily="18" charset="0"/>
                <a:ea typeface="맑은 고딕" panose="020B0503020000020004" pitchFamily="34" charset="-127"/>
              </a:rPr>
              <a:t>:</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 </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as a </a:t>
            </a:r>
            <a:r>
              <a:rPr lang="en-US" altLang="ko-KR" sz="2000" b="1" i="1" dirty="0">
                <a:solidFill>
                  <a:srgbClr val="C80060"/>
                </a:solidFill>
                <a:latin typeface="Cambria" panose="02040503050406030204" pitchFamily="18" charset="0"/>
                <a:ea typeface="맑은 고딕" panose="020B0503020000020004" pitchFamily="34" charset="-127"/>
              </a:rPr>
              <a:t>resistance </a:t>
            </a:r>
            <a:r>
              <a:rPr lang="en-US" altLang="ko-KR" sz="2000" b="1" dirty="0">
                <a:solidFill>
                  <a:srgbClr val="C80060"/>
                </a:solidFill>
                <a:latin typeface="Cambria" panose="02040503050406030204" pitchFamily="18" charset="0"/>
                <a:ea typeface="맑은 고딕" panose="020B0503020000020004" pitchFamily="34" charset="-127"/>
              </a:rPr>
              <a:t>(1)</a:t>
            </a:r>
            <a:br>
              <a:rPr lang="en-US" altLang="ko-KR" sz="2000" b="1" i="1" dirty="0">
                <a:solidFill>
                  <a:prstClr val="black"/>
                </a:solidFill>
                <a:latin typeface="Cambria" panose="02040503050406030204" pitchFamily="18" charset="0"/>
                <a:ea typeface="맑은 고딕" panose="020B0503020000020004" pitchFamily="34" charset="-127"/>
              </a:rPr>
            </a:br>
            <a:r>
              <a:rPr lang="en-US" altLang="ko-KR" sz="2000" b="1" i="1" dirty="0">
                <a:solidFill>
                  <a:srgbClr val="C80060"/>
                </a:solidFill>
                <a:latin typeface="Cambria" panose="02040503050406030204" pitchFamily="18" charset="0"/>
                <a:ea typeface="맑은 고딕" panose="020B0503020000020004" pitchFamily="34" charset="-127"/>
              </a:rPr>
              <a:t>or</a:t>
            </a:r>
            <a:r>
              <a:rPr lang="en-US" altLang="ko-KR" sz="2000" b="1" i="1" dirty="0">
                <a:latin typeface="Cambria" panose="02040503050406030204" pitchFamily="18" charset="0"/>
                <a:ea typeface="맑은 고딕" panose="020B0503020000020004" pitchFamily="34" charset="-127"/>
              </a:rPr>
              <a:t> an </a:t>
            </a:r>
            <a:r>
              <a:rPr lang="en-US" altLang="ko-KR" sz="2000" b="1" i="1" dirty="0">
                <a:solidFill>
                  <a:srgbClr val="C80060"/>
                </a:solidFill>
                <a:latin typeface="Cambria" panose="02040503050406030204" pitchFamily="18" charset="0"/>
                <a:ea typeface="맑은 고딕" panose="020B0503020000020004" pitchFamily="34" charset="-127"/>
              </a:rPr>
              <a:t>open switch </a:t>
            </a:r>
            <a:r>
              <a:rPr lang="en-US" altLang="ko-KR" sz="2000" b="1" dirty="0">
                <a:solidFill>
                  <a:srgbClr val="C80060"/>
                </a:solidFill>
                <a:latin typeface="Cambria" panose="02040503050406030204" pitchFamily="18" charset="0"/>
                <a:ea typeface="맑은 고딕" panose="020B0503020000020004" pitchFamily="34" charset="-127"/>
              </a:rPr>
              <a:t>(0)</a:t>
            </a:r>
          </a:p>
        </p:txBody>
      </p:sp>
      <p:sp>
        <p:nvSpPr>
          <p:cNvPr id="155" name="Left Brace 154">
            <a:extLst>
              <a:ext uri="{FF2B5EF4-FFF2-40B4-BE49-F238E27FC236}">
                <a16:creationId xmlns:a16="http://schemas.microsoft.com/office/drawing/2014/main" id="{33AA3690-BC45-5E74-93ED-ACE1BA77DB4C}"/>
              </a:ext>
            </a:extLst>
          </p:cNvPr>
          <p:cNvSpPr/>
          <p:nvPr/>
        </p:nvSpPr>
        <p:spPr>
          <a:xfrm>
            <a:off x="2634768" y="2887744"/>
            <a:ext cx="323170" cy="1236090"/>
          </a:xfrm>
          <a:prstGeom prst="leftBrace">
            <a:avLst>
              <a:gd name="adj1" fmla="val 52841"/>
              <a:gd name="adj2" fmla="val 31444"/>
            </a:avLst>
          </a:prstGeom>
          <a:ln w="19050">
            <a:solidFill>
              <a:srgbClr val="C80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grpSp>
        <p:nvGrpSpPr>
          <p:cNvPr id="156" name="그룹 835">
            <a:extLst>
              <a:ext uri="{FF2B5EF4-FFF2-40B4-BE49-F238E27FC236}">
                <a16:creationId xmlns:a16="http://schemas.microsoft.com/office/drawing/2014/main" id="{B63CB6F7-84D5-09AD-996F-9FBB94EEC874}"/>
              </a:ext>
            </a:extLst>
          </p:cNvPr>
          <p:cNvGrpSpPr/>
          <p:nvPr/>
        </p:nvGrpSpPr>
        <p:grpSpPr>
          <a:xfrm rot="16200000">
            <a:off x="4893346" y="3720630"/>
            <a:ext cx="564373" cy="268733"/>
            <a:chOff x="5890169" y="4312037"/>
            <a:chExt cx="1895988" cy="1103725"/>
          </a:xfrm>
        </p:grpSpPr>
        <p:grpSp>
          <p:nvGrpSpPr>
            <p:cNvPr id="157" name="그룹 822">
              <a:extLst>
                <a:ext uri="{FF2B5EF4-FFF2-40B4-BE49-F238E27FC236}">
                  <a16:creationId xmlns:a16="http://schemas.microsoft.com/office/drawing/2014/main" id="{57B5F6AF-9264-3133-9F75-3778674D3752}"/>
                </a:ext>
              </a:extLst>
            </p:cNvPr>
            <p:cNvGrpSpPr/>
            <p:nvPr/>
          </p:nvGrpSpPr>
          <p:grpSpPr>
            <a:xfrm>
              <a:off x="6122466" y="4312037"/>
              <a:ext cx="1432853" cy="1103725"/>
              <a:chOff x="5991225" y="4310063"/>
              <a:chExt cx="496427" cy="273840"/>
            </a:xfrm>
          </p:grpSpPr>
          <p:cxnSp>
            <p:nvCxnSpPr>
              <p:cNvPr id="160" name="직선 연결선 771">
                <a:extLst>
                  <a:ext uri="{FF2B5EF4-FFF2-40B4-BE49-F238E27FC236}">
                    <a16:creationId xmlns:a16="http://schemas.microsoft.com/office/drawing/2014/main" id="{4786857B-F26A-2243-D22E-018997E1C8E8}"/>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1" name="직선 연결선 789">
                <a:extLst>
                  <a:ext uri="{FF2B5EF4-FFF2-40B4-BE49-F238E27FC236}">
                    <a16:creationId xmlns:a16="http://schemas.microsoft.com/office/drawing/2014/main" id="{904F2D5C-4791-75D2-5301-7F2E084D7FC8}"/>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2" name="직선 연결선 792">
                <a:extLst>
                  <a:ext uri="{FF2B5EF4-FFF2-40B4-BE49-F238E27FC236}">
                    <a16:creationId xmlns:a16="http://schemas.microsoft.com/office/drawing/2014/main" id="{AE7EC974-371B-1F86-D025-35CBE8CCD0B9}"/>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3" name="직선 연결선 807">
                <a:extLst>
                  <a:ext uri="{FF2B5EF4-FFF2-40B4-BE49-F238E27FC236}">
                    <a16:creationId xmlns:a16="http://schemas.microsoft.com/office/drawing/2014/main" id="{BC212E2C-7AEC-8978-9178-F81D43E17D26}"/>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4" name="직선 연결선 810">
                <a:extLst>
                  <a:ext uri="{FF2B5EF4-FFF2-40B4-BE49-F238E27FC236}">
                    <a16:creationId xmlns:a16="http://schemas.microsoft.com/office/drawing/2014/main" id="{B2025A5D-D679-CF90-3DF1-69924ACC8CE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5" name="직선 연결선 815">
                <a:extLst>
                  <a:ext uri="{FF2B5EF4-FFF2-40B4-BE49-F238E27FC236}">
                    <a16:creationId xmlns:a16="http://schemas.microsoft.com/office/drawing/2014/main" id="{2C5B9AF3-91BB-0A0F-AE8B-4F6C98328981}"/>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6" name="직선 연결선 819">
                <a:extLst>
                  <a:ext uri="{FF2B5EF4-FFF2-40B4-BE49-F238E27FC236}">
                    <a16:creationId xmlns:a16="http://schemas.microsoft.com/office/drawing/2014/main" id="{97D2F2BC-7B2E-B435-002B-A2D0B234864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58" name="직선 연결선 826">
              <a:extLst>
                <a:ext uri="{FF2B5EF4-FFF2-40B4-BE49-F238E27FC236}">
                  <a16:creationId xmlns:a16="http://schemas.microsoft.com/office/drawing/2014/main" id="{B64CC501-4BA8-9496-C1E7-CBE4D285198B}"/>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59" name="직선 연결선 832">
              <a:extLst>
                <a:ext uri="{FF2B5EF4-FFF2-40B4-BE49-F238E27FC236}">
                  <a16:creationId xmlns:a16="http://schemas.microsoft.com/office/drawing/2014/main" id="{93AA5A4B-32FB-82AC-B658-0EC80949E757}"/>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67" name="그룹 835">
            <a:extLst>
              <a:ext uri="{FF2B5EF4-FFF2-40B4-BE49-F238E27FC236}">
                <a16:creationId xmlns:a16="http://schemas.microsoft.com/office/drawing/2014/main" id="{CBA410D2-F61C-1BB0-809E-3DFEF737C6F0}"/>
              </a:ext>
            </a:extLst>
          </p:cNvPr>
          <p:cNvGrpSpPr/>
          <p:nvPr/>
        </p:nvGrpSpPr>
        <p:grpSpPr>
          <a:xfrm rot="16200000">
            <a:off x="6006980" y="3060186"/>
            <a:ext cx="564373" cy="268733"/>
            <a:chOff x="5890169" y="4312037"/>
            <a:chExt cx="1895988" cy="1103725"/>
          </a:xfrm>
        </p:grpSpPr>
        <p:grpSp>
          <p:nvGrpSpPr>
            <p:cNvPr id="168" name="그룹 822">
              <a:extLst>
                <a:ext uri="{FF2B5EF4-FFF2-40B4-BE49-F238E27FC236}">
                  <a16:creationId xmlns:a16="http://schemas.microsoft.com/office/drawing/2014/main" id="{EE5C1BD7-D2B8-C593-5684-E33024672C2B}"/>
                </a:ext>
              </a:extLst>
            </p:cNvPr>
            <p:cNvGrpSpPr/>
            <p:nvPr/>
          </p:nvGrpSpPr>
          <p:grpSpPr>
            <a:xfrm>
              <a:off x="6122466" y="4312037"/>
              <a:ext cx="1432853" cy="1103725"/>
              <a:chOff x="5991225" y="4310063"/>
              <a:chExt cx="496427" cy="273840"/>
            </a:xfrm>
          </p:grpSpPr>
          <p:cxnSp>
            <p:nvCxnSpPr>
              <p:cNvPr id="171" name="직선 연결선 771">
                <a:extLst>
                  <a:ext uri="{FF2B5EF4-FFF2-40B4-BE49-F238E27FC236}">
                    <a16:creationId xmlns:a16="http://schemas.microsoft.com/office/drawing/2014/main" id="{9D1BCDE7-1DD9-C412-BD72-F48E0165A96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2" name="직선 연결선 789">
                <a:extLst>
                  <a:ext uri="{FF2B5EF4-FFF2-40B4-BE49-F238E27FC236}">
                    <a16:creationId xmlns:a16="http://schemas.microsoft.com/office/drawing/2014/main" id="{B7D0D51C-51F8-09AC-FB9C-AF9BA631421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3" name="직선 연결선 792">
                <a:extLst>
                  <a:ext uri="{FF2B5EF4-FFF2-40B4-BE49-F238E27FC236}">
                    <a16:creationId xmlns:a16="http://schemas.microsoft.com/office/drawing/2014/main" id="{E9789E80-8914-CB8F-0F5A-B5B8A2B7915F}"/>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4" name="직선 연결선 807">
                <a:extLst>
                  <a:ext uri="{FF2B5EF4-FFF2-40B4-BE49-F238E27FC236}">
                    <a16:creationId xmlns:a16="http://schemas.microsoft.com/office/drawing/2014/main" id="{A3C24941-2F56-7235-691C-82F85C342B27}"/>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5" name="직선 연결선 810">
                <a:extLst>
                  <a:ext uri="{FF2B5EF4-FFF2-40B4-BE49-F238E27FC236}">
                    <a16:creationId xmlns:a16="http://schemas.microsoft.com/office/drawing/2014/main" id="{811F6DE6-13F6-8A97-57C9-9D487156F72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6" name="직선 연결선 815">
                <a:extLst>
                  <a:ext uri="{FF2B5EF4-FFF2-40B4-BE49-F238E27FC236}">
                    <a16:creationId xmlns:a16="http://schemas.microsoft.com/office/drawing/2014/main" id="{094FE345-6948-4FCF-4EDB-64F5A4B36B4F}"/>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7" name="직선 연결선 819">
                <a:extLst>
                  <a:ext uri="{FF2B5EF4-FFF2-40B4-BE49-F238E27FC236}">
                    <a16:creationId xmlns:a16="http://schemas.microsoft.com/office/drawing/2014/main" id="{560425F4-11BA-7FE4-584E-ADDC4F93CDC0}"/>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69" name="직선 연결선 826">
              <a:extLst>
                <a:ext uri="{FF2B5EF4-FFF2-40B4-BE49-F238E27FC236}">
                  <a16:creationId xmlns:a16="http://schemas.microsoft.com/office/drawing/2014/main" id="{3F2D677A-3109-2CE2-2243-B98E6C00ADFA}"/>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0" name="직선 연결선 832">
              <a:extLst>
                <a:ext uri="{FF2B5EF4-FFF2-40B4-BE49-F238E27FC236}">
                  <a16:creationId xmlns:a16="http://schemas.microsoft.com/office/drawing/2014/main" id="{CB38072E-5F48-9231-1213-695F698A093D}"/>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78" name="그룹 835">
            <a:extLst>
              <a:ext uri="{FF2B5EF4-FFF2-40B4-BE49-F238E27FC236}">
                <a16:creationId xmlns:a16="http://schemas.microsoft.com/office/drawing/2014/main" id="{86A5B3C9-0EE9-2C01-407C-2AE2889687F5}"/>
              </a:ext>
            </a:extLst>
          </p:cNvPr>
          <p:cNvGrpSpPr/>
          <p:nvPr/>
        </p:nvGrpSpPr>
        <p:grpSpPr>
          <a:xfrm rot="16200000">
            <a:off x="7120494" y="3047310"/>
            <a:ext cx="564373" cy="268733"/>
            <a:chOff x="5890169" y="4312037"/>
            <a:chExt cx="1895988" cy="1103725"/>
          </a:xfrm>
        </p:grpSpPr>
        <p:grpSp>
          <p:nvGrpSpPr>
            <p:cNvPr id="179" name="그룹 822">
              <a:extLst>
                <a:ext uri="{FF2B5EF4-FFF2-40B4-BE49-F238E27FC236}">
                  <a16:creationId xmlns:a16="http://schemas.microsoft.com/office/drawing/2014/main" id="{1FFBE70D-3875-2509-A49E-D48E1213AFFA}"/>
                </a:ext>
              </a:extLst>
            </p:cNvPr>
            <p:cNvGrpSpPr/>
            <p:nvPr/>
          </p:nvGrpSpPr>
          <p:grpSpPr>
            <a:xfrm>
              <a:off x="6122466" y="4312037"/>
              <a:ext cx="1432853" cy="1103725"/>
              <a:chOff x="5991225" y="4310063"/>
              <a:chExt cx="496427" cy="273840"/>
            </a:xfrm>
          </p:grpSpPr>
          <p:cxnSp>
            <p:nvCxnSpPr>
              <p:cNvPr id="182" name="직선 연결선 771">
                <a:extLst>
                  <a:ext uri="{FF2B5EF4-FFF2-40B4-BE49-F238E27FC236}">
                    <a16:creationId xmlns:a16="http://schemas.microsoft.com/office/drawing/2014/main" id="{77909EF5-2276-582E-037A-5F31B18C3FC9}"/>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3" name="직선 연결선 789">
                <a:extLst>
                  <a:ext uri="{FF2B5EF4-FFF2-40B4-BE49-F238E27FC236}">
                    <a16:creationId xmlns:a16="http://schemas.microsoft.com/office/drawing/2014/main" id="{83E4595D-3FEE-8433-87FB-529A7A7AAB7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4" name="직선 연결선 792">
                <a:extLst>
                  <a:ext uri="{FF2B5EF4-FFF2-40B4-BE49-F238E27FC236}">
                    <a16:creationId xmlns:a16="http://schemas.microsoft.com/office/drawing/2014/main" id="{712B062D-F37A-3428-150D-CA38B04579F8}"/>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5" name="직선 연결선 807">
                <a:extLst>
                  <a:ext uri="{FF2B5EF4-FFF2-40B4-BE49-F238E27FC236}">
                    <a16:creationId xmlns:a16="http://schemas.microsoft.com/office/drawing/2014/main" id="{5852D7AA-95EE-CB62-C41F-2340BF71B4D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6" name="직선 연결선 810">
                <a:extLst>
                  <a:ext uri="{FF2B5EF4-FFF2-40B4-BE49-F238E27FC236}">
                    <a16:creationId xmlns:a16="http://schemas.microsoft.com/office/drawing/2014/main" id="{36902E79-E858-773C-A571-DFEE41D9CA66}"/>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7" name="직선 연결선 815">
                <a:extLst>
                  <a:ext uri="{FF2B5EF4-FFF2-40B4-BE49-F238E27FC236}">
                    <a16:creationId xmlns:a16="http://schemas.microsoft.com/office/drawing/2014/main" id="{8811803A-A435-0430-6E45-6640D4235A6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8" name="직선 연결선 819">
                <a:extLst>
                  <a:ext uri="{FF2B5EF4-FFF2-40B4-BE49-F238E27FC236}">
                    <a16:creationId xmlns:a16="http://schemas.microsoft.com/office/drawing/2014/main" id="{51C62045-6984-D8C1-C3F6-9B55A8C158E6}"/>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80" name="직선 연결선 826">
              <a:extLst>
                <a:ext uri="{FF2B5EF4-FFF2-40B4-BE49-F238E27FC236}">
                  <a16:creationId xmlns:a16="http://schemas.microsoft.com/office/drawing/2014/main" id="{9C58DD7B-F716-7577-8D1D-AF378BD3E75F}"/>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1" name="직선 연결선 832">
              <a:extLst>
                <a:ext uri="{FF2B5EF4-FFF2-40B4-BE49-F238E27FC236}">
                  <a16:creationId xmlns:a16="http://schemas.microsoft.com/office/drawing/2014/main" id="{95BD4133-B6F6-E84F-8347-AEB260DFF954}"/>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89" name="그룹 835">
            <a:extLst>
              <a:ext uri="{FF2B5EF4-FFF2-40B4-BE49-F238E27FC236}">
                <a16:creationId xmlns:a16="http://schemas.microsoft.com/office/drawing/2014/main" id="{78E25BF5-362F-8941-9132-C143583DC978}"/>
              </a:ext>
            </a:extLst>
          </p:cNvPr>
          <p:cNvGrpSpPr/>
          <p:nvPr/>
        </p:nvGrpSpPr>
        <p:grpSpPr>
          <a:xfrm rot="16200000">
            <a:off x="7120495" y="3714343"/>
            <a:ext cx="564373" cy="268733"/>
            <a:chOff x="5890169" y="4312037"/>
            <a:chExt cx="1895988" cy="1103725"/>
          </a:xfrm>
        </p:grpSpPr>
        <p:grpSp>
          <p:nvGrpSpPr>
            <p:cNvPr id="190" name="그룹 822">
              <a:extLst>
                <a:ext uri="{FF2B5EF4-FFF2-40B4-BE49-F238E27FC236}">
                  <a16:creationId xmlns:a16="http://schemas.microsoft.com/office/drawing/2014/main" id="{01316078-B488-C955-C836-BA0C050F0F38}"/>
                </a:ext>
              </a:extLst>
            </p:cNvPr>
            <p:cNvGrpSpPr/>
            <p:nvPr/>
          </p:nvGrpSpPr>
          <p:grpSpPr>
            <a:xfrm>
              <a:off x="6122466" y="4312037"/>
              <a:ext cx="1432853" cy="1103725"/>
              <a:chOff x="5991225" y="4310063"/>
              <a:chExt cx="496427" cy="273840"/>
            </a:xfrm>
          </p:grpSpPr>
          <p:cxnSp>
            <p:nvCxnSpPr>
              <p:cNvPr id="193" name="직선 연결선 771">
                <a:extLst>
                  <a:ext uri="{FF2B5EF4-FFF2-40B4-BE49-F238E27FC236}">
                    <a16:creationId xmlns:a16="http://schemas.microsoft.com/office/drawing/2014/main" id="{974BBEA6-2817-DC08-FA2E-9B3F6DF44CE6}"/>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4" name="직선 연결선 789">
                <a:extLst>
                  <a:ext uri="{FF2B5EF4-FFF2-40B4-BE49-F238E27FC236}">
                    <a16:creationId xmlns:a16="http://schemas.microsoft.com/office/drawing/2014/main" id="{FE87092F-0F16-4009-B389-DAB064B09AAD}"/>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5" name="직선 연결선 792">
                <a:extLst>
                  <a:ext uri="{FF2B5EF4-FFF2-40B4-BE49-F238E27FC236}">
                    <a16:creationId xmlns:a16="http://schemas.microsoft.com/office/drawing/2014/main" id="{DF3DA6CB-9B87-BFC4-09C8-9670F5AF704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6" name="직선 연결선 807">
                <a:extLst>
                  <a:ext uri="{FF2B5EF4-FFF2-40B4-BE49-F238E27FC236}">
                    <a16:creationId xmlns:a16="http://schemas.microsoft.com/office/drawing/2014/main" id="{E7117FFE-2B88-6213-C998-99AA5F868372}"/>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7" name="직선 연결선 810">
                <a:extLst>
                  <a:ext uri="{FF2B5EF4-FFF2-40B4-BE49-F238E27FC236}">
                    <a16:creationId xmlns:a16="http://schemas.microsoft.com/office/drawing/2014/main" id="{BE1F6235-35DD-B0DA-7BC7-395D15EE0223}"/>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8" name="직선 연결선 815">
                <a:extLst>
                  <a:ext uri="{FF2B5EF4-FFF2-40B4-BE49-F238E27FC236}">
                    <a16:creationId xmlns:a16="http://schemas.microsoft.com/office/drawing/2014/main" id="{A16A3A3D-FA01-78BF-6BC7-BFBCC2D31658}"/>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9" name="직선 연결선 819">
                <a:extLst>
                  <a:ext uri="{FF2B5EF4-FFF2-40B4-BE49-F238E27FC236}">
                    <a16:creationId xmlns:a16="http://schemas.microsoft.com/office/drawing/2014/main" id="{5CEF3E41-E07B-7FEF-FFDD-0E8F7535426A}"/>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91" name="직선 연결선 826">
              <a:extLst>
                <a:ext uri="{FF2B5EF4-FFF2-40B4-BE49-F238E27FC236}">
                  <a16:creationId xmlns:a16="http://schemas.microsoft.com/office/drawing/2014/main" id="{E60640E5-F34A-30DB-09B5-34873CC316EF}"/>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2" name="직선 연결선 832">
              <a:extLst>
                <a:ext uri="{FF2B5EF4-FFF2-40B4-BE49-F238E27FC236}">
                  <a16:creationId xmlns:a16="http://schemas.microsoft.com/office/drawing/2014/main" id="{B6F2D151-119C-0B2C-9B1D-5125A5D0FD90}"/>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00" name="그룹 761">
            <a:extLst>
              <a:ext uri="{FF2B5EF4-FFF2-40B4-BE49-F238E27FC236}">
                <a16:creationId xmlns:a16="http://schemas.microsoft.com/office/drawing/2014/main" id="{18D770F5-D757-3D9C-C214-20A9E4A8EE8A}"/>
              </a:ext>
            </a:extLst>
          </p:cNvPr>
          <p:cNvGrpSpPr/>
          <p:nvPr/>
        </p:nvGrpSpPr>
        <p:grpSpPr>
          <a:xfrm rot="5400000">
            <a:off x="3769659" y="3135148"/>
            <a:ext cx="598569" cy="124310"/>
            <a:chOff x="5608137" y="3394157"/>
            <a:chExt cx="338599" cy="70817"/>
          </a:xfrm>
        </p:grpSpPr>
        <p:grpSp>
          <p:nvGrpSpPr>
            <p:cNvPr id="201" name="그룹 753">
              <a:extLst>
                <a:ext uri="{FF2B5EF4-FFF2-40B4-BE49-F238E27FC236}">
                  <a16:creationId xmlns:a16="http://schemas.microsoft.com/office/drawing/2014/main" id="{90A2B2DB-1E4C-7977-4597-0D7299C11030}"/>
                </a:ext>
              </a:extLst>
            </p:cNvPr>
            <p:cNvGrpSpPr/>
            <p:nvPr/>
          </p:nvGrpSpPr>
          <p:grpSpPr>
            <a:xfrm rot="5400000">
              <a:off x="5739521" y="3307128"/>
              <a:ext cx="70817" cy="244875"/>
              <a:chOff x="5131625" y="2342062"/>
              <a:chExt cx="70817" cy="244875"/>
            </a:xfrm>
          </p:grpSpPr>
          <p:sp>
            <p:nvSpPr>
              <p:cNvPr id="204" name="타원 750">
                <a:extLst>
                  <a:ext uri="{FF2B5EF4-FFF2-40B4-BE49-F238E27FC236}">
                    <a16:creationId xmlns:a16="http://schemas.microsoft.com/office/drawing/2014/main" id="{BC5C5548-95B8-3DAC-8AA5-D0E9428FDBF7}"/>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05" name="타원 751">
                <a:extLst>
                  <a:ext uri="{FF2B5EF4-FFF2-40B4-BE49-F238E27FC236}">
                    <a16:creationId xmlns:a16="http://schemas.microsoft.com/office/drawing/2014/main" id="{B33E984F-BB1E-DF1A-18D4-EE14097E1D3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06" name="직선 연결선 752">
                <a:extLst>
                  <a:ext uri="{FF2B5EF4-FFF2-40B4-BE49-F238E27FC236}">
                    <a16:creationId xmlns:a16="http://schemas.microsoft.com/office/drawing/2014/main" id="{ADB9E827-D2B6-181F-BB06-BA8A6A42AA01}"/>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02" name="직선 연결선 754">
              <a:extLst>
                <a:ext uri="{FF2B5EF4-FFF2-40B4-BE49-F238E27FC236}">
                  <a16:creationId xmlns:a16="http://schemas.microsoft.com/office/drawing/2014/main" id="{EE5475B1-7F34-769D-6446-B12C5E2930C2}"/>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03" name="직선 연결선 756">
              <a:extLst>
                <a:ext uri="{FF2B5EF4-FFF2-40B4-BE49-F238E27FC236}">
                  <a16:creationId xmlns:a16="http://schemas.microsoft.com/office/drawing/2014/main" id="{379BC714-F0D0-F5B7-14DC-C65EA439A9DC}"/>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07" name="그룹 761">
            <a:extLst>
              <a:ext uri="{FF2B5EF4-FFF2-40B4-BE49-F238E27FC236}">
                <a16:creationId xmlns:a16="http://schemas.microsoft.com/office/drawing/2014/main" id="{A6D867BF-D978-2699-BE35-22DF40034E85}"/>
              </a:ext>
            </a:extLst>
          </p:cNvPr>
          <p:cNvGrpSpPr/>
          <p:nvPr/>
        </p:nvGrpSpPr>
        <p:grpSpPr>
          <a:xfrm rot="5400000">
            <a:off x="4883794" y="3135149"/>
            <a:ext cx="598569" cy="124310"/>
            <a:chOff x="5608137" y="3394157"/>
            <a:chExt cx="338599" cy="70817"/>
          </a:xfrm>
        </p:grpSpPr>
        <p:grpSp>
          <p:nvGrpSpPr>
            <p:cNvPr id="208" name="그룹 753">
              <a:extLst>
                <a:ext uri="{FF2B5EF4-FFF2-40B4-BE49-F238E27FC236}">
                  <a16:creationId xmlns:a16="http://schemas.microsoft.com/office/drawing/2014/main" id="{57A3CD82-0C8A-3D0E-42CF-529911786D09}"/>
                </a:ext>
              </a:extLst>
            </p:cNvPr>
            <p:cNvGrpSpPr/>
            <p:nvPr/>
          </p:nvGrpSpPr>
          <p:grpSpPr>
            <a:xfrm rot="5400000">
              <a:off x="5739521" y="3307128"/>
              <a:ext cx="70817" cy="244875"/>
              <a:chOff x="5131625" y="2342062"/>
              <a:chExt cx="70817" cy="244875"/>
            </a:xfrm>
          </p:grpSpPr>
          <p:sp>
            <p:nvSpPr>
              <p:cNvPr id="211" name="타원 750">
                <a:extLst>
                  <a:ext uri="{FF2B5EF4-FFF2-40B4-BE49-F238E27FC236}">
                    <a16:creationId xmlns:a16="http://schemas.microsoft.com/office/drawing/2014/main" id="{48D4A186-6BF1-FE23-69AE-264C8999FC8B}"/>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12" name="타원 751">
                <a:extLst>
                  <a:ext uri="{FF2B5EF4-FFF2-40B4-BE49-F238E27FC236}">
                    <a16:creationId xmlns:a16="http://schemas.microsoft.com/office/drawing/2014/main" id="{2291DAB4-615E-E255-86FD-EB7F0FBD506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13" name="직선 연결선 752">
                <a:extLst>
                  <a:ext uri="{FF2B5EF4-FFF2-40B4-BE49-F238E27FC236}">
                    <a16:creationId xmlns:a16="http://schemas.microsoft.com/office/drawing/2014/main" id="{E8C20479-5D80-FE09-50D8-E7B5BC399053}"/>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09" name="직선 연결선 754">
              <a:extLst>
                <a:ext uri="{FF2B5EF4-FFF2-40B4-BE49-F238E27FC236}">
                  <a16:creationId xmlns:a16="http://schemas.microsoft.com/office/drawing/2014/main" id="{792501B7-9EF0-51B9-5105-302643805347}"/>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10" name="직선 연결선 756">
              <a:extLst>
                <a:ext uri="{FF2B5EF4-FFF2-40B4-BE49-F238E27FC236}">
                  <a16:creationId xmlns:a16="http://schemas.microsoft.com/office/drawing/2014/main" id="{8B0F049A-F74E-D1AE-6075-C05EED7521E6}"/>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14" name="그룹 761">
            <a:extLst>
              <a:ext uri="{FF2B5EF4-FFF2-40B4-BE49-F238E27FC236}">
                <a16:creationId xmlns:a16="http://schemas.microsoft.com/office/drawing/2014/main" id="{258CE8CF-F56F-B238-5183-C18645980375}"/>
              </a:ext>
            </a:extLst>
          </p:cNvPr>
          <p:cNvGrpSpPr/>
          <p:nvPr/>
        </p:nvGrpSpPr>
        <p:grpSpPr>
          <a:xfrm rot="5400000">
            <a:off x="3768991" y="3807190"/>
            <a:ext cx="598569" cy="124310"/>
            <a:chOff x="5608137" y="3394157"/>
            <a:chExt cx="338599" cy="70817"/>
          </a:xfrm>
        </p:grpSpPr>
        <p:grpSp>
          <p:nvGrpSpPr>
            <p:cNvPr id="215" name="그룹 753">
              <a:extLst>
                <a:ext uri="{FF2B5EF4-FFF2-40B4-BE49-F238E27FC236}">
                  <a16:creationId xmlns:a16="http://schemas.microsoft.com/office/drawing/2014/main" id="{D9516219-F387-1265-1334-04E4FC156071}"/>
                </a:ext>
              </a:extLst>
            </p:cNvPr>
            <p:cNvGrpSpPr/>
            <p:nvPr/>
          </p:nvGrpSpPr>
          <p:grpSpPr>
            <a:xfrm rot="5400000">
              <a:off x="5739521" y="3307128"/>
              <a:ext cx="70817" cy="244875"/>
              <a:chOff x="5131625" y="2342062"/>
              <a:chExt cx="70817" cy="244875"/>
            </a:xfrm>
          </p:grpSpPr>
          <p:sp>
            <p:nvSpPr>
              <p:cNvPr id="218" name="타원 750">
                <a:extLst>
                  <a:ext uri="{FF2B5EF4-FFF2-40B4-BE49-F238E27FC236}">
                    <a16:creationId xmlns:a16="http://schemas.microsoft.com/office/drawing/2014/main" id="{C8A5AB2F-6E06-EE38-99DD-42B051A9828A}"/>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19" name="타원 751">
                <a:extLst>
                  <a:ext uri="{FF2B5EF4-FFF2-40B4-BE49-F238E27FC236}">
                    <a16:creationId xmlns:a16="http://schemas.microsoft.com/office/drawing/2014/main" id="{44CF0E02-1351-84B1-6D85-0A0C62F8364C}"/>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20" name="직선 연결선 752">
                <a:extLst>
                  <a:ext uri="{FF2B5EF4-FFF2-40B4-BE49-F238E27FC236}">
                    <a16:creationId xmlns:a16="http://schemas.microsoft.com/office/drawing/2014/main" id="{96DC48BE-6EF1-67B3-9DB1-9D82DCA7BCE3}"/>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16" name="직선 연결선 754">
              <a:extLst>
                <a:ext uri="{FF2B5EF4-FFF2-40B4-BE49-F238E27FC236}">
                  <a16:creationId xmlns:a16="http://schemas.microsoft.com/office/drawing/2014/main" id="{F0DC33C5-6F50-4302-0E25-C43A22B21AF5}"/>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17" name="직선 연결선 756">
              <a:extLst>
                <a:ext uri="{FF2B5EF4-FFF2-40B4-BE49-F238E27FC236}">
                  <a16:creationId xmlns:a16="http://schemas.microsoft.com/office/drawing/2014/main" id="{AD8D3342-D7B2-CFB3-1C1A-997878F4A1C9}"/>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21" name="그룹 761">
            <a:extLst>
              <a:ext uri="{FF2B5EF4-FFF2-40B4-BE49-F238E27FC236}">
                <a16:creationId xmlns:a16="http://schemas.microsoft.com/office/drawing/2014/main" id="{5203FB5B-A04D-5867-ABDE-7CD88036E35F}"/>
              </a:ext>
            </a:extLst>
          </p:cNvPr>
          <p:cNvGrpSpPr/>
          <p:nvPr/>
        </p:nvGrpSpPr>
        <p:grpSpPr>
          <a:xfrm rot="5400000">
            <a:off x="5999216" y="3807191"/>
            <a:ext cx="598569" cy="124310"/>
            <a:chOff x="5608137" y="3394157"/>
            <a:chExt cx="338599" cy="70817"/>
          </a:xfrm>
        </p:grpSpPr>
        <p:grpSp>
          <p:nvGrpSpPr>
            <p:cNvPr id="222" name="그룹 753">
              <a:extLst>
                <a:ext uri="{FF2B5EF4-FFF2-40B4-BE49-F238E27FC236}">
                  <a16:creationId xmlns:a16="http://schemas.microsoft.com/office/drawing/2014/main" id="{678EF10A-4C41-D593-C7AA-03D32A6EC9CD}"/>
                </a:ext>
              </a:extLst>
            </p:cNvPr>
            <p:cNvGrpSpPr/>
            <p:nvPr/>
          </p:nvGrpSpPr>
          <p:grpSpPr>
            <a:xfrm rot="5400000">
              <a:off x="5739521" y="3307128"/>
              <a:ext cx="70817" cy="244875"/>
              <a:chOff x="5131625" y="2342062"/>
              <a:chExt cx="70817" cy="244875"/>
            </a:xfrm>
          </p:grpSpPr>
          <p:sp>
            <p:nvSpPr>
              <p:cNvPr id="225" name="타원 750">
                <a:extLst>
                  <a:ext uri="{FF2B5EF4-FFF2-40B4-BE49-F238E27FC236}">
                    <a16:creationId xmlns:a16="http://schemas.microsoft.com/office/drawing/2014/main" id="{2794C0AD-3AD6-2925-BF49-E74A254CEE01}"/>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26" name="타원 751">
                <a:extLst>
                  <a:ext uri="{FF2B5EF4-FFF2-40B4-BE49-F238E27FC236}">
                    <a16:creationId xmlns:a16="http://schemas.microsoft.com/office/drawing/2014/main" id="{30BC8BF7-C9FE-049C-910A-D79D8E60B48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27" name="직선 연결선 752">
                <a:extLst>
                  <a:ext uri="{FF2B5EF4-FFF2-40B4-BE49-F238E27FC236}">
                    <a16:creationId xmlns:a16="http://schemas.microsoft.com/office/drawing/2014/main" id="{1266C351-FE41-1815-DA5A-023943B34B3B}"/>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23" name="직선 연결선 754">
              <a:extLst>
                <a:ext uri="{FF2B5EF4-FFF2-40B4-BE49-F238E27FC236}">
                  <a16:creationId xmlns:a16="http://schemas.microsoft.com/office/drawing/2014/main" id="{918C21DC-5ADB-DB4F-CB46-319EE0F297B0}"/>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24" name="직선 연결선 756">
              <a:extLst>
                <a:ext uri="{FF2B5EF4-FFF2-40B4-BE49-F238E27FC236}">
                  <a16:creationId xmlns:a16="http://schemas.microsoft.com/office/drawing/2014/main" id="{00B632ED-FD30-239F-271F-21BD7E4DEA5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sp>
        <p:nvSpPr>
          <p:cNvPr id="229" name="U-turn Arrow 228">
            <a:extLst>
              <a:ext uri="{FF2B5EF4-FFF2-40B4-BE49-F238E27FC236}">
                <a16:creationId xmlns:a16="http://schemas.microsoft.com/office/drawing/2014/main" id="{1657667F-B785-7EF9-B90A-07E534278E54}"/>
              </a:ext>
            </a:extLst>
          </p:cNvPr>
          <p:cNvSpPr/>
          <p:nvPr/>
        </p:nvSpPr>
        <p:spPr>
          <a:xfrm flipH="1">
            <a:off x="4232468" y="2731244"/>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0" name="U-turn Arrow 229">
            <a:extLst>
              <a:ext uri="{FF2B5EF4-FFF2-40B4-BE49-F238E27FC236}">
                <a16:creationId xmlns:a16="http://schemas.microsoft.com/office/drawing/2014/main" id="{FF1A4E91-B79D-5246-2829-B6A4B0712AFF}"/>
              </a:ext>
            </a:extLst>
          </p:cNvPr>
          <p:cNvSpPr/>
          <p:nvPr/>
        </p:nvSpPr>
        <p:spPr>
          <a:xfrm flipH="1">
            <a:off x="5340558" y="2731244"/>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1" name="U-turn Arrow 230">
            <a:extLst>
              <a:ext uri="{FF2B5EF4-FFF2-40B4-BE49-F238E27FC236}">
                <a16:creationId xmlns:a16="http://schemas.microsoft.com/office/drawing/2014/main" id="{4F0A2D90-7844-785B-D551-2CE514DD129F}"/>
              </a:ext>
            </a:extLst>
          </p:cNvPr>
          <p:cNvSpPr/>
          <p:nvPr/>
        </p:nvSpPr>
        <p:spPr>
          <a:xfrm flipH="1">
            <a:off x="6462841" y="2731244"/>
            <a:ext cx="581169" cy="3291883"/>
          </a:xfrm>
          <a:prstGeom prst="uturnArrow">
            <a:avLst>
              <a:gd name="adj1" fmla="val 12998"/>
              <a:gd name="adj2" fmla="val 12998"/>
              <a:gd name="adj3" fmla="val 32437"/>
              <a:gd name="adj4" fmla="val 19747"/>
              <a:gd name="adj5" fmla="val 3181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2" name="U-turn Arrow 231">
            <a:extLst>
              <a:ext uri="{FF2B5EF4-FFF2-40B4-BE49-F238E27FC236}">
                <a16:creationId xmlns:a16="http://schemas.microsoft.com/office/drawing/2014/main" id="{44602A49-C235-2C99-5DF5-64CC400080C6}"/>
              </a:ext>
            </a:extLst>
          </p:cNvPr>
          <p:cNvSpPr/>
          <p:nvPr/>
        </p:nvSpPr>
        <p:spPr>
          <a:xfrm flipH="1">
            <a:off x="7585002" y="2731244"/>
            <a:ext cx="581169" cy="3291883"/>
          </a:xfrm>
          <a:prstGeom prst="uturnArrow">
            <a:avLst>
              <a:gd name="adj1" fmla="val 12998"/>
              <a:gd name="adj2" fmla="val 12998"/>
              <a:gd name="adj3" fmla="val 32437"/>
              <a:gd name="adj4" fmla="val 19747"/>
              <a:gd name="adj5"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3" name="TextBox 232">
            <a:extLst>
              <a:ext uri="{FF2B5EF4-FFF2-40B4-BE49-F238E27FC236}">
                <a16:creationId xmlns:a16="http://schemas.microsoft.com/office/drawing/2014/main" id="{94498AE8-BA94-395A-67B6-72EC683DA133}"/>
              </a:ext>
            </a:extLst>
          </p:cNvPr>
          <p:cNvSpPr txBox="1"/>
          <p:nvPr/>
        </p:nvSpPr>
        <p:spPr>
          <a:xfrm>
            <a:off x="4520830"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4" name="TextBox 233">
            <a:extLst>
              <a:ext uri="{FF2B5EF4-FFF2-40B4-BE49-F238E27FC236}">
                <a16:creationId xmlns:a16="http://schemas.microsoft.com/office/drawing/2014/main" id="{F6F62E51-B39D-E8A3-9001-75F45E31FA43}"/>
              </a:ext>
            </a:extLst>
          </p:cNvPr>
          <p:cNvSpPr txBox="1"/>
          <p:nvPr/>
        </p:nvSpPr>
        <p:spPr>
          <a:xfrm>
            <a:off x="5634344"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5" name="TextBox 234">
            <a:extLst>
              <a:ext uri="{FF2B5EF4-FFF2-40B4-BE49-F238E27FC236}">
                <a16:creationId xmlns:a16="http://schemas.microsoft.com/office/drawing/2014/main" id="{71B98305-506B-B480-351F-A8A1C4FC1A42}"/>
              </a:ext>
            </a:extLst>
          </p:cNvPr>
          <p:cNvSpPr txBox="1"/>
          <p:nvPr/>
        </p:nvSpPr>
        <p:spPr>
          <a:xfrm>
            <a:off x="6747858"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36" name="TextBox 235">
            <a:extLst>
              <a:ext uri="{FF2B5EF4-FFF2-40B4-BE49-F238E27FC236}">
                <a16:creationId xmlns:a16="http://schemas.microsoft.com/office/drawing/2014/main" id="{4B06029E-A4E0-F713-BC91-E6B68412676F}"/>
              </a:ext>
            </a:extLst>
          </p:cNvPr>
          <p:cNvSpPr txBox="1"/>
          <p:nvPr/>
        </p:nvSpPr>
        <p:spPr>
          <a:xfrm>
            <a:off x="7861372"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7" name="TextBox 236">
            <a:extLst>
              <a:ext uri="{FF2B5EF4-FFF2-40B4-BE49-F238E27FC236}">
                <a16:creationId xmlns:a16="http://schemas.microsoft.com/office/drawing/2014/main" id="{255C2659-1AEA-8A62-13B4-D9C81B1CA1FF}"/>
              </a:ext>
            </a:extLst>
          </p:cNvPr>
          <p:cNvSpPr txBox="1"/>
          <p:nvPr/>
        </p:nvSpPr>
        <p:spPr>
          <a:xfrm>
            <a:off x="3646974" y="6038364"/>
            <a:ext cx="1047389"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Result:</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42" name="Rectangle 241">
            <a:extLst>
              <a:ext uri="{FF2B5EF4-FFF2-40B4-BE49-F238E27FC236}">
                <a16:creationId xmlns:a16="http://schemas.microsoft.com/office/drawing/2014/main" id="{8019AF5A-CD39-AFA4-240E-C9ABD2080CB4}"/>
              </a:ext>
            </a:extLst>
          </p:cNvPr>
          <p:cNvSpPr/>
          <p:nvPr/>
        </p:nvSpPr>
        <p:spPr>
          <a:xfrm>
            <a:off x="119270" y="2134603"/>
            <a:ext cx="7003660" cy="4381958"/>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3" name="Rectangle 242">
            <a:extLst>
              <a:ext uri="{FF2B5EF4-FFF2-40B4-BE49-F238E27FC236}">
                <a16:creationId xmlns:a16="http://schemas.microsoft.com/office/drawing/2014/main" id="{CC091AF9-00C4-CB85-D88C-D0D0B96D11D7}"/>
              </a:ext>
            </a:extLst>
          </p:cNvPr>
          <p:cNvSpPr/>
          <p:nvPr/>
        </p:nvSpPr>
        <p:spPr>
          <a:xfrm>
            <a:off x="8290641" y="2134603"/>
            <a:ext cx="786007" cy="4381958"/>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8" name="Rounded Rectangular Callout 237">
            <a:extLst>
              <a:ext uri="{FF2B5EF4-FFF2-40B4-BE49-F238E27FC236}">
                <a16:creationId xmlns:a16="http://schemas.microsoft.com/office/drawing/2014/main" id="{F365C3AD-B8B3-E9C4-696D-1DFC4CA01EFE}"/>
              </a:ext>
            </a:extLst>
          </p:cNvPr>
          <p:cNvSpPr/>
          <p:nvPr/>
        </p:nvSpPr>
        <p:spPr bwMode="auto">
          <a:xfrm>
            <a:off x="79041" y="3164550"/>
            <a:ext cx="6783821" cy="980015"/>
          </a:xfrm>
          <a:prstGeom prst="wedgeRoundRectCallout">
            <a:avLst>
              <a:gd name="adj1" fmla="val 54483"/>
              <a:gd name="adj2" fmla="val -49911"/>
              <a:gd name="adj3" fmla="val 16667"/>
            </a:avLst>
          </a:prstGeom>
          <a:solidFill>
            <a:srgbClr val="FBF7F5"/>
          </a:solidFill>
          <a:ln w="19050" cap="flat" cmpd="sng" algn="ctr">
            <a:solidFill>
              <a:srgbClr val="67655C"/>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000" dirty="0">
                <a:latin typeface="Avenir Next" panose="020B0503020202020204" pitchFamily="34" charset="0"/>
                <a:ea typeface="ＭＳ Ｐゴシック" panose="020B0600070205080204" pitchFamily="34" charset="-128"/>
              </a:rPr>
              <a:t>A </a:t>
            </a:r>
            <a:r>
              <a:rPr lang="en-US" sz="2000" dirty="0" err="1">
                <a:latin typeface="Avenir Next" panose="020B0503020202020204" pitchFamily="34" charset="0"/>
                <a:ea typeface="ＭＳ Ｐゴシック" panose="020B0600070205080204" pitchFamily="34" charset="-128"/>
              </a:rPr>
              <a:t>bitline</a:t>
            </a:r>
            <a:r>
              <a:rPr lang="en-US" sz="2000" dirty="0">
                <a:latin typeface="Avenir Next" panose="020B0503020202020204" pitchFamily="34" charset="0"/>
                <a:ea typeface="ＭＳ Ｐゴシック" panose="020B0600070205080204" pitchFamily="34" charset="-128"/>
              </a:rPr>
              <a:t> reads as ‘</a:t>
            </a:r>
            <a:r>
              <a:rPr lang="en-US" sz="2000" b="1" dirty="0">
                <a:solidFill>
                  <a:srgbClr val="FF0000"/>
                </a:solidFill>
                <a:latin typeface="Avenir Next" panose="020B0503020202020204" pitchFamily="34" charset="0"/>
                <a:ea typeface="ＭＳ Ｐゴシック" panose="020B0600070205080204" pitchFamily="34" charset="-128"/>
              </a:rPr>
              <a:t>1</a:t>
            </a:r>
            <a:r>
              <a:rPr lang="en-US" sz="2000" dirty="0">
                <a:latin typeface="Avenir Next" panose="020B0503020202020204" pitchFamily="34" charset="0"/>
                <a:ea typeface="ＭＳ Ｐゴシック" panose="020B0600070205080204" pitchFamily="34" charset="-128"/>
              </a:rPr>
              <a:t>’ only when all the target cells store ‘</a:t>
            </a:r>
            <a:r>
              <a:rPr lang="en-US" sz="2000" b="1" dirty="0">
                <a:solidFill>
                  <a:srgbClr val="FF0000"/>
                </a:solidFill>
                <a:latin typeface="Avenir Next" panose="020B0503020202020204" pitchFamily="34" charset="0"/>
                <a:ea typeface="ＭＳ Ｐゴシック" panose="020B0600070205080204" pitchFamily="34" charset="-128"/>
              </a:rPr>
              <a:t>1</a:t>
            </a:r>
            <a:r>
              <a:rPr lang="en-US" sz="2000" dirty="0">
                <a:latin typeface="Avenir Next" panose="020B0503020202020204" pitchFamily="34" charset="0"/>
                <a:ea typeface="ＭＳ Ｐゴシック" panose="020B0600070205080204" pitchFamily="34" charset="-128"/>
              </a:rPr>
              <a:t>’</a:t>
            </a:r>
          </a:p>
          <a:p>
            <a:pPr algn="ctr" fontAlgn="base">
              <a:spcBef>
                <a:spcPct val="0"/>
              </a:spcBef>
              <a:spcAft>
                <a:spcPct val="0"/>
              </a:spcAft>
            </a:pPr>
            <a:r>
              <a:rPr lang="en-US" sz="2000" dirty="0">
                <a:solidFill>
                  <a:srgbClr val="C80060"/>
                </a:solidFill>
                <a:latin typeface="Avenir Next" panose="020B0503020202020204" pitchFamily="34" charset="0"/>
                <a:ea typeface="ＭＳ Ｐゴシック" panose="020B0600070205080204" pitchFamily="34" charset="-128"/>
                <a:sym typeface="Wingdings" pitchFamily="2" charset="2"/>
              </a:rPr>
              <a:t> Equivalent to the bitwise AND of all the target cells </a:t>
            </a:r>
            <a:endParaRPr lang="en-US" sz="2000" dirty="0">
              <a:solidFill>
                <a:srgbClr val="C80060"/>
              </a:solidFill>
              <a:latin typeface="Avenir Next" panose="020B0503020202020204" pitchFamily="34" charset="0"/>
              <a:ea typeface="ＭＳ Ｐゴシック" panose="020B0600070205080204" pitchFamily="34" charset="-128"/>
            </a:endParaRPr>
          </a:p>
        </p:txBody>
      </p:sp>
      <p:sp>
        <p:nvSpPr>
          <p:cNvPr id="241" name="Rectangle 240">
            <a:extLst>
              <a:ext uri="{FF2B5EF4-FFF2-40B4-BE49-F238E27FC236}">
                <a16:creationId xmlns:a16="http://schemas.microsoft.com/office/drawing/2014/main" id="{2454DBFB-3AA6-64AB-CFD0-D2FE15BBF744}"/>
              </a:ext>
            </a:extLst>
          </p:cNvPr>
          <p:cNvSpPr/>
          <p:nvPr/>
        </p:nvSpPr>
        <p:spPr>
          <a:xfrm>
            <a:off x="7122930" y="1974213"/>
            <a:ext cx="1190941" cy="454234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5" name="Slide Number Placeholder 244">
            <a:extLst>
              <a:ext uri="{FF2B5EF4-FFF2-40B4-BE49-F238E27FC236}">
                <a16:creationId xmlns:a16="http://schemas.microsoft.com/office/drawing/2014/main" id="{5A01FB50-9311-B2CF-6A4F-6D098A711B53}"/>
              </a:ext>
            </a:extLst>
          </p:cNvPr>
          <p:cNvSpPr>
            <a:spLocks noGrp="1"/>
          </p:cNvSpPr>
          <p:nvPr>
            <p:ph type="sldNum" sz="quarter" idx="12"/>
          </p:nvPr>
        </p:nvSpPr>
        <p:spPr/>
        <p:txBody>
          <a:bodyPr/>
          <a:lstStyle/>
          <a:p>
            <a:r>
              <a:rPr lang="en-CH" dirty="0"/>
              <a:t>19</a:t>
            </a:r>
          </a:p>
        </p:txBody>
      </p:sp>
    </p:spTree>
    <p:extLst>
      <p:ext uri="{BB962C8B-B14F-4D97-AF65-F5344CB8AC3E}">
        <p14:creationId xmlns:p14="http://schemas.microsoft.com/office/powerpoint/2010/main" val="1081599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lstStyle/>
          <a:p>
            <a:r>
              <a:rPr lang="en-CH" dirty="0"/>
              <a:t>Multi-Wordline Sensing (MWS): Bitwise AND</a:t>
            </a:r>
          </a:p>
        </p:txBody>
      </p:sp>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a:lstStyle/>
          <a:p>
            <a:r>
              <a:rPr lang="en-CH" dirty="0">
                <a:solidFill>
                  <a:srgbClr val="C80060"/>
                </a:solidFill>
                <a:latin typeface="Avenir Next Medium" panose="020B0503020202020204" pitchFamily="34" charset="0"/>
              </a:rPr>
              <a:t>Intra-Block MWS</a:t>
            </a:r>
            <a:r>
              <a:rPr lang="en-CH" dirty="0"/>
              <a:t>: </a:t>
            </a:r>
            <a:br>
              <a:rPr lang="en-CH" dirty="0"/>
            </a:br>
            <a:r>
              <a:rPr lang="en-CH" dirty="0">
                <a:solidFill>
                  <a:schemeClr val="accent1"/>
                </a:solidFill>
              </a:rPr>
              <a:t>Simultaneously activates </a:t>
            </a:r>
            <a:r>
              <a:rPr lang="en-CH" dirty="0"/>
              <a:t>multiple WLs </a:t>
            </a:r>
            <a:r>
              <a:rPr lang="en-CH" dirty="0">
                <a:solidFill>
                  <a:schemeClr val="accent1"/>
                </a:solidFill>
              </a:rPr>
              <a:t>in the same block </a:t>
            </a:r>
            <a:br>
              <a:rPr lang="en-CH" dirty="0">
                <a:solidFill>
                  <a:schemeClr val="accent1"/>
                </a:solidFill>
              </a:rPr>
            </a:br>
            <a:r>
              <a:rPr lang="en-CH" dirty="0">
                <a:solidFill>
                  <a:schemeClr val="accent1"/>
                </a:solidFill>
              </a:rPr>
              <a:t>   </a:t>
            </a:r>
            <a:r>
              <a:rPr lang="en-CH" dirty="0">
                <a:sym typeface="Wingdings" pitchFamily="2" charset="2"/>
              </a:rPr>
              <a:t></a:t>
            </a:r>
            <a:r>
              <a:rPr lang="en-CH" dirty="0"/>
              <a:t> </a:t>
            </a:r>
            <a:r>
              <a:rPr lang="en-CH" dirty="0">
                <a:solidFill>
                  <a:srgbClr val="C80060"/>
                </a:solidFill>
              </a:rPr>
              <a:t>Bitwise AND</a:t>
            </a:r>
            <a:r>
              <a:rPr lang="en-CH" dirty="0"/>
              <a:t> 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3883465"/>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94" name="Group 93">
            <a:extLst>
              <a:ext uri="{FF2B5EF4-FFF2-40B4-BE49-F238E27FC236}">
                <a16:creationId xmlns:a16="http://schemas.microsoft.com/office/drawing/2014/main" id="{E4826338-1836-E9D3-34FB-562D0F2D1798}"/>
              </a:ext>
            </a:extLst>
          </p:cNvPr>
          <p:cNvGrpSpPr/>
          <p:nvPr/>
        </p:nvGrpSpPr>
        <p:grpSpPr>
          <a:xfrm>
            <a:off x="4062140" y="2665066"/>
            <a:ext cx="3340542" cy="3358061"/>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228" name="Group 227">
            <a:extLst>
              <a:ext uri="{FF2B5EF4-FFF2-40B4-BE49-F238E27FC236}">
                <a16:creationId xmlns:a16="http://schemas.microsoft.com/office/drawing/2014/main" id="{4657F400-371E-5409-CC86-6FC3A1E88181}"/>
              </a:ext>
            </a:extLst>
          </p:cNvPr>
          <p:cNvGrpSpPr/>
          <p:nvPr/>
        </p:nvGrpSpPr>
        <p:grpSpPr>
          <a:xfrm>
            <a:off x="4640972" y="2450831"/>
            <a:ext cx="3350590" cy="3572296"/>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30" name="Group 29">
            <a:extLst>
              <a:ext uri="{FF2B5EF4-FFF2-40B4-BE49-F238E27FC236}">
                <a16:creationId xmlns:a16="http://schemas.microsoft.com/office/drawing/2014/main" id="{336AC0E1-C3A2-6F50-4F1C-1838AAAA526A}"/>
              </a:ext>
            </a:extLst>
          </p:cNvPr>
          <p:cNvGrpSpPr/>
          <p:nvPr/>
        </p:nvGrpSpPr>
        <p:grpSpPr>
          <a:xfrm>
            <a:off x="3382115" y="3191198"/>
            <a:ext cx="5014215" cy="1988051"/>
            <a:chOff x="1422400" y="2671909"/>
            <a:chExt cx="6166530" cy="1988051"/>
          </a:xfrm>
        </p:grpSpPr>
        <p:grpSp>
          <p:nvGrpSpPr>
            <p:cNvPr id="31" name="Group 30">
              <a:extLst>
                <a:ext uri="{FF2B5EF4-FFF2-40B4-BE49-F238E27FC236}">
                  <a16:creationId xmlns:a16="http://schemas.microsoft.com/office/drawing/2014/main" id="{A54D0EED-F7AE-3399-A35F-5DD2E5791B55}"/>
                </a:ext>
              </a:extLst>
            </p:cNvPr>
            <p:cNvGrpSpPr/>
            <p:nvPr/>
          </p:nvGrpSpPr>
          <p:grpSpPr>
            <a:xfrm>
              <a:off x="1422400" y="2671909"/>
              <a:ext cx="6166530"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1422400" y="3334592"/>
              <a:ext cx="6166530"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293B1098-869E-2FDF-5816-DC9857BD52A9}"/>
                </a:ext>
              </a:extLst>
            </p:cNvPr>
            <p:cNvGrpSpPr/>
            <p:nvPr/>
          </p:nvGrpSpPr>
          <p:grpSpPr>
            <a:xfrm>
              <a:off x="1422400" y="3997275"/>
              <a:ext cx="6166530" cy="2"/>
              <a:chOff x="1231585" y="2671909"/>
              <a:chExt cx="6166530" cy="2"/>
            </a:xfrm>
          </p:grpSpPr>
          <p:cxnSp>
            <p:nvCxnSpPr>
              <p:cNvPr id="40" name="Straight Connector 39">
                <a:extLst>
                  <a:ext uri="{FF2B5EF4-FFF2-40B4-BE49-F238E27FC236}">
                    <a16:creationId xmlns:a16="http://schemas.microsoft.com/office/drawing/2014/main" id="{1941D14D-8737-D6E2-998D-FF3894B4B0A9}"/>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5CD21B-B3C7-26DA-0143-9D68215D5CF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9C808435-2C78-1605-4BE9-904EF4B89982}"/>
                </a:ext>
              </a:extLst>
            </p:cNvPr>
            <p:cNvGrpSpPr/>
            <p:nvPr/>
          </p:nvGrpSpPr>
          <p:grpSpPr>
            <a:xfrm>
              <a:off x="1422400" y="4659958"/>
              <a:ext cx="6166530" cy="2"/>
              <a:chOff x="1231585" y="2671909"/>
              <a:chExt cx="6166530" cy="2"/>
            </a:xfrm>
          </p:grpSpPr>
          <p:cxnSp>
            <p:nvCxnSpPr>
              <p:cNvPr id="38" name="Straight Connector 37">
                <a:extLst>
                  <a:ext uri="{FF2B5EF4-FFF2-40B4-BE49-F238E27FC236}">
                    <a16:creationId xmlns:a16="http://schemas.microsoft.com/office/drawing/2014/main" id="{D01BF65E-5226-DA67-1929-EB5926854DEB}"/>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04113FB-9206-A9CB-0E30-C87332D2BA8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6" name="타원 299">
            <a:extLst>
              <a:ext uri="{FF2B5EF4-FFF2-40B4-BE49-F238E27FC236}">
                <a16:creationId xmlns:a16="http://schemas.microsoft.com/office/drawing/2014/main" id="{715BDDB0-F2BA-732C-8F89-B946C45E3F0E}"/>
              </a:ext>
            </a:extLst>
          </p:cNvPr>
          <p:cNvSpPr/>
          <p:nvPr/>
        </p:nvSpPr>
        <p:spPr>
          <a:xfrm>
            <a:off x="3782388" y="291215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7" name="타원 299">
            <a:extLst>
              <a:ext uri="{FF2B5EF4-FFF2-40B4-BE49-F238E27FC236}">
                <a16:creationId xmlns:a16="http://schemas.microsoft.com/office/drawing/2014/main" id="{E0B2046C-3EF6-C78D-56E7-5C2ACB38D989}"/>
              </a:ext>
            </a:extLst>
          </p:cNvPr>
          <p:cNvSpPr/>
          <p:nvPr/>
        </p:nvSpPr>
        <p:spPr>
          <a:xfrm>
            <a:off x="3779881" y="357483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8" name="타원 299">
            <a:extLst>
              <a:ext uri="{FF2B5EF4-FFF2-40B4-BE49-F238E27FC236}">
                <a16:creationId xmlns:a16="http://schemas.microsoft.com/office/drawing/2014/main" id="{0B980A76-EE1D-5F5C-E71F-7BFDED3F98DA}"/>
              </a:ext>
            </a:extLst>
          </p:cNvPr>
          <p:cNvSpPr/>
          <p:nvPr/>
        </p:nvSpPr>
        <p:spPr>
          <a:xfrm>
            <a:off x="3782388"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9" name="타원 299">
            <a:extLst>
              <a:ext uri="{FF2B5EF4-FFF2-40B4-BE49-F238E27FC236}">
                <a16:creationId xmlns:a16="http://schemas.microsoft.com/office/drawing/2014/main" id="{C1C8EAC4-1576-753D-C5CB-D8C7AA77B320}"/>
              </a:ext>
            </a:extLst>
          </p:cNvPr>
          <p:cNvSpPr/>
          <p:nvPr/>
        </p:nvSpPr>
        <p:spPr>
          <a:xfrm>
            <a:off x="3782388"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91215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357483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5" name="타원 299">
            <a:extLst>
              <a:ext uri="{FF2B5EF4-FFF2-40B4-BE49-F238E27FC236}">
                <a16:creationId xmlns:a16="http://schemas.microsoft.com/office/drawing/2014/main" id="{1ACB0B0D-6981-5F77-4D3B-07E9CC7EE671}"/>
              </a:ext>
            </a:extLst>
          </p:cNvPr>
          <p:cNvSpPr/>
          <p:nvPr/>
        </p:nvSpPr>
        <p:spPr>
          <a:xfrm>
            <a:off x="4895902" y="4237516"/>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6" name="타원 299">
            <a:extLst>
              <a:ext uri="{FF2B5EF4-FFF2-40B4-BE49-F238E27FC236}">
                <a16:creationId xmlns:a16="http://schemas.microsoft.com/office/drawing/2014/main" id="{6C5532B3-F992-714D-60DD-C3540C713DA3}"/>
              </a:ext>
            </a:extLst>
          </p:cNvPr>
          <p:cNvSpPr/>
          <p:nvPr/>
        </p:nvSpPr>
        <p:spPr>
          <a:xfrm>
            <a:off x="4895902"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91215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357483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2" name="타원 299">
            <a:extLst>
              <a:ext uri="{FF2B5EF4-FFF2-40B4-BE49-F238E27FC236}">
                <a16:creationId xmlns:a16="http://schemas.microsoft.com/office/drawing/2014/main" id="{47FEC1FE-15F2-4E31-D1F3-E364557B0147}"/>
              </a:ext>
            </a:extLst>
          </p:cNvPr>
          <p:cNvSpPr/>
          <p:nvPr/>
        </p:nvSpPr>
        <p:spPr>
          <a:xfrm>
            <a:off x="6009416"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3" name="타원 299">
            <a:extLst>
              <a:ext uri="{FF2B5EF4-FFF2-40B4-BE49-F238E27FC236}">
                <a16:creationId xmlns:a16="http://schemas.microsoft.com/office/drawing/2014/main" id="{7EB7C072-87F8-81BF-C789-F32F4C7AC2CD}"/>
              </a:ext>
            </a:extLst>
          </p:cNvPr>
          <p:cNvSpPr/>
          <p:nvPr/>
        </p:nvSpPr>
        <p:spPr>
          <a:xfrm>
            <a:off x="6009416" y="4900199"/>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91215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357483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9" name="타원 299">
            <a:extLst>
              <a:ext uri="{FF2B5EF4-FFF2-40B4-BE49-F238E27FC236}">
                <a16:creationId xmlns:a16="http://schemas.microsoft.com/office/drawing/2014/main" id="{E073C5B8-D66D-3E43-4822-96F19B62CF0B}"/>
              </a:ext>
            </a:extLst>
          </p:cNvPr>
          <p:cNvSpPr/>
          <p:nvPr/>
        </p:nvSpPr>
        <p:spPr>
          <a:xfrm>
            <a:off x="7122930"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70" name="타원 299">
            <a:extLst>
              <a:ext uri="{FF2B5EF4-FFF2-40B4-BE49-F238E27FC236}">
                <a16:creationId xmlns:a16="http://schemas.microsoft.com/office/drawing/2014/main" id="{7E5A5ED7-7A3A-F8A9-24B8-E055FA77F34B}"/>
              </a:ext>
            </a:extLst>
          </p:cNvPr>
          <p:cNvSpPr/>
          <p:nvPr/>
        </p:nvSpPr>
        <p:spPr>
          <a:xfrm>
            <a:off x="7122930"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96328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362804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3" name="TextBox 82">
            <a:extLst>
              <a:ext uri="{FF2B5EF4-FFF2-40B4-BE49-F238E27FC236}">
                <a16:creationId xmlns:a16="http://schemas.microsoft.com/office/drawing/2014/main" id="{2B2C8682-FC56-2430-DC5D-B0F23C0B00C2}"/>
              </a:ext>
            </a:extLst>
          </p:cNvPr>
          <p:cNvSpPr txBox="1"/>
          <p:nvPr/>
        </p:nvSpPr>
        <p:spPr>
          <a:xfrm>
            <a:off x="8390475" y="4285622"/>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4" name="TextBox 83">
            <a:extLst>
              <a:ext uri="{FF2B5EF4-FFF2-40B4-BE49-F238E27FC236}">
                <a16:creationId xmlns:a16="http://schemas.microsoft.com/office/drawing/2014/main" id="{23209F8F-7BE5-823E-2923-C6A823294893}"/>
              </a:ext>
            </a:extLst>
          </p:cNvPr>
          <p:cNvSpPr txBox="1"/>
          <p:nvPr/>
        </p:nvSpPr>
        <p:spPr>
          <a:xfrm>
            <a:off x="8390475" y="4953181"/>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2865978" y="3037311"/>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2865978" y="3703356"/>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8" name="TextBox 87">
            <a:extLst>
              <a:ext uri="{FF2B5EF4-FFF2-40B4-BE49-F238E27FC236}">
                <a16:creationId xmlns:a16="http://schemas.microsoft.com/office/drawing/2014/main" id="{C4D539F8-7EB9-F43B-FD6B-D9A8E853BDB7}"/>
              </a:ext>
            </a:extLst>
          </p:cNvPr>
          <p:cNvSpPr txBox="1"/>
          <p:nvPr/>
        </p:nvSpPr>
        <p:spPr>
          <a:xfrm>
            <a:off x="2865978" y="4369400"/>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9" name="TextBox 88">
            <a:extLst>
              <a:ext uri="{FF2B5EF4-FFF2-40B4-BE49-F238E27FC236}">
                <a16:creationId xmlns:a16="http://schemas.microsoft.com/office/drawing/2014/main" id="{783E6D58-916A-4BAC-0242-1DEE8F5BEE4C}"/>
              </a:ext>
            </a:extLst>
          </p:cNvPr>
          <p:cNvSpPr txBox="1"/>
          <p:nvPr/>
        </p:nvSpPr>
        <p:spPr>
          <a:xfrm>
            <a:off x="2865978" y="5024155"/>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19" name="그룹 835">
            <a:extLst>
              <a:ext uri="{FF2B5EF4-FFF2-40B4-BE49-F238E27FC236}">
                <a16:creationId xmlns:a16="http://schemas.microsoft.com/office/drawing/2014/main" id="{AD89CEF5-B0EC-73D6-A0A7-BB22FE2FB463}"/>
              </a:ext>
            </a:extLst>
          </p:cNvPr>
          <p:cNvGrpSpPr/>
          <p:nvPr/>
        </p:nvGrpSpPr>
        <p:grpSpPr>
          <a:xfrm rot="16200000">
            <a:off x="3779952" y="4380986"/>
            <a:ext cx="564373" cy="268733"/>
            <a:chOff x="5890169" y="4312037"/>
            <a:chExt cx="1895988" cy="1103725"/>
          </a:xfrm>
        </p:grpSpPr>
        <p:grpSp>
          <p:nvGrpSpPr>
            <p:cNvPr id="20" name="그룹 822">
              <a:extLst>
                <a:ext uri="{FF2B5EF4-FFF2-40B4-BE49-F238E27FC236}">
                  <a16:creationId xmlns:a16="http://schemas.microsoft.com/office/drawing/2014/main" id="{8E829146-C669-4C56-078B-405A6EECD7CB}"/>
                </a:ext>
              </a:extLst>
            </p:cNvPr>
            <p:cNvGrpSpPr/>
            <p:nvPr/>
          </p:nvGrpSpPr>
          <p:grpSpPr>
            <a:xfrm>
              <a:off x="6122466" y="4312037"/>
              <a:ext cx="1432853" cy="1103725"/>
              <a:chOff x="5991225" y="4310063"/>
              <a:chExt cx="496427" cy="273840"/>
            </a:xfrm>
          </p:grpSpPr>
          <p:cxnSp>
            <p:nvCxnSpPr>
              <p:cNvPr id="23" name="직선 연결선 771">
                <a:extLst>
                  <a:ext uri="{FF2B5EF4-FFF2-40B4-BE49-F238E27FC236}">
                    <a16:creationId xmlns:a16="http://schemas.microsoft.com/office/drawing/2014/main" id="{5A754324-AE2C-861B-87EE-B7341B2D69AB}"/>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4" name="직선 연결선 789">
                <a:extLst>
                  <a:ext uri="{FF2B5EF4-FFF2-40B4-BE49-F238E27FC236}">
                    <a16:creationId xmlns:a16="http://schemas.microsoft.com/office/drawing/2014/main" id="{29502131-6DA6-6D0F-BB3C-2C49B903148D}"/>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5" name="직선 연결선 792">
                <a:extLst>
                  <a:ext uri="{FF2B5EF4-FFF2-40B4-BE49-F238E27FC236}">
                    <a16:creationId xmlns:a16="http://schemas.microsoft.com/office/drawing/2014/main" id="{ACDC2459-638E-0A3B-360B-5BFE47AB70A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6" name="직선 연결선 807">
                <a:extLst>
                  <a:ext uri="{FF2B5EF4-FFF2-40B4-BE49-F238E27FC236}">
                    <a16:creationId xmlns:a16="http://schemas.microsoft.com/office/drawing/2014/main" id="{EEB135D1-3BFF-F885-50DB-B2502FD7AC9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7" name="직선 연결선 810">
                <a:extLst>
                  <a:ext uri="{FF2B5EF4-FFF2-40B4-BE49-F238E27FC236}">
                    <a16:creationId xmlns:a16="http://schemas.microsoft.com/office/drawing/2014/main" id="{CD669DE3-B894-2A74-EB19-8078BD2344E4}"/>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8" name="직선 연결선 815">
                <a:extLst>
                  <a:ext uri="{FF2B5EF4-FFF2-40B4-BE49-F238E27FC236}">
                    <a16:creationId xmlns:a16="http://schemas.microsoft.com/office/drawing/2014/main" id="{2D215FBC-CE0B-A1BE-903A-E38D8100FEDA}"/>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9" name="직선 연결선 819">
                <a:extLst>
                  <a:ext uri="{FF2B5EF4-FFF2-40B4-BE49-F238E27FC236}">
                    <a16:creationId xmlns:a16="http://schemas.microsoft.com/office/drawing/2014/main" id="{96367DBE-11AE-9E1C-72C3-123C8D6971E4}"/>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21" name="직선 연결선 826">
              <a:extLst>
                <a:ext uri="{FF2B5EF4-FFF2-40B4-BE49-F238E27FC236}">
                  <a16:creationId xmlns:a16="http://schemas.microsoft.com/office/drawing/2014/main" id="{F1C84639-4B7C-1BB1-6650-CA2F9603DCCE}"/>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832">
              <a:extLst>
                <a:ext uri="{FF2B5EF4-FFF2-40B4-BE49-F238E27FC236}">
                  <a16:creationId xmlns:a16="http://schemas.microsoft.com/office/drawing/2014/main" id="{1CE68011-83FA-59C5-0ACF-F8115C2C71E1}"/>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10" name="그룹 835">
            <a:extLst>
              <a:ext uri="{FF2B5EF4-FFF2-40B4-BE49-F238E27FC236}">
                <a16:creationId xmlns:a16="http://schemas.microsoft.com/office/drawing/2014/main" id="{E2DE9843-11A1-B72C-36ED-1FE88793A7D7}"/>
              </a:ext>
            </a:extLst>
          </p:cNvPr>
          <p:cNvGrpSpPr/>
          <p:nvPr/>
        </p:nvGrpSpPr>
        <p:grpSpPr>
          <a:xfrm rot="16200000">
            <a:off x="6006980" y="4380986"/>
            <a:ext cx="564373" cy="268733"/>
            <a:chOff x="5890169" y="4312037"/>
            <a:chExt cx="1895988" cy="1103725"/>
          </a:xfrm>
        </p:grpSpPr>
        <p:grpSp>
          <p:nvGrpSpPr>
            <p:cNvPr id="111" name="그룹 822">
              <a:extLst>
                <a:ext uri="{FF2B5EF4-FFF2-40B4-BE49-F238E27FC236}">
                  <a16:creationId xmlns:a16="http://schemas.microsoft.com/office/drawing/2014/main" id="{67B0FD71-9C96-60F5-8877-30B2470DD586}"/>
                </a:ext>
              </a:extLst>
            </p:cNvPr>
            <p:cNvGrpSpPr/>
            <p:nvPr/>
          </p:nvGrpSpPr>
          <p:grpSpPr>
            <a:xfrm>
              <a:off x="6122466" y="4312037"/>
              <a:ext cx="1432853" cy="1103725"/>
              <a:chOff x="5991225" y="4310063"/>
              <a:chExt cx="496427" cy="273840"/>
            </a:xfrm>
          </p:grpSpPr>
          <p:cxnSp>
            <p:nvCxnSpPr>
              <p:cNvPr id="114" name="직선 연결선 771">
                <a:extLst>
                  <a:ext uri="{FF2B5EF4-FFF2-40B4-BE49-F238E27FC236}">
                    <a16:creationId xmlns:a16="http://schemas.microsoft.com/office/drawing/2014/main" id="{D3964D48-33AF-B1DE-9969-8CF3B731D6EE}"/>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5" name="직선 연결선 789">
                <a:extLst>
                  <a:ext uri="{FF2B5EF4-FFF2-40B4-BE49-F238E27FC236}">
                    <a16:creationId xmlns:a16="http://schemas.microsoft.com/office/drawing/2014/main" id="{FC9F90BD-B033-E238-9758-FD94E737AC60}"/>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6" name="직선 연결선 792">
                <a:extLst>
                  <a:ext uri="{FF2B5EF4-FFF2-40B4-BE49-F238E27FC236}">
                    <a16:creationId xmlns:a16="http://schemas.microsoft.com/office/drawing/2014/main" id="{5BECE959-9F5F-BAFD-B6B4-98FE3A52356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7" name="직선 연결선 807">
                <a:extLst>
                  <a:ext uri="{FF2B5EF4-FFF2-40B4-BE49-F238E27FC236}">
                    <a16:creationId xmlns:a16="http://schemas.microsoft.com/office/drawing/2014/main" id="{B18BE5E0-8EEB-4D43-3500-AA6D9DC1DFC3}"/>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8" name="직선 연결선 810">
                <a:extLst>
                  <a:ext uri="{FF2B5EF4-FFF2-40B4-BE49-F238E27FC236}">
                    <a16:creationId xmlns:a16="http://schemas.microsoft.com/office/drawing/2014/main" id="{3B7AB53D-1EB8-BA98-4484-EC8A178F21F8}"/>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9" name="직선 연결선 815">
                <a:extLst>
                  <a:ext uri="{FF2B5EF4-FFF2-40B4-BE49-F238E27FC236}">
                    <a16:creationId xmlns:a16="http://schemas.microsoft.com/office/drawing/2014/main" id="{37191955-2546-6884-E212-7393210FA55A}"/>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0" name="직선 연결선 819">
                <a:extLst>
                  <a:ext uri="{FF2B5EF4-FFF2-40B4-BE49-F238E27FC236}">
                    <a16:creationId xmlns:a16="http://schemas.microsoft.com/office/drawing/2014/main" id="{AF405206-B039-831F-3002-3E802BFEF75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12" name="직선 연결선 826">
              <a:extLst>
                <a:ext uri="{FF2B5EF4-FFF2-40B4-BE49-F238E27FC236}">
                  <a16:creationId xmlns:a16="http://schemas.microsoft.com/office/drawing/2014/main" id="{D7552775-FA91-2568-52A4-3D092D2E18F3}"/>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3" name="직선 연결선 832">
              <a:extLst>
                <a:ext uri="{FF2B5EF4-FFF2-40B4-BE49-F238E27FC236}">
                  <a16:creationId xmlns:a16="http://schemas.microsoft.com/office/drawing/2014/main" id="{5D9C5420-0640-8924-8017-7D7C94306316}"/>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21" name="그룹 835">
            <a:extLst>
              <a:ext uri="{FF2B5EF4-FFF2-40B4-BE49-F238E27FC236}">
                <a16:creationId xmlns:a16="http://schemas.microsoft.com/office/drawing/2014/main" id="{46F06E68-A4D3-1E29-B631-77531C389F37}"/>
              </a:ext>
            </a:extLst>
          </p:cNvPr>
          <p:cNvGrpSpPr/>
          <p:nvPr/>
        </p:nvGrpSpPr>
        <p:grpSpPr>
          <a:xfrm rot="16200000">
            <a:off x="6006981" y="5048019"/>
            <a:ext cx="564373" cy="268733"/>
            <a:chOff x="5890169" y="4312037"/>
            <a:chExt cx="1895988" cy="1103725"/>
          </a:xfrm>
        </p:grpSpPr>
        <p:grpSp>
          <p:nvGrpSpPr>
            <p:cNvPr id="122" name="그룹 822">
              <a:extLst>
                <a:ext uri="{FF2B5EF4-FFF2-40B4-BE49-F238E27FC236}">
                  <a16:creationId xmlns:a16="http://schemas.microsoft.com/office/drawing/2014/main" id="{4E1C80F3-56B0-E94D-2AF2-B4296032C0D7}"/>
                </a:ext>
              </a:extLst>
            </p:cNvPr>
            <p:cNvGrpSpPr/>
            <p:nvPr/>
          </p:nvGrpSpPr>
          <p:grpSpPr>
            <a:xfrm>
              <a:off x="6122466" y="4312037"/>
              <a:ext cx="1432853" cy="1103725"/>
              <a:chOff x="5991225" y="4310063"/>
              <a:chExt cx="496427" cy="273840"/>
            </a:xfrm>
          </p:grpSpPr>
          <p:cxnSp>
            <p:nvCxnSpPr>
              <p:cNvPr id="125" name="직선 연결선 771">
                <a:extLst>
                  <a:ext uri="{FF2B5EF4-FFF2-40B4-BE49-F238E27FC236}">
                    <a16:creationId xmlns:a16="http://schemas.microsoft.com/office/drawing/2014/main" id="{56472CE2-E17B-E0AD-132B-B81078087073}"/>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6" name="직선 연결선 789">
                <a:extLst>
                  <a:ext uri="{FF2B5EF4-FFF2-40B4-BE49-F238E27FC236}">
                    <a16:creationId xmlns:a16="http://schemas.microsoft.com/office/drawing/2014/main" id="{5D061D8C-AFBA-BE3D-7F94-8AFA7F763244}"/>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7" name="직선 연결선 792">
                <a:extLst>
                  <a:ext uri="{FF2B5EF4-FFF2-40B4-BE49-F238E27FC236}">
                    <a16:creationId xmlns:a16="http://schemas.microsoft.com/office/drawing/2014/main" id="{33846EE5-4EE4-CC6D-F181-8ACB111A2086}"/>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8" name="직선 연결선 807">
                <a:extLst>
                  <a:ext uri="{FF2B5EF4-FFF2-40B4-BE49-F238E27FC236}">
                    <a16:creationId xmlns:a16="http://schemas.microsoft.com/office/drawing/2014/main" id="{79026406-EEB7-C1B6-3937-3592D4643347}"/>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9" name="직선 연결선 810">
                <a:extLst>
                  <a:ext uri="{FF2B5EF4-FFF2-40B4-BE49-F238E27FC236}">
                    <a16:creationId xmlns:a16="http://schemas.microsoft.com/office/drawing/2014/main" id="{81395FAA-5370-B2C9-3F9C-FC72D2D8585B}"/>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0" name="직선 연결선 815">
                <a:extLst>
                  <a:ext uri="{FF2B5EF4-FFF2-40B4-BE49-F238E27FC236}">
                    <a16:creationId xmlns:a16="http://schemas.microsoft.com/office/drawing/2014/main" id="{3806A183-4C5D-6E8D-97F1-ADCD0637E451}"/>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1" name="직선 연결선 819">
                <a:extLst>
                  <a:ext uri="{FF2B5EF4-FFF2-40B4-BE49-F238E27FC236}">
                    <a16:creationId xmlns:a16="http://schemas.microsoft.com/office/drawing/2014/main" id="{932D1442-8E11-B6B1-230B-32D3C8615C83}"/>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23" name="직선 연결선 826">
              <a:extLst>
                <a:ext uri="{FF2B5EF4-FFF2-40B4-BE49-F238E27FC236}">
                  <a16:creationId xmlns:a16="http://schemas.microsoft.com/office/drawing/2014/main" id="{BE4AC356-3A57-A5D9-5E8C-14A0181F9A16}"/>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4" name="직선 연결선 832">
              <a:extLst>
                <a:ext uri="{FF2B5EF4-FFF2-40B4-BE49-F238E27FC236}">
                  <a16:creationId xmlns:a16="http://schemas.microsoft.com/office/drawing/2014/main" id="{21F6AFD1-4707-F432-BE32-FEBDEB6FE4C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32" name="그룹 835">
            <a:extLst>
              <a:ext uri="{FF2B5EF4-FFF2-40B4-BE49-F238E27FC236}">
                <a16:creationId xmlns:a16="http://schemas.microsoft.com/office/drawing/2014/main" id="{1BF5A43A-17DF-637B-FADC-39781538C6C0}"/>
              </a:ext>
            </a:extLst>
          </p:cNvPr>
          <p:cNvGrpSpPr/>
          <p:nvPr/>
        </p:nvGrpSpPr>
        <p:grpSpPr>
          <a:xfrm rot="16200000">
            <a:off x="7120494" y="4380986"/>
            <a:ext cx="564373" cy="268733"/>
            <a:chOff x="5890169" y="4312037"/>
            <a:chExt cx="1895988" cy="1103725"/>
          </a:xfrm>
        </p:grpSpPr>
        <p:grpSp>
          <p:nvGrpSpPr>
            <p:cNvPr id="133" name="그룹 822">
              <a:extLst>
                <a:ext uri="{FF2B5EF4-FFF2-40B4-BE49-F238E27FC236}">
                  <a16:creationId xmlns:a16="http://schemas.microsoft.com/office/drawing/2014/main" id="{79274270-930E-A63A-45A1-75B1D628A402}"/>
                </a:ext>
              </a:extLst>
            </p:cNvPr>
            <p:cNvGrpSpPr/>
            <p:nvPr/>
          </p:nvGrpSpPr>
          <p:grpSpPr>
            <a:xfrm>
              <a:off x="6122466" y="4312037"/>
              <a:ext cx="1432853" cy="1103725"/>
              <a:chOff x="5991225" y="4310063"/>
              <a:chExt cx="496427" cy="273840"/>
            </a:xfrm>
          </p:grpSpPr>
          <p:cxnSp>
            <p:nvCxnSpPr>
              <p:cNvPr id="136" name="직선 연결선 771">
                <a:extLst>
                  <a:ext uri="{FF2B5EF4-FFF2-40B4-BE49-F238E27FC236}">
                    <a16:creationId xmlns:a16="http://schemas.microsoft.com/office/drawing/2014/main" id="{34672CA8-1EEF-0C00-B9CC-A68DEFB1046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7" name="직선 연결선 789">
                <a:extLst>
                  <a:ext uri="{FF2B5EF4-FFF2-40B4-BE49-F238E27FC236}">
                    <a16:creationId xmlns:a16="http://schemas.microsoft.com/office/drawing/2014/main" id="{EA15D5AC-7B24-9276-B617-D68B7791F7E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8" name="직선 연결선 792">
                <a:extLst>
                  <a:ext uri="{FF2B5EF4-FFF2-40B4-BE49-F238E27FC236}">
                    <a16:creationId xmlns:a16="http://schemas.microsoft.com/office/drawing/2014/main" id="{6DD1EEA3-9B7A-3CD2-6E46-E654B119D8F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9" name="직선 연결선 807">
                <a:extLst>
                  <a:ext uri="{FF2B5EF4-FFF2-40B4-BE49-F238E27FC236}">
                    <a16:creationId xmlns:a16="http://schemas.microsoft.com/office/drawing/2014/main" id="{E227C1E6-1AC3-71A4-761A-FD06198F1E5D}"/>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40" name="직선 연결선 810">
                <a:extLst>
                  <a:ext uri="{FF2B5EF4-FFF2-40B4-BE49-F238E27FC236}">
                    <a16:creationId xmlns:a16="http://schemas.microsoft.com/office/drawing/2014/main" id="{DF1D6C90-E511-BC55-B217-2EEC4CD2B36A}"/>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41" name="직선 연결선 815">
                <a:extLst>
                  <a:ext uri="{FF2B5EF4-FFF2-40B4-BE49-F238E27FC236}">
                    <a16:creationId xmlns:a16="http://schemas.microsoft.com/office/drawing/2014/main" id="{E6874B1F-59D1-7760-57EC-DD8F21C0D4CD}"/>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42" name="직선 연결선 819">
                <a:extLst>
                  <a:ext uri="{FF2B5EF4-FFF2-40B4-BE49-F238E27FC236}">
                    <a16:creationId xmlns:a16="http://schemas.microsoft.com/office/drawing/2014/main" id="{01161A12-F6E3-55A0-5A12-F19083E37C4E}"/>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34" name="직선 연결선 826">
              <a:extLst>
                <a:ext uri="{FF2B5EF4-FFF2-40B4-BE49-F238E27FC236}">
                  <a16:creationId xmlns:a16="http://schemas.microsoft.com/office/drawing/2014/main" id="{85CDB2E5-4914-8F24-B835-5E9F3EAD22F2}"/>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5" name="직선 연결선 832">
              <a:extLst>
                <a:ext uri="{FF2B5EF4-FFF2-40B4-BE49-F238E27FC236}">
                  <a16:creationId xmlns:a16="http://schemas.microsoft.com/office/drawing/2014/main" id="{3032E4D8-1818-D24A-7685-0F925B877462}"/>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sp>
        <p:nvSpPr>
          <p:cNvPr id="154" name="TextBox 153">
            <a:extLst>
              <a:ext uri="{FF2B5EF4-FFF2-40B4-BE49-F238E27FC236}">
                <a16:creationId xmlns:a16="http://schemas.microsoft.com/office/drawing/2014/main" id="{899C8904-684B-3AE0-22A4-4F64BA9C08C6}"/>
              </a:ext>
            </a:extLst>
          </p:cNvPr>
          <p:cNvSpPr txBox="1"/>
          <p:nvPr/>
        </p:nvSpPr>
        <p:spPr>
          <a:xfrm>
            <a:off x="-85888" y="3317632"/>
            <a:ext cx="3190481" cy="1231106"/>
          </a:xfrm>
          <a:prstGeom prst="rect">
            <a:avLst/>
          </a:prstGeom>
          <a:noFill/>
        </p:spPr>
        <p:txBody>
          <a:bodyPr wrap="square" lIns="0" tIns="0" rIns="0" bIns="0" rtlCol="0" anchor="ctr">
            <a:spAutoFit/>
          </a:bodyPr>
          <a:lstStyle/>
          <a:p>
            <a:pPr algn="ctr" defTabSz="457200"/>
            <a:r>
              <a:rPr lang="en-US" altLang="ko-KR" sz="2000" b="1" dirty="0">
                <a:solidFill>
                  <a:srgbClr val="C80060"/>
                </a:solidFill>
                <a:latin typeface="Cambria" panose="02040503050406030204" pitchFamily="18" charset="0"/>
                <a:ea typeface="맑은 고딕" panose="020B0503020000020004" pitchFamily="34" charset="-127"/>
              </a:rPr>
              <a:t>Target Cell</a:t>
            </a:r>
            <a:r>
              <a:rPr lang="en-US" altLang="ko-KR" sz="2000" b="1" dirty="0">
                <a:solidFill>
                  <a:prstClr val="black"/>
                </a:solidFill>
                <a:latin typeface="Cambria" panose="02040503050406030204" pitchFamily="18" charset="0"/>
                <a:ea typeface="맑은 고딕" panose="020B0503020000020004" pitchFamily="34" charset="-127"/>
              </a:rPr>
              <a:t>:</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 </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as a </a:t>
            </a:r>
            <a:r>
              <a:rPr lang="en-US" altLang="ko-KR" sz="2000" b="1" i="1" dirty="0">
                <a:solidFill>
                  <a:srgbClr val="C80060"/>
                </a:solidFill>
                <a:latin typeface="Cambria" panose="02040503050406030204" pitchFamily="18" charset="0"/>
                <a:ea typeface="맑은 고딕" panose="020B0503020000020004" pitchFamily="34" charset="-127"/>
              </a:rPr>
              <a:t>resistance </a:t>
            </a:r>
            <a:r>
              <a:rPr lang="en-US" altLang="ko-KR" sz="2000" b="1" dirty="0">
                <a:solidFill>
                  <a:srgbClr val="C80060"/>
                </a:solidFill>
                <a:latin typeface="Cambria" panose="02040503050406030204" pitchFamily="18" charset="0"/>
                <a:ea typeface="맑은 고딕" panose="020B0503020000020004" pitchFamily="34" charset="-127"/>
              </a:rPr>
              <a:t>(1)</a:t>
            </a:r>
            <a:br>
              <a:rPr lang="en-US" altLang="ko-KR" sz="2000" b="1" i="1" dirty="0">
                <a:solidFill>
                  <a:prstClr val="black"/>
                </a:solidFill>
                <a:latin typeface="Cambria" panose="02040503050406030204" pitchFamily="18" charset="0"/>
                <a:ea typeface="맑은 고딕" panose="020B0503020000020004" pitchFamily="34" charset="-127"/>
              </a:rPr>
            </a:br>
            <a:r>
              <a:rPr lang="en-US" altLang="ko-KR" sz="2000" b="1" i="1" dirty="0">
                <a:solidFill>
                  <a:srgbClr val="C80060"/>
                </a:solidFill>
                <a:latin typeface="Cambria" panose="02040503050406030204" pitchFamily="18" charset="0"/>
                <a:ea typeface="맑은 고딕" panose="020B0503020000020004" pitchFamily="34" charset="-127"/>
              </a:rPr>
              <a:t>or</a:t>
            </a:r>
            <a:r>
              <a:rPr lang="en-US" altLang="ko-KR" sz="2000" b="1" i="1" dirty="0">
                <a:latin typeface="Cambria" panose="02040503050406030204" pitchFamily="18" charset="0"/>
                <a:ea typeface="맑은 고딕" panose="020B0503020000020004" pitchFamily="34" charset="-127"/>
              </a:rPr>
              <a:t> an </a:t>
            </a:r>
            <a:r>
              <a:rPr lang="en-US" altLang="ko-KR" sz="2000" b="1" i="1" dirty="0">
                <a:solidFill>
                  <a:srgbClr val="C80060"/>
                </a:solidFill>
                <a:latin typeface="Cambria" panose="02040503050406030204" pitchFamily="18" charset="0"/>
                <a:ea typeface="맑은 고딕" panose="020B0503020000020004" pitchFamily="34" charset="-127"/>
              </a:rPr>
              <a:t>open switch </a:t>
            </a:r>
            <a:r>
              <a:rPr lang="en-US" altLang="ko-KR" sz="2000" b="1" dirty="0">
                <a:solidFill>
                  <a:srgbClr val="C80060"/>
                </a:solidFill>
                <a:latin typeface="Cambria" panose="02040503050406030204" pitchFamily="18" charset="0"/>
                <a:ea typeface="맑은 고딕" panose="020B0503020000020004" pitchFamily="34" charset="-127"/>
              </a:rPr>
              <a:t>(0)</a:t>
            </a:r>
          </a:p>
        </p:txBody>
      </p:sp>
      <p:sp>
        <p:nvSpPr>
          <p:cNvPr id="155" name="Left Brace 154">
            <a:extLst>
              <a:ext uri="{FF2B5EF4-FFF2-40B4-BE49-F238E27FC236}">
                <a16:creationId xmlns:a16="http://schemas.microsoft.com/office/drawing/2014/main" id="{33AA3690-BC45-5E74-93ED-ACE1BA77DB4C}"/>
              </a:ext>
            </a:extLst>
          </p:cNvPr>
          <p:cNvSpPr/>
          <p:nvPr/>
        </p:nvSpPr>
        <p:spPr>
          <a:xfrm>
            <a:off x="2634768" y="2887743"/>
            <a:ext cx="323170" cy="2917545"/>
          </a:xfrm>
          <a:prstGeom prst="leftBrace">
            <a:avLst>
              <a:gd name="adj1" fmla="val 52841"/>
              <a:gd name="adj2" fmla="val 31444"/>
            </a:avLst>
          </a:prstGeom>
          <a:ln w="19050">
            <a:solidFill>
              <a:srgbClr val="C80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grpSp>
        <p:nvGrpSpPr>
          <p:cNvPr id="156" name="그룹 835">
            <a:extLst>
              <a:ext uri="{FF2B5EF4-FFF2-40B4-BE49-F238E27FC236}">
                <a16:creationId xmlns:a16="http://schemas.microsoft.com/office/drawing/2014/main" id="{B63CB6F7-84D5-09AD-996F-9FBB94EEC874}"/>
              </a:ext>
            </a:extLst>
          </p:cNvPr>
          <p:cNvGrpSpPr/>
          <p:nvPr/>
        </p:nvGrpSpPr>
        <p:grpSpPr>
          <a:xfrm rot="16200000">
            <a:off x="4893346" y="3720630"/>
            <a:ext cx="564373" cy="268733"/>
            <a:chOff x="5890169" y="4312037"/>
            <a:chExt cx="1895988" cy="1103725"/>
          </a:xfrm>
        </p:grpSpPr>
        <p:grpSp>
          <p:nvGrpSpPr>
            <p:cNvPr id="157" name="그룹 822">
              <a:extLst>
                <a:ext uri="{FF2B5EF4-FFF2-40B4-BE49-F238E27FC236}">
                  <a16:creationId xmlns:a16="http://schemas.microsoft.com/office/drawing/2014/main" id="{57B5F6AF-9264-3133-9F75-3778674D3752}"/>
                </a:ext>
              </a:extLst>
            </p:cNvPr>
            <p:cNvGrpSpPr/>
            <p:nvPr/>
          </p:nvGrpSpPr>
          <p:grpSpPr>
            <a:xfrm>
              <a:off x="6122466" y="4312037"/>
              <a:ext cx="1432853" cy="1103725"/>
              <a:chOff x="5991225" y="4310063"/>
              <a:chExt cx="496427" cy="273840"/>
            </a:xfrm>
          </p:grpSpPr>
          <p:cxnSp>
            <p:nvCxnSpPr>
              <p:cNvPr id="160" name="직선 연결선 771">
                <a:extLst>
                  <a:ext uri="{FF2B5EF4-FFF2-40B4-BE49-F238E27FC236}">
                    <a16:creationId xmlns:a16="http://schemas.microsoft.com/office/drawing/2014/main" id="{4786857B-F26A-2243-D22E-018997E1C8E8}"/>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1" name="직선 연결선 789">
                <a:extLst>
                  <a:ext uri="{FF2B5EF4-FFF2-40B4-BE49-F238E27FC236}">
                    <a16:creationId xmlns:a16="http://schemas.microsoft.com/office/drawing/2014/main" id="{904F2D5C-4791-75D2-5301-7F2E084D7FC8}"/>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2" name="직선 연결선 792">
                <a:extLst>
                  <a:ext uri="{FF2B5EF4-FFF2-40B4-BE49-F238E27FC236}">
                    <a16:creationId xmlns:a16="http://schemas.microsoft.com/office/drawing/2014/main" id="{AE7EC974-371B-1F86-D025-35CBE8CCD0B9}"/>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3" name="직선 연결선 807">
                <a:extLst>
                  <a:ext uri="{FF2B5EF4-FFF2-40B4-BE49-F238E27FC236}">
                    <a16:creationId xmlns:a16="http://schemas.microsoft.com/office/drawing/2014/main" id="{BC212E2C-7AEC-8978-9178-F81D43E17D26}"/>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4" name="직선 연결선 810">
                <a:extLst>
                  <a:ext uri="{FF2B5EF4-FFF2-40B4-BE49-F238E27FC236}">
                    <a16:creationId xmlns:a16="http://schemas.microsoft.com/office/drawing/2014/main" id="{B2025A5D-D679-CF90-3DF1-69924ACC8CE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5" name="직선 연결선 815">
                <a:extLst>
                  <a:ext uri="{FF2B5EF4-FFF2-40B4-BE49-F238E27FC236}">
                    <a16:creationId xmlns:a16="http://schemas.microsoft.com/office/drawing/2014/main" id="{2C5B9AF3-91BB-0A0F-AE8B-4F6C98328981}"/>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6" name="직선 연결선 819">
                <a:extLst>
                  <a:ext uri="{FF2B5EF4-FFF2-40B4-BE49-F238E27FC236}">
                    <a16:creationId xmlns:a16="http://schemas.microsoft.com/office/drawing/2014/main" id="{97D2F2BC-7B2E-B435-002B-A2D0B234864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58" name="직선 연결선 826">
              <a:extLst>
                <a:ext uri="{FF2B5EF4-FFF2-40B4-BE49-F238E27FC236}">
                  <a16:creationId xmlns:a16="http://schemas.microsoft.com/office/drawing/2014/main" id="{B64CC501-4BA8-9496-C1E7-CBE4D285198B}"/>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59" name="직선 연결선 832">
              <a:extLst>
                <a:ext uri="{FF2B5EF4-FFF2-40B4-BE49-F238E27FC236}">
                  <a16:creationId xmlns:a16="http://schemas.microsoft.com/office/drawing/2014/main" id="{93AA5A4B-32FB-82AC-B658-0EC80949E757}"/>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67" name="그룹 835">
            <a:extLst>
              <a:ext uri="{FF2B5EF4-FFF2-40B4-BE49-F238E27FC236}">
                <a16:creationId xmlns:a16="http://schemas.microsoft.com/office/drawing/2014/main" id="{CBA410D2-F61C-1BB0-809E-3DFEF737C6F0}"/>
              </a:ext>
            </a:extLst>
          </p:cNvPr>
          <p:cNvGrpSpPr/>
          <p:nvPr/>
        </p:nvGrpSpPr>
        <p:grpSpPr>
          <a:xfrm rot="16200000">
            <a:off x="6006980" y="3060186"/>
            <a:ext cx="564373" cy="268733"/>
            <a:chOff x="5890169" y="4312037"/>
            <a:chExt cx="1895988" cy="1103725"/>
          </a:xfrm>
        </p:grpSpPr>
        <p:grpSp>
          <p:nvGrpSpPr>
            <p:cNvPr id="168" name="그룹 822">
              <a:extLst>
                <a:ext uri="{FF2B5EF4-FFF2-40B4-BE49-F238E27FC236}">
                  <a16:creationId xmlns:a16="http://schemas.microsoft.com/office/drawing/2014/main" id="{EE5C1BD7-D2B8-C593-5684-E33024672C2B}"/>
                </a:ext>
              </a:extLst>
            </p:cNvPr>
            <p:cNvGrpSpPr/>
            <p:nvPr/>
          </p:nvGrpSpPr>
          <p:grpSpPr>
            <a:xfrm>
              <a:off x="6122466" y="4312037"/>
              <a:ext cx="1432853" cy="1103725"/>
              <a:chOff x="5991225" y="4310063"/>
              <a:chExt cx="496427" cy="273840"/>
            </a:xfrm>
          </p:grpSpPr>
          <p:cxnSp>
            <p:nvCxnSpPr>
              <p:cNvPr id="171" name="직선 연결선 771">
                <a:extLst>
                  <a:ext uri="{FF2B5EF4-FFF2-40B4-BE49-F238E27FC236}">
                    <a16:creationId xmlns:a16="http://schemas.microsoft.com/office/drawing/2014/main" id="{9D1BCDE7-1DD9-C412-BD72-F48E0165A96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2" name="직선 연결선 789">
                <a:extLst>
                  <a:ext uri="{FF2B5EF4-FFF2-40B4-BE49-F238E27FC236}">
                    <a16:creationId xmlns:a16="http://schemas.microsoft.com/office/drawing/2014/main" id="{B7D0D51C-51F8-09AC-FB9C-AF9BA631421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3" name="직선 연결선 792">
                <a:extLst>
                  <a:ext uri="{FF2B5EF4-FFF2-40B4-BE49-F238E27FC236}">
                    <a16:creationId xmlns:a16="http://schemas.microsoft.com/office/drawing/2014/main" id="{E9789E80-8914-CB8F-0F5A-B5B8A2B7915F}"/>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4" name="직선 연결선 807">
                <a:extLst>
                  <a:ext uri="{FF2B5EF4-FFF2-40B4-BE49-F238E27FC236}">
                    <a16:creationId xmlns:a16="http://schemas.microsoft.com/office/drawing/2014/main" id="{A3C24941-2F56-7235-691C-82F85C342B27}"/>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5" name="직선 연결선 810">
                <a:extLst>
                  <a:ext uri="{FF2B5EF4-FFF2-40B4-BE49-F238E27FC236}">
                    <a16:creationId xmlns:a16="http://schemas.microsoft.com/office/drawing/2014/main" id="{811F6DE6-13F6-8A97-57C9-9D487156F72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6" name="직선 연결선 815">
                <a:extLst>
                  <a:ext uri="{FF2B5EF4-FFF2-40B4-BE49-F238E27FC236}">
                    <a16:creationId xmlns:a16="http://schemas.microsoft.com/office/drawing/2014/main" id="{094FE345-6948-4FCF-4EDB-64F5A4B36B4F}"/>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7" name="직선 연결선 819">
                <a:extLst>
                  <a:ext uri="{FF2B5EF4-FFF2-40B4-BE49-F238E27FC236}">
                    <a16:creationId xmlns:a16="http://schemas.microsoft.com/office/drawing/2014/main" id="{560425F4-11BA-7FE4-584E-ADDC4F93CDC0}"/>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69" name="직선 연결선 826">
              <a:extLst>
                <a:ext uri="{FF2B5EF4-FFF2-40B4-BE49-F238E27FC236}">
                  <a16:creationId xmlns:a16="http://schemas.microsoft.com/office/drawing/2014/main" id="{3F2D677A-3109-2CE2-2243-B98E6C00ADFA}"/>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0" name="직선 연결선 832">
              <a:extLst>
                <a:ext uri="{FF2B5EF4-FFF2-40B4-BE49-F238E27FC236}">
                  <a16:creationId xmlns:a16="http://schemas.microsoft.com/office/drawing/2014/main" id="{CB38072E-5F48-9231-1213-695F698A093D}"/>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78" name="그룹 835">
            <a:extLst>
              <a:ext uri="{FF2B5EF4-FFF2-40B4-BE49-F238E27FC236}">
                <a16:creationId xmlns:a16="http://schemas.microsoft.com/office/drawing/2014/main" id="{86A5B3C9-0EE9-2C01-407C-2AE2889687F5}"/>
              </a:ext>
            </a:extLst>
          </p:cNvPr>
          <p:cNvGrpSpPr/>
          <p:nvPr/>
        </p:nvGrpSpPr>
        <p:grpSpPr>
          <a:xfrm rot="16200000">
            <a:off x="7120494" y="3047310"/>
            <a:ext cx="564373" cy="268733"/>
            <a:chOff x="5890169" y="4312037"/>
            <a:chExt cx="1895988" cy="1103725"/>
          </a:xfrm>
        </p:grpSpPr>
        <p:grpSp>
          <p:nvGrpSpPr>
            <p:cNvPr id="179" name="그룹 822">
              <a:extLst>
                <a:ext uri="{FF2B5EF4-FFF2-40B4-BE49-F238E27FC236}">
                  <a16:creationId xmlns:a16="http://schemas.microsoft.com/office/drawing/2014/main" id="{1FFBE70D-3875-2509-A49E-D48E1213AFFA}"/>
                </a:ext>
              </a:extLst>
            </p:cNvPr>
            <p:cNvGrpSpPr/>
            <p:nvPr/>
          </p:nvGrpSpPr>
          <p:grpSpPr>
            <a:xfrm>
              <a:off x="6122466" y="4312037"/>
              <a:ext cx="1432853" cy="1103725"/>
              <a:chOff x="5991225" y="4310063"/>
              <a:chExt cx="496427" cy="273840"/>
            </a:xfrm>
          </p:grpSpPr>
          <p:cxnSp>
            <p:nvCxnSpPr>
              <p:cNvPr id="182" name="직선 연결선 771">
                <a:extLst>
                  <a:ext uri="{FF2B5EF4-FFF2-40B4-BE49-F238E27FC236}">
                    <a16:creationId xmlns:a16="http://schemas.microsoft.com/office/drawing/2014/main" id="{77909EF5-2276-582E-037A-5F31B18C3FC9}"/>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3" name="직선 연결선 789">
                <a:extLst>
                  <a:ext uri="{FF2B5EF4-FFF2-40B4-BE49-F238E27FC236}">
                    <a16:creationId xmlns:a16="http://schemas.microsoft.com/office/drawing/2014/main" id="{83E4595D-3FEE-8433-87FB-529A7A7AAB7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4" name="직선 연결선 792">
                <a:extLst>
                  <a:ext uri="{FF2B5EF4-FFF2-40B4-BE49-F238E27FC236}">
                    <a16:creationId xmlns:a16="http://schemas.microsoft.com/office/drawing/2014/main" id="{712B062D-F37A-3428-150D-CA38B04579F8}"/>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5" name="직선 연결선 807">
                <a:extLst>
                  <a:ext uri="{FF2B5EF4-FFF2-40B4-BE49-F238E27FC236}">
                    <a16:creationId xmlns:a16="http://schemas.microsoft.com/office/drawing/2014/main" id="{5852D7AA-95EE-CB62-C41F-2340BF71B4D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6" name="직선 연결선 810">
                <a:extLst>
                  <a:ext uri="{FF2B5EF4-FFF2-40B4-BE49-F238E27FC236}">
                    <a16:creationId xmlns:a16="http://schemas.microsoft.com/office/drawing/2014/main" id="{36902E79-E858-773C-A571-DFEE41D9CA66}"/>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7" name="직선 연결선 815">
                <a:extLst>
                  <a:ext uri="{FF2B5EF4-FFF2-40B4-BE49-F238E27FC236}">
                    <a16:creationId xmlns:a16="http://schemas.microsoft.com/office/drawing/2014/main" id="{8811803A-A435-0430-6E45-6640D4235A6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8" name="직선 연결선 819">
                <a:extLst>
                  <a:ext uri="{FF2B5EF4-FFF2-40B4-BE49-F238E27FC236}">
                    <a16:creationId xmlns:a16="http://schemas.microsoft.com/office/drawing/2014/main" id="{51C62045-6984-D8C1-C3F6-9B55A8C158E6}"/>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80" name="직선 연결선 826">
              <a:extLst>
                <a:ext uri="{FF2B5EF4-FFF2-40B4-BE49-F238E27FC236}">
                  <a16:creationId xmlns:a16="http://schemas.microsoft.com/office/drawing/2014/main" id="{9C58DD7B-F716-7577-8D1D-AF378BD3E75F}"/>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1" name="직선 연결선 832">
              <a:extLst>
                <a:ext uri="{FF2B5EF4-FFF2-40B4-BE49-F238E27FC236}">
                  <a16:creationId xmlns:a16="http://schemas.microsoft.com/office/drawing/2014/main" id="{95BD4133-B6F6-E84F-8347-AEB260DFF954}"/>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89" name="그룹 835">
            <a:extLst>
              <a:ext uri="{FF2B5EF4-FFF2-40B4-BE49-F238E27FC236}">
                <a16:creationId xmlns:a16="http://schemas.microsoft.com/office/drawing/2014/main" id="{78E25BF5-362F-8941-9132-C143583DC978}"/>
              </a:ext>
            </a:extLst>
          </p:cNvPr>
          <p:cNvGrpSpPr/>
          <p:nvPr/>
        </p:nvGrpSpPr>
        <p:grpSpPr>
          <a:xfrm rot="16200000">
            <a:off x="7120495" y="3714343"/>
            <a:ext cx="564373" cy="268733"/>
            <a:chOff x="5890169" y="4312037"/>
            <a:chExt cx="1895988" cy="1103725"/>
          </a:xfrm>
        </p:grpSpPr>
        <p:grpSp>
          <p:nvGrpSpPr>
            <p:cNvPr id="190" name="그룹 822">
              <a:extLst>
                <a:ext uri="{FF2B5EF4-FFF2-40B4-BE49-F238E27FC236}">
                  <a16:creationId xmlns:a16="http://schemas.microsoft.com/office/drawing/2014/main" id="{01316078-B488-C955-C836-BA0C050F0F38}"/>
                </a:ext>
              </a:extLst>
            </p:cNvPr>
            <p:cNvGrpSpPr/>
            <p:nvPr/>
          </p:nvGrpSpPr>
          <p:grpSpPr>
            <a:xfrm>
              <a:off x="6122466" y="4312037"/>
              <a:ext cx="1432853" cy="1103725"/>
              <a:chOff x="5991225" y="4310063"/>
              <a:chExt cx="496427" cy="273840"/>
            </a:xfrm>
          </p:grpSpPr>
          <p:cxnSp>
            <p:nvCxnSpPr>
              <p:cNvPr id="193" name="직선 연결선 771">
                <a:extLst>
                  <a:ext uri="{FF2B5EF4-FFF2-40B4-BE49-F238E27FC236}">
                    <a16:creationId xmlns:a16="http://schemas.microsoft.com/office/drawing/2014/main" id="{974BBEA6-2817-DC08-FA2E-9B3F6DF44CE6}"/>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4" name="직선 연결선 789">
                <a:extLst>
                  <a:ext uri="{FF2B5EF4-FFF2-40B4-BE49-F238E27FC236}">
                    <a16:creationId xmlns:a16="http://schemas.microsoft.com/office/drawing/2014/main" id="{FE87092F-0F16-4009-B389-DAB064B09AAD}"/>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5" name="직선 연결선 792">
                <a:extLst>
                  <a:ext uri="{FF2B5EF4-FFF2-40B4-BE49-F238E27FC236}">
                    <a16:creationId xmlns:a16="http://schemas.microsoft.com/office/drawing/2014/main" id="{DF3DA6CB-9B87-BFC4-09C8-9670F5AF704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6" name="직선 연결선 807">
                <a:extLst>
                  <a:ext uri="{FF2B5EF4-FFF2-40B4-BE49-F238E27FC236}">
                    <a16:creationId xmlns:a16="http://schemas.microsoft.com/office/drawing/2014/main" id="{E7117FFE-2B88-6213-C998-99AA5F868372}"/>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7" name="직선 연결선 810">
                <a:extLst>
                  <a:ext uri="{FF2B5EF4-FFF2-40B4-BE49-F238E27FC236}">
                    <a16:creationId xmlns:a16="http://schemas.microsoft.com/office/drawing/2014/main" id="{BE1F6235-35DD-B0DA-7BC7-395D15EE0223}"/>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8" name="직선 연결선 815">
                <a:extLst>
                  <a:ext uri="{FF2B5EF4-FFF2-40B4-BE49-F238E27FC236}">
                    <a16:creationId xmlns:a16="http://schemas.microsoft.com/office/drawing/2014/main" id="{A16A3A3D-FA01-78BF-6BC7-BFBCC2D31658}"/>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9" name="직선 연결선 819">
                <a:extLst>
                  <a:ext uri="{FF2B5EF4-FFF2-40B4-BE49-F238E27FC236}">
                    <a16:creationId xmlns:a16="http://schemas.microsoft.com/office/drawing/2014/main" id="{5CEF3E41-E07B-7FEF-FFDD-0E8F7535426A}"/>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91" name="직선 연결선 826">
              <a:extLst>
                <a:ext uri="{FF2B5EF4-FFF2-40B4-BE49-F238E27FC236}">
                  <a16:creationId xmlns:a16="http://schemas.microsoft.com/office/drawing/2014/main" id="{E60640E5-F34A-30DB-09B5-34873CC316EF}"/>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2" name="직선 연결선 832">
              <a:extLst>
                <a:ext uri="{FF2B5EF4-FFF2-40B4-BE49-F238E27FC236}">
                  <a16:creationId xmlns:a16="http://schemas.microsoft.com/office/drawing/2014/main" id="{B6F2D151-119C-0B2C-9B1D-5125A5D0FD90}"/>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00" name="그룹 761">
            <a:extLst>
              <a:ext uri="{FF2B5EF4-FFF2-40B4-BE49-F238E27FC236}">
                <a16:creationId xmlns:a16="http://schemas.microsoft.com/office/drawing/2014/main" id="{18D770F5-D757-3D9C-C214-20A9E4A8EE8A}"/>
              </a:ext>
            </a:extLst>
          </p:cNvPr>
          <p:cNvGrpSpPr/>
          <p:nvPr/>
        </p:nvGrpSpPr>
        <p:grpSpPr>
          <a:xfrm rot="5400000">
            <a:off x="3769659" y="3135148"/>
            <a:ext cx="598569" cy="124310"/>
            <a:chOff x="5608137" y="3394157"/>
            <a:chExt cx="338599" cy="70817"/>
          </a:xfrm>
        </p:grpSpPr>
        <p:grpSp>
          <p:nvGrpSpPr>
            <p:cNvPr id="201" name="그룹 753">
              <a:extLst>
                <a:ext uri="{FF2B5EF4-FFF2-40B4-BE49-F238E27FC236}">
                  <a16:creationId xmlns:a16="http://schemas.microsoft.com/office/drawing/2014/main" id="{90A2B2DB-1E4C-7977-4597-0D7299C11030}"/>
                </a:ext>
              </a:extLst>
            </p:cNvPr>
            <p:cNvGrpSpPr/>
            <p:nvPr/>
          </p:nvGrpSpPr>
          <p:grpSpPr>
            <a:xfrm rot="5400000">
              <a:off x="5739521" y="3307128"/>
              <a:ext cx="70817" cy="244875"/>
              <a:chOff x="5131625" y="2342062"/>
              <a:chExt cx="70817" cy="244875"/>
            </a:xfrm>
          </p:grpSpPr>
          <p:sp>
            <p:nvSpPr>
              <p:cNvPr id="204" name="타원 750">
                <a:extLst>
                  <a:ext uri="{FF2B5EF4-FFF2-40B4-BE49-F238E27FC236}">
                    <a16:creationId xmlns:a16="http://schemas.microsoft.com/office/drawing/2014/main" id="{BC5C5548-95B8-3DAC-8AA5-D0E9428FDBF7}"/>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05" name="타원 751">
                <a:extLst>
                  <a:ext uri="{FF2B5EF4-FFF2-40B4-BE49-F238E27FC236}">
                    <a16:creationId xmlns:a16="http://schemas.microsoft.com/office/drawing/2014/main" id="{B33E984F-BB1E-DF1A-18D4-EE14097E1D3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06" name="직선 연결선 752">
                <a:extLst>
                  <a:ext uri="{FF2B5EF4-FFF2-40B4-BE49-F238E27FC236}">
                    <a16:creationId xmlns:a16="http://schemas.microsoft.com/office/drawing/2014/main" id="{ADB9E827-D2B6-181F-BB06-BA8A6A42AA01}"/>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02" name="직선 연결선 754">
              <a:extLst>
                <a:ext uri="{FF2B5EF4-FFF2-40B4-BE49-F238E27FC236}">
                  <a16:creationId xmlns:a16="http://schemas.microsoft.com/office/drawing/2014/main" id="{EE5475B1-7F34-769D-6446-B12C5E2930C2}"/>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03" name="직선 연결선 756">
              <a:extLst>
                <a:ext uri="{FF2B5EF4-FFF2-40B4-BE49-F238E27FC236}">
                  <a16:creationId xmlns:a16="http://schemas.microsoft.com/office/drawing/2014/main" id="{379BC714-F0D0-F5B7-14DC-C65EA439A9DC}"/>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07" name="그룹 761">
            <a:extLst>
              <a:ext uri="{FF2B5EF4-FFF2-40B4-BE49-F238E27FC236}">
                <a16:creationId xmlns:a16="http://schemas.microsoft.com/office/drawing/2014/main" id="{A6D867BF-D978-2699-BE35-22DF40034E85}"/>
              </a:ext>
            </a:extLst>
          </p:cNvPr>
          <p:cNvGrpSpPr/>
          <p:nvPr/>
        </p:nvGrpSpPr>
        <p:grpSpPr>
          <a:xfrm rot="5400000">
            <a:off x="4883794" y="3135149"/>
            <a:ext cx="598569" cy="124310"/>
            <a:chOff x="5608137" y="3394157"/>
            <a:chExt cx="338599" cy="70817"/>
          </a:xfrm>
        </p:grpSpPr>
        <p:grpSp>
          <p:nvGrpSpPr>
            <p:cNvPr id="208" name="그룹 753">
              <a:extLst>
                <a:ext uri="{FF2B5EF4-FFF2-40B4-BE49-F238E27FC236}">
                  <a16:creationId xmlns:a16="http://schemas.microsoft.com/office/drawing/2014/main" id="{57A3CD82-0C8A-3D0E-42CF-529911786D09}"/>
                </a:ext>
              </a:extLst>
            </p:cNvPr>
            <p:cNvGrpSpPr/>
            <p:nvPr/>
          </p:nvGrpSpPr>
          <p:grpSpPr>
            <a:xfrm rot="5400000">
              <a:off x="5739521" y="3307128"/>
              <a:ext cx="70817" cy="244875"/>
              <a:chOff x="5131625" y="2342062"/>
              <a:chExt cx="70817" cy="244875"/>
            </a:xfrm>
          </p:grpSpPr>
          <p:sp>
            <p:nvSpPr>
              <p:cNvPr id="211" name="타원 750">
                <a:extLst>
                  <a:ext uri="{FF2B5EF4-FFF2-40B4-BE49-F238E27FC236}">
                    <a16:creationId xmlns:a16="http://schemas.microsoft.com/office/drawing/2014/main" id="{48D4A186-6BF1-FE23-69AE-264C8999FC8B}"/>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12" name="타원 751">
                <a:extLst>
                  <a:ext uri="{FF2B5EF4-FFF2-40B4-BE49-F238E27FC236}">
                    <a16:creationId xmlns:a16="http://schemas.microsoft.com/office/drawing/2014/main" id="{2291DAB4-615E-E255-86FD-EB7F0FBD506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13" name="직선 연결선 752">
                <a:extLst>
                  <a:ext uri="{FF2B5EF4-FFF2-40B4-BE49-F238E27FC236}">
                    <a16:creationId xmlns:a16="http://schemas.microsoft.com/office/drawing/2014/main" id="{E8C20479-5D80-FE09-50D8-E7B5BC399053}"/>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09" name="직선 연결선 754">
              <a:extLst>
                <a:ext uri="{FF2B5EF4-FFF2-40B4-BE49-F238E27FC236}">
                  <a16:creationId xmlns:a16="http://schemas.microsoft.com/office/drawing/2014/main" id="{792501B7-9EF0-51B9-5105-302643805347}"/>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10" name="직선 연결선 756">
              <a:extLst>
                <a:ext uri="{FF2B5EF4-FFF2-40B4-BE49-F238E27FC236}">
                  <a16:creationId xmlns:a16="http://schemas.microsoft.com/office/drawing/2014/main" id="{8B0F049A-F74E-D1AE-6075-C05EED7521E6}"/>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14" name="그룹 761">
            <a:extLst>
              <a:ext uri="{FF2B5EF4-FFF2-40B4-BE49-F238E27FC236}">
                <a16:creationId xmlns:a16="http://schemas.microsoft.com/office/drawing/2014/main" id="{258CE8CF-F56F-B238-5183-C18645980375}"/>
              </a:ext>
            </a:extLst>
          </p:cNvPr>
          <p:cNvGrpSpPr/>
          <p:nvPr/>
        </p:nvGrpSpPr>
        <p:grpSpPr>
          <a:xfrm rot="5400000">
            <a:off x="3768991" y="3807190"/>
            <a:ext cx="598569" cy="124310"/>
            <a:chOff x="5608137" y="3394157"/>
            <a:chExt cx="338599" cy="70817"/>
          </a:xfrm>
        </p:grpSpPr>
        <p:grpSp>
          <p:nvGrpSpPr>
            <p:cNvPr id="215" name="그룹 753">
              <a:extLst>
                <a:ext uri="{FF2B5EF4-FFF2-40B4-BE49-F238E27FC236}">
                  <a16:creationId xmlns:a16="http://schemas.microsoft.com/office/drawing/2014/main" id="{D9516219-F387-1265-1334-04E4FC156071}"/>
                </a:ext>
              </a:extLst>
            </p:cNvPr>
            <p:cNvGrpSpPr/>
            <p:nvPr/>
          </p:nvGrpSpPr>
          <p:grpSpPr>
            <a:xfrm rot="5400000">
              <a:off x="5739521" y="3307128"/>
              <a:ext cx="70817" cy="244875"/>
              <a:chOff x="5131625" y="2342062"/>
              <a:chExt cx="70817" cy="244875"/>
            </a:xfrm>
          </p:grpSpPr>
          <p:sp>
            <p:nvSpPr>
              <p:cNvPr id="218" name="타원 750">
                <a:extLst>
                  <a:ext uri="{FF2B5EF4-FFF2-40B4-BE49-F238E27FC236}">
                    <a16:creationId xmlns:a16="http://schemas.microsoft.com/office/drawing/2014/main" id="{C8A5AB2F-6E06-EE38-99DD-42B051A9828A}"/>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19" name="타원 751">
                <a:extLst>
                  <a:ext uri="{FF2B5EF4-FFF2-40B4-BE49-F238E27FC236}">
                    <a16:creationId xmlns:a16="http://schemas.microsoft.com/office/drawing/2014/main" id="{44CF0E02-1351-84B1-6D85-0A0C62F8364C}"/>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20" name="직선 연결선 752">
                <a:extLst>
                  <a:ext uri="{FF2B5EF4-FFF2-40B4-BE49-F238E27FC236}">
                    <a16:creationId xmlns:a16="http://schemas.microsoft.com/office/drawing/2014/main" id="{96DC48BE-6EF1-67B3-9DB1-9D82DCA7BCE3}"/>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16" name="직선 연결선 754">
              <a:extLst>
                <a:ext uri="{FF2B5EF4-FFF2-40B4-BE49-F238E27FC236}">
                  <a16:creationId xmlns:a16="http://schemas.microsoft.com/office/drawing/2014/main" id="{F0DC33C5-6F50-4302-0E25-C43A22B21AF5}"/>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17" name="직선 연결선 756">
              <a:extLst>
                <a:ext uri="{FF2B5EF4-FFF2-40B4-BE49-F238E27FC236}">
                  <a16:creationId xmlns:a16="http://schemas.microsoft.com/office/drawing/2014/main" id="{AD8D3342-D7B2-CFB3-1C1A-997878F4A1C9}"/>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21" name="그룹 761">
            <a:extLst>
              <a:ext uri="{FF2B5EF4-FFF2-40B4-BE49-F238E27FC236}">
                <a16:creationId xmlns:a16="http://schemas.microsoft.com/office/drawing/2014/main" id="{5203FB5B-A04D-5867-ABDE-7CD88036E35F}"/>
              </a:ext>
            </a:extLst>
          </p:cNvPr>
          <p:cNvGrpSpPr/>
          <p:nvPr/>
        </p:nvGrpSpPr>
        <p:grpSpPr>
          <a:xfrm rot="5400000">
            <a:off x="5999216" y="3807191"/>
            <a:ext cx="598569" cy="124310"/>
            <a:chOff x="5608137" y="3394157"/>
            <a:chExt cx="338599" cy="70817"/>
          </a:xfrm>
        </p:grpSpPr>
        <p:grpSp>
          <p:nvGrpSpPr>
            <p:cNvPr id="222" name="그룹 753">
              <a:extLst>
                <a:ext uri="{FF2B5EF4-FFF2-40B4-BE49-F238E27FC236}">
                  <a16:creationId xmlns:a16="http://schemas.microsoft.com/office/drawing/2014/main" id="{678EF10A-4C41-D593-C7AA-03D32A6EC9CD}"/>
                </a:ext>
              </a:extLst>
            </p:cNvPr>
            <p:cNvGrpSpPr/>
            <p:nvPr/>
          </p:nvGrpSpPr>
          <p:grpSpPr>
            <a:xfrm rot="5400000">
              <a:off x="5739521" y="3307128"/>
              <a:ext cx="70817" cy="244875"/>
              <a:chOff x="5131625" y="2342062"/>
              <a:chExt cx="70817" cy="244875"/>
            </a:xfrm>
          </p:grpSpPr>
          <p:sp>
            <p:nvSpPr>
              <p:cNvPr id="225" name="타원 750">
                <a:extLst>
                  <a:ext uri="{FF2B5EF4-FFF2-40B4-BE49-F238E27FC236}">
                    <a16:creationId xmlns:a16="http://schemas.microsoft.com/office/drawing/2014/main" id="{2794C0AD-3AD6-2925-BF49-E74A254CEE01}"/>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26" name="타원 751">
                <a:extLst>
                  <a:ext uri="{FF2B5EF4-FFF2-40B4-BE49-F238E27FC236}">
                    <a16:creationId xmlns:a16="http://schemas.microsoft.com/office/drawing/2014/main" id="{30BC8BF7-C9FE-049C-910A-D79D8E60B48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27" name="직선 연결선 752">
                <a:extLst>
                  <a:ext uri="{FF2B5EF4-FFF2-40B4-BE49-F238E27FC236}">
                    <a16:creationId xmlns:a16="http://schemas.microsoft.com/office/drawing/2014/main" id="{1266C351-FE41-1815-DA5A-023943B34B3B}"/>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23" name="직선 연결선 754">
              <a:extLst>
                <a:ext uri="{FF2B5EF4-FFF2-40B4-BE49-F238E27FC236}">
                  <a16:creationId xmlns:a16="http://schemas.microsoft.com/office/drawing/2014/main" id="{918C21DC-5ADB-DB4F-CB46-319EE0F297B0}"/>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24" name="직선 연결선 756">
              <a:extLst>
                <a:ext uri="{FF2B5EF4-FFF2-40B4-BE49-F238E27FC236}">
                  <a16:creationId xmlns:a16="http://schemas.microsoft.com/office/drawing/2014/main" id="{00B632ED-FD30-239F-271F-21BD7E4DEA5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sp>
        <p:nvSpPr>
          <p:cNvPr id="229" name="U-turn Arrow 228">
            <a:extLst>
              <a:ext uri="{FF2B5EF4-FFF2-40B4-BE49-F238E27FC236}">
                <a16:creationId xmlns:a16="http://schemas.microsoft.com/office/drawing/2014/main" id="{1657667F-B785-7EF9-B90A-07E534278E54}"/>
              </a:ext>
            </a:extLst>
          </p:cNvPr>
          <p:cNvSpPr/>
          <p:nvPr/>
        </p:nvSpPr>
        <p:spPr>
          <a:xfrm flipH="1">
            <a:off x="4232468" y="2731244"/>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0" name="U-turn Arrow 229">
            <a:extLst>
              <a:ext uri="{FF2B5EF4-FFF2-40B4-BE49-F238E27FC236}">
                <a16:creationId xmlns:a16="http://schemas.microsoft.com/office/drawing/2014/main" id="{FF1A4E91-B79D-5246-2829-B6A4B0712AFF}"/>
              </a:ext>
            </a:extLst>
          </p:cNvPr>
          <p:cNvSpPr/>
          <p:nvPr/>
        </p:nvSpPr>
        <p:spPr>
          <a:xfrm flipH="1">
            <a:off x="5340558" y="2731244"/>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1" name="U-turn Arrow 230">
            <a:extLst>
              <a:ext uri="{FF2B5EF4-FFF2-40B4-BE49-F238E27FC236}">
                <a16:creationId xmlns:a16="http://schemas.microsoft.com/office/drawing/2014/main" id="{4F0A2D90-7844-785B-D551-2CE514DD129F}"/>
              </a:ext>
            </a:extLst>
          </p:cNvPr>
          <p:cNvSpPr/>
          <p:nvPr/>
        </p:nvSpPr>
        <p:spPr>
          <a:xfrm flipH="1">
            <a:off x="6462841" y="2731244"/>
            <a:ext cx="581169" cy="3291883"/>
          </a:xfrm>
          <a:prstGeom prst="uturnArrow">
            <a:avLst>
              <a:gd name="adj1" fmla="val 12998"/>
              <a:gd name="adj2" fmla="val 12998"/>
              <a:gd name="adj3" fmla="val 32437"/>
              <a:gd name="adj4" fmla="val 19747"/>
              <a:gd name="adj5" fmla="val 3181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2" name="U-turn Arrow 231">
            <a:extLst>
              <a:ext uri="{FF2B5EF4-FFF2-40B4-BE49-F238E27FC236}">
                <a16:creationId xmlns:a16="http://schemas.microsoft.com/office/drawing/2014/main" id="{44602A49-C235-2C99-5DF5-64CC400080C6}"/>
              </a:ext>
            </a:extLst>
          </p:cNvPr>
          <p:cNvSpPr/>
          <p:nvPr/>
        </p:nvSpPr>
        <p:spPr>
          <a:xfrm flipH="1">
            <a:off x="7585002" y="2731244"/>
            <a:ext cx="581169" cy="3291883"/>
          </a:xfrm>
          <a:prstGeom prst="uturnArrow">
            <a:avLst>
              <a:gd name="adj1" fmla="val 12998"/>
              <a:gd name="adj2" fmla="val 12998"/>
              <a:gd name="adj3" fmla="val 32437"/>
              <a:gd name="adj4" fmla="val 19747"/>
              <a:gd name="adj5" fmla="val 7141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nvGrpSpPr>
          <p:cNvPr id="17" name="Group 16">
            <a:extLst>
              <a:ext uri="{FF2B5EF4-FFF2-40B4-BE49-F238E27FC236}">
                <a16:creationId xmlns:a16="http://schemas.microsoft.com/office/drawing/2014/main" id="{C2C51DF6-C26D-31D4-8228-ECF1FDC046C3}"/>
              </a:ext>
            </a:extLst>
          </p:cNvPr>
          <p:cNvGrpSpPr/>
          <p:nvPr/>
        </p:nvGrpSpPr>
        <p:grpSpPr>
          <a:xfrm>
            <a:off x="3646974" y="6038364"/>
            <a:ext cx="4751874" cy="369332"/>
            <a:chOff x="3646974" y="6038364"/>
            <a:chExt cx="4751874" cy="369332"/>
          </a:xfrm>
        </p:grpSpPr>
        <p:sp>
          <p:nvSpPr>
            <p:cNvPr id="233" name="TextBox 232">
              <a:extLst>
                <a:ext uri="{FF2B5EF4-FFF2-40B4-BE49-F238E27FC236}">
                  <a16:creationId xmlns:a16="http://schemas.microsoft.com/office/drawing/2014/main" id="{94498AE8-BA94-395A-67B6-72EC683DA133}"/>
                </a:ext>
              </a:extLst>
            </p:cNvPr>
            <p:cNvSpPr txBox="1"/>
            <p:nvPr/>
          </p:nvSpPr>
          <p:spPr>
            <a:xfrm>
              <a:off x="4520830"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4" name="TextBox 233">
              <a:extLst>
                <a:ext uri="{FF2B5EF4-FFF2-40B4-BE49-F238E27FC236}">
                  <a16:creationId xmlns:a16="http://schemas.microsoft.com/office/drawing/2014/main" id="{F6F62E51-B39D-E8A3-9001-75F45E31FA43}"/>
                </a:ext>
              </a:extLst>
            </p:cNvPr>
            <p:cNvSpPr txBox="1"/>
            <p:nvPr/>
          </p:nvSpPr>
          <p:spPr>
            <a:xfrm>
              <a:off x="5634344"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5" name="TextBox 234">
              <a:extLst>
                <a:ext uri="{FF2B5EF4-FFF2-40B4-BE49-F238E27FC236}">
                  <a16:creationId xmlns:a16="http://schemas.microsoft.com/office/drawing/2014/main" id="{71B98305-506B-B480-351F-A8A1C4FC1A42}"/>
                </a:ext>
              </a:extLst>
            </p:cNvPr>
            <p:cNvSpPr txBox="1"/>
            <p:nvPr/>
          </p:nvSpPr>
          <p:spPr>
            <a:xfrm>
              <a:off x="6747858"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36" name="TextBox 235">
              <a:extLst>
                <a:ext uri="{FF2B5EF4-FFF2-40B4-BE49-F238E27FC236}">
                  <a16:creationId xmlns:a16="http://schemas.microsoft.com/office/drawing/2014/main" id="{4B06029E-A4E0-F713-BC91-E6B68412676F}"/>
                </a:ext>
              </a:extLst>
            </p:cNvPr>
            <p:cNvSpPr txBox="1"/>
            <p:nvPr/>
          </p:nvSpPr>
          <p:spPr>
            <a:xfrm>
              <a:off x="7861372"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7" name="TextBox 236">
              <a:extLst>
                <a:ext uri="{FF2B5EF4-FFF2-40B4-BE49-F238E27FC236}">
                  <a16:creationId xmlns:a16="http://schemas.microsoft.com/office/drawing/2014/main" id="{255C2659-1AEA-8A62-13B4-D9C81B1CA1FF}"/>
                </a:ext>
              </a:extLst>
            </p:cNvPr>
            <p:cNvSpPr txBox="1"/>
            <p:nvPr/>
          </p:nvSpPr>
          <p:spPr>
            <a:xfrm>
              <a:off x="3646974" y="6038364"/>
              <a:ext cx="1047389"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Result:</a:t>
              </a:r>
              <a:endParaRPr lang="ko-KR" altLang="en-US" sz="2400" b="1" dirty="0">
                <a:solidFill>
                  <a:srgbClr val="FF0000"/>
                </a:solidFill>
                <a:latin typeface="Cambria" panose="02040503050406030204" pitchFamily="18" charset="0"/>
                <a:ea typeface="맑은 고딕" panose="020B0503020000020004" pitchFamily="34" charset="-127"/>
              </a:endParaRPr>
            </a:p>
          </p:txBody>
        </p:sp>
      </p:grpSp>
      <p:grpSp>
        <p:nvGrpSpPr>
          <p:cNvPr id="91" name="그룹 761">
            <a:extLst>
              <a:ext uri="{FF2B5EF4-FFF2-40B4-BE49-F238E27FC236}">
                <a16:creationId xmlns:a16="http://schemas.microsoft.com/office/drawing/2014/main" id="{FE4F6BF3-811F-A927-1E95-DEA2A82C46C4}"/>
              </a:ext>
            </a:extLst>
          </p:cNvPr>
          <p:cNvGrpSpPr/>
          <p:nvPr/>
        </p:nvGrpSpPr>
        <p:grpSpPr>
          <a:xfrm rot="5400000">
            <a:off x="3768991" y="5138845"/>
            <a:ext cx="598569" cy="124310"/>
            <a:chOff x="5608137" y="3394157"/>
            <a:chExt cx="338599" cy="70817"/>
          </a:xfrm>
        </p:grpSpPr>
        <p:grpSp>
          <p:nvGrpSpPr>
            <p:cNvPr id="242" name="그룹 753">
              <a:extLst>
                <a:ext uri="{FF2B5EF4-FFF2-40B4-BE49-F238E27FC236}">
                  <a16:creationId xmlns:a16="http://schemas.microsoft.com/office/drawing/2014/main" id="{A53118A7-3944-3CD4-F7C5-C0F04BDC619C}"/>
                </a:ext>
              </a:extLst>
            </p:cNvPr>
            <p:cNvGrpSpPr/>
            <p:nvPr/>
          </p:nvGrpSpPr>
          <p:grpSpPr>
            <a:xfrm rot="5400000">
              <a:off x="5739521" y="3307128"/>
              <a:ext cx="70817" cy="244875"/>
              <a:chOff x="5131625" y="2342062"/>
              <a:chExt cx="70817" cy="244875"/>
            </a:xfrm>
          </p:grpSpPr>
          <p:sp>
            <p:nvSpPr>
              <p:cNvPr id="245" name="타원 750">
                <a:extLst>
                  <a:ext uri="{FF2B5EF4-FFF2-40B4-BE49-F238E27FC236}">
                    <a16:creationId xmlns:a16="http://schemas.microsoft.com/office/drawing/2014/main" id="{18D2DDE8-3251-0C54-D329-5AF5C69E8659}"/>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46" name="타원 751">
                <a:extLst>
                  <a:ext uri="{FF2B5EF4-FFF2-40B4-BE49-F238E27FC236}">
                    <a16:creationId xmlns:a16="http://schemas.microsoft.com/office/drawing/2014/main" id="{A6C463E7-C23D-0E88-E2BF-5D72486375F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47" name="직선 연결선 752">
                <a:extLst>
                  <a:ext uri="{FF2B5EF4-FFF2-40B4-BE49-F238E27FC236}">
                    <a16:creationId xmlns:a16="http://schemas.microsoft.com/office/drawing/2014/main" id="{D3D5AD90-3B7A-BC71-96A0-97D6397E2642}"/>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43" name="직선 연결선 754">
              <a:extLst>
                <a:ext uri="{FF2B5EF4-FFF2-40B4-BE49-F238E27FC236}">
                  <a16:creationId xmlns:a16="http://schemas.microsoft.com/office/drawing/2014/main" id="{BF44AA50-BD10-2E6F-A33B-2E328FBF3C4A}"/>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44" name="직선 연결선 756">
              <a:extLst>
                <a:ext uri="{FF2B5EF4-FFF2-40B4-BE49-F238E27FC236}">
                  <a16:creationId xmlns:a16="http://schemas.microsoft.com/office/drawing/2014/main" id="{9043E919-4F2D-6654-D978-1A74E58B0C1F}"/>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48" name="그룹 761">
            <a:extLst>
              <a:ext uri="{FF2B5EF4-FFF2-40B4-BE49-F238E27FC236}">
                <a16:creationId xmlns:a16="http://schemas.microsoft.com/office/drawing/2014/main" id="{74D9E10D-7284-C150-9764-8ACBDD3D1D72}"/>
              </a:ext>
            </a:extLst>
          </p:cNvPr>
          <p:cNvGrpSpPr/>
          <p:nvPr/>
        </p:nvGrpSpPr>
        <p:grpSpPr>
          <a:xfrm rot="5400000">
            <a:off x="4883794" y="4465349"/>
            <a:ext cx="598569" cy="124310"/>
            <a:chOff x="5608137" y="3394157"/>
            <a:chExt cx="338599" cy="70817"/>
          </a:xfrm>
        </p:grpSpPr>
        <p:grpSp>
          <p:nvGrpSpPr>
            <p:cNvPr id="249" name="그룹 753">
              <a:extLst>
                <a:ext uri="{FF2B5EF4-FFF2-40B4-BE49-F238E27FC236}">
                  <a16:creationId xmlns:a16="http://schemas.microsoft.com/office/drawing/2014/main" id="{991E18B8-1F15-25C3-F11E-39CB4FD43D8A}"/>
                </a:ext>
              </a:extLst>
            </p:cNvPr>
            <p:cNvGrpSpPr/>
            <p:nvPr/>
          </p:nvGrpSpPr>
          <p:grpSpPr>
            <a:xfrm rot="5400000">
              <a:off x="5739521" y="3307128"/>
              <a:ext cx="70817" cy="244875"/>
              <a:chOff x="5131625" y="2342062"/>
              <a:chExt cx="70817" cy="244875"/>
            </a:xfrm>
          </p:grpSpPr>
          <p:sp>
            <p:nvSpPr>
              <p:cNvPr id="252" name="타원 750">
                <a:extLst>
                  <a:ext uri="{FF2B5EF4-FFF2-40B4-BE49-F238E27FC236}">
                    <a16:creationId xmlns:a16="http://schemas.microsoft.com/office/drawing/2014/main" id="{031023EB-FE9C-08A3-03B6-A34D0AC16B90}"/>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53" name="타원 751">
                <a:extLst>
                  <a:ext uri="{FF2B5EF4-FFF2-40B4-BE49-F238E27FC236}">
                    <a16:creationId xmlns:a16="http://schemas.microsoft.com/office/drawing/2014/main" id="{5B1F2433-3B01-4A51-591F-3839591F6BF3}"/>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54" name="직선 연결선 752">
                <a:extLst>
                  <a:ext uri="{FF2B5EF4-FFF2-40B4-BE49-F238E27FC236}">
                    <a16:creationId xmlns:a16="http://schemas.microsoft.com/office/drawing/2014/main" id="{FD73BCEC-5701-9F30-2279-859743390E30}"/>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50" name="직선 연결선 754">
              <a:extLst>
                <a:ext uri="{FF2B5EF4-FFF2-40B4-BE49-F238E27FC236}">
                  <a16:creationId xmlns:a16="http://schemas.microsoft.com/office/drawing/2014/main" id="{A1421D16-52F2-39F4-591C-929BAF9177AC}"/>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51" name="직선 연결선 756">
              <a:extLst>
                <a:ext uri="{FF2B5EF4-FFF2-40B4-BE49-F238E27FC236}">
                  <a16:creationId xmlns:a16="http://schemas.microsoft.com/office/drawing/2014/main" id="{F93D405C-5825-F715-FC3B-12A1884E187C}"/>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55" name="그룹 761">
            <a:extLst>
              <a:ext uri="{FF2B5EF4-FFF2-40B4-BE49-F238E27FC236}">
                <a16:creationId xmlns:a16="http://schemas.microsoft.com/office/drawing/2014/main" id="{0D3D32C1-C0F3-8B5D-7368-0496E7610288}"/>
              </a:ext>
            </a:extLst>
          </p:cNvPr>
          <p:cNvGrpSpPr/>
          <p:nvPr/>
        </p:nvGrpSpPr>
        <p:grpSpPr>
          <a:xfrm rot="5400000">
            <a:off x="4883794" y="5130603"/>
            <a:ext cx="598569" cy="124310"/>
            <a:chOff x="5608137" y="3394157"/>
            <a:chExt cx="338599" cy="70817"/>
          </a:xfrm>
        </p:grpSpPr>
        <p:grpSp>
          <p:nvGrpSpPr>
            <p:cNvPr id="256" name="그룹 753">
              <a:extLst>
                <a:ext uri="{FF2B5EF4-FFF2-40B4-BE49-F238E27FC236}">
                  <a16:creationId xmlns:a16="http://schemas.microsoft.com/office/drawing/2014/main" id="{C9527C58-D692-91C7-6878-6A5A5E4E9B6E}"/>
                </a:ext>
              </a:extLst>
            </p:cNvPr>
            <p:cNvGrpSpPr/>
            <p:nvPr/>
          </p:nvGrpSpPr>
          <p:grpSpPr>
            <a:xfrm rot="5400000">
              <a:off x="5739521" y="3307128"/>
              <a:ext cx="70817" cy="244875"/>
              <a:chOff x="5131625" y="2342062"/>
              <a:chExt cx="70817" cy="244875"/>
            </a:xfrm>
          </p:grpSpPr>
          <p:sp>
            <p:nvSpPr>
              <p:cNvPr id="259" name="타원 750">
                <a:extLst>
                  <a:ext uri="{FF2B5EF4-FFF2-40B4-BE49-F238E27FC236}">
                    <a16:creationId xmlns:a16="http://schemas.microsoft.com/office/drawing/2014/main" id="{08EE84D8-3CFD-B7F8-61AF-C7E943B5EEFD}"/>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60" name="타원 751">
                <a:extLst>
                  <a:ext uri="{FF2B5EF4-FFF2-40B4-BE49-F238E27FC236}">
                    <a16:creationId xmlns:a16="http://schemas.microsoft.com/office/drawing/2014/main" id="{24F6DF9C-C519-79C3-6A39-2BEBAEF06CA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61" name="직선 연결선 752">
                <a:extLst>
                  <a:ext uri="{FF2B5EF4-FFF2-40B4-BE49-F238E27FC236}">
                    <a16:creationId xmlns:a16="http://schemas.microsoft.com/office/drawing/2014/main" id="{41C008E3-EAFE-E489-4A86-A311DE55C66C}"/>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57" name="직선 연결선 754">
              <a:extLst>
                <a:ext uri="{FF2B5EF4-FFF2-40B4-BE49-F238E27FC236}">
                  <a16:creationId xmlns:a16="http://schemas.microsoft.com/office/drawing/2014/main" id="{A0959AEE-3C7E-2E8D-5860-3859CE2CC8E1}"/>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58" name="직선 연결선 756">
              <a:extLst>
                <a:ext uri="{FF2B5EF4-FFF2-40B4-BE49-F238E27FC236}">
                  <a16:creationId xmlns:a16="http://schemas.microsoft.com/office/drawing/2014/main" id="{EB05D0DE-2665-DF56-9E87-E7A18BDF2F2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63" name="그룹 761">
            <a:extLst>
              <a:ext uri="{FF2B5EF4-FFF2-40B4-BE49-F238E27FC236}">
                <a16:creationId xmlns:a16="http://schemas.microsoft.com/office/drawing/2014/main" id="{6B9864D9-DA64-9337-C4F0-40A4EDF1C55D}"/>
              </a:ext>
            </a:extLst>
          </p:cNvPr>
          <p:cNvGrpSpPr/>
          <p:nvPr/>
        </p:nvGrpSpPr>
        <p:grpSpPr>
          <a:xfrm rot="5400000">
            <a:off x="7111108" y="5130604"/>
            <a:ext cx="598569" cy="124310"/>
            <a:chOff x="5608137" y="3394157"/>
            <a:chExt cx="338599" cy="70817"/>
          </a:xfrm>
        </p:grpSpPr>
        <p:grpSp>
          <p:nvGrpSpPr>
            <p:cNvPr id="264" name="그룹 753">
              <a:extLst>
                <a:ext uri="{FF2B5EF4-FFF2-40B4-BE49-F238E27FC236}">
                  <a16:creationId xmlns:a16="http://schemas.microsoft.com/office/drawing/2014/main" id="{1FFB55B6-DD97-C38D-728B-3B2EF7FF3E37}"/>
                </a:ext>
              </a:extLst>
            </p:cNvPr>
            <p:cNvGrpSpPr/>
            <p:nvPr/>
          </p:nvGrpSpPr>
          <p:grpSpPr>
            <a:xfrm rot="5400000">
              <a:off x="5739521" y="3307128"/>
              <a:ext cx="70817" cy="244875"/>
              <a:chOff x="5131625" y="2342062"/>
              <a:chExt cx="70817" cy="244875"/>
            </a:xfrm>
          </p:grpSpPr>
          <p:sp>
            <p:nvSpPr>
              <p:cNvPr id="267" name="타원 750">
                <a:extLst>
                  <a:ext uri="{FF2B5EF4-FFF2-40B4-BE49-F238E27FC236}">
                    <a16:creationId xmlns:a16="http://schemas.microsoft.com/office/drawing/2014/main" id="{3614A03A-029E-2E6F-7934-2019D7DC5127}"/>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68" name="타원 751">
                <a:extLst>
                  <a:ext uri="{FF2B5EF4-FFF2-40B4-BE49-F238E27FC236}">
                    <a16:creationId xmlns:a16="http://schemas.microsoft.com/office/drawing/2014/main" id="{3799B03C-B004-AE13-EE82-BDEB1CE64164}"/>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69" name="직선 연결선 752">
                <a:extLst>
                  <a:ext uri="{FF2B5EF4-FFF2-40B4-BE49-F238E27FC236}">
                    <a16:creationId xmlns:a16="http://schemas.microsoft.com/office/drawing/2014/main" id="{FA3053F5-71A0-685A-9590-213AF99A4CCA}"/>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65" name="직선 연결선 754">
              <a:extLst>
                <a:ext uri="{FF2B5EF4-FFF2-40B4-BE49-F238E27FC236}">
                  <a16:creationId xmlns:a16="http://schemas.microsoft.com/office/drawing/2014/main" id="{CD906916-7D42-5892-5296-6FF6599F9E9F}"/>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66" name="직선 연결선 756">
              <a:extLst>
                <a:ext uri="{FF2B5EF4-FFF2-40B4-BE49-F238E27FC236}">
                  <a16:creationId xmlns:a16="http://schemas.microsoft.com/office/drawing/2014/main" id="{AADF468B-BDF6-518B-94D8-5D2220F43835}"/>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sp>
        <p:nvSpPr>
          <p:cNvPr id="271" name="Slide Number Placeholder 270">
            <a:extLst>
              <a:ext uri="{FF2B5EF4-FFF2-40B4-BE49-F238E27FC236}">
                <a16:creationId xmlns:a16="http://schemas.microsoft.com/office/drawing/2014/main" id="{8BC4CAF5-7A79-B9D2-E31C-92122B4033AD}"/>
              </a:ext>
            </a:extLst>
          </p:cNvPr>
          <p:cNvSpPr>
            <a:spLocks noGrp="1"/>
          </p:cNvSpPr>
          <p:nvPr>
            <p:ph type="sldNum" sz="quarter" idx="12"/>
          </p:nvPr>
        </p:nvSpPr>
        <p:spPr/>
        <p:txBody>
          <a:bodyPr/>
          <a:lstStyle/>
          <a:p>
            <a:r>
              <a:rPr lang="en-CH" dirty="0"/>
              <a:t>19</a:t>
            </a:r>
          </a:p>
        </p:txBody>
      </p:sp>
    </p:spTree>
    <p:extLst>
      <p:ext uri="{BB962C8B-B14F-4D97-AF65-F5344CB8AC3E}">
        <p14:creationId xmlns:p14="http://schemas.microsoft.com/office/powerpoint/2010/main" val="117980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wipe(right)">
                                      <p:cBhvr>
                                        <p:cTn id="7" dur="500"/>
                                        <p:tgtEl>
                                          <p:spTgt spid="22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30"/>
                                        </p:tgtEl>
                                        <p:attrNameLst>
                                          <p:attrName>style.visibility</p:attrName>
                                        </p:attrNameLst>
                                      </p:cBhvr>
                                      <p:to>
                                        <p:strVal val="visible"/>
                                      </p:to>
                                    </p:set>
                                    <p:animEffect transition="in" filter="wipe(right)">
                                      <p:cBhvr>
                                        <p:cTn id="10" dur="500"/>
                                        <p:tgtEl>
                                          <p:spTgt spid="23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31"/>
                                        </p:tgtEl>
                                        <p:attrNameLst>
                                          <p:attrName>style.visibility</p:attrName>
                                        </p:attrNameLst>
                                      </p:cBhvr>
                                      <p:to>
                                        <p:strVal val="visible"/>
                                      </p:to>
                                    </p:set>
                                    <p:animEffect transition="in" filter="wipe(right)">
                                      <p:cBhvr>
                                        <p:cTn id="13" dur="500"/>
                                        <p:tgtEl>
                                          <p:spTgt spid="23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32"/>
                                        </p:tgtEl>
                                        <p:attrNameLst>
                                          <p:attrName>style.visibility</p:attrName>
                                        </p:attrNameLst>
                                      </p:cBhvr>
                                      <p:to>
                                        <p:strVal val="visible"/>
                                      </p:to>
                                    </p:set>
                                    <p:animEffect transition="in" filter="wipe(right)">
                                      <p:cBhvr>
                                        <p:cTn id="16" dur="500"/>
                                        <p:tgtEl>
                                          <p:spTgt spid="232"/>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230" grpId="0" animBg="1"/>
      <p:bldP spid="231" grpId="0" animBg="1"/>
      <p:bldP spid="23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lstStyle/>
          <a:p>
            <a:r>
              <a:rPr lang="en-CH" dirty="0"/>
              <a:t>Multi-Wordline Sensing (MWS): Bitwise AND</a:t>
            </a:r>
          </a:p>
        </p:txBody>
      </p:sp>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a:lstStyle/>
          <a:p>
            <a:r>
              <a:rPr lang="en-CH" dirty="0">
                <a:solidFill>
                  <a:srgbClr val="C80060"/>
                </a:solidFill>
                <a:latin typeface="Avenir Next Medium" panose="020B0503020202020204" pitchFamily="34" charset="0"/>
              </a:rPr>
              <a:t>Intra-Block MWS</a:t>
            </a:r>
            <a:r>
              <a:rPr lang="en-CH" dirty="0"/>
              <a:t>: </a:t>
            </a:r>
            <a:br>
              <a:rPr lang="en-CH" dirty="0"/>
            </a:br>
            <a:r>
              <a:rPr lang="en-CH" dirty="0">
                <a:solidFill>
                  <a:schemeClr val="accent1"/>
                </a:solidFill>
              </a:rPr>
              <a:t>Simultaneously activates </a:t>
            </a:r>
            <a:r>
              <a:rPr lang="en-CH" dirty="0"/>
              <a:t>multiple WLs </a:t>
            </a:r>
            <a:r>
              <a:rPr lang="en-CH" dirty="0">
                <a:solidFill>
                  <a:schemeClr val="accent1"/>
                </a:solidFill>
              </a:rPr>
              <a:t>in the same block </a:t>
            </a:r>
            <a:br>
              <a:rPr lang="en-CH" dirty="0">
                <a:solidFill>
                  <a:schemeClr val="accent1"/>
                </a:solidFill>
              </a:rPr>
            </a:br>
            <a:r>
              <a:rPr lang="en-CH" dirty="0">
                <a:solidFill>
                  <a:schemeClr val="accent1"/>
                </a:solidFill>
              </a:rPr>
              <a:t>   </a:t>
            </a:r>
            <a:r>
              <a:rPr lang="en-CH" dirty="0">
                <a:sym typeface="Wingdings" pitchFamily="2" charset="2"/>
              </a:rPr>
              <a:t></a:t>
            </a:r>
            <a:r>
              <a:rPr lang="en-CH" dirty="0"/>
              <a:t> </a:t>
            </a:r>
            <a:r>
              <a:rPr lang="en-CH" dirty="0">
                <a:solidFill>
                  <a:srgbClr val="C80060"/>
                </a:solidFill>
              </a:rPr>
              <a:t>Bitwise AND</a:t>
            </a:r>
            <a:r>
              <a:rPr lang="en-CH" dirty="0"/>
              <a:t> 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3883465"/>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94" name="Group 93">
            <a:extLst>
              <a:ext uri="{FF2B5EF4-FFF2-40B4-BE49-F238E27FC236}">
                <a16:creationId xmlns:a16="http://schemas.microsoft.com/office/drawing/2014/main" id="{E4826338-1836-E9D3-34FB-562D0F2D1798}"/>
              </a:ext>
            </a:extLst>
          </p:cNvPr>
          <p:cNvGrpSpPr/>
          <p:nvPr/>
        </p:nvGrpSpPr>
        <p:grpSpPr>
          <a:xfrm>
            <a:off x="4062140" y="2665066"/>
            <a:ext cx="3340542" cy="3358061"/>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228" name="Group 227">
            <a:extLst>
              <a:ext uri="{FF2B5EF4-FFF2-40B4-BE49-F238E27FC236}">
                <a16:creationId xmlns:a16="http://schemas.microsoft.com/office/drawing/2014/main" id="{4657F400-371E-5409-CC86-6FC3A1E88181}"/>
              </a:ext>
            </a:extLst>
          </p:cNvPr>
          <p:cNvGrpSpPr/>
          <p:nvPr/>
        </p:nvGrpSpPr>
        <p:grpSpPr>
          <a:xfrm>
            <a:off x="4640972" y="2450831"/>
            <a:ext cx="3350590" cy="3572296"/>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30" name="Group 29">
            <a:extLst>
              <a:ext uri="{FF2B5EF4-FFF2-40B4-BE49-F238E27FC236}">
                <a16:creationId xmlns:a16="http://schemas.microsoft.com/office/drawing/2014/main" id="{336AC0E1-C3A2-6F50-4F1C-1838AAAA526A}"/>
              </a:ext>
            </a:extLst>
          </p:cNvPr>
          <p:cNvGrpSpPr/>
          <p:nvPr/>
        </p:nvGrpSpPr>
        <p:grpSpPr>
          <a:xfrm>
            <a:off x="3382115" y="3191198"/>
            <a:ext cx="5014215" cy="1988051"/>
            <a:chOff x="1422400" y="2671909"/>
            <a:chExt cx="6166530" cy="1988051"/>
          </a:xfrm>
        </p:grpSpPr>
        <p:grpSp>
          <p:nvGrpSpPr>
            <p:cNvPr id="31" name="Group 30">
              <a:extLst>
                <a:ext uri="{FF2B5EF4-FFF2-40B4-BE49-F238E27FC236}">
                  <a16:creationId xmlns:a16="http://schemas.microsoft.com/office/drawing/2014/main" id="{A54D0EED-F7AE-3399-A35F-5DD2E5791B55}"/>
                </a:ext>
              </a:extLst>
            </p:cNvPr>
            <p:cNvGrpSpPr/>
            <p:nvPr/>
          </p:nvGrpSpPr>
          <p:grpSpPr>
            <a:xfrm>
              <a:off x="1422400" y="2671909"/>
              <a:ext cx="6166530"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1422400" y="3334592"/>
              <a:ext cx="6166530"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293B1098-869E-2FDF-5816-DC9857BD52A9}"/>
                </a:ext>
              </a:extLst>
            </p:cNvPr>
            <p:cNvGrpSpPr/>
            <p:nvPr/>
          </p:nvGrpSpPr>
          <p:grpSpPr>
            <a:xfrm>
              <a:off x="1422400" y="3997275"/>
              <a:ext cx="6166530" cy="2"/>
              <a:chOff x="1231585" y="2671909"/>
              <a:chExt cx="6166530" cy="2"/>
            </a:xfrm>
          </p:grpSpPr>
          <p:cxnSp>
            <p:nvCxnSpPr>
              <p:cNvPr id="40" name="Straight Connector 39">
                <a:extLst>
                  <a:ext uri="{FF2B5EF4-FFF2-40B4-BE49-F238E27FC236}">
                    <a16:creationId xmlns:a16="http://schemas.microsoft.com/office/drawing/2014/main" id="{1941D14D-8737-D6E2-998D-FF3894B4B0A9}"/>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5CD21B-B3C7-26DA-0143-9D68215D5CF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9C808435-2C78-1605-4BE9-904EF4B89982}"/>
                </a:ext>
              </a:extLst>
            </p:cNvPr>
            <p:cNvGrpSpPr/>
            <p:nvPr/>
          </p:nvGrpSpPr>
          <p:grpSpPr>
            <a:xfrm>
              <a:off x="1422400" y="4659958"/>
              <a:ext cx="6166530" cy="2"/>
              <a:chOff x="1231585" y="2671909"/>
              <a:chExt cx="6166530" cy="2"/>
            </a:xfrm>
          </p:grpSpPr>
          <p:cxnSp>
            <p:nvCxnSpPr>
              <p:cNvPr id="38" name="Straight Connector 37">
                <a:extLst>
                  <a:ext uri="{FF2B5EF4-FFF2-40B4-BE49-F238E27FC236}">
                    <a16:creationId xmlns:a16="http://schemas.microsoft.com/office/drawing/2014/main" id="{D01BF65E-5226-DA67-1929-EB5926854DEB}"/>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04113FB-9206-A9CB-0E30-C87332D2BA8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6" name="타원 299">
            <a:extLst>
              <a:ext uri="{FF2B5EF4-FFF2-40B4-BE49-F238E27FC236}">
                <a16:creationId xmlns:a16="http://schemas.microsoft.com/office/drawing/2014/main" id="{715BDDB0-F2BA-732C-8F89-B946C45E3F0E}"/>
              </a:ext>
            </a:extLst>
          </p:cNvPr>
          <p:cNvSpPr/>
          <p:nvPr/>
        </p:nvSpPr>
        <p:spPr>
          <a:xfrm>
            <a:off x="3782388" y="291215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7" name="타원 299">
            <a:extLst>
              <a:ext uri="{FF2B5EF4-FFF2-40B4-BE49-F238E27FC236}">
                <a16:creationId xmlns:a16="http://schemas.microsoft.com/office/drawing/2014/main" id="{E0B2046C-3EF6-C78D-56E7-5C2ACB38D989}"/>
              </a:ext>
            </a:extLst>
          </p:cNvPr>
          <p:cNvSpPr/>
          <p:nvPr/>
        </p:nvSpPr>
        <p:spPr>
          <a:xfrm>
            <a:off x="3779881" y="357483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8" name="타원 299">
            <a:extLst>
              <a:ext uri="{FF2B5EF4-FFF2-40B4-BE49-F238E27FC236}">
                <a16:creationId xmlns:a16="http://schemas.microsoft.com/office/drawing/2014/main" id="{0B980A76-EE1D-5F5C-E71F-7BFDED3F98DA}"/>
              </a:ext>
            </a:extLst>
          </p:cNvPr>
          <p:cNvSpPr/>
          <p:nvPr/>
        </p:nvSpPr>
        <p:spPr>
          <a:xfrm>
            <a:off x="3782388"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9" name="타원 299">
            <a:extLst>
              <a:ext uri="{FF2B5EF4-FFF2-40B4-BE49-F238E27FC236}">
                <a16:creationId xmlns:a16="http://schemas.microsoft.com/office/drawing/2014/main" id="{C1C8EAC4-1576-753D-C5CB-D8C7AA77B320}"/>
              </a:ext>
            </a:extLst>
          </p:cNvPr>
          <p:cNvSpPr/>
          <p:nvPr/>
        </p:nvSpPr>
        <p:spPr>
          <a:xfrm>
            <a:off x="3782388"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91215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357483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5" name="타원 299">
            <a:extLst>
              <a:ext uri="{FF2B5EF4-FFF2-40B4-BE49-F238E27FC236}">
                <a16:creationId xmlns:a16="http://schemas.microsoft.com/office/drawing/2014/main" id="{1ACB0B0D-6981-5F77-4D3B-07E9CC7EE671}"/>
              </a:ext>
            </a:extLst>
          </p:cNvPr>
          <p:cNvSpPr/>
          <p:nvPr/>
        </p:nvSpPr>
        <p:spPr>
          <a:xfrm>
            <a:off x="4895902" y="4237516"/>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6" name="타원 299">
            <a:extLst>
              <a:ext uri="{FF2B5EF4-FFF2-40B4-BE49-F238E27FC236}">
                <a16:creationId xmlns:a16="http://schemas.microsoft.com/office/drawing/2014/main" id="{6C5532B3-F992-714D-60DD-C3540C713DA3}"/>
              </a:ext>
            </a:extLst>
          </p:cNvPr>
          <p:cNvSpPr/>
          <p:nvPr/>
        </p:nvSpPr>
        <p:spPr>
          <a:xfrm>
            <a:off x="4895902"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91215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357483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2" name="타원 299">
            <a:extLst>
              <a:ext uri="{FF2B5EF4-FFF2-40B4-BE49-F238E27FC236}">
                <a16:creationId xmlns:a16="http://schemas.microsoft.com/office/drawing/2014/main" id="{47FEC1FE-15F2-4E31-D1F3-E364557B0147}"/>
              </a:ext>
            </a:extLst>
          </p:cNvPr>
          <p:cNvSpPr/>
          <p:nvPr/>
        </p:nvSpPr>
        <p:spPr>
          <a:xfrm>
            <a:off x="6009416"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3" name="타원 299">
            <a:extLst>
              <a:ext uri="{FF2B5EF4-FFF2-40B4-BE49-F238E27FC236}">
                <a16:creationId xmlns:a16="http://schemas.microsoft.com/office/drawing/2014/main" id="{7EB7C072-87F8-81BF-C789-F32F4C7AC2CD}"/>
              </a:ext>
            </a:extLst>
          </p:cNvPr>
          <p:cNvSpPr/>
          <p:nvPr/>
        </p:nvSpPr>
        <p:spPr>
          <a:xfrm>
            <a:off x="6009416" y="4900199"/>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91215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357483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9" name="타원 299">
            <a:extLst>
              <a:ext uri="{FF2B5EF4-FFF2-40B4-BE49-F238E27FC236}">
                <a16:creationId xmlns:a16="http://schemas.microsoft.com/office/drawing/2014/main" id="{E073C5B8-D66D-3E43-4822-96F19B62CF0B}"/>
              </a:ext>
            </a:extLst>
          </p:cNvPr>
          <p:cNvSpPr/>
          <p:nvPr/>
        </p:nvSpPr>
        <p:spPr>
          <a:xfrm>
            <a:off x="7122930"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70" name="타원 299">
            <a:extLst>
              <a:ext uri="{FF2B5EF4-FFF2-40B4-BE49-F238E27FC236}">
                <a16:creationId xmlns:a16="http://schemas.microsoft.com/office/drawing/2014/main" id="{7E5A5ED7-7A3A-F8A9-24B8-E055FA77F34B}"/>
              </a:ext>
            </a:extLst>
          </p:cNvPr>
          <p:cNvSpPr/>
          <p:nvPr/>
        </p:nvSpPr>
        <p:spPr>
          <a:xfrm>
            <a:off x="7122930"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96328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362804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3" name="TextBox 82">
            <a:extLst>
              <a:ext uri="{FF2B5EF4-FFF2-40B4-BE49-F238E27FC236}">
                <a16:creationId xmlns:a16="http://schemas.microsoft.com/office/drawing/2014/main" id="{2B2C8682-FC56-2430-DC5D-B0F23C0B00C2}"/>
              </a:ext>
            </a:extLst>
          </p:cNvPr>
          <p:cNvSpPr txBox="1"/>
          <p:nvPr/>
        </p:nvSpPr>
        <p:spPr>
          <a:xfrm>
            <a:off x="8390475" y="4285622"/>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4" name="TextBox 83">
            <a:extLst>
              <a:ext uri="{FF2B5EF4-FFF2-40B4-BE49-F238E27FC236}">
                <a16:creationId xmlns:a16="http://schemas.microsoft.com/office/drawing/2014/main" id="{23209F8F-7BE5-823E-2923-C6A823294893}"/>
              </a:ext>
            </a:extLst>
          </p:cNvPr>
          <p:cNvSpPr txBox="1"/>
          <p:nvPr/>
        </p:nvSpPr>
        <p:spPr>
          <a:xfrm>
            <a:off x="8390475" y="4953181"/>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2865978" y="3037311"/>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2865978" y="3703356"/>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8" name="TextBox 87">
            <a:extLst>
              <a:ext uri="{FF2B5EF4-FFF2-40B4-BE49-F238E27FC236}">
                <a16:creationId xmlns:a16="http://schemas.microsoft.com/office/drawing/2014/main" id="{C4D539F8-7EB9-F43B-FD6B-D9A8E853BDB7}"/>
              </a:ext>
            </a:extLst>
          </p:cNvPr>
          <p:cNvSpPr txBox="1"/>
          <p:nvPr/>
        </p:nvSpPr>
        <p:spPr>
          <a:xfrm>
            <a:off x="2865978" y="4369400"/>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9" name="TextBox 88">
            <a:extLst>
              <a:ext uri="{FF2B5EF4-FFF2-40B4-BE49-F238E27FC236}">
                <a16:creationId xmlns:a16="http://schemas.microsoft.com/office/drawing/2014/main" id="{783E6D58-916A-4BAC-0242-1DEE8F5BEE4C}"/>
              </a:ext>
            </a:extLst>
          </p:cNvPr>
          <p:cNvSpPr txBox="1"/>
          <p:nvPr/>
        </p:nvSpPr>
        <p:spPr>
          <a:xfrm>
            <a:off x="2865978" y="5024155"/>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19" name="그룹 835">
            <a:extLst>
              <a:ext uri="{FF2B5EF4-FFF2-40B4-BE49-F238E27FC236}">
                <a16:creationId xmlns:a16="http://schemas.microsoft.com/office/drawing/2014/main" id="{AD89CEF5-B0EC-73D6-A0A7-BB22FE2FB463}"/>
              </a:ext>
            </a:extLst>
          </p:cNvPr>
          <p:cNvGrpSpPr/>
          <p:nvPr/>
        </p:nvGrpSpPr>
        <p:grpSpPr>
          <a:xfrm rot="16200000">
            <a:off x="3779952" y="4380986"/>
            <a:ext cx="564373" cy="268733"/>
            <a:chOff x="5890169" y="4312037"/>
            <a:chExt cx="1895988" cy="1103725"/>
          </a:xfrm>
        </p:grpSpPr>
        <p:grpSp>
          <p:nvGrpSpPr>
            <p:cNvPr id="20" name="그룹 822">
              <a:extLst>
                <a:ext uri="{FF2B5EF4-FFF2-40B4-BE49-F238E27FC236}">
                  <a16:creationId xmlns:a16="http://schemas.microsoft.com/office/drawing/2014/main" id="{8E829146-C669-4C56-078B-405A6EECD7CB}"/>
                </a:ext>
              </a:extLst>
            </p:cNvPr>
            <p:cNvGrpSpPr/>
            <p:nvPr/>
          </p:nvGrpSpPr>
          <p:grpSpPr>
            <a:xfrm>
              <a:off x="6122466" y="4312037"/>
              <a:ext cx="1432853" cy="1103725"/>
              <a:chOff x="5991225" y="4310063"/>
              <a:chExt cx="496427" cy="273840"/>
            </a:xfrm>
          </p:grpSpPr>
          <p:cxnSp>
            <p:nvCxnSpPr>
              <p:cNvPr id="23" name="직선 연결선 771">
                <a:extLst>
                  <a:ext uri="{FF2B5EF4-FFF2-40B4-BE49-F238E27FC236}">
                    <a16:creationId xmlns:a16="http://schemas.microsoft.com/office/drawing/2014/main" id="{5A754324-AE2C-861B-87EE-B7341B2D69AB}"/>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4" name="직선 연결선 789">
                <a:extLst>
                  <a:ext uri="{FF2B5EF4-FFF2-40B4-BE49-F238E27FC236}">
                    <a16:creationId xmlns:a16="http://schemas.microsoft.com/office/drawing/2014/main" id="{29502131-6DA6-6D0F-BB3C-2C49B903148D}"/>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5" name="직선 연결선 792">
                <a:extLst>
                  <a:ext uri="{FF2B5EF4-FFF2-40B4-BE49-F238E27FC236}">
                    <a16:creationId xmlns:a16="http://schemas.microsoft.com/office/drawing/2014/main" id="{ACDC2459-638E-0A3B-360B-5BFE47AB70A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6" name="직선 연결선 807">
                <a:extLst>
                  <a:ext uri="{FF2B5EF4-FFF2-40B4-BE49-F238E27FC236}">
                    <a16:creationId xmlns:a16="http://schemas.microsoft.com/office/drawing/2014/main" id="{EEB135D1-3BFF-F885-50DB-B2502FD7AC9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7" name="직선 연결선 810">
                <a:extLst>
                  <a:ext uri="{FF2B5EF4-FFF2-40B4-BE49-F238E27FC236}">
                    <a16:creationId xmlns:a16="http://schemas.microsoft.com/office/drawing/2014/main" id="{CD669DE3-B894-2A74-EB19-8078BD2344E4}"/>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8" name="직선 연결선 815">
                <a:extLst>
                  <a:ext uri="{FF2B5EF4-FFF2-40B4-BE49-F238E27FC236}">
                    <a16:creationId xmlns:a16="http://schemas.microsoft.com/office/drawing/2014/main" id="{2D215FBC-CE0B-A1BE-903A-E38D8100FEDA}"/>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9" name="직선 연결선 819">
                <a:extLst>
                  <a:ext uri="{FF2B5EF4-FFF2-40B4-BE49-F238E27FC236}">
                    <a16:creationId xmlns:a16="http://schemas.microsoft.com/office/drawing/2014/main" id="{96367DBE-11AE-9E1C-72C3-123C8D6971E4}"/>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21" name="직선 연결선 826">
              <a:extLst>
                <a:ext uri="{FF2B5EF4-FFF2-40B4-BE49-F238E27FC236}">
                  <a16:creationId xmlns:a16="http://schemas.microsoft.com/office/drawing/2014/main" id="{F1C84639-4B7C-1BB1-6650-CA2F9603DCCE}"/>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832">
              <a:extLst>
                <a:ext uri="{FF2B5EF4-FFF2-40B4-BE49-F238E27FC236}">
                  <a16:creationId xmlns:a16="http://schemas.microsoft.com/office/drawing/2014/main" id="{1CE68011-83FA-59C5-0ACF-F8115C2C71E1}"/>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10" name="그룹 835">
            <a:extLst>
              <a:ext uri="{FF2B5EF4-FFF2-40B4-BE49-F238E27FC236}">
                <a16:creationId xmlns:a16="http://schemas.microsoft.com/office/drawing/2014/main" id="{E2DE9843-11A1-B72C-36ED-1FE88793A7D7}"/>
              </a:ext>
            </a:extLst>
          </p:cNvPr>
          <p:cNvGrpSpPr/>
          <p:nvPr/>
        </p:nvGrpSpPr>
        <p:grpSpPr>
          <a:xfrm rot="16200000">
            <a:off x="6006980" y="4380986"/>
            <a:ext cx="564373" cy="268733"/>
            <a:chOff x="5890169" y="4312037"/>
            <a:chExt cx="1895988" cy="1103725"/>
          </a:xfrm>
        </p:grpSpPr>
        <p:grpSp>
          <p:nvGrpSpPr>
            <p:cNvPr id="111" name="그룹 822">
              <a:extLst>
                <a:ext uri="{FF2B5EF4-FFF2-40B4-BE49-F238E27FC236}">
                  <a16:creationId xmlns:a16="http://schemas.microsoft.com/office/drawing/2014/main" id="{67B0FD71-9C96-60F5-8877-30B2470DD586}"/>
                </a:ext>
              </a:extLst>
            </p:cNvPr>
            <p:cNvGrpSpPr/>
            <p:nvPr/>
          </p:nvGrpSpPr>
          <p:grpSpPr>
            <a:xfrm>
              <a:off x="6122466" y="4312037"/>
              <a:ext cx="1432853" cy="1103725"/>
              <a:chOff x="5991225" y="4310063"/>
              <a:chExt cx="496427" cy="273840"/>
            </a:xfrm>
          </p:grpSpPr>
          <p:cxnSp>
            <p:nvCxnSpPr>
              <p:cNvPr id="114" name="직선 연결선 771">
                <a:extLst>
                  <a:ext uri="{FF2B5EF4-FFF2-40B4-BE49-F238E27FC236}">
                    <a16:creationId xmlns:a16="http://schemas.microsoft.com/office/drawing/2014/main" id="{D3964D48-33AF-B1DE-9969-8CF3B731D6EE}"/>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5" name="직선 연결선 789">
                <a:extLst>
                  <a:ext uri="{FF2B5EF4-FFF2-40B4-BE49-F238E27FC236}">
                    <a16:creationId xmlns:a16="http://schemas.microsoft.com/office/drawing/2014/main" id="{FC9F90BD-B033-E238-9758-FD94E737AC60}"/>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6" name="직선 연결선 792">
                <a:extLst>
                  <a:ext uri="{FF2B5EF4-FFF2-40B4-BE49-F238E27FC236}">
                    <a16:creationId xmlns:a16="http://schemas.microsoft.com/office/drawing/2014/main" id="{5BECE959-9F5F-BAFD-B6B4-98FE3A52356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7" name="직선 연결선 807">
                <a:extLst>
                  <a:ext uri="{FF2B5EF4-FFF2-40B4-BE49-F238E27FC236}">
                    <a16:creationId xmlns:a16="http://schemas.microsoft.com/office/drawing/2014/main" id="{B18BE5E0-8EEB-4D43-3500-AA6D9DC1DFC3}"/>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8" name="직선 연결선 810">
                <a:extLst>
                  <a:ext uri="{FF2B5EF4-FFF2-40B4-BE49-F238E27FC236}">
                    <a16:creationId xmlns:a16="http://schemas.microsoft.com/office/drawing/2014/main" id="{3B7AB53D-1EB8-BA98-4484-EC8A178F21F8}"/>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9" name="직선 연결선 815">
                <a:extLst>
                  <a:ext uri="{FF2B5EF4-FFF2-40B4-BE49-F238E27FC236}">
                    <a16:creationId xmlns:a16="http://schemas.microsoft.com/office/drawing/2014/main" id="{37191955-2546-6884-E212-7393210FA55A}"/>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0" name="직선 연결선 819">
                <a:extLst>
                  <a:ext uri="{FF2B5EF4-FFF2-40B4-BE49-F238E27FC236}">
                    <a16:creationId xmlns:a16="http://schemas.microsoft.com/office/drawing/2014/main" id="{AF405206-B039-831F-3002-3E802BFEF75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12" name="직선 연결선 826">
              <a:extLst>
                <a:ext uri="{FF2B5EF4-FFF2-40B4-BE49-F238E27FC236}">
                  <a16:creationId xmlns:a16="http://schemas.microsoft.com/office/drawing/2014/main" id="{D7552775-FA91-2568-52A4-3D092D2E18F3}"/>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3" name="직선 연결선 832">
              <a:extLst>
                <a:ext uri="{FF2B5EF4-FFF2-40B4-BE49-F238E27FC236}">
                  <a16:creationId xmlns:a16="http://schemas.microsoft.com/office/drawing/2014/main" id="{5D9C5420-0640-8924-8017-7D7C94306316}"/>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21" name="그룹 835">
            <a:extLst>
              <a:ext uri="{FF2B5EF4-FFF2-40B4-BE49-F238E27FC236}">
                <a16:creationId xmlns:a16="http://schemas.microsoft.com/office/drawing/2014/main" id="{46F06E68-A4D3-1E29-B631-77531C389F37}"/>
              </a:ext>
            </a:extLst>
          </p:cNvPr>
          <p:cNvGrpSpPr/>
          <p:nvPr/>
        </p:nvGrpSpPr>
        <p:grpSpPr>
          <a:xfrm rot="16200000">
            <a:off x="6006981" y="5048019"/>
            <a:ext cx="564373" cy="268733"/>
            <a:chOff x="5890169" y="4312037"/>
            <a:chExt cx="1895988" cy="1103725"/>
          </a:xfrm>
        </p:grpSpPr>
        <p:grpSp>
          <p:nvGrpSpPr>
            <p:cNvPr id="122" name="그룹 822">
              <a:extLst>
                <a:ext uri="{FF2B5EF4-FFF2-40B4-BE49-F238E27FC236}">
                  <a16:creationId xmlns:a16="http://schemas.microsoft.com/office/drawing/2014/main" id="{4E1C80F3-56B0-E94D-2AF2-B4296032C0D7}"/>
                </a:ext>
              </a:extLst>
            </p:cNvPr>
            <p:cNvGrpSpPr/>
            <p:nvPr/>
          </p:nvGrpSpPr>
          <p:grpSpPr>
            <a:xfrm>
              <a:off x="6122466" y="4312037"/>
              <a:ext cx="1432853" cy="1103725"/>
              <a:chOff x="5991225" y="4310063"/>
              <a:chExt cx="496427" cy="273840"/>
            </a:xfrm>
          </p:grpSpPr>
          <p:cxnSp>
            <p:nvCxnSpPr>
              <p:cNvPr id="125" name="직선 연결선 771">
                <a:extLst>
                  <a:ext uri="{FF2B5EF4-FFF2-40B4-BE49-F238E27FC236}">
                    <a16:creationId xmlns:a16="http://schemas.microsoft.com/office/drawing/2014/main" id="{56472CE2-E17B-E0AD-132B-B81078087073}"/>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6" name="직선 연결선 789">
                <a:extLst>
                  <a:ext uri="{FF2B5EF4-FFF2-40B4-BE49-F238E27FC236}">
                    <a16:creationId xmlns:a16="http://schemas.microsoft.com/office/drawing/2014/main" id="{5D061D8C-AFBA-BE3D-7F94-8AFA7F763244}"/>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7" name="직선 연결선 792">
                <a:extLst>
                  <a:ext uri="{FF2B5EF4-FFF2-40B4-BE49-F238E27FC236}">
                    <a16:creationId xmlns:a16="http://schemas.microsoft.com/office/drawing/2014/main" id="{33846EE5-4EE4-CC6D-F181-8ACB111A2086}"/>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8" name="직선 연결선 807">
                <a:extLst>
                  <a:ext uri="{FF2B5EF4-FFF2-40B4-BE49-F238E27FC236}">
                    <a16:creationId xmlns:a16="http://schemas.microsoft.com/office/drawing/2014/main" id="{79026406-EEB7-C1B6-3937-3592D4643347}"/>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9" name="직선 연결선 810">
                <a:extLst>
                  <a:ext uri="{FF2B5EF4-FFF2-40B4-BE49-F238E27FC236}">
                    <a16:creationId xmlns:a16="http://schemas.microsoft.com/office/drawing/2014/main" id="{81395FAA-5370-B2C9-3F9C-FC72D2D8585B}"/>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0" name="직선 연결선 815">
                <a:extLst>
                  <a:ext uri="{FF2B5EF4-FFF2-40B4-BE49-F238E27FC236}">
                    <a16:creationId xmlns:a16="http://schemas.microsoft.com/office/drawing/2014/main" id="{3806A183-4C5D-6E8D-97F1-ADCD0637E451}"/>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1" name="직선 연결선 819">
                <a:extLst>
                  <a:ext uri="{FF2B5EF4-FFF2-40B4-BE49-F238E27FC236}">
                    <a16:creationId xmlns:a16="http://schemas.microsoft.com/office/drawing/2014/main" id="{932D1442-8E11-B6B1-230B-32D3C8615C83}"/>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23" name="직선 연결선 826">
              <a:extLst>
                <a:ext uri="{FF2B5EF4-FFF2-40B4-BE49-F238E27FC236}">
                  <a16:creationId xmlns:a16="http://schemas.microsoft.com/office/drawing/2014/main" id="{BE4AC356-3A57-A5D9-5E8C-14A0181F9A16}"/>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4" name="직선 연결선 832">
              <a:extLst>
                <a:ext uri="{FF2B5EF4-FFF2-40B4-BE49-F238E27FC236}">
                  <a16:creationId xmlns:a16="http://schemas.microsoft.com/office/drawing/2014/main" id="{21F6AFD1-4707-F432-BE32-FEBDEB6FE4C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32" name="그룹 835">
            <a:extLst>
              <a:ext uri="{FF2B5EF4-FFF2-40B4-BE49-F238E27FC236}">
                <a16:creationId xmlns:a16="http://schemas.microsoft.com/office/drawing/2014/main" id="{1BF5A43A-17DF-637B-FADC-39781538C6C0}"/>
              </a:ext>
            </a:extLst>
          </p:cNvPr>
          <p:cNvGrpSpPr/>
          <p:nvPr/>
        </p:nvGrpSpPr>
        <p:grpSpPr>
          <a:xfrm rot="16200000">
            <a:off x="7120494" y="4380986"/>
            <a:ext cx="564373" cy="268733"/>
            <a:chOff x="5890169" y="4312037"/>
            <a:chExt cx="1895988" cy="1103725"/>
          </a:xfrm>
        </p:grpSpPr>
        <p:grpSp>
          <p:nvGrpSpPr>
            <p:cNvPr id="133" name="그룹 822">
              <a:extLst>
                <a:ext uri="{FF2B5EF4-FFF2-40B4-BE49-F238E27FC236}">
                  <a16:creationId xmlns:a16="http://schemas.microsoft.com/office/drawing/2014/main" id="{79274270-930E-A63A-45A1-75B1D628A402}"/>
                </a:ext>
              </a:extLst>
            </p:cNvPr>
            <p:cNvGrpSpPr/>
            <p:nvPr/>
          </p:nvGrpSpPr>
          <p:grpSpPr>
            <a:xfrm>
              <a:off x="6122466" y="4312037"/>
              <a:ext cx="1432853" cy="1103725"/>
              <a:chOff x="5991225" y="4310063"/>
              <a:chExt cx="496427" cy="273840"/>
            </a:xfrm>
          </p:grpSpPr>
          <p:cxnSp>
            <p:nvCxnSpPr>
              <p:cNvPr id="136" name="직선 연결선 771">
                <a:extLst>
                  <a:ext uri="{FF2B5EF4-FFF2-40B4-BE49-F238E27FC236}">
                    <a16:creationId xmlns:a16="http://schemas.microsoft.com/office/drawing/2014/main" id="{34672CA8-1EEF-0C00-B9CC-A68DEFB1046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7" name="직선 연결선 789">
                <a:extLst>
                  <a:ext uri="{FF2B5EF4-FFF2-40B4-BE49-F238E27FC236}">
                    <a16:creationId xmlns:a16="http://schemas.microsoft.com/office/drawing/2014/main" id="{EA15D5AC-7B24-9276-B617-D68B7791F7E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8" name="직선 연결선 792">
                <a:extLst>
                  <a:ext uri="{FF2B5EF4-FFF2-40B4-BE49-F238E27FC236}">
                    <a16:creationId xmlns:a16="http://schemas.microsoft.com/office/drawing/2014/main" id="{6DD1EEA3-9B7A-3CD2-6E46-E654B119D8F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9" name="직선 연결선 807">
                <a:extLst>
                  <a:ext uri="{FF2B5EF4-FFF2-40B4-BE49-F238E27FC236}">
                    <a16:creationId xmlns:a16="http://schemas.microsoft.com/office/drawing/2014/main" id="{E227C1E6-1AC3-71A4-761A-FD06198F1E5D}"/>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40" name="직선 연결선 810">
                <a:extLst>
                  <a:ext uri="{FF2B5EF4-FFF2-40B4-BE49-F238E27FC236}">
                    <a16:creationId xmlns:a16="http://schemas.microsoft.com/office/drawing/2014/main" id="{DF1D6C90-E511-BC55-B217-2EEC4CD2B36A}"/>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41" name="직선 연결선 815">
                <a:extLst>
                  <a:ext uri="{FF2B5EF4-FFF2-40B4-BE49-F238E27FC236}">
                    <a16:creationId xmlns:a16="http://schemas.microsoft.com/office/drawing/2014/main" id="{E6874B1F-59D1-7760-57EC-DD8F21C0D4CD}"/>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42" name="직선 연결선 819">
                <a:extLst>
                  <a:ext uri="{FF2B5EF4-FFF2-40B4-BE49-F238E27FC236}">
                    <a16:creationId xmlns:a16="http://schemas.microsoft.com/office/drawing/2014/main" id="{01161A12-F6E3-55A0-5A12-F19083E37C4E}"/>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34" name="직선 연결선 826">
              <a:extLst>
                <a:ext uri="{FF2B5EF4-FFF2-40B4-BE49-F238E27FC236}">
                  <a16:creationId xmlns:a16="http://schemas.microsoft.com/office/drawing/2014/main" id="{85CDB2E5-4914-8F24-B835-5E9F3EAD22F2}"/>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5" name="직선 연결선 832">
              <a:extLst>
                <a:ext uri="{FF2B5EF4-FFF2-40B4-BE49-F238E27FC236}">
                  <a16:creationId xmlns:a16="http://schemas.microsoft.com/office/drawing/2014/main" id="{3032E4D8-1818-D24A-7685-0F925B877462}"/>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sp>
        <p:nvSpPr>
          <p:cNvPr id="154" name="TextBox 153">
            <a:extLst>
              <a:ext uri="{FF2B5EF4-FFF2-40B4-BE49-F238E27FC236}">
                <a16:creationId xmlns:a16="http://schemas.microsoft.com/office/drawing/2014/main" id="{899C8904-684B-3AE0-22A4-4F64BA9C08C6}"/>
              </a:ext>
            </a:extLst>
          </p:cNvPr>
          <p:cNvSpPr txBox="1"/>
          <p:nvPr/>
        </p:nvSpPr>
        <p:spPr>
          <a:xfrm>
            <a:off x="-85888" y="3317632"/>
            <a:ext cx="3190481" cy="1231106"/>
          </a:xfrm>
          <a:prstGeom prst="rect">
            <a:avLst/>
          </a:prstGeom>
          <a:noFill/>
        </p:spPr>
        <p:txBody>
          <a:bodyPr wrap="square" lIns="0" tIns="0" rIns="0" bIns="0" rtlCol="0" anchor="ctr">
            <a:spAutoFit/>
          </a:bodyPr>
          <a:lstStyle/>
          <a:p>
            <a:pPr algn="ctr" defTabSz="457200"/>
            <a:r>
              <a:rPr lang="en-US" altLang="ko-KR" sz="2000" b="1" dirty="0">
                <a:solidFill>
                  <a:srgbClr val="C80060"/>
                </a:solidFill>
                <a:latin typeface="Cambria" panose="02040503050406030204" pitchFamily="18" charset="0"/>
                <a:ea typeface="맑은 고딕" panose="020B0503020000020004" pitchFamily="34" charset="-127"/>
              </a:rPr>
              <a:t>Target Cell</a:t>
            </a:r>
            <a:r>
              <a:rPr lang="en-US" altLang="ko-KR" sz="2000" b="1" dirty="0">
                <a:solidFill>
                  <a:prstClr val="black"/>
                </a:solidFill>
                <a:latin typeface="Cambria" panose="02040503050406030204" pitchFamily="18" charset="0"/>
                <a:ea typeface="맑은 고딕" panose="020B0503020000020004" pitchFamily="34" charset="-127"/>
              </a:rPr>
              <a:t>:</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 </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as a </a:t>
            </a:r>
            <a:r>
              <a:rPr lang="en-US" altLang="ko-KR" sz="2000" b="1" i="1" dirty="0">
                <a:solidFill>
                  <a:srgbClr val="C80060"/>
                </a:solidFill>
                <a:latin typeface="Cambria" panose="02040503050406030204" pitchFamily="18" charset="0"/>
                <a:ea typeface="맑은 고딕" panose="020B0503020000020004" pitchFamily="34" charset="-127"/>
              </a:rPr>
              <a:t>resistance </a:t>
            </a:r>
            <a:r>
              <a:rPr lang="en-US" altLang="ko-KR" sz="2000" b="1" dirty="0">
                <a:solidFill>
                  <a:srgbClr val="C80060"/>
                </a:solidFill>
                <a:latin typeface="Cambria" panose="02040503050406030204" pitchFamily="18" charset="0"/>
                <a:ea typeface="맑은 고딕" panose="020B0503020000020004" pitchFamily="34" charset="-127"/>
              </a:rPr>
              <a:t>(1)</a:t>
            </a:r>
            <a:br>
              <a:rPr lang="en-US" altLang="ko-KR" sz="2000" b="1" i="1" dirty="0">
                <a:solidFill>
                  <a:prstClr val="black"/>
                </a:solidFill>
                <a:latin typeface="Cambria" panose="02040503050406030204" pitchFamily="18" charset="0"/>
                <a:ea typeface="맑은 고딕" panose="020B0503020000020004" pitchFamily="34" charset="-127"/>
              </a:rPr>
            </a:br>
            <a:r>
              <a:rPr lang="en-US" altLang="ko-KR" sz="2000" b="1" i="1" dirty="0">
                <a:solidFill>
                  <a:srgbClr val="C80060"/>
                </a:solidFill>
                <a:latin typeface="Cambria" panose="02040503050406030204" pitchFamily="18" charset="0"/>
                <a:ea typeface="맑은 고딕" panose="020B0503020000020004" pitchFamily="34" charset="-127"/>
              </a:rPr>
              <a:t>or</a:t>
            </a:r>
            <a:r>
              <a:rPr lang="en-US" altLang="ko-KR" sz="2000" b="1" i="1" dirty="0">
                <a:latin typeface="Cambria" panose="02040503050406030204" pitchFamily="18" charset="0"/>
                <a:ea typeface="맑은 고딕" panose="020B0503020000020004" pitchFamily="34" charset="-127"/>
              </a:rPr>
              <a:t> an </a:t>
            </a:r>
            <a:r>
              <a:rPr lang="en-US" altLang="ko-KR" sz="2000" b="1" i="1" dirty="0">
                <a:solidFill>
                  <a:srgbClr val="C80060"/>
                </a:solidFill>
                <a:latin typeface="Cambria" panose="02040503050406030204" pitchFamily="18" charset="0"/>
                <a:ea typeface="맑은 고딕" panose="020B0503020000020004" pitchFamily="34" charset="-127"/>
              </a:rPr>
              <a:t>open switch </a:t>
            </a:r>
            <a:r>
              <a:rPr lang="en-US" altLang="ko-KR" sz="2000" b="1" dirty="0">
                <a:solidFill>
                  <a:srgbClr val="C80060"/>
                </a:solidFill>
                <a:latin typeface="Cambria" panose="02040503050406030204" pitchFamily="18" charset="0"/>
                <a:ea typeface="맑은 고딕" panose="020B0503020000020004" pitchFamily="34" charset="-127"/>
              </a:rPr>
              <a:t>(0)</a:t>
            </a:r>
          </a:p>
        </p:txBody>
      </p:sp>
      <p:sp>
        <p:nvSpPr>
          <p:cNvPr id="155" name="Left Brace 154">
            <a:extLst>
              <a:ext uri="{FF2B5EF4-FFF2-40B4-BE49-F238E27FC236}">
                <a16:creationId xmlns:a16="http://schemas.microsoft.com/office/drawing/2014/main" id="{33AA3690-BC45-5E74-93ED-ACE1BA77DB4C}"/>
              </a:ext>
            </a:extLst>
          </p:cNvPr>
          <p:cNvSpPr/>
          <p:nvPr/>
        </p:nvSpPr>
        <p:spPr>
          <a:xfrm>
            <a:off x="2634768" y="2887743"/>
            <a:ext cx="323170" cy="2917545"/>
          </a:xfrm>
          <a:prstGeom prst="leftBrace">
            <a:avLst>
              <a:gd name="adj1" fmla="val 52841"/>
              <a:gd name="adj2" fmla="val 31444"/>
            </a:avLst>
          </a:prstGeom>
          <a:ln w="19050">
            <a:solidFill>
              <a:srgbClr val="C80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grpSp>
        <p:nvGrpSpPr>
          <p:cNvPr id="156" name="그룹 835">
            <a:extLst>
              <a:ext uri="{FF2B5EF4-FFF2-40B4-BE49-F238E27FC236}">
                <a16:creationId xmlns:a16="http://schemas.microsoft.com/office/drawing/2014/main" id="{B63CB6F7-84D5-09AD-996F-9FBB94EEC874}"/>
              </a:ext>
            </a:extLst>
          </p:cNvPr>
          <p:cNvGrpSpPr/>
          <p:nvPr/>
        </p:nvGrpSpPr>
        <p:grpSpPr>
          <a:xfrm rot="16200000">
            <a:off x="4893346" y="3720630"/>
            <a:ext cx="564373" cy="268733"/>
            <a:chOff x="5890169" y="4312037"/>
            <a:chExt cx="1895988" cy="1103725"/>
          </a:xfrm>
        </p:grpSpPr>
        <p:grpSp>
          <p:nvGrpSpPr>
            <p:cNvPr id="157" name="그룹 822">
              <a:extLst>
                <a:ext uri="{FF2B5EF4-FFF2-40B4-BE49-F238E27FC236}">
                  <a16:creationId xmlns:a16="http://schemas.microsoft.com/office/drawing/2014/main" id="{57B5F6AF-9264-3133-9F75-3778674D3752}"/>
                </a:ext>
              </a:extLst>
            </p:cNvPr>
            <p:cNvGrpSpPr/>
            <p:nvPr/>
          </p:nvGrpSpPr>
          <p:grpSpPr>
            <a:xfrm>
              <a:off x="6122466" y="4312037"/>
              <a:ext cx="1432853" cy="1103725"/>
              <a:chOff x="5991225" y="4310063"/>
              <a:chExt cx="496427" cy="273840"/>
            </a:xfrm>
          </p:grpSpPr>
          <p:cxnSp>
            <p:nvCxnSpPr>
              <p:cNvPr id="160" name="직선 연결선 771">
                <a:extLst>
                  <a:ext uri="{FF2B5EF4-FFF2-40B4-BE49-F238E27FC236}">
                    <a16:creationId xmlns:a16="http://schemas.microsoft.com/office/drawing/2014/main" id="{4786857B-F26A-2243-D22E-018997E1C8E8}"/>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1" name="직선 연결선 789">
                <a:extLst>
                  <a:ext uri="{FF2B5EF4-FFF2-40B4-BE49-F238E27FC236}">
                    <a16:creationId xmlns:a16="http://schemas.microsoft.com/office/drawing/2014/main" id="{904F2D5C-4791-75D2-5301-7F2E084D7FC8}"/>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2" name="직선 연결선 792">
                <a:extLst>
                  <a:ext uri="{FF2B5EF4-FFF2-40B4-BE49-F238E27FC236}">
                    <a16:creationId xmlns:a16="http://schemas.microsoft.com/office/drawing/2014/main" id="{AE7EC974-371B-1F86-D025-35CBE8CCD0B9}"/>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3" name="직선 연결선 807">
                <a:extLst>
                  <a:ext uri="{FF2B5EF4-FFF2-40B4-BE49-F238E27FC236}">
                    <a16:creationId xmlns:a16="http://schemas.microsoft.com/office/drawing/2014/main" id="{BC212E2C-7AEC-8978-9178-F81D43E17D26}"/>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4" name="직선 연결선 810">
                <a:extLst>
                  <a:ext uri="{FF2B5EF4-FFF2-40B4-BE49-F238E27FC236}">
                    <a16:creationId xmlns:a16="http://schemas.microsoft.com/office/drawing/2014/main" id="{B2025A5D-D679-CF90-3DF1-69924ACC8CE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5" name="직선 연결선 815">
                <a:extLst>
                  <a:ext uri="{FF2B5EF4-FFF2-40B4-BE49-F238E27FC236}">
                    <a16:creationId xmlns:a16="http://schemas.microsoft.com/office/drawing/2014/main" id="{2C5B9AF3-91BB-0A0F-AE8B-4F6C98328981}"/>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6" name="직선 연결선 819">
                <a:extLst>
                  <a:ext uri="{FF2B5EF4-FFF2-40B4-BE49-F238E27FC236}">
                    <a16:creationId xmlns:a16="http://schemas.microsoft.com/office/drawing/2014/main" id="{97D2F2BC-7B2E-B435-002B-A2D0B234864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58" name="직선 연결선 826">
              <a:extLst>
                <a:ext uri="{FF2B5EF4-FFF2-40B4-BE49-F238E27FC236}">
                  <a16:creationId xmlns:a16="http://schemas.microsoft.com/office/drawing/2014/main" id="{B64CC501-4BA8-9496-C1E7-CBE4D285198B}"/>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59" name="직선 연결선 832">
              <a:extLst>
                <a:ext uri="{FF2B5EF4-FFF2-40B4-BE49-F238E27FC236}">
                  <a16:creationId xmlns:a16="http://schemas.microsoft.com/office/drawing/2014/main" id="{93AA5A4B-32FB-82AC-B658-0EC80949E757}"/>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67" name="그룹 835">
            <a:extLst>
              <a:ext uri="{FF2B5EF4-FFF2-40B4-BE49-F238E27FC236}">
                <a16:creationId xmlns:a16="http://schemas.microsoft.com/office/drawing/2014/main" id="{CBA410D2-F61C-1BB0-809E-3DFEF737C6F0}"/>
              </a:ext>
            </a:extLst>
          </p:cNvPr>
          <p:cNvGrpSpPr/>
          <p:nvPr/>
        </p:nvGrpSpPr>
        <p:grpSpPr>
          <a:xfrm rot="16200000">
            <a:off x="6006980" y="3060186"/>
            <a:ext cx="564373" cy="268733"/>
            <a:chOff x="5890169" y="4312037"/>
            <a:chExt cx="1895988" cy="1103725"/>
          </a:xfrm>
        </p:grpSpPr>
        <p:grpSp>
          <p:nvGrpSpPr>
            <p:cNvPr id="168" name="그룹 822">
              <a:extLst>
                <a:ext uri="{FF2B5EF4-FFF2-40B4-BE49-F238E27FC236}">
                  <a16:creationId xmlns:a16="http://schemas.microsoft.com/office/drawing/2014/main" id="{EE5C1BD7-D2B8-C593-5684-E33024672C2B}"/>
                </a:ext>
              </a:extLst>
            </p:cNvPr>
            <p:cNvGrpSpPr/>
            <p:nvPr/>
          </p:nvGrpSpPr>
          <p:grpSpPr>
            <a:xfrm>
              <a:off x="6122466" y="4312037"/>
              <a:ext cx="1432853" cy="1103725"/>
              <a:chOff x="5991225" y="4310063"/>
              <a:chExt cx="496427" cy="273840"/>
            </a:xfrm>
          </p:grpSpPr>
          <p:cxnSp>
            <p:nvCxnSpPr>
              <p:cNvPr id="171" name="직선 연결선 771">
                <a:extLst>
                  <a:ext uri="{FF2B5EF4-FFF2-40B4-BE49-F238E27FC236}">
                    <a16:creationId xmlns:a16="http://schemas.microsoft.com/office/drawing/2014/main" id="{9D1BCDE7-1DD9-C412-BD72-F48E0165A96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2" name="직선 연결선 789">
                <a:extLst>
                  <a:ext uri="{FF2B5EF4-FFF2-40B4-BE49-F238E27FC236}">
                    <a16:creationId xmlns:a16="http://schemas.microsoft.com/office/drawing/2014/main" id="{B7D0D51C-51F8-09AC-FB9C-AF9BA631421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3" name="직선 연결선 792">
                <a:extLst>
                  <a:ext uri="{FF2B5EF4-FFF2-40B4-BE49-F238E27FC236}">
                    <a16:creationId xmlns:a16="http://schemas.microsoft.com/office/drawing/2014/main" id="{E9789E80-8914-CB8F-0F5A-B5B8A2B7915F}"/>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4" name="직선 연결선 807">
                <a:extLst>
                  <a:ext uri="{FF2B5EF4-FFF2-40B4-BE49-F238E27FC236}">
                    <a16:creationId xmlns:a16="http://schemas.microsoft.com/office/drawing/2014/main" id="{A3C24941-2F56-7235-691C-82F85C342B27}"/>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5" name="직선 연결선 810">
                <a:extLst>
                  <a:ext uri="{FF2B5EF4-FFF2-40B4-BE49-F238E27FC236}">
                    <a16:creationId xmlns:a16="http://schemas.microsoft.com/office/drawing/2014/main" id="{811F6DE6-13F6-8A97-57C9-9D487156F72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6" name="직선 연결선 815">
                <a:extLst>
                  <a:ext uri="{FF2B5EF4-FFF2-40B4-BE49-F238E27FC236}">
                    <a16:creationId xmlns:a16="http://schemas.microsoft.com/office/drawing/2014/main" id="{094FE345-6948-4FCF-4EDB-64F5A4B36B4F}"/>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7" name="직선 연결선 819">
                <a:extLst>
                  <a:ext uri="{FF2B5EF4-FFF2-40B4-BE49-F238E27FC236}">
                    <a16:creationId xmlns:a16="http://schemas.microsoft.com/office/drawing/2014/main" id="{560425F4-11BA-7FE4-584E-ADDC4F93CDC0}"/>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69" name="직선 연결선 826">
              <a:extLst>
                <a:ext uri="{FF2B5EF4-FFF2-40B4-BE49-F238E27FC236}">
                  <a16:creationId xmlns:a16="http://schemas.microsoft.com/office/drawing/2014/main" id="{3F2D677A-3109-2CE2-2243-B98E6C00ADFA}"/>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0" name="직선 연결선 832">
              <a:extLst>
                <a:ext uri="{FF2B5EF4-FFF2-40B4-BE49-F238E27FC236}">
                  <a16:creationId xmlns:a16="http://schemas.microsoft.com/office/drawing/2014/main" id="{CB38072E-5F48-9231-1213-695F698A093D}"/>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78" name="그룹 835">
            <a:extLst>
              <a:ext uri="{FF2B5EF4-FFF2-40B4-BE49-F238E27FC236}">
                <a16:creationId xmlns:a16="http://schemas.microsoft.com/office/drawing/2014/main" id="{86A5B3C9-0EE9-2C01-407C-2AE2889687F5}"/>
              </a:ext>
            </a:extLst>
          </p:cNvPr>
          <p:cNvGrpSpPr/>
          <p:nvPr/>
        </p:nvGrpSpPr>
        <p:grpSpPr>
          <a:xfrm rot="16200000">
            <a:off x="7120494" y="3047310"/>
            <a:ext cx="564373" cy="268733"/>
            <a:chOff x="5890169" y="4312037"/>
            <a:chExt cx="1895988" cy="1103725"/>
          </a:xfrm>
        </p:grpSpPr>
        <p:grpSp>
          <p:nvGrpSpPr>
            <p:cNvPr id="179" name="그룹 822">
              <a:extLst>
                <a:ext uri="{FF2B5EF4-FFF2-40B4-BE49-F238E27FC236}">
                  <a16:creationId xmlns:a16="http://schemas.microsoft.com/office/drawing/2014/main" id="{1FFBE70D-3875-2509-A49E-D48E1213AFFA}"/>
                </a:ext>
              </a:extLst>
            </p:cNvPr>
            <p:cNvGrpSpPr/>
            <p:nvPr/>
          </p:nvGrpSpPr>
          <p:grpSpPr>
            <a:xfrm>
              <a:off x="6122466" y="4312037"/>
              <a:ext cx="1432853" cy="1103725"/>
              <a:chOff x="5991225" y="4310063"/>
              <a:chExt cx="496427" cy="273840"/>
            </a:xfrm>
          </p:grpSpPr>
          <p:cxnSp>
            <p:nvCxnSpPr>
              <p:cNvPr id="182" name="직선 연결선 771">
                <a:extLst>
                  <a:ext uri="{FF2B5EF4-FFF2-40B4-BE49-F238E27FC236}">
                    <a16:creationId xmlns:a16="http://schemas.microsoft.com/office/drawing/2014/main" id="{77909EF5-2276-582E-037A-5F31B18C3FC9}"/>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3" name="직선 연결선 789">
                <a:extLst>
                  <a:ext uri="{FF2B5EF4-FFF2-40B4-BE49-F238E27FC236}">
                    <a16:creationId xmlns:a16="http://schemas.microsoft.com/office/drawing/2014/main" id="{83E4595D-3FEE-8433-87FB-529A7A7AAB7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4" name="직선 연결선 792">
                <a:extLst>
                  <a:ext uri="{FF2B5EF4-FFF2-40B4-BE49-F238E27FC236}">
                    <a16:creationId xmlns:a16="http://schemas.microsoft.com/office/drawing/2014/main" id="{712B062D-F37A-3428-150D-CA38B04579F8}"/>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5" name="직선 연결선 807">
                <a:extLst>
                  <a:ext uri="{FF2B5EF4-FFF2-40B4-BE49-F238E27FC236}">
                    <a16:creationId xmlns:a16="http://schemas.microsoft.com/office/drawing/2014/main" id="{5852D7AA-95EE-CB62-C41F-2340BF71B4D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6" name="직선 연결선 810">
                <a:extLst>
                  <a:ext uri="{FF2B5EF4-FFF2-40B4-BE49-F238E27FC236}">
                    <a16:creationId xmlns:a16="http://schemas.microsoft.com/office/drawing/2014/main" id="{36902E79-E858-773C-A571-DFEE41D9CA66}"/>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7" name="직선 연결선 815">
                <a:extLst>
                  <a:ext uri="{FF2B5EF4-FFF2-40B4-BE49-F238E27FC236}">
                    <a16:creationId xmlns:a16="http://schemas.microsoft.com/office/drawing/2014/main" id="{8811803A-A435-0430-6E45-6640D4235A6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8" name="직선 연결선 819">
                <a:extLst>
                  <a:ext uri="{FF2B5EF4-FFF2-40B4-BE49-F238E27FC236}">
                    <a16:creationId xmlns:a16="http://schemas.microsoft.com/office/drawing/2014/main" id="{51C62045-6984-D8C1-C3F6-9B55A8C158E6}"/>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80" name="직선 연결선 826">
              <a:extLst>
                <a:ext uri="{FF2B5EF4-FFF2-40B4-BE49-F238E27FC236}">
                  <a16:creationId xmlns:a16="http://schemas.microsoft.com/office/drawing/2014/main" id="{9C58DD7B-F716-7577-8D1D-AF378BD3E75F}"/>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1" name="직선 연결선 832">
              <a:extLst>
                <a:ext uri="{FF2B5EF4-FFF2-40B4-BE49-F238E27FC236}">
                  <a16:creationId xmlns:a16="http://schemas.microsoft.com/office/drawing/2014/main" id="{95BD4133-B6F6-E84F-8347-AEB260DFF954}"/>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89" name="그룹 835">
            <a:extLst>
              <a:ext uri="{FF2B5EF4-FFF2-40B4-BE49-F238E27FC236}">
                <a16:creationId xmlns:a16="http://schemas.microsoft.com/office/drawing/2014/main" id="{78E25BF5-362F-8941-9132-C143583DC978}"/>
              </a:ext>
            </a:extLst>
          </p:cNvPr>
          <p:cNvGrpSpPr/>
          <p:nvPr/>
        </p:nvGrpSpPr>
        <p:grpSpPr>
          <a:xfrm rot="16200000">
            <a:off x="7120495" y="3714343"/>
            <a:ext cx="564373" cy="268733"/>
            <a:chOff x="5890169" y="4312037"/>
            <a:chExt cx="1895988" cy="1103725"/>
          </a:xfrm>
        </p:grpSpPr>
        <p:grpSp>
          <p:nvGrpSpPr>
            <p:cNvPr id="190" name="그룹 822">
              <a:extLst>
                <a:ext uri="{FF2B5EF4-FFF2-40B4-BE49-F238E27FC236}">
                  <a16:creationId xmlns:a16="http://schemas.microsoft.com/office/drawing/2014/main" id="{01316078-B488-C955-C836-BA0C050F0F38}"/>
                </a:ext>
              </a:extLst>
            </p:cNvPr>
            <p:cNvGrpSpPr/>
            <p:nvPr/>
          </p:nvGrpSpPr>
          <p:grpSpPr>
            <a:xfrm>
              <a:off x="6122466" y="4312037"/>
              <a:ext cx="1432853" cy="1103725"/>
              <a:chOff x="5991225" y="4310063"/>
              <a:chExt cx="496427" cy="273840"/>
            </a:xfrm>
          </p:grpSpPr>
          <p:cxnSp>
            <p:nvCxnSpPr>
              <p:cNvPr id="193" name="직선 연결선 771">
                <a:extLst>
                  <a:ext uri="{FF2B5EF4-FFF2-40B4-BE49-F238E27FC236}">
                    <a16:creationId xmlns:a16="http://schemas.microsoft.com/office/drawing/2014/main" id="{974BBEA6-2817-DC08-FA2E-9B3F6DF44CE6}"/>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4" name="직선 연결선 789">
                <a:extLst>
                  <a:ext uri="{FF2B5EF4-FFF2-40B4-BE49-F238E27FC236}">
                    <a16:creationId xmlns:a16="http://schemas.microsoft.com/office/drawing/2014/main" id="{FE87092F-0F16-4009-B389-DAB064B09AAD}"/>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5" name="직선 연결선 792">
                <a:extLst>
                  <a:ext uri="{FF2B5EF4-FFF2-40B4-BE49-F238E27FC236}">
                    <a16:creationId xmlns:a16="http://schemas.microsoft.com/office/drawing/2014/main" id="{DF3DA6CB-9B87-BFC4-09C8-9670F5AF704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6" name="직선 연결선 807">
                <a:extLst>
                  <a:ext uri="{FF2B5EF4-FFF2-40B4-BE49-F238E27FC236}">
                    <a16:creationId xmlns:a16="http://schemas.microsoft.com/office/drawing/2014/main" id="{E7117FFE-2B88-6213-C998-99AA5F868372}"/>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7" name="직선 연결선 810">
                <a:extLst>
                  <a:ext uri="{FF2B5EF4-FFF2-40B4-BE49-F238E27FC236}">
                    <a16:creationId xmlns:a16="http://schemas.microsoft.com/office/drawing/2014/main" id="{BE1F6235-35DD-B0DA-7BC7-395D15EE0223}"/>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8" name="직선 연결선 815">
                <a:extLst>
                  <a:ext uri="{FF2B5EF4-FFF2-40B4-BE49-F238E27FC236}">
                    <a16:creationId xmlns:a16="http://schemas.microsoft.com/office/drawing/2014/main" id="{A16A3A3D-FA01-78BF-6BC7-BFBCC2D31658}"/>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9" name="직선 연결선 819">
                <a:extLst>
                  <a:ext uri="{FF2B5EF4-FFF2-40B4-BE49-F238E27FC236}">
                    <a16:creationId xmlns:a16="http://schemas.microsoft.com/office/drawing/2014/main" id="{5CEF3E41-E07B-7FEF-FFDD-0E8F7535426A}"/>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91" name="직선 연결선 826">
              <a:extLst>
                <a:ext uri="{FF2B5EF4-FFF2-40B4-BE49-F238E27FC236}">
                  <a16:creationId xmlns:a16="http://schemas.microsoft.com/office/drawing/2014/main" id="{E60640E5-F34A-30DB-09B5-34873CC316EF}"/>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2" name="직선 연결선 832">
              <a:extLst>
                <a:ext uri="{FF2B5EF4-FFF2-40B4-BE49-F238E27FC236}">
                  <a16:creationId xmlns:a16="http://schemas.microsoft.com/office/drawing/2014/main" id="{B6F2D151-119C-0B2C-9B1D-5125A5D0FD90}"/>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00" name="그룹 761">
            <a:extLst>
              <a:ext uri="{FF2B5EF4-FFF2-40B4-BE49-F238E27FC236}">
                <a16:creationId xmlns:a16="http://schemas.microsoft.com/office/drawing/2014/main" id="{18D770F5-D757-3D9C-C214-20A9E4A8EE8A}"/>
              </a:ext>
            </a:extLst>
          </p:cNvPr>
          <p:cNvGrpSpPr/>
          <p:nvPr/>
        </p:nvGrpSpPr>
        <p:grpSpPr>
          <a:xfrm rot="5400000">
            <a:off x="3769659" y="3135148"/>
            <a:ext cx="598569" cy="124310"/>
            <a:chOff x="5608137" y="3394157"/>
            <a:chExt cx="338599" cy="70817"/>
          </a:xfrm>
        </p:grpSpPr>
        <p:grpSp>
          <p:nvGrpSpPr>
            <p:cNvPr id="201" name="그룹 753">
              <a:extLst>
                <a:ext uri="{FF2B5EF4-FFF2-40B4-BE49-F238E27FC236}">
                  <a16:creationId xmlns:a16="http://schemas.microsoft.com/office/drawing/2014/main" id="{90A2B2DB-1E4C-7977-4597-0D7299C11030}"/>
                </a:ext>
              </a:extLst>
            </p:cNvPr>
            <p:cNvGrpSpPr/>
            <p:nvPr/>
          </p:nvGrpSpPr>
          <p:grpSpPr>
            <a:xfrm rot="5400000">
              <a:off x="5739521" y="3307128"/>
              <a:ext cx="70817" cy="244875"/>
              <a:chOff x="5131625" y="2342062"/>
              <a:chExt cx="70817" cy="244875"/>
            </a:xfrm>
          </p:grpSpPr>
          <p:sp>
            <p:nvSpPr>
              <p:cNvPr id="204" name="타원 750">
                <a:extLst>
                  <a:ext uri="{FF2B5EF4-FFF2-40B4-BE49-F238E27FC236}">
                    <a16:creationId xmlns:a16="http://schemas.microsoft.com/office/drawing/2014/main" id="{BC5C5548-95B8-3DAC-8AA5-D0E9428FDBF7}"/>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05" name="타원 751">
                <a:extLst>
                  <a:ext uri="{FF2B5EF4-FFF2-40B4-BE49-F238E27FC236}">
                    <a16:creationId xmlns:a16="http://schemas.microsoft.com/office/drawing/2014/main" id="{B33E984F-BB1E-DF1A-18D4-EE14097E1D3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06" name="직선 연결선 752">
                <a:extLst>
                  <a:ext uri="{FF2B5EF4-FFF2-40B4-BE49-F238E27FC236}">
                    <a16:creationId xmlns:a16="http://schemas.microsoft.com/office/drawing/2014/main" id="{ADB9E827-D2B6-181F-BB06-BA8A6A42AA01}"/>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02" name="직선 연결선 754">
              <a:extLst>
                <a:ext uri="{FF2B5EF4-FFF2-40B4-BE49-F238E27FC236}">
                  <a16:creationId xmlns:a16="http://schemas.microsoft.com/office/drawing/2014/main" id="{EE5475B1-7F34-769D-6446-B12C5E2930C2}"/>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03" name="직선 연결선 756">
              <a:extLst>
                <a:ext uri="{FF2B5EF4-FFF2-40B4-BE49-F238E27FC236}">
                  <a16:creationId xmlns:a16="http://schemas.microsoft.com/office/drawing/2014/main" id="{379BC714-F0D0-F5B7-14DC-C65EA439A9DC}"/>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07" name="그룹 761">
            <a:extLst>
              <a:ext uri="{FF2B5EF4-FFF2-40B4-BE49-F238E27FC236}">
                <a16:creationId xmlns:a16="http://schemas.microsoft.com/office/drawing/2014/main" id="{A6D867BF-D978-2699-BE35-22DF40034E85}"/>
              </a:ext>
            </a:extLst>
          </p:cNvPr>
          <p:cNvGrpSpPr/>
          <p:nvPr/>
        </p:nvGrpSpPr>
        <p:grpSpPr>
          <a:xfrm rot="5400000">
            <a:off x="4883794" y="3135149"/>
            <a:ext cx="598569" cy="124310"/>
            <a:chOff x="5608137" y="3394157"/>
            <a:chExt cx="338599" cy="70817"/>
          </a:xfrm>
        </p:grpSpPr>
        <p:grpSp>
          <p:nvGrpSpPr>
            <p:cNvPr id="208" name="그룹 753">
              <a:extLst>
                <a:ext uri="{FF2B5EF4-FFF2-40B4-BE49-F238E27FC236}">
                  <a16:creationId xmlns:a16="http://schemas.microsoft.com/office/drawing/2014/main" id="{57A3CD82-0C8A-3D0E-42CF-529911786D09}"/>
                </a:ext>
              </a:extLst>
            </p:cNvPr>
            <p:cNvGrpSpPr/>
            <p:nvPr/>
          </p:nvGrpSpPr>
          <p:grpSpPr>
            <a:xfrm rot="5400000">
              <a:off x="5739521" y="3307128"/>
              <a:ext cx="70817" cy="244875"/>
              <a:chOff x="5131625" y="2342062"/>
              <a:chExt cx="70817" cy="244875"/>
            </a:xfrm>
          </p:grpSpPr>
          <p:sp>
            <p:nvSpPr>
              <p:cNvPr id="211" name="타원 750">
                <a:extLst>
                  <a:ext uri="{FF2B5EF4-FFF2-40B4-BE49-F238E27FC236}">
                    <a16:creationId xmlns:a16="http://schemas.microsoft.com/office/drawing/2014/main" id="{48D4A186-6BF1-FE23-69AE-264C8999FC8B}"/>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12" name="타원 751">
                <a:extLst>
                  <a:ext uri="{FF2B5EF4-FFF2-40B4-BE49-F238E27FC236}">
                    <a16:creationId xmlns:a16="http://schemas.microsoft.com/office/drawing/2014/main" id="{2291DAB4-615E-E255-86FD-EB7F0FBD506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13" name="직선 연결선 752">
                <a:extLst>
                  <a:ext uri="{FF2B5EF4-FFF2-40B4-BE49-F238E27FC236}">
                    <a16:creationId xmlns:a16="http://schemas.microsoft.com/office/drawing/2014/main" id="{E8C20479-5D80-FE09-50D8-E7B5BC399053}"/>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09" name="직선 연결선 754">
              <a:extLst>
                <a:ext uri="{FF2B5EF4-FFF2-40B4-BE49-F238E27FC236}">
                  <a16:creationId xmlns:a16="http://schemas.microsoft.com/office/drawing/2014/main" id="{792501B7-9EF0-51B9-5105-302643805347}"/>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10" name="직선 연결선 756">
              <a:extLst>
                <a:ext uri="{FF2B5EF4-FFF2-40B4-BE49-F238E27FC236}">
                  <a16:creationId xmlns:a16="http://schemas.microsoft.com/office/drawing/2014/main" id="{8B0F049A-F74E-D1AE-6075-C05EED7521E6}"/>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14" name="그룹 761">
            <a:extLst>
              <a:ext uri="{FF2B5EF4-FFF2-40B4-BE49-F238E27FC236}">
                <a16:creationId xmlns:a16="http://schemas.microsoft.com/office/drawing/2014/main" id="{258CE8CF-F56F-B238-5183-C18645980375}"/>
              </a:ext>
            </a:extLst>
          </p:cNvPr>
          <p:cNvGrpSpPr/>
          <p:nvPr/>
        </p:nvGrpSpPr>
        <p:grpSpPr>
          <a:xfrm rot="5400000">
            <a:off x="3768991" y="3807190"/>
            <a:ext cx="598569" cy="124310"/>
            <a:chOff x="5608137" y="3394157"/>
            <a:chExt cx="338599" cy="70817"/>
          </a:xfrm>
        </p:grpSpPr>
        <p:grpSp>
          <p:nvGrpSpPr>
            <p:cNvPr id="215" name="그룹 753">
              <a:extLst>
                <a:ext uri="{FF2B5EF4-FFF2-40B4-BE49-F238E27FC236}">
                  <a16:creationId xmlns:a16="http://schemas.microsoft.com/office/drawing/2014/main" id="{D9516219-F387-1265-1334-04E4FC156071}"/>
                </a:ext>
              </a:extLst>
            </p:cNvPr>
            <p:cNvGrpSpPr/>
            <p:nvPr/>
          </p:nvGrpSpPr>
          <p:grpSpPr>
            <a:xfrm rot="5400000">
              <a:off x="5739521" y="3307128"/>
              <a:ext cx="70817" cy="244875"/>
              <a:chOff x="5131625" y="2342062"/>
              <a:chExt cx="70817" cy="244875"/>
            </a:xfrm>
          </p:grpSpPr>
          <p:sp>
            <p:nvSpPr>
              <p:cNvPr id="218" name="타원 750">
                <a:extLst>
                  <a:ext uri="{FF2B5EF4-FFF2-40B4-BE49-F238E27FC236}">
                    <a16:creationId xmlns:a16="http://schemas.microsoft.com/office/drawing/2014/main" id="{C8A5AB2F-6E06-EE38-99DD-42B051A9828A}"/>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19" name="타원 751">
                <a:extLst>
                  <a:ext uri="{FF2B5EF4-FFF2-40B4-BE49-F238E27FC236}">
                    <a16:creationId xmlns:a16="http://schemas.microsoft.com/office/drawing/2014/main" id="{44CF0E02-1351-84B1-6D85-0A0C62F8364C}"/>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20" name="직선 연결선 752">
                <a:extLst>
                  <a:ext uri="{FF2B5EF4-FFF2-40B4-BE49-F238E27FC236}">
                    <a16:creationId xmlns:a16="http://schemas.microsoft.com/office/drawing/2014/main" id="{96DC48BE-6EF1-67B3-9DB1-9D82DCA7BCE3}"/>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16" name="직선 연결선 754">
              <a:extLst>
                <a:ext uri="{FF2B5EF4-FFF2-40B4-BE49-F238E27FC236}">
                  <a16:creationId xmlns:a16="http://schemas.microsoft.com/office/drawing/2014/main" id="{F0DC33C5-6F50-4302-0E25-C43A22B21AF5}"/>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17" name="직선 연결선 756">
              <a:extLst>
                <a:ext uri="{FF2B5EF4-FFF2-40B4-BE49-F238E27FC236}">
                  <a16:creationId xmlns:a16="http://schemas.microsoft.com/office/drawing/2014/main" id="{AD8D3342-D7B2-CFB3-1C1A-997878F4A1C9}"/>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21" name="그룹 761">
            <a:extLst>
              <a:ext uri="{FF2B5EF4-FFF2-40B4-BE49-F238E27FC236}">
                <a16:creationId xmlns:a16="http://schemas.microsoft.com/office/drawing/2014/main" id="{5203FB5B-A04D-5867-ABDE-7CD88036E35F}"/>
              </a:ext>
            </a:extLst>
          </p:cNvPr>
          <p:cNvGrpSpPr/>
          <p:nvPr/>
        </p:nvGrpSpPr>
        <p:grpSpPr>
          <a:xfrm rot="5400000">
            <a:off x="5999216" y="3807191"/>
            <a:ext cx="598569" cy="124310"/>
            <a:chOff x="5608137" y="3394157"/>
            <a:chExt cx="338599" cy="70817"/>
          </a:xfrm>
        </p:grpSpPr>
        <p:grpSp>
          <p:nvGrpSpPr>
            <p:cNvPr id="222" name="그룹 753">
              <a:extLst>
                <a:ext uri="{FF2B5EF4-FFF2-40B4-BE49-F238E27FC236}">
                  <a16:creationId xmlns:a16="http://schemas.microsoft.com/office/drawing/2014/main" id="{678EF10A-4C41-D593-C7AA-03D32A6EC9CD}"/>
                </a:ext>
              </a:extLst>
            </p:cNvPr>
            <p:cNvGrpSpPr/>
            <p:nvPr/>
          </p:nvGrpSpPr>
          <p:grpSpPr>
            <a:xfrm rot="5400000">
              <a:off x="5739521" y="3307128"/>
              <a:ext cx="70817" cy="244875"/>
              <a:chOff x="5131625" y="2342062"/>
              <a:chExt cx="70817" cy="244875"/>
            </a:xfrm>
          </p:grpSpPr>
          <p:sp>
            <p:nvSpPr>
              <p:cNvPr id="225" name="타원 750">
                <a:extLst>
                  <a:ext uri="{FF2B5EF4-FFF2-40B4-BE49-F238E27FC236}">
                    <a16:creationId xmlns:a16="http://schemas.microsoft.com/office/drawing/2014/main" id="{2794C0AD-3AD6-2925-BF49-E74A254CEE01}"/>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26" name="타원 751">
                <a:extLst>
                  <a:ext uri="{FF2B5EF4-FFF2-40B4-BE49-F238E27FC236}">
                    <a16:creationId xmlns:a16="http://schemas.microsoft.com/office/drawing/2014/main" id="{30BC8BF7-C9FE-049C-910A-D79D8E60B48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27" name="직선 연결선 752">
                <a:extLst>
                  <a:ext uri="{FF2B5EF4-FFF2-40B4-BE49-F238E27FC236}">
                    <a16:creationId xmlns:a16="http://schemas.microsoft.com/office/drawing/2014/main" id="{1266C351-FE41-1815-DA5A-023943B34B3B}"/>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23" name="직선 연결선 754">
              <a:extLst>
                <a:ext uri="{FF2B5EF4-FFF2-40B4-BE49-F238E27FC236}">
                  <a16:creationId xmlns:a16="http://schemas.microsoft.com/office/drawing/2014/main" id="{918C21DC-5ADB-DB4F-CB46-319EE0F297B0}"/>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24" name="직선 연결선 756">
              <a:extLst>
                <a:ext uri="{FF2B5EF4-FFF2-40B4-BE49-F238E27FC236}">
                  <a16:creationId xmlns:a16="http://schemas.microsoft.com/office/drawing/2014/main" id="{00B632ED-FD30-239F-271F-21BD7E4DEA5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sp>
        <p:nvSpPr>
          <p:cNvPr id="229" name="U-turn Arrow 228">
            <a:extLst>
              <a:ext uri="{FF2B5EF4-FFF2-40B4-BE49-F238E27FC236}">
                <a16:creationId xmlns:a16="http://schemas.microsoft.com/office/drawing/2014/main" id="{1657667F-B785-7EF9-B90A-07E534278E54}"/>
              </a:ext>
            </a:extLst>
          </p:cNvPr>
          <p:cNvSpPr/>
          <p:nvPr/>
        </p:nvSpPr>
        <p:spPr>
          <a:xfrm flipH="1">
            <a:off x="4232468" y="2731244"/>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0" name="U-turn Arrow 229">
            <a:extLst>
              <a:ext uri="{FF2B5EF4-FFF2-40B4-BE49-F238E27FC236}">
                <a16:creationId xmlns:a16="http://schemas.microsoft.com/office/drawing/2014/main" id="{FF1A4E91-B79D-5246-2829-B6A4B0712AFF}"/>
              </a:ext>
            </a:extLst>
          </p:cNvPr>
          <p:cNvSpPr/>
          <p:nvPr/>
        </p:nvSpPr>
        <p:spPr>
          <a:xfrm flipH="1">
            <a:off x="5340558" y="2731244"/>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1" name="U-turn Arrow 230">
            <a:extLst>
              <a:ext uri="{FF2B5EF4-FFF2-40B4-BE49-F238E27FC236}">
                <a16:creationId xmlns:a16="http://schemas.microsoft.com/office/drawing/2014/main" id="{4F0A2D90-7844-785B-D551-2CE514DD129F}"/>
              </a:ext>
            </a:extLst>
          </p:cNvPr>
          <p:cNvSpPr/>
          <p:nvPr/>
        </p:nvSpPr>
        <p:spPr>
          <a:xfrm flipH="1">
            <a:off x="6462841" y="2731244"/>
            <a:ext cx="581169" cy="3291883"/>
          </a:xfrm>
          <a:prstGeom prst="uturnArrow">
            <a:avLst>
              <a:gd name="adj1" fmla="val 12998"/>
              <a:gd name="adj2" fmla="val 12998"/>
              <a:gd name="adj3" fmla="val 32437"/>
              <a:gd name="adj4" fmla="val 19747"/>
              <a:gd name="adj5" fmla="val 3181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3" name="TextBox 232">
            <a:extLst>
              <a:ext uri="{FF2B5EF4-FFF2-40B4-BE49-F238E27FC236}">
                <a16:creationId xmlns:a16="http://schemas.microsoft.com/office/drawing/2014/main" id="{94498AE8-BA94-395A-67B6-72EC683DA133}"/>
              </a:ext>
            </a:extLst>
          </p:cNvPr>
          <p:cNvSpPr txBox="1"/>
          <p:nvPr/>
        </p:nvSpPr>
        <p:spPr>
          <a:xfrm>
            <a:off x="4520830"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4" name="TextBox 233">
            <a:extLst>
              <a:ext uri="{FF2B5EF4-FFF2-40B4-BE49-F238E27FC236}">
                <a16:creationId xmlns:a16="http://schemas.microsoft.com/office/drawing/2014/main" id="{F6F62E51-B39D-E8A3-9001-75F45E31FA43}"/>
              </a:ext>
            </a:extLst>
          </p:cNvPr>
          <p:cNvSpPr txBox="1"/>
          <p:nvPr/>
        </p:nvSpPr>
        <p:spPr>
          <a:xfrm>
            <a:off x="5634344"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5" name="TextBox 234">
            <a:extLst>
              <a:ext uri="{FF2B5EF4-FFF2-40B4-BE49-F238E27FC236}">
                <a16:creationId xmlns:a16="http://schemas.microsoft.com/office/drawing/2014/main" id="{71B98305-506B-B480-351F-A8A1C4FC1A42}"/>
              </a:ext>
            </a:extLst>
          </p:cNvPr>
          <p:cNvSpPr txBox="1"/>
          <p:nvPr/>
        </p:nvSpPr>
        <p:spPr>
          <a:xfrm>
            <a:off x="6747858"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36" name="TextBox 235">
            <a:extLst>
              <a:ext uri="{FF2B5EF4-FFF2-40B4-BE49-F238E27FC236}">
                <a16:creationId xmlns:a16="http://schemas.microsoft.com/office/drawing/2014/main" id="{4B06029E-A4E0-F713-BC91-E6B68412676F}"/>
              </a:ext>
            </a:extLst>
          </p:cNvPr>
          <p:cNvSpPr txBox="1"/>
          <p:nvPr/>
        </p:nvSpPr>
        <p:spPr>
          <a:xfrm>
            <a:off x="7861372"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37" name="TextBox 236">
            <a:extLst>
              <a:ext uri="{FF2B5EF4-FFF2-40B4-BE49-F238E27FC236}">
                <a16:creationId xmlns:a16="http://schemas.microsoft.com/office/drawing/2014/main" id="{255C2659-1AEA-8A62-13B4-D9C81B1CA1FF}"/>
              </a:ext>
            </a:extLst>
          </p:cNvPr>
          <p:cNvSpPr txBox="1"/>
          <p:nvPr/>
        </p:nvSpPr>
        <p:spPr>
          <a:xfrm>
            <a:off x="3646974" y="6038364"/>
            <a:ext cx="1047389"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Result:</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41" name="Rectangle 240">
            <a:extLst>
              <a:ext uri="{FF2B5EF4-FFF2-40B4-BE49-F238E27FC236}">
                <a16:creationId xmlns:a16="http://schemas.microsoft.com/office/drawing/2014/main" id="{2454DBFB-3AA6-64AB-CFD0-D2FE15BBF744}"/>
              </a:ext>
            </a:extLst>
          </p:cNvPr>
          <p:cNvSpPr/>
          <p:nvPr/>
        </p:nvSpPr>
        <p:spPr>
          <a:xfrm>
            <a:off x="7122930" y="1974213"/>
            <a:ext cx="1190941" cy="454234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91" name="그룹 761">
            <a:extLst>
              <a:ext uri="{FF2B5EF4-FFF2-40B4-BE49-F238E27FC236}">
                <a16:creationId xmlns:a16="http://schemas.microsoft.com/office/drawing/2014/main" id="{FE4F6BF3-811F-A927-1E95-DEA2A82C46C4}"/>
              </a:ext>
            </a:extLst>
          </p:cNvPr>
          <p:cNvGrpSpPr/>
          <p:nvPr/>
        </p:nvGrpSpPr>
        <p:grpSpPr>
          <a:xfrm rot="5400000">
            <a:off x="3768991" y="5138845"/>
            <a:ext cx="598569" cy="124310"/>
            <a:chOff x="5608137" y="3394157"/>
            <a:chExt cx="338599" cy="70817"/>
          </a:xfrm>
        </p:grpSpPr>
        <p:grpSp>
          <p:nvGrpSpPr>
            <p:cNvPr id="242" name="그룹 753">
              <a:extLst>
                <a:ext uri="{FF2B5EF4-FFF2-40B4-BE49-F238E27FC236}">
                  <a16:creationId xmlns:a16="http://schemas.microsoft.com/office/drawing/2014/main" id="{A53118A7-3944-3CD4-F7C5-C0F04BDC619C}"/>
                </a:ext>
              </a:extLst>
            </p:cNvPr>
            <p:cNvGrpSpPr/>
            <p:nvPr/>
          </p:nvGrpSpPr>
          <p:grpSpPr>
            <a:xfrm rot="5400000">
              <a:off x="5739521" y="3307128"/>
              <a:ext cx="70817" cy="244875"/>
              <a:chOff x="5131625" y="2342062"/>
              <a:chExt cx="70817" cy="244875"/>
            </a:xfrm>
          </p:grpSpPr>
          <p:sp>
            <p:nvSpPr>
              <p:cNvPr id="245" name="타원 750">
                <a:extLst>
                  <a:ext uri="{FF2B5EF4-FFF2-40B4-BE49-F238E27FC236}">
                    <a16:creationId xmlns:a16="http://schemas.microsoft.com/office/drawing/2014/main" id="{18D2DDE8-3251-0C54-D329-5AF5C69E8659}"/>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46" name="타원 751">
                <a:extLst>
                  <a:ext uri="{FF2B5EF4-FFF2-40B4-BE49-F238E27FC236}">
                    <a16:creationId xmlns:a16="http://schemas.microsoft.com/office/drawing/2014/main" id="{A6C463E7-C23D-0E88-E2BF-5D72486375F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47" name="직선 연결선 752">
                <a:extLst>
                  <a:ext uri="{FF2B5EF4-FFF2-40B4-BE49-F238E27FC236}">
                    <a16:creationId xmlns:a16="http://schemas.microsoft.com/office/drawing/2014/main" id="{D3D5AD90-3B7A-BC71-96A0-97D6397E2642}"/>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43" name="직선 연결선 754">
              <a:extLst>
                <a:ext uri="{FF2B5EF4-FFF2-40B4-BE49-F238E27FC236}">
                  <a16:creationId xmlns:a16="http://schemas.microsoft.com/office/drawing/2014/main" id="{BF44AA50-BD10-2E6F-A33B-2E328FBF3C4A}"/>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44" name="직선 연결선 756">
              <a:extLst>
                <a:ext uri="{FF2B5EF4-FFF2-40B4-BE49-F238E27FC236}">
                  <a16:creationId xmlns:a16="http://schemas.microsoft.com/office/drawing/2014/main" id="{9043E919-4F2D-6654-D978-1A74E58B0C1F}"/>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48" name="그룹 761">
            <a:extLst>
              <a:ext uri="{FF2B5EF4-FFF2-40B4-BE49-F238E27FC236}">
                <a16:creationId xmlns:a16="http://schemas.microsoft.com/office/drawing/2014/main" id="{74D9E10D-7284-C150-9764-8ACBDD3D1D72}"/>
              </a:ext>
            </a:extLst>
          </p:cNvPr>
          <p:cNvGrpSpPr/>
          <p:nvPr/>
        </p:nvGrpSpPr>
        <p:grpSpPr>
          <a:xfrm rot="5400000">
            <a:off x="4883794" y="4465349"/>
            <a:ext cx="598569" cy="124310"/>
            <a:chOff x="5608137" y="3394157"/>
            <a:chExt cx="338599" cy="70817"/>
          </a:xfrm>
        </p:grpSpPr>
        <p:grpSp>
          <p:nvGrpSpPr>
            <p:cNvPr id="249" name="그룹 753">
              <a:extLst>
                <a:ext uri="{FF2B5EF4-FFF2-40B4-BE49-F238E27FC236}">
                  <a16:creationId xmlns:a16="http://schemas.microsoft.com/office/drawing/2014/main" id="{991E18B8-1F15-25C3-F11E-39CB4FD43D8A}"/>
                </a:ext>
              </a:extLst>
            </p:cNvPr>
            <p:cNvGrpSpPr/>
            <p:nvPr/>
          </p:nvGrpSpPr>
          <p:grpSpPr>
            <a:xfrm rot="5400000">
              <a:off x="5739521" y="3307128"/>
              <a:ext cx="70817" cy="244875"/>
              <a:chOff x="5131625" y="2342062"/>
              <a:chExt cx="70817" cy="244875"/>
            </a:xfrm>
          </p:grpSpPr>
          <p:sp>
            <p:nvSpPr>
              <p:cNvPr id="252" name="타원 750">
                <a:extLst>
                  <a:ext uri="{FF2B5EF4-FFF2-40B4-BE49-F238E27FC236}">
                    <a16:creationId xmlns:a16="http://schemas.microsoft.com/office/drawing/2014/main" id="{031023EB-FE9C-08A3-03B6-A34D0AC16B90}"/>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53" name="타원 751">
                <a:extLst>
                  <a:ext uri="{FF2B5EF4-FFF2-40B4-BE49-F238E27FC236}">
                    <a16:creationId xmlns:a16="http://schemas.microsoft.com/office/drawing/2014/main" id="{5B1F2433-3B01-4A51-591F-3839591F6BF3}"/>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54" name="직선 연결선 752">
                <a:extLst>
                  <a:ext uri="{FF2B5EF4-FFF2-40B4-BE49-F238E27FC236}">
                    <a16:creationId xmlns:a16="http://schemas.microsoft.com/office/drawing/2014/main" id="{FD73BCEC-5701-9F30-2279-859743390E30}"/>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50" name="직선 연결선 754">
              <a:extLst>
                <a:ext uri="{FF2B5EF4-FFF2-40B4-BE49-F238E27FC236}">
                  <a16:creationId xmlns:a16="http://schemas.microsoft.com/office/drawing/2014/main" id="{A1421D16-52F2-39F4-591C-929BAF9177AC}"/>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51" name="직선 연결선 756">
              <a:extLst>
                <a:ext uri="{FF2B5EF4-FFF2-40B4-BE49-F238E27FC236}">
                  <a16:creationId xmlns:a16="http://schemas.microsoft.com/office/drawing/2014/main" id="{F93D405C-5825-F715-FC3B-12A1884E187C}"/>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55" name="그룹 761">
            <a:extLst>
              <a:ext uri="{FF2B5EF4-FFF2-40B4-BE49-F238E27FC236}">
                <a16:creationId xmlns:a16="http://schemas.microsoft.com/office/drawing/2014/main" id="{0D3D32C1-C0F3-8B5D-7368-0496E7610288}"/>
              </a:ext>
            </a:extLst>
          </p:cNvPr>
          <p:cNvGrpSpPr/>
          <p:nvPr/>
        </p:nvGrpSpPr>
        <p:grpSpPr>
          <a:xfrm rot="5400000">
            <a:off x="4883794" y="5130603"/>
            <a:ext cx="598569" cy="124310"/>
            <a:chOff x="5608137" y="3394157"/>
            <a:chExt cx="338599" cy="70817"/>
          </a:xfrm>
        </p:grpSpPr>
        <p:grpSp>
          <p:nvGrpSpPr>
            <p:cNvPr id="256" name="그룹 753">
              <a:extLst>
                <a:ext uri="{FF2B5EF4-FFF2-40B4-BE49-F238E27FC236}">
                  <a16:creationId xmlns:a16="http://schemas.microsoft.com/office/drawing/2014/main" id="{C9527C58-D692-91C7-6878-6A5A5E4E9B6E}"/>
                </a:ext>
              </a:extLst>
            </p:cNvPr>
            <p:cNvGrpSpPr/>
            <p:nvPr/>
          </p:nvGrpSpPr>
          <p:grpSpPr>
            <a:xfrm rot="5400000">
              <a:off x="5739521" y="3307128"/>
              <a:ext cx="70817" cy="244875"/>
              <a:chOff x="5131625" y="2342062"/>
              <a:chExt cx="70817" cy="244875"/>
            </a:xfrm>
          </p:grpSpPr>
          <p:sp>
            <p:nvSpPr>
              <p:cNvPr id="259" name="타원 750">
                <a:extLst>
                  <a:ext uri="{FF2B5EF4-FFF2-40B4-BE49-F238E27FC236}">
                    <a16:creationId xmlns:a16="http://schemas.microsoft.com/office/drawing/2014/main" id="{08EE84D8-3CFD-B7F8-61AF-C7E943B5EEFD}"/>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60" name="타원 751">
                <a:extLst>
                  <a:ext uri="{FF2B5EF4-FFF2-40B4-BE49-F238E27FC236}">
                    <a16:creationId xmlns:a16="http://schemas.microsoft.com/office/drawing/2014/main" id="{24F6DF9C-C519-79C3-6A39-2BEBAEF06CA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61" name="직선 연결선 752">
                <a:extLst>
                  <a:ext uri="{FF2B5EF4-FFF2-40B4-BE49-F238E27FC236}">
                    <a16:creationId xmlns:a16="http://schemas.microsoft.com/office/drawing/2014/main" id="{41C008E3-EAFE-E489-4A86-A311DE55C66C}"/>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57" name="직선 연결선 754">
              <a:extLst>
                <a:ext uri="{FF2B5EF4-FFF2-40B4-BE49-F238E27FC236}">
                  <a16:creationId xmlns:a16="http://schemas.microsoft.com/office/drawing/2014/main" id="{A0959AEE-3C7E-2E8D-5860-3859CE2CC8E1}"/>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58" name="직선 연결선 756">
              <a:extLst>
                <a:ext uri="{FF2B5EF4-FFF2-40B4-BE49-F238E27FC236}">
                  <a16:creationId xmlns:a16="http://schemas.microsoft.com/office/drawing/2014/main" id="{EB05D0DE-2665-DF56-9E87-E7A18BDF2F2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50" name="그룹 761">
            <a:extLst>
              <a:ext uri="{FF2B5EF4-FFF2-40B4-BE49-F238E27FC236}">
                <a16:creationId xmlns:a16="http://schemas.microsoft.com/office/drawing/2014/main" id="{FF45039B-4092-C370-2968-D2C5F5B28840}"/>
              </a:ext>
            </a:extLst>
          </p:cNvPr>
          <p:cNvGrpSpPr/>
          <p:nvPr/>
        </p:nvGrpSpPr>
        <p:grpSpPr>
          <a:xfrm rot="5400000">
            <a:off x="7111108" y="5130604"/>
            <a:ext cx="598569" cy="124310"/>
            <a:chOff x="5608137" y="3394157"/>
            <a:chExt cx="338599" cy="70817"/>
          </a:xfrm>
        </p:grpSpPr>
        <p:grpSp>
          <p:nvGrpSpPr>
            <p:cNvPr id="57" name="그룹 753">
              <a:extLst>
                <a:ext uri="{FF2B5EF4-FFF2-40B4-BE49-F238E27FC236}">
                  <a16:creationId xmlns:a16="http://schemas.microsoft.com/office/drawing/2014/main" id="{C762D2EF-749C-FCBC-6FFF-E61924220047}"/>
                </a:ext>
              </a:extLst>
            </p:cNvPr>
            <p:cNvGrpSpPr/>
            <p:nvPr/>
          </p:nvGrpSpPr>
          <p:grpSpPr>
            <a:xfrm rot="5400000">
              <a:off x="5739521" y="3307128"/>
              <a:ext cx="70817" cy="244875"/>
              <a:chOff x="5131625" y="2342062"/>
              <a:chExt cx="70817" cy="244875"/>
            </a:xfrm>
          </p:grpSpPr>
          <p:sp>
            <p:nvSpPr>
              <p:cNvPr id="74" name="타원 750">
                <a:extLst>
                  <a:ext uri="{FF2B5EF4-FFF2-40B4-BE49-F238E27FC236}">
                    <a16:creationId xmlns:a16="http://schemas.microsoft.com/office/drawing/2014/main" id="{5306ECC7-7011-F0BC-C46B-C1D73B249858}"/>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75" name="타원 751">
                <a:extLst>
                  <a:ext uri="{FF2B5EF4-FFF2-40B4-BE49-F238E27FC236}">
                    <a16:creationId xmlns:a16="http://schemas.microsoft.com/office/drawing/2014/main" id="{22059ECE-59AF-5ABC-230B-B38AE6548A3D}"/>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76" name="직선 연결선 752">
                <a:extLst>
                  <a:ext uri="{FF2B5EF4-FFF2-40B4-BE49-F238E27FC236}">
                    <a16:creationId xmlns:a16="http://schemas.microsoft.com/office/drawing/2014/main" id="{CED94ADD-D7CF-9833-34E6-8316A555FC51}"/>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64" name="직선 연결선 754">
              <a:extLst>
                <a:ext uri="{FF2B5EF4-FFF2-40B4-BE49-F238E27FC236}">
                  <a16:creationId xmlns:a16="http://schemas.microsoft.com/office/drawing/2014/main" id="{FA6A2BE9-8513-9BF5-CAE4-C9F7E245E861}"/>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71" name="직선 연결선 756">
              <a:extLst>
                <a:ext uri="{FF2B5EF4-FFF2-40B4-BE49-F238E27FC236}">
                  <a16:creationId xmlns:a16="http://schemas.microsoft.com/office/drawing/2014/main" id="{83F27804-7B96-E3FE-3238-418C048C2617}"/>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sp>
        <p:nvSpPr>
          <p:cNvPr id="79" name="U-turn Arrow 78">
            <a:extLst>
              <a:ext uri="{FF2B5EF4-FFF2-40B4-BE49-F238E27FC236}">
                <a16:creationId xmlns:a16="http://schemas.microsoft.com/office/drawing/2014/main" id="{9A4FA08D-D8A2-E791-3750-3981B2B11EB3}"/>
              </a:ext>
            </a:extLst>
          </p:cNvPr>
          <p:cNvSpPr/>
          <p:nvPr/>
        </p:nvSpPr>
        <p:spPr>
          <a:xfrm flipH="1">
            <a:off x="7585002" y="2731244"/>
            <a:ext cx="581169" cy="3291883"/>
          </a:xfrm>
          <a:prstGeom prst="uturnArrow">
            <a:avLst>
              <a:gd name="adj1" fmla="val 12998"/>
              <a:gd name="adj2" fmla="val 12998"/>
              <a:gd name="adj3" fmla="val 32437"/>
              <a:gd name="adj4" fmla="val 19747"/>
              <a:gd name="adj5" fmla="val 7141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80" name="Rectangle 79">
            <a:extLst>
              <a:ext uri="{FF2B5EF4-FFF2-40B4-BE49-F238E27FC236}">
                <a16:creationId xmlns:a16="http://schemas.microsoft.com/office/drawing/2014/main" id="{74367471-C42F-0FE0-B34D-C4FE524001FE}"/>
              </a:ext>
            </a:extLst>
          </p:cNvPr>
          <p:cNvSpPr/>
          <p:nvPr/>
        </p:nvSpPr>
        <p:spPr>
          <a:xfrm>
            <a:off x="8290641" y="2134603"/>
            <a:ext cx="786007" cy="4381958"/>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5" name="Rectangle 84">
            <a:extLst>
              <a:ext uri="{FF2B5EF4-FFF2-40B4-BE49-F238E27FC236}">
                <a16:creationId xmlns:a16="http://schemas.microsoft.com/office/drawing/2014/main" id="{E4D18EB6-50E9-676B-780E-DA33BD9E0CC4}"/>
              </a:ext>
            </a:extLst>
          </p:cNvPr>
          <p:cNvSpPr/>
          <p:nvPr/>
        </p:nvSpPr>
        <p:spPr>
          <a:xfrm>
            <a:off x="119270" y="1974213"/>
            <a:ext cx="7003660" cy="4586166"/>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Rounded Rectangular Callout 35">
            <a:extLst>
              <a:ext uri="{FF2B5EF4-FFF2-40B4-BE49-F238E27FC236}">
                <a16:creationId xmlns:a16="http://schemas.microsoft.com/office/drawing/2014/main" id="{412D94AD-4315-69E5-23F1-AF29DE58C32A}"/>
              </a:ext>
            </a:extLst>
          </p:cNvPr>
          <p:cNvSpPr/>
          <p:nvPr/>
        </p:nvSpPr>
        <p:spPr bwMode="auto">
          <a:xfrm>
            <a:off x="91875" y="2713495"/>
            <a:ext cx="6783821" cy="980015"/>
          </a:xfrm>
          <a:prstGeom prst="wedgeRoundRectCallout">
            <a:avLst>
              <a:gd name="adj1" fmla="val 54874"/>
              <a:gd name="adj2" fmla="val -9344"/>
              <a:gd name="adj3" fmla="val 16667"/>
            </a:avLst>
          </a:prstGeom>
          <a:solidFill>
            <a:srgbClr val="FBF7F5"/>
          </a:solidFill>
          <a:ln w="19050" cap="flat" cmpd="sng" algn="ctr">
            <a:solidFill>
              <a:srgbClr val="67655C"/>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000" dirty="0">
                <a:latin typeface="Avenir Next" panose="020B0503020202020204" pitchFamily="34" charset="0"/>
                <a:ea typeface="ＭＳ Ｐゴシック" panose="020B0600070205080204" pitchFamily="34" charset="-128"/>
              </a:rPr>
              <a:t>A </a:t>
            </a:r>
            <a:r>
              <a:rPr lang="en-US" sz="2000" dirty="0" err="1">
                <a:latin typeface="Avenir Next" panose="020B0503020202020204" pitchFamily="34" charset="0"/>
                <a:ea typeface="ＭＳ Ｐゴシック" panose="020B0600070205080204" pitchFamily="34" charset="-128"/>
              </a:rPr>
              <a:t>bitline</a:t>
            </a:r>
            <a:r>
              <a:rPr lang="en-US" sz="2000" dirty="0">
                <a:latin typeface="Avenir Next" panose="020B0503020202020204" pitchFamily="34" charset="0"/>
                <a:ea typeface="ＭＳ Ｐゴシック" panose="020B0600070205080204" pitchFamily="34" charset="-128"/>
              </a:rPr>
              <a:t> reads as ‘</a:t>
            </a:r>
            <a:r>
              <a:rPr lang="en-US" sz="2000" b="1" dirty="0">
                <a:solidFill>
                  <a:srgbClr val="FF0000"/>
                </a:solidFill>
                <a:latin typeface="Avenir Next" panose="020B0503020202020204" pitchFamily="34" charset="0"/>
                <a:ea typeface="ＭＳ Ｐゴシック" panose="020B0600070205080204" pitchFamily="34" charset="-128"/>
              </a:rPr>
              <a:t>1</a:t>
            </a:r>
            <a:r>
              <a:rPr lang="en-US" sz="2000" dirty="0">
                <a:latin typeface="Avenir Next" panose="020B0503020202020204" pitchFamily="34" charset="0"/>
                <a:ea typeface="ＭＳ Ｐゴシック" panose="020B0600070205080204" pitchFamily="34" charset="-128"/>
              </a:rPr>
              <a:t>’ only when all the target cells store ‘</a:t>
            </a:r>
            <a:r>
              <a:rPr lang="en-US" sz="2000" b="1" dirty="0">
                <a:solidFill>
                  <a:srgbClr val="FF0000"/>
                </a:solidFill>
                <a:latin typeface="Avenir Next" panose="020B0503020202020204" pitchFamily="34" charset="0"/>
                <a:ea typeface="ＭＳ Ｐゴシック" panose="020B0600070205080204" pitchFamily="34" charset="-128"/>
              </a:rPr>
              <a:t>1</a:t>
            </a:r>
            <a:r>
              <a:rPr lang="en-US" sz="2000" dirty="0">
                <a:latin typeface="Avenir Next" panose="020B0503020202020204" pitchFamily="34" charset="0"/>
                <a:ea typeface="ＭＳ Ｐゴシック" panose="020B0600070205080204" pitchFamily="34" charset="-128"/>
              </a:rPr>
              <a:t>’</a:t>
            </a:r>
          </a:p>
          <a:p>
            <a:pPr algn="ctr" fontAlgn="base">
              <a:spcBef>
                <a:spcPct val="0"/>
              </a:spcBef>
              <a:spcAft>
                <a:spcPct val="0"/>
              </a:spcAft>
            </a:pPr>
            <a:r>
              <a:rPr lang="en-US" sz="2000" dirty="0">
                <a:solidFill>
                  <a:srgbClr val="C80060"/>
                </a:solidFill>
                <a:latin typeface="Avenir Next" panose="020B0503020202020204" pitchFamily="34" charset="0"/>
                <a:ea typeface="ＭＳ Ｐゴシック" panose="020B0600070205080204" pitchFamily="34" charset="-128"/>
                <a:sym typeface="Wingdings" pitchFamily="2" charset="2"/>
              </a:rPr>
              <a:t> Equivalent to the bitwise AND of all the target cells </a:t>
            </a:r>
            <a:endParaRPr lang="en-US" sz="2000" dirty="0">
              <a:solidFill>
                <a:srgbClr val="C80060"/>
              </a:solidFill>
              <a:latin typeface="Avenir Next" panose="020B0503020202020204" pitchFamily="34" charset="0"/>
              <a:ea typeface="ＭＳ Ｐゴシック" panose="020B0600070205080204" pitchFamily="34" charset="-128"/>
            </a:endParaRPr>
          </a:p>
        </p:txBody>
      </p:sp>
      <p:sp>
        <p:nvSpPr>
          <p:cNvPr id="35" name="Rectangle 34">
            <a:extLst>
              <a:ext uri="{FF2B5EF4-FFF2-40B4-BE49-F238E27FC236}">
                <a16:creationId xmlns:a16="http://schemas.microsoft.com/office/drawing/2014/main" id="{E967A7FC-F6E9-7251-2034-3D77D077A567}"/>
              </a:ext>
            </a:extLst>
          </p:cNvPr>
          <p:cNvSpPr/>
          <p:nvPr/>
        </p:nvSpPr>
        <p:spPr>
          <a:xfrm>
            <a:off x="7122930" y="1974213"/>
            <a:ext cx="1190941" cy="454234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2" name="Slide Number Placeholder 91">
            <a:extLst>
              <a:ext uri="{FF2B5EF4-FFF2-40B4-BE49-F238E27FC236}">
                <a16:creationId xmlns:a16="http://schemas.microsoft.com/office/drawing/2014/main" id="{51BAF804-AFB6-5EF9-A6E2-0A567F7B0945}"/>
              </a:ext>
            </a:extLst>
          </p:cNvPr>
          <p:cNvSpPr>
            <a:spLocks noGrp="1"/>
          </p:cNvSpPr>
          <p:nvPr>
            <p:ph type="sldNum" sz="quarter" idx="12"/>
          </p:nvPr>
        </p:nvSpPr>
        <p:spPr/>
        <p:txBody>
          <a:bodyPr/>
          <a:lstStyle/>
          <a:p>
            <a:r>
              <a:rPr lang="en-CH" dirty="0"/>
              <a:t>19</a:t>
            </a:r>
          </a:p>
        </p:txBody>
      </p:sp>
    </p:spTree>
    <p:extLst>
      <p:ext uri="{BB962C8B-B14F-4D97-AF65-F5344CB8AC3E}">
        <p14:creationId xmlns:p14="http://schemas.microsoft.com/office/powerpoint/2010/main" val="1546253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lstStyle/>
          <a:p>
            <a:r>
              <a:rPr lang="en-CH" dirty="0"/>
              <a:t>Multi-Wordline Sensing (MWS): Bitwise AND</a:t>
            </a:r>
          </a:p>
        </p:txBody>
      </p:sp>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a:lstStyle/>
          <a:p>
            <a:r>
              <a:rPr lang="en-CH" dirty="0">
                <a:solidFill>
                  <a:srgbClr val="C80060"/>
                </a:solidFill>
                <a:latin typeface="Avenir Next Medium" panose="020B0503020202020204" pitchFamily="34" charset="0"/>
              </a:rPr>
              <a:t>Intra-Block MWS</a:t>
            </a:r>
            <a:r>
              <a:rPr lang="en-CH" dirty="0"/>
              <a:t>: </a:t>
            </a:r>
            <a:br>
              <a:rPr lang="en-CH" dirty="0"/>
            </a:br>
            <a:r>
              <a:rPr lang="en-CH" dirty="0">
                <a:solidFill>
                  <a:schemeClr val="accent1"/>
                </a:solidFill>
              </a:rPr>
              <a:t>Simultaneously activates </a:t>
            </a:r>
            <a:r>
              <a:rPr lang="en-CH" dirty="0"/>
              <a:t>multiple WLs </a:t>
            </a:r>
            <a:r>
              <a:rPr lang="en-CH" dirty="0">
                <a:solidFill>
                  <a:schemeClr val="accent1"/>
                </a:solidFill>
              </a:rPr>
              <a:t>in the same block </a:t>
            </a:r>
            <a:br>
              <a:rPr lang="en-CH" dirty="0">
                <a:solidFill>
                  <a:schemeClr val="accent1"/>
                </a:solidFill>
              </a:rPr>
            </a:br>
            <a:r>
              <a:rPr lang="en-CH" dirty="0">
                <a:solidFill>
                  <a:schemeClr val="accent1"/>
                </a:solidFill>
              </a:rPr>
              <a:t>   </a:t>
            </a:r>
            <a:r>
              <a:rPr lang="en-CH" dirty="0">
                <a:sym typeface="Wingdings" pitchFamily="2" charset="2"/>
              </a:rPr>
              <a:t></a:t>
            </a:r>
            <a:r>
              <a:rPr lang="en-CH" dirty="0"/>
              <a:t> </a:t>
            </a:r>
            <a:r>
              <a:rPr lang="en-CH" dirty="0">
                <a:solidFill>
                  <a:srgbClr val="C80060"/>
                </a:solidFill>
              </a:rPr>
              <a:t>Bitwise AND</a:t>
            </a:r>
            <a:r>
              <a:rPr lang="en-CH" dirty="0"/>
              <a:t> 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3883465"/>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94" name="Group 93">
            <a:extLst>
              <a:ext uri="{FF2B5EF4-FFF2-40B4-BE49-F238E27FC236}">
                <a16:creationId xmlns:a16="http://schemas.microsoft.com/office/drawing/2014/main" id="{E4826338-1836-E9D3-34FB-562D0F2D1798}"/>
              </a:ext>
            </a:extLst>
          </p:cNvPr>
          <p:cNvGrpSpPr/>
          <p:nvPr/>
        </p:nvGrpSpPr>
        <p:grpSpPr>
          <a:xfrm>
            <a:off x="4062140" y="2665066"/>
            <a:ext cx="3340542" cy="3358061"/>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228" name="Group 227">
            <a:extLst>
              <a:ext uri="{FF2B5EF4-FFF2-40B4-BE49-F238E27FC236}">
                <a16:creationId xmlns:a16="http://schemas.microsoft.com/office/drawing/2014/main" id="{4657F400-371E-5409-CC86-6FC3A1E88181}"/>
              </a:ext>
            </a:extLst>
          </p:cNvPr>
          <p:cNvGrpSpPr/>
          <p:nvPr/>
        </p:nvGrpSpPr>
        <p:grpSpPr>
          <a:xfrm>
            <a:off x="4640972" y="2450831"/>
            <a:ext cx="3350590" cy="3572296"/>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30" name="Group 29">
            <a:extLst>
              <a:ext uri="{FF2B5EF4-FFF2-40B4-BE49-F238E27FC236}">
                <a16:creationId xmlns:a16="http://schemas.microsoft.com/office/drawing/2014/main" id="{336AC0E1-C3A2-6F50-4F1C-1838AAAA526A}"/>
              </a:ext>
            </a:extLst>
          </p:cNvPr>
          <p:cNvGrpSpPr/>
          <p:nvPr/>
        </p:nvGrpSpPr>
        <p:grpSpPr>
          <a:xfrm>
            <a:off x="3382115" y="3191198"/>
            <a:ext cx="5014215" cy="1988051"/>
            <a:chOff x="1422400" y="2671909"/>
            <a:chExt cx="6166530" cy="1988051"/>
          </a:xfrm>
        </p:grpSpPr>
        <p:grpSp>
          <p:nvGrpSpPr>
            <p:cNvPr id="31" name="Group 30">
              <a:extLst>
                <a:ext uri="{FF2B5EF4-FFF2-40B4-BE49-F238E27FC236}">
                  <a16:creationId xmlns:a16="http://schemas.microsoft.com/office/drawing/2014/main" id="{A54D0EED-F7AE-3399-A35F-5DD2E5791B55}"/>
                </a:ext>
              </a:extLst>
            </p:cNvPr>
            <p:cNvGrpSpPr/>
            <p:nvPr/>
          </p:nvGrpSpPr>
          <p:grpSpPr>
            <a:xfrm>
              <a:off x="1422400" y="2671909"/>
              <a:ext cx="6166530"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1422400" y="3334592"/>
              <a:ext cx="6166530"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293B1098-869E-2FDF-5816-DC9857BD52A9}"/>
                </a:ext>
              </a:extLst>
            </p:cNvPr>
            <p:cNvGrpSpPr/>
            <p:nvPr/>
          </p:nvGrpSpPr>
          <p:grpSpPr>
            <a:xfrm>
              <a:off x="1422400" y="3997275"/>
              <a:ext cx="6166530" cy="2"/>
              <a:chOff x="1231585" y="2671909"/>
              <a:chExt cx="6166530" cy="2"/>
            </a:xfrm>
          </p:grpSpPr>
          <p:cxnSp>
            <p:nvCxnSpPr>
              <p:cNvPr id="40" name="Straight Connector 39">
                <a:extLst>
                  <a:ext uri="{FF2B5EF4-FFF2-40B4-BE49-F238E27FC236}">
                    <a16:creationId xmlns:a16="http://schemas.microsoft.com/office/drawing/2014/main" id="{1941D14D-8737-D6E2-998D-FF3894B4B0A9}"/>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5CD21B-B3C7-26DA-0143-9D68215D5CF8}"/>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9C808435-2C78-1605-4BE9-904EF4B89982}"/>
                </a:ext>
              </a:extLst>
            </p:cNvPr>
            <p:cNvGrpSpPr/>
            <p:nvPr/>
          </p:nvGrpSpPr>
          <p:grpSpPr>
            <a:xfrm>
              <a:off x="1422400" y="4659958"/>
              <a:ext cx="6166530" cy="2"/>
              <a:chOff x="1231585" y="2671909"/>
              <a:chExt cx="6166530" cy="2"/>
            </a:xfrm>
          </p:grpSpPr>
          <p:cxnSp>
            <p:nvCxnSpPr>
              <p:cNvPr id="38" name="Straight Connector 37">
                <a:extLst>
                  <a:ext uri="{FF2B5EF4-FFF2-40B4-BE49-F238E27FC236}">
                    <a16:creationId xmlns:a16="http://schemas.microsoft.com/office/drawing/2014/main" id="{D01BF65E-5226-DA67-1929-EB5926854DEB}"/>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04113FB-9206-A9CB-0E30-C87332D2BA84}"/>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6" name="타원 299">
            <a:extLst>
              <a:ext uri="{FF2B5EF4-FFF2-40B4-BE49-F238E27FC236}">
                <a16:creationId xmlns:a16="http://schemas.microsoft.com/office/drawing/2014/main" id="{715BDDB0-F2BA-732C-8F89-B946C45E3F0E}"/>
              </a:ext>
            </a:extLst>
          </p:cNvPr>
          <p:cNvSpPr/>
          <p:nvPr/>
        </p:nvSpPr>
        <p:spPr>
          <a:xfrm>
            <a:off x="3782388" y="291215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7" name="타원 299">
            <a:extLst>
              <a:ext uri="{FF2B5EF4-FFF2-40B4-BE49-F238E27FC236}">
                <a16:creationId xmlns:a16="http://schemas.microsoft.com/office/drawing/2014/main" id="{E0B2046C-3EF6-C78D-56E7-5C2ACB38D989}"/>
              </a:ext>
            </a:extLst>
          </p:cNvPr>
          <p:cNvSpPr/>
          <p:nvPr/>
        </p:nvSpPr>
        <p:spPr>
          <a:xfrm>
            <a:off x="3779881" y="357483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8" name="타원 299">
            <a:extLst>
              <a:ext uri="{FF2B5EF4-FFF2-40B4-BE49-F238E27FC236}">
                <a16:creationId xmlns:a16="http://schemas.microsoft.com/office/drawing/2014/main" id="{0B980A76-EE1D-5F5C-E71F-7BFDED3F98DA}"/>
              </a:ext>
            </a:extLst>
          </p:cNvPr>
          <p:cNvSpPr/>
          <p:nvPr/>
        </p:nvSpPr>
        <p:spPr>
          <a:xfrm>
            <a:off x="3782388"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49" name="타원 299">
            <a:extLst>
              <a:ext uri="{FF2B5EF4-FFF2-40B4-BE49-F238E27FC236}">
                <a16:creationId xmlns:a16="http://schemas.microsoft.com/office/drawing/2014/main" id="{C1C8EAC4-1576-753D-C5CB-D8C7AA77B320}"/>
              </a:ext>
            </a:extLst>
          </p:cNvPr>
          <p:cNvSpPr/>
          <p:nvPr/>
        </p:nvSpPr>
        <p:spPr>
          <a:xfrm>
            <a:off x="3782388"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91215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357483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5" name="타원 299">
            <a:extLst>
              <a:ext uri="{FF2B5EF4-FFF2-40B4-BE49-F238E27FC236}">
                <a16:creationId xmlns:a16="http://schemas.microsoft.com/office/drawing/2014/main" id="{1ACB0B0D-6981-5F77-4D3B-07E9CC7EE671}"/>
              </a:ext>
            </a:extLst>
          </p:cNvPr>
          <p:cNvSpPr/>
          <p:nvPr/>
        </p:nvSpPr>
        <p:spPr>
          <a:xfrm>
            <a:off x="4895902" y="4237516"/>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6" name="타원 299">
            <a:extLst>
              <a:ext uri="{FF2B5EF4-FFF2-40B4-BE49-F238E27FC236}">
                <a16:creationId xmlns:a16="http://schemas.microsoft.com/office/drawing/2014/main" id="{6C5532B3-F992-714D-60DD-C3540C713DA3}"/>
              </a:ext>
            </a:extLst>
          </p:cNvPr>
          <p:cNvSpPr/>
          <p:nvPr/>
        </p:nvSpPr>
        <p:spPr>
          <a:xfrm>
            <a:off x="4895902" y="4900199"/>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91215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357483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2" name="타원 299">
            <a:extLst>
              <a:ext uri="{FF2B5EF4-FFF2-40B4-BE49-F238E27FC236}">
                <a16:creationId xmlns:a16="http://schemas.microsoft.com/office/drawing/2014/main" id="{47FEC1FE-15F2-4E31-D1F3-E364557B0147}"/>
              </a:ext>
            </a:extLst>
          </p:cNvPr>
          <p:cNvSpPr/>
          <p:nvPr/>
        </p:nvSpPr>
        <p:spPr>
          <a:xfrm>
            <a:off x="6009416"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3" name="타원 299">
            <a:extLst>
              <a:ext uri="{FF2B5EF4-FFF2-40B4-BE49-F238E27FC236}">
                <a16:creationId xmlns:a16="http://schemas.microsoft.com/office/drawing/2014/main" id="{7EB7C072-87F8-81BF-C789-F32F4C7AC2CD}"/>
              </a:ext>
            </a:extLst>
          </p:cNvPr>
          <p:cNvSpPr/>
          <p:nvPr/>
        </p:nvSpPr>
        <p:spPr>
          <a:xfrm>
            <a:off x="6009416" y="4900199"/>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91215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357483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9" name="타원 299">
            <a:extLst>
              <a:ext uri="{FF2B5EF4-FFF2-40B4-BE49-F238E27FC236}">
                <a16:creationId xmlns:a16="http://schemas.microsoft.com/office/drawing/2014/main" id="{E073C5B8-D66D-3E43-4822-96F19B62CF0B}"/>
              </a:ext>
            </a:extLst>
          </p:cNvPr>
          <p:cNvSpPr/>
          <p:nvPr/>
        </p:nvSpPr>
        <p:spPr>
          <a:xfrm>
            <a:off x="7122930" y="4237516"/>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70" name="타원 299">
            <a:extLst>
              <a:ext uri="{FF2B5EF4-FFF2-40B4-BE49-F238E27FC236}">
                <a16:creationId xmlns:a16="http://schemas.microsoft.com/office/drawing/2014/main" id="{7E5A5ED7-7A3A-F8A9-24B8-E055FA77F34B}"/>
              </a:ext>
            </a:extLst>
          </p:cNvPr>
          <p:cNvSpPr/>
          <p:nvPr/>
        </p:nvSpPr>
        <p:spPr>
          <a:xfrm>
            <a:off x="7122930" y="4900199"/>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5526034"/>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96328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362804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3" name="TextBox 82">
            <a:extLst>
              <a:ext uri="{FF2B5EF4-FFF2-40B4-BE49-F238E27FC236}">
                <a16:creationId xmlns:a16="http://schemas.microsoft.com/office/drawing/2014/main" id="{2B2C8682-FC56-2430-DC5D-B0F23C0B00C2}"/>
              </a:ext>
            </a:extLst>
          </p:cNvPr>
          <p:cNvSpPr txBox="1"/>
          <p:nvPr/>
        </p:nvSpPr>
        <p:spPr>
          <a:xfrm>
            <a:off x="8390475" y="4285622"/>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4" name="TextBox 83">
            <a:extLst>
              <a:ext uri="{FF2B5EF4-FFF2-40B4-BE49-F238E27FC236}">
                <a16:creationId xmlns:a16="http://schemas.microsoft.com/office/drawing/2014/main" id="{23209F8F-7BE5-823E-2923-C6A823294893}"/>
              </a:ext>
            </a:extLst>
          </p:cNvPr>
          <p:cNvSpPr txBox="1"/>
          <p:nvPr/>
        </p:nvSpPr>
        <p:spPr>
          <a:xfrm>
            <a:off x="8390475" y="4953181"/>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2865978" y="3037311"/>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2865978" y="3703356"/>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8" name="TextBox 87">
            <a:extLst>
              <a:ext uri="{FF2B5EF4-FFF2-40B4-BE49-F238E27FC236}">
                <a16:creationId xmlns:a16="http://schemas.microsoft.com/office/drawing/2014/main" id="{C4D539F8-7EB9-F43B-FD6B-D9A8E853BDB7}"/>
              </a:ext>
            </a:extLst>
          </p:cNvPr>
          <p:cNvSpPr txBox="1"/>
          <p:nvPr/>
        </p:nvSpPr>
        <p:spPr>
          <a:xfrm>
            <a:off x="2865978" y="4369400"/>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89" name="TextBox 88">
            <a:extLst>
              <a:ext uri="{FF2B5EF4-FFF2-40B4-BE49-F238E27FC236}">
                <a16:creationId xmlns:a16="http://schemas.microsoft.com/office/drawing/2014/main" id="{783E6D58-916A-4BAC-0242-1DEE8F5BEE4C}"/>
              </a:ext>
            </a:extLst>
          </p:cNvPr>
          <p:cNvSpPr txBox="1"/>
          <p:nvPr/>
        </p:nvSpPr>
        <p:spPr>
          <a:xfrm>
            <a:off x="2865978" y="5024155"/>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WL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19" name="그룹 835">
            <a:extLst>
              <a:ext uri="{FF2B5EF4-FFF2-40B4-BE49-F238E27FC236}">
                <a16:creationId xmlns:a16="http://schemas.microsoft.com/office/drawing/2014/main" id="{AD89CEF5-B0EC-73D6-A0A7-BB22FE2FB463}"/>
              </a:ext>
            </a:extLst>
          </p:cNvPr>
          <p:cNvGrpSpPr/>
          <p:nvPr/>
        </p:nvGrpSpPr>
        <p:grpSpPr>
          <a:xfrm rot="16200000">
            <a:off x="3779952" y="4380986"/>
            <a:ext cx="564373" cy="268733"/>
            <a:chOff x="5890169" y="4312037"/>
            <a:chExt cx="1895988" cy="1103725"/>
          </a:xfrm>
        </p:grpSpPr>
        <p:grpSp>
          <p:nvGrpSpPr>
            <p:cNvPr id="20" name="그룹 822">
              <a:extLst>
                <a:ext uri="{FF2B5EF4-FFF2-40B4-BE49-F238E27FC236}">
                  <a16:creationId xmlns:a16="http://schemas.microsoft.com/office/drawing/2014/main" id="{8E829146-C669-4C56-078B-405A6EECD7CB}"/>
                </a:ext>
              </a:extLst>
            </p:cNvPr>
            <p:cNvGrpSpPr/>
            <p:nvPr/>
          </p:nvGrpSpPr>
          <p:grpSpPr>
            <a:xfrm>
              <a:off x="6122466" y="4312037"/>
              <a:ext cx="1432853" cy="1103725"/>
              <a:chOff x="5991225" y="4310063"/>
              <a:chExt cx="496427" cy="273840"/>
            </a:xfrm>
          </p:grpSpPr>
          <p:cxnSp>
            <p:nvCxnSpPr>
              <p:cNvPr id="23" name="직선 연결선 771">
                <a:extLst>
                  <a:ext uri="{FF2B5EF4-FFF2-40B4-BE49-F238E27FC236}">
                    <a16:creationId xmlns:a16="http://schemas.microsoft.com/office/drawing/2014/main" id="{5A754324-AE2C-861B-87EE-B7341B2D69AB}"/>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4" name="직선 연결선 789">
                <a:extLst>
                  <a:ext uri="{FF2B5EF4-FFF2-40B4-BE49-F238E27FC236}">
                    <a16:creationId xmlns:a16="http://schemas.microsoft.com/office/drawing/2014/main" id="{29502131-6DA6-6D0F-BB3C-2C49B903148D}"/>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5" name="직선 연결선 792">
                <a:extLst>
                  <a:ext uri="{FF2B5EF4-FFF2-40B4-BE49-F238E27FC236}">
                    <a16:creationId xmlns:a16="http://schemas.microsoft.com/office/drawing/2014/main" id="{ACDC2459-638E-0A3B-360B-5BFE47AB70A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6" name="직선 연결선 807">
                <a:extLst>
                  <a:ext uri="{FF2B5EF4-FFF2-40B4-BE49-F238E27FC236}">
                    <a16:creationId xmlns:a16="http://schemas.microsoft.com/office/drawing/2014/main" id="{EEB135D1-3BFF-F885-50DB-B2502FD7AC9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7" name="직선 연결선 810">
                <a:extLst>
                  <a:ext uri="{FF2B5EF4-FFF2-40B4-BE49-F238E27FC236}">
                    <a16:creationId xmlns:a16="http://schemas.microsoft.com/office/drawing/2014/main" id="{CD669DE3-B894-2A74-EB19-8078BD2344E4}"/>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8" name="직선 연결선 815">
                <a:extLst>
                  <a:ext uri="{FF2B5EF4-FFF2-40B4-BE49-F238E27FC236}">
                    <a16:creationId xmlns:a16="http://schemas.microsoft.com/office/drawing/2014/main" id="{2D215FBC-CE0B-A1BE-903A-E38D8100FEDA}"/>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9" name="직선 연결선 819">
                <a:extLst>
                  <a:ext uri="{FF2B5EF4-FFF2-40B4-BE49-F238E27FC236}">
                    <a16:creationId xmlns:a16="http://schemas.microsoft.com/office/drawing/2014/main" id="{96367DBE-11AE-9E1C-72C3-123C8D6971E4}"/>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21" name="직선 연결선 826">
              <a:extLst>
                <a:ext uri="{FF2B5EF4-FFF2-40B4-BE49-F238E27FC236}">
                  <a16:creationId xmlns:a16="http://schemas.microsoft.com/office/drawing/2014/main" id="{F1C84639-4B7C-1BB1-6650-CA2F9603DCCE}"/>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832">
              <a:extLst>
                <a:ext uri="{FF2B5EF4-FFF2-40B4-BE49-F238E27FC236}">
                  <a16:creationId xmlns:a16="http://schemas.microsoft.com/office/drawing/2014/main" id="{1CE68011-83FA-59C5-0ACF-F8115C2C71E1}"/>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10" name="그룹 835">
            <a:extLst>
              <a:ext uri="{FF2B5EF4-FFF2-40B4-BE49-F238E27FC236}">
                <a16:creationId xmlns:a16="http://schemas.microsoft.com/office/drawing/2014/main" id="{E2DE9843-11A1-B72C-36ED-1FE88793A7D7}"/>
              </a:ext>
            </a:extLst>
          </p:cNvPr>
          <p:cNvGrpSpPr/>
          <p:nvPr/>
        </p:nvGrpSpPr>
        <p:grpSpPr>
          <a:xfrm rot="16200000">
            <a:off x="6006980" y="4380986"/>
            <a:ext cx="564373" cy="268733"/>
            <a:chOff x="5890169" y="4312037"/>
            <a:chExt cx="1895988" cy="1103725"/>
          </a:xfrm>
        </p:grpSpPr>
        <p:grpSp>
          <p:nvGrpSpPr>
            <p:cNvPr id="111" name="그룹 822">
              <a:extLst>
                <a:ext uri="{FF2B5EF4-FFF2-40B4-BE49-F238E27FC236}">
                  <a16:creationId xmlns:a16="http://schemas.microsoft.com/office/drawing/2014/main" id="{67B0FD71-9C96-60F5-8877-30B2470DD586}"/>
                </a:ext>
              </a:extLst>
            </p:cNvPr>
            <p:cNvGrpSpPr/>
            <p:nvPr/>
          </p:nvGrpSpPr>
          <p:grpSpPr>
            <a:xfrm>
              <a:off x="6122466" y="4312037"/>
              <a:ext cx="1432853" cy="1103725"/>
              <a:chOff x="5991225" y="4310063"/>
              <a:chExt cx="496427" cy="273840"/>
            </a:xfrm>
          </p:grpSpPr>
          <p:cxnSp>
            <p:nvCxnSpPr>
              <p:cNvPr id="114" name="직선 연결선 771">
                <a:extLst>
                  <a:ext uri="{FF2B5EF4-FFF2-40B4-BE49-F238E27FC236}">
                    <a16:creationId xmlns:a16="http://schemas.microsoft.com/office/drawing/2014/main" id="{D3964D48-33AF-B1DE-9969-8CF3B731D6EE}"/>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5" name="직선 연결선 789">
                <a:extLst>
                  <a:ext uri="{FF2B5EF4-FFF2-40B4-BE49-F238E27FC236}">
                    <a16:creationId xmlns:a16="http://schemas.microsoft.com/office/drawing/2014/main" id="{FC9F90BD-B033-E238-9758-FD94E737AC60}"/>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6" name="직선 연결선 792">
                <a:extLst>
                  <a:ext uri="{FF2B5EF4-FFF2-40B4-BE49-F238E27FC236}">
                    <a16:creationId xmlns:a16="http://schemas.microsoft.com/office/drawing/2014/main" id="{5BECE959-9F5F-BAFD-B6B4-98FE3A52356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7" name="직선 연결선 807">
                <a:extLst>
                  <a:ext uri="{FF2B5EF4-FFF2-40B4-BE49-F238E27FC236}">
                    <a16:creationId xmlns:a16="http://schemas.microsoft.com/office/drawing/2014/main" id="{B18BE5E0-8EEB-4D43-3500-AA6D9DC1DFC3}"/>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8" name="직선 연결선 810">
                <a:extLst>
                  <a:ext uri="{FF2B5EF4-FFF2-40B4-BE49-F238E27FC236}">
                    <a16:creationId xmlns:a16="http://schemas.microsoft.com/office/drawing/2014/main" id="{3B7AB53D-1EB8-BA98-4484-EC8A178F21F8}"/>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9" name="직선 연결선 815">
                <a:extLst>
                  <a:ext uri="{FF2B5EF4-FFF2-40B4-BE49-F238E27FC236}">
                    <a16:creationId xmlns:a16="http://schemas.microsoft.com/office/drawing/2014/main" id="{37191955-2546-6884-E212-7393210FA55A}"/>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0" name="직선 연결선 819">
                <a:extLst>
                  <a:ext uri="{FF2B5EF4-FFF2-40B4-BE49-F238E27FC236}">
                    <a16:creationId xmlns:a16="http://schemas.microsoft.com/office/drawing/2014/main" id="{AF405206-B039-831F-3002-3E802BFEF75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12" name="직선 연결선 826">
              <a:extLst>
                <a:ext uri="{FF2B5EF4-FFF2-40B4-BE49-F238E27FC236}">
                  <a16:creationId xmlns:a16="http://schemas.microsoft.com/office/drawing/2014/main" id="{D7552775-FA91-2568-52A4-3D092D2E18F3}"/>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3" name="직선 연결선 832">
              <a:extLst>
                <a:ext uri="{FF2B5EF4-FFF2-40B4-BE49-F238E27FC236}">
                  <a16:creationId xmlns:a16="http://schemas.microsoft.com/office/drawing/2014/main" id="{5D9C5420-0640-8924-8017-7D7C94306316}"/>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21" name="그룹 835">
            <a:extLst>
              <a:ext uri="{FF2B5EF4-FFF2-40B4-BE49-F238E27FC236}">
                <a16:creationId xmlns:a16="http://schemas.microsoft.com/office/drawing/2014/main" id="{46F06E68-A4D3-1E29-B631-77531C389F37}"/>
              </a:ext>
            </a:extLst>
          </p:cNvPr>
          <p:cNvGrpSpPr/>
          <p:nvPr/>
        </p:nvGrpSpPr>
        <p:grpSpPr>
          <a:xfrm rot="16200000">
            <a:off x="6006981" y="5048019"/>
            <a:ext cx="564373" cy="268733"/>
            <a:chOff x="5890169" y="4312037"/>
            <a:chExt cx="1895988" cy="1103725"/>
          </a:xfrm>
        </p:grpSpPr>
        <p:grpSp>
          <p:nvGrpSpPr>
            <p:cNvPr id="122" name="그룹 822">
              <a:extLst>
                <a:ext uri="{FF2B5EF4-FFF2-40B4-BE49-F238E27FC236}">
                  <a16:creationId xmlns:a16="http://schemas.microsoft.com/office/drawing/2014/main" id="{4E1C80F3-56B0-E94D-2AF2-B4296032C0D7}"/>
                </a:ext>
              </a:extLst>
            </p:cNvPr>
            <p:cNvGrpSpPr/>
            <p:nvPr/>
          </p:nvGrpSpPr>
          <p:grpSpPr>
            <a:xfrm>
              <a:off x="6122466" y="4312037"/>
              <a:ext cx="1432853" cy="1103725"/>
              <a:chOff x="5991225" y="4310063"/>
              <a:chExt cx="496427" cy="273840"/>
            </a:xfrm>
          </p:grpSpPr>
          <p:cxnSp>
            <p:nvCxnSpPr>
              <p:cNvPr id="125" name="직선 연결선 771">
                <a:extLst>
                  <a:ext uri="{FF2B5EF4-FFF2-40B4-BE49-F238E27FC236}">
                    <a16:creationId xmlns:a16="http://schemas.microsoft.com/office/drawing/2014/main" id="{56472CE2-E17B-E0AD-132B-B81078087073}"/>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6" name="직선 연결선 789">
                <a:extLst>
                  <a:ext uri="{FF2B5EF4-FFF2-40B4-BE49-F238E27FC236}">
                    <a16:creationId xmlns:a16="http://schemas.microsoft.com/office/drawing/2014/main" id="{5D061D8C-AFBA-BE3D-7F94-8AFA7F763244}"/>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7" name="직선 연결선 792">
                <a:extLst>
                  <a:ext uri="{FF2B5EF4-FFF2-40B4-BE49-F238E27FC236}">
                    <a16:creationId xmlns:a16="http://schemas.microsoft.com/office/drawing/2014/main" id="{33846EE5-4EE4-CC6D-F181-8ACB111A2086}"/>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8" name="직선 연결선 807">
                <a:extLst>
                  <a:ext uri="{FF2B5EF4-FFF2-40B4-BE49-F238E27FC236}">
                    <a16:creationId xmlns:a16="http://schemas.microsoft.com/office/drawing/2014/main" id="{79026406-EEB7-C1B6-3937-3592D4643347}"/>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9" name="직선 연결선 810">
                <a:extLst>
                  <a:ext uri="{FF2B5EF4-FFF2-40B4-BE49-F238E27FC236}">
                    <a16:creationId xmlns:a16="http://schemas.microsoft.com/office/drawing/2014/main" id="{81395FAA-5370-B2C9-3F9C-FC72D2D8585B}"/>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0" name="직선 연결선 815">
                <a:extLst>
                  <a:ext uri="{FF2B5EF4-FFF2-40B4-BE49-F238E27FC236}">
                    <a16:creationId xmlns:a16="http://schemas.microsoft.com/office/drawing/2014/main" id="{3806A183-4C5D-6E8D-97F1-ADCD0637E451}"/>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1" name="직선 연결선 819">
                <a:extLst>
                  <a:ext uri="{FF2B5EF4-FFF2-40B4-BE49-F238E27FC236}">
                    <a16:creationId xmlns:a16="http://schemas.microsoft.com/office/drawing/2014/main" id="{932D1442-8E11-B6B1-230B-32D3C8615C83}"/>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23" name="직선 연결선 826">
              <a:extLst>
                <a:ext uri="{FF2B5EF4-FFF2-40B4-BE49-F238E27FC236}">
                  <a16:creationId xmlns:a16="http://schemas.microsoft.com/office/drawing/2014/main" id="{BE4AC356-3A57-A5D9-5E8C-14A0181F9A16}"/>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24" name="직선 연결선 832">
              <a:extLst>
                <a:ext uri="{FF2B5EF4-FFF2-40B4-BE49-F238E27FC236}">
                  <a16:creationId xmlns:a16="http://schemas.microsoft.com/office/drawing/2014/main" id="{21F6AFD1-4707-F432-BE32-FEBDEB6FE4C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32" name="그룹 835">
            <a:extLst>
              <a:ext uri="{FF2B5EF4-FFF2-40B4-BE49-F238E27FC236}">
                <a16:creationId xmlns:a16="http://schemas.microsoft.com/office/drawing/2014/main" id="{1BF5A43A-17DF-637B-FADC-39781538C6C0}"/>
              </a:ext>
            </a:extLst>
          </p:cNvPr>
          <p:cNvGrpSpPr/>
          <p:nvPr/>
        </p:nvGrpSpPr>
        <p:grpSpPr>
          <a:xfrm rot="16200000">
            <a:off x="7120494" y="4380986"/>
            <a:ext cx="564373" cy="268733"/>
            <a:chOff x="5890169" y="4312037"/>
            <a:chExt cx="1895988" cy="1103725"/>
          </a:xfrm>
        </p:grpSpPr>
        <p:grpSp>
          <p:nvGrpSpPr>
            <p:cNvPr id="133" name="그룹 822">
              <a:extLst>
                <a:ext uri="{FF2B5EF4-FFF2-40B4-BE49-F238E27FC236}">
                  <a16:creationId xmlns:a16="http://schemas.microsoft.com/office/drawing/2014/main" id="{79274270-930E-A63A-45A1-75B1D628A402}"/>
                </a:ext>
              </a:extLst>
            </p:cNvPr>
            <p:cNvGrpSpPr/>
            <p:nvPr/>
          </p:nvGrpSpPr>
          <p:grpSpPr>
            <a:xfrm>
              <a:off x="6122466" y="4312037"/>
              <a:ext cx="1432853" cy="1103725"/>
              <a:chOff x="5991225" y="4310063"/>
              <a:chExt cx="496427" cy="273840"/>
            </a:xfrm>
          </p:grpSpPr>
          <p:cxnSp>
            <p:nvCxnSpPr>
              <p:cNvPr id="136" name="직선 연결선 771">
                <a:extLst>
                  <a:ext uri="{FF2B5EF4-FFF2-40B4-BE49-F238E27FC236}">
                    <a16:creationId xmlns:a16="http://schemas.microsoft.com/office/drawing/2014/main" id="{34672CA8-1EEF-0C00-B9CC-A68DEFB1046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7" name="직선 연결선 789">
                <a:extLst>
                  <a:ext uri="{FF2B5EF4-FFF2-40B4-BE49-F238E27FC236}">
                    <a16:creationId xmlns:a16="http://schemas.microsoft.com/office/drawing/2014/main" id="{EA15D5AC-7B24-9276-B617-D68B7791F7E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8" name="직선 연결선 792">
                <a:extLst>
                  <a:ext uri="{FF2B5EF4-FFF2-40B4-BE49-F238E27FC236}">
                    <a16:creationId xmlns:a16="http://schemas.microsoft.com/office/drawing/2014/main" id="{6DD1EEA3-9B7A-3CD2-6E46-E654B119D8F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9" name="직선 연결선 807">
                <a:extLst>
                  <a:ext uri="{FF2B5EF4-FFF2-40B4-BE49-F238E27FC236}">
                    <a16:creationId xmlns:a16="http://schemas.microsoft.com/office/drawing/2014/main" id="{E227C1E6-1AC3-71A4-761A-FD06198F1E5D}"/>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40" name="직선 연결선 810">
                <a:extLst>
                  <a:ext uri="{FF2B5EF4-FFF2-40B4-BE49-F238E27FC236}">
                    <a16:creationId xmlns:a16="http://schemas.microsoft.com/office/drawing/2014/main" id="{DF1D6C90-E511-BC55-B217-2EEC4CD2B36A}"/>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41" name="직선 연결선 815">
                <a:extLst>
                  <a:ext uri="{FF2B5EF4-FFF2-40B4-BE49-F238E27FC236}">
                    <a16:creationId xmlns:a16="http://schemas.microsoft.com/office/drawing/2014/main" id="{E6874B1F-59D1-7760-57EC-DD8F21C0D4CD}"/>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42" name="직선 연결선 819">
                <a:extLst>
                  <a:ext uri="{FF2B5EF4-FFF2-40B4-BE49-F238E27FC236}">
                    <a16:creationId xmlns:a16="http://schemas.microsoft.com/office/drawing/2014/main" id="{01161A12-F6E3-55A0-5A12-F19083E37C4E}"/>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34" name="직선 연결선 826">
              <a:extLst>
                <a:ext uri="{FF2B5EF4-FFF2-40B4-BE49-F238E27FC236}">
                  <a16:creationId xmlns:a16="http://schemas.microsoft.com/office/drawing/2014/main" id="{85CDB2E5-4914-8F24-B835-5E9F3EAD22F2}"/>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35" name="직선 연결선 832">
              <a:extLst>
                <a:ext uri="{FF2B5EF4-FFF2-40B4-BE49-F238E27FC236}">
                  <a16:creationId xmlns:a16="http://schemas.microsoft.com/office/drawing/2014/main" id="{3032E4D8-1818-D24A-7685-0F925B877462}"/>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43" name="그룹 835">
            <a:extLst>
              <a:ext uri="{FF2B5EF4-FFF2-40B4-BE49-F238E27FC236}">
                <a16:creationId xmlns:a16="http://schemas.microsoft.com/office/drawing/2014/main" id="{1B63DB89-B2C0-F8FF-C54A-3B445F5441D8}"/>
              </a:ext>
            </a:extLst>
          </p:cNvPr>
          <p:cNvGrpSpPr/>
          <p:nvPr/>
        </p:nvGrpSpPr>
        <p:grpSpPr>
          <a:xfrm rot="16200000">
            <a:off x="7120495" y="5048019"/>
            <a:ext cx="564373" cy="268733"/>
            <a:chOff x="5890169" y="4312037"/>
            <a:chExt cx="1895988" cy="1103725"/>
          </a:xfrm>
        </p:grpSpPr>
        <p:grpSp>
          <p:nvGrpSpPr>
            <p:cNvPr id="144" name="그룹 822">
              <a:extLst>
                <a:ext uri="{FF2B5EF4-FFF2-40B4-BE49-F238E27FC236}">
                  <a16:creationId xmlns:a16="http://schemas.microsoft.com/office/drawing/2014/main" id="{82C314C4-E967-C2CE-1A40-96DD0609CA44}"/>
                </a:ext>
              </a:extLst>
            </p:cNvPr>
            <p:cNvGrpSpPr/>
            <p:nvPr/>
          </p:nvGrpSpPr>
          <p:grpSpPr>
            <a:xfrm>
              <a:off x="6122466" y="4312037"/>
              <a:ext cx="1432853" cy="1103725"/>
              <a:chOff x="5991225" y="4310063"/>
              <a:chExt cx="496427" cy="273840"/>
            </a:xfrm>
          </p:grpSpPr>
          <p:cxnSp>
            <p:nvCxnSpPr>
              <p:cNvPr id="147" name="직선 연결선 771">
                <a:extLst>
                  <a:ext uri="{FF2B5EF4-FFF2-40B4-BE49-F238E27FC236}">
                    <a16:creationId xmlns:a16="http://schemas.microsoft.com/office/drawing/2014/main" id="{8BC0464A-3224-FE23-A865-C9B716335027}"/>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48" name="직선 연결선 789">
                <a:extLst>
                  <a:ext uri="{FF2B5EF4-FFF2-40B4-BE49-F238E27FC236}">
                    <a16:creationId xmlns:a16="http://schemas.microsoft.com/office/drawing/2014/main" id="{F53CDD37-E834-BE1F-6B91-E6B19AF3B099}"/>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49" name="직선 연결선 792">
                <a:extLst>
                  <a:ext uri="{FF2B5EF4-FFF2-40B4-BE49-F238E27FC236}">
                    <a16:creationId xmlns:a16="http://schemas.microsoft.com/office/drawing/2014/main" id="{9F8C6A34-D777-39A7-B81A-68F94AC7AFBA}"/>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50" name="직선 연결선 807">
                <a:extLst>
                  <a:ext uri="{FF2B5EF4-FFF2-40B4-BE49-F238E27FC236}">
                    <a16:creationId xmlns:a16="http://schemas.microsoft.com/office/drawing/2014/main" id="{4BCDB7BD-877C-EDB7-4B96-32548C16A309}"/>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51" name="직선 연결선 810">
                <a:extLst>
                  <a:ext uri="{FF2B5EF4-FFF2-40B4-BE49-F238E27FC236}">
                    <a16:creationId xmlns:a16="http://schemas.microsoft.com/office/drawing/2014/main" id="{8365F89A-001A-6260-DEFC-CB8788DD27AD}"/>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52" name="직선 연결선 815">
                <a:extLst>
                  <a:ext uri="{FF2B5EF4-FFF2-40B4-BE49-F238E27FC236}">
                    <a16:creationId xmlns:a16="http://schemas.microsoft.com/office/drawing/2014/main" id="{BF87F730-2A0B-50D4-6EF8-3BE57FEECDC1}"/>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53" name="직선 연결선 819">
                <a:extLst>
                  <a:ext uri="{FF2B5EF4-FFF2-40B4-BE49-F238E27FC236}">
                    <a16:creationId xmlns:a16="http://schemas.microsoft.com/office/drawing/2014/main" id="{2DF7A94E-F48A-16A3-4703-4BC229F2CBE4}"/>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45" name="직선 연결선 826">
              <a:extLst>
                <a:ext uri="{FF2B5EF4-FFF2-40B4-BE49-F238E27FC236}">
                  <a16:creationId xmlns:a16="http://schemas.microsoft.com/office/drawing/2014/main" id="{EBD2A457-ABA1-4356-D024-3E0793D8377F}"/>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46" name="직선 연결선 832">
              <a:extLst>
                <a:ext uri="{FF2B5EF4-FFF2-40B4-BE49-F238E27FC236}">
                  <a16:creationId xmlns:a16="http://schemas.microsoft.com/office/drawing/2014/main" id="{2BA59ECA-CAAE-307D-DB67-89EEB7ABFE33}"/>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sp>
        <p:nvSpPr>
          <p:cNvPr id="154" name="TextBox 153">
            <a:extLst>
              <a:ext uri="{FF2B5EF4-FFF2-40B4-BE49-F238E27FC236}">
                <a16:creationId xmlns:a16="http://schemas.microsoft.com/office/drawing/2014/main" id="{899C8904-684B-3AE0-22A4-4F64BA9C08C6}"/>
              </a:ext>
            </a:extLst>
          </p:cNvPr>
          <p:cNvSpPr txBox="1"/>
          <p:nvPr/>
        </p:nvSpPr>
        <p:spPr>
          <a:xfrm>
            <a:off x="-85888" y="3317632"/>
            <a:ext cx="3190481" cy="1231106"/>
          </a:xfrm>
          <a:prstGeom prst="rect">
            <a:avLst/>
          </a:prstGeom>
          <a:noFill/>
        </p:spPr>
        <p:txBody>
          <a:bodyPr wrap="square" lIns="0" tIns="0" rIns="0" bIns="0" rtlCol="0" anchor="ctr">
            <a:spAutoFit/>
          </a:bodyPr>
          <a:lstStyle/>
          <a:p>
            <a:pPr algn="ctr" defTabSz="457200"/>
            <a:r>
              <a:rPr lang="en-US" altLang="ko-KR" sz="2000" b="1" dirty="0">
                <a:solidFill>
                  <a:srgbClr val="C80060"/>
                </a:solidFill>
                <a:latin typeface="Cambria" panose="02040503050406030204" pitchFamily="18" charset="0"/>
                <a:ea typeface="맑은 고딕" panose="020B0503020000020004" pitchFamily="34" charset="-127"/>
              </a:rPr>
              <a:t>Target Cell</a:t>
            </a:r>
            <a:r>
              <a:rPr lang="en-US" altLang="ko-KR" sz="2000" b="1" dirty="0">
                <a:solidFill>
                  <a:prstClr val="black"/>
                </a:solidFill>
                <a:latin typeface="Cambria" panose="02040503050406030204" pitchFamily="18" charset="0"/>
                <a:ea typeface="맑은 고딕" panose="020B0503020000020004" pitchFamily="34" charset="-127"/>
              </a:rPr>
              <a:t>:</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Operate </a:t>
            </a:r>
          </a:p>
          <a:p>
            <a:pPr algn="ctr" defTabSz="457200"/>
            <a:r>
              <a:rPr lang="en-US" altLang="ko-KR" sz="2000" b="1" i="1" dirty="0">
                <a:solidFill>
                  <a:prstClr val="black"/>
                </a:solidFill>
                <a:latin typeface="Cambria" panose="02040503050406030204" pitchFamily="18" charset="0"/>
                <a:ea typeface="맑은 고딕" panose="020B0503020000020004" pitchFamily="34" charset="-127"/>
              </a:rPr>
              <a:t>as a </a:t>
            </a:r>
            <a:r>
              <a:rPr lang="en-US" altLang="ko-KR" sz="2000" b="1" i="1" dirty="0">
                <a:solidFill>
                  <a:srgbClr val="C80060"/>
                </a:solidFill>
                <a:latin typeface="Cambria" panose="02040503050406030204" pitchFamily="18" charset="0"/>
                <a:ea typeface="맑은 고딕" panose="020B0503020000020004" pitchFamily="34" charset="-127"/>
              </a:rPr>
              <a:t>resistance </a:t>
            </a:r>
            <a:r>
              <a:rPr lang="en-US" altLang="ko-KR" sz="2000" b="1" dirty="0">
                <a:solidFill>
                  <a:srgbClr val="C80060"/>
                </a:solidFill>
                <a:latin typeface="Cambria" panose="02040503050406030204" pitchFamily="18" charset="0"/>
                <a:ea typeface="맑은 고딕" panose="020B0503020000020004" pitchFamily="34" charset="-127"/>
              </a:rPr>
              <a:t>(1)</a:t>
            </a:r>
            <a:br>
              <a:rPr lang="en-US" altLang="ko-KR" sz="2000" b="1" i="1" dirty="0">
                <a:solidFill>
                  <a:prstClr val="black"/>
                </a:solidFill>
                <a:latin typeface="Cambria" panose="02040503050406030204" pitchFamily="18" charset="0"/>
                <a:ea typeface="맑은 고딕" panose="020B0503020000020004" pitchFamily="34" charset="-127"/>
              </a:rPr>
            </a:br>
            <a:r>
              <a:rPr lang="en-US" altLang="ko-KR" sz="2000" b="1" i="1" dirty="0">
                <a:solidFill>
                  <a:srgbClr val="C80060"/>
                </a:solidFill>
                <a:latin typeface="Cambria" panose="02040503050406030204" pitchFamily="18" charset="0"/>
                <a:ea typeface="맑은 고딕" panose="020B0503020000020004" pitchFamily="34" charset="-127"/>
              </a:rPr>
              <a:t>or</a:t>
            </a:r>
            <a:r>
              <a:rPr lang="en-US" altLang="ko-KR" sz="2000" b="1" i="1" dirty="0">
                <a:latin typeface="Cambria" panose="02040503050406030204" pitchFamily="18" charset="0"/>
                <a:ea typeface="맑은 고딕" panose="020B0503020000020004" pitchFamily="34" charset="-127"/>
              </a:rPr>
              <a:t> an </a:t>
            </a:r>
            <a:r>
              <a:rPr lang="en-US" altLang="ko-KR" sz="2000" b="1" i="1" dirty="0">
                <a:solidFill>
                  <a:srgbClr val="C80060"/>
                </a:solidFill>
                <a:latin typeface="Cambria" panose="02040503050406030204" pitchFamily="18" charset="0"/>
                <a:ea typeface="맑은 고딕" panose="020B0503020000020004" pitchFamily="34" charset="-127"/>
              </a:rPr>
              <a:t>open switch </a:t>
            </a:r>
            <a:r>
              <a:rPr lang="en-US" altLang="ko-KR" sz="2000" b="1" dirty="0">
                <a:solidFill>
                  <a:srgbClr val="C80060"/>
                </a:solidFill>
                <a:latin typeface="Cambria" panose="02040503050406030204" pitchFamily="18" charset="0"/>
                <a:ea typeface="맑은 고딕" panose="020B0503020000020004" pitchFamily="34" charset="-127"/>
              </a:rPr>
              <a:t>(0)</a:t>
            </a:r>
          </a:p>
        </p:txBody>
      </p:sp>
      <p:sp>
        <p:nvSpPr>
          <p:cNvPr id="155" name="Left Brace 154">
            <a:extLst>
              <a:ext uri="{FF2B5EF4-FFF2-40B4-BE49-F238E27FC236}">
                <a16:creationId xmlns:a16="http://schemas.microsoft.com/office/drawing/2014/main" id="{33AA3690-BC45-5E74-93ED-ACE1BA77DB4C}"/>
              </a:ext>
            </a:extLst>
          </p:cNvPr>
          <p:cNvSpPr/>
          <p:nvPr/>
        </p:nvSpPr>
        <p:spPr>
          <a:xfrm>
            <a:off x="2634768" y="2887743"/>
            <a:ext cx="323170" cy="2917545"/>
          </a:xfrm>
          <a:prstGeom prst="leftBrace">
            <a:avLst>
              <a:gd name="adj1" fmla="val 52841"/>
              <a:gd name="adj2" fmla="val 31444"/>
            </a:avLst>
          </a:prstGeom>
          <a:ln w="19050">
            <a:solidFill>
              <a:srgbClr val="C80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grpSp>
        <p:nvGrpSpPr>
          <p:cNvPr id="156" name="그룹 835">
            <a:extLst>
              <a:ext uri="{FF2B5EF4-FFF2-40B4-BE49-F238E27FC236}">
                <a16:creationId xmlns:a16="http://schemas.microsoft.com/office/drawing/2014/main" id="{B63CB6F7-84D5-09AD-996F-9FBB94EEC874}"/>
              </a:ext>
            </a:extLst>
          </p:cNvPr>
          <p:cNvGrpSpPr/>
          <p:nvPr/>
        </p:nvGrpSpPr>
        <p:grpSpPr>
          <a:xfrm rot="16200000">
            <a:off x="4893346" y="3720630"/>
            <a:ext cx="564373" cy="268733"/>
            <a:chOff x="5890169" y="4312037"/>
            <a:chExt cx="1895988" cy="1103725"/>
          </a:xfrm>
        </p:grpSpPr>
        <p:grpSp>
          <p:nvGrpSpPr>
            <p:cNvPr id="157" name="그룹 822">
              <a:extLst>
                <a:ext uri="{FF2B5EF4-FFF2-40B4-BE49-F238E27FC236}">
                  <a16:creationId xmlns:a16="http://schemas.microsoft.com/office/drawing/2014/main" id="{57B5F6AF-9264-3133-9F75-3778674D3752}"/>
                </a:ext>
              </a:extLst>
            </p:cNvPr>
            <p:cNvGrpSpPr/>
            <p:nvPr/>
          </p:nvGrpSpPr>
          <p:grpSpPr>
            <a:xfrm>
              <a:off x="6122466" y="4312037"/>
              <a:ext cx="1432853" cy="1103725"/>
              <a:chOff x="5991225" y="4310063"/>
              <a:chExt cx="496427" cy="273840"/>
            </a:xfrm>
          </p:grpSpPr>
          <p:cxnSp>
            <p:nvCxnSpPr>
              <p:cNvPr id="160" name="직선 연결선 771">
                <a:extLst>
                  <a:ext uri="{FF2B5EF4-FFF2-40B4-BE49-F238E27FC236}">
                    <a16:creationId xmlns:a16="http://schemas.microsoft.com/office/drawing/2014/main" id="{4786857B-F26A-2243-D22E-018997E1C8E8}"/>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1" name="직선 연결선 789">
                <a:extLst>
                  <a:ext uri="{FF2B5EF4-FFF2-40B4-BE49-F238E27FC236}">
                    <a16:creationId xmlns:a16="http://schemas.microsoft.com/office/drawing/2014/main" id="{904F2D5C-4791-75D2-5301-7F2E084D7FC8}"/>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2" name="직선 연결선 792">
                <a:extLst>
                  <a:ext uri="{FF2B5EF4-FFF2-40B4-BE49-F238E27FC236}">
                    <a16:creationId xmlns:a16="http://schemas.microsoft.com/office/drawing/2014/main" id="{AE7EC974-371B-1F86-D025-35CBE8CCD0B9}"/>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3" name="직선 연결선 807">
                <a:extLst>
                  <a:ext uri="{FF2B5EF4-FFF2-40B4-BE49-F238E27FC236}">
                    <a16:creationId xmlns:a16="http://schemas.microsoft.com/office/drawing/2014/main" id="{BC212E2C-7AEC-8978-9178-F81D43E17D26}"/>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4" name="직선 연결선 810">
                <a:extLst>
                  <a:ext uri="{FF2B5EF4-FFF2-40B4-BE49-F238E27FC236}">
                    <a16:creationId xmlns:a16="http://schemas.microsoft.com/office/drawing/2014/main" id="{B2025A5D-D679-CF90-3DF1-69924ACC8CE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5" name="직선 연결선 815">
                <a:extLst>
                  <a:ext uri="{FF2B5EF4-FFF2-40B4-BE49-F238E27FC236}">
                    <a16:creationId xmlns:a16="http://schemas.microsoft.com/office/drawing/2014/main" id="{2C5B9AF3-91BB-0A0F-AE8B-4F6C98328981}"/>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66" name="직선 연결선 819">
                <a:extLst>
                  <a:ext uri="{FF2B5EF4-FFF2-40B4-BE49-F238E27FC236}">
                    <a16:creationId xmlns:a16="http://schemas.microsoft.com/office/drawing/2014/main" id="{97D2F2BC-7B2E-B435-002B-A2D0B234864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58" name="직선 연결선 826">
              <a:extLst>
                <a:ext uri="{FF2B5EF4-FFF2-40B4-BE49-F238E27FC236}">
                  <a16:creationId xmlns:a16="http://schemas.microsoft.com/office/drawing/2014/main" id="{B64CC501-4BA8-9496-C1E7-CBE4D285198B}"/>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59" name="직선 연결선 832">
              <a:extLst>
                <a:ext uri="{FF2B5EF4-FFF2-40B4-BE49-F238E27FC236}">
                  <a16:creationId xmlns:a16="http://schemas.microsoft.com/office/drawing/2014/main" id="{93AA5A4B-32FB-82AC-B658-0EC80949E757}"/>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67" name="그룹 835">
            <a:extLst>
              <a:ext uri="{FF2B5EF4-FFF2-40B4-BE49-F238E27FC236}">
                <a16:creationId xmlns:a16="http://schemas.microsoft.com/office/drawing/2014/main" id="{CBA410D2-F61C-1BB0-809E-3DFEF737C6F0}"/>
              </a:ext>
            </a:extLst>
          </p:cNvPr>
          <p:cNvGrpSpPr/>
          <p:nvPr/>
        </p:nvGrpSpPr>
        <p:grpSpPr>
          <a:xfrm rot="16200000">
            <a:off x="6006980" y="3060186"/>
            <a:ext cx="564373" cy="268733"/>
            <a:chOff x="5890169" y="4312037"/>
            <a:chExt cx="1895988" cy="1103725"/>
          </a:xfrm>
        </p:grpSpPr>
        <p:grpSp>
          <p:nvGrpSpPr>
            <p:cNvPr id="168" name="그룹 822">
              <a:extLst>
                <a:ext uri="{FF2B5EF4-FFF2-40B4-BE49-F238E27FC236}">
                  <a16:creationId xmlns:a16="http://schemas.microsoft.com/office/drawing/2014/main" id="{EE5C1BD7-D2B8-C593-5684-E33024672C2B}"/>
                </a:ext>
              </a:extLst>
            </p:cNvPr>
            <p:cNvGrpSpPr/>
            <p:nvPr/>
          </p:nvGrpSpPr>
          <p:grpSpPr>
            <a:xfrm>
              <a:off x="6122466" y="4312037"/>
              <a:ext cx="1432853" cy="1103725"/>
              <a:chOff x="5991225" y="4310063"/>
              <a:chExt cx="496427" cy="273840"/>
            </a:xfrm>
          </p:grpSpPr>
          <p:cxnSp>
            <p:nvCxnSpPr>
              <p:cNvPr id="171" name="직선 연결선 771">
                <a:extLst>
                  <a:ext uri="{FF2B5EF4-FFF2-40B4-BE49-F238E27FC236}">
                    <a16:creationId xmlns:a16="http://schemas.microsoft.com/office/drawing/2014/main" id="{9D1BCDE7-1DD9-C412-BD72-F48E0165A96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2" name="직선 연결선 789">
                <a:extLst>
                  <a:ext uri="{FF2B5EF4-FFF2-40B4-BE49-F238E27FC236}">
                    <a16:creationId xmlns:a16="http://schemas.microsoft.com/office/drawing/2014/main" id="{B7D0D51C-51F8-09AC-FB9C-AF9BA631421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3" name="직선 연결선 792">
                <a:extLst>
                  <a:ext uri="{FF2B5EF4-FFF2-40B4-BE49-F238E27FC236}">
                    <a16:creationId xmlns:a16="http://schemas.microsoft.com/office/drawing/2014/main" id="{E9789E80-8914-CB8F-0F5A-B5B8A2B7915F}"/>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4" name="직선 연결선 807">
                <a:extLst>
                  <a:ext uri="{FF2B5EF4-FFF2-40B4-BE49-F238E27FC236}">
                    <a16:creationId xmlns:a16="http://schemas.microsoft.com/office/drawing/2014/main" id="{A3C24941-2F56-7235-691C-82F85C342B27}"/>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5" name="직선 연결선 810">
                <a:extLst>
                  <a:ext uri="{FF2B5EF4-FFF2-40B4-BE49-F238E27FC236}">
                    <a16:creationId xmlns:a16="http://schemas.microsoft.com/office/drawing/2014/main" id="{811F6DE6-13F6-8A97-57C9-9D487156F72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6" name="직선 연결선 815">
                <a:extLst>
                  <a:ext uri="{FF2B5EF4-FFF2-40B4-BE49-F238E27FC236}">
                    <a16:creationId xmlns:a16="http://schemas.microsoft.com/office/drawing/2014/main" id="{094FE345-6948-4FCF-4EDB-64F5A4B36B4F}"/>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7" name="직선 연결선 819">
                <a:extLst>
                  <a:ext uri="{FF2B5EF4-FFF2-40B4-BE49-F238E27FC236}">
                    <a16:creationId xmlns:a16="http://schemas.microsoft.com/office/drawing/2014/main" id="{560425F4-11BA-7FE4-584E-ADDC4F93CDC0}"/>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69" name="직선 연결선 826">
              <a:extLst>
                <a:ext uri="{FF2B5EF4-FFF2-40B4-BE49-F238E27FC236}">
                  <a16:creationId xmlns:a16="http://schemas.microsoft.com/office/drawing/2014/main" id="{3F2D677A-3109-2CE2-2243-B98E6C00ADFA}"/>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70" name="직선 연결선 832">
              <a:extLst>
                <a:ext uri="{FF2B5EF4-FFF2-40B4-BE49-F238E27FC236}">
                  <a16:creationId xmlns:a16="http://schemas.microsoft.com/office/drawing/2014/main" id="{CB38072E-5F48-9231-1213-695F698A093D}"/>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78" name="그룹 835">
            <a:extLst>
              <a:ext uri="{FF2B5EF4-FFF2-40B4-BE49-F238E27FC236}">
                <a16:creationId xmlns:a16="http://schemas.microsoft.com/office/drawing/2014/main" id="{86A5B3C9-0EE9-2C01-407C-2AE2889687F5}"/>
              </a:ext>
            </a:extLst>
          </p:cNvPr>
          <p:cNvGrpSpPr/>
          <p:nvPr/>
        </p:nvGrpSpPr>
        <p:grpSpPr>
          <a:xfrm rot="16200000">
            <a:off x="7120494" y="3047310"/>
            <a:ext cx="564373" cy="268733"/>
            <a:chOff x="5890169" y="4312037"/>
            <a:chExt cx="1895988" cy="1103725"/>
          </a:xfrm>
        </p:grpSpPr>
        <p:grpSp>
          <p:nvGrpSpPr>
            <p:cNvPr id="179" name="그룹 822">
              <a:extLst>
                <a:ext uri="{FF2B5EF4-FFF2-40B4-BE49-F238E27FC236}">
                  <a16:creationId xmlns:a16="http://schemas.microsoft.com/office/drawing/2014/main" id="{1FFBE70D-3875-2509-A49E-D48E1213AFFA}"/>
                </a:ext>
              </a:extLst>
            </p:cNvPr>
            <p:cNvGrpSpPr/>
            <p:nvPr/>
          </p:nvGrpSpPr>
          <p:grpSpPr>
            <a:xfrm>
              <a:off x="6122466" y="4312037"/>
              <a:ext cx="1432853" cy="1103725"/>
              <a:chOff x="5991225" y="4310063"/>
              <a:chExt cx="496427" cy="273840"/>
            </a:xfrm>
          </p:grpSpPr>
          <p:cxnSp>
            <p:nvCxnSpPr>
              <p:cNvPr id="182" name="직선 연결선 771">
                <a:extLst>
                  <a:ext uri="{FF2B5EF4-FFF2-40B4-BE49-F238E27FC236}">
                    <a16:creationId xmlns:a16="http://schemas.microsoft.com/office/drawing/2014/main" id="{77909EF5-2276-582E-037A-5F31B18C3FC9}"/>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3" name="직선 연결선 789">
                <a:extLst>
                  <a:ext uri="{FF2B5EF4-FFF2-40B4-BE49-F238E27FC236}">
                    <a16:creationId xmlns:a16="http://schemas.microsoft.com/office/drawing/2014/main" id="{83E4595D-3FEE-8433-87FB-529A7A7AAB75}"/>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4" name="직선 연결선 792">
                <a:extLst>
                  <a:ext uri="{FF2B5EF4-FFF2-40B4-BE49-F238E27FC236}">
                    <a16:creationId xmlns:a16="http://schemas.microsoft.com/office/drawing/2014/main" id="{712B062D-F37A-3428-150D-CA38B04579F8}"/>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5" name="직선 연결선 807">
                <a:extLst>
                  <a:ext uri="{FF2B5EF4-FFF2-40B4-BE49-F238E27FC236}">
                    <a16:creationId xmlns:a16="http://schemas.microsoft.com/office/drawing/2014/main" id="{5852D7AA-95EE-CB62-C41F-2340BF71B4D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6" name="직선 연결선 810">
                <a:extLst>
                  <a:ext uri="{FF2B5EF4-FFF2-40B4-BE49-F238E27FC236}">
                    <a16:creationId xmlns:a16="http://schemas.microsoft.com/office/drawing/2014/main" id="{36902E79-E858-773C-A571-DFEE41D9CA66}"/>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7" name="직선 연결선 815">
                <a:extLst>
                  <a:ext uri="{FF2B5EF4-FFF2-40B4-BE49-F238E27FC236}">
                    <a16:creationId xmlns:a16="http://schemas.microsoft.com/office/drawing/2014/main" id="{8811803A-A435-0430-6E45-6640D4235A6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8" name="직선 연결선 819">
                <a:extLst>
                  <a:ext uri="{FF2B5EF4-FFF2-40B4-BE49-F238E27FC236}">
                    <a16:creationId xmlns:a16="http://schemas.microsoft.com/office/drawing/2014/main" id="{51C62045-6984-D8C1-C3F6-9B55A8C158E6}"/>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80" name="직선 연결선 826">
              <a:extLst>
                <a:ext uri="{FF2B5EF4-FFF2-40B4-BE49-F238E27FC236}">
                  <a16:creationId xmlns:a16="http://schemas.microsoft.com/office/drawing/2014/main" id="{9C58DD7B-F716-7577-8D1D-AF378BD3E75F}"/>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81" name="직선 연결선 832">
              <a:extLst>
                <a:ext uri="{FF2B5EF4-FFF2-40B4-BE49-F238E27FC236}">
                  <a16:creationId xmlns:a16="http://schemas.microsoft.com/office/drawing/2014/main" id="{95BD4133-B6F6-E84F-8347-AEB260DFF954}"/>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89" name="그룹 835">
            <a:extLst>
              <a:ext uri="{FF2B5EF4-FFF2-40B4-BE49-F238E27FC236}">
                <a16:creationId xmlns:a16="http://schemas.microsoft.com/office/drawing/2014/main" id="{78E25BF5-362F-8941-9132-C143583DC978}"/>
              </a:ext>
            </a:extLst>
          </p:cNvPr>
          <p:cNvGrpSpPr/>
          <p:nvPr/>
        </p:nvGrpSpPr>
        <p:grpSpPr>
          <a:xfrm rot="16200000">
            <a:off x="7120495" y="3714343"/>
            <a:ext cx="564373" cy="268733"/>
            <a:chOff x="5890169" y="4312037"/>
            <a:chExt cx="1895988" cy="1103725"/>
          </a:xfrm>
        </p:grpSpPr>
        <p:grpSp>
          <p:nvGrpSpPr>
            <p:cNvPr id="190" name="그룹 822">
              <a:extLst>
                <a:ext uri="{FF2B5EF4-FFF2-40B4-BE49-F238E27FC236}">
                  <a16:creationId xmlns:a16="http://schemas.microsoft.com/office/drawing/2014/main" id="{01316078-B488-C955-C836-BA0C050F0F38}"/>
                </a:ext>
              </a:extLst>
            </p:cNvPr>
            <p:cNvGrpSpPr/>
            <p:nvPr/>
          </p:nvGrpSpPr>
          <p:grpSpPr>
            <a:xfrm>
              <a:off x="6122466" y="4312037"/>
              <a:ext cx="1432853" cy="1103725"/>
              <a:chOff x="5991225" y="4310063"/>
              <a:chExt cx="496427" cy="273840"/>
            </a:xfrm>
          </p:grpSpPr>
          <p:cxnSp>
            <p:nvCxnSpPr>
              <p:cNvPr id="193" name="직선 연결선 771">
                <a:extLst>
                  <a:ext uri="{FF2B5EF4-FFF2-40B4-BE49-F238E27FC236}">
                    <a16:creationId xmlns:a16="http://schemas.microsoft.com/office/drawing/2014/main" id="{974BBEA6-2817-DC08-FA2E-9B3F6DF44CE6}"/>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4" name="직선 연결선 789">
                <a:extLst>
                  <a:ext uri="{FF2B5EF4-FFF2-40B4-BE49-F238E27FC236}">
                    <a16:creationId xmlns:a16="http://schemas.microsoft.com/office/drawing/2014/main" id="{FE87092F-0F16-4009-B389-DAB064B09AAD}"/>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5" name="직선 연결선 792">
                <a:extLst>
                  <a:ext uri="{FF2B5EF4-FFF2-40B4-BE49-F238E27FC236}">
                    <a16:creationId xmlns:a16="http://schemas.microsoft.com/office/drawing/2014/main" id="{DF3DA6CB-9B87-BFC4-09C8-9670F5AF704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6" name="직선 연결선 807">
                <a:extLst>
                  <a:ext uri="{FF2B5EF4-FFF2-40B4-BE49-F238E27FC236}">
                    <a16:creationId xmlns:a16="http://schemas.microsoft.com/office/drawing/2014/main" id="{E7117FFE-2B88-6213-C998-99AA5F868372}"/>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7" name="직선 연결선 810">
                <a:extLst>
                  <a:ext uri="{FF2B5EF4-FFF2-40B4-BE49-F238E27FC236}">
                    <a16:creationId xmlns:a16="http://schemas.microsoft.com/office/drawing/2014/main" id="{BE1F6235-35DD-B0DA-7BC7-395D15EE0223}"/>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8" name="직선 연결선 815">
                <a:extLst>
                  <a:ext uri="{FF2B5EF4-FFF2-40B4-BE49-F238E27FC236}">
                    <a16:creationId xmlns:a16="http://schemas.microsoft.com/office/drawing/2014/main" id="{A16A3A3D-FA01-78BF-6BC7-BFBCC2D31658}"/>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9" name="직선 연결선 819">
                <a:extLst>
                  <a:ext uri="{FF2B5EF4-FFF2-40B4-BE49-F238E27FC236}">
                    <a16:creationId xmlns:a16="http://schemas.microsoft.com/office/drawing/2014/main" id="{5CEF3E41-E07B-7FEF-FFDD-0E8F7535426A}"/>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91" name="직선 연결선 826">
              <a:extLst>
                <a:ext uri="{FF2B5EF4-FFF2-40B4-BE49-F238E27FC236}">
                  <a16:creationId xmlns:a16="http://schemas.microsoft.com/office/drawing/2014/main" id="{E60640E5-F34A-30DB-09B5-34873CC316EF}"/>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92" name="직선 연결선 832">
              <a:extLst>
                <a:ext uri="{FF2B5EF4-FFF2-40B4-BE49-F238E27FC236}">
                  <a16:creationId xmlns:a16="http://schemas.microsoft.com/office/drawing/2014/main" id="{B6F2D151-119C-0B2C-9B1D-5125A5D0FD90}"/>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00" name="그룹 761">
            <a:extLst>
              <a:ext uri="{FF2B5EF4-FFF2-40B4-BE49-F238E27FC236}">
                <a16:creationId xmlns:a16="http://schemas.microsoft.com/office/drawing/2014/main" id="{18D770F5-D757-3D9C-C214-20A9E4A8EE8A}"/>
              </a:ext>
            </a:extLst>
          </p:cNvPr>
          <p:cNvGrpSpPr/>
          <p:nvPr/>
        </p:nvGrpSpPr>
        <p:grpSpPr>
          <a:xfrm rot="5400000">
            <a:off x="3769659" y="3135148"/>
            <a:ext cx="598569" cy="124310"/>
            <a:chOff x="5608137" y="3394157"/>
            <a:chExt cx="338599" cy="70817"/>
          </a:xfrm>
        </p:grpSpPr>
        <p:grpSp>
          <p:nvGrpSpPr>
            <p:cNvPr id="201" name="그룹 753">
              <a:extLst>
                <a:ext uri="{FF2B5EF4-FFF2-40B4-BE49-F238E27FC236}">
                  <a16:creationId xmlns:a16="http://schemas.microsoft.com/office/drawing/2014/main" id="{90A2B2DB-1E4C-7977-4597-0D7299C11030}"/>
                </a:ext>
              </a:extLst>
            </p:cNvPr>
            <p:cNvGrpSpPr/>
            <p:nvPr/>
          </p:nvGrpSpPr>
          <p:grpSpPr>
            <a:xfrm rot="5400000">
              <a:off x="5739521" y="3307128"/>
              <a:ext cx="70817" cy="244875"/>
              <a:chOff x="5131625" y="2342062"/>
              <a:chExt cx="70817" cy="244875"/>
            </a:xfrm>
          </p:grpSpPr>
          <p:sp>
            <p:nvSpPr>
              <p:cNvPr id="204" name="타원 750">
                <a:extLst>
                  <a:ext uri="{FF2B5EF4-FFF2-40B4-BE49-F238E27FC236}">
                    <a16:creationId xmlns:a16="http://schemas.microsoft.com/office/drawing/2014/main" id="{BC5C5548-95B8-3DAC-8AA5-D0E9428FDBF7}"/>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05" name="타원 751">
                <a:extLst>
                  <a:ext uri="{FF2B5EF4-FFF2-40B4-BE49-F238E27FC236}">
                    <a16:creationId xmlns:a16="http://schemas.microsoft.com/office/drawing/2014/main" id="{B33E984F-BB1E-DF1A-18D4-EE14097E1D3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06" name="직선 연결선 752">
                <a:extLst>
                  <a:ext uri="{FF2B5EF4-FFF2-40B4-BE49-F238E27FC236}">
                    <a16:creationId xmlns:a16="http://schemas.microsoft.com/office/drawing/2014/main" id="{ADB9E827-D2B6-181F-BB06-BA8A6A42AA01}"/>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02" name="직선 연결선 754">
              <a:extLst>
                <a:ext uri="{FF2B5EF4-FFF2-40B4-BE49-F238E27FC236}">
                  <a16:creationId xmlns:a16="http://schemas.microsoft.com/office/drawing/2014/main" id="{EE5475B1-7F34-769D-6446-B12C5E2930C2}"/>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03" name="직선 연결선 756">
              <a:extLst>
                <a:ext uri="{FF2B5EF4-FFF2-40B4-BE49-F238E27FC236}">
                  <a16:creationId xmlns:a16="http://schemas.microsoft.com/office/drawing/2014/main" id="{379BC714-F0D0-F5B7-14DC-C65EA439A9DC}"/>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07" name="그룹 761">
            <a:extLst>
              <a:ext uri="{FF2B5EF4-FFF2-40B4-BE49-F238E27FC236}">
                <a16:creationId xmlns:a16="http://schemas.microsoft.com/office/drawing/2014/main" id="{A6D867BF-D978-2699-BE35-22DF40034E85}"/>
              </a:ext>
            </a:extLst>
          </p:cNvPr>
          <p:cNvGrpSpPr/>
          <p:nvPr/>
        </p:nvGrpSpPr>
        <p:grpSpPr>
          <a:xfrm rot="5400000">
            <a:off x="4883794" y="3135149"/>
            <a:ext cx="598569" cy="124310"/>
            <a:chOff x="5608137" y="3394157"/>
            <a:chExt cx="338599" cy="70817"/>
          </a:xfrm>
        </p:grpSpPr>
        <p:grpSp>
          <p:nvGrpSpPr>
            <p:cNvPr id="208" name="그룹 753">
              <a:extLst>
                <a:ext uri="{FF2B5EF4-FFF2-40B4-BE49-F238E27FC236}">
                  <a16:creationId xmlns:a16="http://schemas.microsoft.com/office/drawing/2014/main" id="{57A3CD82-0C8A-3D0E-42CF-529911786D09}"/>
                </a:ext>
              </a:extLst>
            </p:cNvPr>
            <p:cNvGrpSpPr/>
            <p:nvPr/>
          </p:nvGrpSpPr>
          <p:grpSpPr>
            <a:xfrm rot="5400000">
              <a:off x="5739521" y="3307128"/>
              <a:ext cx="70817" cy="244875"/>
              <a:chOff x="5131625" y="2342062"/>
              <a:chExt cx="70817" cy="244875"/>
            </a:xfrm>
          </p:grpSpPr>
          <p:sp>
            <p:nvSpPr>
              <p:cNvPr id="211" name="타원 750">
                <a:extLst>
                  <a:ext uri="{FF2B5EF4-FFF2-40B4-BE49-F238E27FC236}">
                    <a16:creationId xmlns:a16="http://schemas.microsoft.com/office/drawing/2014/main" id="{48D4A186-6BF1-FE23-69AE-264C8999FC8B}"/>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12" name="타원 751">
                <a:extLst>
                  <a:ext uri="{FF2B5EF4-FFF2-40B4-BE49-F238E27FC236}">
                    <a16:creationId xmlns:a16="http://schemas.microsoft.com/office/drawing/2014/main" id="{2291DAB4-615E-E255-86FD-EB7F0FBD506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13" name="직선 연결선 752">
                <a:extLst>
                  <a:ext uri="{FF2B5EF4-FFF2-40B4-BE49-F238E27FC236}">
                    <a16:creationId xmlns:a16="http://schemas.microsoft.com/office/drawing/2014/main" id="{E8C20479-5D80-FE09-50D8-E7B5BC399053}"/>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09" name="직선 연결선 754">
              <a:extLst>
                <a:ext uri="{FF2B5EF4-FFF2-40B4-BE49-F238E27FC236}">
                  <a16:creationId xmlns:a16="http://schemas.microsoft.com/office/drawing/2014/main" id="{792501B7-9EF0-51B9-5105-302643805347}"/>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10" name="직선 연결선 756">
              <a:extLst>
                <a:ext uri="{FF2B5EF4-FFF2-40B4-BE49-F238E27FC236}">
                  <a16:creationId xmlns:a16="http://schemas.microsoft.com/office/drawing/2014/main" id="{8B0F049A-F74E-D1AE-6075-C05EED7521E6}"/>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14" name="그룹 761">
            <a:extLst>
              <a:ext uri="{FF2B5EF4-FFF2-40B4-BE49-F238E27FC236}">
                <a16:creationId xmlns:a16="http://schemas.microsoft.com/office/drawing/2014/main" id="{258CE8CF-F56F-B238-5183-C18645980375}"/>
              </a:ext>
            </a:extLst>
          </p:cNvPr>
          <p:cNvGrpSpPr/>
          <p:nvPr/>
        </p:nvGrpSpPr>
        <p:grpSpPr>
          <a:xfrm rot="5400000">
            <a:off x="3768991" y="3807190"/>
            <a:ext cx="598569" cy="124310"/>
            <a:chOff x="5608137" y="3394157"/>
            <a:chExt cx="338599" cy="70817"/>
          </a:xfrm>
        </p:grpSpPr>
        <p:grpSp>
          <p:nvGrpSpPr>
            <p:cNvPr id="215" name="그룹 753">
              <a:extLst>
                <a:ext uri="{FF2B5EF4-FFF2-40B4-BE49-F238E27FC236}">
                  <a16:creationId xmlns:a16="http://schemas.microsoft.com/office/drawing/2014/main" id="{D9516219-F387-1265-1334-04E4FC156071}"/>
                </a:ext>
              </a:extLst>
            </p:cNvPr>
            <p:cNvGrpSpPr/>
            <p:nvPr/>
          </p:nvGrpSpPr>
          <p:grpSpPr>
            <a:xfrm rot="5400000">
              <a:off x="5739521" y="3307128"/>
              <a:ext cx="70817" cy="244875"/>
              <a:chOff x="5131625" y="2342062"/>
              <a:chExt cx="70817" cy="244875"/>
            </a:xfrm>
          </p:grpSpPr>
          <p:sp>
            <p:nvSpPr>
              <p:cNvPr id="218" name="타원 750">
                <a:extLst>
                  <a:ext uri="{FF2B5EF4-FFF2-40B4-BE49-F238E27FC236}">
                    <a16:creationId xmlns:a16="http://schemas.microsoft.com/office/drawing/2014/main" id="{C8A5AB2F-6E06-EE38-99DD-42B051A9828A}"/>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19" name="타원 751">
                <a:extLst>
                  <a:ext uri="{FF2B5EF4-FFF2-40B4-BE49-F238E27FC236}">
                    <a16:creationId xmlns:a16="http://schemas.microsoft.com/office/drawing/2014/main" id="{44CF0E02-1351-84B1-6D85-0A0C62F8364C}"/>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20" name="직선 연결선 752">
                <a:extLst>
                  <a:ext uri="{FF2B5EF4-FFF2-40B4-BE49-F238E27FC236}">
                    <a16:creationId xmlns:a16="http://schemas.microsoft.com/office/drawing/2014/main" id="{96DC48BE-6EF1-67B3-9DB1-9D82DCA7BCE3}"/>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16" name="직선 연결선 754">
              <a:extLst>
                <a:ext uri="{FF2B5EF4-FFF2-40B4-BE49-F238E27FC236}">
                  <a16:creationId xmlns:a16="http://schemas.microsoft.com/office/drawing/2014/main" id="{F0DC33C5-6F50-4302-0E25-C43A22B21AF5}"/>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17" name="직선 연결선 756">
              <a:extLst>
                <a:ext uri="{FF2B5EF4-FFF2-40B4-BE49-F238E27FC236}">
                  <a16:creationId xmlns:a16="http://schemas.microsoft.com/office/drawing/2014/main" id="{AD8D3342-D7B2-CFB3-1C1A-997878F4A1C9}"/>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21" name="그룹 761">
            <a:extLst>
              <a:ext uri="{FF2B5EF4-FFF2-40B4-BE49-F238E27FC236}">
                <a16:creationId xmlns:a16="http://schemas.microsoft.com/office/drawing/2014/main" id="{5203FB5B-A04D-5867-ABDE-7CD88036E35F}"/>
              </a:ext>
            </a:extLst>
          </p:cNvPr>
          <p:cNvGrpSpPr/>
          <p:nvPr/>
        </p:nvGrpSpPr>
        <p:grpSpPr>
          <a:xfrm rot="5400000">
            <a:off x="5999216" y="3807191"/>
            <a:ext cx="598569" cy="124310"/>
            <a:chOff x="5608137" y="3394157"/>
            <a:chExt cx="338599" cy="70817"/>
          </a:xfrm>
        </p:grpSpPr>
        <p:grpSp>
          <p:nvGrpSpPr>
            <p:cNvPr id="222" name="그룹 753">
              <a:extLst>
                <a:ext uri="{FF2B5EF4-FFF2-40B4-BE49-F238E27FC236}">
                  <a16:creationId xmlns:a16="http://schemas.microsoft.com/office/drawing/2014/main" id="{678EF10A-4C41-D593-C7AA-03D32A6EC9CD}"/>
                </a:ext>
              </a:extLst>
            </p:cNvPr>
            <p:cNvGrpSpPr/>
            <p:nvPr/>
          </p:nvGrpSpPr>
          <p:grpSpPr>
            <a:xfrm rot="5400000">
              <a:off x="5739521" y="3307128"/>
              <a:ext cx="70817" cy="244875"/>
              <a:chOff x="5131625" y="2342062"/>
              <a:chExt cx="70817" cy="244875"/>
            </a:xfrm>
          </p:grpSpPr>
          <p:sp>
            <p:nvSpPr>
              <p:cNvPr id="225" name="타원 750">
                <a:extLst>
                  <a:ext uri="{FF2B5EF4-FFF2-40B4-BE49-F238E27FC236}">
                    <a16:creationId xmlns:a16="http://schemas.microsoft.com/office/drawing/2014/main" id="{2794C0AD-3AD6-2925-BF49-E74A254CEE01}"/>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26" name="타원 751">
                <a:extLst>
                  <a:ext uri="{FF2B5EF4-FFF2-40B4-BE49-F238E27FC236}">
                    <a16:creationId xmlns:a16="http://schemas.microsoft.com/office/drawing/2014/main" id="{30BC8BF7-C9FE-049C-910A-D79D8E60B48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27" name="직선 연결선 752">
                <a:extLst>
                  <a:ext uri="{FF2B5EF4-FFF2-40B4-BE49-F238E27FC236}">
                    <a16:creationId xmlns:a16="http://schemas.microsoft.com/office/drawing/2014/main" id="{1266C351-FE41-1815-DA5A-023943B34B3B}"/>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23" name="직선 연결선 754">
              <a:extLst>
                <a:ext uri="{FF2B5EF4-FFF2-40B4-BE49-F238E27FC236}">
                  <a16:creationId xmlns:a16="http://schemas.microsoft.com/office/drawing/2014/main" id="{918C21DC-5ADB-DB4F-CB46-319EE0F297B0}"/>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24" name="직선 연결선 756">
              <a:extLst>
                <a:ext uri="{FF2B5EF4-FFF2-40B4-BE49-F238E27FC236}">
                  <a16:creationId xmlns:a16="http://schemas.microsoft.com/office/drawing/2014/main" id="{00B632ED-FD30-239F-271F-21BD7E4DEA5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sp>
        <p:nvSpPr>
          <p:cNvPr id="229" name="U-turn Arrow 228">
            <a:extLst>
              <a:ext uri="{FF2B5EF4-FFF2-40B4-BE49-F238E27FC236}">
                <a16:creationId xmlns:a16="http://schemas.microsoft.com/office/drawing/2014/main" id="{1657667F-B785-7EF9-B90A-07E534278E54}"/>
              </a:ext>
            </a:extLst>
          </p:cNvPr>
          <p:cNvSpPr/>
          <p:nvPr/>
        </p:nvSpPr>
        <p:spPr>
          <a:xfrm flipH="1">
            <a:off x="4232468" y="2731244"/>
            <a:ext cx="581169" cy="3291883"/>
          </a:xfrm>
          <a:prstGeom prst="uturnArrow">
            <a:avLst>
              <a:gd name="adj1" fmla="val 12998"/>
              <a:gd name="adj2" fmla="val 12998"/>
              <a:gd name="adj3" fmla="val 32437"/>
              <a:gd name="adj4" fmla="val 19747"/>
              <a:gd name="adj5" fmla="val 107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0" name="U-turn Arrow 229">
            <a:extLst>
              <a:ext uri="{FF2B5EF4-FFF2-40B4-BE49-F238E27FC236}">
                <a16:creationId xmlns:a16="http://schemas.microsoft.com/office/drawing/2014/main" id="{FF1A4E91-B79D-5246-2829-B6A4B0712AFF}"/>
              </a:ext>
            </a:extLst>
          </p:cNvPr>
          <p:cNvSpPr/>
          <p:nvPr/>
        </p:nvSpPr>
        <p:spPr>
          <a:xfrm flipH="1">
            <a:off x="5340558" y="2731244"/>
            <a:ext cx="581169" cy="3291883"/>
          </a:xfrm>
          <a:prstGeom prst="uturnArrow">
            <a:avLst>
              <a:gd name="adj1" fmla="val 12998"/>
              <a:gd name="adj2" fmla="val 12998"/>
              <a:gd name="adj3" fmla="val 32437"/>
              <a:gd name="adj4" fmla="val 19747"/>
              <a:gd name="adj5" fmla="val 107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1" name="U-turn Arrow 230">
            <a:extLst>
              <a:ext uri="{FF2B5EF4-FFF2-40B4-BE49-F238E27FC236}">
                <a16:creationId xmlns:a16="http://schemas.microsoft.com/office/drawing/2014/main" id="{4F0A2D90-7844-785B-D551-2CE514DD129F}"/>
              </a:ext>
            </a:extLst>
          </p:cNvPr>
          <p:cNvSpPr/>
          <p:nvPr/>
        </p:nvSpPr>
        <p:spPr>
          <a:xfrm flipH="1">
            <a:off x="6462841" y="2731244"/>
            <a:ext cx="581169" cy="3291883"/>
          </a:xfrm>
          <a:prstGeom prst="uturnArrow">
            <a:avLst>
              <a:gd name="adj1" fmla="val 12998"/>
              <a:gd name="adj2" fmla="val 12998"/>
              <a:gd name="adj3" fmla="val 32437"/>
              <a:gd name="adj4" fmla="val 19747"/>
              <a:gd name="adj5" fmla="val 318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2" name="U-turn Arrow 231">
            <a:extLst>
              <a:ext uri="{FF2B5EF4-FFF2-40B4-BE49-F238E27FC236}">
                <a16:creationId xmlns:a16="http://schemas.microsoft.com/office/drawing/2014/main" id="{44602A49-C235-2C99-5DF5-64CC400080C6}"/>
              </a:ext>
            </a:extLst>
          </p:cNvPr>
          <p:cNvSpPr/>
          <p:nvPr/>
        </p:nvSpPr>
        <p:spPr>
          <a:xfrm flipH="1">
            <a:off x="7585002" y="2731244"/>
            <a:ext cx="581169" cy="3291883"/>
          </a:xfrm>
          <a:prstGeom prst="uturnArrow">
            <a:avLst>
              <a:gd name="adj1" fmla="val 12998"/>
              <a:gd name="adj2" fmla="val 12998"/>
              <a:gd name="adj3" fmla="val 32437"/>
              <a:gd name="adj4" fmla="val 19747"/>
              <a:gd name="adj5"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33" name="TextBox 232">
            <a:extLst>
              <a:ext uri="{FF2B5EF4-FFF2-40B4-BE49-F238E27FC236}">
                <a16:creationId xmlns:a16="http://schemas.microsoft.com/office/drawing/2014/main" id="{94498AE8-BA94-395A-67B6-72EC683DA133}"/>
              </a:ext>
            </a:extLst>
          </p:cNvPr>
          <p:cNvSpPr txBox="1"/>
          <p:nvPr/>
        </p:nvSpPr>
        <p:spPr>
          <a:xfrm>
            <a:off x="4520830"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4" name="TextBox 233">
            <a:extLst>
              <a:ext uri="{FF2B5EF4-FFF2-40B4-BE49-F238E27FC236}">
                <a16:creationId xmlns:a16="http://schemas.microsoft.com/office/drawing/2014/main" id="{F6F62E51-B39D-E8A3-9001-75F45E31FA43}"/>
              </a:ext>
            </a:extLst>
          </p:cNvPr>
          <p:cNvSpPr txBox="1"/>
          <p:nvPr/>
        </p:nvSpPr>
        <p:spPr>
          <a:xfrm>
            <a:off x="5634344"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5" name="TextBox 234">
            <a:extLst>
              <a:ext uri="{FF2B5EF4-FFF2-40B4-BE49-F238E27FC236}">
                <a16:creationId xmlns:a16="http://schemas.microsoft.com/office/drawing/2014/main" id="{71B98305-506B-B480-351F-A8A1C4FC1A42}"/>
              </a:ext>
            </a:extLst>
          </p:cNvPr>
          <p:cNvSpPr txBox="1"/>
          <p:nvPr/>
        </p:nvSpPr>
        <p:spPr>
          <a:xfrm>
            <a:off x="6747858"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36" name="TextBox 235">
            <a:extLst>
              <a:ext uri="{FF2B5EF4-FFF2-40B4-BE49-F238E27FC236}">
                <a16:creationId xmlns:a16="http://schemas.microsoft.com/office/drawing/2014/main" id="{4B06029E-A4E0-F713-BC91-E6B68412676F}"/>
              </a:ext>
            </a:extLst>
          </p:cNvPr>
          <p:cNvSpPr txBox="1"/>
          <p:nvPr/>
        </p:nvSpPr>
        <p:spPr>
          <a:xfrm>
            <a:off x="7861372" y="6038364"/>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37" name="TextBox 236">
            <a:extLst>
              <a:ext uri="{FF2B5EF4-FFF2-40B4-BE49-F238E27FC236}">
                <a16:creationId xmlns:a16="http://schemas.microsoft.com/office/drawing/2014/main" id="{255C2659-1AEA-8A62-13B4-D9C81B1CA1FF}"/>
              </a:ext>
            </a:extLst>
          </p:cNvPr>
          <p:cNvSpPr txBox="1"/>
          <p:nvPr/>
        </p:nvSpPr>
        <p:spPr>
          <a:xfrm>
            <a:off x="3646974" y="6038364"/>
            <a:ext cx="1047389"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Result:</a:t>
            </a:r>
            <a:endParaRPr lang="ko-KR" altLang="en-US" sz="2400" b="1" dirty="0">
              <a:solidFill>
                <a:srgbClr val="FF0000"/>
              </a:solidFill>
              <a:latin typeface="Cambria" panose="02040503050406030204" pitchFamily="18" charset="0"/>
              <a:ea typeface="맑은 고딕" panose="020B0503020000020004" pitchFamily="34" charset="-127"/>
            </a:endParaRPr>
          </a:p>
        </p:txBody>
      </p:sp>
      <p:grpSp>
        <p:nvGrpSpPr>
          <p:cNvPr id="91" name="그룹 761">
            <a:extLst>
              <a:ext uri="{FF2B5EF4-FFF2-40B4-BE49-F238E27FC236}">
                <a16:creationId xmlns:a16="http://schemas.microsoft.com/office/drawing/2014/main" id="{FE4F6BF3-811F-A927-1E95-DEA2A82C46C4}"/>
              </a:ext>
            </a:extLst>
          </p:cNvPr>
          <p:cNvGrpSpPr/>
          <p:nvPr/>
        </p:nvGrpSpPr>
        <p:grpSpPr>
          <a:xfrm rot="5400000">
            <a:off x="3768991" y="5138845"/>
            <a:ext cx="598569" cy="124310"/>
            <a:chOff x="5608137" y="3394157"/>
            <a:chExt cx="338599" cy="70817"/>
          </a:xfrm>
        </p:grpSpPr>
        <p:grpSp>
          <p:nvGrpSpPr>
            <p:cNvPr id="242" name="그룹 753">
              <a:extLst>
                <a:ext uri="{FF2B5EF4-FFF2-40B4-BE49-F238E27FC236}">
                  <a16:creationId xmlns:a16="http://schemas.microsoft.com/office/drawing/2014/main" id="{A53118A7-3944-3CD4-F7C5-C0F04BDC619C}"/>
                </a:ext>
              </a:extLst>
            </p:cNvPr>
            <p:cNvGrpSpPr/>
            <p:nvPr/>
          </p:nvGrpSpPr>
          <p:grpSpPr>
            <a:xfrm rot="5400000">
              <a:off x="5739521" y="3307128"/>
              <a:ext cx="70817" cy="244875"/>
              <a:chOff x="5131625" y="2342062"/>
              <a:chExt cx="70817" cy="244875"/>
            </a:xfrm>
          </p:grpSpPr>
          <p:sp>
            <p:nvSpPr>
              <p:cNvPr id="245" name="타원 750">
                <a:extLst>
                  <a:ext uri="{FF2B5EF4-FFF2-40B4-BE49-F238E27FC236}">
                    <a16:creationId xmlns:a16="http://schemas.microsoft.com/office/drawing/2014/main" id="{18D2DDE8-3251-0C54-D329-5AF5C69E8659}"/>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46" name="타원 751">
                <a:extLst>
                  <a:ext uri="{FF2B5EF4-FFF2-40B4-BE49-F238E27FC236}">
                    <a16:creationId xmlns:a16="http://schemas.microsoft.com/office/drawing/2014/main" id="{A6C463E7-C23D-0E88-E2BF-5D72486375F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47" name="직선 연결선 752">
                <a:extLst>
                  <a:ext uri="{FF2B5EF4-FFF2-40B4-BE49-F238E27FC236}">
                    <a16:creationId xmlns:a16="http://schemas.microsoft.com/office/drawing/2014/main" id="{D3D5AD90-3B7A-BC71-96A0-97D6397E2642}"/>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43" name="직선 연결선 754">
              <a:extLst>
                <a:ext uri="{FF2B5EF4-FFF2-40B4-BE49-F238E27FC236}">
                  <a16:creationId xmlns:a16="http://schemas.microsoft.com/office/drawing/2014/main" id="{BF44AA50-BD10-2E6F-A33B-2E328FBF3C4A}"/>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44" name="직선 연결선 756">
              <a:extLst>
                <a:ext uri="{FF2B5EF4-FFF2-40B4-BE49-F238E27FC236}">
                  <a16:creationId xmlns:a16="http://schemas.microsoft.com/office/drawing/2014/main" id="{9043E919-4F2D-6654-D978-1A74E58B0C1F}"/>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48" name="그룹 761">
            <a:extLst>
              <a:ext uri="{FF2B5EF4-FFF2-40B4-BE49-F238E27FC236}">
                <a16:creationId xmlns:a16="http://schemas.microsoft.com/office/drawing/2014/main" id="{74D9E10D-7284-C150-9764-8ACBDD3D1D72}"/>
              </a:ext>
            </a:extLst>
          </p:cNvPr>
          <p:cNvGrpSpPr/>
          <p:nvPr/>
        </p:nvGrpSpPr>
        <p:grpSpPr>
          <a:xfrm rot="5400000">
            <a:off x="4883794" y="4465349"/>
            <a:ext cx="598569" cy="124310"/>
            <a:chOff x="5608137" y="3394157"/>
            <a:chExt cx="338599" cy="70817"/>
          </a:xfrm>
        </p:grpSpPr>
        <p:grpSp>
          <p:nvGrpSpPr>
            <p:cNvPr id="249" name="그룹 753">
              <a:extLst>
                <a:ext uri="{FF2B5EF4-FFF2-40B4-BE49-F238E27FC236}">
                  <a16:creationId xmlns:a16="http://schemas.microsoft.com/office/drawing/2014/main" id="{991E18B8-1F15-25C3-F11E-39CB4FD43D8A}"/>
                </a:ext>
              </a:extLst>
            </p:cNvPr>
            <p:cNvGrpSpPr/>
            <p:nvPr/>
          </p:nvGrpSpPr>
          <p:grpSpPr>
            <a:xfrm rot="5400000">
              <a:off x="5739521" y="3307128"/>
              <a:ext cx="70817" cy="244875"/>
              <a:chOff x="5131625" y="2342062"/>
              <a:chExt cx="70817" cy="244875"/>
            </a:xfrm>
          </p:grpSpPr>
          <p:sp>
            <p:nvSpPr>
              <p:cNvPr id="252" name="타원 750">
                <a:extLst>
                  <a:ext uri="{FF2B5EF4-FFF2-40B4-BE49-F238E27FC236}">
                    <a16:creationId xmlns:a16="http://schemas.microsoft.com/office/drawing/2014/main" id="{031023EB-FE9C-08A3-03B6-A34D0AC16B90}"/>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53" name="타원 751">
                <a:extLst>
                  <a:ext uri="{FF2B5EF4-FFF2-40B4-BE49-F238E27FC236}">
                    <a16:creationId xmlns:a16="http://schemas.microsoft.com/office/drawing/2014/main" id="{5B1F2433-3B01-4A51-591F-3839591F6BF3}"/>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54" name="직선 연결선 752">
                <a:extLst>
                  <a:ext uri="{FF2B5EF4-FFF2-40B4-BE49-F238E27FC236}">
                    <a16:creationId xmlns:a16="http://schemas.microsoft.com/office/drawing/2014/main" id="{FD73BCEC-5701-9F30-2279-859743390E30}"/>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50" name="직선 연결선 754">
              <a:extLst>
                <a:ext uri="{FF2B5EF4-FFF2-40B4-BE49-F238E27FC236}">
                  <a16:creationId xmlns:a16="http://schemas.microsoft.com/office/drawing/2014/main" id="{A1421D16-52F2-39F4-591C-929BAF9177AC}"/>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51" name="직선 연결선 756">
              <a:extLst>
                <a:ext uri="{FF2B5EF4-FFF2-40B4-BE49-F238E27FC236}">
                  <a16:creationId xmlns:a16="http://schemas.microsoft.com/office/drawing/2014/main" id="{F93D405C-5825-F715-FC3B-12A1884E187C}"/>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55" name="그룹 761">
            <a:extLst>
              <a:ext uri="{FF2B5EF4-FFF2-40B4-BE49-F238E27FC236}">
                <a16:creationId xmlns:a16="http://schemas.microsoft.com/office/drawing/2014/main" id="{0D3D32C1-C0F3-8B5D-7368-0496E7610288}"/>
              </a:ext>
            </a:extLst>
          </p:cNvPr>
          <p:cNvGrpSpPr/>
          <p:nvPr/>
        </p:nvGrpSpPr>
        <p:grpSpPr>
          <a:xfrm rot="5400000">
            <a:off x="4883794" y="5130603"/>
            <a:ext cx="598569" cy="124310"/>
            <a:chOff x="5608137" y="3394157"/>
            <a:chExt cx="338599" cy="70817"/>
          </a:xfrm>
        </p:grpSpPr>
        <p:grpSp>
          <p:nvGrpSpPr>
            <p:cNvPr id="256" name="그룹 753">
              <a:extLst>
                <a:ext uri="{FF2B5EF4-FFF2-40B4-BE49-F238E27FC236}">
                  <a16:creationId xmlns:a16="http://schemas.microsoft.com/office/drawing/2014/main" id="{C9527C58-D692-91C7-6878-6A5A5E4E9B6E}"/>
                </a:ext>
              </a:extLst>
            </p:cNvPr>
            <p:cNvGrpSpPr/>
            <p:nvPr/>
          </p:nvGrpSpPr>
          <p:grpSpPr>
            <a:xfrm rot="5400000">
              <a:off x="5739521" y="3307128"/>
              <a:ext cx="70817" cy="244875"/>
              <a:chOff x="5131625" y="2342062"/>
              <a:chExt cx="70817" cy="244875"/>
            </a:xfrm>
          </p:grpSpPr>
          <p:sp>
            <p:nvSpPr>
              <p:cNvPr id="259" name="타원 750">
                <a:extLst>
                  <a:ext uri="{FF2B5EF4-FFF2-40B4-BE49-F238E27FC236}">
                    <a16:creationId xmlns:a16="http://schemas.microsoft.com/office/drawing/2014/main" id="{08EE84D8-3CFD-B7F8-61AF-C7E943B5EEFD}"/>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60" name="타원 751">
                <a:extLst>
                  <a:ext uri="{FF2B5EF4-FFF2-40B4-BE49-F238E27FC236}">
                    <a16:creationId xmlns:a16="http://schemas.microsoft.com/office/drawing/2014/main" id="{24F6DF9C-C519-79C3-6A39-2BEBAEF06CA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61" name="직선 연결선 752">
                <a:extLst>
                  <a:ext uri="{FF2B5EF4-FFF2-40B4-BE49-F238E27FC236}">
                    <a16:creationId xmlns:a16="http://schemas.microsoft.com/office/drawing/2014/main" id="{41C008E3-EAFE-E489-4A86-A311DE55C66C}"/>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57" name="직선 연결선 754">
              <a:extLst>
                <a:ext uri="{FF2B5EF4-FFF2-40B4-BE49-F238E27FC236}">
                  <a16:creationId xmlns:a16="http://schemas.microsoft.com/office/drawing/2014/main" id="{A0959AEE-3C7E-2E8D-5860-3859CE2CC8E1}"/>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58" name="직선 연결선 756">
              <a:extLst>
                <a:ext uri="{FF2B5EF4-FFF2-40B4-BE49-F238E27FC236}">
                  <a16:creationId xmlns:a16="http://schemas.microsoft.com/office/drawing/2014/main" id="{EB05D0DE-2665-DF56-9E87-E7A18BDF2F2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11151250-6EEB-3ADE-F1D9-73E4650F5047}"/>
              </a:ext>
            </a:extLst>
          </p:cNvPr>
          <p:cNvSpPr/>
          <p:nvPr/>
        </p:nvSpPr>
        <p:spPr>
          <a:xfrm>
            <a:off x="119269" y="1024702"/>
            <a:ext cx="8945689" cy="5516575"/>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Rounded Rectangular Callout 35">
            <a:extLst>
              <a:ext uri="{FF2B5EF4-FFF2-40B4-BE49-F238E27FC236}">
                <a16:creationId xmlns:a16="http://schemas.microsoft.com/office/drawing/2014/main" id="{412D94AD-4315-69E5-23F1-AF29DE58C32A}"/>
              </a:ext>
            </a:extLst>
          </p:cNvPr>
          <p:cNvSpPr/>
          <p:nvPr/>
        </p:nvSpPr>
        <p:spPr bwMode="auto">
          <a:xfrm>
            <a:off x="79041" y="3164550"/>
            <a:ext cx="6783821" cy="980015"/>
          </a:xfrm>
          <a:prstGeom prst="wedgeRoundRectCallout">
            <a:avLst>
              <a:gd name="adj1" fmla="val 54483"/>
              <a:gd name="adj2" fmla="val -49911"/>
              <a:gd name="adj3" fmla="val 16667"/>
            </a:avLst>
          </a:prstGeom>
          <a:solidFill>
            <a:srgbClr val="FBF7F5"/>
          </a:solidFill>
          <a:ln w="19050" cap="flat" cmpd="sng" algn="ctr">
            <a:solidFill>
              <a:srgbClr val="67655C"/>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000" dirty="0">
                <a:latin typeface="Avenir Next" panose="020B0503020202020204" pitchFamily="34" charset="0"/>
                <a:ea typeface="ＭＳ Ｐゴシック" panose="020B0600070205080204" pitchFamily="34" charset="-128"/>
              </a:rPr>
              <a:t>A </a:t>
            </a:r>
            <a:r>
              <a:rPr lang="en-US" sz="2000" dirty="0" err="1">
                <a:latin typeface="Avenir Next" panose="020B0503020202020204" pitchFamily="34" charset="0"/>
                <a:ea typeface="ＭＳ Ｐゴシック" panose="020B0600070205080204" pitchFamily="34" charset="-128"/>
              </a:rPr>
              <a:t>bitline</a:t>
            </a:r>
            <a:r>
              <a:rPr lang="en-US" sz="2000" dirty="0">
                <a:latin typeface="Avenir Next" panose="020B0503020202020204" pitchFamily="34" charset="0"/>
                <a:ea typeface="ＭＳ Ｐゴシック" panose="020B0600070205080204" pitchFamily="34" charset="-128"/>
              </a:rPr>
              <a:t> reads as ‘1’ only when all the target cells store ‘1’</a:t>
            </a:r>
          </a:p>
          <a:p>
            <a:pPr algn="ctr" fontAlgn="base">
              <a:spcBef>
                <a:spcPct val="0"/>
              </a:spcBef>
              <a:spcAft>
                <a:spcPct val="0"/>
              </a:spcAft>
            </a:pPr>
            <a:r>
              <a:rPr lang="en-US" sz="2000" dirty="0">
                <a:solidFill>
                  <a:srgbClr val="C80060"/>
                </a:solidFill>
                <a:latin typeface="Avenir Next" panose="020B0503020202020204" pitchFamily="34" charset="0"/>
                <a:ea typeface="ＭＳ Ｐゴシック" panose="020B0600070205080204" pitchFamily="34" charset="-128"/>
                <a:sym typeface="Wingdings" pitchFamily="2" charset="2"/>
              </a:rPr>
              <a:t> Equivalent to the bitwise AND of all the target cells </a:t>
            </a:r>
            <a:endParaRPr lang="en-US" sz="2000" dirty="0">
              <a:solidFill>
                <a:srgbClr val="C80060"/>
              </a:solidFill>
              <a:latin typeface="Avenir Next" panose="020B0503020202020204" pitchFamily="34" charset="0"/>
              <a:ea typeface="ＭＳ Ｐゴシック" panose="020B0600070205080204" pitchFamily="34" charset="-128"/>
            </a:endParaRPr>
          </a:p>
        </p:txBody>
      </p:sp>
      <p:sp>
        <p:nvSpPr>
          <p:cNvPr id="18" name="Rectangle 17">
            <a:extLst>
              <a:ext uri="{FF2B5EF4-FFF2-40B4-BE49-F238E27FC236}">
                <a16:creationId xmlns:a16="http://schemas.microsoft.com/office/drawing/2014/main" id="{05EDB84A-73E0-CCF4-16A2-DCF76D21D6C2}"/>
              </a:ext>
            </a:extLst>
          </p:cNvPr>
          <p:cNvSpPr/>
          <p:nvPr/>
        </p:nvSpPr>
        <p:spPr>
          <a:xfrm>
            <a:off x="0" y="2888361"/>
            <a:ext cx="9143997" cy="1637826"/>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80060"/>
                </a:solidFill>
                <a:latin typeface="Avenir Next Medium" panose="020B0503020202020204" pitchFamily="34" charset="0"/>
              </a:rPr>
              <a:t>Flash-Cosmos (Intra-Block MWS)</a:t>
            </a:r>
            <a:r>
              <a:rPr lang="en-US" sz="2800" dirty="0">
                <a:solidFill>
                  <a:schemeClr val="tx1"/>
                </a:solidFill>
                <a:latin typeface="Avenir Next Medium" panose="020B0503020202020204" pitchFamily="34" charset="0"/>
              </a:rPr>
              <a:t> enables </a:t>
            </a:r>
          </a:p>
          <a:p>
            <a:pPr algn="ctr"/>
            <a:r>
              <a:rPr lang="en-US" sz="2800" dirty="0">
                <a:solidFill>
                  <a:schemeClr val="accent1"/>
                </a:solidFill>
                <a:latin typeface="Avenir Next Medium" panose="020B0503020202020204" pitchFamily="34" charset="0"/>
              </a:rPr>
              <a:t>bitwise AND </a:t>
            </a:r>
            <a:r>
              <a:rPr lang="en-US" sz="2800" dirty="0">
                <a:solidFill>
                  <a:schemeClr val="tx1"/>
                </a:solidFill>
                <a:latin typeface="Avenir Next Medium" panose="020B0503020202020204" pitchFamily="34" charset="0"/>
              </a:rPr>
              <a:t>of</a:t>
            </a:r>
            <a:r>
              <a:rPr lang="en-US" sz="2800" dirty="0">
                <a:solidFill>
                  <a:schemeClr val="accent6">
                    <a:lumMod val="75000"/>
                  </a:schemeClr>
                </a:solidFill>
                <a:latin typeface="Avenir Next Medium" panose="020B0503020202020204" pitchFamily="34" charset="0"/>
              </a:rPr>
              <a:t> multiple pages </a:t>
            </a:r>
            <a:r>
              <a:rPr lang="en-US" sz="2800" dirty="0">
                <a:solidFill>
                  <a:schemeClr val="tx1"/>
                </a:solidFill>
                <a:latin typeface="Avenir Next Medium" panose="020B0503020202020204" pitchFamily="34" charset="0"/>
              </a:rPr>
              <a:t>in the same block </a:t>
            </a:r>
          </a:p>
          <a:p>
            <a:pPr algn="ctr"/>
            <a:r>
              <a:rPr lang="en-US" sz="2800" dirty="0">
                <a:solidFill>
                  <a:schemeClr val="tx1"/>
                </a:solidFill>
                <a:latin typeface="Avenir Next Medium" panose="020B0503020202020204" pitchFamily="34" charset="0"/>
              </a:rPr>
              <a:t>via a </a:t>
            </a:r>
            <a:r>
              <a:rPr lang="en-US" sz="2800" dirty="0">
                <a:solidFill>
                  <a:schemeClr val="accent6">
                    <a:lumMod val="75000"/>
                  </a:schemeClr>
                </a:solidFill>
                <a:latin typeface="Avenir Next Medium" panose="020B0503020202020204" pitchFamily="34" charset="0"/>
              </a:rPr>
              <a:t>single sensing operation</a:t>
            </a:r>
            <a:endParaRPr lang="en-CH" sz="2800" dirty="0">
              <a:solidFill>
                <a:schemeClr val="accent6">
                  <a:lumMod val="75000"/>
                </a:schemeClr>
              </a:solidFill>
              <a:latin typeface="Avenir Next Medium" panose="020B0503020202020204" pitchFamily="34" charset="0"/>
            </a:endParaRPr>
          </a:p>
        </p:txBody>
      </p:sp>
      <p:sp>
        <p:nvSpPr>
          <p:cNvPr id="37" name="Slide Number Placeholder 36">
            <a:extLst>
              <a:ext uri="{FF2B5EF4-FFF2-40B4-BE49-F238E27FC236}">
                <a16:creationId xmlns:a16="http://schemas.microsoft.com/office/drawing/2014/main" id="{DAF7DBE8-4A9D-A9A6-D91A-D94735F39B73}"/>
              </a:ext>
            </a:extLst>
          </p:cNvPr>
          <p:cNvSpPr>
            <a:spLocks noGrp="1"/>
          </p:cNvSpPr>
          <p:nvPr>
            <p:ph type="sldNum" sz="quarter" idx="12"/>
          </p:nvPr>
        </p:nvSpPr>
        <p:spPr/>
        <p:txBody>
          <a:bodyPr/>
          <a:lstStyle/>
          <a:p>
            <a:r>
              <a:rPr lang="en-CH" dirty="0"/>
              <a:t>19</a:t>
            </a:r>
          </a:p>
        </p:txBody>
      </p:sp>
    </p:spTree>
    <p:extLst>
      <p:ext uri="{BB962C8B-B14F-4D97-AF65-F5344CB8AC3E}">
        <p14:creationId xmlns:p14="http://schemas.microsoft.com/office/powerpoint/2010/main" val="3943115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rIns="0"/>
          <a:lstStyle/>
          <a:p>
            <a:r>
              <a:rPr lang="en-CH" dirty="0">
                <a:solidFill>
                  <a:srgbClr val="C80060"/>
                </a:solidFill>
                <a:latin typeface="Avenir Next Medium" panose="020B0503020202020204" pitchFamily="34" charset="0"/>
              </a:rPr>
              <a:t>Inter-Block MWS</a:t>
            </a:r>
            <a:r>
              <a:rPr lang="en-CH" dirty="0"/>
              <a:t>: </a:t>
            </a:r>
            <a:br>
              <a:rPr lang="en-CH" dirty="0"/>
            </a:br>
            <a:r>
              <a:rPr lang="en-CH" dirty="0">
                <a:solidFill>
                  <a:schemeClr val="accent1"/>
                </a:solidFill>
              </a:rPr>
              <a:t>Simultaneously activates </a:t>
            </a:r>
            <a:r>
              <a:rPr lang="en-CH" dirty="0"/>
              <a:t>multiple WLs </a:t>
            </a:r>
            <a:r>
              <a:rPr lang="en-CH" dirty="0">
                <a:solidFill>
                  <a:schemeClr val="accent1"/>
                </a:solidFill>
              </a:rPr>
              <a:t>in different blocks</a:t>
            </a:r>
            <a:r>
              <a:rPr lang="en-CH" dirty="0"/>
              <a:t> </a:t>
            </a:r>
            <a:br>
              <a:rPr lang="en-CH" dirty="0"/>
            </a:br>
            <a:r>
              <a:rPr lang="en-CH" dirty="0"/>
              <a:t>   </a:t>
            </a:r>
            <a:r>
              <a:rPr lang="en-CH" dirty="0">
                <a:sym typeface="Wingdings" pitchFamily="2" charset="2"/>
              </a:rPr>
              <a:t> </a:t>
            </a:r>
            <a:r>
              <a:rPr lang="en-CH" dirty="0">
                <a:solidFill>
                  <a:srgbClr val="C80060"/>
                </a:solidFill>
              </a:rPr>
              <a:t>Bitwise OR</a:t>
            </a:r>
            <a:r>
              <a:rPr lang="en-CH" dirty="0"/>
              <a:t> 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8" name="Rounded Rectangle 107">
            <a:extLst>
              <a:ext uri="{FF2B5EF4-FFF2-40B4-BE49-F238E27FC236}">
                <a16:creationId xmlns:a16="http://schemas.microsoft.com/office/drawing/2014/main" id="{C31E7358-9A52-90D6-B59B-1FFFCC15D269}"/>
              </a:ext>
            </a:extLst>
          </p:cNvPr>
          <p:cNvSpPr/>
          <p:nvPr/>
        </p:nvSpPr>
        <p:spPr>
          <a:xfrm>
            <a:off x="3601538" y="3882702"/>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lstStyle/>
          <a:p>
            <a:r>
              <a:rPr lang="en-CH" dirty="0"/>
              <a:t>Multi-Wordline Sensing (MWS): Bitwise OR</a:t>
            </a:r>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228" name="Group 227">
            <a:extLst>
              <a:ext uri="{FF2B5EF4-FFF2-40B4-BE49-F238E27FC236}">
                <a16:creationId xmlns:a16="http://schemas.microsoft.com/office/drawing/2014/main" id="{4657F400-371E-5409-CC86-6FC3A1E88181}"/>
              </a:ext>
            </a:extLst>
          </p:cNvPr>
          <p:cNvGrpSpPr/>
          <p:nvPr/>
        </p:nvGrpSpPr>
        <p:grpSpPr>
          <a:xfrm>
            <a:off x="4640972" y="2450831"/>
            <a:ext cx="3350590" cy="3572296"/>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77" name="Group 76">
            <a:extLst>
              <a:ext uri="{FF2B5EF4-FFF2-40B4-BE49-F238E27FC236}">
                <a16:creationId xmlns:a16="http://schemas.microsoft.com/office/drawing/2014/main" id="{63892C96-3420-FC41-AC8C-83B854C98E3B}"/>
              </a:ext>
            </a:extLst>
          </p:cNvPr>
          <p:cNvGrpSpPr/>
          <p:nvPr/>
        </p:nvGrpSpPr>
        <p:grpSpPr>
          <a:xfrm>
            <a:off x="4051865" y="2665067"/>
            <a:ext cx="3939696" cy="891472"/>
            <a:chOff x="4051865" y="2665067"/>
            <a:chExt cx="3939696" cy="891472"/>
          </a:xfrm>
        </p:grpSpPr>
        <p:grpSp>
          <p:nvGrpSpPr>
            <p:cNvPr id="94" name="Group 93">
              <a:extLst>
                <a:ext uri="{FF2B5EF4-FFF2-40B4-BE49-F238E27FC236}">
                  <a16:creationId xmlns:a16="http://schemas.microsoft.com/office/drawing/2014/main" id="{E4826338-1836-E9D3-34FB-562D0F2D1798}"/>
                </a:ext>
              </a:extLst>
            </p:cNvPr>
            <p:cNvGrpSpPr/>
            <p:nvPr/>
          </p:nvGrpSpPr>
          <p:grpSpPr>
            <a:xfrm>
              <a:off x="4062140" y="2665067"/>
              <a:ext cx="3340542" cy="891472"/>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31" name="Group 30">
            <a:extLst>
              <a:ext uri="{FF2B5EF4-FFF2-40B4-BE49-F238E27FC236}">
                <a16:creationId xmlns:a16="http://schemas.microsoft.com/office/drawing/2014/main" id="{A54D0EED-F7AE-3399-A35F-5DD2E5791B55}"/>
              </a:ext>
            </a:extLst>
          </p:cNvPr>
          <p:cNvGrpSpPr/>
          <p:nvPr/>
        </p:nvGrpSpPr>
        <p:grpSpPr>
          <a:xfrm>
            <a:off x="3382115" y="3058678"/>
            <a:ext cx="5014215"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타원 299">
            <a:extLst>
              <a:ext uri="{FF2B5EF4-FFF2-40B4-BE49-F238E27FC236}">
                <a16:creationId xmlns:a16="http://schemas.microsoft.com/office/drawing/2014/main" id="{715BDDB0-F2BA-732C-8F89-B946C45E3F0E}"/>
              </a:ext>
            </a:extLst>
          </p:cNvPr>
          <p:cNvSpPr/>
          <p:nvPr/>
        </p:nvSpPr>
        <p:spPr>
          <a:xfrm>
            <a:off x="3782388" y="277963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tx1"/>
                </a:solidFill>
                <a:latin typeface="Cambria" panose="02040503050406030204" pitchFamily="18" charset="0"/>
                <a:ea typeface="맑은 고딕" panose="020B0503020000020004" pitchFamily="34" charset="-127"/>
              </a:rPr>
              <a:t>1</a:t>
            </a:r>
            <a:endParaRPr lang="ko-KR" altLang="en-US" sz="2800" b="1" dirty="0">
              <a:solidFill>
                <a:schemeClr val="tx1"/>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779630"/>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tx1"/>
                </a:solidFill>
                <a:latin typeface="Cambria" panose="02040503050406030204" pitchFamily="18" charset="0"/>
                <a:ea typeface="맑은 고딕" panose="020B0503020000020004" pitchFamily="34" charset="-127"/>
              </a:rPr>
              <a:t>0</a:t>
            </a:r>
            <a:endParaRPr lang="ko-KR" altLang="en-US" sz="2800" b="1" dirty="0">
              <a:solidFill>
                <a:schemeClr val="tx1"/>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779630"/>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tx1"/>
                </a:solidFill>
                <a:latin typeface="Cambria" panose="02040503050406030204" pitchFamily="18" charset="0"/>
                <a:ea typeface="맑은 고딕" panose="020B0503020000020004" pitchFamily="34" charset="-127"/>
              </a:rPr>
              <a:t>1</a:t>
            </a:r>
            <a:endParaRPr lang="ko-KR" altLang="en-US" sz="2800" b="1" dirty="0">
              <a:solidFill>
                <a:schemeClr val="tx1"/>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779630"/>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tx1"/>
                </a:solidFill>
                <a:latin typeface="Cambria" panose="02040503050406030204" pitchFamily="18" charset="0"/>
                <a:ea typeface="맑은 고딕" panose="020B0503020000020004" pitchFamily="34" charset="-127"/>
              </a:rPr>
              <a:t>0</a:t>
            </a:r>
            <a:endParaRPr lang="ko-KR" altLang="en-US" sz="2800" b="1" dirty="0">
              <a:solidFill>
                <a:schemeClr val="tx1"/>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83076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1741317" y="2904791"/>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x</a:t>
            </a:r>
            <a:r>
              <a:rPr lang="en-US" altLang="ko-KR" sz="2000" b="1" i="1" dirty="0">
                <a:solidFill>
                  <a:prstClr val="black"/>
                </a:solidFill>
                <a:latin typeface="Cambria" panose="02040503050406030204" pitchFamily="18" charset="0"/>
                <a:ea typeface="맑은 고딕" panose="020B0503020000020004" pitchFamily="34" charset="-127"/>
              </a:rPr>
              <a:t> </a:t>
            </a:r>
            <a:r>
              <a:rPr lang="en-US" altLang="ko-KR" sz="2000" b="1" dirty="0">
                <a:solidFill>
                  <a:prstClr val="black"/>
                </a:solidFill>
                <a:latin typeface="Cambria" panose="02040503050406030204" pitchFamily="18" charset="0"/>
                <a:ea typeface="맑은 고딕" panose="020B0503020000020004" pitchFamily="34" charset="-127"/>
              </a:rPr>
              <a:t>in Block</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78" name="Group 77">
            <a:extLst>
              <a:ext uri="{FF2B5EF4-FFF2-40B4-BE49-F238E27FC236}">
                <a16:creationId xmlns:a16="http://schemas.microsoft.com/office/drawing/2014/main" id="{04B9B2D4-ABEB-5C2D-C5A7-1AF73E46B3E5}"/>
              </a:ext>
            </a:extLst>
          </p:cNvPr>
          <p:cNvGrpSpPr/>
          <p:nvPr/>
        </p:nvGrpSpPr>
        <p:grpSpPr>
          <a:xfrm>
            <a:off x="4051865" y="3963243"/>
            <a:ext cx="3939696" cy="891472"/>
            <a:chOff x="4051865" y="2665067"/>
            <a:chExt cx="3939696" cy="891472"/>
          </a:xfrm>
        </p:grpSpPr>
        <p:grpSp>
          <p:nvGrpSpPr>
            <p:cNvPr id="79" name="Group 78">
              <a:extLst>
                <a:ext uri="{FF2B5EF4-FFF2-40B4-BE49-F238E27FC236}">
                  <a16:creationId xmlns:a16="http://schemas.microsoft.com/office/drawing/2014/main" id="{FAF7E077-839B-1724-3C21-3D39E2D0647B}"/>
                </a:ext>
              </a:extLst>
            </p:cNvPr>
            <p:cNvGrpSpPr/>
            <p:nvPr/>
          </p:nvGrpSpPr>
          <p:grpSpPr>
            <a:xfrm>
              <a:off x="4062140" y="2665067"/>
              <a:ext cx="3340542" cy="891472"/>
              <a:chOff x="1860807" y="2641375"/>
              <a:chExt cx="3340542" cy="3601380"/>
            </a:xfrm>
          </p:grpSpPr>
          <p:cxnSp>
            <p:nvCxnSpPr>
              <p:cNvPr id="93" name="Straight Connector 92">
                <a:extLst>
                  <a:ext uri="{FF2B5EF4-FFF2-40B4-BE49-F238E27FC236}">
                    <a16:creationId xmlns:a16="http://schemas.microsoft.com/office/drawing/2014/main" id="{67EC11CB-AA70-A5BD-AACB-2D3E2704B94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743F075-715B-D82B-82F4-168D190DD123}"/>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9A41AF5-64EE-26C7-285B-831775224335}"/>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542741D-0874-7B04-8DCD-C192E5EFDF6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80" name="Straight Connector 79">
              <a:extLst>
                <a:ext uri="{FF2B5EF4-FFF2-40B4-BE49-F238E27FC236}">
                  <a16:creationId xmlns:a16="http://schemas.microsoft.com/office/drawing/2014/main" id="{9551AE13-33BA-911F-3E7D-69BB80A0DFDC}"/>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1413122-D6B4-7163-1B07-239DE88E8821}"/>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CD131FC-2BDF-7CE2-15DD-C33DE157FF53}"/>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87B5B92-07AF-0E3D-45A7-C1E16CB2AFA0}"/>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3382115" y="4344250"/>
            <a:ext cx="5014215"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타원 299">
            <a:extLst>
              <a:ext uri="{FF2B5EF4-FFF2-40B4-BE49-F238E27FC236}">
                <a16:creationId xmlns:a16="http://schemas.microsoft.com/office/drawing/2014/main" id="{E0B2046C-3EF6-C78D-56E7-5C2ACB38D989}"/>
              </a:ext>
            </a:extLst>
          </p:cNvPr>
          <p:cNvSpPr/>
          <p:nvPr/>
        </p:nvSpPr>
        <p:spPr>
          <a:xfrm>
            <a:off x="3779881" y="4065202"/>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tx1"/>
                </a:solidFill>
                <a:latin typeface="Cambria" panose="02040503050406030204" pitchFamily="18" charset="0"/>
                <a:ea typeface="맑은 고딕" panose="020B0503020000020004" pitchFamily="34" charset="-127"/>
              </a:rPr>
              <a:t>1</a:t>
            </a:r>
            <a:endParaRPr lang="ko-KR" altLang="en-US" sz="2800" b="1" dirty="0">
              <a:solidFill>
                <a:schemeClr val="tx1"/>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4065202"/>
            <a:ext cx="559503" cy="5581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tx1"/>
                </a:solidFill>
                <a:latin typeface="Cambria" panose="02040503050406030204" pitchFamily="18" charset="0"/>
                <a:ea typeface="맑은 고딕" panose="020B0503020000020004" pitchFamily="34" charset="-127"/>
              </a:rPr>
              <a:t>1</a:t>
            </a:r>
            <a:endParaRPr lang="ko-KR" altLang="en-US" sz="2800" b="1" dirty="0">
              <a:solidFill>
                <a:schemeClr val="tx1"/>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4065202"/>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tx1"/>
                </a:solidFill>
                <a:latin typeface="Cambria" panose="02040503050406030204" pitchFamily="18" charset="0"/>
                <a:ea typeface="맑은 고딕" panose="020B0503020000020004" pitchFamily="34" charset="-127"/>
              </a:rPr>
              <a:t>0</a:t>
            </a:r>
            <a:endParaRPr lang="ko-KR" altLang="en-US" sz="2800" b="1" dirty="0">
              <a:solidFill>
                <a:schemeClr val="tx1"/>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4065202"/>
            <a:ext cx="559503" cy="558100"/>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tx1"/>
                </a:solidFill>
                <a:latin typeface="Cambria" panose="02040503050406030204" pitchFamily="18" charset="0"/>
                <a:ea typeface="맑은 고딕" panose="020B0503020000020004" pitchFamily="34" charset="-127"/>
              </a:rPr>
              <a:t>0</a:t>
            </a:r>
            <a:endParaRPr lang="ko-KR" altLang="en-US" sz="2800" b="1" dirty="0">
              <a:solidFill>
                <a:schemeClr val="tx1"/>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411840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1741317" y="4193725"/>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y</a:t>
            </a:r>
            <a:r>
              <a:rPr lang="en-US" altLang="ko-KR" sz="2000" b="1" dirty="0">
                <a:solidFill>
                  <a:prstClr val="black"/>
                </a:solidFill>
                <a:latin typeface="Cambria" panose="02040503050406030204" pitchFamily="18" charset="0"/>
                <a:ea typeface="맑은 고딕" panose="020B0503020000020004" pitchFamily="34" charset="-127"/>
              </a:rPr>
              <a:t> in </a:t>
            </a:r>
            <a:r>
              <a:rPr lang="en-US" altLang="ko-KR" sz="2000" b="1" dirty="0" err="1">
                <a:solidFill>
                  <a:prstClr val="black"/>
                </a:solidFill>
                <a:latin typeface="Cambria" panose="02040503050406030204" pitchFamily="18" charset="0"/>
                <a:ea typeface="맑은 고딕" panose="020B0503020000020004" pitchFamily="34" charset="-127"/>
              </a:rPr>
              <a:t>Block</a:t>
            </a:r>
            <a:r>
              <a:rPr lang="en-US" altLang="ko-KR" sz="2000" b="1" i="1" baseline="-25000" dirty="0" err="1">
                <a:solidFill>
                  <a:prstClr val="black"/>
                </a:solidFill>
                <a:latin typeface="Cambria" panose="02040503050406030204" pitchFamily="18" charset="0"/>
                <a:ea typeface="맑은 고딕" panose="020B0503020000020004" pitchFamily="34" charset="-127"/>
              </a:rPr>
              <a:t>i</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sp>
        <p:nvSpPr>
          <p:cNvPr id="39" name="TextBox 38">
            <a:extLst>
              <a:ext uri="{FF2B5EF4-FFF2-40B4-BE49-F238E27FC236}">
                <a16:creationId xmlns:a16="http://schemas.microsoft.com/office/drawing/2014/main" id="{52309550-34CC-9B82-DD8B-8935C865D78B}"/>
              </a:ext>
            </a:extLst>
          </p:cNvPr>
          <p:cNvSpPr txBox="1"/>
          <p:nvPr/>
        </p:nvSpPr>
        <p:spPr>
          <a:xfrm rot="16200000">
            <a:off x="3861980"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49" name="TextBox 48">
            <a:extLst>
              <a:ext uri="{FF2B5EF4-FFF2-40B4-BE49-F238E27FC236}">
                <a16:creationId xmlns:a16="http://schemas.microsoft.com/office/drawing/2014/main" id="{E167FCCF-4A80-8545-6E30-66612FF54E00}"/>
              </a:ext>
            </a:extLst>
          </p:cNvPr>
          <p:cNvSpPr txBox="1"/>
          <p:nvPr/>
        </p:nvSpPr>
        <p:spPr>
          <a:xfrm rot="16200000">
            <a:off x="4975494"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6" name="TextBox 55">
            <a:extLst>
              <a:ext uri="{FF2B5EF4-FFF2-40B4-BE49-F238E27FC236}">
                <a16:creationId xmlns:a16="http://schemas.microsoft.com/office/drawing/2014/main" id="{7C5EBD8A-44A8-4741-0DEA-D143CD6497AF}"/>
              </a:ext>
            </a:extLst>
          </p:cNvPr>
          <p:cNvSpPr txBox="1"/>
          <p:nvPr/>
        </p:nvSpPr>
        <p:spPr>
          <a:xfrm rot="16200000">
            <a:off x="6089008"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3" name="TextBox 62">
            <a:extLst>
              <a:ext uri="{FF2B5EF4-FFF2-40B4-BE49-F238E27FC236}">
                <a16:creationId xmlns:a16="http://schemas.microsoft.com/office/drawing/2014/main" id="{36FE8E3E-07ED-08B6-AD4B-4C2135F40366}"/>
              </a:ext>
            </a:extLst>
          </p:cNvPr>
          <p:cNvSpPr txBox="1"/>
          <p:nvPr/>
        </p:nvSpPr>
        <p:spPr>
          <a:xfrm rot="16200000">
            <a:off x="7202522"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70" name="Slide Number Placeholder 69">
            <a:extLst>
              <a:ext uri="{FF2B5EF4-FFF2-40B4-BE49-F238E27FC236}">
                <a16:creationId xmlns:a16="http://schemas.microsoft.com/office/drawing/2014/main" id="{1C1B27FB-6A9F-D022-0372-5BE808DDCAE3}"/>
              </a:ext>
            </a:extLst>
          </p:cNvPr>
          <p:cNvSpPr>
            <a:spLocks noGrp="1"/>
          </p:cNvSpPr>
          <p:nvPr>
            <p:ph type="sldNum" sz="quarter" idx="12"/>
          </p:nvPr>
        </p:nvSpPr>
        <p:spPr/>
        <p:txBody>
          <a:bodyPr/>
          <a:lstStyle/>
          <a:p>
            <a:r>
              <a:rPr lang="en-CH" dirty="0"/>
              <a:t>20</a:t>
            </a:r>
          </a:p>
        </p:txBody>
      </p:sp>
    </p:spTree>
    <p:extLst>
      <p:ext uri="{BB962C8B-B14F-4D97-AF65-F5344CB8AC3E}">
        <p14:creationId xmlns:p14="http://schemas.microsoft.com/office/powerpoint/2010/main" val="13102898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rIns="0"/>
          <a:lstStyle/>
          <a:p>
            <a:r>
              <a:rPr lang="en-CH" dirty="0">
                <a:solidFill>
                  <a:srgbClr val="C80060"/>
                </a:solidFill>
                <a:latin typeface="Avenir Next Medium" panose="020B0503020202020204" pitchFamily="34" charset="0"/>
              </a:rPr>
              <a:t>Inter-Block MWS</a:t>
            </a:r>
            <a:r>
              <a:rPr lang="en-CH" dirty="0"/>
              <a:t>: </a:t>
            </a:r>
            <a:br>
              <a:rPr lang="en-CH" dirty="0"/>
            </a:br>
            <a:r>
              <a:rPr lang="en-CH" dirty="0">
                <a:solidFill>
                  <a:schemeClr val="accent1"/>
                </a:solidFill>
              </a:rPr>
              <a:t>Simultaneously activates </a:t>
            </a:r>
            <a:r>
              <a:rPr lang="en-CH" dirty="0"/>
              <a:t>multiple WLs </a:t>
            </a:r>
            <a:r>
              <a:rPr lang="en-CH" dirty="0">
                <a:solidFill>
                  <a:schemeClr val="accent1"/>
                </a:solidFill>
              </a:rPr>
              <a:t>in different blocks</a:t>
            </a:r>
            <a:r>
              <a:rPr lang="en-CH" dirty="0"/>
              <a:t> </a:t>
            </a:r>
            <a:br>
              <a:rPr lang="en-CH" dirty="0"/>
            </a:br>
            <a:r>
              <a:rPr lang="en-CH" dirty="0"/>
              <a:t>   </a:t>
            </a:r>
            <a:r>
              <a:rPr lang="en-CH" dirty="0">
                <a:sym typeface="Wingdings" pitchFamily="2" charset="2"/>
              </a:rPr>
              <a:t> </a:t>
            </a:r>
            <a:r>
              <a:rPr lang="en-CH" dirty="0">
                <a:solidFill>
                  <a:srgbClr val="C80060"/>
                </a:solidFill>
              </a:rPr>
              <a:t>Bitwise OR</a:t>
            </a:r>
            <a:r>
              <a:rPr lang="en-CH" dirty="0"/>
              <a:t> 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8" name="Rounded Rectangle 107">
            <a:extLst>
              <a:ext uri="{FF2B5EF4-FFF2-40B4-BE49-F238E27FC236}">
                <a16:creationId xmlns:a16="http://schemas.microsoft.com/office/drawing/2014/main" id="{C31E7358-9A52-90D6-B59B-1FFFCC15D269}"/>
              </a:ext>
            </a:extLst>
          </p:cNvPr>
          <p:cNvSpPr/>
          <p:nvPr/>
        </p:nvSpPr>
        <p:spPr>
          <a:xfrm>
            <a:off x="3601538" y="3882702"/>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lstStyle/>
          <a:p>
            <a:r>
              <a:rPr lang="en-CH" dirty="0"/>
              <a:t>Multi-Wordline Sensing (MWS): Bitwise OR</a:t>
            </a:r>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228" name="Group 227">
            <a:extLst>
              <a:ext uri="{FF2B5EF4-FFF2-40B4-BE49-F238E27FC236}">
                <a16:creationId xmlns:a16="http://schemas.microsoft.com/office/drawing/2014/main" id="{4657F400-371E-5409-CC86-6FC3A1E88181}"/>
              </a:ext>
            </a:extLst>
          </p:cNvPr>
          <p:cNvGrpSpPr/>
          <p:nvPr/>
        </p:nvGrpSpPr>
        <p:grpSpPr>
          <a:xfrm>
            <a:off x="4640972" y="2450830"/>
            <a:ext cx="3350590" cy="3721939"/>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77" name="Group 76">
            <a:extLst>
              <a:ext uri="{FF2B5EF4-FFF2-40B4-BE49-F238E27FC236}">
                <a16:creationId xmlns:a16="http://schemas.microsoft.com/office/drawing/2014/main" id="{63892C96-3420-FC41-AC8C-83B854C98E3B}"/>
              </a:ext>
            </a:extLst>
          </p:cNvPr>
          <p:cNvGrpSpPr/>
          <p:nvPr/>
        </p:nvGrpSpPr>
        <p:grpSpPr>
          <a:xfrm>
            <a:off x="4051865" y="2665067"/>
            <a:ext cx="3939696" cy="891472"/>
            <a:chOff x="4051865" y="2665067"/>
            <a:chExt cx="3939696" cy="891472"/>
          </a:xfrm>
        </p:grpSpPr>
        <p:grpSp>
          <p:nvGrpSpPr>
            <p:cNvPr id="94" name="Group 93">
              <a:extLst>
                <a:ext uri="{FF2B5EF4-FFF2-40B4-BE49-F238E27FC236}">
                  <a16:creationId xmlns:a16="http://schemas.microsoft.com/office/drawing/2014/main" id="{E4826338-1836-E9D3-34FB-562D0F2D1798}"/>
                </a:ext>
              </a:extLst>
            </p:cNvPr>
            <p:cNvGrpSpPr/>
            <p:nvPr/>
          </p:nvGrpSpPr>
          <p:grpSpPr>
            <a:xfrm>
              <a:off x="4062140" y="2665067"/>
              <a:ext cx="3340542" cy="891472"/>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31" name="Group 30">
            <a:extLst>
              <a:ext uri="{FF2B5EF4-FFF2-40B4-BE49-F238E27FC236}">
                <a16:creationId xmlns:a16="http://schemas.microsoft.com/office/drawing/2014/main" id="{A54D0EED-F7AE-3399-A35F-5DD2E5791B55}"/>
              </a:ext>
            </a:extLst>
          </p:cNvPr>
          <p:cNvGrpSpPr/>
          <p:nvPr/>
        </p:nvGrpSpPr>
        <p:grpSpPr>
          <a:xfrm>
            <a:off x="3382115" y="3058678"/>
            <a:ext cx="5014215"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타원 299">
            <a:extLst>
              <a:ext uri="{FF2B5EF4-FFF2-40B4-BE49-F238E27FC236}">
                <a16:creationId xmlns:a16="http://schemas.microsoft.com/office/drawing/2014/main" id="{715BDDB0-F2BA-732C-8F89-B946C45E3F0E}"/>
              </a:ext>
            </a:extLst>
          </p:cNvPr>
          <p:cNvSpPr/>
          <p:nvPr/>
        </p:nvSpPr>
        <p:spPr>
          <a:xfrm>
            <a:off x="3782388" y="277963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77963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77963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77963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83076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1741317" y="2904791"/>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x</a:t>
            </a:r>
            <a:r>
              <a:rPr lang="en-US" altLang="ko-KR" sz="2000" b="1" i="1" dirty="0">
                <a:solidFill>
                  <a:prstClr val="black"/>
                </a:solidFill>
                <a:latin typeface="Cambria" panose="02040503050406030204" pitchFamily="18" charset="0"/>
                <a:ea typeface="맑은 고딕" panose="020B0503020000020004" pitchFamily="34" charset="-127"/>
              </a:rPr>
              <a:t> </a:t>
            </a:r>
            <a:r>
              <a:rPr lang="en-US" altLang="ko-KR" sz="2000" b="1" dirty="0">
                <a:solidFill>
                  <a:prstClr val="black"/>
                </a:solidFill>
                <a:latin typeface="Cambria" panose="02040503050406030204" pitchFamily="18" charset="0"/>
                <a:ea typeface="맑은 고딕" panose="020B0503020000020004" pitchFamily="34" charset="-127"/>
              </a:rPr>
              <a:t>in Block</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39" name="TextBox 38">
            <a:extLst>
              <a:ext uri="{FF2B5EF4-FFF2-40B4-BE49-F238E27FC236}">
                <a16:creationId xmlns:a16="http://schemas.microsoft.com/office/drawing/2014/main" id="{52309550-34CC-9B82-DD8B-8935C865D78B}"/>
              </a:ext>
            </a:extLst>
          </p:cNvPr>
          <p:cNvSpPr txBox="1"/>
          <p:nvPr/>
        </p:nvSpPr>
        <p:spPr>
          <a:xfrm rot="16200000">
            <a:off x="3861980" y="496152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49" name="TextBox 48">
            <a:extLst>
              <a:ext uri="{FF2B5EF4-FFF2-40B4-BE49-F238E27FC236}">
                <a16:creationId xmlns:a16="http://schemas.microsoft.com/office/drawing/2014/main" id="{E167FCCF-4A80-8545-6E30-66612FF54E00}"/>
              </a:ext>
            </a:extLst>
          </p:cNvPr>
          <p:cNvSpPr txBox="1"/>
          <p:nvPr/>
        </p:nvSpPr>
        <p:spPr>
          <a:xfrm rot="16200000">
            <a:off x="4975494" y="496152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6" name="TextBox 55">
            <a:extLst>
              <a:ext uri="{FF2B5EF4-FFF2-40B4-BE49-F238E27FC236}">
                <a16:creationId xmlns:a16="http://schemas.microsoft.com/office/drawing/2014/main" id="{7C5EBD8A-44A8-4741-0DEA-D143CD6497AF}"/>
              </a:ext>
            </a:extLst>
          </p:cNvPr>
          <p:cNvSpPr txBox="1"/>
          <p:nvPr/>
        </p:nvSpPr>
        <p:spPr>
          <a:xfrm rot="16200000">
            <a:off x="6089008" y="496152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3" name="TextBox 62">
            <a:extLst>
              <a:ext uri="{FF2B5EF4-FFF2-40B4-BE49-F238E27FC236}">
                <a16:creationId xmlns:a16="http://schemas.microsoft.com/office/drawing/2014/main" id="{36FE8E3E-07ED-08B6-AD4B-4C2135F40366}"/>
              </a:ext>
            </a:extLst>
          </p:cNvPr>
          <p:cNvSpPr txBox="1"/>
          <p:nvPr/>
        </p:nvSpPr>
        <p:spPr>
          <a:xfrm rot="16200000">
            <a:off x="7202522" y="496152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17" name="그룹 835">
            <a:extLst>
              <a:ext uri="{FF2B5EF4-FFF2-40B4-BE49-F238E27FC236}">
                <a16:creationId xmlns:a16="http://schemas.microsoft.com/office/drawing/2014/main" id="{F4592954-95A2-D955-67CB-506964105B46}"/>
              </a:ext>
            </a:extLst>
          </p:cNvPr>
          <p:cNvGrpSpPr/>
          <p:nvPr/>
        </p:nvGrpSpPr>
        <p:grpSpPr>
          <a:xfrm rot="16200000">
            <a:off x="6006980" y="2927666"/>
            <a:ext cx="564373" cy="268733"/>
            <a:chOff x="5890169" y="4312037"/>
            <a:chExt cx="1895988" cy="1103725"/>
          </a:xfrm>
        </p:grpSpPr>
        <p:grpSp>
          <p:nvGrpSpPr>
            <p:cNvPr id="18" name="그룹 822">
              <a:extLst>
                <a:ext uri="{FF2B5EF4-FFF2-40B4-BE49-F238E27FC236}">
                  <a16:creationId xmlns:a16="http://schemas.microsoft.com/office/drawing/2014/main" id="{E27744CE-287F-B85F-7E62-EDFA1ECDD7B0}"/>
                </a:ext>
              </a:extLst>
            </p:cNvPr>
            <p:cNvGrpSpPr/>
            <p:nvPr/>
          </p:nvGrpSpPr>
          <p:grpSpPr>
            <a:xfrm>
              <a:off x="6122466" y="4312037"/>
              <a:ext cx="1432853" cy="1103725"/>
              <a:chOff x="5991225" y="4310063"/>
              <a:chExt cx="496427" cy="273840"/>
            </a:xfrm>
          </p:grpSpPr>
          <p:cxnSp>
            <p:nvCxnSpPr>
              <p:cNvPr id="21" name="직선 연결선 771">
                <a:extLst>
                  <a:ext uri="{FF2B5EF4-FFF2-40B4-BE49-F238E27FC236}">
                    <a16:creationId xmlns:a16="http://schemas.microsoft.com/office/drawing/2014/main" id="{3AEFD8DC-D54C-031F-D33B-612437570868}"/>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789">
                <a:extLst>
                  <a:ext uri="{FF2B5EF4-FFF2-40B4-BE49-F238E27FC236}">
                    <a16:creationId xmlns:a16="http://schemas.microsoft.com/office/drawing/2014/main" id="{4F541810-443F-725F-870C-A54E8CAFCE9F}"/>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3" name="직선 연결선 792">
                <a:extLst>
                  <a:ext uri="{FF2B5EF4-FFF2-40B4-BE49-F238E27FC236}">
                    <a16:creationId xmlns:a16="http://schemas.microsoft.com/office/drawing/2014/main" id="{850CB885-7446-F480-14C4-AFA93F7D8F2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4" name="직선 연결선 807">
                <a:extLst>
                  <a:ext uri="{FF2B5EF4-FFF2-40B4-BE49-F238E27FC236}">
                    <a16:creationId xmlns:a16="http://schemas.microsoft.com/office/drawing/2014/main" id="{61AAEFC2-A853-D6E9-B671-3F54296E5285}"/>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5" name="직선 연결선 810">
                <a:extLst>
                  <a:ext uri="{FF2B5EF4-FFF2-40B4-BE49-F238E27FC236}">
                    <a16:creationId xmlns:a16="http://schemas.microsoft.com/office/drawing/2014/main" id="{52E2E9E6-C93A-F9FE-E004-7613C11889F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6" name="직선 연결선 815">
                <a:extLst>
                  <a:ext uri="{FF2B5EF4-FFF2-40B4-BE49-F238E27FC236}">
                    <a16:creationId xmlns:a16="http://schemas.microsoft.com/office/drawing/2014/main" id="{64AE6ADF-8BE5-7945-A16B-3D053D30D43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7" name="직선 연결선 819">
                <a:extLst>
                  <a:ext uri="{FF2B5EF4-FFF2-40B4-BE49-F238E27FC236}">
                    <a16:creationId xmlns:a16="http://schemas.microsoft.com/office/drawing/2014/main" id="{E1A58F2E-D63F-D9BE-D3B0-9EB49B51931D}"/>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9" name="직선 연결선 826">
              <a:extLst>
                <a:ext uri="{FF2B5EF4-FFF2-40B4-BE49-F238E27FC236}">
                  <a16:creationId xmlns:a16="http://schemas.microsoft.com/office/drawing/2014/main" id="{365B0C8C-6B5D-A4D9-DF1E-F615DE4BE9A3}"/>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0" name="직선 연결선 832">
              <a:extLst>
                <a:ext uri="{FF2B5EF4-FFF2-40B4-BE49-F238E27FC236}">
                  <a16:creationId xmlns:a16="http://schemas.microsoft.com/office/drawing/2014/main" id="{E1AACF72-0654-1E10-774B-7A6A45AB482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8" name="그룹 835">
            <a:extLst>
              <a:ext uri="{FF2B5EF4-FFF2-40B4-BE49-F238E27FC236}">
                <a16:creationId xmlns:a16="http://schemas.microsoft.com/office/drawing/2014/main" id="{4CC88B9A-6B37-AE39-C096-59836ECDB962}"/>
              </a:ext>
            </a:extLst>
          </p:cNvPr>
          <p:cNvGrpSpPr/>
          <p:nvPr/>
        </p:nvGrpSpPr>
        <p:grpSpPr>
          <a:xfrm rot="16200000">
            <a:off x="3777480" y="2914790"/>
            <a:ext cx="564373" cy="268733"/>
            <a:chOff x="5890169" y="4312037"/>
            <a:chExt cx="1895988" cy="1103725"/>
          </a:xfrm>
        </p:grpSpPr>
        <p:grpSp>
          <p:nvGrpSpPr>
            <p:cNvPr id="29" name="그룹 822">
              <a:extLst>
                <a:ext uri="{FF2B5EF4-FFF2-40B4-BE49-F238E27FC236}">
                  <a16:creationId xmlns:a16="http://schemas.microsoft.com/office/drawing/2014/main" id="{92E61A13-89CA-87F3-12BC-5FE1BDCF6F9C}"/>
                </a:ext>
              </a:extLst>
            </p:cNvPr>
            <p:cNvGrpSpPr/>
            <p:nvPr/>
          </p:nvGrpSpPr>
          <p:grpSpPr>
            <a:xfrm>
              <a:off x="6122466" y="4312037"/>
              <a:ext cx="1432853" cy="1103725"/>
              <a:chOff x="5991225" y="4310063"/>
              <a:chExt cx="496427" cy="273840"/>
            </a:xfrm>
          </p:grpSpPr>
          <p:cxnSp>
            <p:nvCxnSpPr>
              <p:cNvPr id="34" name="직선 연결선 771">
                <a:extLst>
                  <a:ext uri="{FF2B5EF4-FFF2-40B4-BE49-F238E27FC236}">
                    <a16:creationId xmlns:a16="http://schemas.microsoft.com/office/drawing/2014/main" id="{39238D1D-674E-3D1A-C094-DE1AEE28E211}"/>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5" name="직선 연결선 789">
                <a:extLst>
                  <a:ext uri="{FF2B5EF4-FFF2-40B4-BE49-F238E27FC236}">
                    <a16:creationId xmlns:a16="http://schemas.microsoft.com/office/drawing/2014/main" id="{02294F00-FC11-5767-E169-65D493CC846A}"/>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6" name="직선 연결선 792">
                <a:extLst>
                  <a:ext uri="{FF2B5EF4-FFF2-40B4-BE49-F238E27FC236}">
                    <a16:creationId xmlns:a16="http://schemas.microsoft.com/office/drawing/2014/main" id="{20B270D4-EE2C-BB78-2B64-D9854726DBA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7" name="직선 연결선 807">
                <a:extLst>
                  <a:ext uri="{FF2B5EF4-FFF2-40B4-BE49-F238E27FC236}">
                    <a16:creationId xmlns:a16="http://schemas.microsoft.com/office/drawing/2014/main" id="{17DDF9F2-4A35-A2F1-6AF8-EF0A416110C5}"/>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8" name="직선 연결선 810">
                <a:extLst>
                  <a:ext uri="{FF2B5EF4-FFF2-40B4-BE49-F238E27FC236}">
                    <a16:creationId xmlns:a16="http://schemas.microsoft.com/office/drawing/2014/main" id="{98CE89E7-AE0D-1A20-9C05-89012A3D7456}"/>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40" name="직선 연결선 815">
                <a:extLst>
                  <a:ext uri="{FF2B5EF4-FFF2-40B4-BE49-F238E27FC236}">
                    <a16:creationId xmlns:a16="http://schemas.microsoft.com/office/drawing/2014/main" id="{9B9EE417-16E6-20A9-E69F-05591F601967}"/>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41" name="직선 연결선 819">
                <a:extLst>
                  <a:ext uri="{FF2B5EF4-FFF2-40B4-BE49-F238E27FC236}">
                    <a16:creationId xmlns:a16="http://schemas.microsoft.com/office/drawing/2014/main" id="{E10F86AA-06AA-3A26-CD6E-EAD383301283}"/>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30" name="직선 연결선 826">
              <a:extLst>
                <a:ext uri="{FF2B5EF4-FFF2-40B4-BE49-F238E27FC236}">
                  <a16:creationId xmlns:a16="http://schemas.microsoft.com/office/drawing/2014/main" id="{A96E5E9F-AD70-D36C-6742-F7A396334BF1}"/>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3" name="직선 연결선 832">
              <a:extLst>
                <a:ext uri="{FF2B5EF4-FFF2-40B4-BE49-F238E27FC236}">
                  <a16:creationId xmlns:a16="http://schemas.microsoft.com/office/drawing/2014/main" id="{25A68749-9A67-856C-2FA3-C759C9FFC05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48" name="그룹 761">
            <a:extLst>
              <a:ext uri="{FF2B5EF4-FFF2-40B4-BE49-F238E27FC236}">
                <a16:creationId xmlns:a16="http://schemas.microsoft.com/office/drawing/2014/main" id="{41BD8605-7C23-B670-AE31-2B79F53108FB}"/>
              </a:ext>
            </a:extLst>
          </p:cNvPr>
          <p:cNvGrpSpPr/>
          <p:nvPr/>
        </p:nvGrpSpPr>
        <p:grpSpPr>
          <a:xfrm rot="5400000">
            <a:off x="7110960" y="3004082"/>
            <a:ext cx="598569" cy="124310"/>
            <a:chOff x="5608137" y="3394157"/>
            <a:chExt cx="338599" cy="70817"/>
          </a:xfrm>
        </p:grpSpPr>
        <p:grpSp>
          <p:nvGrpSpPr>
            <p:cNvPr id="50" name="그룹 753">
              <a:extLst>
                <a:ext uri="{FF2B5EF4-FFF2-40B4-BE49-F238E27FC236}">
                  <a16:creationId xmlns:a16="http://schemas.microsoft.com/office/drawing/2014/main" id="{7C87917E-CDEE-C330-4ACA-E23CCBA25D8C}"/>
                </a:ext>
              </a:extLst>
            </p:cNvPr>
            <p:cNvGrpSpPr/>
            <p:nvPr/>
          </p:nvGrpSpPr>
          <p:grpSpPr>
            <a:xfrm rot="5400000">
              <a:off x="5739521" y="3307128"/>
              <a:ext cx="70817" cy="244875"/>
              <a:chOff x="5131625" y="2342062"/>
              <a:chExt cx="70817" cy="244875"/>
            </a:xfrm>
          </p:grpSpPr>
          <p:sp>
            <p:nvSpPr>
              <p:cNvPr id="62" name="타원 750">
                <a:extLst>
                  <a:ext uri="{FF2B5EF4-FFF2-40B4-BE49-F238E27FC236}">
                    <a16:creationId xmlns:a16="http://schemas.microsoft.com/office/drawing/2014/main" id="{F17B54A9-59BF-A60C-14F7-6C2566E90528}"/>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64" name="타원 751">
                <a:extLst>
                  <a:ext uri="{FF2B5EF4-FFF2-40B4-BE49-F238E27FC236}">
                    <a16:creationId xmlns:a16="http://schemas.microsoft.com/office/drawing/2014/main" id="{19385AE6-D03E-8A0F-27D4-B3B34B90D25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69" name="직선 연결선 752">
                <a:extLst>
                  <a:ext uri="{FF2B5EF4-FFF2-40B4-BE49-F238E27FC236}">
                    <a16:creationId xmlns:a16="http://schemas.microsoft.com/office/drawing/2014/main" id="{57D6D501-9266-3647-6814-D228A412E74C}"/>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55" name="직선 연결선 754">
              <a:extLst>
                <a:ext uri="{FF2B5EF4-FFF2-40B4-BE49-F238E27FC236}">
                  <a16:creationId xmlns:a16="http://schemas.microsoft.com/office/drawing/2014/main" id="{5747B110-F377-A51D-3F97-7BEE4DCEEFC7}"/>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57" name="직선 연결선 756">
              <a:extLst>
                <a:ext uri="{FF2B5EF4-FFF2-40B4-BE49-F238E27FC236}">
                  <a16:creationId xmlns:a16="http://schemas.microsoft.com/office/drawing/2014/main" id="{7FA09959-3157-8A14-F25C-C2DC1E9A7982}"/>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70" name="그룹 761">
            <a:extLst>
              <a:ext uri="{FF2B5EF4-FFF2-40B4-BE49-F238E27FC236}">
                <a16:creationId xmlns:a16="http://schemas.microsoft.com/office/drawing/2014/main" id="{5F19FC32-21CD-2034-971A-3A673347DB12}"/>
              </a:ext>
            </a:extLst>
          </p:cNvPr>
          <p:cNvGrpSpPr/>
          <p:nvPr/>
        </p:nvGrpSpPr>
        <p:grpSpPr>
          <a:xfrm rot="5400000">
            <a:off x="4883794" y="3002629"/>
            <a:ext cx="598569" cy="124310"/>
            <a:chOff x="5608137" y="3394157"/>
            <a:chExt cx="338599" cy="70817"/>
          </a:xfrm>
        </p:grpSpPr>
        <p:grpSp>
          <p:nvGrpSpPr>
            <p:cNvPr id="71" name="그룹 753">
              <a:extLst>
                <a:ext uri="{FF2B5EF4-FFF2-40B4-BE49-F238E27FC236}">
                  <a16:creationId xmlns:a16="http://schemas.microsoft.com/office/drawing/2014/main" id="{932CB08F-D02D-14DD-3E0D-469A9E85331D}"/>
                </a:ext>
              </a:extLst>
            </p:cNvPr>
            <p:cNvGrpSpPr/>
            <p:nvPr/>
          </p:nvGrpSpPr>
          <p:grpSpPr>
            <a:xfrm rot="5400000">
              <a:off x="5739521" y="3307128"/>
              <a:ext cx="70817" cy="244875"/>
              <a:chOff x="5131625" y="2342062"/>
              <a:chExt cx="70817" cy="244875"/>
            </a:xfrm>
          </p:grpSpPr>
          <p:sp>
            <p:nvSpPr>
              <p:cNvPr id="76" name="타원 750">
                <a:extLst>
                  <a:ext uri="{FF2B5EF4-FFF2-40B4-BE49-F238E27FC236}">
                    <a16:creationId xmlns:a16="http://schemas.microsoft.com/office/drawing/2014/main" id="{42829C8A-8E6A-F237-3366-48825F1B64EE}"/>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83" name="타원 751">
                <a:extLst>
                  <a:ext uri="{FF2B5EF4-FFF2-40B4-BE49-F238E27FC236}">
                    <a16:creationId xmlns:a16="http://schemas.microsoft.com/office/drawing/2014/main" id="{864E2282-5F82-D149-B1A3-7B2D49550020}"/>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84" name="직선 연결선 752">
                <a:extLst>
                  <a:ext uri="{FF2B5EF4-FFF2-40B4-BE49-F238E27FC236}">
                    <a16:creationId xmlns:a16="http://schemas.microsoft.com/office/drawing/2014/main" id="{E8B0C024-7E99-634A-34C4-B43B2660E415}"/>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74" name="직선 연결선 754">
              <a:extLst>
                <a:ext uri="{FF2B5EF4-FFF2-40B4-BE49-F238E27FC236}">
                  <a16:creationId xmlns:a16="http://schemas.microsoft.com/office/drawing/2014/main" id="{174BBF73-0827-4151-3660-FD373547DDC3}"/>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75" name="직선 연결선 756">
              <a:extLst>
                <a:ext uri="{FF2B5EF4-FFF2-40B4-BE49-F238E27FC236}">
                  <a16:creationId xmlns:a16="http://schemas.microsoft.com/office/drawing/2014/main" id="{675F3222-B4B6-E8C3-F28A-5F9637FD1724}"/>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68" name="Group 267">
            <a:extLst>
              <a:ext uri="{FF2B5EF4-FFF2-40B4-BE49-F238E27FC236}">
                <a16:creationId xmlns:a16="http://schemas.microsoft.com/office/drawing/2014/main" id="{BC364487-C169-A6EF-9D95-166E456B480A}"/>
              </a:ext>
            </a:extLst>
          </p:cNvPr>
          <p:cNvGrpSpPr/>
          <p:nvPr/>
        </p:nvGrpSpPr>
        <p:grpSpPr>
          <a:xfrm>
            <a:off x="1741317" y="3963243"/>
            <a:ext cx="6899895" cy="891472"/>
            <a:chOff x="1741317" y="4029503"/>
            <a:chExt cx="6899895" cy="891472"/>
          </a:xfrm>
        </p:grpSpPr>
        <p:grpSp>
          <p:nvGrpSpPr>
            <p:cNvPr id="78" name="Group 77">
              <a:extLst>
                <a:ext uri="{FF2B5EF4-FFF2-40B4-BE49-F238E27FC236}">
                  <a16:creationId xmlns:a16="http://schemas.microsoft.com/office/drawing/2014/main" id="{04B9B2D4-ABEB-5C2D-C5A7-1AF73E46B3E5}"/>
                </a:ext>
              </a:extLst>
            </p:cNvPr>
            <p:cNvGrpSpPr/>
            <p:nvPr/>
          </p:nvGrpSpPr>
          <p:grpSpPr>
            <a:xfrm>
              <a:off x="4051865" y="4029503"/>
              <a:ext cx="3939696" cy="891472"/>
              <a:chOff x="4051865" y="2665067"/>
              <a:chExt cx="3939696" cy="891472"/>
            </a:xfrm>
          </p:grpSpPr>
          <p:grpSp>
            <p:nvGrpSpPr>
              <p:cNvPr id="79" name="Group 78">
                <a:extLst>
                  <a:ext uri="{FF2B5EF4-FFF2-40B4-BE49-F238E27FC236}">
                    <a16:creationId xmlns:a16="http://schemas.microsoft.com/office/drawing/2014/main" id="{FAF7E077-839B-1724-3C21-3D39E2D0647B}"/>
                  </a:ext>
                </a:extLst>
              </p:cNvPr>
              <p:cNvGrpSpPr/>
              <p:nvPr/>
            </p:nvGrpSpPr>
            <p:grpSpPr>
              <a:xfrm>
                <a:off x="4062140" y="2665067"/>
                <a:ext cx="3340542" cy="891472"/>
                <a:chOff x="1860807" y="2641375"/>
                <a:chExt cx="3340542" cy="3601380"/>
              </a:xfrm>
            </p:grpSpPr>
            <p:cxnSp>
              <p:nvCxnSpPr>
                <p:cNvPr id="93" name="Straight Connector 92">
                  <a:extLst>
                    <a:ext uri="{FF2B5EF4-FFF2-40B4-BE49-F238E27FC236}">
                      <a16:creationId xmlns:a16="http://schemas.microsoft.com/office/drawing/2014/main" id="{67EC11CB-AA70-A5BD-AACB-2D3E2704B94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743F075-715B-D82B-82F4-168D190DD123}"/>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9A41AF5-64EE-26C7-285B-831775224335}"/>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542741D-0874-7B04-8DCD-C192E5EFDF6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80" name="Straight Connector 79">
                <a:extLst>
                  <a:ext uri="{FF2B5EF4-FFF2-40B4-BE49-F238E27FC236}">
                    <a16:creationId xmlns:a16="http://schemas.microsoft.com/office/drawing/2014/main" id="{9551AE13-33BA-911F-3E7D-69BB80A0DFDC}"/>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1413122-D6B4-7163-1B07-239DE88E8821}"/>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CD131FC-2BDF-7CE2-15DD-C33DE157FF53}"/>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87B5B92-07AF-0E3D-45A7-C1E16CB2AFA0}"/>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3382115" y="4410510"/>
              <a:ext cx="5014215"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타원 299">
              <a:extLst>
                <a:ext uri="{FF2B5EF4-FFF2-40B4-BE49-F238E27FC236}">
                  <a16:creationId xmlns:a16="http://schemas.microsoft.com/office/drawing/2014/main" id="{E0B2046C-3EF6-C78D-56E7-5C2ACB38D989}"/>
                </a:ext>
              </a:extLst>
            </p:cNvPr>
            <p:cNvSpPr/>
            <p:nvPr/>
          </p:nvSpPr>
          <p:spPr>
            <a:xfrm>
              <a:off x="3779881" y="4131462"/>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4131462"/>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4131462"/>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4131462"/>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418466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1741317" y="4259985"/>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y</a:t>
              </a:r>
              <a:r>
                <a:rPr lang="en-US" altLang="ko-KR" sz="2000" b="1" dirty="0">
                  <a:solidFill>
                    <a:prstClr val="black"/>
                  </a:solidFill>
                  <a:latin typeface="Cambria" panose="02040503050406030204" pitchFamily="18" charset="0"/>
                  <a:ea typeface="맑은 고딕" panose="020B0503020000020004" pitchFamily="34" charset="-127"/>
                </a:rPr>
                <a:t> in </a:t>
              </a:r>
              <a:r>
                <a:rPr lang="en-US" altLang="ko-KR" sz="2000" b="1" dirty="0" err="1">
                  <a:solidFill>
                    <a:prstClr val="black"/>
                  </a:solidFill>
                  <a:latin typeface="Cambria" panose="02040503050406030204" pitchFamily="18" charset="0"/>
                  <a:ea typeface="맑은 고딕" panose="020B0503020000020004" pitchFamily="34" charset="-127"/>
                </a:rPr>
                <a:t>Block</a:t>
              </a:r>
              <a:r>
                <a:rPr lang="en-US" altLang="ko-KR" sz="2000" b="1" i="1" baseline="-25000" dirty="0" err="1">
                  <a:solidFill>
                    <a:prstClr val="black"/>
                  </a:solidFill>
                  <a:latin typeface="Cambria" panose="02040503050406030204" pitchFamily="18" charset="0"/>
                  <a:ea typeface="맑은 고딕" panose="020B0503020000020004" pitchFamily="34" charset="-127"/>
                </a:rPr>
                <a:t>i</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88" name="그룹 835">
              <a:extLst>
                <a:ext uri="{FF2B5EF4-FFF2-40B4-BE49-F238E27FC236}">
                  <a16:creationId xmlns:a16="http://schemas.microsoft.com/office/drawing/2014/main" id="{01238782-3AB6-DEA0-010C-3C301EBBDDF8}"/>
                </a:ext>
              </a:extLst>
            </p:cNvPr>
            <p:cNvGrpSpPr/>
            <p:nvPr/>
          </p:nvGrpSpPr>
          <p:grpSpPr>
            <a:xfrm rot="16200000">
              <a:off x="4893346" y="4279282"/>
              <a:ext cx="564373" cy="268733"/>
              <a:chOff x="5890169" y="4312037"/>
              <a:chExt cx="1895988" cy="1103725"/>
            </a:xfrm>
          </p:grpSpPr>
          <p:grpSp>
            <p:nvGrpSpPr>
              <p:cNvPr id="89" name="그룹 822">
                <a:extLst>
                  <a:ext uri="{FF2B5EF4-FFF2-40B4-BE49-F238E27FC236}">
                    <a16:creationId xmlns:a16="http://schemas.microsoft.com/office/drawing/2014/main" id="{94E900B2-A871-D257-B4C2-5FB478E0A810}"/>
                  </a:ext>
                </a:extLst>
              </p:cNvPr>
              <p:cNvGrpSpPr/>
              <p:nvPr/>
            </p:nvGrpSpPr>
            <p:grpSpPr>
              <a:xfrm>
                <a:off x="6122466" y="4312037"/>
                <a:ext cx="1432853" cy="1103725"/>
                <a:chOff x="5991225" y="4310063"/>
                <a:chExt cx="496427" cy="273840"/>
              </a:xfrm>
            </p:grpSpPr>
            <p:cxnSp>
              <p:nvCxnSpPr>
                <p:cNvPr id="99" name="직선 연결선 771">
                  <a:extLst>
                    <a:ext uri="{FF2B5EF4-FFF2-40B4-BE49-F238E27FC236}">
                      <a16:creationId xmlns:a16="http://schemas.microsoft.com/office/drawing/2014/main" id="{0737D491-8242-7C66-59CC-F2A0C01405AE}"/>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0" name="직선 연결선 789">
                  <a:extLst>
                    <a:ext uri="{FF2B5EF4-FFF2-40B4-BE49-F238E27FC236}">
                      <a16:creationId xmlns:a16="http://schemas.microsoft.com/office/drawing/2014/main" id="{47A797E4-4BEE-0E02-0649-45744F60DCB9}"/>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1" name="직선 연결선 792">
                  <a:extLst>
                    <a:ext uri="{FF2B5EF4-FFF2-40B4-BE49-F238E27FC236}">
                      <a16:creationId xmlns:a16="http://schemas.microsoft.com/office/drawing/2014/main" id="{BE054153-F970-32E6-CA6D-93F4670FE8D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2" name="직선 연결선 807">
                  <a:extLst>
                    <a:ext uri="{FF2B5EF4-FFF2-40B4-BE49-F238E27FC236}">
                      <a16:creationId xmlns:a16="http://schemas.microsoft.com/office/drawing/2014/main" id="{B4C05946-C751-D9E6-864A-2D75C963D778}"/>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3" name="직선 연결선 810">
                  <a:extLst>
                    <a:ext uri="{FF2B5EF4-FFF2-40B4-BE49-F238E27FC236}">
                      <a16:creationId xmlns:a16="http://schemas.microsoft.com/office/drawing/2014/main" id="{E7051B36-073C-207A-D1DE-53BEEBCB4577}"/>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4" name="직선 연결선 815">
                  <a:extLst>
                    <a:ext uri="{FF2B5EF4-FFF2-40B4-BE49-F238E27FC236}">
                      <a16:creationId xmlns:a16="http://schemas.microsoft.com/office/drawing/2014/main" id="{F1EBA9E3-54F4-D749-2D77-92F53415594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5" name="직선 연결선 819">
                  <a:extLst>
                    <a:ext uri="{FF2B5EF4-FFF2-40B4-BE49-F238E27FC236}">
                      <a16:creationId xmlns:a16="http://schemas.microsoft.com/office/drawing/2014/main" id="{2383A830-BDBF-1220-7933-2E25BF3D5267}"/>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91" name="직선 연결선 826">
                <a:extLst>
                  <a:ext uri="{FF2B5EF4-FFF2-40B4-BE49-F238E27FC236}">
                    <a16:creationId xmlns:a16="http://schemas.microsoft.com/office/drawing/2014/main" id="{8FF9264E-331E-7459-E413-371E9F82A75A}"/>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98" name="직선 연결선 832">
                <a:extLst>
                  <a:ext uri="{FF2B5EF4-FFF2-40B4-BE49-F238E27FC236}">
                    <a16:creationId xmlns:a16="http://schemas.microsoft.com/office/drawing/2014/main" id="{A17CD94B-1D8D-3B9B-05BE-86240A7E97B0}"/>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06" name="그룹 835">
              <a:extLst>
                <a:ext uri="{FF2B5EF4-FFF2-40B4-BE49-F238E27FC236}">
                  <a16:creationId xmlns:a16="http://schemas.microsoft.com/office/drawing/2014/main" id="{A1D8D0C4-9715-7304-A0E4-1D825C1827E1}"/>
                </a:ext>
              </a:extLst>
            </p:cNvPr>
            <p:cNvGrpSpPr/>
            <p:nvPr/>
          </p:nvGrpSpPr>
          <p:grpSpPr>
            <a:xfrm rot="16200000">
              <a:off x="3777481" y="4272995"/>
              <a:ext cx="564373" cy="268733"/>
              <a:chOff x="5890169" y="4312037"/>
              <a:chExt cx="1895988" cy="1103725"/>
            </a:xfrm>
          </p:grpSpPr>
          <p:grpSp>
            <p:nvGrpSpPr>
              <p:cNvPr id="107" name="그룹 822">
                <a:extLst>
                  <a:ext uri="{FF2B5EF4-FFF2-40B4-BE49-F238E27FC236}">
                    <a16:creationId xmlns:a16="http://schemas.microsoft.com/office/drawing/2014/main" id="{0155E475-E55E-9644-491C-EEAAD51C95EB}"/>
                  </a:ext>
                </a:extLst>
              </p:cNvPr>
              <p:cNvGrpSpPr/>
              <p:nvPr/>
            </p:nvGrpSpPr>
            <p:grpSpPr>
              <a:xfrm>
                <a:off x="6122466" y="4312037"/>
                <a:ext cx="1432853" cy="1103725"/>
                <a:chOff x="5991225" y="4310063"/>
                <a:chExt cx="496427" cy="273840"/>
              </a:xfrm>
            </p:grpSpPr>
            <p:cxnSp>
              <p:nvCxnSpPr>
                <p:cNvPr id="111" name="직선 연결선 771">
                  <a:extLst>
                    <a:ext uri="{FF2B5EF4-FFF2-40B4-BE49-F238E27FC236}">
                      <a16:creationId xmlns:a16="http://schemas.microsoft.com/office/drawing/2014/main" id="{FDF2A019-C439-0631-EDA7-609615D1DD9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2" name="직선 연결선 789">
                  <a:extLst>
                    <a:ext uri="{FF2B5EF4-FFF2-40B4-BE49-F238E27FC236}">
                      <a16:creationId xmlns:a16="http://schemas.microsoft.com/office/drawing/2014/main" id="{0321D661-B695-BE69-6E04-153AB5687A3E}"/>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3" name="직선 연결선 792">
                  <a:extLst>
                    <a:ext uri="{FF2B5EF4-FFF2-40B4-BE49-F238E27FC236}">
                      <a16:creationId xmlns:a16="http://schemas.microsoft.com/office/drawing/2014/main" id="{23C40DF8-15C7-7235-2B72-5EDDC398C3E0}"/>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4" name="직선 연결선 807">
                  <a:extLst>
                    <a:ext uri="{FF2B5EF4-FFF2-40B4-BE49-F238E27FC236}">
                      <a16:creationId xmlns:a16="http://schemas.microsoft.com/office/drawing/2014/main" id="{0833CA9E-9704-9D79-9A5F-47BB4474EAC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5" name="직선 연결선 810">
                  <a:extLst>
                    <a:ext uri="{FF2B5EF4-FFF2-40B4-BE49-F238E27FC236}">
                      <a16:creationId xmlns:a16="http://schemas.microsoft.com/office/drawing/2014/main" id="{5E31A637-9C3B-7157-856E-00B7362DC8EB}"/>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6" name="직선 연결선 815">
                  <a:extLst>
                    <a:ext uri="{FF2B5EF4-FFF2-40B4-BE49-F238E27FC236}">
                      <a16:creationId xmlns:a16="http://schemas.microsoft.com/office/drawing/2014/main" id="{21CFFB4A-D377-0379-AB8B-7C7A5E1610ED}"/>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7" name="직선 연결선 819">
                  <a:extLst>
                    <a:ext uri="{FF2B5EF4-FFF2-40B4-BE49-F238E27FC236}">
                      <a16:creationId xmlns:a16="http://schemas.microsoft.com/office/drawing/2014/main" id="{88FFB392-30F6-43E7-327E-F988B620758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09" name="직선 연결선 826">
                <a:extLst>
                  <a:ext uri="{FF2B5EF4-FFF2-40B4-BE49-F238E27FC236}">
                    <a16:creationId xmlns:a16="http://schemas.microsoft.com/office/drawing/2014/main" id="{56F6DE23-A376-6C75-281D-E32AFC069559}"/>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0" name="직선 연결선 832">
                <a:extLst>
                  <a:ext uri="{FF2B5EF4-FFF2-40B4-BE49-F238E27FC236}">
                    <a16:creationId xmlns:a16="http://schemas.microsoft.com/office/drawing/2014/main" id="{0757E143-D042-1470-EE99-6C21374D245C}"/>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18" name="그룹 761">
              <a:extLst>
                <a:ext uri="{FF2B5EF4-FFF2-40B4-BE49-F238E27FC236}">
                  <a16:creationId xmlns:a16="http://schemas.microsoft.com/office/drawing/2014/main" id="{BB324C96-8145-6B51-8F6C-91CCA408385F}"/>
                </a:ext>
              </a:extLst>
            </p:cNvPr>
            <p:cNvGrpSpPr/>
            <p:nvPr/>
          </p:nvGrpSpPr>
          <p:grpSpPr>
            <a:xfrm rot="5400000">
              <a:off x="7110292" y="4367296"/>
              <a:ext cx="598569" cy="124310"/>
              <a:chOff x="5608137" y="3394157"/>
              <a:chExt cx="338599" cy="70817"/>
            </a:xfrm>
          </p:grpSpPr>
          <p:grpSp>
            <p:nvGrpSpPr>
              <p:cNvPr id="119" name="그룹 753">
                <a:extLst>
                  <a:ext uri="{FF2B5EF4-FFF2-40B4-BE49-F238E27FC236}">
                    <a16:creationId xmlns:a16="http://schemas.microsoft.com/office/drawing/2014/main" id="{B35830EF-4AF7-6530-509F-0BF4CA811BE2}"/>
                  </a:ext>
                </a:extLst>
              </p:cNvPr>
              <p:cNvGrpSpPr/>
              <p:nvPr/>
            </p:nvGrpSpPr>
            <p:grpSpPr>
              <a:xfrm rot="5400000">
                <a:off x="5739521" y="3307128"/>
                <a:ext cx="70817" cy="244875"/>
                <a:chOff x="5131625" y="2342062"/>
                <a:chExt cx="70817" cy="244875"/>
              </a:xfrm>
            </p:grpSpPr>
            <p:sp>
              <p:nvSpPr>
                <p:cNvPr id="122" name="타원 750">
                  <a:extLst>
                    <a:ext uri="{FF2B5EF4-FFF2-40B4-BE49-F238E27FC236}">
                      <a16:creationId xmlns:a16="http://schemas.microsoft.com/office/drawing/2014/main" id="{1FE66C4C-9C07-3D7D-C5F7-802532F07319}"/>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123" name="타원 751">
                  <a:extLst>
                    <a:ext uri="{FF2B5EF4-FFF2-40B4-BE49-F238E27FC236}">
                      <a16:creationId xmlns:a16="http://schemas.microsoft.com/office/drawing/2014/main" id="{A9E2B66B-CE89-DA51-07FE-3818BB49D3EB}"/>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124" name="직선 연결선 752">
                  <a:extLst>
                    <a:ext uri="{FF2B5EF4-FFF2-40B4-BE49-F238E27FC236}">
                      <a16:creationId xmlns:a16="http://schemas.microsoft.com/office/drawing/2014/main" id="{DCC30555-2D6D-5A31-54A1-C097827935EA}"/>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120" name="직선 연결선 754">
                <a:extLst>
                  <a:ext uri="{FF2B5EF4-FFF2-40B4-BE49-F238E27FC236}">
                    <a16:creationId xmlns:a16="http://schemas.microsoft.com/office/drawing/2014/main" id="{F82C8BA7-E86E-1490-0E20-A923CEA37924}"/>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121" name="직선 연결선 756">
                <a:extLst>
                  <a:ext uri="{FF2B5EF4-FFF2-40B4-BE49-F238E27FC236}">
                    <a16:creationId xmlns:a16="http://schemas.microsoft.com/office/drawing/2014/main" id="{CE2F3EA7-4C52-7253-9B05-9DA82DE1098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125" name="그룹 761">
              <a:extLst>
                <a:ext uri="{FF2B5EF4-FFF2-40B4-BE49-F238E27FC236}">
                  <a16:creationId xmlns:a16="http://schemas.microsoft.com/office/drawing/2014/main" id="{C8201985-67E3-17CD-5934-E2B149498522}"/>
                </a:ext>
              </a:extLst>
            </p:cNvPr>
            <p:cNvGrpSpPr/>
            <p:nvPr/>
          </p:nvGrpSpPr>
          <p:grpSpPr>
            <a:xfrm rot="5400000">
              <a:off x="5999216" y="4365843"/>
              <a:ext cx="598569" cy="124310"/>
              <a:chOff x="5608137" y="3394157"/>
              <a:chExt cx="338599" cy="70817"/>
            </a:xfrm>
          </p:grpSpPr>
          <p:grpSp>
            <p:nvGrpSpPr>
              <p:cNvPr id="126" name="그룹 753">
                <a:extLst>
                  <a:ext uri="{FF2B5EF4-FFF2-40B4-BE49-F238E27FC236}">
                    <a16:creationId xmlns:a16="http://schemas.microsoft.com/office/drawing/2014/main" id="{61058D92-5C40-68AA-7E8F-B575BF54151F}"/>
                  </a:ext>
                </a:extLst>
              </p:cNvPr>
              <p:cNvGrpSpPr/>
              <p:nvPr/>
            </p:nvGrpSpPr>
            <p:grpSpPr>
              <a:xfrm rot="5400000">
                <a:off x="5739521" y="3307128"/>
                <a:ext cx="70817" cy="244875"/>
                <a:chOff x="5131625" y="2342062"/>
                <a:chExt cx="70817" cy="244875"/>
              </a:xfrm>
            </p:grpSpPr>
            <p:sp>
              <p:nvSpPr>
                <p:cNvPr id="193" name="타원 750">
                  <a:extLst>
                    <a:ext uri="{FF2B5EF4-FFF2-40B4-BE49-F238E27FC236}">
                      <a16:creationId xmlns:a16="http://schemas.microsoft.com/office/drawing/2014/main" id="{77F96BA9-562E-7936-F078-F6B0C6FF8F56}"/>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194" name="타원 751">
                  <a:extLst>
                    <a:ext uri="{FF2B5EF4-FFF2-40B4-BE49-F238E27FC236}">
                      <a16:creationId xmlns:a16="http://schemas.microsoft.com/office/drawing/2014/main" id="{3A058049-539D-6A84-8B21-C20C2CC8598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195" name="직선 연결선 752">
                  <a:extLst>
                    <a:ext uri="{FF2B5EF4-FFF2-40B4-BE49-F238E27FC236}">
                      <a16:creationId xmlns:a16="http://schemas.microsoft.com/office/drawing/2014/main" id="{1BD6D6DC-F781-608A-58AE-F93CF61F4238}"/>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127" name="직선 연결선 754">
                <a:extLst>
                  <a:ext uri="{FF2B5EF4-FFF2-40B4-BE49-F238E27FC236}">
                    <a16:creationId xmlns:a16="http://schemas.microsoft.com/office/drawing/2014/main" id="{28FEF4C0-356D-0FF6-E99F-47ED48B9727B}"/>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192" name="직선 연결선 756">
                <a:extLst>
                  <a:ext uri="{FF2B5EF4-FFF2-40B4-BE49-F238E27FC236}">
                    <a16:creationId xmlns:a16="http://schemas.microsoft.com/office/drawing/2014/main" id="{2552384F-AA6C-B549-F3C8-59EFD8AD21DA}"/>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sp>
        <p:nvSpPr>
          <p:cNvPr id="197" name="U-turn Arrow 196">
            <a:extLst>
              <a:ext uri="{FF2B5EF4-FFF2-40B4-BE49-F238E27FC236}">
                <a16:creationId xmlns:a16="http://schemas.microsoft.com/office/drawing/2014/main" id="{FFEBC41C-1494-DB3F-3962-BC28F46F3D95}"/>
              </a:ext>
            </a:extLst>
          </p:cNvPr>
          <p:cNvSpPr/>
          <p:nvPr/>
        </p:nvSpPr>
        <p:spPr>
          <a:xfrm flipH="1">
            <a:off x="4232468" y="2731244"/>
            <a:ext cx="581169" cy="3291883"/>
          </a:xfrm>
          <a:prstGeom prst="uturnArrow">
            <a:avLst>
              <a:gd name="adj1" fmla="val 12998"/>
              <a:gd name="adj2" fmla="val 12998"/>
              <a:gd name="adj3" fmla="val 32437"/>
              <a:gd name="adj4" fmla="val 19747"/>
              <a:gd name="adj5" fmla="val 264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98" name="U-turn Arrow 197">
            <a:extLst>
              <a:ext uri="{FF2B5EF4-FFF2-40B4-BE49-F238E27FC236}">
                <a16:creationId xmlns:a16="http://schemas.microsoft.com/office/drawing/2014/main" id="{2A1E625B-CC79-E23B-B7E4-B5A4360CFDBB}"/>
              </a:ext>
            </a:extLst>
          </p:cNvPr>
          <p:cNvSpPr/>
          <p:nvPr/>
        </p:nvSpPr>
        <p:spPr>
          <a:xfrm flipH="1">
            <a:off x="7585002" y="2731244"/>
            <a:ext cx="581169" cy="3291883"/>
          </a:xfrm>
          <a:prstGeom prst="uturnArrow">
            <a:avLst>
              <a:gd name="adj1" fmla="val 12998"/>
              <a:gd name="adj2" fmla="val 12998"/>
              <a:gd name="adj3" fmla="val 32437"/>
              <a:gd name="adj4" fmla="val 19747"/>
              <a:gd name="adj5" fmla="val 942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99" name="U-turn Arrow 198">
            <a:extLst>
              <a:ext uri="{FF2B5EF4-FFF2-40B4-BE49-F238E27FC236}">
                <a16:creationId xmlns:a16="http://schemas.microsoft.com/office/drawing/2014/main" id="{1DB69DFC-9932-B697-5138-44D9875B1925}"/>
              </a:ext>
            </a:extLst>
          </p:cNvPr>
          <p:cNvSpPr/>
          <p:nvPr/>
        </p:nvSpPr>
        <p:spPr>
          <a:xfrm flipH="1">
            <a:off x="5340558" y="2730360"/>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0" name="U-turn Arrow 199">
            <a:extLst>
              <a:ext uri="{FF2B5EF4-FFF2-40B4-BE49-F238E27FC236}">
                <a16:creationId xmlns:a16="http://schemas.microsoft.com/office/drawing/2014/main" id="{EDE5A66D-DDAD-DB13-A095-D9407F61827C}"/>
              </a:ext>
            </a:extLst>
          </p:cNvPr>
          <p:cNvSpPr/>
          <p:nvPr/>
        </p:nvSpPr>
        <p:spPr>
          <a:xfrm flipH="1">
            <a:off x="4232464" y="4033959"/>
            <a:ext cx="581169" cy="2149589"/>
          </a:xfrm>
          <a:prstGeom prst="uturnArrow">
            <a:avLst>
              <a:gd name="adj1" fmla="val 12998"/>
              <a:gd name="adj2" fmla="val 12998"/>
              <a:gd name="adj3" fmla="val 32437"/>
              <a:gd name="adj4" fmla="val 19747"/>
              <a:gd name="adj5" fmla="val 4115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1" name="U-turn Arrow 200">
            <a:extLst>
              <a:ext uri="{FF2B5EF4-FFF2-40B4-BE49-F238E27FC236}">
                <a16:creationId xmlns:a16="http://schemas.microsoft.com/office/drawing/2014/main" id="{0D2C47F3-5FC7-C0A3-5A09-037897F10E12}"/>
              </a:ext>
            </a:extLst>
          </p:cNvPr>
          <p:cNvSpPr/>
          <p:nvPr/>
        </p:nvSpPr>
        <p:spPr>
          <a:xfrm flipH="1">
            <a:off x="6462839" y="4034844"/>
            <a:ext cx="581169" cy="1922024"/>
          </a:xfrm>
          <a:prstGeom prst="uturnArrow">
            <a:avLst>
              <a:gd name="adj1" fmla="val 12998"/>
              <a:gd name="adj2" fmla="val 12998"/>
              <a:gd name="adj3" fmla="val 32437"/>
              <a:gd name="adj4" fmla="val 19747"/>
              <a:gd name="adj5" fmla="val 183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2" name="U-turn Arrow 201">
            <a:extLst>
              <a:ext uri="{FF2B5EF4-FFF2-40B4-BE49-F238E27FC236}">
                <a16:creationId xmlns:a16="http://schemas.microsoft.com/office/drawing/2014/main" id="{D2359131-AC01-15A9-32B7-D3CCB25C2787}"/>
              </a:ext>
            </a:extLst>
          </p:cNvPr>
          <p:cNvSpPr/>
          <p:nvPr/>
        </p:nvSpPr>
        <p:spPr>
          <a:xfrm flipH="1">
            <a:off x="7584996" y="4034843"/>
            <a:ext cx="581169" cy="2148705"/>
          </a:xfrm>
          <a:prstGeom prst="uturnArrow">
            <a:avLst>
              <a:gd name="adj1" fmla="val 12998"/>
              <a:gd name="adj2" fmla="val 12998"/>
              <a:gd name="adj3" fmla="val 32437"/>
              <a:gd name="adj4" fmla="val 19747"/>
              <a:gd name="adj5" fmla="val 1648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3" name="U-turn Arrow 202">
            <a:extLst>
              <a:ext uri="{FF2B5EF4-FFF2-40B4-BE49-F238E27FC236}">
                <a16:creationId xmlns:a16="http://schemas.microsoft.com/office/drawing/2014/main" id="{B3360402-27F8-F40D-8E1D-2B2D49CC8B9A}"/>
              </a:ext>
            </a:extLst>
          </p:cNvPr>
          <p:cNvSpPr/>
          <p:nvPr/>
        </p:nvSpPr>
        <p:spPr>
          <a:xfrm flipH="1">
            <a:off x="5340554" y="4033959"/>
            <a:ext cx="581169" cy="2149589"/>
          </a:xfrm>
          <a:prstGeom prst="uturnArrow">
            <a:avLst>
              <a:gd name="adj1" fmla="val 12998"/>
              <a:gd name="adj2" fmla="val 12998"/>
              <a:gd name="adj3" fmla="val 32437"/>
              <a:gd name="adj4" fmla="val 19747"/>
              <a:gd name="adj5" fmla="val 402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4" name="U-turn Arrow 203">
            <a:extLst>
              <a:ext uri="{FF2B5EF4-FFF2-40B4-BE49-F238E27FC236}">
                <a16:creationId xmlns:a16="http://schemas.microsoft.com/office/drawing/2014/main" id="{408E9155-395E-5792-2E69-9ED75F141585}"/>
              </a:ext>
            </a:extLst>
          </p:cNvPr>
          <p:cNvSpPr/>
          <p:nvPr/>
        </p:nvSpPr>
        <p:spPr>
          <a:xfrm flipH="1">
            <a:off x="6462839" y="2731243"/>
            <a:ext cx="581169" cy="3441523"/>
          </a:xfrm>
          <a:prstGeom prst="uturnArrow">
            <a:avLst>
              <a:gd name="adj1" fmla="val 12998"/>
              <a:gd name="adj2" fmla="val 12998"/>
              <a:gd name="adj3" fmla="val 32437"/>
              <a:gd name="adj4" fmla="val 19747"/>
              <a:gd name="adj5" fmla="val 25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nvGrpSpPr>
          <p:cNvPr id="211" name="Group 210">
            <a:extLst>
              <a:ext uri="{FF2B5EF4-FFF2-40B4-BE49-F238E27FC236}">
                <a16:creationId xmlns:a16="http://schemas.microsoft.com/office/drawing/2014/main" id="{44388320-A808-B32C-F06F-90610089A65B}"/>
              </a:ext>
            </a:extLst>
          </p:cNvPr>
          <p:cNvGrpSpPr/>
          <p:nvPr/>
        </p:nvGrpSpPr>
        <p:grpSpPr>
          <a:xfrm>
            <a:off x="3646974" y="6239030"/>
            <a:ext cx="4751874" cy="369332"/>
            <a:chOff x="3646974" y="6239030"/>
            <a:chExt cx="4751874" cy="369332"/>
          </a:xfrm>
        </p:grpSpPr>
        <p:sp>
          <p:nvSpPr>
            <p:cNvPr id="205" name="TextBox 204">
              <a:extLst>
                <a:ext uri="{FF2B5EF4-FFF2-40B4-BE49-F238E27FC236}">
                  <a16:creationId xmlns:a16="http://schemas.microsoft.com/office/drawing/2014/main" id="{01CF2D58-C2BD-B98E-E75C-4616E922EFE4}"/>
                </a:ext>
              </a:extLst>
            </p:cNvPr>
            <p:cNvSpPr txBox="1"/>
            <p:nvPr/>
          </p:nvSpPr>
          <p:spPr>
            <a:xfrm>
              <a:off x="4520830"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6" name="TextBox 205">
              <a:extLst>
                <a:ext uri="{FF2B5EF4-FFF2-40B4-BE49-F238E27FC236}">
                  <a16:creationId xmlns:a16="http://schemas.microsoft.com/office/drawing/2014/main" id="{07EA1743-3CDF-A414-D5F1-B65D113A9442}"/>
                </a:ext>
              </a:extLst>
            </p:cNvPr>
            <p:cNvSpPr txBox="1"/>
            <p:nvPr/>
          </p:nvSpPr>
          <p:spPr>
            <a:xfrm>
              <a:off x="5634344"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7" name="TextBox 206">
              <a:extLst>
                <a:ext uri="{FF2B5EF4-FFF2-40B4-BE49-F238E27FC236}">
                  <a16:creationId xmlns:a16="http://schemas.microsoft.com/office/drawing/2014/main" id="{00573B24-1499-5432-265A-94570B9D0F9B}"/>
                </a:ext>
              </a:extLst>
            </p:cNvPr>
            <p:cNvSpPr txBox="1"/>
            <p:nvPr/>
          </p:nvSpPr>
          <p:spPr>
            <a:xfrm>
              <a:off x="6747858"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08" name="TextBox 207">
              <a:extLst>
                <a:ext uri="{FF2B5EF4-FFF2-40B4-BE49-F238E27FC236}">
                  <a16:creationId xmlns:a16="http://schemas.microsoft.com/office/drawing/2014/main" id="{CF7D9D2C-DA47-F17A-669B-2ADAACEFC598}"/>
                </a:ext>
              </a:extLst>
            </p:cNvPr>
            <p:cNvSpPr txBox="1"/>
            <p:nvPr/>
          </p:nvSpPr>
          <p:spPr>
            <a:xfrm>
              <a:off x="7861372"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9" name="TextBox 208">
              <a:extLst>
                <a:ext uri="{FF2B5EF4-FFF2-40B4-BE49-F238E27FC236}">
                  <a16:creationId xmlns:a16="http://schemas.microsoft.com/office/drawing/2014/main" id="{72059A4A-4675-0AF1-5D07-E4B1D16A19E3}"/>
                </a:ext>
              </a:extLst>
            </p:cNvPr>
            <p:cNvSpPr txBox="1"/>
            <p:nvPr/>
          </p:nvSpPr>
          <p:spPr>
            <a:xfrm>
              <a:off x="3646974" y="6239030"/>
              <a:ext cx="1047389"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Result:</a:t>
              </a:r>
              <a:endParaRPr lang="ko-KR" altLang="en-US" sz="2400" b="1" dirty="0">
                <a:solidFill>
                  <a:srgbClr val="FF0000"/>
                </a:solidFill>
                <a:latin typeface="Cambria" panose="02040503050406030204" pitchFamily="18" charset="0"/>
                <a:ea typeface="맑은 고딕" panose="020B0503020000020004" pitchFamily="34" charset="-127"/>
              </a:endParaRPr>
            </a:p>
          </p:txBody>
        </p:sp>
      </p:grpSp>
      <p:sp>
        <p:nvSpPr>
          <p:cNvPr id="210" name="Slide Number Placeholder 209">
            <a:extLst>
              <a:ext uri="{FF2B5EF4-FFF2-40B4-BE49-F238E27FC236}">
                <a16:creationId xmlns:a16="http://schemas.microsoft.com/office/drawing/2014/main" id="{68EA7144-0FD2-C08C-A6BC-D0ACF1FF2AF7}"/>
              </a:ext>
            </a:extLst>
          </p:cNvPr>
          <p:cNvSpPr>
            <a:spLocks noGrp="1"/>
          </p:cNvSpPr>
          <p:nvPr>
            <p:ph type="sldNum" sz="quarter" idx="12"/>
          </p:nvPr>
        </p:nvSpPr>
        <p:spPr/>
        <p:txBody>
          <a:bodyPr/>
          <a:lstStyle/>
          <a:p>
            <a:r>
              <a:rPr lang="en-CH" dirty="0"/>
              <a:t>20</a:t>
            </a:r>
          </a:p>
        </p:txBody>
      </p:sp>
    </p:spTree>
    <p:extLst>
      <p:ext uri="{BB962C8B-B14F-4D97-AF65-F5344CB8AC3E}">
        <p14:creationId xmlns:p14="http://schemas.microsoft.com/office/powerpoint/2010/main" val="77064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wipe(right)">
                                      <p:cBhvr>
                                        <p:cTn id="7" dur="500"/>
                                        <p:tgtEl>
                                          <p:spTgt spid="20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97"/>
                                        </p:tgtEl>
                                        <p:attrNameLst>
                                          <p:attrName>style.visibility</p:attrName>
                                        </p:attrNameLst>
                                      </p:cBhvr>
                                      <p:to>
                                        <p:strVal val="visible"/>
                                      </p:to>
                                    </p:set>
                                    <p:animEffect transition="in" filter="wipe(right)">
                                      <p:cBhvr>
                                        <p:cTn id="10" dur="500"/>
                                        <p:tgtEl>
                                          <p:spTgt spid="19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99"/>
                                        </p:tgtEl>
                                        <p:attrNameLst>
                                          <p:attrName>style.visibility</p:attrName>
                                        </p:attrNameLst>
                                      </p:cBhvr>
                                      <p:to>
                                        <p:strVal val="visible"/>
                                      </p:to>
                                    </p:set>
                                    <p:animEffect transition="in" filter="wipe(right)">
                                      <p:cBhvr>
                                        <p:cTn id="13" dur="500"/>
                                        <p:tgtEl>
                                          <p:spTgt spid="199"/>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right)">
                                      <p:cBhvr>
                                        <p:cTn id="16" dur="500"/>
                                        <p:tgtEl>
                                          <p:spTgt spid="203"/>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04"/>
                                        </p:tgtEl>
                                        <p:attrNameLst>
                                          <p:attrName>style.visibility</p:attrName>
                                        </p:attrNameLst>
                                      </p:cBhvr>
                                      <p:to>
                                        <p:strVal val="visible"/>
                                      </p:to>
                                    </p:set>
                                    <p:animEffect transition="in" filter="wipe(right)">
                                      <p:cBhvr>
                                        <p:cTn id="19" dur="500"/>
                                        <p:tgtEl>
                                          <p:spTgt spid="204"/>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01"/>
                                        </p:tgtEl>
                                        <p:attrNameLst>
                                          <p:attrName>style.visibility</p:attrName>
                                        </p:attrNameLst>
                                      </p:cBhvr>
                                      <p:to>
                                        <p:strVal val="visible"/>
                                      </p:to>
                                    </p:set>
                                    <p:animEffect transition="in" filter="wipe(right)">
                                      <p:cBhvr>
                                        <p:cTn id="22" dur="500"/>
                                        <p:tgtEl>
                                          <p:spTgt spid="201"/>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98"/>
                                        </p:tgtEl>
                                        <p:attrNameLst>
                                          <p:attrName>style.visibility</p:attrName>
                                        </p:attrNameLst>
                                      </p:cBhvr>
                                      <p:to>
                                        <p:strVal val="visible"/>
                                      </p:to>
                                    </p:set>
                                    <p:animEffect transition="in" filter="wipe(right)">
                                      <p:cBhvr>
                                        <p:cTn id="25" dur="500"/>
                                        <p:tgtEl>
                                          <p:spTgt spid="198"/>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02"/>
                                        </p:tgtEl>
                                        <p:attrNameLst>
                                          <p:attrName>style.visibility</p:attrName>
                                        </p:attrNameLst>
                                      </p:cBhvr>
                                      <p:to>
                                        <p:strVal val="visible"/>
                                      </p:to>
                                    </p:set>
                                    <p:animEffect transition="in" filter="wipe(right)">
                                      <p:cBhvr>
                                        <p:cTn id="28" dur="500"/>
                                        <p:tgtEl>
                                          <p:spTgt spid="202"/>
                                        </p:tgtEl>
                                      </p:cBhvr>
                                    </p:animEffec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animBg="1"/>
      <p:bldP spid="198" grpId="0" animBg="1"/>
      <p:bldP spid="199" grpId="0" animBg="1"/>
      <p:bldP spid="200" grpId="0" animBg="1"/>
      <p:bldP spid="201" grpId="0" animBg="1"/>
      <p:bldP spid="202" grpId="0" animBg="1"/>
      <p:bldP spid="203" grpId="0" animBg="1"/>
      <p:bldP spid="20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rIns="0"/>
          <a:lstStyle/>
          <a:p>
            <a:r>
              <a:rPr lang="en-CH" dirty="0">
                <a:solidFill>
                  <a:srgbClr val="C80060"/>
                </a:solidFill>
                <a:latin typeface="Avenir Next Medium" panose="020B0503020202020204" pitchFamily="34" charset="0"/>
              </a:rPr>
              <a:t>Inter-Block MWS</a:t>
            </a:r>
            <a:r>
              <a:rPr lang="en-CH" dirty="0"/>
              <a:t>: </a:t>
            </a:r>
            <a:br>
              <a:rPr lang="en-CH" dirty="0"/>
            </a:br>
            <a:r>
              <a:rPr lang="en-CH" dirty="0">
                <a:solidFill>
                  <a:schemeClr val="accent1"/>
                </a:solidFill>
              </a:rPr>
              <a:t>Simultaneously activates </a:t>
            </a:r>
            <a:r>
              <a:rPr lang="en-CH" dirty="0"/>
              <a:t>multiple WLs </a:t>
            </a:r>
            <a:r>
              <a:rPr lang="en-CH" dirty="0">
                <a:solidFill>
                  <a:schemeClr val="accent1"/>
                </a:solidFill>
              </a:rPr>
              <a:t>in different blocks</a:t>
            </a:r>
            <a:r>
              <a:rPr lang="en-CH" dirty="0"/>
              <a:t> </a:t>
            </a:r>
            <a:br>
              <a:rPr lang="en-CH" dirty="0"/>
            </a:br>
            <a:r>
              <a:rPr lang="en-CH" dirty="0"/>
              <a:t>   </a:t>
            </a:r>
            <a:r>
              <a:rPr lang="en-CH" dirty="0">
                <a:sym typeface="Wingdings" pitchFamily="2" charset="2"/>
              </a:rPr>
              <a:t> </a:t>
            </a:r>
            <a:r>
              <a:rPr lang="en-CH" dirty="0">
                <a:solidFill>
                  <a:srgbClr val="C80060"/>
                </a:solidFill>
              </a:rPr>
              <a:t>Bitwise OR</a:t>
            </a:r>
            <a:r>
              <a:rPr lang="en-CH" dirty="0"/>
              <a:t> 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8" name="Rounded Rectangle 107">
            <a:extLst>
              <a:ext uri="{FF2B5EF4-FFF2-40B4-BE49-F238E27FC236}">
                <a16:creationId xmlns:a16="http://schemas.microsoft.com/office/drawing/2014/main" id="{C31E7358-9A52-90D6-B59B-1FFFCC15D269}"/>
              </a:ext>
            </a:extLst>
          </p:cNvPr>
          <p:cNvSpPr/>
          <p:nvPr/>
        </p:nvSpPr>
        <p:spPr>
          <a:xfrm>
            <a:off x="3601538" y="3882702"/>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lstStyle/>
          <a:p>
            <a:r>
              <a:rPr lang="en-CH" dirty="0"/>
              <a:t>Multi-Wordline Sensing (MWS): Bitwise OR</a:t>
            </a:r>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228" name="Group 227">
            <a:extLst>
              <a:ext uri="{FF2B5EF4-FFF2-40B4-BE49-F238E27FC236}">
                <a16:creationId xmlns:a16="http://schemas.microsoft.com/office/drawing/2014/main" id="{4657F400-371E-5409-CC86-6FC3A1E88181}"/>
              </a:ext>
            </a:extLst>
          </p:cNvPr>
          <p:cNvGrpSpPr/>
          <p:nvPr/>
        </p:nvGrpSpPr>
        <p:grpSpPr>
          <a:xfrm>
            <a:off x="4640972" y="2450830"/>
            <a:ext cx="3350590" cy="3721939"/>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77" name="Group 76">
            <a:extLst>
              <a:ext uri="{FF2B5EF4-FFF2-40B4-BE49-F238E27FC236}">
                <a16:creationId xmlns:a16="http://schemas.microsoft.com/office/drawing/2014/main" id="{63892C96-3420-FC41-AC8C-83B854C98E3B}"/>
              </a:ext>
            </a:extLst>
          </p:cNvPr>
          <p:cNvGrpSpPr/>
          <p:nvPr/>
        </p:nvGrpSpPr>
        <p:grpSpPr>
          <a:xfrm>
            <a:off x="4051865" y="2665067"/>
            <a:ext cx="3939696" cy="891472"/>
            <a:chOff x="4051865" y="2665067"/>
            <a:chExt cx="3939696" cy="891472"/>
          </a:xfrm>
        </p:grpSpPr>
        <p:grpSp>
          <p:nvGrpSpPr>
            <p:cNvPr id="94" name="Group 93">
              <a:extLst>
                <a:ext uri="{FF2B5EF4-FFF2-40B4-BE49-F238E27FC236}">
                  <a16:creationId xmlns:a16="http://schemas.microsoft.com/office/drawing/2014/main" id="{E4826338-1836-E9D3-34FB-562D0F2D1798}"/>
                </a:ext>
              </a:extLst>
            </p:cNvPr>
            <p:cNvGrpSpPr/>
            <p:nvPr/>
          </p:nvGrpSpPr>
          <p:grpSpPr>
            <a:xfrm>
              <a:off x="4062140" y="2665067"/>
              <a:ext cx="3340542" cy="891472"/>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31" name="Group 30">
            <a:extLst>
              <a:ext uri="{FF2B5EF4-FFF2-40B4-BE49-F238E27FC236}">
                <a16:creationId xmlns:a16="http://schemas.microsoft.com/office/drawing/2014/main" id="{A54D0EED-F7AE-3399-A35F-5DD2E5791B55}"/>
              </a:ext>
            </a:extLst>
          </p:cNvPr>
          <p:cNvGrpSpPr/>
          <p:nvPr/>
        </p:nvGrpSpPr>
        <p:grpSpPr>
          <a:xfrm>
            <a:off x="3382115" y="3058678"/>
            <a:ext cx="5014215"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타원 299">
            <a:extLst>
              <a:ext uri="{FF2B5EF4-FFF2-40B4-BE49-F238E27FC236}">
                <a16:creationId xmlns:a16="http://schemas.microsoft.com/office/drawing/2014/main" id="{715BDDB0-F2BA-732C-8F89-B946C45E3F0E}"/>
              </a:ext>
            </a:extLst>
          </p:cNvPr>
          <p:cNvSpPr/>
          <p:nvPr/>
        </p:nvSpPr>
        <p:spPr>
          <a:xfrm>
            <a:off x="3782388" y="277963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77963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77963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77963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83076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1741317" y="2904791"/>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x</a:t>
            </a:r>
            <a:r>
              <a:rPr lang="en-US" altLang="ko-KR" sz="2000" b="1" i="1" dirty="0">
                <a:solidFill>
                  <a:prstClr val="black"/>
                </a:solidFill>
                <a:latin typeface="Cambria" panose="02040503050406030204" pitchFamily="18" charset="0"/>
                <a:ea typeface="맑은 고딕" panose="020B0503020000020004" pitchFamily="34" charset="-127"/>
              </a:rPr>
              <a:t> </a:t>
            </a:r>
            <a:r>
              <a:rPr lang="en-US" altLang="ko-KR" sz="2000" b="1" dirty="0">
                <a:solidFill>
                  <a:prstClr val="black"/>
                </a:solidFill>
                <a:latin typeface="Cambria" panose="02040503050406030204" pitchFamily="18" charset="0"/>
                <a:ea typeface="맑은 고딕" panose="020B0503020000020004" pitchFamily="34" charset="-127"/>
              </a:rPr>
              <a:t>in Block</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39" name="TextBox 38">
            <a:extLst>
              <a:ext uri="{FF2B5EF4-FFF2-40B4-BE49-F238E27FC236}">
                <a16:creationId xmlns:a16="http://schemas.microsoft.com/office/drawing/2014/main" id="{52309550-34CC-9B82-DD8B-8935C865D78B}"/>
              </a:ext>
            </a:extLst>
          </p:cNvPr>
          <p:cNvSpPr txBox="1"/>
          <p:nvPr/>
        </p:nvSpPr>
        <p:spPr>
          <a:xfrm rot="16200000">
            <a:off x="3861980" y="496152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49" name="TextBox 48">
            <a:extLst>
              <a:ext uri="{FF2B5EF4-FFF2-40B4-BE49-F238E27FC236}">
                <a16:creationId xmlns:a16="http://schemas.microsoft.com/office/drawing/2014/main" id="{E167FCCF-4A80-8545-6E30-66612FF54E00}"/>
              </a:ext>
            </a:extLst>
          </p:cNvPr>
          <p:cNvSpPr txBox="1"/>
          <p:nvPr/>
        </p:nvSpPr>
        <p:spPr>
          <a:xfrm rot="16200000">
            <a:off x="4975494" y="496152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6" name="TextBox 55">
            <a:extLst>
              <a:ext uri="{FF2B5EF4-FFF2-40B4-BE49-F238E27FC236}">
                <a16:creationId xmlns:a16="http://schemas.microsoft.com/office/drawing/2014/main" id="{7C5EBD8A-44A8-4741-0DEA-D143CD6497AF}"/>
              </a:ext>
            </a:extLst>
          </p:cNvPr>
          <p:cNvSpPr txBox="1"/>
          <p:nvPr/>
        </p:nvSpPr>
        <p:spPr>
          <a:xfrm rot="16200000">
            <a:off x="6089008" y="496152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3" name="TextBox 62">
            <a:extLst>
              <a:ext uri="{FF2B5EF4-FFF2-40B4-BE49-F238E27FC236}">
                <a16:creationId xmlns:a16="http://schemas.microsoft.com/office/drawing/2014/main" id="{36FE8E3E-07ED-08B6-AD4B-4C2135F40366}"/>
              </a:ext>
            </a:extLst>
          </p:cNvPr>
          <p:cNvSpPr txBox="1"/>
          <p:nvPr/>
        </p:nvSpPr>
        <p:spPr>
          <a:xfrm rot="16200000">
            <a:off x="7202522" y="496152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17" name="그룹 835">
            <a:extLst>
              <a:ext uri="{FF2B5EF4-FFF2-40B4-BE49-F238E27FC236}">
                <a16:creationId xmlns:a16="http://schemas.microsoft.com/office/drawing/2014/main" id="{F4592954-95A2-D955-67CB-506964105B46}"/>
              </a:ext>
            </a:extLst>
          </p:cNvPr>
          <p:cNvGrpSpPr/>
          <p:nvPr/>
        </p:nvGrpSpPr>
        <p:grpSpPr>
          <a:xfrm rot="16200000">
            <a:off x="6006980" y="2927666"/>
            <a:ext cx="564373" cy="268733"/>
            <a:chOff x="5890169" y="4312037"/>
            <a:chExt cx="1895988" cy="1103725"/>
          </a:xfrm>
        </p:grpSpPr>
        <p:grpSp>
          <p:nvGrpSpPr>
            <p:cNvPr id="18" name="그룹 822">
              <a:extLst>
                <a:ext uri="{FF2B5EF4-FFF2-40B4-BE49-F238E27FC236}">
                  <a16:creationId xmlns:a16="http://schemas.microsoft.com/office/drawing/2014/main" id="{E27744CE-287F-B85F-7E62-EDFA1ECDD7B0}"/>
                </a:ext>
              </a:extLst>
            </p:cNvPr>
            <p:cNvGrpSpPr/>
            <p:nvPr/>
          </p:nvGrpSpPr>
          <p:grpSpPr>
            <a:xfrm>
              <a:off x="6122466" y="4312037"/>
              <a:ext cx="1432853" cy="1103725"/>
              <a:chOff x="5991225" y="4310063"/>
              <a:chExt cx="496427" cy="273840"/>
            </a:xfrm>
          </p:grpSpPr>
          <p:cxnSp>
            <p:nvCxnSpPr>
              <p:cNvPr id="21" name="직선 연결선 771">
                <a:extLst>
                  <a:ext uri="{FF2B5EF4-FFF2-40B4-BE49-F238E27FC236}">
                    <a16:creationId xmlns:a16="http://schemas.microsoft.com/office/drawing/2014/main" id="{3AEFD8DC-D54C-031F-D33B-612437570868}"/>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789">
                <a:extLst>
                  <a:ext uri="{FF2B5EF4-FFF2-40B4-BE49-F238E27FC236}">
                    <a16:creationId xmlns:a16="http://schemas.microsoft.com/office/drawing/2014/main" id="{4F541810-443F-725F-870C-A54E8CAFCE9F}"/>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3" name="직선 연결선 792">
                <a:extLst>
                  <a:ext uri="{FF2B5EF4-FFF2-40B4-BE49-F238E27FC236}">
                    <a16:creationId xmlns:a16="http://schemas.microsoft.com/office/drawing/2014/main" id="{850CB885-7446-F480-14C4-AFA93F7D8F2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4" name="직선 연결선 807">
                <a:extLst>
                  <a:ext uri="{FF2B5EF4-FFF2-40B4-BE49-F238E27FC236}">
                    <a16:creationId xmlns:a16="http://schemas.microsoft.com/office/drawing/2014/main" id="{61AAEFC2-A853-D6E9-B671-3F54296E5285}"/>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5" name="직선 연결선 810">
                <a:extLst>
                  <a:ext uri="{FF2B5EF4-FFF2-40B4-BE49-F238E27FC236}">
                    <a16:creationId xmlns:a16="http://schemas.microsoft.com/office/drawing/2014/main" id="{52E2E9E6-C93A-F9FE-E004-7613C11889F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6" name="직선 연결선 815">
                <a:extLst>
                  <a:ext uri="{FF2B5EF4-FFF2-40B4-BE49-F238E27FC236}">
                    <a16:creationId xmlns:a16="http://schemas.microsoft.com/office/drawing/2014/main" id="{64AE6ADF-8BE5-7945-A16B-3D053D30D43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7" name="직선 연결선 819">
                <a:extLst>
                  <a:ext uri="{FF2B5EF4-FFF2-40B4-BE49-F238E27FC236}">
                    <a16:creationId xmlns:a16="http://schemas.microsoft.com/office/drawing/2014/main" id="{E1A58F2E-D63F-D9BE-D3B0-9EB49B51931D}"/>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9" name="직선 연결선 826">
              <a:extLst>
                <a:ext uri="{FF2B5EF4-FFF2-40B4-BE49-F238E27FC236}">
                  <a16:creationId xmlns:a16="http://schemas.microsoft.com/office/drawing/2014/main" id="{365B0C8C-6B5D-A4D9-DF1E-F615DE4BE9A3}"/>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0" name="직선 연결선 832">
              <a:extLst>
                <a:ext uri="{FF2B5EF4-FFF2-40B4-BE49-F238E27FC236}">
                  <a16:creationId xmlns:a16="http://schemas.microsoft.com/office/drawing/2014/main" id="{E1AACF72-0654-1E10-774B-7A6A45AB482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8" name="그룹 835">
            <a:extLst>
              <a:ext uri="{FF2B5EF4-FFF2-40B4-BE49-F238E27FC236}">
                <a16:creationId xmlns:a16="http://schemas.microsoft.com/office/drawing/2014/main" id="{4CC88B9A-6B37-AE39-C096-59836ECDB962}"/>
              </a:ext>
            </a:extLst>
          </p:cNvPr>
          <p:cNvGrpSpPr/>
          <p:nvPr/>
        </p:nvGrpSpPr>
        <p:grpSpPr>
          <a:xfrm rot="16200000">
            <a:off x="3777480" y="2914790"/>
            <a:ext cx="564373" cy="268733"/>
            <a:chOff x="5890169" y="4312037"/>
            <a:chExt cx="1895988" cy="1103725"/>
          </a:xfrm>
        </p:grpSpPr>
        <p:grpSp>
          <p:nvGrpSpPr>
            <p:cNvPr id="29" name="그룹 822">
              <a:extLst>
                <a:ext uri="{FF2B5EF4-FFF2-40B4-BE49-F238E27FC236}">
                  <a16:creationId xmlns:a16="http://schemas.microsoft.com/office/drawing/2014/main" id="{92E61A13-89CA-87F3-12BC-5FE1BDCF6F9C}"/>
                </a:ext>
              </a:extLst>
            </p:cNvPr>
            <p:cNvGrpSpPr/>
            <p:nvPr/>
          </p:nvGrpSpPr>
          <p:grpSpPr>
            <a:xfrm>
              <a:off x="6122466" y="4312037"/>
              <a:ext cx="1432853" cy="1103725"/>
              <a:chOff x="5991225" y="4310063"/>
              <a:chExt cx="496427" cy="273840"/>
            </a:xfrm>
          </p:grpSpPr>
          <p:cxnSp>
            <p:nvCxnSpPr>
              <p:cNvPr id="34" name="직선 연결선 771">
                <a:extLst>
                  <a:ext uri="{FF2B5EF4-FFF2-40B4-BE49-F238E27FC236}">
                    <a16:creationId xmlns:a16="http://schemas.microsoft.com/office/drawing/2014/main" id="{39238D1D-674E-3D1A-C094-DE1AEE28E211}"/>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5" name="직선 연결선 789">
                <a:extLst>
                  <a:ext uri="{FF2B5EF4-FFF2-40B4-BE49-F238E27FC236}">
                    <a16:creationId xmlns:a16="http://schemas.microsoft.com/office/drawing/2014/main" id="{02294F00-FC11-5767-E169-65D493CC846A}"/>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6" name="직선 연결선 792">
                <a:extLst>
                  <a:ext uri="{FF2B5EF4-FFF2-40B4-BE49-F238E27FC236}">
                    <a16:creationId xmlns:a16="http://schemas.microsoft.com/office/drawing/2014/main" id="{20B270D4-EE2C-BB78-2B64-D9854726DBA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7" name="직선 연결선 807">
                <a:extLst>
                  <a:ext uri="{FF2B5EF4-FFF2-40B4-BE49-F238E27FC236}">
                    <a16:creationId xmlns:a16="http://schemas.microsoft.com/office/drawing/2014/main" id="{17DDF9F2-4A35-A2F1-6AF8-EF0A416110C5}"/>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8" name="직선 연결선 810">
                <a:extLst>
                  <a:ext uri="{FF2B5EF4-FFF2-40B4-BE49-F238E27FC236}">
                    <a16:creationId xmlns:a16="http://schemas.microsoft.com/office/drawing/2014/main" id="{98CE89E7-AE0D-1A20-9C05-89012A3D7456}"/>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40" name="직선 연결선 815">
                <a:extLst>
                  <a:ext uri="{FF2B5EF4-FFF2-40B4-BE49-F238E27FC236}">
                    <a16:creationId xmlns:a16="http://schemas.microsoft.com/office/drawing/2014/main" id="{9B9EE417-16E6-20A9-E69F-05591F601967}"/>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41" name="직선 연결선 819">
                <a:extLst>
                  <a:ext uri="{FF2B5EF4-FFF2-40B4-BE49-F238E27FC236}">
                    <a16:creationId xmlns:a16="http://schemas.microsoft.com/office/drawing/2014/main" id="{E10F86AA-06AA-3A26-CD6E-EAD383301283}"/>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30" name="직선 연결선 826">
              <a:extLst>
                <a:ext uri="{FF2B5EF4-FFF2-40B4-BE49-F238E27FC236}">
                  <a16:creationId xmlns:a16="http://schemas.microsoft.com/office/drawing/2014/main" id="{A96E5E9F-AD70-D36C-6742-F7A396334BF1}"/>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3" name="직선 연결선 832">
              <a:extLst>
                <a:ext uri="{FF2B5EF4-FFF2-40B4-BE49-F238E27FC236}">
                  <a16:creationId xmlns:a16="http://schemas.microsoft.com/office/drawing/2014/main" id="{25A68749-9A67-856C-2FA3-C759C9FFC05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48" name="그룹 761">
            <a:extLst>
              <a:ext uri="{FF2B5EF4-FFF2-40B4-BE49-F238E27FC236}">
                <a16:creationId xmlns:a16="http://schemas.microsoft.com/office/drawing/2014/main" id="{41BD8605-7C23-B670-AE31-2B79F53108FB}"/>
              </a:ext>
            </a:extLst>
          </p:cNvPr>
          <p:cNvGrpSpPr/>
          <p:nvPr/>
        </p:nvGrpSpPr>
        <p:grpSpPr>
          <a:xfrm rot="5400000">
            <a:off x="7110960" y="3004082"/>
            <a:ext cx="598569" cy="124310"/>
            <a:chOff x="5608137" y="3394157"/>
            <a:chExt cx="338599" cy="70817"/>
          </a:xfrm>
        </p:grpSpPr>
        <p:grpSp>
          <p:nvGrpSpPr>
            <p:cNvPr id="50" name="그룹 753">
              <a:extLst>
                <a:ext uri="{FF2B5EF4-FFF2-40B4-BE49-F238E27FC236}">
                  <a16:creationId xmlns:a16="http://schemas.microsoft.com/office/drawing/2014/main" id="{7C87917E-CDEE-C330-4ACA-E23CCBA25D8C}"/>
                </a:ext>
              </a:extLst>
            </p:cNvPr>
            <p:cNvGrpSpPr/>
            <p:nvPr/>
          </p:nvGrpSpPr>
          <p:grpSpPr>
            <a:xfrm rot="5400000">
              <a:off x="5739521" y="3307128"/>
              <a:ext cx="70817" cy="244875"/>
              <a:chOff x="5131625" y="2342062"/>
              <a:chExt cx="70817" cy="244875"/>
            </a:xfrm>
          </p:grpSpPr>
          <p:sp>
            <p:nvSpPr>
              <p:cNvPr id="62" name="타원 750">
                <a:extLst>
                  <a:ext uri="{FF2B5EF4-FFF2-40B4-BE49-F238E27FC236}">
                    <a16:creationId xmlns:a16="http://schemas.microsoft.com/office/drawing/2014/main" id="{F17B54A9-59BF-A60C-14F7-6C2566E90528}"/>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64" name="타원 751">
                <a:extLst>
                  <a:ext uri="{FF2B5EF4-FFF2-40B4-BE49-F238E27FC236}">
                    <a16:creationId xmlns:a16="http://schemas.microsoft.com/office/drawing/2014/main" id="{19385AE6-D03E-8A0F-27D4-B3B34B90D25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69" name="직선 연결선 752">
                <a:extLst>
                  <a:ext uri="{FF2B5EF4-FFF2-40B4-BE49-F238E27FC236}">
                    <a16:creationId xmlns:a16="http://schemas.microsoft.com/office/drawing/2014/main" id="{57D6D501-9266-3647-6814-D228A412E74C}"/>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55" name="직선 연결선 754">
              <a:extLst>
                <a:ext uri="{FF2B5EF4-FFF2-40B4-BE49-F238E27FC236}">
                  <a16:creationId xmlns:a16="http://schemas.microsoft.com/office/drawing/2014/main" id="{5747B110-F377-A51D-3F97-7BEE4DCEEFC7}"/>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57" name="직선 연결선 756">
              <a:extLst>
                <a:ext uri="{FF2B5EF4-FFF2-40B4-BE49-F238E27FC236}">
                  <a16:creationId xmlns:a16="http://schemas.microsoft.com/office/drawing/2014/main" id="{7FA09959-3157-8A14-F25C-C2DC1E9A7982}"/>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70" name="그룹 761">
            <a:extLst>
              <a:ext uri="{FF2B5EF4-FFF2-40B4-BE49-F238E27FC236}">
                <a16:creationId xmlns:a16="http://schemas.microsoft.com/office/drawing/2014/main" id="{5F19FC32-21CD-2034-971A-3A673347DB12}"/>
              </a:ext>
            </a:extLst>
          </p:cNvPr>
          <p:cNvGrpSpPr/>
          <p:nvPr/>
        </p:nvGrpSpPr>
        <p:grpSpPr>
          <a:xfrm rot="5400000">
            <a:off x="4883794" y="3002629"/>
            <a:ext cx="598569" cy="124310"/>
            <a:chOff x="5608137" y="3394157"/>
            <a:chExt cx="338599" cy="70817"/>
          </a:xfrm>
        </p:grpSpPr>
        <p:grpSp>
          <p:nvGrpSpPr>
            <p:cNvPr id="71" name="그룹 753">
              <a:extLst>
                <a:ext uri="{FF2B5EF4-FFF2-40B4-BE49-F238E27FC236}">
                  <a16:creationId xmlns:a16="http://schemas.microsoft.com/office/drawing/2014/main" id="{932CB08F-D02D-14DD-3E0D-469A9E85331D}"/>
                </a:ext>
              </a:extLst>
            </p:cNvPr>
            <p:cNvGrpSpPr/>
            <p:nvPr/>
          </p:nvGrpSpPr>
          <p:grpSpPr>
            <a:xfrm rot="5400000">
              <a:off x="5739521" y="3307128"/>
              <a:ext cx="70817" cy="244875"/>
              <a:chOff x="5131625" y="2342062"/>
              <a:chExt cx="70817" cy="244875"/>
            </a:xfrm>
          </p:grpSpPr>
          <p:sp>
            <p:nvSpPr>
              <p:cNvPr id="76" name="타원 750">
                <a:extLst>
                  <a:ext uri="{FF2B5EF4-FFF2-40B4-BE49-F238E27FC236}">
                    <a16:creationId xmlns:a16="http://schemas.microsoft.com/office/drawing/2014/main" id="{42829C8A-8E6A-F237-3366-48825F1B64EE}"/>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83" name="타원 751">
                <a:extLst>
                  <a:ext uri="{FF2B5EF4-FFF2-40B4-BE49-F238E27FC236}">
                    <a16:creationId xmlns:a16="http://schemas.microsoft.com/office/drawing/2014/main" id="{864E2282-5F82-D149-B1A3-7B2D49550020}"/>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84" name="직선 연결선 752">
                <a:extLst>
                  <a:ext uri="{FF2B5EF4-FFF2-40B4-BE49-F238E27FC236}">
                    <a16:creationId xmlns:a16="http://schemas.microsoft.com/office/drawing/2014/main" id="{E8B0C024-7E99-634A-34C4-B43B2660E415}"/>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74" name="직선 연결선 754">
              <a:extLst>
                <a:ext uri="{FF2B5EF4-FFF2-40B4-BE49-F238E27FC236}">
                  <a16:creationId xmlns:a16="http://schemas.microsoft.com/office/drawing/2014/main" id="{174BBF73-0827-4151-3660-FD373547DDC3}"/>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75" name="직선 연결선 756">
              <a:extLst>
                <a:ext uri="{FF2B5EF4-FFF2-40B4-BE49-F238E27FC236}">
                  <a16:creationId xmlns:a16="http://schemas.microsoft.com/office/drawing/2014/main" id="{675F3222-B4B6-E8C3-F28A-5F9637FD1724}"/>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68" name="Group 267">
            <a:extLst>
              <a:ext uri="{FF2B5EF4-FFF2-40B4-BE49-F238E27FC236}">
                <a16:creationId xmlns:a16="http://schemas.microsoft.com/office/drawing/2014/main" id="{BC364487-C169-A6EF-9D95-166E456B480A}"/>
              </a:ext>
            </a:extLst>
          </p:cNvPr>
          <p:cNvGrpSpPr/>
          <p:nvPr/>
        </p:nvGrpSpPr>
        <p:grpSpPr>
          <a:xfrm>
            <a:off x="1741317" y="3963243"/>
            <a:ext cx="6899895" cy="891472"/>
            <a:chOff x="1741317" y="4029503"/>
            <a:chExt cx="6899895" cy="891472"/>
          </a:xfrm>
        </p:grpSpPr>
        <p:grpSp>
          <p:nvGrpSpPr>
            <p:cNvPr id="78" name="Group 77">
              <a:extLst>
                <a:ext uri="{FF2B5EF4-FFF2-40B4-BE49-F238E27FC236}">
                  <a16:creationId xmlns:a16="http://schemas.microsoft.com/office/drawing/2014/main" id="{04B9B2D4-ABEB-5C2D-C5A7-1AF73E46B3E5}"/>
                </a:ext>
              </a:extLst>
            </p:cNvPr>
            <p:cNvGrpSpPr/>
            <p:nvPr/>
          </p:nvGrpSpPr>
          <p:grpSpPr>
            <a:xfrm>
              <a:off x="4051865" y="4029503"/>
              <a:ext cx="3939696" cy="891472"/>
              <a:chOff x="4051865" y="2665067"/>
              <a:chExt cx="3939696" cy="891472"/>
            </a:xfrm>
          </p:grpSpPr>
          <p:grpSp>
            <p:nvGrpSpPr>
              <p:cNvPr id="79" name="Group 78">
                <a:extLst>
                  <a:ext uri="{FF2B5EF4-FFF2-40B4-BE49-F238E27FC236}">
                    <a16:creationId xmlns:a16="http://schemas.microsoft.com/office/drawing/2014/main" id="{FAF7E077-839B-1724-3C21-3D39E2D0647B}"/>
                  </a:ext>
                </a:extLst>
              </p:cNvPr>
              <p:cNvGrpSpPr/>
              <p:nvPr/>
            </p:nvGrpSpPr>
            <p:grpSpPr>
              <a:xfrm>
                <a:off x="4062140" y="2665067"/>
                <a:ext cx="3340542" cy="891472"/>
                <a:chOff x="1860807" y="2641375"/>
                <a:chExt cx="3340542" cy="3601380"/>
              </a:xfrm>
            </p:grpSpPr>
            <p:cxnSp>
              <p:nvCxnSpPr>
                <p:cNvPr id="93" name="Straight Connector 92">
                  <a:extLst>
                    <a:ext uri="{FF2B5EF4-FFF2-40B4-BE49-F238E27FC236}">
                      <a16:creationId xmlns:a16="http://schemas.microsoft.com/office/drawing/2014/main" id="{67EC11CB-AA70-A5BD-AACB-2D3E2704B94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743F075-715B-D82B-82F4-168D190DD123}"/>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9A41AF5-64EE-26C7-285B-831775224335}"/>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542741D-0874-7B04-8DCD-C192E5EFDF6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80" name="Straight Connector 79">
                <a:extLst>
                  <a:ext uri="{FF2B5EF4-FFF2-40B4-BE49-F238E27FC236}">
                    <a16:creationId xmlns:a16="http://schemas.microsoft.com/office/drawing/2014/main" id="{9551AE13-33BA-911F-3E7D-69BB80A0DFDC}"/>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1413122-D6B4-7163-1B07-239DE88E8821}"/>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CD131FC-2BDF-7CE2-15DD-C33DE157FF53}"/>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87B5B92-07AF-0E3D-45A7-C1E16CB2AFA0}"/>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3382115" y="4410510"/>
              <a:ext cx="5014215"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타원 299">
              <a:extLst>
                <a:ext uri="{FF2B5EF4-FFF2-40B4-BE49-F238E27FC236}">
                  <a16:creationId xmlns:a16="http://schemas.microsoft.com/office/drawing/2014/main" id="{E0B2046C-3EF6-C78D-56E7-5C2ACB38D989}"/>
                </a:ext>
              </a:extLst>
            </p:cNvPr>
            <p:cNvSpPr/>
            <p:nvPr/>
          </p:nvSpPr>
          <p:spPr>
            <a:xfrm>
              <a:off x="3779881" y="4131462"/>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4131462"/>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4131462"/>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4131462"/>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418466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1741317" y="4259985"/>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y</a:t>
              </a:r>
              <a:r>
                <a:rPr lang="en-US" altLang="ko-KR" sz="2000" b="1" dirty="0">
                  <a:solidFill>
                    <a:prstClr val="black"/>
                  </a:solidFill>
                  <a:latin typeface="Cambria" panose="02040503050406030204" pitchFamily="18" charset="0"/>
                  <a:ea typeface="맑은 고딕" panose="020B0503020000020004" pitchFamily="34" charset="-127"/>
                </a:rPr>
                <a:t> in </a:t>
              </a:r>
              <a:r>
                <a:rPr lang="en-US" altLang="ko-KR" sz="2000" b="1" dirty="0" err="1">
                  <a:solidFill>
                    <a:prstClr val="black"/>
                  </a:solidFill>
                  <a:latin typeface="Cambria" panose="02040503050406030204" pitchFamily="18" charset="0"/>
                  <a:ea typeface="맑은 고딕" panose="020B0503020000020004" pitchFamily="34" charset="-127"/>
                </a:rPr>
                <a:t>Block</a:t>
              </a:r>
              <a:r>
                <a:rPr lang="en-US" altLang="ko-KR" sz="2000" b="1" i="1" baseline="-25000" dirty="0" err="1">
                  <a:solidFill>
                    <a:prstClr val="black"/>
                  </a:solidFill>
                  <a:latin typeface="Cambria" panose="02040503050406030204" pitchFamily="18" charset="0"/>
                  <a:ea typeface="맑은 고딕" panose="020B0503020000020004" pitchFamily="34" charset="-127"/>
                </a:rPr>
                <a:t>i</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88" name="그룹 835">
              <a:extLst>
                <a:ext uri="{FF2B5EF4-FFF2-40B4-BE49-F238E27FC236}">
                  <a16:creationId xmlns:a16="http://schemas.microsoft.com/office/drawing/2014/main" id="{01238782-3AB6-DEA0-010C-3C301EBBDDF8}"/>
                </a:ext>
              </a:extLst>
            </p:cNvPr>
            <p:cNvGrpSpPr/>
            <p:nvPr/>
          </p:nvGrpSpPr>
          <p:grpSpPr>
            <a:xfrm rot="16200000">
              <a:off x="4893346" y="4279282"/>
              <a:ext cx="564373" cy="268733"/>
              <a:chOff x="5890169" y="4312037"/>
              <a:chExt cx="1895988" cy="1103725"/>
            </a:xfrm>
          </p:grpSpPr>
          <p:grpSp>
            <p:nvGrpSpPr>
              <p:cNvPr id="89" name="그룹 822">
                <a:extLst>
                  <a:ext uri="{FF2B5EF4-FFF2-40B4-BE49-F238E27FC236}">
                    <a16:creationId xmlns:a16="http://schemas.microsoft.com/office/drawing/2014/main" id="{94E900B2-A871-D257-B4C2-5FB478E0A810}"/>
                  </a:ext>
                </a:extLst>
              </p:cNvPr>
              <p:cNvGrpSpPr/>
              <p:nvPr/>
            </p:nvGrpSpPr>
            <p:grpSpPr>
              <a:xfrm>
                <a:off x="6122466" y="4312037"/>
                <a:ext cx="1432853" cy="1103725"/>
                <a:chOff x="5991225" y="4310063"/>
                <a:chExt cx="496427" cy="273840"/>
              </a:xfrm>
            </p:grpSpPr>
            <p:cxnSp>
              <p:nvCxnSpPr>
                <p:cNvPr id="99" name="직선 연결선 771">
                  <a:extLst>
                    <a:ext uri="{FF2B5EF4-FFF2-40B4-BE49-F238E27FC236}">
                      <a16:creationId xmlns:a16="http://schemas.microsoft.com/office/drawing/2014/main" id="{0737D491-8242-7C66-59CC-F2A0C01405AE}"/>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0" name="직선 연결선 789">
                  <a:extLst>
                    <a:ext uri="{FF2B5EF4-FFF2-40B4-BE49-F238E27FC236}">
                      <a16:creationId xmlns:a16="http://schemas.microsoft.com/office/drawing/2014/main" id="{47A797E4-4BEE-0E02-0649-45744F60DCB9}"/>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1" name="직선 연결선 792">
                  <a:extLst>
                    <a:ext uri="{FF2B5EF4-FFF2-40B4-BE49-F238E27FC236}">
                      <a16:creationId xmlns:a16="http://schemas.microsoft.com/office/drawing/2014/main" id="{BE054153-F970-32E6-CA6D-93F4670FE8D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2" name="직선 연결선 807">
                  <a:extLst>
                    <a:ext uri="{FF2B5EF4-FFF2-40B4-BE49-F238E27FC236}">
                      <a16:creationId xmlns:a16="http://schemas.microsoft.com/office/drawing/2014/main" id="{B4C05946-C751-D9E6-864A-2D75C963D778}"/>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3" name="직선 연결선 810">
                  <a:extLst>
                    <a:ext uri="{FF2B5EF4-FFF2-40B4-BE49-F238E27FC236}">
                      <a16:creationId xmlns:a16="http://schemas.microsoft.com/office/drawing/2014/main" id="{E7051B36-073C-207A-D1DE-53BEEBCB4577}"/>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4" name="직선 연결선 815">
                  <a:extLst>
                    <a:ext uri="{FF2B5EF4-FFF2-40B4-BE49-F238E27FC236}">
                      <a16:creationId xmlns:a16="http://schemas.microsoft.com/office/drawing/2014/main" id="{F1EBA9E3-54F4-D749-2D77-92F53415594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5" name="직선 연결선 819">
                  <a:extLst>
                    <a:ext uri="{FF2B5EF4-FFF2-40B4-BE49-F238E27FC236}">
                      <a16:creationId xmlns:a16="http://schemas.microsoft.com/office/drawing/2014/main" id="{2383A830-BDBF-1220-7933-2E25BF3D5267}"/>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91" name="직선 연결선 826">
                <a:extLst>
                  <a:ext uri="{FF2B5EF4-FFF2-40B4-BE49-F238E27FC236}">
                    <a16:creationId xmlns:a16="http://schemas.microsoft.com/office/drawing/2014/main" id="{8FF9264E-331E-7459-E413-371E9F82A75A}"/>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98" name="직선 연결선 832">
                <a:extLst>
                  <a:ext uri="{FF2B5EF4-FFF2-40B4-BE49-F238E27FC236}">
                    <a16:creationId xmlns:a16="http://schemas.microsoft.com/office/drawing/2014/main" id="{A17CD94B-1D8D-3B9B-05BE-86240A7E97B0}"/>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06" name="그룹 835">
              <a:extLst>
                <a:ext uri="{FF2B5EF4-FFF2-40B4-BE49-F238E27FC236}">
                  <a16:creationId xmlns:a16="http://schemas.microsoft.com/office/drawing/2014/main" id="{A1D8D0C4-9715-7304-A0E4-1D825C1827E1}"/>
                </a:ext>
              </a:extLst>
            </p:cNvPr>
            <p:cNvGrpSpPr/>
            <p:nvPr/>
          </p:nvGrpSpPr>
          <p:grpSpPr>
            <a:xfrm rot="16200000">
              <a:off x="3777481" y="4272995"/>
              <a:ext cx="564373" cy="268733"/>
              <a:chOff x="5890169" y="4312037"/>
              <a:chExt cx="1895988" cy="1103725"/>
            </a:xfrm>
          </p:grpSpPr>
          <p:grpSp>
            <p:nvGrpSpPr>
              <p:cNvPr id="107" name="그룹 822">
                <a:extLst>
                  <a:ext uri="{FF2B5EF4-FFF2-40B4-BE49-F238E27FC236}">
                    <a16:creationId xmlns:a16="http://schemas.microsoft.com/office/drawing/2014/main" id="{0155E475-E55E-9644-491C-EEAAD51C95EB}"/>
                  </a:ext>
                </a:extLst>
              </p:cNvPr>
              <p:cNvGrpSpPr/>
              <p:nvPr/>
            </p:nvGrpSpPr>
            <p:grpSpPr>
              <a:xfrm>
                <a:off x="6122466" y="4312037"/>
                <a:ext cx="1432853" cy="1103725"/>
                <a:chOff x="5991225" y="4310063"/>
                <a:chExt cx="496427" cy="273840"/>
              </a:xfrm>
            </p:grpSpPr>
            <p:cxnSp>
              <p:nvCxnSpPr>
                <p:cNvPr id="111" name="직선 연결선 771">
                  <a:extLst>
                    <a:ext uri="{FF2B5EF4-FFF2-40B4-BE49-F238E27FC236}">
                      <a16:creationId xmlns:a16="http://schemas.microsoft.com/office/drawing/2014/main" id="{FDF2A019-C439-0631-EDA7-609615D1DD9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2" name="직선 연결선 789">
                  <a:extLst>
                    <a:ext uri="{FF2B5EF4-FFF2-40B4-BE49-F238E27FC236}">
                      <a16:creationId xmlns:a16="http://schemas.microsoft.com/office/drawing/2014/main" id="{0321D661-B695-BE69-6E04-153AB5687A3E}"/>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3" name="직선 연결선 792">
                  <a:extLst>
                    <a:ext uri="{FF2B5EF4-FFF2-40B4-BE49-F238E27FC236}">
                      <a16:creationId xmlns:a16="http://schemas.microsoft.com/office/drawing/2014/main" id="{23C40DF8-15C7-7235-2B72-5EDDC398C3E0}"/>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4" name="직선 연결선 807">
                  <a:extLst>
                    <a:ext uri="{FF2B5EF4-FFF2-40B4-BE49-F238E27FC236}">
                      <a16:creationId xmlns:a16="http://schemas.microsoft.com/office/drawing/2014/main" id="{0833CA9E-9704-9D79-9A5F-47BB4474EAC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5" name="직선 연결선 810">
                  <a:extLst>
                    <a:ext uri="{FF2B5EF4-FFF2-40B4-BE49-F238E27FC236}">
                      <a16:creationId xmlns:a16="http://schemas.microsoft.com/office/drawing/2014/main" id="{5E31A637-9C3B-7157-856E-00B7362DC8EB}"/>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6" name="직선 연결선 815">
                  <a:extLst>
                    <a:ext uri="{FF2B5EF4-FFF2-40B4-BE49-F238E27FC236}">
                      <a16:creationId xmlns:a16="http://schemas.microsoft.com/office/drawing/2014/main" id="{21CFFB4A-D377-0379-AB8B-7C7A5E1610ED}"/>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7" name="직선 연결선 819">
                  <a:extLst>
                    <a:ext uri="{FF2B5EF4-FFF2-40B4-BE49-F238E27FC236}">
                      <a16:creationId xmlns:a16="http://schemas.microsoft.com/office/drawing/2014/main" id="{88FFB392-30F6-43E7-327E-F988B620758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09" name="직선 연결선 826">
                <a:extLst>
                  <a:ext uri="{FF2B5EF4-FFF2-40B4-BE49-F238E27FC236}">
                    <a16:creationId xmlns:a16="http://schemas.microsoft.com/office/drawing/2014/main" id="{56F6DE23-A376-6C75-281D-E32AFC069559}"/>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0" name="직선 연결선 832">
                <a:extLst>
                  <a:ext uri="{FF2B5EF4-FFF2-40B4-BE49-F238E27FC236}">
                    <a16:creationId xmlns:a16="http://schemas.microsoft.com/office/drawing/2014/main" id="{0757E143-D042-1470-EE99-6C21374D245C}"/>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18" name="그룹 761">
              <a:extLst>
                <a:ext uri="{FF2B5EF4-FFF2-40B4-BE49-F238E27FC236}">
                  <a16:creationId xmlns:a16="http://schemas.microsoft.com/office/drawing/2014/main" id="{BB324C96-8145-6B51-8F6C-91CCA408385F}"/>
                </a:ext>
              </a:extLst>
            </p:cNvPr>
            <p:cNvGrpSpPr/>
            <p:nvPr/>
          </p:nvGrpSpPr>
          <p:grpSpPr>
            <a:xfrm rot="5400000">
              <a:off x="7110292" y="4367296"/>
              <a:ext cx="598569" cy="124310"/>
              <a:chOff x="5608137" y="3394157"/>
              <a:chExt cx="338599" cy="70817"/>
            </a:xfrm>
          </p:grpSpPr>
          <p:grpSp>
            <p:nvGrpSpPr>
              <p:cNvPr id="119" name="그룹 753">
                <a:extLst>
                  <a:ext uri="{FF2B5EF4-FFF2-40B4-BE49-F238E27FC236}">
                    <a16:creationId xmlns:a16="http://schemas.microsoft.com/office/drawing/2014/main" id="{B35830EF-4AF7-6530-509F-0BF4CA811BE2}"/>
                  </a:ext>
                </a:extLst>
              </p:cNvPr>
              <p:cNvGrpSpPr/>
              <p:nvPr/>
            </p:nvGrpSpPr>
            <p:grpSpPr>
              <a:xfrm rot="5400000">
                <a:off x="5739521" y="3307128"/>
                <a:ext cx="70817" cy="244875"/>
                <a:chOff x="5131625" y="2342062"/>
                <a:chExt cx="70817" cy="244875"/>
              </a:xfrm>
            </p:grpSpPr>
            <p:sp>
              <p:nvSpPr>
                <p:cNvPr id="122" name="타원 750">
                  <a:extLst>
                    <a:ext uri="{FF2B5EF4-FFF2-40B4-BE49-F238E27FC236}">
                      <a16:creationId xmlns:a16="http://schemas.microsoft.com/office/drawing/2014/main" id="{1FE66C4C-9C07-3D7D-C5F7-802532F07319}"/>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123" name="타원 751">
                  <a:extLst>
                    <a:ext uri="{FF2B5EF4-FFF2-40B4-BE49-F238E27FC236}">
                      <a16:creationId xmlns:a16="http://schemas.microsoft.com/office/drawing/2014/main" id="{A9E2B66B-CE89-DA51-07FE-3818BB49D3EB}"/>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124" name="직선 연결선 752">
                  <a:extLst>
                    <a:ext uri="{FF2B5EF4-FFF2-40B4-BE49-F238E27FC236}">
                      <a16:creationId xmlns:a16="http://schemas.microsoft.com/office/drawing/2014/main" id="{DCC30555-2D6D-5A31-54A1-C097827935EA}"/>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120" name="직선 연결선 754">
                <a:extLst>
                  <a:ext uri="{FF2B5EF4-FFF2-40B4-BE49-F238E27FC236}">
                    <a16:creationId xmlns:a16="http://schemas.microsoft.com/office/drawing/2014/main" id="{F82C8BA7-E86E-1490-0E20-A923CEA37924}"/>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121" name="직선 연결선 756">
                <a:extLst>
                  <a:ext uri="{FF2B5EF4-FFF2-40B4-BE49-F238E27FC236}">
                    <a16:creationId xmlns:a16="http://schemas.microsoft.com/office/drawing/2014/main" id="{CE2F3EA7-4C52-7253-9B05-9DA82DE1098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125" name="그룹 761">
              <a:extLst>
                <a:ext uri="{FF2B5EF4-FFF2-40B4-BE49-F238E27FC236}">
                  <a16:creationId xmlns:a16="http://schemas.microsoft.com/office/drawing/2014/main" id="{C8201985-67E3-17CD-5934-E2B149498522}"/>
                </a:ext>
              </a:extLst>
            </p:cNvPr>
            <p:cNvGrpSpPr/>
            <p:nvPr/>
          </p:nvGrpSpPr>
          <p:grpSpPr>
            <a:xfrm rot="5400000">
              <a:off x="5999216" y="4365843"/>
              <a:ext cx="598569" cy="124310"/>
              <a:chOff x="5608137" y="3394157"/>
              <a:chExt cx="338599" cy="70817"/>
            </a:xfrm>
          </p:grpSpPr>
          <p:grpSp>
            <p:nvGrpSpPr>
              <p:cNvPr id="126" name="그룹 753">
                <a:extLst>
                  <a:ext uri="{FF2B5EF4-FFF2-40B4-BE49-F238E27FC236}">
                    <a16:creationId xmlns:a16="http://schemas.microsoft.com/office/drawing/2014/main" id="{61058D92-5C40-68AA-7E8F-B575BF54151F}"/>
                  </a:ext>
                </a:extLst>
              </p:cNvPr>
              <p:cNvGrpSpPr/>
              <p:nvPr/>
            </p:nvGrpSpPr>
            <p:grpSpPr>
              <a:xfrm rot="5400000">
                <a:off x="5739521" y="3307128"/>
                <a:ext cx="70817" cy="244875"/>
                <a:chOff x="5131625" y="2342062"/>
                <a:chExt cx="70817" cy="244875"/>
              </a:xfrm>
            </p:grpSpPr>
            <p:sp>
              <p:nvSpPr>
                <p:cNvPr id="193" name="타원 750">
                  <a:extLst>
                    <a:ext uri="{FF2B5EF4-FFF2-40B4-BE49-F238E27FC236}">
                      <a16:creationId xmlns:a16="http://schemas.microsoft.com/office/drawing/2014/main" id="{77F96BA9-562E-7936-F078-F6B0C6FF8F56}"/>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194" name="타원 751">
                  <a:extLst>
                    <a:ext uri="{FF2B5EF4-FFF2-40B4-BE49-F238E27FC236}">
                      <a16:creationId xmlns:a16="http://schemas.microsoft.com/office/drawing/2014/main" id="{3A058049-539D-6A84-8B21-C20C2CC8598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195" name="직선 연결선 752">
                  <a:extLst>
                    <a:ext uri="{FF2B5EF4-FFF2-40B4-BE49-F238E27FC236}">
                      <a16:creationId xmlns:a16="http://schemas.microsoft.com/office/drawing/2014/main" id="{1BD6D6DC-F781-608A-58AE-F93CF61F4238}"/>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127" name="직선 연결선 754">
                <a:extLst>
                  <a:ext uri="{FF2B5EF4-FFF2-40B4-BE49-F238E27FC236}">
                    <a16:creationId xmlns:a16="http://schemas.microsoft.com/office/drawing/2014/main" id="{28FEF4C0-356D-0FF6-E99F-47ED48B9727B}"/>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192" name="직선 연결선 756">
                <a:extLst>
                  <a:ext uri="{FF2B5EF4-FFF2-40B4-BE49-F238E27FC236}">
                    <a16:creationId xmlns:a16="http://schemas.microsoft.com/office/drawing/2014/main" id="{2552384F-AA6C-B549-F3C8-59EFD8AD21DA}"/>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sp>
        <p:nvSpPr>
          <p:cNvPr id="197" name="U-turn Arrow 196">
            <a:extLst>
              <a:ext uri="{FF2B5EF4-FFF2-40B4-BE49-F238E27FC236}">
                <a16:creationId xmlns:a16="http://schemas.microsoft.com/office/drawing/2014/main" id="{FFEBC41C-1494-DB3F-3962-BC28F46F3D95}"/>
              </a:ext>
            </a:extLst>
          </p:cNvPr>
          <p:cNvSpPr/>
          <p:nvPr/>
        </p:nvSpPr>
        <p:spPr>
          <a:xfrm flipH="1">
            <a:off x="4232468" y="2731244"/>
            <a:ext cx="581169" cy="3291883"/>
          </a:xfrm>
          <a:prstGeom prst="uturnArrow">
            <a:avLst>
              <a:gd name="adj1" fmla="val 12998"/>
              <a:gd name="adj2" fmla="val 12998"/>
              <a:gd name="adj3" fmla="val 32437"/>
              <a:gd name="adj4" fmla="val 19747"/>
              <a:gd name="adj5" fmla="val 264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98" name="U-turn Arrow 197">
            <a:extLst>
              <a:ext uri="{FF2B5EF4-FFF2-40B4-BE49-F238E27FC236}">
                <a16:creationId xmlns:a16="http://schemas.microsoft.com/office/drawing/2014/main" id="{2A1E625B-CC79-E23B-B7E4-B5A4360CFDBB}"/>
              </a:ext>
            </a:extLst>
          </p:cNvPr>
          <p:cNvSpPr/>
          <p:nvPr/>
        </p:nvSpPr>
        <p:spPr>
          <a:xfrm flipH="1">
            <a:off x="7585002" y="2731244"/>
            <a:ext cx="581169" cy="3291883"/>
          </a:xfrm>
          <a:prstGeom prst="uturnArrow">
            <a:avLst>
              <a:gd name="adj1" fmla="val 12998"/>
              <a:gd name="adj2" fmla="val 12998"/>
              <a:gd name="adj3" fmla="val 32437"/>
              <a:gd name="adj4" fmla="val 19747"/>
              <a:gd name="adj5" fmla="val 942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99" name="U-turn Arrow 198">
            <a:extLst>
              <a:ext uri="{FF2B5EF4-FFF2-40B4-BE49-F238E27FC236}">
                <a16:creationId xmlns:a16="http://schemas.microsoft.com/office/drawing/2014/main" id="{1DB69DFC-9932-B697-5138-44D9875B1925}"/>
              </a:ext>
            </a:extLst>
          </p:cNvPr>
          <p:cNvSpPr/>
          <p:nvPr/>
        </p:nvSpPr>
        <p:spPr>
          <a:xfrm flipH="1">
            <a:off x="5340558" y="2730360"/>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0" name="U-turn Arrow 199">
            <a:extLst>
              <a:ext uri="{FF2B5EF4-FFF2-40B4-BE49-F238E27FC236}">
                <a16:creationId xmlns:a16="http://schemas.microsoft.com/office/drawing/2014/main" id="{EDE5A66D-DDAD-DB13-A095-D9407F61827C}"/>
              </a:ext>
            </a:extLst>
          </p:cNvPr>
          <p:cNvSpPr/>
          <p:nvPr/>
        </p:nvSpPr>
        <p:spPr>
          <a:xfrm flipH="1">
            <a:off x="4232464" y="4033959"/>
            <a:ext cx="581169" cy="2149589"/>
          </a:xfrm>
          <a:prstGeom prst="uturnArrow">
            <a:avLst>
              <a:gd name="adj1" fmla="val 12998"/>
              <a:gd name="adj2" fmla="val 12998"/>
              <a:gd name="adj3" fmla="val 32437"/>
              <a:gd name="adj4" fmla="val 19747"/>
              <a:gd name="adj5" fmla="val 4115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1" name="U-turn Arrow 200">
            <a:extLst>
              <a:ext uri="{FF2B5EF4-FFF2-40B4-BE49-F238E27FC236}">
                <a16:creationId xmlns:a16="http://schemas.microsoft.com/office/drawing/2014/main" id="{0D2C47F3-5FC7-C0A3-5A09-037897F10E12}"/>
              </a:ext>
            </a:extLst>
          </p:cNvPr>
          <p:cNvSpPr/>
          <p:nvPr/>
        </p:nvSpPr>
        <p:spPr>
          <a:xfrm flipH="1">
            <a:off x="6462839" y="4034844"/>
            <a:ext cx="581169" cy="1922024"/>
          </a:xfrm>
          <a:prstGeom prst="uturnArrow">
            <a:avLst>
              <a:gd name="adj1" fmla="val 12998"/>
              <a:gd name="adj2" fmla="val 12998"/>
              <a:gd name="adj3" fmla="val 32437"/>
              <a:gd name="adj4" fmla="val 19747"/>
              <a:gd name="adj5" fmla="val 183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2" name="U-turn Arrow 201">
            <a:extLst>
              <a:ext uri="{FF2B5EF4-FFF2-40B4-BE49-F238E27FC236}">
                <a16:creationId xmlns:a16="http://schemas.microsoft.com/office/drawing/2014/main" id="{D2359131-AC01-15A9-32B7-D3CCB25C2787}"/>
              </a:ext>
            </a:extLst>
          </p:cNvPr>
          <p:cNvSpPr/>
          <p:nvPr/>
        </p:nvSpPr>
        <p:spPr>
          <a:xfrm flipH="1">
            <a:off x="7584996" y="4034843"/>
            <a:ext cx="581169" cy="2148705"/>
          </a:xfrm>
          <a:prstGeom prst="uturnArrow">
            <a:avLst>
              <a:gd name="adj1" fmla="val 12998"/>
              <a:gd name="adj2" fmla="val 12998"/>
              <a:gd name="adj3" fmla="val 32437"/>
              <a:gd name="adj4" fmla="val 19747"/>
              <a:gd name="adj5" fmla="val 1648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3" name="U-turn Arrow 202">
            <a:extLst>
              <a:ext uri="{FF2B5EF4-FFF2-40B4-BE49-F238E27FC236}">
                <a16:creationId xmlns:a16="http://schemas.microsoft.com/office/drawing/2014/main" id="{B3360402-27F8-F40D-8E1D-2B2D49CC8B9A}"/>
              </a:ext>
            </a:extLst>
          </p:cNvPr>
          <p:cNvSpPr/>
          <p:nvPr/>
        </p:nvSpPr>
        <p:spPr>
          <a:xfrm flipH="1">
            <a:off x="5340554" y="4033959"/>
            <a:ext cx="581169" cy="2149589"/>
          </a:xfrm>
          <a:prstGeom prst="uturnArrow">
            <a:avLst>
              <a:gd name="adj1" fmla="val 12998"/>
              <a:gd name="adj2" fmla="val 12998"/>
              <a:gd name="adj3" fmla="val 32437"/>
              <a:gd name="adj4" fmla="val 19747"/>
              <a:gd name="adj5" fmla="val 402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4" name="U-turn Arrow 203">
            <a:extLst>
              <a:ext uri="{FF2B5EF4-FFF2-40B4-BE49-F238E27FC236}">
                <a16:creationId xmlns:a16="http://schemas.microsoft.com/office/drawing/2014/main" id="{408E9155-395E-5792-2E69-9ED75F141585}"/>
              </a:ext>
            </a:extLst>
          </p:cNvPr>
          <p:cNvSpPr/>
          <p:nvPr/>
        </p:nvSpPr>
        <p:spPr>
          <a:xfrm flipH="1">
            <a:off x="6462839" y="2731243"/>
            <a:ext cx="581169" cy="3441523"/>
          </a:xfrm>
          <a:prstGeom prst="uturnArrow">
            <a:avLst>
              <a:gd name="adj1" fmla="val 12998"/>
              <a:gd name="adj2" fmla="val 12998"/>
              <a:gd name="adj3" fmla="val 32437"/>
              <a:gd name="adj4" fmla="val 19747"/>
              <a:gd name="adj5" fmla="val 25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5" name="TextBox 204">
            <a:extLst>
              <a:ext uri="{FF2B5EF4-FFF2-40B4-BE49-F238E27FC236}">
                <a16:creationId xmlns:a16="http://schemas.microsoft.com/office/drawing/2014/main" id="{01CF2D58-C2BD-B98E-E75C-4616E922EFE4}"/>
              </a:ext>
            </a:extLst>
          </p:cNvPr>
          <p:cNvSpPr txBox="1"/>
          <p:nvPr/>
        </p:nvSpPr>
        <p:spPr>
          <a:xfrm>
            <a:off x="4520830"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6" name="TextBox 205">
            <a:extLst>
              <a:ext uri="{FF2B5EF4-FFF2-40B4-BE49-F238E27FC236}">
                <a16:creationId xmlns:a16="http://schemas.microsoft.com/office/drawing/2014/main" id="{07EA1743-3CDF-A414-D5F1-B65D113A9442}"/>
              </a:ext>
            </a:extLst>
          </p:cNvPr>
          <p:cNvSpPr txBox="1"/>
          <p:nvPr/>
        </p:nvSpPr>
        <p:spPr>
          <a:xfrm>
            <a:off x="5634344"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7" name="TextBox 206">
            <a:extLst>
              <a:ext uri="{FF2B5EF4-FFF2-40B4-BE49-F238E27FC236}">
                <a16:creationId xmlns:a16="http://schemas.microsoft.com/office/drawing/2014/main" id="{00573B24-1499-5432-265A-94570B9D0F9B}"/>
              </a:ext>
            </a:extLst>
          </p:cNvPr>
          <p:cNvSpPr txBox="1"/>
          <p:nvPr/>
        </p:nvSpPr>
        <p:spPr>
          <a:xfrm>
            <a:off x="6747858"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08" name="TextBox 207">
            <a:extLst>
              <a:ext uri="{FF2B5EF4-FFF2-40B4-BE49-F238E27FC236}">
                <a16:creationId xmlns:a16="http://schemas.microsoft.com/office/drawing/2014/main" id="{CF7D9D2C-DA47-F17A-669B-2ADAACEFC598}"/>
              </a:ext>
            </a:extLst>
          </p:cNvPr>
          <p:cNvSpPr txBox="1"/>
          <p:nvPr/>
        </p:nvSpPr>
        <p:spPr>
          <a:xfrm>
            <a:off x="7861372"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0</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9" name="TextBox 208">
            <a:extLst>
              <a:ext uri="{FF2B5EF4-FFF2-40B4-BE49-F238E27FC236}">
                <a16:creationId xmlns:a16="http://schemas.microsoft.com/office/drawing/2014/main" id="{72059A4A-4675-0AF1-5D07-E4B1D16A19E3}"/>
              </a:ext>
            </a:extLst>
          </p:cNvPr>
          <p:cNvSpPr txBox="1"/>
          <p:nvPr/>
        </p:nvSpPr>
        <p:spPr>
          <a:xfrm>
            <a:off x="3646974" y="6239030"/>
            <a:ext cx="1047389"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Result:</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196" name="Rectangle 195">
            <a:extLst>
              <a:ext uri="{FF2B5EF4-FFF2-40B4-BE49-F238E27FC236}">
                <a16:creationId xmlns:a16="http://schemas.microsoft.com/office/drawing/2014/main" id="{EC653F93-2B17-147D-A742-F69F0BD2B921}"/>
              </a:ext>
            </a:extLst>
          </p:cNvPr>
          <p:cNvSpPr/>
          <p:nvPr/>
        </p:nvSpPr>
        <p:spPr>
          <a:xfrm>
            <a:off x="8290641" y="2134603"/>
            <a:ext cx="786007" cy="4381958"/>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0" name="Rectangle 209">
            <a:extLst>
              <a:ext uri="{FF2B5EF4-FFF2-40B4-BE49-F238E27FC236}">
                <a16:creationId xmlns:a16="http://schemas.microsoft.com/office/drawing/2014/main" id="{A5B43075-0402-8440-0E4B-90399C0CEA1C}"/>
              </a:ext>
            </a:extLst>
          </p:cNvPr>
          <p:cNvSpPr/>
          <p:nvPr/>
        </p:nvSpPr>
        <p:spPr>
          <a:xfrm>
            <a:off x="119270" y="1974213"/>
            <a:ext cx="7003660" cy="4586166"/>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1" name="Rectangle 210">
            <a:extLst>
              <a:ext uri="{FF2B5EF4-FFF2-40B4-BE49-F238E27FC236}">
                <a16:creationId xmlns:a16="http://schemas.microsoft.com/office/drawing/2014/main" id="{4BAC58DE-BEFD-86AA-9215-FEC4AB516A6A}"/>
              </a:ext>
            </a:extLst>
          </p:cNvPr>
          <p:cNvSpPr/>
          <p:nvPr/>
        </p:nvSpPr>
        <p:spPr>
          <a:xfrm>
            <a:off x="7122930" y="1987464"/>
            <a:ext cx="1190941" cy="458616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2" name="Rounded Rectangular Callout 211">
            <a:extLst>
              <a:ext uri="{FF2B5EF4-FFF2-40B4-BE49-F238E27FC236}">
                <a16:creationId xmlns:a16="http://schemas.microsoft.com/office/drawing/2014/main" id="{B2FA120D-ED33-9E9D-77A3-F35E7849F0FA}"/>
              </a:ext>
            </a:extLst>
          </p:cNvPr>
          <p:cNvSpPr/>
          <p:nvPr/>
        </p:nvSpPr>
        <p:spPr bwMode="auto">
          <a:xfrm>
            <a:off x="79041" y="3164550"/>
            <a:ext cx="6783821" cy="980015"/>
          </a:xfrm>
          <a:prstGeom prst="wedgeRoundRectCallout">
            <a:avLst>
              <a:gd name="adj1" fmla="val 54483"/>
              <a:gd name="adj2" fmla="val -49911"/>
              <a:gd name="adj3" fmla="val 16667"/>
            </a:avLst>
          </a:prstGeom>
          <a:solidFill>
            <a:srgbClr val="FBF7F5"/>
          </a:solidFill>
          <a:ln w="19050" cap="flat" cmpd="sng" algn="ctr">
            <a:solidFill>
              <a:srgbClr val="67655C"/>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000" dirty="0">
                <a:latin typeface="Avenir Next" panose="020B0503020202020204" pitchFamily="34" charset="0"/>
                <a:ea typeface="ＭＳ Ｐゴシック" panose="020B0600070205080204" pitchFamily="34" charset="-128"/>
              </a:rPr>
              <a:t>A </a:t>
            </a:r>
            <a:r>
              <a:rPr lang="en-US" sz="2000" dirty="0" err="1">
                <a:latin typeface="Avenir Next" panose="020B0503020202020204" pitchFamily="34" charset="0"/>
                <a:ea typeface="ＭＳ Ｐゴシック" panose="020B0600070205080204" pitchFamily="34" charset="-128"/>
              </a:rPr>
              <a:t>bitline</a:t>
            </a:r>
            <a:r>
              <a:rPr lang="en-US" sz="2000" dirty="0">
                <a:latin typeface="Avenir Next" panose="020B0503020202020204" pitchFamily="34" charset="0"/>
                <a:ea typeface="ＭＳ Ｐゴシック" panose="020B0600070205080204" pitchFamily="34" charset="-128"/>
              </a:rPr>
              <a:t> reads as ‘</a:t>
            </a:r>
            <a:r>
              <a:rPr lang="en-US" sz="2000" b="1" dirty="0">
                <a:solidFill>
                  <a:srgbClr val="FF0000"/>
                </a:solidFill>
                <a:latin typeface="Avenir Next" panose="020B0503020202020204" pitchFamily="34" charset="0"/>
                <a:ea typeface="ＭＳ Ｐゴシック" panose="020B0600070205080204" pitchFamily="34" charset="-128"/>
              </a:rPr>
              <a:t>0</a:t>
            </a:r>
            <a:r>
              <a:rPr lang="en-US" sz="2000" dirty="0">
                <a:latin typeface="Avenir Next" panose="020B0503020202020204" pitchFamily="34" charset="0"/>
                <a:ea typeface="ＭＳ Ｐゴシック" panose="020B0600070205080204" pitchFamily="34" charset="-128"/>
              </a:rPr>
              <a:t>’ only when all the target cells store ‘</a:t>
            </a:r>
            <a:r>
              <a:rPr lang="en-US" sz="2000" b="1" dirty="0">
                <a:solidFill>
                  <a:srgbClr val="FF0000"/>
                </a:solidFill>
                <a:latin typeface="Avenir Next" panose="020B0503020202020204" pitchFamily="34" charset="0"/>
                <a:ea typeface="ＭＳ Ｐゴシック" panose="020B0600070205080204" pitchFamily="34" charset="-128"/>
              </a:rPr>
              <a:t>0</a:t>
            </a:r>
            <a:r>
              <a:rPr lang="en-US" sz="2000" dirty="0">
                <a:latin typeface="Avenir Next" panose="020B0503020202020204" pitchFamily="34" charset="0"/>
                <a:ea typeface="ＭＳ Ｐゴシック" panose="020B0600070205080204" pitchFamily="34" charset="-128"/>
              </a:rPr>
              <a:t>’</a:t>
            </a:r>
          </a:p>
          <a:p>
            <a:pPr algn="ctr" fontAlgn="base">
              <a:spcBef>
                <a:spcPct val="0"/>
              </a:spcBef>
              <a:spcAft>
                <a:spcPct val="0"/>
              </a:spcAft>
            </a:pPr>
            <a:r>
              <a:rPr lang="en-US" sz="2000" dirty="0">
                <a:solidFill>
                  <a:srgbClr val="C80060"/>
                </a:solidFill>
                <a:latin typeface="Avenir Next" panose="020B0503020202020204" pitchFamily="34" charset="0"/>
                <a:ea typeface="ＭＳ Ｐゴシック" panose="020B0600070205080204" pitchFamily="34" charset="-128"/>
                <a:sym typeface="Wingdings" pitchFamily="2" charset="2"/>
              </a:rPr>
              <a:t> Equivalent to the bitwise OR of all the target cells </a:t>
            </a:r>
            <a:endParaRPr lang="en-US" sz="2000" dirty="0">
              <a:solidFill>
                <a:srgbClr val="C80060"/>
              </a:solidFill>
              <a:latin typeface="Avenir Next" panose="020B0503020202020204" pitchFamily="34" charset="0"/>
              <a:ea typeface="ＭＳ Ｐゴシック" panose="020B0600070205080204" pitchFamily="34" charset="-128"/>
            </a:endParaRPr>
          </a:p>
        </p:txBody>
      </p:sp>
      <p:sp>
        <p:nvSpPr>
          <p:cNvPr id="214" name="Slide Number Placeholder 213">
            <a:extLst>
              <a:ext uri="{FF2B5EF4-FFF2-40B4-BE49-F238E27FC236}">
                <a16:creationId xmlns:a16="http://schemas.microsoft.com/office/drawing/2014/main" id="{10C2E3AC-5A4C-E0B8-1F2F-1347571E0A45}"/>
              </a:ext>
            </a:extLst>
          </p:cNvPr>
          <p:cNvSpPr>
            <a:spLocks noGrp="1"/>
          </p:cNvSpPr>
          <p:nvPr>
            <p:ph type="sldNum" sz="quarter" idx="12"/>
          </p:nvPr>
        </p:nvSpPr>
        <p:spPr/>
        <p:txBody>
          <a:bodyPr/>
          <a:lstStyle/>
          <a:p>
            <a:r>
              <a:rPr lang="en-CH" dirty="0"/>
              <a:t>20</a:t>
            </a:r>
          </a:p>
        </p:txBody>
      </p:sp>
    </p:spTree>
    <p:extLst>
      <p:ext uri="{BB962C8B-B14F-4D97-AF65-F5344CB8AC3E}">
        <p14:creationId xmlns:p14="http://schemas.microsoft.com/office/powerpoint/2010/main" val="2002104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Up Arrow 19">
            <a:extLst>
              <a:ext uri="{FF2B5EF4-FFF2-40B4-BE49-F238E27FC236}">
                <a16:creationId xmlns:a16="http://schemas.microsoft.com/office/drawing/2014/main" id="{42D70DE3-DB99-D61B-772D-84252781A0B0}"/>
              </a:ext>
            </a:extLst>
          </p:cNvPr>
          <p:cNvSpPr/>
          <p:nvPr/>
        </p:nvSpPr>
        <p:spPr>
          <a:xfrm rot="16200000">
            <a:off x="2445419" y="1930992"/>
            <a:ext cx="1336000" cy="3296823"/>
          </a:xfrm>
          <a:prstGeom prst="upArrow">
            <a:avLst>
              <a:gd name="adj1" fmla="val 45308"/>
              <a:gd name="adj2" fmla="val 568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n>
                <a:solidFill>
                  <a:srgbClr val="FF0000"/>
                </a:solidFill>
              </a:ln>
            </a:endParaRPr>
          </a:p>
        </p:txBody>
      </p:sp>
      <p:sp>
        <p:nvSpPr>
          <p:cNvPr id="2" name="Title 1">
            <a:extLst>
              <a:ext uri="{FF2B5EF4-FFF2-40B4-BE49-F238E27FC236}">
                <a16:creationId xmlns:a16="http://schemas.microsoft.com/office/drawing/2014/main" id="{603AD196-9965-ED40-44AB-7D089EF3988D}"/>
              </a:ext>
            </a:extLst>
          </p:cNvPr>
          <p:cNvSpPr>
            <a:spLocks noGrp="1"/>
          </p:cNvSpPr>
          <p:nvPr>
            <p:ph type="title"/>
          </p:nvPr>
        </p:nvSpPr>
        <p:spPr/>
        <p:txBody>
          <a:bodyPr/>
          <a:lstStyle/>
          <a:p>
            <a:r>
              <a:rPr lang="en-CH" dirty="0"/>
              <a:t>Data-Movement Bottleneck</a:t>
            </a:r>
          </a:p>
        </p:txBody>
      </p:sp>
      <p:sp>
        <p:nvSpPr>
          <p:cNvPr id="3" name="Content Placeholder 2">
            <a:extLst>
              <a:ext uri="{FF2B5EF4-FFF2-40B4-BE49-F238E27FC236}">
                <a16:creationId xmlns:a16="http://schemas.microsoft.com/office/drawing/2014/main" id="{4D9A1AA9-5088-1A8B-AC04-381BB7D439C8}"/>
              </a:ext>
            </a:extLst>
          </p:cNvPr>
          <p:cNvSpPr>
            <a:spLocks noGrp="1"/>
          </p:cNvSpPr>
          <p:nvPr>
            <p:ph idx="1"/>
          </p:nvPr>
        </p:nvSpPr>
        <p:spPr/>
        <p:txBody>
          <a:bodyPr/>
          <a:lstStyle/>
          <a:p>
            <a:r>
              <a:rPr lang="en-CH" dirty="0">
                <a:solidFill>
                  <a:srgbClr val="C80060"/>
                </a:solidFill>
              </a:rPr>
              <a:t>Conventional systems</a:t>
            </a:r>
            <a:r>
              <a:rPr lang="en-CH" dirty="0"/>
              <a:t>: </a:t>
            </a:r>
            <a:r>
              <a:rPr lang="en-CH" dirty="0">
                <a:solidFill>
                  <a:schemeClr val="accent1"/>
                </a:solidFill>
              </a:rPr>
              <a:t>Outside-storage processing (OSP) </a:t>
            </a:r>
            <a:r>
              <a:rPr lang="en-CH" dirty="0"/>
              <a:t>that must </a:t>
            </a:r>
            <a:r>
              <a:rPr lang="en-CH" dirty="0">
                <a:solidFill>
                  <a:srgbClr val="FF0000"/>
                </a:solidFill>
              </a:rPr>
              <a:t>move the entire data</a:t>
            </a:r>
            <a:r>
              <a:rPr lang="en-CH" dirty="0"/>
              <a:t> to CPUs/GPUs </a:t>
            </a:r>
            <a:r>
              <a:rPr lang="en-CH" dirty="0">
                <a:solidFill>
                  <a:schemeClr val="accent1"/>
                </a:solidFill>
              </a:rPr>
              <a:t>through the memory hierarchy</a:t>
            </a:r>
          </a:p>
        </p:txBody>
      </p:sp>
      <p:cxnSp>
        <p:nvCxnSpPr>
          <p:cNvPr id="11" name="Straight Connector 10">
            <a:extLst>
              <a:ext uri="{FF2B5EF4-FFF2-40B4-BE49-F238E27FC236}">
                <a16:creationId xmlns:a16="http://schemas.microsoft.com/office/drawing/2014/main" id="{5A835E2C-84F8-C880-0884-E99A21B9A673}"/>
              </a:ext>
            </a:extLst>
          </p:cNvPr>
          <p:cNvCxnSpPr>
            <a:cxnSpLocks/>
          </p:cNvCxnSpPr>
          <p:nvPr/>
        </p:nvCxnSpPr>
        <p:spPr>
          <a:xfrm flipH="1">
            <a:off x="1453439" y="3583858"/>
            <a:ext cx="1011524" cy="1"/>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C2F89F-314E-F6C0-CFB6-F96BAB745A3D}"/>
              </a:ext>
            </a:extLst>
          </p:cNvPr>
          <p:cNvCxnSpPr>
            <a:cxnSpLocks/>
            <a:stCxn id="9" idx="1"/>
            <a:endCxn id="5" idx="3"/>
          </p:cNvCxnSpPr>
          <p:nvPr/>
        </p:nvCxnSpPr>
        <p:spPr>
          <a:xfrm flipH="1">
            <a:off x="3778353" y="3578942"/>
            <a:ext cx="934315" cy="4916"/>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A4C50178-7C73-4D14-A15C-113BFE4D9A4E}"/>
              </a:ext>
            </a:extLst>
          </p:cNvPr>
          <p:cNvSpPr/>
          <p:nvPr/>
        </p:nvSpPr>
        <p:spPr>
          <a:xfrm>
            <a:off x="2438649" y="2964195"/>
            <a:ext cx="1339704" cy="1239326"/>
          </a:xfrm>
          <a:prstGeom prst="roundRect">
            <a:avLst>
              <a:gd name="adj" fmla="val 12155"/>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rPr>
              <a:t>Main</a:t>
            </a:r>
          </a:p>
          <a:p>
            <a:pPr algn="ctr"/>
            <a:r>
              <a:rPr lang="en-CH" sz="2000" b="1" dirty="0">
                <a:solidFill>
                  <a:schemeClr val="tx1"/>
                </a:solidFill>
                <a:latin typeface="Cambria" panose="02040503050406030204" pitchFamily="18" charset="0"/>
              </a:rPr>
              <a:t>Memory</a:t>
            </a:r>
          </a:p>
          <a:p>
            <a:pPr algn="ctr"/>
            <a:r>
              <a:rPr lang="en-CH" sz="2000" b="1" dirty="0">
                <a:solidFill>
                  <a:schemeClr val="tx1"/>
                </a:solidFill>
                <a:latin typeface="Cambria" panose="02040503050406030204" pitchFamily="18" charset="0"/>
              </a:rPr>
              <a:t>(DRAM)</a:t>
            </a:r>
          </a:p>
        </p:txBody>
      </p:sp>
      <p:sp>
        <p:nvSpPr>
          <p:cNvPr id="6" name="Round Same-side Corner of Rectangle 5">
            <a:extLst>
              <a:ext uri="{FF2B5EF4-FFF2-40B4-BE49-F238E27FC236}">
                <a16:creationId xmlns:a16="http://schemas.microsoft.com/office/drawing/2014/main" id="{CA18796B-91A5-70CC-3014-DD7614D9487E}"/>
              </a:ext>
            </a:extLst>
          </p:cNvPr>
          <p:cNvSpPr/>
          <p:nvPr/>
        </p:nvSpPr>
        <p:spPr>
          <a:xfrm>
            <a:off x="119269" y="2958326"/>
            <a:ext cx="1385065" cy="829551"/>
          </a:xfrm>
          <a:prstGeom prst="round2SameRect">
            <a:avLst>
              <a:gd name="adj1" fmla="val 12242"/>
              <a:gd name="adj2" fmla="val 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rPr>
              <a:t>CPU/GPU</a:t>
            </a:r>
          </a:p>
        </p:txBody>
      </p:sp>
      <p:sp>
        <p:nvSpPr>
          <p:cNvPr id="7" name="Round Same-side Corner of Rectangle 6">
            <a:extLst>
              <a:ext uri="{FF2B5EF4-FFF2-40B4-BE49-F238E27FC236}">
                <a16:creationId xmlns:a16="http://schemas.microsoft.com/office/drawing/2014/main" id="{B4537BF7-976F-8055-E42B-EEA750B6E7D6}"/>
              </a:ext>
            </a:extLst>
          </p:cNvPr>
          <p:cNvSpPr/>
          <p:nvPr/>
        </p:nvSpPr>
        <p:spPr>
          <a:xfrm>
            <a:off x="119269" y="3787877"/>
            <a:ext cx="1385065" cy="477611"/>
          </a:xfrm>
          <a:prstGeom prst="round2SameRect">
            <a:avLst>
              <a:gd name="adj1" fmla="val 0"/>
              <a:gd name="adj2" fmla="val 22278"/>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rPr>
              <a:t>$ (SRAM)</a:t>
            </a:r>
          </a:p>
        </p:txBody>
      </p:sp>
      <p:sp>
        <p:nvSpPr>
          <p:cNvPr id="9" name="Rounded Rectangle 8">
            <a:extLst>
              <a:ext uri="{FF2B5EF4-FFF2-40B4-BE49-F238E27FC236}">
                <a16:creationId xmlns:a16="http://schemas.microsoft.com/office/drawing/2014/main" id="{CA92662E-A442-5225-1915-27EC28BC21FD}"/>
              </a:ext>
            </a:extLst>
          </p:cNvPr>
          <p:cNvSpPr/>
          <p:nvPr/>
        </p:nvSpPr>
        <p:spPr>
          <a:xfrm>
            <a:off x="4712668" y="1966452"/>
            <a:ext cx="4312062" cy="3224979"/>
          </a:xfrm>
          <a:prstGeom prst="roundRect">
            <a:avLst>
              <a:gd name="adj" fmla="val 6972"/>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mbria" panose="02040503050406030204" pitchFamily="18" charset="0"/>
              </a:rPr>
              <a:t>Storage</a:t>
            </a:r>
          </a:p>
          <a:p>
            <a:pPr algn="ctr"/>
            <a:r>
              <a:rPr lang="en-US" sz="2000" b="1" dirty="0">
                <a:solidFill>
                  <a:schemeClr val="tx1"/>
                </a:solidFill>
                <a:latin typeface="Cambria" panose="02040503050406030204" pitchFamily="18" charset="0"/>
              </a:rPr>
              <a:t>(NAND Flash-Based SSD)</a:t>
            </a:r>
            <a:endParaRPr lang="en-CH" sz="2000" b="1" dirty="0">
              <a:solidFill>
                <a:schemeClr val="tx1"/>
              </a:solidFill>
              <a:latin typeface="Cambria" panose="02040503050406030204" pitchFamily="18" charset="0"/>
            </a:endParaRPr>
          </a:p>
        </p:txBody>
      </p:sp>
      <p:grpSp>
        <p:nvGrpSpPr>
          <p:cNvPr id="14" name="Group 13">
            <a:extLst>
              <a:ext uri="{FF2B5EF4-FFF2-40B4-BE49-F238E27FC236}">
                <a16:creationId xmlns:a16="http://schemas.microsoft.com/office/drawing/2014/main" id="{F0A75C73-0DED-43F5-3211-B7A8BAC2F938}"/>
              </a:ext>
            </a:extLst>
          </p:cNvPr>
          <p:cNvGrpSpPr/>
          <p:nvPr/>
        </p:nvGrpSpPr>
        <p:grpSpPr>
          <a:xfrm>
            <a:off x="207702" y="1911628"/>
            <a:ext cx="4780798" cy="3278660"/>
            <a:chOff x="207702" y="1911628"/>
            <a:chExt cx="4780798" cy="3278660"/>
          </a:xfrm>
        </p:grpSpPr>
        <p:cxnSp>
          <p:nvCxnSpPr>
            <p:cNvPr id="30" name="Straight Connector 29">
              <a:extLst>
                <a:ext uri="{FF2B5EF4-FFF2-40B4-BE49-F238E27FC236}">
                  <a16:creationId xmlns:a16="http://schemas.microsoft.com/office/drawing/2014/main" id="{61B41BF3-FE25-D63D-F2C6-207629F4B5B3}"/>
                </a:ext>
              </a:extLst>
            </p:cNvPr>
            <p:cNvCxnSpPr>
              <a:cxnSpLocks/>
            </p:cNvCxnSpPr>
            <p:nvPr/>
          </p:nvCxnSpPr>
          <p:spPr>
            <a:xfrm>
              <a:off x="1771221" y="2633693"/>
              <a:ext cx="106156" cy="959428"/>
            </a:xfrm>
            <a:prstGeom prst="line">
              <a:avLst/>
            </a:prstGeom>
            <a:ln w="41275">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DEE236-D062-B476-3092-FC3B1E8F4708}"/>
                </a:ext>
              </a:extLst>
            </p:cNvPr>
            <p:cNvCxnSpPr>
              <a:cxnSpLocks/>
            </p:cNvCxnSpPr>
            <p:nvPr/>
          </p:nvCxnSpPr>
          <p:spPr>
            <a:xfrm flipV="1">
              <a:off x="3987010" y="3582641"/>
              <a:ext cx="272171" cy="923335"/>
            </a:xfrm>
            <a:prstGeom prst="line">
              <a:avLst/>
            </a:prstGeom>
            <a:ln w="381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946AE39-D64C-022A-05AF-CB474B9918D8}"/>
                </a:ext>
              </a:extLst>
            </p:cNvPr>
            <p:cNvGrpSpPr/>
            <p:nvPr/>
          </p:nvGrpSpPr>
          <p:grpSpPr>
            <a:xfrm>
              <a:off x="207702" y="1911628"/>
              <a:ext cx="4780798" cy="3278660"/>
              <a:chOff x="207702" y="1911628"/>
              <a:chExt cx="4780798" cy="3278660"/>
            </a:xfrm>
          </p:grpSpPr>
          <p:grpSp>
            <p:nvGrpSpPr>
              <p:cNvPr id="8" name="Group 7">
                <a:extLst>
                  <a:ext uri="{FF2B5EF4-FFF2-40B4-BE49-F238E27FC236}">
                    <a16:creationId xmlns:a16="http://schemas.microsoft.com/office/drawing/2014/main" id="{1C4A54A7-8517-FA47-CF7A-F9C2D8920A42}"/>
                  </a:ext>
                </a:extLst>
              </p:cNvPr>
              <p:cNvGrpSpPr/>
              <p:nvPr/>
            </p:nvGrpSpPr>
            <p:grpSpPr>
              <a:xfrm>
                <a:off x="207702" y="1911628"/>
                <a:ext cx="3187199" cy="1671661"/>
                <a:chOff x="207702" y="1911628"/>
                <a:chExt cx="3187199" cy="1671661"/>
              </a:xfrm>
            </p:grpSpPr>
            <p:sp>
              <p:nvSpPr>
                <p:cNvPr id="23" name="Rectangle 22">
                  <a:extLst>
                    <a:ext uri="{FF2B5EF4-FFF2-40B4-BE49-F238E27FC236}">
                      <a16:creationId xmlns:a16="http://schemas.microsoft.com/office/drawing/2014/main" id="{4CF95686-64AB-4871-C6F0-21BFC0181D13}"/>
                    </a:ext>
                  </a:extLst>
                </p:cNvPr>
                <p:cNvSpPr/>
                <p:nvPr/>
              </p:nvSpPr>
              <p:spPr>
                <a:xfrm>
                  <a:off x="207702" y="1911628"/>
                  <a:ext cx="3187199" cy="707886"/>
                </a:xfrm>
                <a:prstGeom prst="rect">
                  <a:avLst/>
                </a:prstGeom>
              </p:spPr>
              <p:txBody>
                <a:bodyPr wrap="square">
                  <a:spAutoFit/>
                </a:bodyPr>
                <a:lstStyle/>
                <a:p>
                  <a:pPr algn="ctr"/>
                  <a:r>
                    <a:rPr lang="en-US" sz="2000" i="1" dirty="0">
                      <a:solidFill>
                        <a:schemeClr val="accent1">
                          <a:lumMod val="75000"/>
                        </a:schemeClr>
                      </a:solidFill>
                      <a:latin typeface="Cambria" panose="02040503050406030204" pitchFamily="18" charset="0"/>
                    </a:rPr>
                    <a:t>Memory bandwidth: </a:t>
                  </a:r>
                  <a:br>
                    <a:rPr lang="en-US" sz="2000" i="1" dirty="0">
                      <a:solidFill>
                        <a:schemeClr val="accent1">
                          <a:lumMod val="75000"/>
                        </a:schemeClr>
                      </a:solidFill>
                      <a:latin typeface="Cambria" panose="02040503050406030204" pitchFamily="18" charset="0"/>
                    </a:rPr>
                  </a:br>
                  <a:r>
                    <a:rPr lang="en-US" sz="2000" i="1" dirty="0">
                      <a:solidFill>
                        <a:schemeClr val="accent1">
                          <a:lumMod val="75000"/>
                        </a:schemeClr>
                      </a:solidFill>
                      <a:latin typeface="Cambria" panose="02040503050406030204" pitchFamily="18" charset="0"/>
                    </a:rPr>
                    <a:t>~ 40 GB/s</a:t>
                  </a:r>
                  <a:endParaRPr lang="en-CH" sz="2000" i="1" dirty="0">
                    <a:solidFill>
                      <a:schemeClr val="accent1">
                        <a:lumMod val="75000"/>
                      </a:schemeClr>
                    </a:solidFill>
                  </a:endParaRPr>
                </a:p>
              </p:txBody>
            </p:sp>
            <p:cxnSp>
              <p:nvCxnSpPr>
                <p:cNvPr id="26" name="Straight Connector 25">
                  <a:extLst>
                    <a:ext uri="{FF2B5EF4-FFF2-40B4-BE49-F238E27FC236}">
                      <a16:creationId xmlns:a16="http://schemas.microsoft.com/office/drawing/2014/main" id="{AED3E140-A76F-2465-51C0-E18B113C7B4A}"/>
                    </a:ext>
                  </a:extLst>
                </p:cNvPr>
                <p:cNvCxnSpPr>
                  <a:cxnSpLocks/>
                </p:cNvCxnSpPr>
                <p:nvPr/>
              </p:nvCxnSpPr>
              <p:spPr>
                <a:xfrm>
                  <a:off x="1771221" y="2623861"/>
                  <a:ext cx="106156" cy="959428"/>
                </a:xfrm>
                <a:prstGeom prst="line">
                  <a:avLst/>
                </a:prstGeom>
                <a:ln w="15875">
                  <a:solidFill>
                    <a:srgbClr val="2F5597"/>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5324B25B-95E6-FB87-7752-19EB91187D5E}"/>
                  </a:ext>
                </a:extLst>
              </p:cNvPr>
              <p:cNvGrpSpPr/>
              <p:nvPr/>
            </p:nvGrpSpPr>
            <p:grpSpPr>
              <a:xfrm>
                <a:off x="1801301" y="3582641"/>
                <a:ext cx="3187199" cy="1607647"/>
                <a:chOff x="1801301" y="3582641"/>
                <a:chExt cx="3187199" cy="1607647"/>
              </a:xfrm>
            </p:grpSpPr>
            <p:sp>
              <p:nvSpPr>
                <p:cNvPr id="24" name="Rectangle 23">
                  <a:extLst>
                    <a:ext uri="{FF2B5EF4-FFF2-40B4-BE49-F238E27FC236}">
                      <a16:creationId xmlns:a16="http://schemas.microsoft.com/office/drawing/2014/main" id="{514CD809-2FF3-C011-4123-4C563163284E}"/>
                    </a:ext>
                  </a:extLst>
                </p:cNvPr>
                <p:cNvSpPr/>
                <p:nvPr/>
              </p:nvSpPr>
              <p:spPr>
                <a:xfrm>
                  <a:off x="1801301" y="4482402"/>
                  <a:ext cx="3187199" cy="707886"/>
                </a:xfrm>
                <a:prstGeom prst="rect">
                  <a:avLst/>
                </a:prstGeom>
              </p:spPr>
              <p:txBody>
                <a:bodyPr wrap="square">
                  <a:spAutoFit/>
                </a:bodyPr>
                <a:lstStyle/>
                <a:p>
                  <a:pPr algn="ctr"/>
                  <a:r>
                    <a:rPr lang="en-US" sz="2000" i="1" dirty="0">
                      <a:solidFill>
                        <a:srgbClr val="C00000"/>
                      </a:solidFill>
                      <a:latin typeface="Cambria" panose="02040503050406030204" pitchFamily="18" charset="0"/>
                    </a:rPr>
                    <a:t>Storage I/O bandwidth: </a:t>
                  </a:r>
                  <a:br>
                    <a:rPr lang="en-US" sz="2000" i="1" dirty="0">
                      <a:solidFill>
                        <a:srgbClr val="C00000"/>
                      </a:solidFill>
                      <a:latin typeface="Cambria" panose="02040503050406030204" pitchFamily="18" charset="0"/>
                    </a:rPr>
                  </a:br>
                  <a:r>
                    <a:rPr lang="en-US" sz="2000" i="1" dirty="0">
                      <a:solidFill>
                        <a:srgbClr val="C00000"/>
                      </a:solidFill>
                      <a:latin typeface="Cambria" panose="02040503050406030204" pitchFamily="18" charset="0"/>
                    </a:rPr>
                    <a:t>~ 8 GB/s</a:t>
                  </a:r>
                  <a:endParaRPr lang="en-CH" sz="2000" i="1" dirty="0">
                    <a:solidFill>
                      <a:srgbClr val="C00000"/>
                    </a:solidFill>
                  </a:endParaRPr>
                </a:p>
              </p:txBody>
            </p:sp>
            <p:cxnSp>
              <p:nvCxnSpPr>
                <p:cNvPr id="27" name="Straight Connector 26">
                  <a:extLst>
                    <a:ext uri="{FF2B5EF4-FFF2-40B4-BE49-F238E27FC236}">
                      <a16:creationId xmlns:a16="http://schemas.microsoft.com/office/drawing/2014/main" id="{E779FBB5-0418-D4B5-4001-456B64AD6420}"/>
                    </a:ext>
                  </a:extLst>
                </p:cNvPr>
                <p:cNvCxnSpPr>
                  <a:cxnSpLocks/>
                </p:cNvCxnSpPr>
                <p:nvPr/>
              </p:nvCxnSpPr>
              <p:spPr>
                <a:xfrm flipV="1">
                  <a:off x="3987010" y="3582641"/>
                  <a:ext cx="272171" cy="923335"/>
                </a:xfrm>
                <a:prstGeom prst="line">
                  <a:avLst/>
                </a:prstGeom>
                <a:ln w="15875">
                  <a:solidFill>
                    <a:srgbClr val="C00000"/>
                  </a:solidFill>
                  <a:tailEnd type="oval" w="lg" len="lg"/>
                </a:ln>
              </p:spPr>
              <p:style>
                <a:lnRef idx="1">
                  <a:schemeClr val="accent1"/>
                </a:lnRef>
                <a:fillRef idx="0">
                  <a:schemeClr val="accent1"/>
                </a:fillRef>
                <a:effectRef idx="0">
                  <a:schemeClr val="accent1"/>
                </a:effectRef>
                <a:fontRef idx="minor">
                  <a:schemeClr val="tx1"/>
                </a:fontRef>
              </p:style>
            </p:cxnSp>
          </p:grpSp>
        </p:grpSp>
      </p:grpSp>
      <p:sp>
        <p:nvSpPr>
          <p:cNvPr id="32" name="Rectangle 31">
            <a:extLst>
              <a:ext uri="{FF2B5EF4-FFF2-40B4-BE49-F238E27FC236}">
                <a16:creationId xmlns:a16="http://schemas.microsoft.com/office/drawing/2014/main" id="{F3C1E83E-76B0-37C2-35E3-98C73F940709}"/>
              </a:ext>
            </a:extLst>
          </p:cNvPr>
          <p:cNvSpPr/>
          <p:nvPr/>
        </p:nvSpPr>
        <p:spPr>
          <a:xfrm>
            <a:off x="0" y="5241008"/>
            <a:ext cx="9143997" cy="1296013"/>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80060"/>
                </a:solidFill>
                <a:latin typeface="Avenir Next Medium" panose="020B0503020202020204" pitchFamily="34" charset="0"/>
              </a:rPr>
              <a:t>External I/O bandwidth </a:t>
            </a:r>
            <a:r>
              <a:rPr lang="en-US" sz="2800" dirty="0">
                <a:solidFill>
                  <a:schemeClr val="tx1"/>
                </a:solidFill>
                <a:latin typeface="Avenir Next Medium" panose="020B0503020202020204" pitchFamily="34" charset="0"/>
              </a:rPr>
              <a:t>of storage systems</a:t>
            </a:r>
          </a:p>
          <a:p>
            <a:pPr algn="ctr"/>
            <a:r>
              <a:rPr lang="en-US" sz="2800" dirty="0">
                <a:solidFill>
                  <a:schemeClr val="tx1"/>
                </a:solidFill>
                <a:latin typeface="Avenir Next Medium" panose="020B0503020202020204" pitchFamily="34" charset="0"/>
              </a:rPr>
              <a:t>is the </a:t>
            </a:r>
            <a:r>
              <a:rPr lang="en-US" sz="2800" dirty="0">
                <a:solidFill>
                  <a:srgbClr val="FF0000"/>
                </a:solidFill>
                <a:latin typeface="Avenir Next Medium" panose="020B0503020202020204" pitchFamily="34" charset="0"/>
              </a:rPr>
              <a:t>main bottleneck </a:t>
            </a:r>
            <a:r>
              <a:rPr lang="en-US" sz="2800" dirty="0">
                <a:solidFill>
                  <a:schemeClr val="tx1"/>
                </a:solidFill>
                <a:latin typeface="Avenir Next Medium" panose="020B0503020202020204" pitchFamily="34" charset="0"/>
              </a:rPr>
              <a:t>in conventional systems (OSP)</a:t>
            </a:r>
            <a:endParaRPr lang="en-CH" sz="2800" dirty="0">
              <a:solidFill>
                <a:schemeClr val="tx1"/>
              </a:solidFill>
              <a:latin typeface="Avenir Next Medium" panose="020B0503020202020204" pitchFamily="34" charset="0"/>
            </a:endParaRPr>
          </a:p>
        </p:txBody>
      </p:sp>
      <p:sp>
        <p:nvSpPr>
          <p:cNvPr id="34" name="Slide Number Placeholder 33">
            <a:extLst>
              <a:ext uri="{FF2B5EF4-FFF2-40B4-BE49-F238E27FC236}">
                <a16:creationId xmlns:a16="http://schemas.microsoft.com/office/drawing/2014/main" id="{367BA75A-B24F-C661-4513-6AA2BB33B13C}"/>
              </a:ext>
            </a:extLst>
          </p:cNvPr>
          <p:cNvSpPr>
            <a:spLocks noGrp="1"/>
          </p:cNvSpPr>
          <p:nvPr>
            <p:ph type="sldNum" sz="quarter" idx="12"/>
          </p:nvPr>
        </p:nvSpPr>
        <p:spPr/>
        <p:txBody>
          <a:bodyPr/>
          <a:lstStyle/>
          <a:p>
            <a:r>
              <a:rPr lang="en-CH" dirty="0"/>
              <a:t>3</a:t>
            </a:r>
          </a:p>
        </p:txBody>
      </p:sp>
    </p:spTree>
    <p:extLst>
      <p:ext uri="{BB962C8B-B14F-4D97-AF65-F5344CB8AC3E}">
        <p14:creationId xmlns:p14="http://schemas.microsoft.com/office/powerpoint/2010/main" val="356344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Rounded Rectangle 268">
            <a:extLst>
              <a:ext uri="{FF2B5EF4-FFF2-40B4-BE49-F238E27FC236}">
                <a16:creationId xmlns:a16="http://schemas.microsoft.com/office/drawing/2014/main" id="{8D74A2D1-E8F2-B83A-099C-E17053503545}"/>
              </a:ext>
            </a:extLst>
          </p:cNvPr>
          <p:cNvSpPr/>
          <p:nvPr/>
        </p:nvSpPr>
        <p:spPr>
          <a:xfrm>
            <a:off x="3601538" y="5179893"/>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rIns="0"/>
          <a:lstStyle/>
          <a:p>
            <a:r>
              <a:rPr lang="en-CH" dirty="0">
                <a:solidFill>
                  <a:srgbClr val="C80060"/>
                </a:solidFill>
                <a:latin typeface="Avenir Next Medium" panose="020B0503020202020204" pitchFamily="34" charset="0"/>
              </a:rPr>
              <a:t>Inter-Block MWS</a:t>
            </a:r>
            <a:r>
              <a:rPr lang="en-CH" dirty="0"/>
              <a:t>: </a:t>
            </a:r>
            <a:br>
              <a:rPr lang="en-CH" dirty="0"/>
            </a:br>
            <a:r>
              <a:rPr lang="en-CH" dirty="0">
                <a:solidFill>
                  <a:schemeClr val="accent1"/>
                </a:solidFill>
              </a:rPr>
              <a:t>Simultaneously activates </a:t>
            </a:r>
            <a:r>
              <a:rPr lang="en-CH" dirty="0"/>
              <a:t>multiple WLs </a:t>
            </a:r>
            <a:r>
              <a:rPr lang="en-CH" dirty="0">
                <a:solidFill>
                  <a:schemeClr val="accent1"/>
                </a:solidFill>
              </a:rPr>
              <a:t>in different blocks</a:t>
            </a:r>
            <a:r>
              <a:rPr lang="en-CH" dirty="0"/>
              <a:t> </a:t>
            </a:r>
            <a:br>
              <a:rPr lang="en-CH" dirty="0"/>
            </a:br>
            <a:r>
              <a:rPr lang="en-CH" dirty="0"/>
              <a:t>   </a:t>
            </a:r>
            <a:r>
              <a:rPr lang="en-CH" dirty="0">
                <a:sym typeface="Wingdings" pitchFamily="2" charset="2"/>
              </a:rPr>
              <a:t> </a:t>
            </a:r>
            <a:r>
              <a:rPr lang="en-CH" dirty="0">
                <a:solidFill>
                  <a:srgbClr val="C80060"/>
                </a:solidFill>
              </a:rPr>
              <a:t>Bitwise OR</a:t>
            </a:r>
            <a:r>
              <a:rPr lang="en-CH" dirty="0"/>
              <a:t> 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8" name="Rounded Rectangle 107">
            <a:extLst>
              <a:ext uri="{FF2B5EF4-FFF2-40B4-BE49-F238E27FC236}">
                <a16:creationId xmlns:a16="http://schemas.microsoft.com/office/drawing/2014/main" id="{C31E7358-9A52-90D6-B59B-1FFFCC15D269}"/>
              </a:ext>
            </a:extLst>
          </p:cNvPr>
          <p:cNvSpPr/>
          <p:nvPr/>
        </p:nvSpPr>
        <p:spPr>
          <a:xfrm>
            <a:off x="3601538" y="3882702"/>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lstStyle/>
          <a:p>
            <a:r>
              <a:rPr lang="en-CH" dirty="0"/>
              <a:t>Multi-Wordline Sensing (MWS): Bitwise OR</a:t>
            </a:r>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228" name="Group 227">
            <a:extLst>
              <a:ext uri="{FF2B5EF4-FFF2-40B4-BE49-F238E27FC236}">
                <a16:creationId xmlns:a16="http://schemas.microsoft.com/office/drawing/2014/main" id="{4657F400-371E-5409-CC86-6FC3A1E88181}"/>
              </a:ext>
            </a:extLst>
          </p:cNvPr>
          <p:cNvGrpSpPr/>
          <p:nvPr/>
        </p:nvGrpSpPr>
        <p:grpSpPr>
          <a:xfrm>
            <a:off x="4640972" y="2450831"/>
            <a:ext cx="3350590" cy="3784740"/>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77" name="Group 76">
            <a:extLst>
              <a:ext uri="{FF2B5EF4-FFF2-40B4-BE49-F238E27FC236}">
                <a16:creationId xmlns:a16="http://schemas.microsoft.com/office/drawing/2014/main" id="{63892C96-3420-FC41-AC8C-83B854C98E3B}"/>
              </a:ext>
            </a:extLst>
          </p:cNvPr>
          <p:cNvGrpSpPr/>
          <p:nvPr/>
        </p:nvGrpSpPr>
        <p:grpSpPr>
          <a:xfrm>
            <a:off x="4051865" y="2665067"/>
            <a:ext cx="3939696" cy="891472"/>
            <a:chOff x="4051865" y="2665067"/>
            <a:chExt cx="3939696" cy="891472"/>
          </a:xfrm>
        </p:grpSpPr>
        <p:grpSp>
          <p:nvGrpSpPr>
            <p:cNvPr id="94" name="Group 93">
              <a:extLst>
                <a:ext uri="{FF2B5EF4-FFF2-40B4-BE49-F238E27FC236}">
                  <a16:creationId xmlns:a16="http://schemas.microsoft.com/office/drawing/2014/main" id="{E4826338-1836-E9D3-34FB-562D0F2D1798}"/>
                </a:ext>
              </a:extLst>
            </p:cNvPr>
            <p:cNvGrpSpPr/>
            <p:nvPr/>
          </p:nvGrpSpPr>
          <p:grpSpPr>
            <a:xfrm>
              <a:off x="4062140" y="2665067"/>
              <a:ext cx="3340542" cy="891472"/>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31" name="Group 30">
            <a:extLst>
              <a:ext uri="{FF2B5EF4-FFF2-40B4-BE49-F238E27FC236}">
                <a16:creationId xmlns:a16="http://schemas.microsoft.com/office/drawing/2014/main" id="{A54D0EED-F7AE-3399-A35F-5DD2E5791B55}"/>
              </a:ext>
            </a:extLst>
          </p:cNvPr>
          <p:cNvGrpSpPr/>
          <p:nvPr/>
        </p:nvGrpSpPr>
        <p:grpSpPr>
          <a:xfrm>
            <a:off x="3382115" y="3058678"/>
            <a:ext cx="5014215"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타원 299">
            <a:extLst>
              <a:ext uri="{FF2B5EF4-FFF2-40B4-BE49-F238E27FC236}">
                <a16:creationId xmlns:a16="http://schemas.microsoft.com/office/drawing/2014/main" id="{715BDDB0-F2BA-732C-8F89-B946C45E3F0E}"/>
              </a:ext>
            </a:extLst>
          </p:cNvPr>
          <p:cNvSpPr/>
          <p:nvPr/>
        </p:nvSpPr>
        <p:spPr>
          <a:xfrm>
            <a:off x="3782388" y="277963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77963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77963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77963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83076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1741317" y="2904791"/>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x</a:t>
            </a:r>
            <a:r>
              <a:rPr lang="en-US" altLang="ko-KR" sz="2000" b="1" i="1" dirty="0">
                <a:solidFill>
                  <a:prstClr val="black"/>
                </a:solidFill>
                <a:latin typeface="Cambria" panose="02040503050406030204" pitchFamily="18" charset="0"/>
                <a:ea typeface="맑은 고딕" panose="020B0503020000020004" pitchFamily="34" charset="-127"/>
              </a:rPr>
              <a:t> </a:t>
            </a:r>
            <a:r>
              <a:rPr lang="en-US" altLang="ko-KR" sz="2000" b="1" dirty="0">
                <a:solidFill>
                  <a:prstClr val="black"/>
                </a:solidFill>
                <a:latin typeface="Cambria" panose="02040503050406030204" pitchFamily="18" charset="0"/>
                <a:ea typeface="맑은 고딕" panose="020B0503020000020004" pitchFamily="34" charset="-127"/>
              </a:rPr>
              <a:t>in Block</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39" name="TextBox 38">
            <a:extLst>
              <a:ext uri="{FF2B5EF4-FFF2-40B4-BE49-F238E27FC236}">
                <a16:creationId xmlns:a16="http://schemas.microsoft.com/office/drawing/2014/main" id="{52309550-34CC-9B82-DD8B-8935C865D78B}"/>
              </a:ext>
            </a:extLst>
          </p:cNvPr>
          <p:cNvSpPr txBox="1"/>
          <p:nvPr/>
        </p:nvSpPr>
        <p:spPr>
          <a:xfrm rot="16200000">
            <a:off x="3861980"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49" name="TextBox 48">
            <a:extLst>
              <a:ext uri="{FF2B5EF4-FFF2-40B4-BE49-F238E27FC236}">
                <a16:creationId xmlns:a16="http://schemas.microsoft.com/office/drawing/2014/main" id="{E167FCCF-4A80-8545-6E30-66612FF54E00}"/>
              </a:ext>
            </a:extLst>
          </p:cNvPr>
          <p:cNvSpPr txBox="1"/>
          <p:nvPr/>
        </p:nvSpPr>
        <p:spPr>
          <a:xfrm rot="16200000">
            <a:off x="4975494"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6" name="TextBox 55">
            <a:extLst>
              <a:ext uri="{FF2B5EF4-FFF2-40B4-BE49-F238E27FC236}">
                <a16:creationId xmlns:a16="http://schemas.microsoft.com/office/drawing/2014/main" id="{7C5EBD8A-44A8-4741-0DEA-D143CD6497AF}"/>
              </a:ext>
            </a:extLst>
          </p:cNvPr>
          <p:cNvSpPr txBox="1"/>
          <p:nvPr/>
        </p:nvSpPr>
        <p:spPr>
          <a:xfrm rot="16200000">
            <a:off x="6089008"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3" name="TextBox 62">
            <a:extLst>
              <a:ext uri="{FF2B5EF4-FFF2-40B4-BE49-F238E27FC236}">
                <a16:creationId xmlns:a16="http://schemas.microsoft.com/office/drawing/2014/main" id="{36FE8E3E-07ED-08B6-AD4B-4C2135F40366}"/>
              </a:ext>
            </a:extLst>
          </p:cNvPr>
          <p:cNvSpPr txBox="1"/>
          <p:nvPr/>
        </p:nvSpPr>
        <p:spPr>
          <a:xfrm rot="16200000">
            <a:off x="7202522"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17" name="그룹 835">
            <a:extLst>
              <a:ext uri="{FF2B5EF4-FFF2-40B4-BE49-F238E27FC236}">
                <a16:creationId xmlns:a16="http://schemas.microsoft.com/office/drawing/2014/main" id="{F4592954-95A2-D955-67CB-506964105B46}"/>
              </a:ext>
            </a:extLst>
          </p:cNvPr>
          <p:cNvGrpSpPr/>
          <p:nvPr/>
        </p:nvGrpSpPr>
        <p:grpSpPr>
          <a:xfrm rot="16200000">
            <a:off x="6006980" y="2927666"/>
            <a:ext cx="564373" cy="268733"/>
            <a:chOff x="5890169" y="4312037"/>
            <a:chExt cx="1895988" cy="1103725"/>
          </a:xfrm>
        </p:grpSpPr>
        <p:grpSp>
          <p:nvGrpSpPr>
            <p:cNvPr id="18" name="그룹 822">
              <a:extLst>
                <a:ext uri="{FF2B5EF4-FFF2-40B4-BE49-F238E27FC236}">
                  <a16:creationId xmlns:a16="http://schemas.microsoft.com/office/drawing/2014/main" id="{E27744CE-287F-B85F-7E62-EDFA1ECDD7B0}"/>
                </a:ext>
              </a:extLst>
            </p:cNvPr>
            <p:cNvGrpSpPr/>
            <p:nvPr/>
          </p:nvGrpSpPr>
          <p:grpSpPr>
            <a:xfrm>
              <a:off x="6122466" y="4312037"/>
              <a:ext cx="1432853" cy="1103725"/>
              <a:chOff x="5991225" y="4310063"/>
              <a:chExt cx="496427" cy="273840"/>
            </a:xfrm>
          </p:grpSpPr>
          <p:cxnSp>
            <p:nvCxnSpPr>
              <p:cNvPr id="21" name="직선 연결선 771">
                <a:extLst>
                  <a:ext uri="{FF2B5EF4-FFF2-40B4-BE49-F238E27FC236}">
                    <a16:creationId xmlns:a16="http://schemas.microsoft.com/office/drawing/2014/main" id="{3AEFD8DC-D54C-031F-D33B-612437570868}"/>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789">
                <a:extLst>
                  <a:ext uri="{FF2B5EF4-FFF2-40B4-BE49-F238E27FC236}">
                    <a16:creationId xmlns:a16="http://schemas.microsoft.com/office/drawing/2014/main" id="{4F541810-443F-725F-870C-A54E8CAFCE9F}"/>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3" name="직선 연결선 792">
                <a:extLst>
                  <a:ext uri="{FF2B5EF4-FFF2-40B4-BE49-F238E27FC236}">
                    <a16:creationId xmlns:a16="http://schemas.microsoft.com/office/drawing/2014/main" id="{850CB885-7446-F480-14C4-AFA93F7D8F2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4" name="직선 연결선 807">
                <a:extLst>
                  <a:ext uri="{FF2B5EF4-FFF2-40B4-BE49-F238E27FC236}">
                    <a16:creationId xmlns:a16="http://schemas.microsoft.com/office/drawing/2014/main" id="{61AAEFC2-A853-D6E9-B671-3F54296E5285}"/>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5" name="직선 연결선 810">
                <a:extLst>
                  <a:ext uri="{FF2B5EF4-FFF2-40B4-BE49-F238E27FC236}">
                    <a16:creationId xmlns:a16="http://schemas.microsoft.com/office/drawing/2014/main" id="{52E2E9E6-C93A-F9FE-E004-7613C11889F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6" name="직선 연결선 815">
                <a:extLst>
                  <a:ext uri="{FF2B5EF4-FFF2-40B4-BE49-F238E27FC236}">
                    <a16:creationId xmlns:a16="http://schemas.microsoft.com/office/drawing/2014/main" id="{64AE6ADF-8BE5-7945-A16B-3D053D30D43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7" name="직선 연결선 819">
                <a:extLst>
                  <a:ext uri="{FF2B5EF4-FFF2-40B4-BE49-F238E27FC236}">
                    <a16:creationId xmlns:a16="http://schemas.microsoft.com/office/drawing/2014/main" id="{E1A58F2E-D63F-D9BE-D3B0-9EB49B51931D}"/>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9" name="직선 연결선 826">
              <a:extLst>
                <a:ext uri="{FF2B5EF4-FFF2-40B4-BE49-F238E27FC236}">
                  <a16:creationId xmlns:a16="http://schemas.microsoft.com/office/drawing/2014/main" id="{365B0C8C-6B5D-A4D9-DF1E-F615DE4BE9A3}"/>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0" name="직선 연결선 832">
              <a:extLst>
                <a:ext uri="{FF2B5EF4-FFF2-40B4-BE49-F238E27FC236}">
                  <a16:creationId xmlns:a16="http://schemas.microsoft.com/office/drawing/2014/main" id="{E1AACF72-0654-1E10-774B-7A6A45AB482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8" name="그룹 835">
            <a:extLst>
              <a:ext uri="{FF2B5EF4-FFF2-40B4-BE49-F238E27FC236}">
                <a16:creationId xmlns:a16="http://schemas.microsoft.com/office/drawing/2014/main" id="{4CC88B9A-6B37-AE39-C096-59836ECDB962}"/>
              </a:ext>
            </a:extLst>
          </p:cNvPr>
          <p:cNvGrpSpPr/>
          <p:nvPr/>
        </p:nvGrpSpPr>
        <p:grpSpPr>
          <a:xfrm rot="16200000">
            <a:off x="3777480" y="2914790"/>
            <a:ext cx="564373" cy="268733"/>
            <a:chOff x="5890169" y="4312037"/>
            <a:chExt cx="1895988" cy="1103725"/>
          </a:xfrm>
        </p:grpSpPr>
        <p:grpSp>
          <p:nvGrpSpPr>
            <p:cNvPr id="29" name="그룹 822">
              <a:extLst>
                <a:ext uri="{FF2B5EF4-FFF2-40B4-BE49-F238E27FC236}">
                  <a16:creationId xmlns:a16="http://schemas.microsoft.com/office/drawing/2014/main" id="{92E61A13-89CA-87F3-12BC-5FE1BDCF6F9C}"/>
                </a:ext>
              </a:extLst>
            </p:cNvPr>
            <p:cNvGrpSpPr/>
            <p:nvPr/>
          </p:nvGrpSpPr>
          <p:grpSpPr>
            <a:xfrm>
              <a:off x="6122466" y="4312037"/>
              <a:ext cx="1432853" cy="1103725"/>
              <a:chOff x="5991225" y="4310063"/>
              <a:chExt cx="496427" cy="273840"/>
            </a:xfrm>
          </p:grpSpPr>
          <p:cxnSp>
            <p:nvCxnSpPr>
              <p:cNvPr id="34" name="직선 연결선 771">
                <a:extLst>
                  <a:ext uri="{FF2B5EF4-FFF2-40B4-BE49-F238E27FC236}">
                    <a16:creationId xmlns:a16="http://schemas.microsoft.com/office/drawing/2014/main" id="{39238D1D-674E-3D1A-C094-DE1AEE28E211}"/>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5" name="직선 연결선 789">
                <a:extLst>
                  <a:ext uri="{FF2B5EF4-FFF2-40B4-BE49-F238E27FC236}">
                    <a16:creationId xmlns:a16="http://schemas.microsoft.com/office/drawing/2014/main" id="{02294F00-FC11-5767-E169-65D493CC846A}"/>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6" name="직선 연결선 792">
                <a:extLst>
                  <a:ext uri="{FF2B5EF4-FFF2-40B4-BE49-F238E27FC236}">
                    <a16:creationId xmlns:a16="http://schemas.microsoft.com/office/drawing/2014/main" id="{20B270D4-EE2C-BB78-2B64-D9854726DBA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7" name="직선 연결선 807">
                <a:extLst>
                  <a:ext uri="{FF2B5EF4-FFF2-40B4-BE49-F238E27FC236}">
                    <a16:creationId xmlns:a16="http://schemas.microsoft.com/office/drawing/2014/main" id="{17DDF9F2-4A35-A2F1-6AF8-EF0A416110C5}"/>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8" name="직선 연결선 810">
                <a:extLst>
                  <a:ext uri="{FF2B5EF4-FFF2-40B4-BE49-F238E27FC236}">
                    <a16:creationId xmlns:a16="http://schemas.microsoft.com/office/drawing/2014/main" id="{98CE89E7-AE0D-1A20-9C05-89012A3D7456}"/>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40" name="직선 연결선 815">
                <a:extLst>
                  <a:ext uri="{FF2B5EF4-FFF2-40B4-BE49-F238E27FC236}">
                    <a16:creationId xmlns:a16="http://schemas.microsoft.com/office/drawing/2014/main" id="{9B9EE417-16E6-20A9-E69F-05591F601967}"/>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41" name="직선 연결선 819">
                <a:extLst>
                  <a:ext uri="{FF2B5EF4-FFF2-40B4-BE49-F238E27FC236}">
                    <a16:creationId xmlns:a16="http://schemas.microsoft.com/office/drawing/2014/main" id="{E10F86AA-06AA-3A26-CD6E-EAD383301283}"/>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30" name="직선 연결선 826">
              <a:extLst>
                <a:ext uri="{FF2B5EF4-FFF2-40B4-BE49-F238E27FC236}">
                  <a16:creationId xmlns:a16="http://schemas.microsoft.com/office/drawing/2014/main" id="{A96E5E9F-AD70-D36C-6742-F7A396334BF1}"/>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3" name="직선 연결선 832">
              <a:extLst>
                <a:ext uri="{FF2B5EF4-FFF2-40B4-BE49-F238E27FC236}">
                  <a16:creationId xmlns:a16="http://schemas.microsoft.com/office/drawing/2014/main" id="{25A68749-9A67-856C-2FA3-C759C9FFC05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48" name="그룹 761">
            <a:extLst>
              <a:ext uri="{FF2B5EF4-FFF2-40B4-BE49-F238E27FC236}">
                <a16:creationId xmlns:a16="http://schemas.microsoft.com/office/drawing/2014/main" id="{41BD8605-7C23-B670-AE31-2B79F53108FB}"/>
              </a:ext>
            </a:extLst>
          </p:cNvPr>
          <p:cNvGrpSpPr/>
          <p:nvPr/>
        </p:nvGrpSpPr>
        <p:grpSpPr>
          <a:xfrm rot="5400000">
            <a:off x="7110960" y="3004082"/>
            <a:ext cx="598569" cy="124310"/>
            <a:chOff x="5608137" y="3394157"/>
            <a:chExt cx="338599" cy="70817"/>
          </a:xfrm>
        </p:grpSpPr>
        <p:grpSp>
          <p:nvGrpSpPr>
            <p:cNvPr id="50" name="그룹 753">
              <a:extLst>
                <a:ext uri="{FF2B5EF4-FFF2-40B4-BE49-F238E27FC236}">
                  <a16:creationId xmlns:a16="http://schemas.microsoft.com/office/drawing/2014/main" id="{7C87917E-CDEE-C330-4ACA-E23CCBA25D8C}"/>
                </a:ext>
              </a:extLst>
            </p:cNvPr>
            <p:cNvGrpSpPr/>
            <p:nvPr/>
          </p:nvGrpSpPr>
          <p:grpSpPr>
            <a:xfrm rot="5400000">
              <a:off x="5739521" y="3307128"/>
              <a:ext cx="70817" cy="244875"/>
              <a:chOff x="5131625" y="2342062"/>
              <a:chExt cx="70817" cy="244875"/>
            </a:xfrm>
          </p:grpSpPr>
          <p:sp>
            <p:nvSpPr>
              <p:cNvPr id="62" name="타원 750">
                <a:extLst>
                  <a:ext uri="{FF2B5EF4-FFF2-40B4-BE49-F238E27FC236}">
                    <a16:creationId xmlns:a16="http://schemas.microsoft.com/office/drawing/2014/main" id="{F17B54A9-59BF-A60C-14F7-6C2566E90528}"/>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64" name="타원 751">
                <a:extLst>
                  <a:ext uri="{FF2B5EF4-FFF2-40B4-BE49-F238E27FC236}">
                    <a16:creationId xmlns:a16="http://schemas.microsoft.com/office/drawing/2014/main" id="{19385AE6-D03E-8A0F-27D4-B3B34B90D25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69" name="직선 연결선 752">
                <a:extLst>
                  <a:ext uri="{FF2B5EF4-FFF2-40B4-BE49-F238E27FC236}">
                    <a16:creationId xmlns:a16="http://schemas.microsoft.com/office/drawing/2014/main" id="{57D6D501-9266-3647-6814-D228A412E74C}"/>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55" name="직선 연결선 754">
              <a:extLst>
                <a:ext uri="{FF2B5EF4-FFF2-40B4-BE49-F238E27FC236}">
                  <a16:creationId xmlns:a16="http://schemas.microsoft.com/office/drawing/2014/main" id="{5747B110-F377-A51D-3F97-7BEE4DCEEFC7}"/>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57" name="직선 연결선 756">
              <a:extLst>
                <a:ext uri="{FF2B5EF4-FFF2-40B4-BE49-F238E27FC236}">
                  <a16:creationId xmlns:a16="http://schemas.microsoft.com/office/drawing/2014/main" id="{7FA09959-3157-8A14-F25C-C2DC1E9A7982}"/>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70" name="그룹 761">
            <a:extLst>
              <a:ext uri="{FF2B5EF4-FFF2-40B4-BE49-F238E27FC236}">
                <a16:creationId xmlns:a16="http://schemas.microsoft.com/office/drawing/2014/main" id="{5F19FC32-21CD-2034-971A-3A673347DB12}"/>
              </a:ext>
            </a:extLst>
          </p:cNvPr>
          <p:cNvGrpSpPr/>
          <p:nvPr/>
        </p:nvGrpSpPr>
        <p:grpSpPr>
          <a:xfrm rot="5400000">
            <a:off x="4883794" y="3002629"/>
            <a:ext cx="598569" cy="124310"/>
            <a:chOff x="5608137" y="3394157"/>
            <a:chExt cx="338599" cy="70817"/>
          </a:xfrm>
        </p:grpSpPr>
        <p:grpSp>
          <p:nvGrpSpPr>
            <p:cNvPr id="71" name="그룹 753">
              <a:extLst>
                <a:ext uri="{FF2B5EF4-FFF2-40B4-BE49-F238E27FC236}">
                  <a16:creationId xmlns:a16="http://schemas.microsoft.com/office/drawing/2014/main" id="{932CB08F-D02D-14DD-3E0D-469A9E85331D}"/>
                </a:ext>
              </a:extLst>
            </p:cNvPr>
            <p:cNvGrpSpPr/>
            <p:nvPr/>
          </p:nvGrpSpPr>
          <p:grpSpPr>
            <a:xfrm rot="5400000">
              <a:off x="5739521" y="3307128"/>
              <a:ext cx="70817" cy="244875"/>
              <a:chOff x="5131625" y="2342062"/>
              <a:chExt cx="70817" cy="244875"/>
            </a:xfrm>
          </p:grpSpPr>
          <p:sp>
            <p:nvSpPr>
              <p:cNvPr id="76" name="타원 750">
                <a:extLst>
                  <a:ext uri="{FF2B5EF4-FFF2-40B4-BE49-F238E27FC236}">
                    <a16:creationId xmlns:a16="http://schemas.microsoft.com/office/drawing/2014/main" id="{42829C8A-8E6A-F237-3366-48825F1B64EE}"/>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83" name="타원 751">
                <a:extLst>
                  <a:ext uri="{FF2B5EF4-FFF2-40B4-BE49-F238E27FC236}">
                    <a16:creationId xmlns:a16="http://schemas.microsoft.com/office/drawing/2014/main" id="{864E2282-5F82-D149-B1A3-7B2D49550020}"/>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84" name="직선 연결선 752">
                <a:extLst>
                  <a:ext uri="{FF2B5EF4-FFF2-40B4-BE49-F238E27FC236}">
                    <a16:creationId xmlns:a16="http://schemas.microsoft.com/office/drawing/2014/main" id="{E8B0C024-7E99-634A-34C4-B43B2660E415}"/>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74" name="직선 연결선 754">
              <a:extLst>
                <a:ext uri="{FF2B5EF4-FFF2-40B4-BE49-F238E27FC236}">
                  <a16:creationId xmlns:a16="http://schemas.microsoft.com/office/drawing/2014/main" id="{174BBF73-0827-4151-3660-FD373547DDC3}"/>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75" name="직선 연결선 756">
              <a:extLst>
                <a:ext uri="{FF2B5EF4-FFF2-40B4-BE49-F238E27FC236}">
                  <a16:creationId xmlns:a16="http://schemas.microsoft.com/office/drawing/2014/main" id="{675F3222-B4B6-E8C3-F28A-5F9637FD1724}"/>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68" name="Group 267">
            <a:extLst>
              <a:ext uri="{FF2B5EF4-FFF2-40B4-BE49-F238E27FC236}">
                <a16:creationId xmlns:a16="http://schemas.microsoft.com/office/drawing/2014/main" id="{BC364487-C169-A6EF-9D95-166E456B480A}"/>
              </a:ext>
            </a:extLst>
          </p:cNvPr>
          <p:cNvGrpSpPr/>
          <p:nvPr/>
        </p:nvGrpSpPr>
        <p:grpSpPr>
          <a:xfrm>
            <a:off x="1741317" y="3963243"/>
            <a:ext cx="6899895" cy="891472"/>
            <a:chOff x="1741317" y="4029503"/>
            <a:chExt cx="6899895" cy="891472"/>
          </a:xfrm>
        </p:grpSpPr>
        <p:grpSp>
          <p:nvGrpSpPr>
            <p:cNvPr id="78" name="Group 77">
              <a:extLst>
                <a:ext uri="{FF2B5EF4-FFF2-40B4-BE49-F238E27FC236}">
                  <a16:creationId xmlns:a16="http://schemas.microsoft.com/office/drawing/2014/main" id="{04B9B2D4-ABEB-5C2D-C5A7-1AF73E46B3E5}"/>
                </a:ext>
              </a:extLst>
            </p:cNvPr>
            <p:cNvGrpSpPr/>
            <p:nvPr/>
          </p:nvGrpSpPr>
          <p:grpSpPr>
            <a:xfrm>
              <a:off x="4051865" y="4029503"/>
              <a:ext cx="3939696" cy="891472"/>
              <a:chOff x="4051865" y="2665067"/>
              <a:chExt cx="3939696" cy="891472"/>
            </a:xfrm>
          </p:grpSpPr>
          <p:grpSp>
            <p:nvGrpSpPr>
              <p:cNvPr id="79" name="Group 78">
                <a:extLst>
                  <a:ext uri="{FF2B5EF4-FFF2-40B4-BE49-F238E27FC236}">
                    <a16:creationId xmlns:a16="http://schemas.microsoft.com/office/drawing/2014/main" id="{FAF7E077-839B-1724-3C21-3D39E2D0647B}"/>
                  </a:ext>
                </a:extLst>
              </p:cNvPr>
              <p:cNvGrpSpPr/>
              <p:nvPr/>
            </p:nvGrpSpPr>
            <p:grpSpPr>
              <a:xfrm>
                <a:off x="4062140" y="2665067"/>
                <a:ext cx="3340542" cy="891472"/>
                <a:chOff x="1860807" y="2641375"/>
                <a:chExt cx="3340542" cy="3601380"/>
              </a:xfrm>
            </p:grpSpPr>
            <p:cxnSp>
              <p:nvCxnSpPr>
                <p:cNvPr id="93" name="Straight Connector 92">
                  <a:extLst>
                    <a:ext uri="{FF2B5EF4-FFF2-40B4-BE49-F238E27FC236}">
                      <a16:creationId xmlns:a16="http://schemas.microsoft.com/office/drawing/2014/main" id="{67EC11CB-AA70-A5BD-AACB-2D3E2704B94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743F075-715B-D82B-82F4-168D190DD123}"/>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9A41AF5-64EE-26C7-285B-831775224335}"/>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542741D-0874-7B04-8DCD-C192E5EFDF6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80" name="Straight Connector 79">
                <a:extLst>
                  <a:ext uri="{FF2B5EF4-FFF2-40B4-BE49-F238E27FC236}">
                    <a16:creationId xmlns:a16="http://schemas.microsoft.com/office/drawing/2014/main" id="{9551AE13-33BA-911F-3E7D-69BB80A0DFDC}"/>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1413122-D6B4-7163-1B07-239DE88E8821}"/>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CD131FC-2BDF-7CE2-15DD-C33DE157FF53}"/>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87B5B92-07AF-0E3D-45A7-C1E16CB2AFA0}"/>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3382115" y="4410510"/>
              <a:ext cx="5014215"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타원 299">
              <a:extLst>
                <a:ext uri="{FF2B5EF4-FFF2-40B4-BE49-F238E27FC236}">
                  <a16:creationId xmlns:a16="http://schemas.microsoft.com/office/drawing/2014/main" id="{E0B2046C-3EF6-C78D-56E7-5C2ACB38D989}"/>
                </a:ext>
              </a:extLst>
            </p:cNvPr>
            <p:cNvSpPr/>
            <p:nvPr/>
          </p:nvSpPr>
          <p:spPr>
            <a:xfrm>
              <a:off x="3779881" y="4131462"/>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4131462"/>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4131462"/>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4131462"/>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418466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1741317" y="4259985"/>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y</a:t>
              </a:r>
              <a:r>
                <a:rPr lang="en-US" altLang="ko-KR" sz="2000" b="1" dirty="0">
                  <a:solidFill>
                    <a:prstClr val="black"/>
                  </a:solidFill>
                  <a:latin typeface="Cambria" panose="02040503050406030204" pitchFamily="18" charset="0"/>
                  <a:ea typeface="맑은 고딕" panose="020B0503020000020004" pitchFamily="34" charset="-127"/>
                </a:rPr>
                <a:t> in </a:t>
              </a:r>
              <a:r>
                <a:rPr lang="en-US" altLang="ko-KR" sz="2000" b="1" dirty="0" err="1">
                  <a:solidFill>
                    <a:prstClr val="black"/>
                  </a:solidFill>
                  <a:latin typeface="Cambria" panose="02040503050406030204" pitchFamily="18" charset="0"/>
                  <a:ea typeface="맑은 고딕" panose="020B0503020000020004" pitchFamily="34" charset="-127"/>
                </a:rPr>
                <a:t>Block</a:t>
              </a:r>
              <a:r>
                <a:rPr lang="en-US" altLang="ko-KR" sz="2000" b="1" i="1" baseline="-25000" dirty="0" err="1">
                  <a:solidFill>
                    <a:prstClr val="black"/>
                  </a:solidFill>
                  <a:latin typeface="Cambria" panose="02040503050406030204" pitchFamily="18" charset="0"/>
                  <a:ea typeface="맑은 고딕" panose="020B0503020000020004" pitchFamily="34" charset="-127"/>
                </a:rPr>
                <a:t>i</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88" name="그룹 835">
              <a:extLst>
                <a:ext uri="{FF2B5EF4-FFF2-40B4-BE49-F238E27FC236}">
                  <a16:creationId xmlns:a16="http://schemas.microsoft.com/office/drawing/2014/main" id="{01238782-3AB6-DEA0-010C-3C301EBBDDF8}"/>
                </a:ext>
              </a:extLst>
            </p:cNvPr>
            <p:cNvGrpSpPr/>
            <p:nvPr/>
          </p:nvGrpSpPr>
          <p:grpSpPr>
            <a:xfrm rot="16200000">
              <a:off x="4893346" y="4279282"/>
              <a:ext cx="564373" cy="268733"/>
              <a:chOff x="5890169" y="4312037"/>
              <a:chExt cx="1895988" cy="1103725"/>
            </a:xfrm>
          </p:grpSpPr>
          <p:grpSp>
            <p:nvGrpSpPr>
              <p:cNvPr id="89" name="그룹 822">
                <a:extLst>
                  <a:ext uri="{FF2B5EF4-FFF2-40B4-BE49-F238E27FC236}">
                    <a16:creationId xmlns:a16="http://schemas.microsoft.com/office/drawing/2014/main" id="{94E900B2-A871-D257-B4C2-5FB478E0A810}"/>
                  </a:ext>
                </a:extLst>
              </p:cNvPr>
              <p:cNvGrpSpPr/>
              <p:nvPr/>
            </p:nvGrpSpPr>
            <p:grpSpPr>
              <a:xfrm>
                <a:off x="6122466" y="4312037"/>
                <a:ext cx="1432853" cy="1103725"/>
                <a:chOff x="5991225" y="4310063"/>
                <a:chExt cx="496427" cy="273840"/>
              </a:xfrm>
            </p:grpSpPr>
            <p:cxnSp>
              <p:nvCxnSpPr>
                <p:cNvPr id="99" name="직선 연결선 771">
                  <a:extLst>
                    <a:ext uri="{FF2B5EF4-FFF2-40B4-BE49-F238E27FC236}">
                      <a16:creationId xmlns:a16="http://schemas.microsoft.com/office/drawing/2014/main" id="{0737D491-8242-7C66-59CC-F2A0C01405AE}"/>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0" name="직선 연결선 789">
                  <a:extLst>
                    <a:ext uri="{FF2B5EF4-FFF2-40B4-BE49-F238E27FC236}">
                      <a16:creationId xmlns:a16="http://schemas.microsoft.com/office/drawing/2014/main" id="{47A797E4-4BEE-0E02-0649-45744F60DCB9}"/>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1" name="직선 연결선 792">
                  <a:extLst>
                    <a:ext uri="{FF2B5EF4-FFF2-40B4-BE49-F238E27FC236}">
                      <a16:creationId xmlns:a16="http://schemas.microsoft.com/office/drawing/2014/main" id="{BE054153-F970-32E6-CA6D-93F4670FE8D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2" name="직선 연결선 807">
                  <a:extLst>
                    <a:ext uri="{FF2B5EF4-FFF2-40B4-BE49-F238E27FC236}">
                      <a16:creationId xmlns:a16="http://schemas.microsoft.com/office/drawing/2014/main" id="{B4C05946-C751-D9E6-864A-2D75C963D778}"/>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3" name="직선 연결선 810">
                  <a:extLst>
                    <a:ext uri="{FF2B5EF4-FFF2-40B4-BE49-F238E27FC236}">
                      <a16:creationId xmlns:a16="http://schemas.microsoft.com/office/drawing/2014/main" id="{E7051B36-073C-207A-D1DE-53BEEBCB4577}"/>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4" name="직선 연결선 815">
                  <a:extLst>
                    <a:ext uri="{FF2B5EF4-FFF2-40B4-BE49-F238E27FC236}">
                      <a16:creationId xmlns:a16="http://schemas.microsoft.com/office/drawing/2014/main" id="{F1EBA9E3-54F4-D749-2D77-92F53415594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5" name="직선 연결선 819">
                  <a:extLst>
                    <a:ext uri="{FF2B5EF4-FFF2-40B4-BE49-F238E27FC236}">
                      <a16:creationId xmlns:a16="http://schemas.microsoft.com/office/drawing/2014/main" id="{2383A830-BDBF-1220-7933-2E25BF3D5267}"/>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91" name="직선 연결선 826">
                <a:extLst>
                  <a:ext uri="{FF2B5EF4-FFF2-40B4-BE49-F238E27FC236}">
                    <a16:creationId xmlns:a16="http://schemas.microsoft.com/office/drawing/2014/main" id="{8FF9264E-331E-7459-E413-371E9F82A75A}"/>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98" name="직선 연결선 832">
                <a:extLst>
                  <a:ext uri="{FF2B5EF4-FFF2-40B4-BE49-F238E27FC236}">
                    <a16:creationId xmlns:a16="http://schemas.microsoft.com/office/drawing/2014/main" id="{A17CD94B-1D8D-3B9B-05BE-86240A7E97B0}"/>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06" name="그룹 835">
              <a:extLst>
                <a:ext uri="{FF2B5EF4-FFF2-40B4-BE49-F238E27FC236}">
                  <a16:creationId xmlns:a16="http://schemas.microsoft.com/office/drawing/2014/main" id="{A1D8D0C4-9715-7304-A0E4-1D825C1827E1}"/>
                </a:ext>
              </a:extLst>
            </p:cNvPr>
            <p:cNvGrpSpPr/>
            <p:nvPr/>
          </p:nvGrpSpPr>
          <p:grpSpPr>
            <a:xfrm rot="16200000">
              <a:off x="3777481" y="4272995"/>
              <a:ext cx="564373" cy="268733"/>
              <a:chOff x="5890169" y="4312037"/>
              <a:chExt cx="1895988" cy="1103725"/>
            </a:xfrm>
          </p:grpSpPr>
          <p:grpSp>
            <p:nvGrpSpPr>
              <p:cNvPr id="107" name="그룹 822">
                <a:extLst>
                  <a:ext uri="{FF2B5EF4-FFF2-40B4-BE49-F238E27FC236}">
                    <a16:creationId xmlns:a16="http://schemas.microsoft.com/office/drawing/2014/main" id="{0155E475-E55E-9644-491C-EEAAD51C95EB}"/>
                  </a:ext>
                </a:extLst>
              </p:cNvPr>
              <p:cNvGrpSpPr/>
              <p:nvPr/>
            </p:nvGrpSpPr>
            <p:grpSpPr>
              <a:xfrm>
                <a:off x="6122466" y="4312037"/>
                <a:ext cx="1432853" cy="1103725"/>
                <a:chOff x="5991225" y="4310063"/>
                <a:chExt cx="496427" cy="273840"/>
              </a:xfrm>
            </p:grpSpPr>
            <p:cxnSp>
              <p:nvCxnSpPr>
                <p:cNvPr id="111" name="직선 연결선 771">
                  <a:extLst>
                    <a:ext uri="{FF2B5EF4-FFF2-40B4-BE49-F238E27FC236}">
                      <a16:creationId xmlns:a16="http://schemas.microsoft.com/office/drawing/2014/main" id="{FDF2A019-C439-0631-EDA7-609615D1DD9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2" name="직선 연결선 789">
                  <a:extLst>
                    <a:ext uri="{FF2B5EF4-FFF2-40B4-BE49-F238E27FC236}">
                      <a16:creationId xmlns:a16="http://schemas.microsoft.com/office/drawing/2014/main" id="{0321D661-B695-BE69-6E04-153AB5687A3E}"/>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3" name="직선 연결선 792">
                  <a:extLst>
                    <a:ext uri="{FF2B5EF4-FFF2-40B4-BE49-F238E27FC236}">
                      <a16:creationId xmlns:a16="http://schemas.microsoft.com/office/drawing/2014/main" id="{23C40DF8-15C7-7235-2B72-5EDDC398C3E0}"/>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4" name="직선 연결선 807">
                  <a:extLst>
                    <a:ext uri="{FF2B5EF4-FFF2-40B4-BE49-F238E27FC236}">
                      <a16:creationId xmlns:a16="http://schemas.microsoft.com/office/drawing/2014/main" id="{0833CA9E-9704-9D79-9A5F-47BB4474EAC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5" name="직선 연결선 810">
                  <a:extLst>
                    <a:ext uri="{FF2B5EF4-FFF2-40B4-BE49-F238E27FC236}">
                      <a16:creationId xmlns:a16="http://schemas.microsoft.com/office/drawing/2014/main" id="{5E31A637-9C3B-7157-856E-00B7362DC8EB}"/>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6" name="직선 연결선 815">
                  <a:extLst>
                    <a:ext uri="{FF2B5EF4-FFF2-40B4-BE49-F238E27FC236}">
                      <a16:creationId xmlns:a16="http://schemas.microsoft.com/office/drawing/2014/main" id="{21CFFB4A-D377-0379-AB8B-7C7A5E1610ED}"/>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7" name="직선 연결선 819">
                  <a:extLst>
                    <a:ext uri="{FF2B5EF4-FFF2-40B4-BE49-F238E27FC236}">
                      <a16:creationId xmlns:a16="http://schemas.microsoft.com/office/drawing/2014/main" id="{88FFB392-30F6-43E7-327E-F988B620758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09" name="직선 연결선 826">
                <a:extLst>
                  <a:ext uri="{FF2B5EF4-FFF2-40B4-BE49-F238E27FC236}">
                    <a16:creationId xmlns:a16="http://schemas.microsoft.com/office/drawing/2014/main" id="{56F6DE23-A376-6C75-281D-E32AFC069559}"/>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0" name="직선 연결선 832">
                <a:extLst>
                  <a:ext uri="{FF2B5EF4-FFF2-40B4-BE49-F238E27FC236}">
                    <a16:creationId xmlns:a16="http://schemas.microsoft.com/office/drawing/2014/main" id="{0757E143-D042-1470-EE99-6C21374D245C}"/>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18" name="그룹 761">
              <a:extLst>
                <a:ext uri="{FF2B5EF4-FFF2-40B4-BE49-F238E27FC236}">
                  <a16:creationId xmlns:a16="http://schemas.microsoft.com/office/drawing/2014/main" id="{BB324C96-8145-6B51-8F6C-91CCA408385F}"/>
                </a:ext>
              </a:extLst>
            </p:cNvPr>
            <p:cNvGrpSpPr/>
            <p:nvPr/>
          </p:nvGrpSpPr>
          <p:grpSpPr>
            <a:xfrm rot="5400000">
              <a:off x="7110292" y="4367296"/>
              <a:ext cx="598569" cy="124310"/>
              <a:chOff x="5608137" y="3394157"/>
              <a:chExt cx="338599" cy="70817"/>
            </a:xfrm>
          </p:grpSpPr>
          <p:grpSp>
            <p:nvGrpSpPr>
              <p:cNvPr id="119" name="그룹 753">
                <a:extLst>
                  <a:ext uri="{FF2B5EF4-FFF2-40B4-BE49-F238E27FC236}">
                    <a16:creationId xmlns:a16="http://schemas.microsoft.com/office/drawing/2014/main" id="{B35830EF-4AF7-6530-509F-0BF4CA811BE2}"/>
                  </a:ext>
                </a:extLst>
              </p:cNvPr>
              <p:cNvGrpSpPr/>
              <p:nvPr/>
            </p:nvGrpSpPr>
            <p:grpSpPr>
              <a:xfrm rot="5400000">
                <a:off x="5739521" y="3307128"/>
                <a:ext cx="70817" cy="244875"/>
                <a:chOff x="5131625" y="2342062"/>
                <a:chExt cx="70817" cy="244875"/>
              </a:xfrm>
            </p:grpSpPr>
            <p:sp>
              <p:nvSpPr>
                <p:cNvPr id="122" name="타원 750">
                  <a:extLst>
                    <a:ext uri="{FF2B5EF4-FFF2-40B4-BE49-F238E27FC236}">
                      <a16:creationId xmlns:a16="http://schemas.microsoft.com/office/drawing/2014/main" id="{1FE66C4C-9C07-3D7D-C5F7-802532F07319}"/>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123" name="타원 751">
                  <a:extLst>
                    <a:ext uri="{FF2B5EF4-FFF2-40B4-BE49-F238E27FC236}">
                      <a16:creationId xmlns:a16="http://schemas.microsoft.com/office/drawing/2014/main" id="{A9E2B66B-CE89-DA51-07FE-3818BB49D3EB}"/>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124" name="직선 연결선 752">
                  <a:extLst>
                    <a:ext uri="{FF2B5EF4-FFF2-40B4-BE49-F238E27FC236}">
                      <a16:creationId xmlns:a16="http://schemas.microsoft.com/office/drawing/2014/main" id="{DCC30555-2D6D-5A31-54A1-C097827935EA}"/>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120" name="직선 연결선 754">
                <a:extLst>
                  <a:ext uri="{FF2B5EF4-FFF2-40B4-BE49-F238E27FC236}">
                    <a16:creationId xmlns:a16="http://schemas.microsoft.com/office/drawing/2014/main" id="{F82C8BA7-E86E-1490-0E20-A923CEA37924}"/>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121" name="직선 연결선 756">
                <a:extLst>
                  <a:ext uri="{FF2B5EF4-FFF2-40B4-BE49-F238E27FC236}">
                    <a16:creationId xmlns:a16="http://schemas.microsoft.com/office/drawing/2014/main" id="{CE2F3EA7-4C52-7253-9B05-9DA82DE1098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125" name="그룹 761">
              <a:extLst>
                <a:ext uri="{FF2B5EF4-FFF2-40B4-BE49-F238E27FC236}">
                  <a16:creationId xmlns:a16="http://schemas.microsoft.com/office/drawing/2014/main" id="{C8201985-67E3-17CD-5934-E2B149498522}"/>
                </a:ext>
              </a:extLst>
            </p:cNvPr>
            <p:cNvGrpSpPr/>
            <p:nvPr/>
          </p:nvGrpSpPr>
          <p:grpSpPr>
            <a:xfrm rot="5400000">
              <a:off x="5999216" y="4365843"/>
              <a:ext cx="598569" cy="124310"/>
              <a:chOff x="5608137" y="3394157"/>
              <a:chExt cx="338599" cy="70817"/>
            </a:xfrm>
          </p:grpSpPr>
          <p:grpSp>
            <p:nvGrpSpPr>
              <p:cNvPr id="126" name="그룹 753">
                <a:extLst>
                  <a:ext uri="{FF2B5EF4-FFF2-40B4-BE49-F238E27FC236}">
                    <a16:creationId xmlns:a16="http://schemas.microsoft.com/office/drawing/2014/main" id="{61058D92-5C40-68AA-7E8F-B575BF54151F}"/>
                  </a:ext>
                </a:extLst>
              </p:cNvPr>
              <p:cNvGrpSpPr/>
              <p:nvPr/>
            </p:nvGrpSpPr>
            <p:grpSpPr>
              <a:xfrm rot="5400000">
                <a:off x="5739521" y="3307128"/>
                <a:ext cx="70817" cy="244875"/>
                <a:chOff x="5131625" y="2342062"/>
                <a:chExt cx="70817" cy="244875"/>
              </a:xfrm>
            </p:grpSpPr>
            <p:sp>
              <p:nvSpPr>
                <p:cNvPr id="193" name="타원 750">
                  <a:extLst>
                    <a:ext uri="{FF2B5EF4-FFF2-40B4-BE49-F238E27FC236}">
                      <a16:creationId xmlns:a16="http://schemas.microsoft.com/office/drawing/2014/main" id="{77F96BA9-562E-7936-F078-F6B0C6FF8F56}"/>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194" name="타원 751">
                  <a:extLst>
                    <a:ext uri="{FF2B5EF4-FFF2-40B4-BE49-F238E27FC236}">
                      <a16:creationId xmlns:a16="http://schemas.microsoft.com/office/drawing/2014/main" id="{3A058049-539D-6A84-8B21-C20C2CC8598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195" name="직선 연결선 752">
                  <a:extLst>
                    <a:ext uri="{FF2B5EF4-FFF2-40B4-BE49-F238E27FC236}">
                      <a16:creationId xmlns:a16="http://schemas.microsoft.com/office/drawing/2014/main" id="{1BD6D6DC-F781-608A-58AE-F93CF61F4238}"/>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127" name="직선 연결선 754">
                <a:extLst>
                  <a:ext uri="{FF2B5EF4-FFF2-40B4-BE49-F238E27FC236}">
                    <a16:creationId xmlns:a16="http://schemas.microsoft.com/office/drawing/2014/main" id="{28FEF4C0-356D-0FF6-E99F-47ED48B9727B}"/>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192" name="직선 연결선 756">
                <a:extLst>
                  <a:ext uri="{FF2B5EF4-FFF2-40B4-BE49-F238E27FC236}">
                    <a16:creationId xmlns:a16="http://schemas.microsoft.com/office/drawing/2014/main" id="{2552384F-AA6C-B549-F3C8-59EFD8AD21DA}"/>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sp>
        <p:nvSpPr>
          <p:cNvPr id="197" name="U-turn Arrow 196">
            <a:extLst>
              <a:ext uri="{FF2B5EF4-FFF2-40B4-BE49-F238E27FC236}">
                <a16:creationId xmlns:a16="http://schemas.microsoft.com/office/drawing/2014/main" id="{FFEBC41C-1494-DB3F-3962-BC28F46F3D95}"/>
              </a:ext>
            </a:extLst>
          </p:cNvPr>
          <p:cNvSpPr/>
          <p:nvPr/>
        </p:nvSpPr>
        <p:spPr>
          <a:xfrm flipH="1">
            <a:off x="4232468" y="2731244"/>
            <a:ext cx="581169" cy="3291883"/>
          </a:xfrm>
          <a:prstGeom prst="uturnArrow">
            <a:avLst>
              <a:gd name="adj1" fmla="val 12998"/>
              <a:gd name="adj2" fmla="val 12998"/>
              <a:gd name="adj3" fmla="val 32437"/>
              <a:gd name="adj4" fmla="val 19747"/>
              <a:gd name="adj5" fmla="val 264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98" name="U-turn Arrow 197">
            <a:extLst>
              <a:ext uri="{FF2B5EF4-FFF2-40B4-BE49-F238E27FC236}">
                <a16:creationId xmlns:a16="http://schemas.microsoft.com/office/drawing/2014/main" id="{2A1E625B-CC79-E23B-B7E4-B5A4360CFDBB}"/>
              </a:ext>
            </a:extLst>
          </p:cNvPr>
          <p:cNvSpPr/>
          <p:nvPr/>
        </p:nvSpPr>
        <p:spPr>
          <a:xfrm flipH="1">
            <a:off x="7585002" y="2731244"/>
            <a:ext cx="581169" cy="3291883"/>
          </a:xfrm>
          <a:prstGeom prst="uturnArrow">
            <a:avLst>
              <a:gd name="adj1" fmla="val 12998"/>
              <a:gd name="adj2" fmla="val 12998"/>
              <a:gd name="adj3" fmla="val 32437"/>
              <a:gd name="adj4" fmla="val 19747"/>
              <a:gd name="adj5" fmla="val 942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99" name="U-turn Arrow 198">
            <a:extLst>
              <a:ext uri="{FF2B5EF4-FFF2-40B4-BE49-F238E27FC236}">
                <a16:creationId xmlns:a16="http://schemas.microsoft.com/office/drawing/2014/main" id="{1DB69DFC-9932-B697-5138-44D9875B1925}"/>
              </a:ext>
            </a:extLst>
          </p:cNvPr>
          <p:cNvSpPr/>
          <p:nvPr/>
        </p:nvSpPr>
        <p:spPr>
          <a:xfrm flipH="1">
            <a:off x="5340558" y="2730360"/>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1" name="U-turn Arrow 200">
            <a:extLst>
              <a:ext uri="{FF2B5EF4-FFF2-40B4-BE49-F238E27FC236}">
                <a16:creationId xmlns:a16="http://schemas.microsoft.com/office/drawing/2014/main" id="{0D2C47F3-5FC7-C0A3-5A09-037897F10E12}"/>
              </a:ext>
            </a:extLst>
          </p:cNvPr>
          <p:cNvSpPr/>
          <p:nvPr/>
        </p:nvSpPr>
        <p:spPr>
          <a:xfrm flipH="1">
            <a:off x="6462839" y="4034844"/>
            <a:ext cx="581169" cy="1922024"/>
          </a:xfrm>
          <a:prstGeom prst="uturnArrow">
            <a:avLst>
              <a:gd name="adj1" fmla="val 12998"/>
              <a:gd name="adj2" fmla="val 12998"/>
              <a:gd name="adj3" fmla="val 32437"/>
              <a:gd name="adj4" fmla="val 19747"/>
              <a:gd name="adj5" fmla="val 183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nvGrpSpPr>
          <p:cNvPr id="211" name="Group 210">
            <a:extLst>
              <a:ext uri="{FF2B5EF4-FFF2-40B4-BE49-F238E27FC236}">
                <a16:creationId xmlns:a16="http://schemas.microsoft.com/office/drawing/2014/main" id="{26B2C235-FE7A-476E-6859-BB08AB033A5D}"/>
              </a:ext>
            </a:extLst>
          </p:cNvPr>
          <p:cNvGrpSpPr/>
          <p:nvPr/>
        </p:nvGrpSpPr>
        <p:grpSpPr>
          <a:xfrm>
            <a:off x="3646974" y="6239030"/>
            <a:ext cx="4751874" cy="369332"/>
            <a:chOff x="3646974" y="6239030"/>
            <a:chExt cx="4751874" cy="369332"/>
          </a:xfrm>
        </p:grpSpPr>
        <p:sp>
          <p:nvSpPr>
            <p:cNvPr id="205" name="TextBox 204">
              <a:extLst>
                <a:ext uri="{FF2B5EF4-FFF2-40B4-BE49-F238E27FC236}">
                  <a16:creationId xmlns:a16="http://schemas.microsoft.com/office/drawing/2014/main" id="{01CF2D58-C2BD-B98E-E75C-4616E922EFE4}"/>
                </a:ext>
              </a:extLst>
            </p:cNvPr>
            <p:cNvSpPr txBox="1"/>
            <p:nvPr/>
          </p:nvSpPr>
          <p:spPr>
            <a:xfrm>
              <a:off x="4520830"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6" name="TextBox 205">
              <a:extLst>
                <a:ext uri="{FF2B5EF4-FFF2-40B4-BE49-F238E27FC236}">
                  <a16:creationId xmlns:a16="http://schemas.microsoft.com/office/drawing/2014/main" id="{07EA1743-3CDF-A414-D5F1-B65D113A9442}"/>
                </a:ext>
              </a:extLst>
            </p:cNvPr>
            <p:cNvSpPr txBox="1"/>
            <p:nvPr/>
          </p:nvSpPr>
          <p:spPr>
            <a:xfrm>
              <a:off x="5634344"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7" name="TextBox 206">
              <a:extLst>
                <a:ext uri="{FF2B5EF4-FFF2-40B4-BE49-F238E27FC236}">
                  <a16:creationId xmlns:a16="http://schemas.microsoft.com/office/drawing/2014/main" id="{00573B24-1499-5432-265A-94570B9D0F9B}"/>
                </a:ext>
              </a:extLst>
            </p:cNvPr>
            <p:cNvSpPr txBox="1"/>
            <p:nvPr/>
          </p:nvSpPr>
          <p:spPr>
            <a:xfrm>
              <a:off x="6747858"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08" name="TextBox 207">
              <a:extLst>
                <a:ext uri="{FF2B5EF4-FFF2-40B4-BE49-F238E27FC236}">
                  <a16:creationId xmlns:a16="http://schemas.microsoft.com/office/drawing/2014/main" id="{CF7D9D2C-DA47-F17A-669B-2ADAACEFC598}"/>
                </a:ext>
              </a:extLst>
            </p:cNvPr>
            <p:cNvSpPr txBox="1"/>
            <p:nvPr/>
          </p:nvSpPr>
          <p:spPr>
            <a:xfrm>
              <a:off x="7861372"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9" name="TextBox 208">
              <a:extLst>
                <a:ext uri="{FF2B5EF4-FFF2-40B4-BE49-F238E27FC236}">
                  <a16:creationId xmlns:a16="http://schemas.microsoft.com/office/drawing/2014/main" id="{72059A4A-4675-0AF1-5D07-E4B1D16A19E3}"/>
                </a:ext>
              </a:extLst>
            </p:cNvPr>
            <p:cNvSpPr txBox="1"/>
            <p:nvPr/>
          </p:nvSpPr>
          <p:spPr>
            <a:xfrm>
              <a:off x="3646974" y="6239030"/>
              <a:ext cx="1047389"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Result:</a:t>
              </a:r>
              <a:endParaRPr lang="ko-KR" altLang="en-US" sz="2400" b="1" dirty="0">
                <a:solidFill>
                  <a:srgbClr val="FF0000"/>
                </a:solidFill>
                <a:latin typeface="Cambria" panose="02040503050406030204" pitchFamily="18" charset="0"/>
                <a:ea typeface="맑은 고딕" panose="020B0503020000020004" pitchFamily="34" charset="-127"/>
              </a:endParaRPr>
            </a:p>
          </p:txBody>
        </p:sp>
      </p:grpSp>
      <p:grpSp>
        <p:nvGrpSpPr>
          <p:cNvPr id="275" name="Group 274">
            <a:extLst>
              <a:ext uri="{FF2B5EF4-FFF2-40B4-BE49-F238E27FC236}">
                <a16:creationId xmlns:a16="http://schemas.microsoft.com/office/drawing/2014/main" id="{90688DD9-34FB-284C-8B20-330C86238E93}"/>
              </a:ext>
            </a:extLst>
          </p:cNvPr>
          <p:cNvGrpSpPr/>
          <p:nvPr/>
        </p:nvGrpSpPr>
        <p:grpSpPr>
          <a:xfrm>
            <a:off x="4051865" y="5260434"/>
            <a:ext cx="3939696" cy="891472"/>
            <a:chOff x="4051865" y="2665067"/>
            <a:chExt cx="3939696" cy="891472"/>
          </a:xfrm>
        </p:grpSpPr>
        <p:grpSp>
          <p:nvGrpSpPr>
            <p:cNvPr id="321" name="Group 320">
              <a:extLst>
                <a:ext uri="{FF2B5EF4-FFF2-40B4-BE49-F238E27FC236}">
                  <a16:creationId xmlns:a16="http://schemas.microsoft.com/office/drawing/2014/main" id="{93D907CB-54DB-04B1-E95C-C383CC08CF29}"/>
                </a:ext>
              </a:extLst>
            </p:cNvPr>
            <p:cNvGrpSpPr/>
            <p:nvPr/>
          </p:nvGrpSpPr>
          <p:grpSpPr>
            <a:xfrm>
              <a:off x="4062140" y="2665067"/>
              <a:ext cx="3340542" cy="891472"/>
              <a:chOff x="1860807" y="2641375"/>
              <a:chExt cx="3340542" cy="3601380"/>
            </a:xfrm>
          </p:grpSpPr>
          <p:cxnSp>
            <p:nvCxnSpPr>
              <p:cNvPr id="326" name="Straight Connector 325">
                <a:extLst>
                  <a:ext uri="{FF2B5EF4-FFF2-40B4-BE49-F238E27FC236}">
                    <a16:creationId xmlns:a16="http://schemas.microsoft.com/office/drawing/2014/main" id="{814F1E1F-F916-8741-913A-D82FE7CAA19D}"/>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8EAA4627-4C25-1F01-25A5-5C97AF595799}"/>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436BF4DE-ED94-67A4-35C6-3AADCA0DAB50}"/>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E14AE279-19E7-82E2-5B91-9B7E8166C24F}"/>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322" name="Straight Connector 321">
              <a:extLst>
                <a:ext uri="{FF2B5EF4-FFF2-40B4-BE49-F238E27FC236}">
                  <a16:creationId xmlns:a16="http://schemas.microsoft.com/office/drawing/2014/main" id="{93FFF7A7-7E42-455B-509E-E939DB346B31}"/>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05D1440C-105E-F18C-4FC4-2B06635D0F0B}"/>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FE33E594-EBCE-347F-F30D-4BFB3B87A8D3}"/>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287B9797-17D1-95FD-ADD5-4E54461FAF04}"/>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6" name="Group 275">
            <a:extLst>
              <a:ext uri="{FF2B5EF4-FFF2-40B4-BE49-F238E27FC236}">
                <a16:creationId xmlns:a16="http://schemas.microsoft.com/office/drawing/2014/main" id="{36F37AE2-ABFF-E542-C1EE-A278C2741C4F}"/>
              </a:ext>
            </a:extLst>
          </p:cNvPr>
          <p:cNvGrpSpPr/>
          <p:nvPr/>
        </p:nvGrpSpPr>
        <p:grpSpPr>
          <a:xfrm>
            <a:off x="3382115" y="5641441"/>
            <a:ext cx="5014215" cy="2"/>
            <a:chOff x="1231585" y="2671909"/>
            <a:chExt cx="6166530" cy="2"/>
          </a:xfrm>
        </p:grpSpPr>
        <p:cxnSp>
          <p:nvCxnSpPr>
            <p:cNvPr id="319" name="Straight Connector 318">
              <a:extLst>
                <a:ext uri="{FF2B5EF4-FFF2-40B4-BE49-F238E27FC236}">
                  <a16:creationId xmlns:a16="http://schemas.microsoft.com/office/drawing/2014/main" id="{3C7DB334-3C59-5EA2-669D-0AEB47AE3786}"/>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3FB6DB20-4070-C0BF-A582-E0F08DCD5B67}"/>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7" name="타원 299">
            <a:extLst>
              <a:ext uri="{FF2B5EF4-FFF2-40B4-BE49-F238E27FC236}">
                <a16:creationId xmlns:a16="http://schemas.microsoft.com/office/drawing/2014/main" id="{1C56E967-A2F2-CC2C-657B-D724C8BBD1FF}"/>
              </a:ext>
            </a:extLst>
          </p:cNvPr>
          <p:cNvSpPr/>
          <p:nvPr/>
        </p:nvSpPr>
        <p:spPr>
          <a:xfrm>
            <a:off x="3779881" y="536239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278" name="타원 299">
            <a:extLst>
              <a:ext uri="{FF2B5EF4-FFF2-40B4-BE49-F238E27FC236}">
                <a16:creationId xmlns:a16="http://schemas.microsoft.com/office/drawing/2014/main" id="{935F8014-2C68-1A9E-F9F5-470C54ED0788}"/>
              </a:ext>
            </a:extLst>
          </p:cNvPr>
          <p:cNvSpPr/>
          <p:nvPr/>
        </p:nvSpPr>
        <p:spPr>
          <a:xfrm>
            <a:off x="4895902" y="536239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279" name="타원 299">
            <a:extLst>
              <a:ext uri="{FF2B5EF4-FFF2-40B4-BE49-F238E27FC236}">
                <a16:creationId xmlns:a16="http://schemas.microsoft.com/office/drawing/2014/main" id="{DCF0959E-9193-512A-BEB4-57720065BF5E}"/>
              </a:ext>
            </a:extLst>
          </p:cNvPr>
          <p:cNvSpPr/>
          <p:nvPr/>
        </p:nvSpPr>
        <p:spPr>
          <a:xfrm>
            <a:off x="6009416" y="536239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280" name="타원 299">
            <a:extLst>
              <a:ext uri="{FF2B5EF4-FFF2-40B4-BE49-F238E27FC236}">
                <a16:creationId xmlns:a16="http://schemas.microsoft.com/office/drawing/2014/main" id="{8D10C29D-86BF-73D8-252E-0A86EF4D798B}"/>
              </a:ext>
            </a:extLst>
          </p:cNvPr>
          <p:cNvSpPr/>
          <p:nvPr/>
        </p:nvSpPr>
        <p:spPr>
          <a:xfrm>
            <a:off x="7122930" y="536239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281" name="TextBox 280">
            <a:extLst>
              <a:ext uri="{FF2B5EF4-FFF2-40B4-BE49-F238E27FC236}">
                <a16:creationId xmlns:a16="http://schemas.microsoft.com/office/drawing/2014/main" id="{5C9E1346-74A9-9CC7-3705-C2A7F8CE5061}"/>
              </a:ext>
            </a:extLst>
          </p:cNvPr>
          <p:cNvSpPr txBox="1"/>
          <p:nvPr/>
        </p:nvSpPr>
        <p:spPr>
          <a:xfrm>
            <a:off x="8390475" y="54156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282" name="TextBox 281">
            <a:extLst>
              <a:ext uri="{FF2B5EF4-FFF2-40B4-BE49-F238E27FC236}">
                <a16:creationId xmlns:a16="http://schemas.microsoft.com/office/drawing/2014/main" id="{C30AF8C3-2223-2AF4-5F3D-EEA040716FEF}"/>
              </a:ext>
            </a:extLst>
          </p:cNvPr>
          <p:cNvSpPr txBox="1"/>
          <p:nvPr/>
        </p:nvSpPr>
        <p:spPr>
          <a:xfrm>
            <a:off x="1741317" y="5490916"/>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z</a:t>
            </a:r>
            <a:r>
              <a:rPr lang="en-US" altLang="ko-KR" sz="2000" b="1" dirty="0">
                <a:solidFill>
                  <a:prstClr val="black"/>
                </a:solidFill>
                <a:latin typeface="Cambria" panose="02040503050406030204" pitchFamily="18" charset="0"/>
                <a:ea typeface="맑은 고딕" panose="020B0503020000020004" pitchFamily="34" charset="-127"/>
              </a:rPr>
              <a:t> in </a:t>
            </a:r>
            <a:r>
              <a:rPr lang="en-US" altLang="ko-KR" sz="2000" b="1" dirty="0" err="1">
                <a:solidFill>
                  <a:prstClr val="black"/>
                </a:solidFill>
                <a:latin typeface="Cambria" panose="02040503050406030204" pitchFamily="18" charset="0"/>
                <a:ea typeface="맑은 고딕" panose="020B0503020000020004" pitchFamily="34" charset="-127"/>
              </a:rPr>
              <a:t>Block</a:t>
            </a:r>
            <a:r>
              <a:rPr lang="en-US" altLang="ko-KR" sz="2000" b="1" i="1" baseline="-25000" dirty="0" err="1">
                <a:solidFill>
                  <a:prstClr val="black"/>
                </a:solidFill>
                <a:latin typeface="Cambria" panose="02040503050406030204" pitchFamily="18" charset="0"/>
                <a:ea typeface="맑은 고딕" panose="020B0503020000020004" pitchFamily="34" charset="-127"/>
              </a:rPr>
              <a:t>j</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284" name="그룹 835">
            <a:extLst>
              <a:ext uri="{FF2B5EF4-FFF2-40B4-BE49-F238E27FC236}">
                <a16:creationId xmlns:a16="http://schemas.microsoft.com/office/drawing/2014/main" id="{FB40E072-CBDC-B9FB-B80C-8F4B5BB9F4B6}"/>
              </a:ext>
            </a:extLst>
          </p:cNvPr>
          <p:cNvGrpSpPr/>
          <p:nvPr/>
        </p:nvGrpSpPr>
        <p:grpSpPr>
          <a:xfrm rot="16200000">
            <a:off x="3777481" y="5503926"/>
            <a:ext cx="564373" cy="268733"/>
            <a:chOff x="5890169" y="4312037"/>
            <a:chExt cx="1895988" cy="1103725"/>
          </a:xfrm>
        </p:grpSpPr>
        <p:grpSp>
          <p:nvGrpSpPr>
            <p:cNvPr id="299" name="그룹 822">
              <a:extLst>
                <a:ext uri="{FF2B5EF4-FFF2-40B4-BE49-F238E27FC236}">
                  <a16:creationId xmlns:a16="http://schemas.microsoft.com/office/drawing/2014/main" id="{B92FCF4C-BA05-E7E9-5126-4C6B8714C917}"/>
                </a:ext>
              </a:extLst>
            </p:cNvPr>
            <p:cNvGrpSpPr/>
            <p:nvPr/>
          </p:nvGrpSpPr>
          <p:grpSpPr>
            <a:xfrm>
              <a:off x="6122466" y="4312037"/>
              <a:ext cx="1432853" cy="1103725"/>
              <a:chOff x="5991225" y="4310063"/>
              <a:chExt cx="496427" cy="273840"/>
            </a:xfrm>
          </p:grpSpPr>
          <p:cxnSp>
            <p:nvCxnSpPr>
              <p:cNvPr id="302" name="직선 연결선 771">
                <a:extLst>
                  <a:ext uri="{FF2B5EF4-FFF2-40B4-BE49-F238E27FC236}">
                    <a16:creationId xmlns:a16="http://schemas.microsoft.com/office/drawing/2014/main" id="{4086A2E9-CB25-87C3-ADA2-B8A97CFAFB2B}"/>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3" name="직선 연결선 789">
                <a:extLst>
                  <a:ext uri="{FF2B5EF4-FFF2-40B4-BE49-F238E27FC236}">
                    <a16:creationId xmlns:a16="http://schemas.microsoft.com/office/drawing/2014/main" id="{F992FD0E-E93A-64F1-8CD6-5811B72E7822}"/>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4" name="직선 연결선 792">
                <a:extLst>
                  <a:ext uri="{FF2B5EF4-FFF2-40B4-BE49-F238E27FC236}">
                    <a16:creationId xmlns:a16="http://schemas.microsoft.com/office/drawing/2014/main" id="{D32CA2A7-65FD-AE79-B5EF-CFFE1E72897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5" name="직선 연결선 807">
                <a:extLst>
                  <a:ext uri="{FF2B5EF4-FFF2-40B4-BE49-F238E27FC236}">
                    <a16:creationId xmlns:a16="http://schemas.microsoft.com/office/drawing/2014/main" id="{8D391E9D-1F57-AF14-592A-00B6DCA7D67D}"/>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6" name="직선 연결선 810">
                <a:extLst>
                  <a:ext uri="{FF2B5EF4-FFF2-40B4-BE49-F238E27FC236}">
                    <a16:creationId xmlns:a16="http://schemas.microsoft.com/office/drawing/2014/main" id="{282CD6DA-1315-9DE1-60B2-1CE59D5C2DF0}"/>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7" name="직선 연결선 815">
                <a:extLst>
                  <a:ext uri="{FF2B5EF4-FFF2-40B4-BE49-F238E27FC236}">
                    <a16:creationId xmlns:a16="http://schemas.microsoft.com/office/drawing/2014/main" id="{CAC79130-DC7A-F732-67E0-C8F9BF90B249}"/>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8" name="직선 연결선 819">
                <a:extLst>
                  <a:ext uri="{FF2B5EF4-FFF2-40B4-BE49-F238E27FC236}">
                    <a16:creationId xmlns:a16="http://schemas.microsoft.com/office/drawing/2014/main" id="{FCA8BB8D-4E4A-9CAF-7228-3A5A613D0930}"/>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300" name="직선 연결선 826">
              <a:extLst>
                <a:ext uri="{FF2B5EF4-FFF2-40B4-BE49-F238E27FC236}">
                  <a16:creationId xmlns:a16="http://schemas.microsoft.com/office/drawing/2014/main" id="{0E061CA4-ADD0-9EE3-8E92-E89C6ADD3912}"/>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1" name="직선 연결선 832">
              <a:extLst>
                <a:ext uri="{FF2B5EF4-FFF2-40B4-BE49-F238E27FC236}">
                  <a16:creationId xmlns:a16="http://schemas.microsoft.com/office/drawing/2014/main" id="{41CCBE52-4AED-A78D-DCAA-CC0086E57A98}"/>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86" name="그룹 761">
            <a:extLst>
              <a:ext uri="{FF2B5EF4-FFF2-40B4-BE49-F238E27FC236}">
                <a16:creationId xmlns:a16="http://schemas.microsoft.com/office/drawing/2014/main" id="{8626FE54-B1FE-5C44-156D-BC0C1B999FDB}"/>
              </a:ext>
            </a:extLst>
          </p:cNvPr>
          <p:cNvGrpSpPr/>
          <p:nvPr/>
        </p:nvGrpSpPr>
        <p:grpSpPr>
          <a:xfrm rot="5400000">
            <a:off x="5999216" y="5596774"/>
            <a:ext cx="598569" cy="124310"/>
            <a:chOff x="5608137" y="3394157"/>
            <a:chExt cx="338599" cy="70817"/>
          </a:xfrm>
        </p:grpSpPr>
        <p:grpSp>
          <p:nvGrpSpPr>
            <p:cNvPr id="287" name="그룹 753">
              <a:extLst>
                <a:ext uri="{FF2B5EF4-FFF2-40B4-BE49-F238E27FC236}">
                  <a16:creationId xmlns:a16="http://schemas.microsoft.com/office/drawing/2014/main" id="{F584A370-96B7-4FF2-F4FB-EB97CCA674F3}"/>
                </a:ext>
              </a:extLst>
            </p:cNvPr>
            <p:cNvGrpSpPr/>
            <p:nvPr/>
          </p:nvGrpSpPr>
          <p:grpSpPr>
            <a:xfrm rot="5400000">
              <a:off x="5739521" y="3307128"/>
              <a:ext cx="70817" cy="244875"/>
              <a:chOff x="5131625" y="2342062"/>
              <a:chExt cx="70817" cy="244875"/>
            </a:xfrm>
          </p:grpSpPr>
          <p:sp>
            <p:nvSpPr>
              <p:cNvPr id="290" name="타원 750">
                <a:extLst>
                  <a:ext uri="{FF2B5EF4-FFF2-40B4-BE49-F238E27FC236}">
                    <a16:creationId xmlns:a16="http://schemas.microsoft.com/office/drawing/2014/main" id="{1B0556B8-7F7E-89F5-73EA-CB776BF17739}"/>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91" name="타원 751">
                <a:extLst>
                  <a:ext uri="{FF2B5EF4-FFF2-40B4-BE49-F238E27FC236}">
                    <a16:creationId xmlns:a16="http://schemas.microsoft.com/office/drawing/2014/main" id="{B031117C-9A69-5166-45D5-14DABE322D30}"/>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92" name="직선 연결선 752">
                <a:extLst>
                  <a:ext uri="{FF2B5EF4-FFF2-40B4-BE49-F238E27FC236}">
                    <a16:creationId xmlns:a16="http://schemas.microsoft.com/office/drawing/2014/main" id="{3C039091-CFFC-092E-3862-12FFEA15D521}"/>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88" name="직선 연결선 754">
              <a:extLst>
                <a:ext uri="{FF2B5EF4-FFF2-40B4-BE49-F238E27FC236}">
                  <a16:creationId xmlns:a16="http://schemas.microsoft.com/office/drawing/2014/main" id="{697CE074-A840-9C4D-1856-376A5EC1C79F}"/>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89" name="직선 연결선 756">
              <a:extLst>
                <a:ext uri="{FF2B5EF4-FFF2-40B4-BE49-F238E27FC236}">
                  <a16:creationId xmlns:a16="http://schemas.microsoft.com/office/drawing/2014/main" id="{664200F9-5316-DCA5-5F2B-F1A3595C1355}"/>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sp>
        <p:nvSpPr>
          <p:cNvPr id="200" name="U-turn Arrow 199">
            <a:extLst>
              <a:ext uri="{FF2B5EF4-FFF2-40B4-BE49-F238E27FC236}">
                <a16:creationId xmlns:a16="http://schemas.microsoft.com/office/drawing/2014/main" id="{EDE5A66D-DDAD-DB13-A095-D9407F61827C}"/>
              </a:ext>
            </a:extLst>
          </p:cNvPr>
          <p:cNvSpPr/>
          <p:nvPr/>
        </p:nvSpPr>
        <p:spPr>
          <a:xfrm flipH="1">
            <a:off x="4232463" y="4033959"/>
            <a:ext cx="581169" cy="2189070"/>
          </a:xfrm>
          <a:prstGeom prst="uturnArrow">
            <a:avLst>
              <a:gd name="adj1" fmla="val 12998"/>
              <a:gd name="adj2" fmla="val 12998"/>
              <a:gd name="adj3" fmla="val 32437"/>
              <a:gd name="adj4" fmla="val 19747"/>
              <a:gd name="adj5" fmla="val 4115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2" name="U-turn Arrow 201">
            <a:extLst>
              <a:ext uri="{FF2B5EF4-FFF2-40B4-BE49-F238E27FC236}">
                <a16:creationId xmlns:a16="http://schemas.microsoft.com/office/drawing/2014/main" id="{D2359131-AC01-15A9-32B7-D3CCB25C2787}"/>
              </a:ext>
            </a:extLst>
          </p:cNvPr>
          <p:cNvSpPr/>
          <p:nvPr/>
        </p:nvSpPr>
        <p:spPr>
          <a:xfrm flipH="1">
            <a:off x="7584995" y="4034843"/>
            <a:ext cx="581169" cy="2211506"/>
          </a:xfrm>
          <a:prstGeom prst="uturnArrow">
            <a:avLst>
              <a:gd name="adj1" fmla="val 12998"/>
              <a:gd name="adj2" fmla="val 12998"/>
              <a:gd name="adj3" fmla="val 32437"/>
              <a:gd name="adj4" fmla="val 19747"/>
              <a:gd name="adj5" fmla="val 1648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3" name="U-turn Arrow 202">
            <a:extLst>
              <a:ext uri="{FF2B5EF4-FFF2-40B4-BE49-F238E27FC236}">
                <a16:creationId xmlns:a16="http://schemas.microsoft.com/office/drawing/2014/main" id="{B3360402-27F8-F40D-8E1D-2B2D49CC8B9A}"/>
              </a:ext>
            </a:extLst>
          </p:cNvPr>
          <p:cNvSpPr/>
          <p:nvPr/>
        </p:nvSpPr>
        <p:spPr>
          <a:xfrm flipH="1">
            <a:off x="5340553" y="4033959"/>
            <a:ext cx="581169" cy="2188187"/>
          </a:xfrm>
          <a:prstGeom prst="uturnArrow">
            <a:avLst>
              <a:gd name="adj1" fmla="val 12998"/>
              <a:gd name="adj2" fmla="val 12998"/>
              <a:gd name="adj3" fmla="val 32437"/>
              <a:gd name="adj4" fmla="val 19747"/>
              <a:gd name="adj5" fmla="val 402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30" name="U-turn Arrow 329">
            <a:extLst>
              <a:ext uri="{FF2B5EF4-FFF2-40B4-BE49-F238E27FC236}">
                <a16:creationId xmlns:a16="http://schemas.microsoft.com/office/drawing/2014/main" id="{A352C410-8BDF-29A0-0A66-D76E118A0046}"/>
              </a:ext>
            </a:extLst>
          </p:cNvPr>
          <p:cNvSpPr/>
          <p:nvPr/>
        </p:nvSpPr>
        <p:spPr>
          <a:xfrm flipH="1">
            <a:off x="6462837" y="5326610"/>
            <a:ext cx="581169" cy="909302"/>
          </a:xfrm>
          <a:prstGeom prst="uturnArrow">
            <a:avLst>
              <a:gd name="adj1" fmla="val 12998"/>
              <a:gd name="adj2" fmla="val 12998"/>
              <a:gd name="adj3" fmla="val 32437"/>
              <a:gd name="adj4" fmla="val 19747"/>
              <a:gd name="adj5" fmla="val 3778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31" name="U-turn Arrow 330">
            <a:extLst>
              <a:ext uri="{FF2B5EF4-FFF2-40B4-BE49-F238E27FC236}">
                <a16:creationId xmlns:a16="http://schemas.microsoft.com/office/drawing/2014/main" id="{2FC27052-BA7F-A5EE-D836-5AA7FF534435}"/>
              </a:ext>
            </a:extLst>
          </p:cNvPr>
          <p:cNvSpPr/>
          <p:nvPr/>
        </p:nvSpPr>
        <p:spPr>
          <a:xfrm flipH="1">
            <a:off x="4232460" y="5341406"/>
            <a:ext cx="581169" cy="923201"/>
          </a:xfrm>
          <a:prstGeom prst="uturnArrow">
            <a:avLst>
              <a:gd name="adj1" fmla="val 12998"/>
              <a:gd name="adj2" fmla="val 12998"/>
              <a:gd name="adj3" fmla="val 32437"/>
              <a:gd name="adj4" fmla="val 19747"/>
              <a:gd name="adj5" fmla="val 9162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32" name="U-turn Arrow 331">
            <a:extLst>
              <a:ext uri="{FF2B5EF4-FFF2-40B4-BE49-F238E27FC236}">
                <a16:creationId xmlns:a16="http://schemas.microsoft.com/office/drawing/2014/main" id="{7B1E2FB4-BBD4-C451-F7B7-93B60A20D545}"/>
              </a:ext>
            </a:extLst>
          </p:cNvPr>
          <p:cNvSpPr/>
          <p:nvPr/>
        </p:nvSpPr>
        <p:spPr>
          <a:xfrm flipH="1">
            <a:off x="7584992" y="5326610"/>
            <a:ext cx="581169" cy="919739"/>
          </a:xfrm>
          <a:prstGeom prst="uturnArrow">
            <a:avLst>
              <a:gd name="adj1" fmla="val 12998"/>
              <a:gd name="adj2" fmla="val 12998"/>
              <a:gd name="adj3" fmla="val 32437"/>
              <a:gd name="adj4" fmla="val 19747"/>
              <a:gd name="adj5" fmla="val 9210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33" name="U-turn Arrow 332">
            <a:extLst>
              <a:ext uri="{FF2B5EF4-FFF2-40B4-BE49-F238E27FC236}">
                <a16:creationId xmlns:a16="http://schemas.microsoft.com/office/drawing/2014/main" id="{BD4254BA-9AEE-AEFC-7229-8BD986EAF1B9}"/>
              </a:ext>
            </a:extLst>
          </p:cNvPr>
          <p:cNvSpPr/>
          <p:nvPr/>
        </p:nvSpPr>
        <p:spPr>
          <a:xfrm flipH="1">
            <a:off x="5340550" y="5340992"/>
            <a:ext cx="581169" cy="912397"/>
          </a:xfrm>
          <a:prstGeom prst="uturnArrow">
            <a:avLst>
              <a:gd name="adj1" fmla="val 12998"/>
              <a:gd name="adj2" fmla="val 12998"/>
              <a:gd name="adj3" fmla="val 32437"/>
              <a:gd name="adj4" fmla="val 19747"/>
              <a:gd name="adj5" fmla="val 402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nvGrpSpPr>
          <p:cNvPr id="334" name="그룹 761">
            <a:extLst>
              <a:ext uri="{FF2B5EF4-FFF2-40B4-BE49-F238E27FC236}">
                <a16:creationId xmlns:a16="http://schemas.microsoft.com/office/drawing/2014/main" id="{64C6C16A-069E-DBD8-683A-69822F0907D9}"/>
              </a:ext>
            </a:extLst>
          </p:cNvPr>
          <p:cNvGrpSpPr/>
          <p:nvPr/>
        </p:nvGrpSpPr>
        <p:grpSpPr>
          <a:xfrm rot="5400000">
            <a:off x="4883794" y="5596775"/>
            <a:ext cx="598569" cy="124310"/>
            <a:chOff x="5608137" y="3394157"/>
            <a:chExt cx="338599" cy="70817"/>
          </a:xfrm>
        </p:grpSpPr>
        <p:grpSp>
          <p:nvGrpSpPr>
            <p:cNvPr id="335" name="그룹 753">
              <a:extLst>
                <a:ext uri="{FF2B5EF4-FFF2-40B4-BE49-F238E27FC236}">
                  <a16:creationId xmlns:a16="http://schemas.microsoft.com/office/drawing/2014/main" id="{46F20107-F362-1DF8-5117-D2267F9DC3AF}"/>
                </a:ext>
              </a:extLst>
            </p:cNvPr>
            <p:cNvGrpSpPr/>
            <p:nvPr/>
          </p:nvGrpSpPr>
          <p:grpSpPr>
            <a:xfrm rot="5400000">
              <a:off x="5739521" y="3307128"/>
              <a:ext cx="70817" cy="244875"/>
              <a:chOff x="5131625" y="2342062"/>
              <a:chExt cx="70817" cy="244875"/>
            </a:xfrm>
          </p:grpSpPr>
          <p:sp>
            <p:nvSpPr>
              <p:cNvPr id="338" name="타원 750">
                <a:extLst>
                  <a:ext uri="{FF2B5EF4-FFF2-40B4-BE49-F238E27FC236}">
                    <a16:creationId xmlns:a16="http://schemas.microsoft.com/office/drawing/2014/main" id="{7665EA3F-15F2-1C4E-F2BC-EA8EEC50E361}"/>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339" name="타원 751">
                <a:extLst>
                  <a:ext uri="{FF2B5EF4-FFF2-40B4-BE49-F238E27FC236}">
                    <a16:creationId xmlns:a16="http://schemas.microsoft.com/office/drawing/2014/main" id="{EAF339EB-30A5-D01B-2E80-DA4AD7942E59}"/>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340" name="직선 연결선 752">
                <a:extLst>
                  <a:ext uri="{FF2B5EF4-FFF2-40B4-BE49-F238E27FC236}">
                    <a16:creationId xmlns:a16="http://schemas.microsoft.com/office/drawing/2014/main" id="{B2FCE671-6B4F-8FA6-8A9F-57597FF3B440}"/>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336" name="직선 연결선 754">
              <a:extLst>
                <a:ext uri="{FF2B5EF4-FFF2-40B4-BE49-F238E27FC236}">
                  <a16:creationId xmlns:a16="http://schemas.microsoft.com/office/drawing/2014/main" id="{80C92A27-20B0-C7E2-BDF5-AB3C109A3A14}"/>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337" name="직선 연결선 756">
              <a:extLst>
                <a:ext uri="{FF2B5EF4-FFF2-40B4-BE49-F238E27FC236}">
                  <a16:creationId xmlns:a16="http://schemas.microsoft.com/office/drawing/2014/main" id="{4EF0C65F-2467-17F0-82DC-D94AEDCCEC6F}"/>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341" name="그룹 835">
            <a:extLst>
              <a:ext uri="{FF2B5EF4-FFF2-40B4-BE49-F238E27FC236}">
                <a16:creationId xmlns:a16="http://schemas.microsoft.com/office/drawing/2014/main" id="{D6846B20-DD8D-80AE-D163-8E6EB9CBCA3B}"/>
              </a:ext>
            </a:extLst>
          </p:cNvPr>
          <p:cNvGrpSpPr/>
          <p:nvPr/>
        </p:nvGrpSpPr>
        <p:grpSpPr>
          <a:xfrm rot="16200000">
            <a:off x="7116827" y="5503926"/>
            <a:ext cx="564373" cy="268733"/>
            <a:chOff x="5890169" y="4312037"/>
            <a:chExt cx="1895988" cy="1103725"/>
          </a:xfrm>
        </p:grpSpPr>
        <p:grpSp>
          <p:nvGrpSpPr>
            <p:cNvPr id="342" name="그룹 822">
              <a:extLst>
                <a:ext uri="{FF2B5EF4-FFF2-40B4-BE49-F238E27FC236}">
                  <a16:creationId xmlns:a16="http://schemas.microsoft.com/office/drawing/2014/main" id="{BDC3047A-0E64-64E1-DE52-DF13BE2E9555}"/>
                </a:ext>
              </a:extLst>
            </p:cNvPr>
            <p:cNvGrpSpPr/>
            <p:nvPr/>
          </p:nvGrpSpPr>
          <p:grpSpPr>
            <a:xfrm>
              <a:off x="6122466" y="4312037"/>
              <a:ext cx="1432853" cy="1103725"/>
              <a:chOff x="5991225" y="4310063"/>
              <a:chExt cx="496427" cy="273840"/>
            </a:xfrm>
          </p:grpSpPr>
          <p:cxnSp>
            <p:nvCxnSpPr>
              <p:cNvPr id="345" name="직선 연결선 771">
                <a:extLst>
                  <a:ext uri="{FF2B5EF4-FFF2-40B4-BE49-F238E27FC236}">
                    <a16:creationId xmlns:a16="http://schemas.microsoft.com/office/drawing/2014/main" id="{ED88A357-6C95-D699-5C0F-D73BA602F395}"/>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6" name="직선 연결선 789">
                <a:extLst>
                  <a:ext uri="{FF2B5EF4-FFF2-40B4-BE49-F238E27FC236}">
                    <a16:creationId xmlns:a16="http://schemas.microsoft.com/office/drawing/2014/main" id="{A04FC476-F2C8-D8E4-572B-8F7993151043}"/>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7" name="직선 연결선 792">
                <a:extLst>
                  <a:ext uri="{FF2B5EF4-FFF2-40B4-BE49-F238E27FC236}">
                    <a16:creationId xmlns:a16="http://schemas.microsoft.com/office/drawing/2014/main" id="{BF6573E7-BF10-AE6C-46C1-5E4D8DA82906}"/>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8" name="직선 연결선 807">
                <a:extLst>
                  <a:ext uri="{FF2B5EF4-FFF2-40B4-BE49-F238E27FC236}">
                    <a16:creationId xmlns:a16="http://schemas.microsoft.com/office/drawing/2014/main" id="{96BFEE80-0693-15E6-F61E-C5AFB052C2D2}"/>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9" name="직선 연결선 810">
                <a:extLst>
                  <a:ext uri="{FF2B5EF4-FFF2-40B4-BE49-F238E27FC236}">
                    <a16:creationId xmlns:a16="http://schemas.microsoft.com/office/drawing/2014/main" id="{7FEA705B-2191-A516-7D32-0687E660F9FE}"/>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50" name="직선 연결선 815">
                <a:extLst>
                  <a:ext uri="{FF2B5EF4-FFF2-40B4-BE49-F238E27FC236}">
                    <a16:creationId xmlns:a16="http://schemas.microsoft.com/office/drawing/2014/main" id="{ED9DCD9C-D764-9E43-0816-90991A30F1D9}"/>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51" name="직선 연결선 819">
                <a:extLst>
                  <a:ext uri="{FF2B5EF4-FFF2-40B4-BE49-F238E27FC236}">
                    <a16:creationId xmlns:a16="http://schemas.microsoft.com/office/drawing/2014/main" id="{611BE62F-4C5C-9511-4286-02A274B99477}"/>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343" name="직선 연결선 826">
              <a:extLst>
                <a:ext uri="{FF2B5EF4-FFF2-40B4-BE49-F238E27FC236}">
                  <a16:creationId xmlns:a16="http://schemas.microsoft.com/office/drawing/2014/main" id="{FC070F9B-612A-9D85-6FDA-7D9AD18B94BD}"/>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4" name="직선 연결선 832">
              <a:extLst>
                <a:ext uri="{FF2B5EF4-FFF2-40B4-BE49-F238E27FC236}">
                  <a16:creationId xmlns:a16="http://schemas.microsoft.com/office/drawing/2014/main" id="{8E4DD1D2-7E6F-687F-B404-C832AA2C8C06}"/>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sp>
        <p:nvSpPr>
          <p:cNvPr id="204" name="U-turn Arrow 203">
            <a:extLst>
              <a:ext uri="{FF2B5EF4-FFF2-40B4-BE49-F238E27FC236}">
                <a16:creationId xmlns:a16="http://schemas.microsoft.com/office/drawing/2014/main" id="{408E9155-395E-5792-2E69-9ED75F141585}"/>
              </a:ext>
            </a:extLst>
          </p:cNvPr>
          <p:cNvSpPr/>
          <p:nvPr/>
        </p:nvSpPr>
        <p:spPr>
          <a:xfrm flipH="1">
            <a:off x="6462838" y="2731243"/>
            <a:ext cx="581169" cy="3515107"/>
          </a:xfrm>
          <a:prstGeom prst="uturnArrow">
            <a:avLst>
              <a:gd name="adj1" fmla="val 12998"/>
              <a:gd name="adj2" fmla="val 12998"/>
              <a:gd name="adj3" fmla="val 32437"/>
              <a:gd name="adj4" fmla="val 19747"/>
              <a:gd name="adj5" fmla="val 25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10" name="Slide Number Placeholder 209">
            <a:extLst>
              <a:ext uri="{FF2B5EF4-FFF2-40B4-BE49-F238E27FC236}">
                <a16:creationId xmlns:a16="http://schemas.microsoft.com/office/drawing/2014/main" id="{AF03FD3E-AAE9-B1A2-AAC3-EA920184AD7D}"/>
              </a:ext>
            </a:extLst>
          </p:cNvPr>
          <p:cNvSpPr>
            <a:spLocks noGrp="1"/>
          </p:cNvSpPr>
          <p:nvPr>
            <p:ph type="sldNum" sz="quarter" idx="12"/>
          </p:nvPr>
        </p:nvSpPr>
        <p:spPr/>
        <p:txBody>
          <a:bodyPr/>
          <a:lstStyle/>
          <a:p>
            <a:r>
              <a:rPr lang="en-CH" dirty="0"/>
              <a:t>20</a:t>
            </a:r>
          </a:p>
        </p:txBody>
      </p:sp>
    </p:spTree>
    <p:extLst>
      <p:ext uri="{BB962C8B-B14F-4D97-AF65-F5344CB8AC3E}">
        <p14:creationId xmlns:p14="http://schemas.microsoft.com/office/powerpoint/2010/main" val="271187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right)">
                                      <p:cBhvr>
                                        <p:cTn id="7" dur="500"/>
                                        <p:tgtEl>
                                          <p:spTgt spid="19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04"/>
                                        </p:tgtEl>
                                        <p:attrNameLst>
                                          <p:attrName>style.visibility</p:attrName>
                                        </p:attrNameLst>
                                      </p:cBhvr>
                                      <p:to>
                                        <p:strVal val="visible"/>
                                      </p:to>
                                    </p:set>
                                    <p:animEffect transition="in" filter="wipe(right)">
                                      <p:cBhvr>
                                        <p:cTn id="10" dur="500"/>
                                        <p:tgtEl>
                                          <p:spTgt spid="20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98"/>
                                        </p:tgtEl>
                                        <p:attrNameLst>
                                          <p:attrName>style.visibility</p:attrName>
                                        </p:attrNameLst>
                                      </p:cBhvr>
                                      <p:to>
                                        <p:strVal val="visible"/>
                                      </p:to>
                                    </p:set>
                                    <p:animEffect transition="in" filter="wipe(right)">
                                      <p:cBhvr>
                                        <p:cTn id="13" dur="500"/>
                                        <p:tgtEl>
                                          <p:spTgt spid="198"/>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99"/>
                                        </p:tgtEl>
                                        <p:attrNameLst>
                                          <p:attrName>style.visibility</p:attrName>
                                        </p:attrNameLst>
                                      </p:cBhvr>
                                      <p:to>
                                        <p:strVal val="visible"/>
                                      </p:to>
                                    </p:set>
                                    <p:animEffect transition="in" filter="wipe(right)">
                                      <p:cBhvr>
                                        <p:cTn id="16" dur="500"/>
                                        <p:tgtEl>
                                          <p:spTgt spid="199"/>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200"/>
                                        </p:tgtEl>
                                        <p:attrNameLst>
                                          <p:attrName>style.visibility</p:attrName>
                                        </p:attrNameLst>
                                      </p:cBhvr>
                                      <p:to>
                                        <p:strVal val="visible"/>
                                      </p:to>
                                    </p:set>
                                    <p:animEffect transition="in" filter="wipe(right)">
                                      <p:cBhvr>
                                        <p:cTn id="19" dur="500"/>
                                        <p:tgtEl>
                                          <p:spTgt spid="200"/>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01"/>
                                        </p:tgtEl>
                                        <p:attrNameLst>
                                          <p:attrName>style.visibility</p:attrName>
                                        </p:attrNameLst>
                                      </p:cBhvr>
                                      <p:to>
                                        <p:strVal val="visible"/>
                                      </p:to>
                                    </p:set>
                                    <p:animEffect transition="in" filter="wipe(right)">
                                      <p:cBhvr>
                                        <p:cTn id="22" dur="500"/>
                                        <p:tgtEl>
                                          <p:spTgt spid="201"/>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02"/>
                                        </p:tgtEl>
                                        <p:attrNameLst>
                                          <p:attrName>style.visibility</p:attrName>
                                        </p:attrNameLst>
                                      </p:cBhvr>
                                      <p:to>
                                        <p:strVal val="visible"/>
                                      </p:to>
                                    </p:set>
                                    <p:animEffect transition="in" filter="wipe(right)">
                                      <p:cBhvr>
                                        <p:cTn id="25" dur="500"/>
                                        <p:tgtEl>
                                          <p:spTgt spid="20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03"/>
                                        </p:tgtEl>
                                        <p:attrNameLst>
                                          <p:attrName>style.visibility</p:attrName>
                                        </p:attrNameLst>
                                      </p:cBhvr>
                                      <p:to>
                                        <p:strVal val="visible"/>
                                      </p:to>
                                    </p:set>
                                    <p:animEffect transition="in" filter="wipe(right)">
                                      <p:cBhvr>
                                        <p:cTn id="28" dur="500"/>
                                        <p:tgtEl>
                                          <p:spTgt spid="203"/>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331"/>
                                        </p:tgtEl>
                                        <p:attrNameLst>
                                          <p:attrName>style.visibility</p:attrName>
                                        </p:attrNameLst>
                                      </p:cBhvr>
                                      <p:to>
                                        <p:strVal val="visible"/>
                                      </p:to>
                                    </p:set>
                                    <p:animEffect transition="in" filter="wipe(right)">
                                      <p:cBhvr>
                                        <p:cTn id="31" dur="500"/>
                                        <p:tgtEl>
                                          <p:spTgt spid="331"/>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330"/>
                                        </p:tgtEl>
                                        <p:attrNameLst>
                                          <p:attrName>style.visibility</p:attrName>
                                        </p:attrNameLst>
                                      </p:cBhvr>
                                      <p:to>
                                        <p:strVal val="visible"/>
                                      </p:to>
                                    </p:set>
                                    <p:animEffect transition="in" filter="wipe(right)">
                                      <p:cBhvr>
                                        <p:cTn id="34" dur="500"/>
                                        <p:tgtEl>
                                          <p:spTgt spid="330"/>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332"/>
                                        </p:tgtEl>
                                        <p:attrNameLst>
                                          <p:attrName>style.visibility</p:attrName>
                                        </p:attrNameLst>
                                      </p:cBhvr>
                                      <p:to>
                                        <p:strVal val="visible"/>
                                      </p:to>
                                    </p:set>
                                    <p:animEffect transition="in" filter="wipe(right)">
                                      <p:cBhvr>
                                        <p:cTn id="37" dur="500"/>
                                        <p:tgtEl>
                                          <p:spTgt spid="332"/>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333"/>
                                        </p:tgtEl>
                                        <p:attrNameLst>
                                          <p:attrName>style.visibility</p:attrName>
                                        </p:attrNameLst>
                                      </p:cBhvr>
                                      <p:to>
                                        <p:strVal val="visible"/>
                                      </p:to>
                                    </p:set>
                                    <p:animEffect transition="in" filter="wipe(right)">
                                      <p:cBhvr>
                                        <p:cTn id="40" dur="500"/>
                                        <p:tgtEl>
                                          <p:spTgt spid="333"/>
                                        </p:tgtEl>
                                      </p:cBhvr>
                                    </p:animEffec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animBg="1"/>
      <p:bldP spid="198" grpId="0" animBg="1"/>
      <p:bldP spid="199" grpId="0" animBg="1"/>
      <p:bldP spid="201" grpId="0" animBg="1"/>
      <p:bldP spid="200" grpId="0" animBg="1"/>
      <p:bldP spid="202" grpId="0" animBg="1"/>
      <p:bldP spid="203" grpId="0" animBg="1"/>
      <p:bldP spid="330" grpId="0" animBg="1"/>
      <p:bldP spid="331" grpId="0" animBg="1"/>
      <p:bldP spid="332" grpId="0" animBg="1"/>
      <p:bldP spid="333" grpId="0" animBg="1"/>
      <p:bldP spid="20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Rounded Rectangle 268">
            <a:extLst>
              <a:ext uri="{FF2B5EF4-FFF2-40B4-BE49-F238E27FC236}">
                <a16:creationId xmlns:a16="http://schemas.microsoft.com/office/drawing/2014/main" id="{8D74A2D1-E8F2-B83A-099C-E17053503545}"/>
              </a:ext>
            </a:extLst>
          </p:cNvPr>
          <p:cNvSpPr/>
          <p:nvPr/>
        </p:nvSpPr>
        <p:spPr>
          <a:xfrm>
            <a:off x="3601538" y="5179893"/>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rIns="0"/>
          <a:lstStyle/>
          <a:p>
            <a:r>
              <a:rPr lang="en-CH" dirty="0">
                <a:solidFill>
                  <a:srgbClr val="C80060"/>
                </a:solidFill>
                <a:latin typeface="Avenir Next Medium" panose="020B0503020202020204" pitchFamily="34" charset="0"/>
              </a:rPr>
              <a:t>Inter-Block MWS</a:t>
            </a:r>
            <a:r>
              <a:rPr lang="en-CH" dirty="0"/>
              <a:t>: </a:t>
            </a:r>
            <a:br>
              <a:rPr lang="en-CH" dirty="0"/>
            </a:br>
            <a:r>
              <a:rPr lang="en-CH" dirty="0">
                <a:solidFill>
                  <a:schemeClr val="accent1"/>
                </a:solidFill>
              </a:rPr>
              <a:t>Simultaneously activates </a:t>
            </a:r>
            <a:r>
              <a:rPr lang="en-CH" dirty="0"/>
              <a:t>multiple WLs </a:t>
            </a:r>
            <a:r>
              <a:rPr lang="en-CH" dirty="0">
                <a:solidFill>
                  <a:schemeClr val="accent1"/>
                </a:solidFill>
              </a:rPr>
              <a:t>in different blocks</a:t>
            </a:r>
            <a:r>
              <a:rPr lang="en-CH" dirty="0"/>
              <a:t> </a:t>
            </a:r>
            <a:br>
              <a:rPr lang="en-CH" dirty="0"/>
            </a:br>
            <a:r>
              <a:rPr lang="en-CH" dirty="0"/>
              <a:t>   </a:t>
            </a:r>
            <a:r>
              <a:rPr lang="en-CH" dirty="0">
                <a:sym typeface="Wingdings" pitchFamily="2" charset="2"/>
              </a:rPr>
              <a:t> </a:t>
            </a:r>
            <a:r>
              <a:rPr lang="en-CH" dirty="0">
                <a:solidFill>
                  <a:srgbClr val="C80060"/>
                </a:solidFill>
              </a:rPr>
              <a:t>Bitwise OR</a:t>
            </a:r>
            <a:r>
              <a:rPr lang="en-CH" dirty="0"/>
              <a:t> 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8" name="Rounded Rectangle 107">
            <a:extLst>
              <a:ext uri="{FF2B5EF4-FFF2-40B4-BE49-F238E27FC236}">
                <a16:creationId xmlns:a16="http://schemas.microsoft.com/office/drawing/2014/main" id="{C31E7358-9A52-90D6-B59B-1FFFCC15D269}"/>
              </a:ext>
            </a:extLst>
          </p:cNvPr>
          <p:cNvSpPr/>
          <p:nvPr/>
        </p:nvSpPr>
        <p:spPr>
          <a:xfrm>
            <a:off x="3601538" y="3882702"/>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lstStyle/>
          <a:p>
            <a:r>
              <a:rPr lang="en-CH" dirty="0"/>
              <a:t>Multi-Wordline Sensing (MWS): Bitwise OR</a:t>
            </a:r>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228" name="Group 227">
            <a:extLst>
              <a:ext uri="{FF2B5EF4-FFF2-40B4-BE49-F238E27FC236}">
                <a16:creationId xmlns:a16="http://schemas.microsoft.com/office/drawing/2014/main" id="{4657F400-371E-5409-CC86-6FC3A1E88181}"/>
              </a:ext>
            </a:extLst>
          </p:cNvPr>
          <p:cNvGrpSpPr/>
          <p:nvPr/>
        </p:nvGrpSpPr>
        <p:grpSpPr>
          <a:xfrm>
            <a:off x="4640972" y="2450831"/>
            <a:ext cx="3350590" cy="3784740"/>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77" name="Group 76">
            <a:extLst>
              <a:ext uri="{FF2B5EF4-FFF2-40B4-BE49-F238E27FC236}">
                <a16:creationId xmlns:a16="http://schemas.microsoft.com/office/drawing/2014/main" id="{63892C96-3420-FC41-AC8C-83B854C98E3B}"/>
              </a:ext>
            </a:extLst>
          </p:cNvPr>
          <p:cNvGrpSpPr/>
          <p:nvPr/>
        </p:nvGrpSpPr>
        <p:grpSpPr>
          <a:xfrm>
            <a:off x="4051865" y="2665067"/>
            <a:ext cx="3939696" cy="891472"/>
            <a:chOff x="4051865" y="2665067"/>
            <a:chExt cx="3939696" cy="891472"/>
          </a:xfrm>
        </p:grpSpPr>
        <p:grpSp>
          <p:nvGrpSpPr>
            <p:cNvPr id="94" name="Group 93">
              <a:extLst>
                <a:ext uri="{FF2B5EF4-FFF2-40B4-BE49-F238E27FC236}">
                  <a16:creationId xmlns:a16="http://schemas.microsoft.com/office/drawing/2014/main" id="{E4826338-1836-E9D3-34FB-562D0F2D1798}"/>
                </a:ext>
              </a:extLst>
            </p:cNvPr>
            <p:cNvGrpSpPr/>
            <p:nvPr/>
          </p:nvGrpSpPr>
          <p:grpSpPr>
            <a:xfrm>
              <a:off x="4062140" y="2665067"/>
              <a:ext cx="3340542" cy="891472"/>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31" name="Group 30">
            <a:extLst>
              <a:ext uri="{FF2B5EF4-FFF2-40B4-BE49-F238E27FC236}">
                <a16:creationId xmlns:a16="http://schemas.microsoft.com/office/drawing/2014/main" id="{A54D0EED-F7AE-3399-A35F-5DD2E5791B55}"/>
              </a:ext>
            </a:extLst>
          </p:cNvPr>
          <p:cNvGrpSpPr/>
          <p:nvPr/>
        </p:nvGrpSpPr>
        <p:grpSpPr>
          <a:xfrm>
            <a:off x="3382115" y="3058678"/>
            <a:ext cx="5014215"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타원 299">
            <a:extLst>
              <a:ext uri="{FF2B5EF4-FFF2-40B4-BE49-F238E27FC236}">
                <a16:creationId xmlns:a16="http://schemas.microsoft.com/office/drawing/2014/main" id="{715BDDB0-F2BA-732C-8F89-B946C45E3F0E}"/>
              </a:ext>
            </a:extLst>
          </p:cNvPr>
          <p:cNvSpPr/>
          <p:nvPr/>
        </p:nvSpPr>
        <p:spPr>
          <a:xfrm>
            <a:off x="3782388" y="277963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77963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77963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77963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83076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1741317" y="2904791"/>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x</a:t>
            </a:r>
            <a:r>
              <a:rPr lang="en-US" altLang="ko-KR" sz="2000" b="1" i="1" dirty="0">
                <a:solidFill>
                  <a:prstClr val="black"/>
                </a:solidFill>
                <a:latin typeface="Cambria" panose="02040503050406030204" pitchFamily="18" charset="0"/>
                <a:ea typeface="맑은 고딕" panose="020B0503020000020004" pitchFamily="34" charset="-127"/>
              </a:rPr>
              <a:t> </a:t>
            </a:r>
            <a:r>
              <a:rPr lang="en-US" altLang="ko-KR" sz="2000" b="1" dirty="0">
                <a:solidFill>
                  <a:prstClr val="black"/>
                </a:solidFill>
                <a:latin typeface="Cambria" panose="02040503050406030204" pitchFamily="18" charset="0"/>
                <a:ea typeface="맑은 고딕" panose="020B0503020000020004" pitchFamily="34" charset="-127"/>
              </a:rPr>
              <a:t>in Block</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39" name="TextBox 38">
            <a:extLst>
              <a:ext uri="{FF2B5EF4-FFF2-40B4-BE49-F238E27FC236}">
                <a16:creationId xmlns:a16="http://schemas.microsoft.com/office/drawing/2014/main" id="{52309550-34CC-9B82-DD8B-8935C865D78B}"/>
              </a:ext>
            </a:extLst>
          </p:cNvPr>
          <p:cNvSpPr txBox="1"/>
          <p:nvPr/>
        </p:nvSpPr>
        <p:spPr>
          <a:xfrm rot="16200000">
            <a:off x="3861980"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49" name="TextBox 48">
            <a:extLst>
              <a:ext uri="{FF2B5EF4-FFF2-40B4-BE49-F238E27FC236}">
                <a16:creationId xmlns:a16="http://schemas.microsoft.com/office/drawing/2014/main" id="{E167FCCF-4A80-8545-6E30-66612FF54E00}"/>
              </a:ext>
            </a:extLst>
          </p:cNvPr>
          <p:cNvSpPr txBox="1"/>
          <p:nvPr/>
        </p:nvSpPr>
        <p:spPr>
          <a:xfrm rot="16200000">
            <a:off x="4975494"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6" name="TextBox 55">
            <a:extLst>
              <a:ext uri="{FF2B5EF4-FFF2-40B4-BE49-F238E27FC236}">
                <a16:creationId xmlns:a16="http://schemas.microsoft.com/office/drawing/2014/main" id="{7C5EBD8A-44A8-4741-0DEA-D143CD6497AF}"/>
              </a:ext>
            </a:extLst>
          </p:cNvPr>
          <p:cNvSpPr txBox="1"/>
          <p:nvPr/>
        </p:nvSpPr>
        <p:spPr>
          <a:xfrm rot="16200000">
            <a:off x="6089008"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3" name="TextBox 62">
            <a:extLst>
              <a:ext uri="{FF2B5EF4-FFF2-40B4-BE49-F238E27FC236}">
                <a16:creationId xmlns:a16="http://schemas.microsoft.com/office/drawing/2014/main" id="{36FE8E3E-07ED-08B6-AD4B-4C2135F40366}"/>
              </a:ext>
            </a:extLst>
          </p:cNvPr>
          <p:cNvSpPr txBox="1"/>
          <p:nvPr/>
        </p:nvSpPr>
        <p:spPr>
          <a:xfrm rot="16200000">
            <a:off x="7202522"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17" name="그룹 835">
            <a:extLst>
              <a:ext uri="{FF2B5EF4-FFF2-40B4-BE49-F238E27FC236}">
                <a16:creationId xmlns:a16="http://schemas.microsoft.com/office/drawing/2014/main" id="{F4592954-95A2-D955-67CB-506964105B46}"/>
              </a:ext>
            </a:extLst>
          </p:cNvPr>
          <p:cNvGrpSpPr/>
          <p:nvPr/>
        </p:nvGrpSpPr>
        <p:grpSpPr>
          <a:xfrm rot="16200000">
            <a:off x="6006980" y="2927666"/>
            <a:ext cx="564373" cy="268733"/>
            <a:chOff x="5890169" y="4312037"/>
            <a:chExt cx="1895988" cy="1103725"/>
          </a:xfrm>
        </p:grpSpPr>
        <p:grpSp>
          <p:nvGrpSpPr>
            <p:cNvPr id="18" name="그룹 822">
              <a:extLst>
                <a:ext uri="{FF2B5EF4-FFF2-40B4-BE49-F238E27FC236}">
                  <a16:creationId xmlns:a16="http://schemas.microsoft.com/office/drawing/2014/main" id="{E27744CE-287F-B85F-7E62-EDFA1ECDD7B0}"/>
                </a:ext>
              </a:extLst>
            </p:cNvPr>
            <p:cNvGrpSpPr/>
            <p:nvPr/>
          </p:nvGrpSpPr>
          <p:grpSpPr>
            <a:xfrm>
              <a:off x="6122466" y="4312037"/>
              <a:ext cx="1432853" cy="1103725"/>
              <a:chOff x="5991225" y="4310063"/>
              <a:chExt cx="496427" cy="273840"/>
            </a:xfrm>
          </p:grpSpPr>
          <p:cxnSp>
            <p:nvCxnSpPr>
              <p:cNvPr id="21" name="직선 연결선 771">
                <a:extLst>
                  <a:ext uri="{FF2B5EF4-FFF2-40B4-BE49-F238E27FC236}">
                    <a16:creationId xmlns:a16="http://schemas.microsoft.com/office/drawing/2014/main" id="{3AEFD8DC-D54C-031F-D33B-612437570868}"/>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789">
                <a:extLst>
                  <a:ext uri="{FF2B5EF4-FFF2-40B4-BE49-F238E27FC236}">
                    <a16:creationId xmlns:a16="http://schemas.microsoft.com/office/drawing/2014/main" id="{4F541810-443F-725F-870C-A54E8CAFCE9F}"/>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3" name="직선 연결선 792">
                <a:extLst>
                  <a:ext uri="{FF2B5EF4-FFF2-40B4-BE49-F238E27FC236}">
                    <a16:creationId xmlns:a16="http://schemas.microsoft.com/office/drawing/2014/main" id="{850CB885-7446-F480-14C4-AFA93F7D8F2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4" name="직선 연결선 807">
                <a:extLst>
                  <a:ext uri="{FF2B5EF4-FFF2-40B4-BE49-F238E27FC236}">
                    <a16:creationId xmlns:a16="http://schemas.microsoft.com/office/drawing/2014/main" id="{61AAEFC2-A853-D6E9-B671-3F54296E5285}"/>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5" name="직선 연결선 810">
                <a:extLst>
                  <a:ext uri="{FF2B5EF4-FFF2-40B4-BE49-F238E27FC236}">
                    <a16:creationId xmlns:a16="http://schemas.microsoft.com/office/drawing/2014/main" id="{52E2E9E6-C93A-F9FE-E004-7613C11889F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6" name="직선 연결선 815">
                <a:extLst>
                  <a:ext uri="{FF2B5EF4-FFF2-40B4-BE49-F238E27FC236}">
                    <a16:creationId xmlns:a16="http://schemas.microsoft.com/office/drawing/2014/main" id="{64AE6ADF-8BE5-7945-A16B-3D053D30D43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7" name="직선 연결선 819">
                <a:extLst>
                  <a:ext uri="{FF2B5EF4-FFF2-40B4-BE49-F238E27FC236}">
                    <a16:creationId xmlns:a16="http://schemas.microsoft.com/office/drawing/2014/main" id="{E1A58F2E-D63F-D9BE-D3B0-9EB49B51931D}"/>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9" name="직선 연결선 826">
              <a:extLst>
                <a:ext uri="{FF2B5EF4-FFF2-40B4-BE49-F238E27FC236}">
                  <a16:creationId xmlns:a16="http://schemas.microsoft.com/office/drawing/2014/main" id="{365B0C8C-6B5D-A4D9-DF1E-F615DE4BE9A3}"/>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0" name="직선 연결선 832">
              <a:extLst>
                <a:ext uri="{FF2B5EF4-FFF2-40B4-BE49-F238E27FC236}">
                  <a16:creationId xmlns:a16="http://schemas.microsoft.com/office/drawing/2014/main" id="{E1AACF72-0654-1E10-774B-7A6A45AB482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8" name="그룹 835">
            <a:extLst>
              <a:ext uri="{FF2B5EF4-FFF2-40B4-BE49-F238E27FC236}">
                <a16:creationId xmlns:a16="http://schemas.microsoft.com/office/drawing/2014/main" id="{4CC88B9A-6B37-AE39-C096-59836ECDB962}"/>
              </a:ext>
            </a:extLst>
          </p:cNvPr>
          <p:cNvGrpSpPr/>
          <p:nvPr/>
        </p:nvGrpSpPr>
        <p:grpSpPr>
          <a:xfrm rot="16200000">
            <a:off x="3777480" y="2914790"/>
            <a:ext cx="564373" cy="268733"/>
            <a:chOff x="5890169" y="4312037"/>
            <a:chExt cx="1895988" cy="1103725"/>
          </a:xfrm>
        </p:grpSpPr>
        <p:grpSp>
          <p:nvGrpSpPr>
            <p:cNvPr id="29" name="그룹 822">
              <a:extLst>
                <a:ext uri="{FF2B5EF4-FFF2-40B4-BE49-F238E27FC236}">
                  <a16:creationId xmlns:a16="http://schemas.microsoft.com/office/drawing/2014/main" id="{92E61A13-89CA-87F3-12BC-5FE1BDCF6F9C}"/>
                </a:ext>
              </a:extLst>
            </p:cNvPr>
            <p:cNvGrpSpPr/>
            <p:nvPr/>
          </p:nvGrpSpPr>
          <p:grpSpPr>
            <a:xfrm>
              <a:off x="6122466" y="4312037"/>
              <a:ext cx="1432853" cy="1103725"/>
              <a:chOff x="5991225" y="4310063"/>
              <a:chExt cx="496427" cy="273840"/>
            </a:xfrm>
          </p:grpSpPr>
          <p:cxnSp>
            <p:nvCxnSpPr>
              <p:cNvPr id="34" name="직선 연결선 771">
                <a:extLst>
                  <a:ext uri="{FF2B5EF4-FFF2-40B4-BE49-F238E27FC236}">
                    <a16:creationId xmlns:a16="http://schemas.microsoft.com/office/drawing/2014/main" id="{39238D1D-674E-3D1A-C094-DE1AEE28E211}"/>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5" name="직선 연결선 789">
                <a:extLst>
                  <a:ext uri="{FF2B5EF4-FFF2-40B4-BE49-F238E27FC236}">
                    <a16:creationId xmlns:a16="http://schemas.microsoft.com/office/drawing/2014/main" id="{02294F00-FC11-5767-E169-65D493CC846A}"/>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6" name="직선 연결선 792">
                <a:extLst>
                  <a:ext uri="{FF2B5EF4-FFF2-40B4-BE49-F238E27FC236}">
                    <a16:creationId xmlns:a16="http://schemas.microsoft.com/office/drawing/2014/main" id="{20B270D4-EE2C-BB78-2B64-D9854726DBA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7" name="직선 연결선 807">
                <a:extLst>
                  <a:ext uri="{FF2B5EF4-FFF2-40B4-BE49-F238E27FC236}">
                    <a16:creationId xmlns:a16="http://schemas.microsoft.com/office/drawing/2014/main" id="{17DDF9F2-4A35-A2F1-6AF8-EF0A416110C5}"/>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8" name="직선 연결선 810">
                <a:extLst>
                  <a:ext uri="{FF2B5EF4-FFF2-40B4-BE49-F238E27FC236}">
                    <a16:creationId xmlns:a16="http://schemas.microsoft.com/office/drawing/2014/main" id="{98CE89E7-AE0D-1A20-9C05-89012A3D7456}"/>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40" name="직선 연결선 815">
                <a:extLst>
                  <a:ext uri="{FF2B5EF4-FFF2-40B4-BE49-F238E27FC236}">
                    <a16:creationId xmlns:a16="http://schemas.microsoft.com/office/drawing/2014/main" id="{9B9EE417-16E6-20A9-E69F-05591F601967}"/>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41" name="직선 연결선 819">
                <a:extLst>
                  <a:ext uri="{FF2B5EF4-FFF2-40B4-BE49-F238E27FC236}">
                    <a16:creationId xmlns:a16="http://schemas.microsoft.com/office/drawing/2014/main" id="{E10F86AA-06AA-3A26-CD6E-EAD383301283}"/>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30" name="직선 연결선 826">
              <a:extLst>
                <a:ext uri="{FF2B5EF4-FFF2-40B4-BE49-F238E27FC236}">
                  <a16:creationId xmlns:a16="http://schemas.microsoft.com/office/drawing/2014/main" id="{A96E5E9F-AD70-D36C-6742-F7A396334BF1}"/>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3" name="직선 연결선 832">
              <a:extLst>
                <a:ext uri="{FF2B5EF4-FFF2-40B4-BE49-F238E27FC236}">
                  <a16:creationId xmlns:a16="http://schemas.microsoft.com/office/drawing/2014/main" id="{25A68749-9A67-856C-2FA3-C759C9FFC05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48" name="그룹 761">
            <a:extLst>
              <a:ext uri="{FF2B5EF4-FFF2-40B4-BE49-F238E27FC236}">
                <a16:creationId xmlns:a16="http://schemas.microsoft.com/office/drawing/2014/main" id="{41BD8605-7C23-B670-AE31-2B79F53108FB}"/>
              </a:ext>
            </a:extLst>
          </p:cNvPr>
          <p:cNvGrpSpPr/>
          <p:nvPr/>
        </p:nvGrpSpPr>
        <p:grpSpPr>
          <a:xfrm rot="5400000">
            <a:off x="7110960" y="3004082"/>
            <a:ext cx="598569" cy="124310"/>
            <a:chOff x="5608137" y="3394157"/>
            <a:chExt cx="338599" cy="70817"/>
          </a:xfrm>
        </p:grpSpPr>
        <p:grpSp>
          <p:nvGrpSpPr>
            <p:cNvPr id="50" name="그룹 753">
              <a:extLst>
                <a:ext uri="{FF2B5EF4-FFF2-40B4-BE49-F238E27FC236}">
                  <a16:creationId xmlns:a16="http://schemas.microsoft.com/office/drawing/2014/main" id="{7C87917E-CDEE-C330-4ACA-E23CCBA25D8C}"/>
                </a:ext>
              </a:extLst>
            </p:cNvPr>
            <p:cNvGrpSpPr/>
            <p:nvPr/>
          </p:nvGrpSpPr>
          <p:grpSpPr>
            <a:xfrm rot="5400000">
              <a:off x="5739521" y="3307128"/>
              <a:ext cx="70817" cy="244875"/>
              <a:chOff x="5131625" y="2342062"/>
              <a:chExt cx="70817" cy="244875"/>
            </a:xfrm>
          </p:grpSpPr>
          <p:sp>
            <p:nvSpPr>
              <p:cNvPr id="62" name="타원 750">
                <a:extLst>
                  <a:ext uri="{FF2B5EF4-FFF2-40B4-BE49-F238E27FC236}">
                    <a16:creationId xmlns:a16="http://schemas.microsoft.com/office/drawing/2014/main" id="{F17B54A9-59BF-A60C-14F7-6C2566E90528}"/>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64" name="타원 751">
                <a:extLst>
                  <a:ext uri="{FF2B5EF4-FFF2-40B4-BE49-F238E27FC236}">
                    <a16:creationId xmlns:a16="http://schemas.microsoft.com/office/drawing/2014/main" id="{19385AE6-D03E-8A0F-27D4-B3B34B90D25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69" name="직선 연결선 752">
                <a:extLst>
                  <a:ext uri="{FF2B5EF4-FFF2-40B4-BE49-F238E27FC236}">
                    <a16:creationId xmlns:a16="http://schemas.microsoft.com/office/drawing/2014/main" id="{57D6D501-9266-3647-6814-D228A412E74C}"/>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55" name="직선 연결선 754">
              <a:extLst>
                <a:ext uri="{FF2B5EF4-FFF2-40B4-BE49-F238E27FC236}">
                  <a16:creationId xmlns:a16="http://schemas.microsoft.com/office/drawing/2014/main" id="{5747B110-F377-A51D-3F97-7BEE4DCEEFC7}"/>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57" name="직선 연결선 756">
              <a:extLst>
                <a:ext uri="{FF2B5EF4-FFF2-40B4-BE49-F238E27FC236}">
                  <a16:creationId xmlns:a16="http://schemas.microsoft.com/office/drawing/2014/main" id="{7FA09959-3157-8A14-F25C-C2DC1E9A7982}"/>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70" name="그룹 761">
            <a:extLst>
              <a:ext uri="{FF2B5EF4-FFF2-40B4-BE49-F238E27FC236}">
                <a16:creationId xmlns:a16="http://schemas.microsoft.com/office/drawing/2014/main" id="{5F19FC32-21CD-2034-971A-3A673347DB12}"/>
              </a:ext>
            </a:extLst>
          </p:cNvPr>
          <p:cNvGrpSpPr/>
          <p:nvPr/>
        </p:nvGrpSpPr>
        <p:grpSpPr>
          <a:xfrm rot="5400000">
            <a:off x="4883794" y="3002629"/>
            <a:ext cx="598569" cy="124310"/>
            <a:chOff x="5608137" y="3394157"/>
            <a:chExt cx="338599" cy="70817"/>
          </a:xfrm>
        </p:grpSpPr>
        <p:grpSp>
          <p:nvGrpSpPr>
            <p:cNvPr id="71" name="그룹 753">
              <a:extLst>
                <a:ext uri="{FF2B5EF4-FFF2-40B4-BE49-F238E27FC236}">
                  <a16:creationId xmlns:a16="http://schemas.microsoft.com/office/drawing/2014/main" id="{932CB08F-D02D-14DD-3E0D-469A9E85331D}"/>
                </a:ext>
              </a:extLst>
            </p:cNvPr>
            <p:cNvGrpSpPr/>
            <p:nvPr/>
          </p:nvGrpSpPr>
          <p:grpSpPr>
            <a:xfrm rot="5400000">
              <a:off x="5739521" y="3307128"/>
              <a:ext cx="70817" cy="244875"/>
              <a:chOff x="5131625" y="2342062"/>
              <a:chExt cx="70817" cy="244875"/>
            </a:xfrm>
          </p:grpSpPr>
          <p:sp>
            <p:nvSpPr>
              <p:cNvPr id="76" name="타원 750">
                <a:extLst>
                  <a:ext uri="{FF2B5EF4-FFF2-40B4-BE49-F238E27FC236}">
                    <a16:creationId xmlns:a16="http://schemas.microsoft.com/office/drawing/2014/main" id="{42829C8A-8E6A-F237-3366-48825F1B64EE}"/>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83" name="타원 751">
                <a:extLst>
                  <a:ext uri="{FF2B5EF4-FFF2-40B4-BE49-F238E27FC236}">
                    <a16:creationId xmlns:a16="http://schemas.microsoft.com/office/drawing/2014/main" id="{864E2282-5F82-D149-B1A3-7B2D49550020}"/>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84" name="직선 연결선 752">
                <a:extLst>
                  <a:ext uri="{FF2B5EF4-FFF2-40B4-BE49-F238E27FC236}">
                    <a16:creationId xmlns:a16="http://schemas.microsoft.com/office/drawing/2014/main" id="{E8B0C024-7E99-634A-34C4-B43B2660E415}"/>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74" name="직선 연결선 754">
              <a:extLst>
                <a:ext uri="{FF2B5EF4-FFF2-40B4-BE49-F238E27FC236}">
                  <a16:creationId xmlns:a16="http://schemas.microsoft.com/office/drawing/2014/main" id="{174BBF73-0827-4151-3660-FD373547DDC3}"/>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75" name="직선 연결선 756">
              <a:extLst>
                <a:ext uri="{FF2B5EF4-FFF2-40B4-BE49-F238E27FC236}">
                  <a16:creationId xmlns:a16="http://schemas.microsoft.com/office/drawing/2014/main" id="{675F3222-B4B6-E8C3-F28A-5F9637FD1724}"/>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68" name="Group 267">
            <a:extLst>
              <a:ext uri="{FF2B5EF4-FFF2-40B4-BE49-F238E27FC236}">
                <a16:creationId xmlns:a16="http://schemas.microsoft.com/office/drawing/2014/main" id="{BC364487-C169-A6EF-9D95-166E456B480A}"/>
              </a:ext>
            </a:extLst>
          </p:cNvPr>
          <p:cNvGrpSpPr/>
          <p:nvPr/>
        </p:nvGrpSpPr>
        <p:grpSpPr>
          <a:xfrm>
            <a:off x="1741317" y="3963243"/>
            <a:ext cx="6899895" cy="891472"/>
            <a:chOff x="1741317" y="4029503"/>
            <a:chExt cx="6899895" cy="891472"/>
          </a:xfrm>
        </p:grpSpPr>
        <p:grpSp>
          <p:nvGrpSpPr>
            <p:cNvPr id="78" name="Group 77">
              <a:extLst>
                <a:ext uri="{FF2B5EF4-FFF2-40B4-BE49-F238E27FC236}">
                  <a16:creationId xmlns:a16="http://schemas.microsoft.com/office/drawing/2014/main" id="{04B9B2D4-ABEB-5C2D-C5A7-1AF73E46B3E5}"/>
                </a:ext>
              </a:extLst>
            </p:cNvPr>
            <p:cNvGrpSpPr/>
            <p:nvPr/>
          </p:nvGrpSpPr>
          <p:grpSpPr>
            <a:xfrm>
              <a:off x="4051865" y="4029503"/>
              <a:ext cx="3939696" cy="891472"/>
              <a:chOff x="4051865" y="2665067"/>
              <a:chExt cx="3939696" cy="891472"/>
            </a:xfrm>
          </p:grpSpPr>
          <p:grpSp>
            <p:nvGrpSpPr>
              <p:cNvPr id="79" name="Group 78">
                <a:extLst>
                  <a:ext uri="{FF2B5EF4-FFF2-40B4-BE49-F238E27FC236}">
                    <a16:creationId xmlns:a16="http://schemas.microsoft.com/office/drawing/2014/main" id="{FAF7E077-839B-1724-3C21-3D39E2D0647B}"/>
                  </a:ext>
                </a:extLst>
              </p:cNvPr>
              <p:cNvGrpSpPr/>
              <p:nvPr/>
            </p:nvGrpSpPr>
            <p:grpSpPr>
              <a:xfrm>
                <a:off x="4062140" y="2665067"/>
                <a:ext cx="3340542" cy="891472"/>
                <a:chOff x="1860807" y="2641375"/>
                <a:chExt cx="3340542" cy="3601380"/>
              </a:xfrm>
            </p:grpSpPr>
            <p:cxnSp>
              <p:nvCxnSpPr>
                <p:cNvPr id="93" name="Straight Connector 92">
                  <a:extLst>
                    <a:ext uri="{FF2B5EF4-FFF2-40B4-BE49-F238E27FC236}">
                      <a16:creationId xmlns:a16="http://schemas.microsoft.com/office/drawing/2014/main" id="{67EC11CB-AA70-A5BD-AACB-2D3E2704B94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743F075-715B-D82B-82F4-168D190DD123}"/>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9A41AF5-64EE-26C7-285B-831775224335}"/>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542741D-0874-7B04-8DCD-C192E5EFDF6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80" name="Straight Connector 79">
                <a:extLst>
                  <a:ext uri="{FF2B5EF4-FFF2-40B4-BE49-F238E27FC236}">
                    <a16:creationId xmlns:a16="http://schemas.microsoft.com/office/drawing/2014/main" id="{9551AE13-33BA-911F-3E7D-69BB80A0DFDC}"/>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1413122-D6B4-7163-1B07-239DE88E8821}"/>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CD131FC-2BDF-7CE2-15DD-C33DE157FF53}"/>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87B5B92-07AF-0E3D-45A7-C1E16CB2AFA0}"/>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3382115" y="4410510"/>
              <a:ext cx="5014215"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타원 299">
              <a:extLst>
                <a:ext uri="{FF2B5EF4-FFF2-40B4-BE49-F238E27FC236}">
                  <a16:creationId xmlns:a16="http://schemas.microsoft.com/office/drawing/2014/main" id="{E0B2046C-3EF6-C78D-56E7-5C2ACB38D989}"/>
                </a:ext>
              </a:extLst>
            </p:cNvPr>
            <p:cNvSpPr/>
            <p:nvPr/>
          </p:nvSpPr>
          <p:spPr>
            <a:xfrm>
              <a:off x="3779881" y="4131462"/>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4131462"/>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4131462"/>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4131462"/>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418466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1741317" y="4259985"/>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y</a:t>
              </a:r>
              <a:r>
                <a:rPr lang="en-US" altLang="ko-KR" sz="2000" b="1" dirty="0">
                  <a:solidFill>
                    <a:prstClr val="black"/>
                  </a:solidFill>
                  <a:latin typeface="Cambria" panose="02040503050406030204" pitchFamily="18" charset="0"/>
                  <a:ea typeface="맑은 고딕" panose="020B0503020000020004" pitchFamily="34" charset="-127"/>
                </a:rPr>
                <a:t> in </a:t>
              </a:r>
              <a:r>
                <a:rPr lang="en-US" altLang="ko-KR" sz="2000" b="1" dirty="0" err="1">
                  <a:solidFill>
                    <a:prstClr val="black"/>
                  </a:solidFill>
                  <a:latin typeface="Cambria" panose="02040503050406030204" pitchFamily="18" charset="0"/>
                  <a:ea typeface="맑은 고딕" panose="020B0503020000020004" pitchFamily="34" charset="-127"/>
                </a:rPr>
                <a:t>Block</a:t>
              </a:r>
              <a:r>
                <a:rPr lang="en-US" altLang="ko-KR" sz="2000" b="1" i="1" baseline="-25000" dirty="0" err="1">
                  <a:solidFill>
                    <a:prstClr val="black"/>
                  </a:solidFill>
                  <a:latin typeface="Cambria" panose="02040503050406030204" pitchFamily="18" charset="0"/>
                  <a:ea typeface="맑은 고딕" panose="020B0503020000020004" pitchFamily="34" charset="-127"/>
                </a:rPr>
                <a:t>i</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88" name="그룹 835">
              <a:extLst>
                <a:ext uri="{FF2B5EF4-FFF2-40B4-BE49-F238E27FC236}">
                  <a16:creationId xmlns:a16="http://schemas.microsoft.com/office/drawing/2014/main" id="{01238782-3AB6-DEA0-010C-3C301EBBDDF8}"/>
                </a:ext>
              </a:extLst>
            </p:cNvPr>
            <p:cNvGrpSpPr/>
            <p:nvPr/>
          </p:nvGrpSpPr>
          <p:grpSpPr>
            <a:xfrm rot="16200000">
              <a:off x="4893346" y="4279282"/>
              <a:ext cx="564373" cy="268733"/>
              <a:chOff x="5890169" y="4312037"/>
              <a:chExt cx="1895988" cy="1103725"/>
            </a:xfrm>
          </p:grpSpPr>
          <p:grpSp>
            <p:nvGrpSpPr>
              <p:cNvPr id="89" name="그룹 822">
                <a:extLst>
                  <a:ext uri="{FF2B5EF4-FFF2-40B4-BE49-F238E27FC236}">
                    <a16:creationId xmlns:a16="http://schemas.microsoft.com/office/drawing/2014/main" id="{94E900B2-A871-D257-B4C2-5FB478E0A810}"/>
                  </a:ext>
                </a:extLst>
              </p:cNvPr>
              <p:cNvGrpSpPr/>
              <p:nvPr/>
            </p:nvGrpSpPr>
            <p:grpSpPr>
              <a:xfrm>
                <a:off x="6122466" y="4312037"/>
                <a:ext cx="1432853" cy="1103725"/>
                <a:chOff x="5991225" y="4310063"/>
                <a:chExt cx="496427" cy="273840"/>
              </a:xfrm>
            </p:grpSpPr>
            <p:cxnSp>
              <p:nvCxnSpPr>
                <p:cNvPr id="99" name="직선 연결선 771">
                  <a:extLst>
                    <a:ext uri="{FF2B5EF4-FFF2-40B4-BE49-F238E27FC236}">
                      <a16:creationId xmlns:a16="http://schemas.microsoft.com/office/drawing/2014/main" id="{0737D491-8242-7C66-59CC-F2A0C01405AE}"/>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0" name="직선 연결선 789">
                  <a:extLst>
                    <a:ext uri="{FF2B5EF4-FFF2-40B4-BE49-F238E27FC236}">
                      <a16:creationId xmlns:a16="http://schemas.microsoft.com/office/drawing/2014/main" id="{47A797E4-4BEE-0E02-0649-45744F60DCB9}"/>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1" name="직선 연결선 792">
                  <a:extLst>
                    <a:ext uri="{FF2B5EF4-FFF2-40B4-BE49-F238E27FC236}">
                      <a16:creationId xmlns:a16="http://schemas.microsoft.com/office/drawing/2014/main" id="{BE054153-F970-32E6-CA6D-93F4670FE8D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2" name="직선 연결선 807">
                  <a:extLst>
                    <a:ext uri="{FF2B5EF4-FFF2-40B4-BE49-F238E27FC236}">
                      <a16:creationId xmlns:a16="http://schemas.microsoft.com/office/drawing/2014/main" id="{B4C05946-C751-D9E6-864A-2D75C963D778}"/>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3" name="직선 연결선 810">
                  <a:extLst>
                    <a:ext uri="{FF2B5EF4-FFF2-40B4-BE49-F238E27FC236}">
                      <a16:creationId xmlns:a16="http://schemas.microsoft.com/office/drawing/2014/main" id="{E7051B36-073C-207A-D1DE-53BEEBCB4577}"/>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4" name="직선 연결선 815">
                  <a:extLst>
                    <a:ext uri="{FF2B5EF4-FFF2-40B4-BE49-F238E27FC236}">
                      <a16:creationId xmlns:a16="http://schemas.microsoft.com/office/drawing/2014/main" id="{F1EBA9E3-54F4-D749-2D77-92F53415594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5" name="직선 연결선 819">
                  <a:extLst>
                    <a:ext uri="{FF2B5EF4-FFF2-40B4-BE49-F238E27FC236}">
                      <a16:creationId xmlns:a16="http://schemas.microsoft.com/office/drawing/2014/main" id="{2383A830-BDBF-1220-7933-2E25BF3D5267}"/>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91" name="직선 연결선 826">
                <a:extLst>
                  <a:ext uri="{FF2B5EF4-FFF2-40B4-BE49-F238E27FC236}">
                    <a16:creationId xmlns:a16="http://schemas.microsoft.com/office/drawing/2014/main" id="{8FF9264E-331E-7459-E413-371E9F82A75A}"/>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98" name="직선 연결선 832">
                <a:extLst>
                  <a:ext uri="{FF2B5EF4-FFF2-40B4-BE49-F238E27FC236}">
                    <a16:creationId xmlns:a16="http://schemas.microsoft.com/office/drawing/2014/main" id="{A17CD94B-1D8D-3B9B-05BE-86240A7E97B0}"/>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06" name="그룹 835">
              <a:extLst>
                <a:ext uri="{FF2B5EF4-FFF2-40B4-BE49-F238E27FC236}">
                  <a16:creationId xmlns:a16="http://schemas.microsoft.com/office/drawing/2014/main" id="{A1D8D0C4-9715-7304-A0E4-1D825C1827E1}"/>
                </a:ext>
              </a:extLst>
            </p:cNvPr>
            <p:cNvGrpSpPr/>
            <p:nvPr/>
          </p:nvGrpSpPr>
          <p:grpSpPr>
            <a:xfrm rot="16200000">
              <a:off x="3777481" y="4272995"/>
              <a:ext cx="564373" cy="268733"/>
              <a:chOff x="5890169" y="4312037"/>
              <a:chExt cx="1895988" cy="1103725"/>
            </a:xfrm>
          </p:grpSpPr>
          <p:grpSp>
            <p:nvGrpSpPr>
              <p:cNvPr id="107" name="그룹 822">
                <a:extLst>
                  <a:ext uri="{FF2B5EF4-FFF2-40B4-BE49-F238E27FC236}">
                    <a16:creationId xmlns:a16="http://schemas.microsoft.com/office/drawing/2014/main" id="{0155E475-E55E-9644-491C-EEAAD51C95EB}"/>
                  </a:ext>
                </a:extLst>
              </p:cNvPr>
              <p:cNvGrpSpPr/>
              <p:nvPr/>
            </p:nvGrpSpPr>
            <p:grpSpPr>
              <a:xfrm>
                <a:off x="6122466" y="4312037"/>
                <a:ext cx="1432853" cy="1103725"/>
                <a:chOff x="5991225" y="4310063"/>
                <a:chExt cx="496427" cy="273840"/>
              </a:xfrm>
            </p:grpSpPr>
            <p:cxnSp>
              <p:nvCxnSpPr>
                <p:cNvPr id="111" name="직선 연결선 771">
                  <a:extLst>
                    <a:ext uri="{FF2B5EF4-FFF2-40B4-BE49-F238E27FC236}">
                      <a16:creationId xmlns:a16="http://schemas.microsoft.com/office/drawing/2014/main" id="{FDF2A019-C439-0631-EDA7-609615D1DD9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2" name="직선 연결선 789">
                  <a:extLst>
                    <a:ext uri="{FF2B5EF4-FFF2-40B4-BE49-F238E27FC236}">
                      <a16:creationId xmlns:a16="http://schemas.microsoft.com/office/drawing/2014/main" id="{0321D661-B695-BE69-6E04-153AB5687A3E}"/>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3" name="직선 연결선 792">
                  <a:extLst>
                    <a:ext uri="{FF2B5EF4-FFF2-40B4-BE49-F238E27FC236}">
                      <a16:creationId xmlns:a16="http://schemas.microsoft.com/office/drawing/2014/main" id="{23C40DF8-15C7-7235-2B72-5EDDC398C3E0}"/>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4" name="직선 연결선 807">
                  <a:extLst>
                    <a:ext uri="{FF2B5EF4-FFF2-40B4-BE49-F238E27FC236}">
                      <a16:creationId xmlns:a16="http://schemas.microsoft.com/office/drawing/2014/main" id="{0833CA9E-9704-9D79-9A5F-47BB4474EAC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5" name="직선 연결선 810">
                  <a:extLst>
                    <a:ext uri="{FF2B5EF4-FFF2-40B4-BE49-F238E27FC236}">
                      <a16:creationId xmlns:a16="http://schemas.microsoft.com/office/drawing/2014/main" id="{5E31A637-9C3B-7157-856E-00B7362DC8EB}"/>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6" name="직선 연결선 815">
                  <a:extLst>
                    <a:ext uri="{FF2B5EF4-FFF2-40B4-BE49-F238E27FC236}">
                      <a16:creationId xmlns:a16="http://schemas.microsoft.com/office/drawing/2014/main" id="{21CFFB4A-D377-0379-AB8B-7C7A5E1610ED}"/>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7" name="직선 연결선 819">
                  <a:extLst>
                    <a:ext uri="{FF2B5EF4-FFF2-40B4-BE49-F238E27FC236}">
                      <a16:creationId xmlns:a16="http://schemas.microsoft.com/office/drawing/2014/main" id="{88FFB392-30F6-43E7-327E-F988B620758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09" name="직선 연결선 826">
                <a:extLst>
                  <a:ext uri="{FF2B5EF4-FFF2-40B4-BE49-F238E27FC236}">
                    <a16:creationId xmlns:a16="http://schemas.microsoft.com/office/drawing/2014/main" id="{56F6DE23-A376-6C75-281D-E32AFC069559}"/>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0" name="직선 연결선 832">
                <a:extLst>
                  <a:ext uri="{FF2B5EF4-FFF2-40B4-BE49-F238E27FC236}">
                    <a16:creationId xmlns:a16="http://schemas.microsoft.com/office/drawing/2014/main" id="{0757E143-D042-1470-EE99-6C21374D245C}"/>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18" name="그룹 761">
              <a:extLst>
                <a:ext uri="{FF2B5EF4-FFF2-40B4-BE49-F238E27FC236}">
                  <a16:creationId xmlns:a16="http://schemas.microsoft.com/office/drawing/2014/main" id="{BB324C96-8145-6B51-8F6C-91CCA408385F}"/>
                </a:ext>
              </a:extLst>
            </p:cNvPr>
            <p:cNvGrpSpPr/>
            <p:nvPr/>
          </p:nvGrpSpPr>
          <p:grpSpPr>
            <a:xfrm rot="5400000">
              <a:off x="7110292" y="4367296"/>
              <a:ext cx="598569" cy="124310"/>
              <a:chOff x="5608137" y="3394157"/>
              <a:chExt cx="338599" cy="70817"/>
            </a:xfrm>
          </p:grpSpPr>
          <p:grpSp>
            <p:nvGrpSpPr>
              <p:cNvPr id="119" name="그룹 753">
                <a:extLst>
                  <a:ext uri="{FF2B5EF4-FFF2-40B4-BE49-F238E27FC236}">
                    <a16:creationId xmlns:a16="http://schemas.microsoft.com/office/drawing/2014/main" id="{B35830EF-4AF7-6530-509F-0BF4CA811BE2}"/>
                  </a:ext>
                </a:extLst>
              </p:cNvPr>
              <p:cNvGrpSpPr/>
              <p:nvPr/>
            </p:nvGrpSpPr>
            <p:grpSpPr>
              <a:xfrm rot="5400000">
                <a:off x="5739521" y="3307128"/>
                <a:ext cx="70817" cy="244875"/>
                <a:chOff x="5131625" y="2342062"/>
                <a:chExt cx="70817" cy="244875"/>
              </a:xfrm>
            </p:grpSpPr>
            <p:sp>
              <p:nvSpPr>
                <p:cNvPr id="122" name="타원 750">
                  <a:extLst>
                    <a:ext uri="{FF2B5EF4-FFF2-40B4-BE49-F238E27FC236}">
                      <a16:creationId xmlns:a16="http://schemas.microsoft.com/office/drawing/2014/main" id="{1FE66C4C-9C07-3D7D-C5F7-802532F07319}"/>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123" name="타원 751">
                  <a:extLst>
                    <a:ext uri="{FF2B5EF4-FFF2-40B4-BE49-F238E27FC236}">
                      <a16:creationId xmlns:a16="http://schemas.microsoft.com/office/drawing/2014/main" id="{A9E2B66B-CE89-DA51-07FE-3818BB49D3EB}"/>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124" name="직선 연결선 752">
                  <a:extLst>
                    <a:ext uri="{FF2B5EF4-FFF2-40B4-BE49-F238E27FC236}">
                      <a16:creationId xmlns:a16="http://schemas.microsoft.com/office/drawing/2014/main" id="{DCC30555-2D6D-5A31-54A1-C097827935EA}"/>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120" name="직선 연결선 754">
                <a:extLst>
                  <a:ext uri="{FF2B5EF4-FFF2-40B4-BE49-F238E27FC236}">
                    <a16:creationId xmlns:a16="http://schemas.microsoft.com/office/drawing/2014/main" id="{F82C8BA7-E86E-1490-0E20-A923CEA37924}"/>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121" name="직선 연결선 756">
                <a:extLst>
                  <a:ext uri="{FF2B5EF4-FFF2-40B4-BE49-F238E27FC236}">
                    <a16:creationId xmlns:a16="http://schemas.microsoft.com/office/drawing/2014/main" id="{CE2F3EA7-4C52-7253-9B05-9DA82DE1098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125" name="그룹 761">
              <a:extLst>
                <a:ext uri="{FF2B5EF4-FFF2-40B4-BE49-F238E27FC236}">
                  <a16:creationId xmlns:a16="http://schemas.microsoft.com/office/drawing/2014/main" id="{C8201985-67E3-17CD-5934-E2B149498522}"/>
                </a:ext>
              </a:extLst>
            </p:cNvPr>
            <p:cNvGrpSpPr/>
            <p:nvPr/>
          </p:nvGrpSpPr>
          <p:grpSpPr>
            <a:xfrm rot="5400000">
              <a:off x="5999216" y="4365843"/>
              <a:ext cx="598569" cy="124310"/>
              <a:chOff x="5608137" y="3394157"/>
              <a:chExt cx="338599" cy="70817"/>
            </a:xfrm>
          </p:grpSpPr>
          <p:grpSp>
            <p:nvGrpSpPr>
              <p:cNvPr id="126" name="그룹 753">
                <a:extLst>
                  <a:ext uri="{FF2B5EF4-FFF2-40B4-BE49-F238E27FC236}">
                    <a16:creationId xmlns:a16="http://schemas.microsoft.com/office/drawing/2014/main" id="{61058D92-5C40-68AA-7E8F-B575BF54151F}"/>
                  </a:ext>
                </a:extLst>
              </p:cNvPr>
              <p:cNvGrpSpPr/>
              <p:nvPr/>
            </p:nvGrpSpPr>
            <p:grpSpPr>
              <a:xfrm rot="5400000">
                <a:off x="5739521" y="3307128"/>
                <a:ext cx="70817" cy="244875"/>
                <a:chOff x="5131625" y="2342062"/>
                <a:chExt cx="70817" cy="244875"/>
              </a:xfrm>
            </p:grpSpPr>
            <p:sp>
              <p:nvSpPr>
                <p:cNvPr id="193" name="타원 750">
                  <a:extLst>
                    <a:ext uri="{FF2B5EF4-FFF2-40B4-BE49-F238E27FC236}">
                      <a16:creationId xmlns:a16="http://schemas.microsoft.com/office/drawing/2014/main" id="{77F96BA9-562E-7936-F078-F6B0C6FF8F56}"/>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194" name="타원 751">
                  <a:extLst>
                    <a:ext uri="{FF2B5EF4-FFF2-40B4-BE49-F238E27FC236}">
                      <a16:creationId xmlns:a16="http://schemas.microsoft.com/office/drawing/2014/main" id="{3A058049-539D-6A84-8B21-C20C2CC8598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195" name="직선 연결선 752">
                  <a:extLst>
                    <a:ext uri="{FF2B5EF4-FFF2-40B4-BE49-F238E27FC236}">
                      <a16:creationId xmlns:a16="http://schemas.microsoft.com/office/drawing/2014/main" id="{1BD6D6DC-F781-608A-58AE-F93CF61F4238}"/>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127" name="직선 연결선 754">
                <a:extLst>
                  <a:ext uri="{FF2B5EF4-FFF2-40B4-BE49-F238E27FC236}">
                    <a16:creationId xmlns:a16="http://schemas.microsoft.com/office/drawing/2014/main" id="{28FEF4C0-356D-0FF6-E99F-47ED48B9727B}"/>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192" name="직선 연결선 756">
                <a:extLst>
                  <a:ext uri="{FF2B5EF4-FFF2-40B4-BE49-F238E27FC236}">
                    <a16:creationId xmlns:a16="http://schemas.microsoft.com/office/drawing/2014/main" id="{2552384F-AA6C-B549-F3C8-59EFD8AD21DA}"/>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sp>
        <p:nvSpPr>
          <p:cNvPr id="197" name="U-turn Arrow 196">
            <a:extLst>
              <a:ext uri="{FF2B5EF4-FFF2-40B4-BE49-F238E27FC236}">
                <a16:creationId xmlns:a16="http://schemas.microsoft.com/office/drawing/2014/main" id="{FFEBC41C-1494-DB3F-3962-BC28F46F3D95}"/>
              </a:ext>
            </a:extLst>
          </p:cNvPr>
          <p:cNvSpPr/>
          <p:nvPr/>
        </p:nvSpPr>
        <p:spPr>
          <a:xfrm flipH="1">
            <a:off x="4232468" y="2731244"/>
            <a:ext cx="581169" cy="3291883"/>
          </a:xfrm>
          <a:prstGeom prst="uturnArrow">
            <a:avLst>
              <a:gd name="adj1" fmla="val 12998"/>
              <a:gd name="adj2" fmla="val 12998"/>
              <a:gd name="adj3" fmla="val 32437"/>
              <a:gd name="adj4" fmla="val 19747"/>
              <a:gd name="adj5" fmla="val 264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98" name="U-turn Arrow 197">
            <a:extLst>
              <a:ext uri="{FF2B5EF4-FFF2-40B4-BE49-F238E27FC236}">
                <a16:creationId xmlns:a16="http://schemas.microsoft.com/office/drawing/2014/main" id="{2A1E625B-CC79-E23B-B7E4-B5A4360CFDBB}"/>
              </a:ext>
            </a:extLst>
          </p:cNvPr>
          <p:cNvSpPr/>
          <p:nvPr/>
        </p:nvSpPr>
        <p:spPr>
          <a:xfrm flipH="1">
            <a:off x="7585002" y="2731244"/>
            <a:ext cx="581169" cy="3291883"/>
          </a:xfrm>
          <a:prstGeom prst="uturnArrow">
            <a:avLst>
              <a:gd name="adj1" fmla="val 12998"/>
              <a:gd name="adj2" fmla="val 12998"/>
              <a:gd name="adj3" fmla="val 32437"/>
              <a:gd name="adj4" fmla="val 19747"/>
              <a:gd name="adj5" fmla="val 942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99" name="U-turn Arrow 198">
            <a:extLst>
              <a:ext uri="{FF2B5EF4-FFF2-40B4-BE49-F238E27FC236}">
                <a16:creationId xmlns:a16="http://schemas.microsoft.com/office/drawing/2014/main" id="{1DB69DFC-9932-B697-5138-44D9875B1925}"/>
              </a:ext>
            </a:extLst>
          </p:cNvPr>
          <p:cNvSpPr/>
          <p:nvPr/>
        </p:nvSpPr>
        <p:spPr>
          <a:xfrm flipH="1">
            <a:off x="5340558" y="2730360"/>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1" name="U-turn Arrow 200">
            <a:extLst>
              <a:ext uri="{FF2B5EF4-FFF2-40B4-BE49-F238E27FC236}">
                <a16:creationId xmlns:a16="http://schemas.microsoft.com/office/drawing/2014/main" id="{0D2C47F3-5FC7-C0A3-5A09-037897F10E12}"/>
              </a:ext>
            </a:extLst>
          </p:cNvPr>
          <p:cNvSpPr/>
          <p:nvPr/>
        </p:nvSpPr>
        <p:spPr>
          <a:xfrm flipH="1">
            <a:off x="6462839" y="4034844"/>
            <a:ext cx="581169" cy="1922024"/>
          </a:xfrm>
          <a:prstGeom prst="uturnArrow">
            <a:avLst>
              <a:gd name="adj1" fmla="val 12998"/>
              <a:gd name="adj2" fmla="val 12998"/>
              <a:gd name="adj3" fmla="val 32437"/>
              <a:gd name="adj4" fmla="val 19747"/>
              <a:gd name="adj5" fmla="val 183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5" name="TextBox 204">
            <a:extLst>
              <a:ext uri="{FF2B5EF4-FFF2-40B4-BE49-F238E27FC236}">
                <a16:creationId xmlns:a16="http://schemas.microsoft.com/office/drawing/2014/main" id="{01CF2D58-C2BD-B98E-E75C-4616E922EFE4}"/>
              </a:ext>
            </a:extLst>
          </p:cNvPr>
          <p:cNvSpPr txBox="1"/>
          <p:nvPr/>
        </p:nvSpPr>
        <p:spPr>
          <a:xfrm>
            <a:off x="4520830"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6" name="TextBox 205">
            <a:extLst>
              <a:ext uri="{FF2B5EF4-FFF2-40B4-BE49-F238E27FC236}">
                <a16:creationId xmlns:a16="http://schemas.microsoft.com/office/drawing/2014/main" id="{07EA1743-3CDF-A414-D5F1-B65D113A9442}"/>
              </a:ext>
            </a:extLst>
          </p:cNvPr>
          <p:cNvSpPr txBox="1"/>
          <p:nvPr/>
        </p:nvSpPr>
        <p:spPr>
          <a:xfrm>
            <a:off x="5634344"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7" name="TextBox 206">
            <a:extLst>
              <a:ext uri="{FF2B5EF4-FFF2-40B4-BE49-F238E27FC236}">
                <a16:creationId xmlns:a16="http://schemas.microsoft.com/office/drawing/2014/main" id="{00573B24-1499-5432-265A-94570B9D0F9B}"/>
              </a:ext>
            </a:extLst>
          </p:cNvPr>
          <p:cNvSpPr txBox="1"/>
          <p:nvPr/>
        </p:nvSpPr>
        <p:spPr>
          <a:xfrm>
            <a:off x="6747858"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08" name="TextBox 207">
            <a:extLst>
              <a:ext uri="{FF2B5EF4-FFF2-40B4-BE49-F238E27FC236}">
                <a16:creationId xmlns:a16="http://schemas.microsoft.com/office/drawing/2014/main" id="{CF7D9D2C-DA47-F17A-669B-2ADAACEFC598}"/>
              </a:ext>
            </a:extLst>
          </p:cNvPr>
          <p:cNvSpPr txBox="1"/>
          <p:nvPr/>
        </p:nvSpPr>
        <p:spPr>
          <a:xfrm>
            <a:off x="7861372"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9" name="TextBox 208">
            <a:extLst>
              <a:ext uri="{FF2B5EF4-FFF2-40B4-BE49-F238E27FC236}">
                <a16:creationId xmlns:a16="http://schemas.microsoft.com/office/drawing/2014/main" id="{72059A4A-4675-0AF1-5D07-E4B1D16A19E3}"/>
              </a:ext>
            </a:extLst>
          </p:cNvPr>
          <p:cNvSpPr txBox="1"/>
          <p:nvPr/>
        </p:nvSpPr>
        <p:spPr>
          <a:xfrm>
            <a:off x="3646974" y="6239030"/>
            <a:ext cx="1047389"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Result:</a:t>
            </a:r>
            <a:endParaRPr lang="ko-KR" altLang="en-US" sz="2400" b="1" dirty="0">
              <a:solidFill>
                <a:srgbClr val="FF0000"/>
              </a:solidFill>
              <a:latin typeface="Cambria" panose="02040503050406030204" pitchFamily="18" charset="0"/>
              <a:ea typeface="맑은 고딕" panose="020B0503020000020004" pitchFamily="34" charset="-127"/>
            </a:endParaRPr>
          </a:p>
        </p:txBody>
      </p:sp>
      <p:grpSp>
        <p:nvGrpSpPr>
          <p:cNvPr id="275" name="Group 274">
            <a:extLst>
              <a:ext uri="{FF2B5EF4-FFF2-40B4-BE49-F238E27FC236}">
                <a16:creationId xmlns:a16="http://schemas.microsoft.com/office/drawing/2014/main" id="{90688DD9-34FB-284C-8B20-330C86238E93}"/>
              </a:ext>
            </a:extLst>
          </p:cNvPr>
          <p:cNvGrpSpPr/>
          <p:nvPr/>
        </p:nvGrpSpPr>
        <p:grpSpPr>
          <a:xfrm>
            <a:off x="4051865" y="5260434"/>
            <a:ext cx="3939696" cy="891472"/>
            <a:chOff x="4051865" y="2665067"/>
            <a:chExt cx="3939696" cy="891472"/>
          </a:xfrm>
        </p:grpSpPr>
        <p:grpSp>
          <p:nvGrpSpPr>
            <p:cNvPr id="321" name="Group 320">
              <a:extLst>
                <a:ext uri="{FF2B5EF4-FFF2-40B4-BE49-F238E27FC236}">
                  <a16:creationId xmlns:a16="http://schemas.microsoft.com/office/drawing/2014/main" id="{93D907CB-54DB-04B1-E95C-C383CC08CF29}"/>
                </a:ext>
              </a:extLst>
            </p:cNvPr>
            <p:cNvGrpSpPr/>
            <p:nvPr/>
          </p:nvGrpSpPr>
          <p:grpSpPr>
            <a:xfrm>
              <a:off x="4062140" y="2665067"/>
              <a:ext cx="3340542" cy="891472"/>
              <a:chOff x="1860807" y="2641375"/>
              <a:chExt cx="3340542" cy="3601380"/>
            </a:xfrm>
          </p:grpSpPr>
          <p:cxnSp>
            <p:nvCxnSpPr>
              <p:cNvPr id="326" name="Straight Connector 325">
                <a:extLst>
                  <a:ext uri="{FF2B5EF4-FFF2-40B4-BE49-F238E27FC236}">
                    <a16:creationId xmlns:a16="http://schemas.microsoft.com/office/drawing/2014/main" id="{814F1E1F-F916-8741-913A-D82FE7CAA19D}"/>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8EAA4627-4C25-1F01-25A5-5C97AF595799}"/>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436BF4DE-ED94-67A4-35C6-3AADCA0DAB50}"/>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E14AE279-19E7-82E2-5B91-9B7E8166C24F}"/>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322" name="Straight Connector 321">
              <a:extLst>
                <a:ext uri="{FF2B5EF4-FFF2-40B4-BE49-F238E27FC236}">
                  <a16:creationId xmlns:a16="http://schemas.microsoft.com/office/drawing/2014/main" id="{93FFF7A7-7E42-455B-509E-E939DB346B31}"/>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05D1440C-105E-F18C-4FC4-2B06635D0F0B}"/>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FE33E594-EBCE-347F-F30D-4BFB3B87A8D3}"/>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287B9797-17D1-95FD-ADD5-4E54461FAF04}"/>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6" name="Group 275">
            <a:extLst>
              <a:ext uri="{FF2B5EF4-FFF2-40B4-BE49-F238E27FC236}">
                <a16:creationId xmlns:a16="http://schemas.microsoft.com/office/drawing/2014/main" id="{36F37AE2-ABFF-E542-C1EE-A278C2741C4F}"/>
              </a:ext>
            </a:extLst>
          </p:cNvPr>
          <p:cNvGrpSpPr/>
          <p:nvPr/>
        </p:nvGrpSpPr>
        <p:grpSpPr>
          <a:xfrm>
            <a:off x="3382115" y="5641441"/>
            <a:ext cx="5014215" cy="2"/>
            <a:chOff x="1231585" y="2671909"/>
            <a:chExt cx="6166530" cy="2"/>
          </a:xfrm>
        </p:grpSpPr>
        <p:cxnSp>
          <p:nvCxnSpPr>
            <p:cNvPr id="319" name="Straight Connector 318">
              <a:extLst>
                <a:ext uri="{FF2B5EF4-FFF2-40B4-BE49-F238E27FC236}">
                  <a16:creationId xmlns:a16="http://schemas.microsoft.com/office/drawing/2014/main" id="{3C7DB334-3C59-5EA2-669D-0AEB47AE3786}"/>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3FB6DB20-4070-C0BF-A582-E0F08DCD5B67}"/>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7" name="타원 299">
            <a:extLst>
              <a:ext uri="{FF2B5EF4-FFF2-40B4-BE49-F238E27FC236}">
                <a16:creationId xmlns:a16="http://schemas.microsoft.com/office/drawing/2014/main" id="{1C56E967-A2F2-CC2C-657B-D724C8BBD1FF}"/>
              </a:ext>
            </a:extLst>
          </p:cNvPr>
          <p:cNvSpPr/>
          <p:nvPr/>
        </p:nvSpPr>
        <p:spPr>
          <a:xfrm>
            <a:off x="3779881" y="536239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278" name="타원 299">
            <a:extLst>
              <a:ext uri="{FF2B5EF4-FFF2-40B4-BE49-F238E27FC236}">
                <a16:creationId xmlns:a16="http://schemas.microsoft.com/office/drawing/2014/main" id="{935F8014-2C68-1A9E-F9F5-470C54ED0788}"/>
              </a:ext>
            </a:extLst>
          </p:cNvPr>
          <p:cNvSpPr/>
          <p:nvPr/>
        </p:nvSpPr>
        <p:spPr>
          <a:xfrm>
            <a:off x="4895902" y="536239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279" name="타원 299">
            <a:extLst>
              <a:ext uri="{FF2B5EF4-FFF2-40B4-BE49-F238E27FC236}">
                <a16:creationId xmlns:a16="http://schemas.microsoft.com/office/drawing/2014/main" id="{DCF0959E-9193-512A-BEB4-57720065BF5E}"/>
              </a:ext>
            </a:extLst>
          </p:cNvPr>
          <p:cNvSpPr/>
          <p:nvPr/>
        </p:nvSpPr>
        <p:spPr>
          <a:xfrm>
            <a:off x="6009416" y="536239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280" name="타원 299">
            <a:extLst>
              <a:ext uri="{FF2B5EF4-FFF2-40B4-BE49-F238E27FC236}">
                <a16:creationId xmlns:a16="http://schemas.microsoft.com/office/drawing/2014/main" id="{8D10C29D-86BF-73D8-252E-0A86EF4D798B}"/>
              </a:ext>
            </a:extLst>
          </p:cNvPr>
          <p:cNvSpPr/>
          <p:nvPr/>
        </p:nvSpPr>
        <p:spPr>
          <a:xfrm>
            <a:off x="7122930" y="536239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281" name="TextBox 280">
            <a:extLst>
              <a:ext uri="{FF2B5EF4-FFF2-40B4-BE49-F238E27FC236}">
                <a16:creationId xmlns:a16="http://schemas.microsoft.com/office/drawing/2014/main" id="{5C9E1346-74A9-9CC7-3705-C2A7F8CE5061}"/>
              </a:ext>
            </a:extLst>
          </p:cNvPr>
          <p:cNvSpPr txBox="1"/>
          <p:nvPr/>
        </p:nvSpPr>
        <p:spPr>
          <a:xfrm>
            <a:off x="8390475" y="54156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282" name="TextBox 281">
            <a:extLst>
              <a:ext uri="{FF2B5EF4-FFF2-40B4-BE49-F238E27FC236}">
                <a16:creationId xmlns:a16="http://schemas.microsoft.com/office/drawing/2014/main" id="{C30AF8C3-2223-2AF4-5F3D-EEA040716FEF}"/>
              </a:ext>
            </a:extLst>
          </p:cNvPr>
          <p:cNvSpPr txBox="1"/>
          <p:nvPr/>
        </p:nvSpPr>
        <p:spPr>
          <a:xfrm>
            <a:off x="1741317" y="5490916"/>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z</a:t>
            </a:r>
            <a:r>
              <a:rPr lang="en-US" altLang="ko-KR" sz="2000" b="1" dirty="0">
                <a:solidFill>
                  <a:prstClr val="black"/>
                </a:solidFill>
                <a:latin typeface="Cambria" panose="02040503050406030204" pitchFamily="18" charset="0"/>
                <a:ea typeface="맑은 고딕" panose="020B0503020000020004" pitchFamily="34" charset="-127"/>
              </a:rPr>
              <a:t> in </a:t>
            </a:r>
            <a:r>
              <a:rPr lang="en-US" altLang="ko-KR" sz="2000" b="1" dirty="0" err="1">
                <a:solidFill>
                  <a:prstClr val="black"/>
                </a:solidFill>
                <a:latin typeface="Cambria" panose="02040503050406030204" pitchFamily="18" charset="0"/>
                <a:ea typeface="맑은 고딕" panose="020B0503020000020004" pitchFamily="34" charset="-127"/>
              </a:rPr>
              <a:t>Block</a:t>
            </a:r>
            <a:r>
              <a:rPr lang="en-US" altLang="ko-KR" sz="2000" b="1" i="1" baseline="-25000" dirty="0" err="1">
                <a:solidFill>
                  <a:prstClr val="black"/>
                </a:solidFill>
                <a:latin typeface="Cambria" panose="02040503050406030204" pitchFamily="18" charset="0"/>
                <a:ea typeface="맑은 고딕" panose="020B0503020000020004" pitchFamily="34" charset="-127"/>
              </a:rPr>
              <a:t>j</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284" name="그룹 835">
            <a:extLst>
              <a:ext uri="{FF2B5EF4-FFF2-40B4-BE49-F238E27FC236}">
                <a16:creationId xmlns:a16="http://schemas.microsoft.com/office/drawing/2014/main" id="{FB40E072-CBDC-B9FB-B80C-8F4B5BB9F4B6}"/>
              </a:ext>
            </a:extLst>
          </p:cNvPr>
          <p:cNvGrpSpPr/>
          <p:nvPr/>
        </p:nvGrpSpPr>
        <p:grpSpPr>
          <a:xfrm rot="16200000">
            <a:off x="3777481" y="5503926"/>
            <a:ext cx="564373" cy="268733"/>
            <a:chOff x="5890169" y="4312037"/>
            <a:chExt cx="1895988" cy="1103725"/>
          </a:xfrm>
        </p:grpSpPr>
        <p:grpSp>
          <p:nvGrpSpPr>
            <p:cNvPr id="299" name="그룹 822">
              <a:extLst>
                <a:ext uri="{FF2B5EF4-FFF2-40B4-BE49-F238E27FC236}">
                  <a16:creationId xmlns:a16="http://schemas.microsoft.com/office/drawing/2014/main" id="{B92FCF4C-BA05-E7E9-5126-4C6B8714C917}"/>
                </a:ext>
              </a:extLst>
            </p:cNvPr>
            <p:cNvGrpSpPr/>
            <p:nvPr/>
          </p:nvGrpSpPr>
          <p:grpSpPr>
            <a:xfrm>
              <a:off x="6122466" y="4312037"/>
              <a:ext cx="1432853" cy="1103725"/>
              <a:chOff x="5991225" y="4310063"/>
              <a:chExt cx="496427" cy="273840"/>
            </a:xfrm>
          </p:grpSpPr>
          <p:cxnSp>
            <p:nvCxnSpPr>
              <p:cNvPr id="302" name="직선 연결선 771">
                <a:extLst>
                  <a:ext uri="{FF2B5EF4-FFF2-40B4-BE49-F238E27FC236}">
                    <a16:creationId xmlns:a16="http://schemas.microsoft.com/office/drawing/2014/main" id="{4086A2E9-CB25-87C3-ADA2-B8A97CFAFB2B}"/>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3" name="직선 연결선 789">
                <a:extLst>
                  <a:ext uri="{FF2B5EF4-FFF2-40B4-BE49-F238E27FC236}">
                    <a16:creationId xmlns:a16="http://schemas.microsoft.com/office/drawing/2014/main" id="{F992FD0E-E93A-64F1-8CD6-5811B72E7822}"/>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4" name="직선 연결선 792">
                <a:extLst>
                  <a:ext uri="{FF2B5EF4-FFF2-40B4-BE49-F238E27FC236}">
                    <a16:creationId xmlns:a16="http://schemas.microsoft.com/office/drawing/2014/main" id="{D32CA2A7-65FD-AE79-B5EF-CFFE1E72897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5" name="직선 연결선 807">
                <a:extLst>
                  <a:ext uri="{FF2B5EF4-FFF2-40B4-BE49-F238E27FC236}">
                    <a16:creationId xmlns:a16="http://schemas.microsoft.com/office/drawing/2014/main" id="{8D391E9D-1F57-AF14-592A-00B6DCA7D67D}"/>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6" name="직선 연결선 810">
                <a:extLst>
                  <a:ext uri="{FF2B5EF4-FFF2-40B4-BE49-F238E27FC236}">
                    <a16:creationId xmlns:a16="http://schemas.microsoft.com/office/drawing/2014/main" id="{282CD6DA-1315-9DE1-60B2-1CE59D5C2DF0}"/>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7" name="직선 연결선 815">
                <a:extLst>
                  <a:ext uri="{FF2B5EF4-FFF2-40B4-BE49-F238E27FC236}">
                    <a16:creationId xmlns:a16="http://schemas.microsoft.com/office/drawing/2014/main" id="{CAC79130-DC7A-F732-67E0-C8F9BF90B249}"/>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8" name="직선 연결선 819">
                <a:extLst>
                  <a:ext uri="{FF2B5EF4-FFF2-40B4-BE49-F238E27FC236}">
                    <a16:creationId xmlns:a16="http://schemas.microsoft.com/office/drawing/2014/main" id="{FCA8BB8D-4E4A-9CAF-7228-3A5A613D0930}"/>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300" name="직선 연결선 826">
              <a:extLst>
                <a:ext uri="{FF2B5EF4-FFF2-40B4-BE49-F238E27FC236}">
                  <a16:creationId xmlns:a16="http://schemas.microsoft.com/office/drawing/2014/main" id="{0E061CA4-ADD0-9EE3-8E92-E89C6ADD3912}"/>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1" name="직선 연결선 832">
              <a:extLst>
                <a:ext uri="{FF2B5EF4-FFF2-40B4-BE49-F238E27FC236}">
                  <a16:creationId xmlns:a16="http://schemas.microsoft.com/office/drawing/2014/main" id="{41CCBE52-4AED-A78D-DCAA-CC0086E57A98}"/>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86" name="그룹 761">
            <a:extLst>
              <a:ext uri="{FF2B5EF4-FFF2-40B4-BE49-F238E27FC236}">
                <a16:creationId xmlns:a16="http://schemas.microsoft.com/office/drawing/2014/main" id="{8626FE54-B1FE-5C44-156D-BC0C1B999FDB}"/>
              </a:ext>
            </a:extLst>
          </p:cNvPr>
          <p:cNvGrpSpPr/>
          <p:nvPr/>
        </p:nvGrpSpPr>
        <p:grpSpPr>
          <a:xfrm rot="5400000">
            <a:off x="5999216" y="5596774"/>
            <a:ext cx="598569" cy="124310"/>
            <a:chOff x="5608137" y="3394157"/>
            <a:chExt cx="338599" cy="70817"/>
          </a:xfrm>
        </p:grpSpPr>
        <p:grpSp>
          <p:nvGrpSpPr>
            <p:cNvPr id="287" name="그룹 753">
              <a:extLst>
                <a:ext uri="{FF2B5EF4-FFF2-40B4-BE49-F238E27FC236}">
                  <a16:creationId xmlns:a16="http://schemas.microsoft.com/office/drawing/2014/main" id="{F584A370-96B7-4FF2-F4FB-EB97CCA674F3}"/>
                </a:ext>
              </a:extLst>
            </p:cNvPr>
            <p:cNvGrpSpPr/>
            <p:nvPr/>
          </p:nvGrpSpPr>
          <p:grpSpPr>
            <a:xfrm rot="5400000">
              <a:off x="5739521" y="3307128"/>
              <a:ext cx="70817" cy="244875"/>
              <a:chOff x="5131625" y="2342062"/>
              <a:chExt cx="70817" cy="244875"/>
            </a:xfrm>
          </p:grpSpPr>
          <p:sp>
            <p:nvSpPr>
              <p:cNvPr id="290" name="타원 750">
                <a:extLst>
                  <a:ext uri="{FF2B5EF4-FFF2-40B4-BE49-F238E27FC236}">
                    <a16:creationId xmlns:a16="http://schemas.microsoft.com/office/drawing/2014/main" id="{1B0556B8-7F7E-89F5-73EA-CB776BF17739}"/>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91" name="타원 751">
                <a:extLst>
                  <a:ext uri="{FF2B5EF4-FFF2-40B4-BE49-F238E27FC236}">
                    <a16:creationId xmlns:a16="http://schemas.microsoft.com/office/drawing/2014/main" id="{B031117C-9A69-5166-45D5-14DABE322D30}"/>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92" name="직선 연결선 752">
                <a:extLst>
                  <a:ext uri="{FF2B5EF4-FFF2-40B4-BE49-F238E27FC236}">
                    <a16:creationId xmlns:a16="http://schemas.microsoft.com/office/drawing/2014/main" id="{3C039091-CFFC-092E-3862-12FFEA15D521}"/>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88" name="직선 연결선 754">
              <a:extLst>
                <a:ext uri="{FF2B5EF4-FFF2-40B4-BE49-F238E27FC236}">
                  <a16:creationId xmlns:a16="http://schemas.microsoft.com/office/drawing/2014/main" id="{697CE074-A840-9C4D-1856-376A5EC1C79F}"/>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89" name="직선 연결선 756">
              <a:extLst>
                <a:ext uri="{FF2B5EF4-FFF2-40B4-BE49-F238E27FC236}">
                  <a16:creationId xmlns:a16="http://schemas.microsoft.com/office/drawing/2014/main" id="{664200F9-5316-DCA5-5F2B-F1A3595C1355}"/>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sp>
        <p:nvSpPr>
          <p:cNvPr id="200" name="U-turn Arrow 199">
            <a:extLst>
              <a:ext uri="{FF2B5EF4-FFF2-40B4-BE49-F238E27FC236}">
                <a16:creationId xmlns:a16="http://schemas.microsoft.com/office/drawing/2014/main" id="{EDE5A66D-DDAD-DB13-A095-D9407F61827C}"/>
              </a:ext>
            </a:extLst>
          </p:cNvPr>
          <p:cNvSpPr/>
          <p:nvPr/>
        </p:nvSpPr>
        <p:spPr>
          <a:xfrm flipH="1">
            <a:off x="4232463" y="4033959"/>
            <a:ext cx="581169" cy="2189070"/>
          </a:xfrm>
          <a:prstGeom prst="uturnArrow">
            <a:avLst>
              <a:gd name="adj1" fmla="val 12998"/>
              <a:gd name="adj2" fmla="val 12998"/>
              <a:gd name="adj3" fmla="val 32437"/>
              <a:gd name="adj4" fmla="val 19747"/>
              <a:gd name="adj5" fmla="val 4115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2" name="U-turn Arrow 201">
            <a:extLst>
              <a:ext uri="{FF2B5EF4-FFF2-40B4-BE49-F238E27FC236}">
                <a16:creationId xmlns:a16="http://schemas.microsoft.com/office/drawing/2014/main" id="{D2359131-AC01-15A9-32B7-D3CCB25C2787}"/>
              </a:ext>
            </a:extLst>
          </p:cNvPr>
          <p:cNvSpPr/>
          <p:nvPr/>
        </p:nvSpPr>
        <p:spPr>
          <a:xfrm flipH="1">
            <a:off x="7584995" y="4034843"/>
            <a:ext cx="581169" cy="2211506"/>
          </a:xfrm>
          <a:prstGeom prst="uturnArrow">
            <a:avLst>
              <a:gd name="adj1" fmla="val 12998"/>
              <a:gd name="adj2" fmla="val 12998"/>
              <a:gd name="adj3" fmla="val 32437"/>
              <a:gd name="adj4" fmla="val 19747"/>
              <a:gd name="adj5" fmla="val 1648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3" name="U-turn Arrow 202">
            <a:extLst>
              <a:ext uri="{FF2B5EF4-FFF2-40B4-BE49-F238E27FC236}">
                <a16:creationId xmlns:a16="http://schemas.microsoft.com/office/drawing/2014/main" id="{B3360402-27F8-F40D-8E1D-2B2D49CC8B9A}"/>
              </a:ext>
            </a:extLst>
          </p:cNvPr>
          <p:cNvSpPr/>
          <p:nvPr/>
        </p:nvSpPr>
        <p:spPr>
          <a:xfrm flipH="1">
            <a:off x="5340553" y="4033959"/>
            <a:ext cx="581169" cy="2188187"/>
          </a:xfrm>
          <a:prstGeom prst="uturnArrow">
            <a:avLst>
              <a:gd name="adj1" fmla="val 12998"/>
              <a:gd name="adj2" fmla="val 12998"/>
              <a:gd name="adj3" fmla="val 32437"/>
              <a:gd name="adj4" fmla="val 19747"/>
              <a:gd name="adj5" fmla="val 402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30" name="U-turn Arrow 329">
            <a:extLst>
              <a:ext uri="{FF2B5EF4-FFF2-40B4-BE49-F238E27FC236}">
                <a16:creationId xmlns:a16="http://schemas.microsoft.com/office/drawing/2014/main" id="{A352C410-8BDF-29A0-0A66-D76E118A0046}"/>
              </a:ext>
            </a:extLst>
          </p:cNvPr>
          <p:cNvSpPr/>
          <p:nvPr/>
        </p:nvSpPr>
        <p:spPr>
          <a:xfrm flipH="1">
            <a:off x="6462837" y="5326610"/>
            <a:ext cx="581169" cy="909302"/>
          </a:xfrm>
          <a:prstGeom prst="uturnArrow">
            <a:avLst>
              <a:gd name="adj1" fmla="val 12998"/>
              <a:gd name="adj2" fmla="val 12998"/>
              <a:gd name="adj3" fmla="val 32437"/>
              <a:gd name="adj4" fmla="val 19747"/>
              <a:gd name="adj5" fmla="val 3778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31" name="U-turn Arrow 330">
            <a:extLst>
              <a:ext uri="{FF2B5EF4-FFF2-40B4-BE49-F238E27FC236}">
                <a16:creationId xmlns:a16="http://schemas.microsoft.com/office/drawing/2014/main" id="{2FC27052-BA7F-A5EE-D836-5AA7FF534435}"/>
              </a:ext>
            </a:extLst>
          </p:cNvPr>
          <p:cNvSpPr/>
          <p:nvPr/>
        </p:nvSpPr>
        <p:spPr>
          <a:xfrm flipH="1">
            <a:off x="4232460" y="5341406"/>
            <a:ext cx="581169" cy="923201"/>
          </a:xfrm>
          <a:prstGeom prst="uturnArrow">
            <a:avLst>
              <a:gd name="adj1" fmla="val 12998"/>
              <a:gd name="adj2" fmla="val 12998"/>
              <a:gd name="adj3" fmla="val 32437"/>
              <a:gd name="adj4" fmla="val 19747"/>
              <a:gd name="adj5" fmla="val 9162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32" name="U-turn Arrow 331">
            <a:extLst>
              <a:ext uri="{FF2B5EF4-FFF2-40B4-BE49-F238E27FC236}">
                <a16:creationId xmlns:a16="http://schemas.microsoft.com/office/drawing/2014/main" id="{7B1E2FB4-BBD4-C451-F7B7-93B60A20D545}"/>
              </a:ext>
            </a:extLst>
          </p:cNvPr>
          <p:cNvSpPr/>
          <p:nvPr/>
        </p:nvSpPr>
        <p:spPr>
          <a:xfrm flipH="1">
            <a:off x="7584992" y="5326610"/>
            <a:ext cx="581169" cy="919739"/>
          </a:xfrm>
          <a:prstGeom prst="uturnArrow">
            <a:avLst>
              <a:gd name="adj1" fmla="val 12998"/>
              <a:gd name="adj2" fmla="val 12998"/>
              <a:gd name="adj3" fmla="val 32437"/>
              <a:gd name="adj4" fmla="val 19747"/>
              <a:gd name="adj5" fmla="val 9210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33" name="U-turn Arrow 332">
            <a:extLst>
              <a:ext uri="{FF2B5EF4-FFF2-40B4-BE49-F238E27FC236}">
                <a16:creationId xmlns:a16="http://schemas.microsoft.com/office/drawing/2014/main" id="{BD4254BA-9AEE-AEFC-7229-8BD986EAF1B9}"/>
              </a:ext>
            </a:extLst>
          </p:cNvPr>
          <p:cNvSpPr/>
          <p:nvPr/>
        </p:nvSpPr>
        <p:spPr>
          <a:xfrm flipH="1">
            <a:off x="5340550" y="5340992"/>
            <a:ext cx="581169" cy="912397"/>
          </a:xfrm>
          <a:prstGeom prst="uturnArrow">
            <a:avLst>
              <a:gd name="adj1" fmla="val 12998"/>
              <a:gd name="adj2" fmla="val 12998"/>
              <a:gd name="adj3" fmla="val 32437"/>
              <a:gd name="adj4" fmla="val 19747"/>
              <a:gd name="adj5" fmla="val 402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nvGrpSpPr>
          <p:cNvPr id="334" name="그룹 761">
            <a:extLst>
              <a:ext uri="{FF2B5EF4-FFF2-40B4-BE49-F238E27FC236}">
                <a16:creationId xmlns:a16="http://schemas.microsoft.com/office/drawing/2014/main" id="{64C6C16A-069E-DBD8-683A-69822F0907D9}"/>
              </a:ext>
            </a:extLst>
          </p:cNvPr>
          <p:cNvGrpSpPr/>
          <p:nvPr/>
        </p:nvGrpSpPr>
        <p:grpSpPr>
          <a:xfrm rot="5400000">
            <a:off x="4883794" y="5596775"/>
            <a:ext cx="598569" cy="124310"/>
            <a:chOff x="5608137" y="3394157"/>
            <a:chExt cx="338599" cy="70817"/>
          </a:xfrm>
        </p:grpSpPr>
        <p:grpSp>
          <p:nvGrpSpPr>
            <p:cNvPr id="335" name="그룹 753">
              <a:extLst>
                <a:ext uri="{FF2B5EF4-FFF2-40B4-BE49-F238E27FC236}">
                  <a16:creationId xmlns:a16="http://schemas.microsoft.com/office/drawing/2014/main" id="{46F20107-F362-1DF8-5117-D2267F9DC3AF}"/>
                </a:ext>
              </a:extLst>
            </p:cNvPr>
            <p:cNvGrpSpPr/>
            <p:nvPr/>
          </p:nvGrpSpPr>
          <p:grpSpPr>
            <a:xfrm rot="5400000">
              <a:off x="5739521" y="3307128"/>
              <a:ext cx="70817" cy="244875"/>
              <a:chOff x="5131625" y="2342062"/>
              <a:chExt cx="70817" cy="244875"/>
            </a:xfrm>
          </p:grpSpPr>
          <p:sp>
            <p:nvSpPr>
              <p:cNvPr id="338" name="타원 750">
                <a:extLst>
                  <a:ext uri="{FF2B5EF4-FFF2-40B4-BE49-F238E27FC236}">
                    <a16:creationId xmlns:a16="http://schemas.microsoft.com/office/drawing/2014/main" id="{7665EA3F-15F2-1C4E-F2BC-EA8EEC50E361}"/>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339" name="타원 751">
                <a:extLst>
                  <a:ext uri="{FF2B5EF4-FFF2-40B4-BE49-F238E27FC236}">
                    <a16:creationId xmlns:a16="http://schemas.microsoft.com/office/drawing/2014/main" id="{EAF339EB-30A5-D01B-2E80-DA4AD7942E59}"/>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340" name="직선 연결선 752">
                <a:extLst>
                  <a:ext uri="{FF2B5EF4-FFF2-40B4-BE49-F238E27FC236}">
                    <a16:creationId xmlns:a16="http://schemas.microsoft.com/office/drawing/2014/main" id="{B2FCE671-6B4F-8FA6-8A9F-57597FF3B440}"/>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336" name="직선 연결선 754">
              <a:extLst>
                <a:ext uri="{FF2B5EF4-FFF2-40B4-BE49-F238E27FC236}">
                  <a16:creationId xmlns:a16="http://schemas.microsoft.com/office/drawing/2014/main" id="{80C92A27-20B0-C7E2-BDF5-AB3C109A3A14}"/>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337" name="직선 연결선 756">
              <a:extLst>
                <a:ext uri="{FF2B5EF4-FFF2-40B4-BE49-F238E27FC236}">
                  <a16:creationId xmlns:a16="http://schemas.microsoft.com/office/drawing/2014/main" id="{4EF0C65F-2467-17F0-82DC-D94AEDCCEC6F}"/>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341" name="그룹 835">
            <a:extLst>
              <a:ext uri="{FF2B5EF4-FFF2-40B4-BE49-F238E27FC236}">
                <a16:creationId xmlns:a16="http://schemas.microsoft.com/office/drawing/2014/main" id="{D6846B20-DD8D-80AE-D163-8E6EB9CBCA3B}"/>
              </a:ext>
            </a:extLst>
          </p:cNvPr>
          <p:cNvGrpSpPr/>
          <p:nvPr/>
        </p:nvGrpSpPr>
        <p:grpSpPr>
          <a:xfrm rot="16200000">
            <a:off x="7116827" y="5503926"/>
            <a:ext cx="564373" cy="268733"/>
            <a:chOff x="5890169" y="4312037"/>
            <a:chExt cx="1895988" cy="1103725"/>
          </a:xfrm>
        </p:grpSpPr>
        <p:grpSp>
          <p:nvGrpSpPr>
            <p:cNvPr id="342" name="그룹 822">
              <a:extLst>
                <a:ext uri="{FF2B5EF4-FFF2-40B4-BE49-F238E27FC236}">
                  <a16:creationId xmlns:a16="http://schemas.microsoft.com/office/drawing/2014/main" id="{BDC3047A-0E64-64E1-DE52-DF13BE2E9555}"/>
                </a:ext>
              </a:extLst>
            </p:cNvPr>
            <p:cNvGrpSpPr/>
            <p:nvPr/>
          </p:nvGrpSpPr>
          <p:grpSpPr>
            <a:xfrm>
              <a:off x="6122466" y="4312037"/>
              <a:ext cx="1432853" cy="1103725"/>
              <a:chOff x="5991225" y="4310063"/>
              <a:chExt cx="496427" cy="273840"/>
            </a:xfrm>
          </p:grpSpPr>
          <p:cxnSp>
            <p:nvCxnSpPr>
              <p:cNvPr id="345" name="직선 연결선 771">
                <a:extLst>
                  <a:ext uri="{FF2B5EF4-FFF2-40B4-BE49-F238E27FC236}">
                    <a16:creationId xmlns:a16="http://schemas.microsoft.com/office/drawing/2014/main" id="{ED88A357-6C95-D699-5C0F-D73BA602F395}"/>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6" name="직선 연결선 789">
                <a:extLst>
                  <a:ext uri="{FF2B5EF4-FFF2-40B4-BE49-F238E27FC236}">
                    <a16:creationId xmlns:a16="http://schemas.microsoft.com/office/drawing/2014/main" id="{A04FC476-F2C8-D8E4-572B-8F7993151043}"/>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7" name="직선 연결선 792">
                <a:extLst>
                  <a:ext uri="{FF2B5EF4-FFF2-40B4-BE49-F238E27FC236}">
                    <a16:creationId xmlns:a16="http://schemas.microsoft.com/office/drawing/2014/main" id="{BF6573E7-BF10-AE6C-46C1-5E4D8DA82906}"/>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8" name="직선 연결선 807">
                <a:extLst>
                  <a:ext uri="{FF2B5EF4-FFF2-40B4-BE49-F238E27FC236}">
                    <a16:creationId xmlns:a16="http://schemas.microsoft.com/office/drawing/2014/main" id="{96BFEE80-0693-15E6-F61E-C5AFB052C2D2}"/>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9" name="직선 연결선 810">
                <a:extLst>
                  <a:ext uri="{FF2B5EF4-FFF2-40B4-BE49-F238E27FC236}">
                    <a16:creationId xmlns:a16="http://schemas.microsoft.com/office/drawing/2014/main" id="{7FEA705B-2191-A516-7D32-0687E660F9FE}"/>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50" name="직선 연결선 815">
                <a:extLst>
                  <a:ext uri="{FF2B5EF4-FFF2-40B4-BE49-F238E27FC236}">
                    <a16:creationId xmlns:a16="http://schemas.microsoft.com/office/drawing/2014/main" id="{ED9DCD9C-D764-9E43-0816-90991A30F1D9}"/>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51" name="직선 연결선 819">
                <a:extLst>
                  <a:ext uri="{FF2B5EF4-FFF2-40B4-BE49-F238E27FC236}">
                    <a16:creationId xmlns:a16="http://schemas.microsoft.com/office/drawing/2014/main" id="{611BE62F-4C5C-9511-4286-02A274B99477}"/>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343" name="직선 연결선 826">
              <a:extLst>
                <a:ext uri="{FF2B5EF4-FFF2-40B4-BE49-F238E27FC236}">
                  <a16:creationId xmlns:a16="http://schemas.microsoft.com/office/drawing/2014/main" id="{FC070F9B-612A-9D85-6FDA-7D9AD18B94BD}"/>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4" name="직선 연결선 832">
              <a:extLst>
                <a:ext uri="{FF2B5EF4-FFF2-40B4-BE49-F238E27FC236}">
                  <a16:creationId xmlns:a16="http://schemas.microsoft.com/office/drawing/2014/main" id="{8E4DD1D2-7E6F-687F-B404-C832AA2C8C06}"/>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sp>
        <p:nvSpPr>
          <p:cNvPr id="204" name="U-turn Arrow 203">
            <a:extLst>
              <a:ext uri="{FF2B5EF4-FFF2-40B4-BE49-F238E27FC236}">
                <a16:creationId xmlns:a16="http://schemas.microsoft.com/office/drawing/2014/main" id="{408E9155-395E-5792-2E69-9ED75F141585}"/>
              </a:ext>
            </a:extLst>
          </p:cNvPr>
          <p:cNvSpPr/>
          <p:nvPr/>
        </p:nvSpPr>
        <p:spPr>
          <a:xfrm flipH="1">
            <a:off x="6462838" y="2731243"/>
            <a:ext cx="581169" cy="3515107"/>
          </a:xfrm>
          <a:prstGeom prst="uturnArrow">
            <a:avLst>
              <a:gd name="adj1" fmla="val 12998"/>
              <a:gd name="adj2" fmla="val 12998"/>
              <a:gd name="adj3" fmla="val 32437"/>
              <a:gd name="adj4" fmla="val 19747"/>
              <a:gd name="adj5" fmla="val 25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52" name="Rectangle 351">
            <a:extLst>
              <a:ext uri="{FF2B5EF4-FFF2-40B4-BE49-F238E27FC236}">
                <a16:creationId xmlns:a16="http://schemas.microsoft.com/office/drawing/2014/main" id="{AB109BEF-48B0-8EB1-A210-E40E134F8961}"/>
              </a:ext>
            </a:extLst>
          </p:cNvPr>
          <p:cNvSpPr/>
          <p:nvPr/>
        </p:nvSpPr>
        <p:spPr>
          <a:xfrm>
            <a:off x="8290641" y="2134603"/>
            <a:ext cx="786007" cy="4381958"/>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3" name="Rectangle 352">
            <a:extLst>
              <a:ext uri="{FF2B5EF4-FFF2-40B4-BE49-F238E27FC236}">
                <a16:creationId xmlns:a16="http://schemas.microsoft.com/office/drawing/2014/main" id="{3B29001F-F445-DB4D-C9CC-5F11A90FE92C}"/>
              </a:ext>
            </a:extLst>
          </p:cNvPr>
          <p:cNvSpPr/>
          <p:nvPr/>
        </p:nvSpPr>
        <p:spPr>
          <a:xfrm>
            <a:off x="119270" y="1974213"/>
            <a:ext cx="7003660" cy="4586166"/>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4" name="Rounded Rectangular Callout 353">
            <a:extLst>
              <a:ext uri="{FF2B5EF4-FFF2-40B4-BE49-F238E27FC236}">
                <a16:creationId xmlns:a16="http://schemas.microsoft.com/office/drawing/2014/main" id="{385365DC-36C5-373E-D9BA-549ABE6DC92E}"/>
              </a:ext>
            </a:extLst>
          </p:cNvPr>
          <p:cNvSpPr/>
          <p:nvPr/>
        </p:nvSpPr>
        <p:spPr bwMode="auto">
          <a:xfrm>
            <a:off x="91875" y="2713495"/>
            <a:ext cx="6783821" cy="980015"/>
          </a:xfrm>
          <a:prstGeom prst="wedgeRoundRectCallout">
            <a:avLst>
              <a:gd name="adj1" fmla="val 54874"/>
              <a:gd name="adj2" fmla="val -9344"/>
              <a:gd name="adj3" fmla="val 16667"/>
            </a:avLst>
          </a:prstGeom>
          <a:solidFill>
            <a:srgbClr val="FBF7F5"/>
          </a:solidFill>
          <a:ln w="19050" cap="flat" cmpd="sng" algn="ctr">
            <a:solidFill>
              <a:srgbClr val="67655C"/>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000" dirty="0">
                <a:latin typeface="Avenir Next" panose="020B0503020202020204" pitchFamily="34" charset="0"/>
                <a:ea typeface="ＭＳ Ｐゴシック" panose="020B0600070205080204" pitchFamily="34" charset="-128"/>
              </a:rPr>
              <a:t>A </a:t>
            </a:r>
            <a:r>
              <a:rPr lang="en-US" sz="2000" dirty="0" err="1">
                <a:latin typeface="Avenir Next" panose="020B0503020202020204" pitchFamily="34" charset="0"/>
                <a:ea typeface="ＭＳ Ｐゴシック" panose="020B0600070205080204" pitchFamily="34" charset="-128"/>
              </a:rPr>
              <a:t>bitline</a:t>
            </a:r>
            <a:r>
              <a:rPr lang="en-US" sz="2000" dirty="0">
                <a:latin typeface="Avenir Next" panose="020B0503020202020204" pitchFamily="34" charset="0"/>
                <a:ea typeface="ＭＳ Ｐゴシック" panose="020B0600070205080204" pitchFamily="34" charset="-128"/>
              </a:rPr>
              <a:t> reads as ‘</a:t>
            </a:r>
            <a:r>
              <a:rPr lang="en-US" sz="2000" b="1" dirty="0">
                <a:solidFill>
                  <a:srgbClr val="FF0000"/>
                </a:solidFill>
                <a:latin typeface="Avenir Next" panose="020B0503020202020204" pitchFamily="34" charset="0"/>
                <a:ea typeface="ＭＳ Ｐゴシック" panose="020B0600070205080204" pitchFamily="34" charset="-128"/>
              </a:rPr>
              <a:t>0</a:t>
            </a:r>
            <a:r>
              <a:rPr lang="en-US" sz="2000" dirty="0">
                <a:latin typeface="Avenir Next" panose="020B0503020202020204" pitchFamily="34" charset="0"/>
                <a:ea typeface="ＭＳ Ｐゴシック" panose="020B0600070205080204" pitchFamily="34" charset="-128"/>
              </a:rPr>
              <a:t>’ only when all the target cells store ‘</a:t>
            </a:r>
            <a:r>
              <a:rPr lang="en-US" sz="2000" b="1" dirty="0">
                <a:solidFill>
                  <a:srgbClr val="FF0000"/>
                </a:solidFill>
                <a:latin typeface="Avenir Next" panose="020B0503020202020204" pitchFamily="34" charset="0"/>
                <a:ea typeface="ＭＳ Ｐゴシック" panose="020B0600070205080204" pitchFamily="34" charset="-128"/>
              </a:rPr>
              <a:t>0</a:t>
            </a:r>
            <a:r>
              <a:rPr lang="en-US" sz="2000" dirty="0">
                <a:latin typeface="Avenir Next" panose="020B0503020202020204" pitchFamily="34" charset="0"/>
                <a:ea typeface="ＭＳ Ｐゴシック" panose="020B0600070205080204" pitchFamily="34" charset="-128"/>
              </a:rPr>
              <a:t>’</a:t>
            </a:r>
          </a:p>
          <a:p>
            <a:pPr algn="ctr" fontAlgn="base">
              <a:spcBef>
                <a:spcPct val="0"/>
              </a:spcBef>
              <a:spcAft>
                <a:spcPct val="0"/>
              </a:spcAft>
            </a:pPr>
            <a:r>
              <a:rPr lang="en-US" sz="2000" dirty="0">
                <a:solidFill>
                  <a:srgbClr val="C80060"/>
                </a:solidFill>
                <a:latin typeface="Avenir Next" panose="020B0503020202020204" pitchFamily="34" charset="0"/>
                <a:ea typeface="ＭＳ Ｐゴシック" panose="020B0600070205080204" pitchFamily="34" charset="-128"/>
                <a:sym typeface="Wingdings" pitchFamily="2" charset="2"/>
              </a:rPr>
              <a:t> Equivalent to the bitwise OR of all the target cells </a:t>
            </a:r>
            <a:endParaRPr lang="en-US" sz="2000" dirty="0">
              <a:solidFill>
                <a:srgbClr val="C80060"/>
              </a:solidFill>
              <a:latin typeface="Avenir Next" panose="020B0503020202020204" pitchFamily="34" charset="0"/>
              <a:ea typeface="ＭＳ Ｐゴシック" panose="020B0600070205080204" pitchFamily="34" charset="-128"/>
            </a:endParaRPr>
          </a:p>
        </p:txBody>
      </p:sp>
      <p:sp>
        <p:nvSpPr>
          <p:cNvPr id="355" name="Rectangle 354">
            <a:extLst>
              <a:ext uri="{FF2B5EF4-FFF2-40B4-BE49-F238E27FC236}">
                <a16:creationId xmlns:a16="http://schemas.microsoft.com/office/drawing/2014/main" id="{15A6905E-73C9-560C-0EFD-931F694B90CA}"/>
              </a:ext>
            </a:extLst>
          </p:cNvPr>
          <p:cNvSpPr/>
          <p:nvPr/>
        </p:nvSpPr>
        <p:spPr>
          <a:xfrm>
            <a:off x="7122930" y="1974213"/>
            <a:ext cx="1190941" cy="458515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8" name="Slide Number Placeholder 357">
            <a:extLst>
              <a:ext uri="{FF2B5EF4-FFF2-40B4-BE49-F238E27FC236}">
                <a16:creationId xmlns:a16="http://schemas.microsoft.com/office/drawing/2014/main" id="{E7BE1C36-9B84-9D88-6DAB-76138A3F7DF2}"/>
              </a:ext>
            </a:extLst>
          </p:cNvPr>
          <p:cNvSpPr>
            <a:spLocks noGrp="1"/>
          </p:cNvSpPr>
          <p:nvPr>
            <p:ph type="sldNum" sz="quarter" idx="12"/>
          </p:nvPr>
        </p:nvSpPr>
        <p:spPr/>
        <p:txBody>
          <a:bodyPr/>
          <a:lstStyle/>
          <a:p>
            <a:r>
              <a:rPr lang="en-CH" dirty="0"/>
              <a:t>20</a:t>
            </a:r>
          </a:p>
        </p:txBody>
      </p:sp>
    </p:spTree>
    <p:extLst>
      <p:ext uri="{BB962C8B-B14F-4D97-AF65-F5344CB8AC3E}">
        <p14:creationId xmlns:p14="http://schemas.microsoft.com/office/powerpoint/2010/main" val="2465214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Rounded Rectangle 268">
            <a:extLst>
              <a:ext uri="{FF2B5EF4-FFF2-40B4-BE49-F238E27FC236}">
                <a16:creationId xmlns:a16="http://schemas.microsoft.com/office/drawing/2014/main" id="{8D74A2D1-E8F2-B83A-099C-E17053503545}"/>
              </a:ext>
            </a:extLst>
          </p:cNvPr>
          <p:cNvSpPr/>
          <p:nvPr/>
        </p:nvSpPr>
        <p:spPr>
          <a:xfrm>
            <a:off x="3601538" y="5179893"/>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Content Placeholder 2">
            <a:extLst>
              <a:ext uri="{FF2B5EF4-FFF2-40B4-BE49-F238E27FC236}">
                <a16:creationId xmlns:a16="http://schemas.microsoft.com/office/drawing/2014/main" id="{78AC34B6-A065-B6FF-74E0-DC058B30B187}"/>
              </a:ext>
            </a:extLst>
          </p:cNvPr>
          <p:cNvSpPr>
            <a:spLocks noGrp="1"/>
          </p:cNvSpPr>
          <p:nvPr>
            <p:ph idx="1"/>
          </p:nvPr>
        </p:nvSpPr>
        <p:spPr/>
        <p:txBody>
          <a:bodyPr rIns="0"/>
          <a:lstStyle/>
          <a:p>
            <a:r>
              <a:rPr lang="en-CH" dirty="0">
                <a:solidFill>
                  <a:srgbClr val="C80060"/>
                </a:solidFill>
                <a:latin typeface="Avenir Next Medium" panose="020B0503020202020204" pitchFamily="34" charset="0"/>
              </a:rPr>
              <a:t>Inter-Block MWS</a:t>
            </a:r>
            <a:r>
              <a:rPr lang="en-CH" dirty="0"/>
              <a:t>: </a:t>
            </a:r>
            <a:br>
              <a:rPr lang="en-CH" dirty="0"/>
            </a:br>
            <a:r>
              <a:rPr lang="en-CH" dirty="0">
                <a:solidFill>
                  <a:schemeClr val="accent1"/>
                </a:solidFill>
              </a:rPr>
              <a:t>Simultaneously activates </a:t>
            </a:r>
            <a:r>
              <a:rPr lang="en-CH" dirty="0"/>
              <a:t>multiple WLs </a:t>
            </a:r>
            <a:r>
              <a:rPr lang="en-CH" dirty="0">
                <a:solidFill>
                  <a:schemeClr val="accent1"/>
                </a:solidFill>
              </a:rPr>
              <a:t>in different blocks</a:t>
            </a:r>
            <a:r>
              <a:rPr lang="en-CH" dirty="0"/>
              <a:t> </a:t>
            </a:r>
            <a:br>
              <a:rPr lang="en-CH" dirty="0"/>
            </a:br>
            <a:r>
              <a:rPr lang="en-CH" dirty="0"/>
              <a:t>   </a:t>
            </a:r>
            <a:r>
              <a:rPr lang="en-CH" dirty="0">
                <a:sym typeface="Wingdings" pitchFamily="2" charset="2"/>
              </a:rPr>
              <a:t> </a:t>
            </a:r>
            <a:r>
              <a:rPr lang="en-CH" dirty="0">
                <a:solidFill>
                  <a:srgbClr val="C80060"/>
                </a:solidFill>
              </a:rPr>
              <a:t>Bitwise OR</a:t>
            </a:r>
            <a:r>
              <a:rPr lang="en-CH" dirty="0"/>
              <a:t> of the stored data in the WLs</a:t>
            </a:r>
          </a:p>
        </p:txBody>
      </p:sp>
      <p:sp>
        <p:nvSpPr>
          <p:cNvPr id="4" name="Rounded Rectangle 3">
            <a:extLst>
              <a:ext uri="{FF2B5EF4-FFF2-40B4-BE49-F238E27FC236}">
                <a16:creationId xmlns:a16="http://schemas.microsoft.com/office/drawing/2014/main" id="{11C067F7-3081-7E63-D615-E9D8EF990751}"/>
              </a:ext>
            </a:extLst>
          </p:cNvPr>
          <p:cNvSpPr/>
          <p:nvPr/>
        </p:nvSpPr>
        <p:spPr>
          <a:xfrm>
            <a:off x="3601538" y="2591531"/>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8" name="Rounded Rectangle 107">
            <a:extLst>
              <a:ext uri="{FF2B5EF4-FFF2-40B4-BE49-F238E27FC236}">
                <a16:creationId xmlns:a16="http://schemas.microsoft.com/office/drawing/2014/main" id="{C31E7358-9A52-90D6-B59B-1FFFCC15D269}"/>
              </a:ext>
            </a:extLst>
          </p:cNvPr>
          <p:cNvSpPr/>
          <p:nvPr/>
        </p:nvSpPr>
        <p:spPr>
          <a:xfrm>
            <a:off x="3601538" y="3882702"/>
            <a:ext cx="5423192" cy="1015921"/>
          </a:xfrm>
          <a:prstGeom prst="roundRect">
            <a:avLst>
              <a:gd name="adj" fmla="val 5753"/>
            </a:avLst>
          </a:prstGeom>
          <a:solidFill>
            <a:schemeClr val="accent4">
              <a:lumMod val="20000"/>
              <a:lumOff val="80000"/>
            </a:schemeClr>
          </a:solidFill>
          <a:ln w="19050">
            <a:solidFill>
              <a:srgbClr val="66665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lstStyle/>
          <a:p>
            <a:r>
              <a:rPr lang="en-CH" dirty="0"/>
              <a:t>Multi-Wordline Sensing (MWS): Bitwise OR</a:t>
            </a:r>
          </a:p>
        </p:txBody>
      </p:sp>
      <p:sp>
        <p:nvSpPr>
          <p:cNvPr id="7" name="TextBox 6">
            <a:extLst>
              <a:ext uri="{FF2B5EF4-FFF2-40B4-BE49-F238E27FC236}">
                <a16:creationId xmlns:a16="http://schemas.microsoft.com/office/drawing/2014/main" id="{A67764A8-123E-6C01-A1D2-116D983664B2}"/>
              </a:ext>
            </a:extLst>
          </p:cNvPr>
          <p:cNvSpPr txBox="1"/>
          <p:nvPr/>
        </p:nvSpPr>
        <p:spPr>
          <a:xfrm>
            <a:off x="4382281"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0" name="TextBox 9">
            <a:extLst>
              <a:ext uri="{FF2B5EF4-FFF2-40B4-BE49-F238E27FC236}">
                <a16:creationId xmlns:a16="http://schemas.microsoft.com/office/drawing/2014/main" id="{CA5244A9-E68A-41E4-8DF6-45A4B86348F3}"/>
              </a:ext>
            </a:extLst>
          </p:cNvPr>
          <p:cNvSpPr txBox="1"/>
          <p:nvPr/>
        </p:nvSpPr>
        <p:spPr>
          <a:xfrm>
            <a:off x="5495795"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2</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13" name="TextBox 12">
            <a:extLst>
              <a:ext uri="{FF2B5EF4-FFF2-40B4-BE49-F238E27FC236}">
                <a16:creationId xmlns:a16="http://schemas.microsoft.com/office/drawing/2014/main" id="{ADDC653E-1795-2625-78AF-339E29441E70}"/>
              </a:ext>
            </a:extLst>
          </p:cNvPr>
          <p:cNvSpPr txBox="1"/>
          <p:nvPr/>
        </p:nvSpPr>
        <p:spPr>
          <a:xfrm>
            <a:off x="6609309"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3</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grpSp>
        <p:nvGrpSpPr>
          <p:cNvPr id="228" name="Group 227">
            <a:extLst>
              <a:ext uri="{FF2B5EF4-FFF2-40B4-BE49-F238E27FC236}">
                <a16:creationId xmlns:a16="http://schemas.microsoft.com/office/drawing/2014/main" id="{4657F400-371E-5409-CC86-6FC3A1E88181}"/>
              </a:ext>
            </a:extLst>
          </p:cNvPr>
          <p:cNvGrpSpPr/>
          <p:nvPr/>
        </p:nvGrpSpPr>
        <p:grpSpPr>
          <a:xfrm>
            <a:off x="4640972" y="2450831"/>
            <a:ext cx="3350590" cy="3784740"/>
            <a:chOff x="4640972" y="2450831"/>
            <a:chExt cx="3350590" cy="3787616"/>
          </a:xfrm>
        </p:grpSpPr>
        <p:cxnSp>
          <p:nvCxnSpPr>
            <p:cNvPr id="6" name="Straight Connector 5">
              <a:extLst>
                <a:ext uri="{FF2B5EF4-FFF2-40B4-BE49-F238E27FC236}">
                  <a16:creationId xmlns:a16="http://schemas.microsoft.com/office/drawing/2014/main" id="{2935EEDC-89B8-9ED3-B423-D7DF542942C9}"/>
                </a:ext>
              </a:extLst>
            </p:cNvPr>
            <p:cNvCxnSpPr>
              <a:cxnSpLocks/>
            </p:cNvCxnSpPr>
            <p:nvPr/>
          </p:nvCxnSpPr>
          <p:spPr>
            <a:xfrm flipH="1" flipV="1">
              <a:off x="4640972"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56D578-0A4B-7211-034B-FD6511E08245}"/>
                </a:ext>
              </a:extLst>
            </p:cNvPr>
            <p:cNvCxnSpPr>
              <a:cxnSpLocks/>
            </p:cNvCxnSpPr>
            <p:nvPr/>
          </p:nvCxnSpPr>
          <p:spPr>
            <a:xfrm flipH="1" flipV="1">
              <a:off x="5754486"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033EF9-2C97-592D-48AA-AE971DE6EB0D}"/>
                </a:ext>
              </a:extLst>
            </p:cNvPr>
            <p:cNvCxnSpPr>
              <a:cxnSpLocks/>
            </p:cNvCxnSpPr>
            <p:nvPr/>
          </p:nvCxnSpPr>
          <p:spPr>
            <a:xfrm flipH="1" flipV="1">
              <a:off x="6868000"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24C035-0F47-6EC6-E06C-ED53AA7B33F8}"/>
                </a:ext>
              </a:extLst>
            </p:cNvPr>
            <p:cNvCxnSpPr>
              <a:cxnSpLocks/>
            </p:cNvCxnSpPr>
            <p:nvPr/>
          </p:nvCxnSpPr>
          <p:spPr>
            <a:xfrm flipH="1" flipV="1">
              <a:off x="7981514" y="2450831"/>
              <a:ext cx="10048" cy="37876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B5574F-2F86-6966-45D3-3D81C85AFE41}"/>
              </a:ext>
            </a:extLst>
          </p:cNvPr>
          <p:cNvSpPr txBox="1"/>
          <p:nvPr/>
        </p:nvSpPr>
        <p:spPr>
          <a:xfrm>
            <a:off x="7722823" y="2093038"/>
            <a:ext cx="537476"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BL</a:t>
            </a:r>
            <a:r>
              <a:rPr lang="en-US" altLang="ko-KR" sz="2000" b="1" baseline="-25000" dirty="0">
                <a:solidFill>
                  <a:prstClr val="black"/>
                </a:solidFill>
                <a:latin typeface="Cambria" panose="02040503050406030204" pitchFamily="18" charset="0"/>
                <a:ea typeface="맑은 고딕" panose="020B0503020000020004" pitchFamily="34" charset="-127"/>
              </a:rPr>
              <a:t>4</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52" name="TextBox 51">
            <a:extLst>
              <a:ext uri="{FF2B5EF4-FFF2-40B4-BE49-F238E27FC236}">
                <a16:creationId xmlns:a16="http://schemas.microsoft.com/office/drawing/2014/main" id="{96BAC636-1B54-A666-FF1D-DA75CF085968}"/>
              </a:ext>
            </a:extLst>
          </p:cNvPr>
          <p:cNvSpPr txBox="1"/>
          <p:nvPr/>
        </p:nvSpPr>
        <p:spPr>
          <a:xfrm rot="16200000">
            <a:off x="3861980"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9" name="TextBox 58">
            <a:extLst>
              <a:ext uri="{FF2B5EF4-FFF2-40B4-BE49-F238E27FC236}">
                <a16:creationId xmlns:a16="http://schemas.microsoft.com/office/drawing/2014/main" id="{8530CA94-6A0E-7382-E851-900D8DFAE0FF}"/>
              </a:ext>
            </a:extLst>
          </p:cNvPr>
          <p:cNvSpPr txBox="1"/>
          <p:nvPr/>
        </p:nvSpPr>
        <p:spPr>
          <a:xfrm rot="16200000">
            <a:off x="4975494"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6" name="TextBox 65">
            <a:extLst>
              <a:ext uri="{FF2B5EF4-FFF2-40B4-BE49-F238E27FC236}">
                <a16:creationId xmlns:a16="http://schemas.microsoft.com/office/drawing/2014/main" id="{90C4726F-6C4E-F3D3-FAC6-649A27B0D4D3}"/>
              </a:ext>
            </a:extLst>
          </p:cNvPr>
          <p:cNvSpPr txBox="1"/>
          <p:nvPr/>
        </p:nvSpPr>
        <p:spPr>
          <a:xfrm rot="16200000">
            <a:off x="6089008"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77" name="Group 76">
            <a:extLst>
              <a:ext uri="{FF2B5EF4-FFF2-40B4-BE49-F238E27FC236}">
                <a16:creationId xmlns:a16="http://schemas.microsoft.com/office/drawing/2014/main" id="{63892C96-3420-FC41-AC8C-83B854C98E3B}"/>
              </a:ext>
            </a:extLst>
          </p:cNvPr>
          <p:cNvGrpSpPr/>
          <p:nvPr/>
        </p:nvGrpSpPr>
        <p:grpSpPr>
          <a:xfrm>
            <a:off x="4051865" y="2665067"/>
            <a:ext cx="3939696" cy="891472"/>
            <a:chOff x="4051865" y="2665067"/>
            <a:chExt cx="3939696" cy="891472"/>
          </a:xfrm>
        </p:grpSpPr>
        <p:grpSp>
          <p:nvGrpSpPr>
            <p:cNvPr id="94" name="Group 93">
              <a:extLst>
                <a:ext uri="{FF2B5EF4-FFF2-40B4-BE49-F238E27FC236}">
                  <a16:creationId xmlns:a16="http://schemas.microsoft.com/office/drawing/2014/main" id="{E4826338-1836-E9D3-34FB-562D0F2D1798}"/>
                </a:ext>
              </a:extLst>
            </p:cNvPr>
            <p:cNvGrpSpPr/>
            <p:nvPr/>
          </p:nvGrpSpPr>
          <p:grpSpPr>
            <a:xfrm>
              <a:off x="4062140" y="2665067"/>
              <a:ext cx="3340542" cy="891472"/>
              <a:chOff x="1860807" y="2641375"/>
              <a:chExt cx="3340542" cy="3601380"/>
            </a:xfrm>
          </p:grpSpPr>
          <p:cxnSp>
            <p:nvCxnSpPr>
              <p:cNvPr id="5" name="Straight Connector 4">
                <a:extLst>
                  <a:ext uri="{FF2B5EF4-FFF2-40B4-BE49-F238E27FC236}">
                    <a16:creationId xmlns:a16="http://schemas.microsoft.com/office/drawing/2014/main" id="{B724D90A-0311-AEA2-1170-457439DAD59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B35EC1-7B4A-6D79-0B81-642967EA2EE0}"/>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77A01-4123-7FB2-8115-CE4ACED06054}"/>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8FA4F-1E88-07F2-27EF-7581CB101D8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C7D44F0C-55EE-A889-FC24-4F5131802FC5}"/>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A6211B1-3B9B-7D4D-BA8E-658D0E677C1F}"/>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384D35D-8642-38DF-AE7D-B0EB0133E909}"/>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8F37F31-5E47-88B9-E41D-C837F83299FC}"/>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27E96495-E534-414E-6D43-367DF6631655}"/>
              </a:ext>
            </a:extLst>
          </p:cNvPr>
          <p:cNvSpPr txBox="1"/>
          <p:nvPr/>
        </p:nvSpPr>
        <p:spPr>
          <a:xfrm rot="16200000">
            <a:off x="7202522" y="3612702"/>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31" name="Group 30">
            <a:extLst>
              <a:ext uri="{FF2B5EF4-FFF2-40B4-BE49-F238E27FC236}">
                <a16:creationId xmlns:a16="http://schemas.microsoft.com/office/drawing/2014/main" id="{A54D0EED-F7AE-3399-A35F-5DD2E5791B55}"/>
              </a:ext>
            </a:extLst>
          </p:cNvPr>
          <p:cNvGrpSpPr/>
          <p:nvPr/>
        </p:nvGrpSpPr>
        <p:grpSpPr>
          <a:xfrm>
            <a:off x="3382115" y="3058678"/>
            <a:ext cx="5014215" cy="2"/>
            <a:chOff x="1231585" y="2671909"/>
            <a:chExt cx="6166530" cy="2"/>
          </a:xfrm>
        </p:grpSpPr>
        <p:cxnSp>
          <p:nvCxnSpPr>
            <p:cNvPr id="44" name="Straight Connector 43">
              <a:extLst>
                <a:ext uri="{FF2B5EF4-FFF2-40B4-BE49-F238E27FC236}">
                  <a16:creationId xmlns:a16="http://schemas.microsoft.com/office/drawing/2014/main" id="{B48B26F0-2159-FDD5-0EA3-2B0DA8F74560}"/>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B8B2E45-E111-E123-066A-8979B261CDA9}"/>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타원 299">
            <a:extLst>
              <a:ext uri="{FF2B5EF4-FFF2-40B4-BE49-F238E27FC236}">
                <a16:creationId xmlns:a16="http://schemas.microsoft.com/office/drawing/2014/main" id="{715BDDB0-F2BA-732C-8F89-B946C45E3F0E}"/>
              </a:ext>
            </a:extLst>
          </p:cNvPr>
          <p:cNvSpPr/>
          <p:nvPr/>
        </p:nvSpPr>
        <p:spPr>
          <a:xfrm>
            <a:off x="3782388" y="277963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3" name="타원 299">
            <a:extLst>
              <a:ext uri="{FF2B5EF4-FFF2-40B4-BE49-F238E27FC236}">
                <a16:creationId xmlns:a16="http://schemas.microsoft.com/office/drawing/2014/main" id="{43C80D90-ECE2-699F-89BF-CBEAA6664497}"/>
              </a:ext>
            </a:extLst>
          </p:cNvPr>
          <p:cNvSpPr/>
          <p:nvPr/>
        </p:nvSpPr>
        <p:spPr>
          <a:xfrm>
            <a:off x="4895902" y="277963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0" name="타원 299">
            <a:extLst>
              <a:ext uri="{FF2B5EF4-FFF2-40B4-BE49-F238E27FC236}">
                <a16:creationId xmlns:a16="http://schemas.microsoft.com/office/drawing/2014/main" id="{8DAA0D57-315E-4B01-F737-E0EA0B484ACA}"/>
              </a:ext>
            </a:extLst>
          </p:cNvPr>
          <p:cNvSpPr/>
          <p:nvPr/>
        </p:nvSpPr>
        <p:spPr>
          <a:xfrm>
            <a:off x="6009416" y="2779630"/>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7" name="타원 299">
            <a:extLst>
              <a:ext uri="{FF2B5EF4-FFF2-40B4-BE49-F238E27FC236}">
                <a16:creationId xmlns:a16="http://schemas.microsoft.com/office/drawing/2014/main" id="{5DCDD808-EF63-6E7D-1FD6-0B8152CCD0A0}"/>
              </a:ext>
            </a:extLst>
          </p:cNvPr>
          <p:cNvSpPr/>
          <p:nvPr/>
        </p:nvSpPr>
        <p:spPr>
          <a:xfrm>
            <a:off x="7122930" y="2779630"/>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1" name="TextBox 80">
            <a:extLst>
              <a:ext uri="{FF2B5EF4-FFF2-40B4-BE49-F238E27FC236}">
                <a16:creationId xmlns:a16="http://schemas.microsoft.com/office/drawing/2014/main" id="{25BF7839-AB4B-61C7-F19C-79EC41534851}"/>
              </a:ext>
            </a:extLst>
          </p:cNvPr>
          <p:cNvSpPr txBox="1"/>
          <p:nvPr/>
        </p:nvSpPr>
        <p:spPr>
          <a:xfrm>
            <a:off x="8390475" y="283076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6" name="TextBox 85">
            <a:extLst>
              <a:ext uri="{FF2B5EF4-FFF2-40B4-BE49-F238E27FC236}">
                <a16:creationId xmlns:a16="http://schemas.microsoft.com/office/drawing/2014/main" id="{0B9B15BE-925E-9BBD-CDB5-FA271BBA59BC}"/>
              </a:ext>
            </a:extLst>
          </p:cNvPr>
          <p:cNvSpPr txBox="1"/>
          <p:nvPr/>
        </p:nvSpPr>
        <p:spPr>
          <a:xfrm>
            <a:off x="1741317" y="2904791"/>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x</a:t>
            </a:r>
            <a:r>
              <a:rPr lang="en-US" altLang="ko-KR" sz="2000" b="1" i="1" dirty="0">
                <a:solidFill>
                  <a:prstClr val="black"/>
                </a:solidFill>
                <a:latin typeface="Cambria" panose="02040503050406030204" pitchFamily="18" charset="0"/>
                <a:ea typeface="맑은 고딕" panose="020B0503020000020004" pitchFamily="34" charset="-127"/>
              </a:rPr>
              <a:t> </a:t>
            </a:r>
            <a:r>
              <a:rPr lang="en-US" altLang="ko-KR" sz="2000" b="1" dirty="0">
                <a:solidFill>
                  <a:prstClr val="black"/>
                </a:solidFill>
                <a:latin typeface="Cambria" panose="02040503050406030204" pitchFamily="18" charset="0"/>
                <a:ea typeface="맑은 고딕" panose="020B0503020000020004" pitchFamily="34" charset="-127"/>
              </a:rPr>
              <a:t>in Block</a:t>
            </a:r>
            <a:r>
              <a:rPr lang="en-US" altLang="ko-KR" sz="2000" b="1" baseline="-25000" dirty="0">
                <a:solidFill>
                  <a:prstClr val="black"/>
                </a:solidFill>
                <a:latin typeface="Cambria" panose="02040503050406030204" pitchFamily="18" charset="0"/>
                <a:ea typeface="맑은 고딕" panose="020B0503020000020004" pitchFamily="34" charset="-127"/>
              </a:rPr>
              <a:t>1</a:t>
            </a:r>
            <a:endParaRPr lang="ko-KR" altLang="en-US" sz="2000" b="1" baseline="-25000" dirty="0">
              <a:solidFill>
                <a:prstClr val="black"/>
              </a:solidFill>
              <a:latin typeface="Cambria" panose="02040503050406030204" pitchFamily="18" charset="0"/>
              <a:ea typeface="맑은 고딕" panose="020B0503020000020004" pitchFamily="34" charset="-127"/>
            </a:endParaRPr>
          </a:p>
        </p:txBody>
      </p:sp>
      <p:sp>
        <p:nvSpPr>
          <p:cNvPr id="39" name="TextBox 38">
            <a:extLst>
              <a:ext uri="{FF2B5EF4-FFF2-40B4-BE49-F238E27FC236}">
                <a16:creationId xmlns:a16="http://schemas.microsoft.com/office/drawing/2014/main" id="{52309550-34CC-9B82-DD8B-8935C865D78B}"/>
              </a:ext>
            </a:extLst>
          </p:cNvPr>
          <p:cNvSpPr txBox="1"/>
          <p:nvPr/>
        </p:nvSpPr>
        <p:spPr>
          <a:xfrm rot="16200000">
            <a:off x="3861980"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49" name="TextBox 48">
            <a:extLst>
              <a:ext uri="{FF2B5EF4-FFF2-40B4-BE49-F238E27FC236}">
                <a16:creationId xmlns:a16="http://schemas.microsoft.com/office/drawing/2014/main" id="{E167FCCF-4A80-8545-6E30-66612FF54E00}"/>
              </a:ext>
            </a:extLst>
          </p:cNvPr>
          <p:cNvSpPr txBox="1"/>
          <p:nvPr/>
        </p:nvSpPr>
        <p:spPr>
          <a:xfrm rot="16200000">
            <a:off x="4975494"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56" name="TextBox 55">
            <a:extLst>
              <a:ext uri="{FF2B5EF4-FFF2-40B4-BE49-F238E27FC236}">
                <a16:creationId xmlns:a16="http://schemas.microsoft.com/office/drawing/2014/main" id="{7C5EBD8A-44A8-4741-0DEA-D143CD6497AF}"/>
              </a:ext>
            </a:extLst>
          </p:cNvPr>
          <p:cNvSpPr txBox="1"/>
          <p:nvPr/>
        </p:nvSpPr>
        <p:spPr>
          <a:xfrm rot="16200000">
            <a:off x="6089008"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63" name="TextBox 62">
            <a:extLst>
              <a:ext uri="{FF2B5EF4-FFF2-40B4-BE49-F238E27FC236}">
                <a16:creationId xmlns:a16="http://schemas.microsoft.com/office/drawing/2014/main" id="{36FE8E3E-07ED-08B6-AD4B-4C2135F40366}"/>
              </a:ext>
            </a:extLst>
          </p:cNvPr>
          <p:cNvSpPr txBox="1"/>
          <p:nvPr/>
        </p:nvSpPr>
        <p:spPr>
          <a:xfrm rot="16200000">
            <a:off x="7202522" y="4895261"/>
            <a:ext cx="250737" cy="307777"/>
          </a:xfrm>
          <a:prstGeom prst="rect">
            <a:avLst/>
          </a:prstGeom>
          <a:no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grpSp>
        <p:nvGrpSpPr>
          <p:cNvPr id="17" name="그룹 835">
            <a:extLst>
              <a:ext uri="{FF2B5EF4-FFF2-40B4-BE49-F238E27FC236}">
                <a16:creationId xmlns:a16="http://schemas.microsoft.com/office/drawing/2014/main" id="{F4592954-95A2-D955-67CB-506964105B46}"/>
              </a:ext>
            </a:extLst>
          </p:cNvPr>
          <p:cNvGrpSpPr/>
          <p:nvPr/>
        </p:nvGrpSpPr>
        <p:grpSpPr>
          <a:xfrm rot="16200000">
            <a:off x="6006980" y="2927666"/>
            <a:ext cx="564373" cy="268733"/>
            <a:chOff x="5890169" y="4312037"/>
            <a:chExt cx="1895988" cy="1103725"/>
          </a:xfrm>
        </p:grpSpPr>
        <p:grpSp>
          <p:nvGrpSpPr>
            <p:cNvPr id="18" name="그룹 822">
              <a:extLst>
                <a:ext uri="{FF2B5EF4-FFF2-40B4-BE49-F238E27FC236}">
                  <a16:creationId xmlns:a16="http://schemas.microsoft.com/office/drawing/2014/main" id="{E27744CE-287F-B85F-7E62-EDFA1ECDD7B0}"/>
                </a:ext>
              </a:extLst>
            </p:cNvPr>
            <p:cNvGrpSpPr/>
            <p:nvPr/>
          </p:nvGrpSpPr>
          <p:grpSpPr>
            <a:xfrm>
              <a:off x="6122466" y="4312037"/>
              <a:ext cx="1432853" cy="1103725"/>
              <a:chOff x="5991225" y="4310063"/>
              <a:chExt cx="496427" cy="273840"/>
            </a:xfrm>
          </p:grpSpPr>
          <p:cxnSp>
            <p:nvCxnSpPr>
              <p:cNvPr id="21" name="직선 연결선 771">
                <a:extLst>
                  <a:ext uri="{FF2B5EF4-FFF2-40B4-BE49-F238E27FC236}">
                    <a16:creationId xmlns:a16="http://schemas.microsoft.com/office/drawing/2014/main" id="{3AEFD8DC-D54C-031F-D33B-612437570868}"/>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2" name="직선 연결선 789">
                <a:extLst>
                  <a:ext uri="{FF2B5EF4-FFF2-40B4-BE49-F238E27FC236}">
                    <a16:creationId xmlns:a16="http://schemas.microsoft.com/office/drawing/2014/main" id="{4F541810-443F-725F-870C-A54E8CAFCE9F}"/>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3" name="직선 연결선 792">
                <a:extLst>
                  <a:ext uri="{FF2B5EF4-FFF2-40B4-BE49-F238E27FC236}">
                    <a16:creationId xmlns:a16="http://schemas.microsoft.com/office/drawing/2014/main" id="{850CB885-7446-F480-14C4-AFA93F7D8F2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4" name="직선 연결선 807">
                <a:extLst>
                  <a:ext uri="{FF2B5EF4-FFF2-40B4-BE49-F238E27FC236}">
                    <a16:creationId xmlns:a16="http://schemas.microsoft.com/office/drawing/2014/main" id="{61AAEFC2-A853-D6E9-B671-3F54296E5285}"/>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5" name="직선 연결선 810">
                <a:extLst>
                  <a:ext uri="{FF2B5EF4-FFF2-40B4-BE49-F238E27FC236}">
                    <a16:creationId xmlns:a16="http://schemas.microsoft.com/office/drawing/2014/main" id="{52E2E9E6-C93A-F9FE-E004-7613C11889F2}"/>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6" name="직선 연결선 815">
                <a:extLst>
                  <a:ext uri="{FF2B5EF4-FFF2-40B4-BE49-F238E27FC236}">
                    <a16:creationId xmlns:a16="http://schemas.microsoft.com/office/drawing/2014/main" id="{64AE6ADF-8BE5-7945-A16B-3D053D30D43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7" name="직선 연결선 819">
                <a:extLst>
                  <a:ext uri="{FF2B5EF4-FFF2-40B4-BE49-F238E27FC236}">
                    <a16:creationId xmlns:a16="http://schemas.microsoft.com/office/drawing/2014/main" id="{E1A58F2E-D63F-D9BE-D3B0-9EB49B51931D}"/>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9" name="직선 연결선 826">
              <a:extLst>
                <a:ext uri="{FF2B5EF4-FFF2-40B4-BE49-F238E27FC236}">
                  <a16:creationId xmlns:a16="http://schemas.microsoft.com/office/drawing/2014/main" id="{365B0C8C-6B5D-A4D9-DF1E-F615DE4BE9A3}"/>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20" name="직선 연결선 832">
              <a:extLst>
                <a:ext uri="{FF2B5EF4-FFF2-40B4-BE49-F238E27FC236}">
                  <a16:creationId xmlns:a16="http://schemas.microsoft.com/office/drawing/2014/main" id="{E1AACF72-0654-1E10-774B-7A6A45AB482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8" name="그룹 835">
            <a:extLst>
              <a:ext uri="{FF2B5EF4-FFF2-40B4-BE49-F238E27FC236}">
                <a16:creationId xmlns:a16="http://schemas.microsoft.com/office/drawing/2014/main" id="{4CC88B9A-6B37-AE39-C096-59836ECDB962}"/>
              </a:ext>
            </a:extLst>
          </p:cNvPr>
          <p:cNvGrpSpPr/>
          <p:nvPr/>
        </p:nvGrpSpPr>
        <p:grpSpPr>
          <a:xfrm rot="16200000">
            <a:off x="3777480" y="2914790"/>
            <a:ext cx="564373" cy="268733"/>
            <a:chOff x="5890169" y="4312037"/>
            <a:chExt cx="1895988" cy="1103725"/>
          </a:xfrm>
        </p:grpSpPr>
        <p:grpSp>
          <p:nvGrpSpPr>
            <p:cNvPr id="29" name="그룹 822">
              <a:extLst>
                <a:ext uri="{FF2B5EF4-FFF2-40B4-BE49-F238E27FC236}">
                  <a16:creationId xmlns:a16="http://schemas.microsoft.com/office/drawing/2014/main" id="{92E61A13-89CA-87F3-12BC-5FE1BDCF6F9C}"/>
                </a:ext>
              </a:extLst>
            </p:cNvPr>
            <p:cNvGrpSpPr/>
            <p:nvPr/>
          </p:nvGrpSpPr>
          <p:grpSpPr>
            <a:xfrm>
              <a:off x="6122466" y="4312037"/>
              <a:ext cx="1432853" cy="1103725"/>
              <a:chOff x="5991225" y="4310063"/>
              <a:chExt cx="496427" cy="273840"/>
            </a:xfrm>
          </p:grpSpPr>
          <p:cxnSp>
            <p:nvCxnSpPr>
              <p:cNvPr id="34" name="직선 연결선 771">
                <a:extLst>
                  <a:ext uri="{FF2B5EF4-FFF2-40B4-BE49-F238E27FC236}">
                    <a16:creationId xmlns:a16="http://schemas.microsoft.com/office/drawing/2014/main" id="{39238D1D-674E-3D1A-C094-DE1AEE28E211}"/>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5" name="직선 연결선 789">
                <a:extLst>
                  <a:ext uri="{FF2B5EF4-FFF2-40B4-BE49-F238E27FC236}">
                    <a16:creationId xmlns:a16="http://schemas.microsoft.com/office/drawing/2014/main" id="{02294F00-FC11-5767-E169-65D493CC846A}"/>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6" name="직선 연결선 792">
                <a:extLst>
                  <a:ext uri="{FF2B5EF4-FFF2-40B4-BE49-F238E27FC236}">
                    <a16:creationId xmlns:a16="http://schemas.microsoft.com/office/drawing/2014/main" id="{20B270D4-EE2C-BB78-2B64-D9854726DBAD}"/>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7" name="직선 연결선 807">
                <a:extLst>
                  <a:ext uri="{FF2B5EF4-FFF2-40B4-BE49-F238E27FC236}">
                    <a16:creationId xmlns:a16="http://schemas.microsoft.com/office/drawing/2014/main" id="{17DDF9F2-4A35-A2F1-6AF8-EF0A416110C5}"/>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8" name="직선 연결선 810">
                <a:extLst>
                  <a:ext uri="{FF2B5EF4-FFF2-40B4-BE49-F238E27FC236}">
                    <a16:creationId xmlns:a16="http://schemas.microsoft.com/office/drawing/2014/main" id="{98CE89E7-AE0D-1A20-9C05-89012A3D7456}"/>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40" name="직선 연결선 815">
                <a:extLst>
                  <a:ext uri="{FF2B5EF4-FFF2-40B4-BE49-F238E27FC236}">
                    <a16:creationId xmlns:a16="http://schemas.microsoft.com/office/drawing/2014/main" id="{9B9EE417-16E6-20A9-E69F-05591F601967}"/>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41" name="직선 연결선 819">
                <a:extLst>
                  <a:ext uri="{FF2B5EF4-FFF2-40B4-BE49-F238E27FC236}">
                    <a16:creationId xmlns:a16="http://schemas.microsoft.com/office/drawing/2014/main" id="{E10F86AA-06AA-3A26-CD6E-EAD383301283}"/>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30" name="직선 연결선 826">
              <a:extLst>
                <a:ext uri="{FF2B5EF4-FFF2-40B4-BE49-F238E27FC236}">
                  <a16:creationId xmlns:a16="http://schemas.microsoft.com/office/drawing/2014/main" id="{A96E5E9F-AD70-D36C-6742-F7A396334BF1}"/>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3" name="직선 연결선 832">
              <a:extLst>
                <a:ext uri="{FF2B5EF4-FFF2-40B4-BE49-F238E27FC236}">
                  <a16:creationId xmlns:a16="http://schemas.microsoft.com/office/drawing/2014/main" id="{25A68749-9A67-856C-2FA3-C759C9FFC05F}"/>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48" name="그룹 761">
            <a:extLst>
              <a:ext uri="{FF2B5EF4-FFF2-40B4-BE49-F238E27FC236}">
                <a16:creationId xmlns:a16="http://schemas.microsoft.com/office/drawing/2014/main" id="{41BD8605-7C23-B670-AE31-2B79F53108FB}"/>
              </a:ext>
            </a:extLst>
          </p:cNvPr>
          <p:cNvGrpSpPr/>
          <p:nvPr/>
        </p:nvGrpSpPr>
        <p:grpSpPr>
          <a:xfrm rot="5400000">
            <a:off x="7110960" y="3004082"/>
            <a:ext cx="598569" cy="124310"/>
            <a:chOff x="5608137" y="3394157"/>
            <a:chExt cx="338599" cy="70817"/>
          </a:xfrm>
        </p:grpSpPr>
        <p:grpSp>
          <p:nvGrpSpPr>
            <p:cNvPr id="50" name="그룹 753">
              <a:extLst>
                <a:ext uri="{FF2B5EF4-FFF2-40B4-BE49-F238E27FC236}">
                  <a16:creationId xmlns:a16="http://schemas.microsoft.com/office/drawing/2014/main" id="{7C87917E-CDEE-C330-4ACA-E23CCBA25D8C}"/>
                </a:ext>
              </a:extLst>
            </p:cNvPr>
            <p:cNvGrpSpPr/>
            <p:nvPr/>
          </p:nvGrpSpPr>
          <p:grpSpPr>
            <a:xfrm rot="5400000">
              <a:off x="5739521" y="3307128"/>
              <a:ext cx="70817" cy="244875"/>
              <a:chOff x="5131625" y="2342062"/>
              <a:chExt cx="70817" cy="244875"/>
            </a:xfrm>
          </p:grpSpPr>
          <p:sp>
            <p:nvSpPr>
              <p:cNvPr id="62" name="타원 750">
                <a:extLst>
                  <a:ext uri="{FF2B5EF4-FFF2-40B4-BE49-F238E27FC236}">
                    <a16:creationId xmlns:a16="http://schemas.microsoft.com/office/drawing/2014/main" id="{F17B54A9-59BF-A60C-14F7-6C2566E90528}"/>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64" name="타원 751">
                <a:extLst>
                  <a:ext uri="{FF2B5EF4-FFF2-40B4-BE49-F238E27FC236}">
                    <a16:creationId xmlns:a16="http://schemas.microsoft.com/office/drawing/2014/main" id="{19385AE6-D03E-8A0F-27D4-B3B34B90D251}"/>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69" name="직선 연결선 752">
                <a:extLst>
                  <a:ext uri="{FF2B5EF4-FFF2-40B4-BE49-F238E27FC236}">
                    <a16:creationId xmlns:a16="http://schemas.microsoft.com/office/drawing/2014/main" id="{57D6D501-9266-3647-6814-D228A412E74C}"/>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55" name="직선 연결선 754">
              <a:extLst>
                <a:ext uri="{FF2B5EF4-FFF2-40B4-BE49-F238E27FC236}">
                  <a16:creationId xmlns:a16="http://schemas.microsoft.com/office/drawing/2014/main" id="{5747B110-F377-A51D-3F97-7BEE4DCEEFC7}"/>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57" name="직선 연결선 756">
              <a:extLst>
                <a:ext uri="{FF2B5EF4-FFF2-40B4-BE49-F238E27FC236}">
                  <a16:creationId xmlns:a16="http://schemas.microsoft.com/office/drawing/2014/main" id="{7FA09959-3157-8A14-F25C-C2DC1E9A7982}"/>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70" name="그룹 761">
            <a:extLst>
              <a:ext uri="{FF2B5EF4-FFF2-40B4-BE49-F238E27FC236}">
                <a16:creationId xmlns:a16="http://schemas.microsoft.com/office/drawing/2014/main" id="{5F19FC32-21CD-2034-971A-3A673347DB12}"/>
              </a:ext>
            </a:extLst>
          </p:cNvPr>
          <p:cNvGrpSpPr/>
          <p:nvPr/>
        </p:nvGrpSpPr>
        <p:grpSpPr>
          <a:xfrm rot="5400000">
            <a:off x="4883794" y="3002629"/>
            <a:ext cx="598569" cy="124310"/>
            <a:chOff x="5608137" y="3394157"/>
            <a:chExt cx="338599" cy="70817"/>
          </a:xfrm>
        </p:grpSpPr>
        <p:grpSp>
          <p:nvGrpSpPr>
            <p:cNvPr id="71" name="그룹 753">
              <a:extLst>
                <a:ext uri="{FF2B5EF4-FFF2-40B4-BE49-F238E27FC236}">
                  <a16:creationId xmlns:a16="http://schemas.microsoft.com/office/drawing/2014/main" id="{932CB08F-D02D-14DD-3E0D-469A9E85331D}"/>
                </a:ext>
              </a:extLst>
            </p:cNvPr>
            <p:cNvGrpSpPr/>
            <p:nvPr/>
          </p:nvGrpSpPr>
          <p:grpSpPr>
            <a:xfrm rot="5400000">
              <a:off x="5739521" y="3307128"/>
              <a:ext cx="70817" cy="244875"/>
              <a:chOff x="5131625" y="2342062"/>
              <a:chExt cx="70817" cy="244875"/>
            </a:xfrm>
          </p:grpSpPr>
          <p:sp>
            <p:nvSpPr>
              <p:cNvPr id="76" name="타원 750">
                <a:extLst>
                  <a:ext uri="{FF2B5EF4-FFF2-40B4-BE49-F238E27FC236}">
                    <a16:creationId xmlns:a16="http://schemas.microsoft.com/office/drawing/2014/main" id="{42829C8A-8E6A-F237-3366-48825F1B64EE}"/>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83" name="타원 751">
                <a:extLst>
                  <a:ext uri="{FF2B5EF4-FFF2-40B4-BE49-F238E27FC236}">
                    <a16:creationId xmlns:a16="http://schemas.microsoft.com/office/drawing/2014/main" id="{864E2282-5F82-D149-B1A3-7B2D49550020}"/>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84" name="직선 연결선 752">
                <a:extLst>
                  <a:ext uri="{FF2B5EF4-FFF2-40B4-BE49-F238E27FC236}">
                    <a16:creationId xmlns:a16="http://schemas.microsoft.com/office/drawing/2014/main" id="{E8B0C024-7E99-634A-34C4-B43B2660E415}"/>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74" name="직선 연결선 754">
              <a:extLst>
                <a:ext uri="{FF2B5EF4-FFF2-40B4-BE49-F238E27FC236}">
                  <a16:creationId xmlns:a16="http://schemas.microsoft.com/office/drawing/2014/main" id="{174BBF73-0827-4151-3660-FD373547DDC3}"/>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75" name="직선 연결선 756">
              <a:extLst>
                <a:ext uri="{FF2B5EF4-FFF2-40B4-BE49-F238E27FC236}">
                  <a16:creationId xmlns:a16="http://schemas.microsoft.com/office/drawing/2014/main" id="{675F3222-B4B6-E8C3-F28A-5F9637FD1724}"/>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268" name="Group 267">
            <a:extLst>
              <a:ext uri="{FF2B5EF4-FFF2-40B4-BE49-F238E27FC236}">
                <a16:creationId xmlns:a16="http://schemas.microsoft.com/office/drawing/2014/main" id="{BC364487-C169-A6EF-9D95-166E456B480A}"/>
              </a:ext>
            </a:extLst>
          </p:cNvPr>
          <p:cNvGrpSpPr/>
          <p:nvPr/>
        </p:nvGrpSpPr>
        <p:grpSpPr>
          <a:xfrm>
            <a:off x="1741317" y="3963243"/>
            <a:ext cx="6899895" cy="891472"/>
            <a:chOff x="1741317" y="4029503"/>
            <a:chExt cx="6899895" cy="891472"/>
          </a:xfrm>
        </p:grpSpPr>
        <p:grpSp>
          <p:nvGrpSpPr>
            <p:cNvPr id="78" name="Group 77">
              <a:extLst>
                <a:ext uri="{FF2B5EF4-FFF2-40B4-BE49-F238E27FC236}">
                  <a16:creationId xmlns:a16="http://schemas.microsoft.com/office/drawing/2014/main" id="{04B9B2D4-ABEB-5C2D-C5A7-1AF73E46B3E5}"/>
                </a:ext>
              </a:extLst>
            </p:cNvPr>
            <p:cNvGrpSpPr/>
            <p:nvPr/>
          </p:nvGrpSpPr>
          <p:grpSpPr>
            <a:xfrm>
              <a:off x="4051865" y="4029503"/>
              <a:ext cx="3939696" cy="891472"/>
              <a:chOff x="4051865" y="2665067"/>
              <a:chExt cx="3939696" cy="891472"/>
            </a:xfrm>
          </p:grpSpPr>
          <p:grpSp>
            <p:nvGrpSpPr>
              <p:cNvPr id="79" name="Group 78">
                <a:extLst>
                  <a:ext uri="{FF2B5EF4-FFF2-40B4-BE49-F238E27FC236}">
                    <a16:creationId xmlns:a16="http://schemas.microsoft.com/office/drawing/2014/main" id="{FAF7E077-839B-1724-3C21-3D39E2D0647B}"/>
                  </a:ext>
                </a:extLst>
              </p:cNvPr>
              <p:cNvGrpSpPr/>
              <p:nvPr/>
            </p:nvGrpSpPr>
            <p:grpSpPr>
              <a:xfrm>
                <a:off x="4062140" y="2665067"/>
                <a:ext cx="3340542" cy="891472"/>
                <a:chOff x="1860807" y="2641375"/>
                <a:chExt cx="3340542" cy="3601380"/>
              </a:xfrm>
            </p:grpSpPr>
            <p:cxnSp>
              <p:nvCxnSpPr>
                <p:cNvPr id="93" name="Straight Connector 92">
                  <a:extLst>
                    <a:ext uri="{FF2B5EF4-FFF2-40B4-BE49-F238E27FC236}">
                      <a16:creationId xmlns:a16="http://schemas.microsoft.com/office/drawing/2014/main" id="{67EC11CB-AA70-A5BD-AACB-2D3E2704B941}"/>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743F075-715B-D82B-82F4-168D190DD123}"/>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9A41AF5-64EE-26C7-285B-831775224335}"/>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542741D-0874-7B04-8DCD-C192E5EFDF63}"/>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80" name="Straight Connector 79">
                <a:extLst>
                  <a:ext uri="{FF2B5EF4-FFF2-40B4-BE49-F238E27FC236}">
                    <a16:creationId xmlns:a16="http://schemas.microsoft.com/office/drawing/2014/main" id="{9551AE13-33BA-911F-3E7D-69BB80A0DFDC}"/>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1413122-D6B4-7163-1B07-239DE88E8821}"/>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CD131FC-2BDF-7CE2-15DD-C33DE157FF53}"/>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87B5B92-07AF-0E3D-45A7-C1E16CB2AFA0}"/>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7E8F8F6-AE41-A5F8-6DFB-28F664C389B3}"/>
                </a:ext>
              </a:extLst>
            </p:cNvPr>
            <p:cNvGrpSpPr/>
            <p:nvPr/>
          </p:nvGrpSpPr>
          <p:grpSpPr>
            <a:xfrm>
              <a:off x="3382115" y="4410510"/>
              <a:ext cx="5014215" cy="2"/>
              <a:chOff x="1231585" y="2671909"/>
              <a:chExt cx="6166530" cy="2"/>
            </a:xfrm>
          </p:grpSpPr>
          <p:cxnSp>
            <p:nvCxnSpPr>
              <p:cNvPr id="42" name="Straight Connector 41">
                <a:extLst>
                  <a:ext uri="{FF2B5EF4-FFF2-40B4-BE49-F238E27FC236}">
                    <a16:creationId xmlns:a16="http://schemas.microsoft.com/office/drawing/2014/main" id="{A18E8F28-586E-629F-D0AC-D48A7BF0DD17}"/>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9D1C5D1-439B-5774-546B-BAFB14D9F7BD}"/>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타원 299">
              <a:extLst>
                <a:ext uri="{FF2B5EF4-FFF2-40B4-BE49-F238E27FC236}">
                  <a16:creationId xmlns:a16="http://schemas.microsoft.com/office/drawing/2014/main" id="{E0B2046C-3EF6-C78D-56E7-5C2ACB38D989}"/>
                </a:ext>
              </a:extLst>
            </p:cNvPr>
            <p:cNvSpPr/>
            <p:nvPr/>
          </p:nvSpPr>
          <p:spPr>
            <a:xfrm>
              <a:off x="3779881" y="4131462"/>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54" name="타원 299">
              <a:extLst>
                <a:ext uri="{FF2B5EF4-FFF2-40B4-BE49-F238E27FC236}">
                  <a16:creationId xmlns:a16="http://schemas.microsoft.com/office/drawing/2014/main" id="{73E74280-27CE-6572-4FEB-58734542FCE7}"/>
                </a:ext>
              </a:extLst>
            </p:cNvPr>
            <p:cNvSpPr/>
            <p:nvPr/>
          </p:nvSpPr>
          <p:spPr>
            <a:xfrm>
              <a:off x="4895902" y="4131462"/>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1" name="타원 299">
              <a:extLst>
                <a:ext uri="{FF2B5EF4-FFF2-40B4-BE49-F238E27FC236}">
                  <a16:creationId xmlns:a16="http://schemas.microsoft.com/office/drawing/2014/main" id="{55EFD424-7926-20BE-2333-F59DD6E76AC4}"/>
                </a:ext>
              </a:extLst>
            </p:cNvPr>
            <p:cNvSpPr/>
            <p:nvPr/>
          </p:nvSpPr>
          <p:spPr>
            <a:xfrm>
              <a:off x="6009416" y="4131462"/>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68" name="타원 299">
              <a:extLst>
                <a:ext uri="{FF2B5EF4-FFF2-40B4-BE49-F238E27FC236}">
                  <a16:creationId xmlns:a16="http://schemas.microsoft.com/office/drawing/2014/main" id="{05748883-7A30-80D7-4E2E-28B708AB7E0E}"/>
                </a:ext>
              </a:extLst>
            </p:cNvPr>
            <p:cNvSpPr/>
            <p:nvPr/>
          </p:nvSpPr>
          <p:spPr>
            <a:xfrm>
              <a:off x="7122930" y="4131462"/>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82" name="TextBox 81">
              <a:extLst>
                <a:ext uri="{FF2B5EF4-FFF2-40B4-BE49-F238E27FC236}">
                  <a16:creationId xmlns:a16="http://schemas.microsoft.com/office/drawing/2014/main" id="{38398D08-426B-0BC4-E511-2772596F1BB2}"/>
                </a:ext>
              </a:extLst>
            </p:cNvPr>
            <p:cNvSpPr txBox="1"/>
            <p:nvPr/>
          </p:nvSpPr>
          <p:spPr>
            <a:xfrm>
              <a:off x="8390475" y="4184669"/>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87" name="TextBox 86">
              <a:extLst>
                <a:ext uri="{FF2B5EF4-FFF2-40B4-BE49-F238E27FC236}">
                  <a16:creationId xmlns:a16="http://schemas.microsoft.com/office/drawing/2014/main" id="{C5A2BA21-A52C-F3CA-FD5B-9BA839B5A872}"/>
                </a:ext>
              </a:extLst>
            </p:cNvPr>
            <p:cNvSpPr txBox="1"/>
            <p:nvPr/>
          </p:nvSpPr>
          <p:spPr>
            <a:xfrm>
              <a:off x="1741317" y="4259985"/>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y</a:t>
              </a:r>
              <a:r>
                <a:rPr lang="en-US" altLang="ko-KR" sz="2000" b="1" dirty="0">
                  <a:solidFill>
                    <a:prstClr val="black"/>
                  </a:solidFill>
                  <a:latin typeface="Cambria" panose="02040503050406030204" pitchFamily="18" charset="0"/>
                  <a:ea typeface="맑은 고딕" panose="020B0503020000020004" pitchFamily="34" charset="-127"/>
                </a:rPr>
                <a:t> in </a:t>
              </a:r>
              <a:r>
                <a:rPr lang="en-US" altLang="ko-KR" sz="2000" b="1" dirty="0" err="1">
                  <a:solidFill>
                    <a:prstClr val="black"/>
                  </a:solidFill>
                  <a:latin typeface="Cambria" panose="02040503050406030204" pitchFamily="18" charset="0"/>
                  <a:ea typeface="맑은 고딕" panose="020B0503020000020004" pitchFamily="34" charset="-127"/>
                </a:rPr>
                <a:t>Block</a:t>
              </a:r>
              <a:r>
                <a:rPr lang="en-US" altLang="ko-KR" sz="2000" b="1" i="1" baseline="-25000" dirty="0" err="1">
                  <a:solidFill>
                    <a:prstClr val="black"/>
                  </a:solidFill>
                  <a:latin typeface="Cambria" panose="02040503050406030204" pitchFamily="18" charset="0"/>
                  <a:ea typeface="맑은 고딕" panose="020B0503020000020004" pitchFamily="34" charset="-127"/>
                </a:rPr>
                <a:t>i</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88" name="그룹 835">
              <a:extLst>
                <a:ext uri="{FF2B5EF4-FFF2-40B4-BE49-F238E27FC236}">
                  <a16:creationId xmlns:a16="http://schemas.microsoft.com/office/drawing/2014/main" id="{01238782-3AB6-DEA0-010C-3C301EBBDDF8}"/>
                </a:ext>
              </a:extLst>
            </p:cNvPr>
            <p:cNvGrpSpPr/>
            <p:nvPr/>
          </p:nvGrpSpPr>
          <p:grpSpPr>
            <a:xfrm rot="16200000">
              <a:off x="4893346" y="4279282"/>
              <a:ext cx="564373" cy="268733"/>
              <a:chOff x="5890169" y="4312037"/>
              <a:chExt cx="1895988" cy="1103725"/>
            </a:xfrm>
          </p:grpSpPr>
          <p:grpSp>
            <p:nvGrpSpPr>
              <p:cNvPr id="89" name="그룹 822">
                <a:extLst>
                  <a:ext uri="{FF2B5EF4-FFF2-40B4-BE49-F238E27FC236}">
                    <a16:creationId xmlns:a16="http://schemas.microsoft.com/office/drawing/2014/main" id="{94E900B2-A871-D257-B4C2-5FB478E0A810}"/>
                  </a:ext>
                </a:extLst>
              </p:cNvPr>
              <p:cNvGrpSpPr/>
              <p:nvPr/>
            </p:nvGrpSpPr>
            <p:grpSpPr>
              <a:xfrm>
                <a:off x="6122466" y="4312037"/>
                <a:ext cx="1432853" cy="1103725"/>
                <a:chOff x="5991225" y="4310063"/>
                <a:chExt cx="496427" cy="273840"/>
              </a:xfrm>
            </p:grpSpPr>
            <p:cxnSp>
              <p:nvCxnSpPr>
                <p:cNvPr id="99" name="직선 연결선 771">
                  <a:extLst>
                    <a:ext uri="{FF2B5EF4-FFF2-40B4-BE49-F238E27FC236}">
                      <a16:creationId xmlns:a16="http://schemas.microsoft.com/office/drawing/2014/main" id="{0737D491-8242-7C66-59CC-F2A0C01405AE}"/>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0" name="직선 연결선 789">
                  <a:extLst>
                    <a:ext uri="{FF2B5EF4-FFF2-40B4-BE49-F238E27FC236}">
                      <a16:creationId xmlns:a16="http://schemas.microsoft.com/office/drawing/2014/main" id="{47A797E4-4BEE-0E02-0649-45744F60DCB9}"/>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1" name="직선 연결선 792">
                  <a:extLst>
                    <a:ext uri="{FF2B5EF4-FFF2-40B4-BE49-F238E27FC236}">
                      <a16:creationId xmlns:a16="http://schemas.microsoft.com/office/drawing/2014/main" id="{BE054153-F970-32E6-CA6D-93F4670FE8D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2" name="직선 연결선 807">
                  <a:extLst>
                    <a:ext uri="{FF2B5EF4-FFF2-40B4-BE49-F238E27FC236}">
                      <a16:creationId xmlns:a16="http://schemas.microsoft.com/office/drawing/2014/main" id="{B4C05946-C751-D9E6-864A-2D75C963D778}"/>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3" name="직선 연결선 810">
                  <a:extLst>
                    <a:ext uri="{FF2B5EF4-FFF2-40B4-BE49-F238E27FC236}">
                      <a16:creationId xmlns:a16="http://schemas.microsoft.com/office/drawing/2014/main" id="{E7051B36-073C-207A-D1DE-53BEEBCB4577}"/>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4" name="직선 연결선 815">
                  <a:extLst>
                    <a:ext uri="{FF2B5EF4-FFF2-40B4-BE49-F238E27FC236}">
                      <a16:creationId xmlns:a16="http://schemas.microsoft.com/office/drawing/2014/main" id="{F1EBA9E3-54F4-D749-2D77-92F534155945}"/>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05" name="직선 연결선 819">
                  <a:extLst>
                    <a:ext uri="{FF2B5EF4-FFF2-40B4-BE49-F238E27FC236}">
                      <a16:creationId xmlns:a16="http://schemas.microsoft.com/office/drawing/2014/main" id="{2383A830-BDBF-1220-7933-2E25BF3D5267}"/>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91" name="직선 연결선 826">
                <a:extLst>
                  <a:ext uri="{FF2B5EF4-FFF2-40B4-BE49-F238E27FC236}">
                    <a16:creationId xmlns:a16="http://schemas.microsoft.com/office/drawing/2014/main" id="{8FF9264E-331E-7459-E413-371E9F82A75A}"/>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98" name="직선 연결선 832">
                <a:extLst>
                  <a:ext uri="{FF2B5EF4-FFF2-40B4-BE49-F238E27FC236}">
                    <a16:creationId xmlns:a16="http://schemas.microsoft.com/office/drawing/2014/main" id="{A17CD94B-1D8D-3B9B-05BE-86240A7E97B0}"/>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06" name="그룹 835">
              <a:extLst>
                <a:ext uri="{FF2B5EF4-FFF2-40B4-BE49-F238E27FC236}">
                  <a16:creationId xmlns:a16="http://schemas.microsoft.com/office/drawing/2014/main" id="{A1D8D0C4-9715-7304-A0E4-1D825C1827E1}"/>
                </a:ext>
              </a:extLst>
            </p:cNvPr>
            <p:cNvGrpSpPr/>
            <p:nvPr/>
          </p:nvGrpSpPr>
          <p:grpSpPr>
            <a:xfrm rot="16200000">
              <a:off x="3777481" y="4272995"/>
              <a:ext cx="564373" cy="268733"/>
              <a:chOff x="5890169" y="4312037"/>
              <a:chExt cx="1895988" cy="1103725"/>
            </a:xfrm>
          </p:grpSpPr>
          <p:grpSp>
            <p:nvGrpSpPr>
              <p:cNvPr id="107" name="그룹 822">
                <a:extLst>
                  <a:ext uri="{FF2B5EF4-FFF2-40B4-BE49-F238E27FC236}">
                    <a16:creationId xmlns:a16="http://schemas.microsoft.com/office/drawing/2014/main" id="{0155E475-E55E-9644-491C-EEAAD51C95EB}"/>
                  </a:ext>
                </a:extLst>
              </p:cNvPr>
              <p:cNvGrpSpPr/>
              <p:nvPr/>
            </p:nvGrpSpPr>
            <p:grpSpPr>
              <a:xfrm>
                <a:off x="6122466" y="4312037"/>
                <a:ext cx="1432853" cy="1103725"/>
                <a:chOff x="5991225" y="4310063"/>
                <a:chExt cx="496427" cy="273840"/>
              </a:xfrm>
            </p:grpSpPr>
            <p:cxnSp>
              <p:nvCxnSpPr>
                <p:cNvPr id="111" name="직선 연결선 771">
                  <a:extLst>
                    <a:ext uri="{FF2B5EF4-FFF2-40B4-BE49-F238E27FC236}">
                      <a16:creationId xmlns:a16="http://schemas.microsoft.com/office/drawing/2014/main" id="{FDF2A019-C439-0631-EDA7-609615D1DD90}"/>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2" name="직선 연결선 789">
                  <a:extLst>
                    <a:ext uri="{FF2B5EF4-FFF2-40B4-BE49-F238E27FC236}">
                      <a16:creationId xmlns:a16="http://schemas.microsoft.com/office/drawing/2014/main" id="{0321D661-B695-BE69-6E04-153AB5687A3E}"/>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3" name="직선 연결선 792">
                  <a:extLst>
                    <a:ext uri="{FF2B5EF4-FFF2-40B4-BE49-F238E27FC236}">
                      <a16:creationId xmlns:a16="http://schemas.microsoft.com/office/drawing/2014/main" id="{23C40DF8-15C7-7235-2B72-5EDDC398C3E0}"/>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4" name="직선 연결선 807">
                  <a:extLst>
                    <a:ext uri="{FF2B5EF4-FFF2-40B4-BE49-F238E27FC236}">
                      <a16:creationId xmlns:a16="http://schemas.microsoft.com/office/drawing/2014/main" id="{0833CA9E-9704-9D79-9A5F-47BB4474EAC4}"/>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5" name="직선 연결선 810">
                  <a:extLst>
                    <a:ext uri="{FF2B5EF4-FFF2-40B4-BE49-F238E27FC236}">
                      <a16:creationId xmlns:a16="http://schemas.microsoft.com/office/drawing/2014/main" id="{5E31A637-9C3B-7157-856E-00B7362DC8EB}"/>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6" name="직선 연결선 815">
                  <a:extLst>
                    <a:ext uri="{FF2B5EF4-FFF2-40B4-BE49-F238E27FC236}">
                      <a16:creationId xmlns:a16="http://schemas.microsoft.com/office/drawing/2014/main" id="{21CFFB4A-D377-0379-AB8B-7C7A5E1610ED}"/>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7" name="직선 연결선 819">
                  <a:extLst>
                    <a:ext uri="{FF2B5EF4-FFF2-40B4-BE49-F238E27FC236}">
                      <a16:creationId xmlns:a16="http://schemas.microsoft.com/office/drawing/2014/main" id="{88FFB392-30F6-43E7-327E-F988B6207589}"/>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109" name="직선 연결선 826">
                <a:extLst>
                  <a:ext uri="{FF2B5EF4-FFF2-40B4-BE49-F238E27FC236}">
                    <a16:creationId xmlns:a16="http://schemas.microsoft.com/office/drawing/2014/main" id="{56F6DE23-A376-6C75-281D-E32AFC069559}"/>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110" name="직선 연결선 832">
                <a:extLst>
                  <a:ext uri="{FF2B5EF4-FFF2-40B4-BE49-F238E27FC236}">
                    <a16:creationId xmlns:a16="http://schemas.microsoft.com/office/drawing/2014/main" id="{0757E143-D042-1470-EE99-6C21374D245C}"/>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118" name="그룹 761">
              <a:extLst>
                <a:ext uri="{FF2B5EF4-FFF2-40B4-BE49-F238E27FC236}">
                  <a16:creationId xmlns:a16="http://schemas.microsoft.com/office/drawing/2014/main" id="{BB324C96-8145-6B51-8F6C-91CCA408385F}"/>
                </a:ext>
              </a:extLst>
            </p:cNvPr>
            <p:cNvGrpSpPr/>
            <p:nvPr/>
          </p:nvGrpSpPr>
          <p:grpSpPr>
            <a:xfrm rot="5400000">
              <a:off x="7110292" y="4367296"/>
              <a:ext cx="598569" cy="124310"/>
              <a:chOff x="5608137" y="3394157"/>
              <a:chExt cx="338599" cy="70817"/>
            </a:xfrm>
          </p:grpSpPr>
          <p:grpSp>
            <p:nvGrpSpPr>
              <p:cNvPr id="119" name="그룹 753">
                <a:extLst>
                  <a:ext uri="{FF2B5EF4-FFF2-40B4-BE49-F238E27FC236}">
                    <a16:creationId xmlns:a16="http://schemas.microsoft.com/office/drawing/2014/main" id="{B35830EF-4AF7-6530-509F-0BF4CA811BE2}"/>
                  </a:ext>
                </a:extLst>
              </p:cNvPr>
              <p:cNvGrpSpPr/>
              <p:nvPr/>
            </p:nvGrpSpPr>
            <p:grpSpPr>
              <a:xfrm rot="5400000">
                <a:off x="5739521" y="3307128"/>
                <a:ext cx="70817" cy="244875"/>
                <a:chOff x="5131625" y="2342062"/>
                <a:chExt cx="70817" cy="244875"/>
              </a:xfrm>
            </p:grpSpPr>
            <p:sp>
              <p:nvSpPr>
                <p:cNvPr id="122" name="타원 750">
                  <a:extLst>
                    <a:ext uri="{FF2B5EF4-FFF2-40B4-BE49-F238E27FC236}">
                      <a16:creationId xmlns:a16="http://schemas.microsoft.com/office/drawing/2014/main" id="{1FE66C4C-9C07-3D7D-C5F7-802532F07319}"/>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123" name="타원 751">
                  <a:extLst>
                    <a:ext uri="{FF2B5EF4-FFF2-40B4-BE49-F238E27FC236}">
                      <a16:creationId xmlns:a16="http://schemas.microsoft.com/office/drawing/2014/main" id="{A9E2B66B-CE89-DA51-07FE-3818BB49D3EB}"/>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124" name="직선 연결선 752">
                  <a:extLst>
                    <a:ext uri="{FF2B5EF4-FFF2-40B4-BE49-F238E27FC236}">
                      <a16:creationId xmlns:a16="http://schemas.microsoft.com/office/drawing/2014/main" id="{DCC30555-2D6D-5A31-54A1-C097827935EA}"/>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120" name="직선 연결선 754">
                <a:extLst>
                  <a:ext uri="{FF2B5EF4-FFF2-40B4-BE49-F238E27FC236}">
                    <a16:creationId xmlns:a16="http://schemas.microsoft.com/office/drawing/2014/main" id="{F82C8BA7-E86E-1490-0E20-A923CEA37924}"/>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121" name="직선 연결선 756">
                <a:extLst>
                  <a:ext uri="{FF2B5EF4-FFF2-40B4-BE49-F238E27FC236}">
                    <a16:creationId xmlns:a16="http://schemas.microsoft.com/office/drawing/2014/main" id="{CE2F3EA7-4C52-7253-9B05-9DA82DE1098E}"/>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125" name="그룹 761">
              <a:extLst>
                <a:ext uri="{FF2B5EF4-FFF2-40B4-BE49-F238E27FC236}">
                  <a16:creationId xmlns:a16="http://schemas.microsoft.com/office/drawing/2014/main" id="{C8201985-67E3-17CD-5934-E2B149498522}"/>
                </a:ext>
              </a:extLst>
            </p:cNvPr>
            <p:cNvGrpSpPr/>
            <p:nvPr/>
          </p:nvGrpSpPr>
          <p:grpSpPr>
            <a:xfrm rot="5400000">
              <a:off x="5999216" y="4365843"/>
              <a:ext cx="598569" cy="124310"/>
              <a:chOff x="5608137" y="3394157"/>
              <a:chExt cx="338599" cy="70817"/>
            </a:xfrm>
          </p:grpSpPr>
          <p:grpSp>
            <p:nvGrpSpPr>
              <p:cNvPr id="126" name="그룹 753">
                <a:extLst>
                  <a:ext uri="{FF2B5EF4-FFF2-40B4-BE49-F238E27FC236}">
                    <a16:creationId xmlns:a16="http://schemas.microsoft.com/office/drawing/2014/main" id="{61058D92-5C40-68AA-7E8F-B575BF54151F}"/>
                  </a:ext>
                </a:extLst>
              </p:cNvPr>
              <p:cNvGrpSpPr/>
              <p:nvPr/>
            </p:nvGrpSpPr>
            <p:grpSpPr>
              <a:xfrm rot="5400000">
                <a:off x="5739521" y="3307128"/>
                <a:ext cx="70817" cy="244875"/>
                <a:chOff x="5131625" y="2342062"/>
                <a:chExt cx="70817" cy="244875"/>
              </a:xfrm>
            </p:grpSpPr>
            <p:sp>
              <p:nvSpPr>
                <p:cNvPr id="193" name="타원 750">
                  <a:extLst>
                    <a:ext uri="{FF2B5EF4-FFF2-40B4-BE49-F238E27FC236}">
                      <a16:creationId xmlns:a16="http://schemas.microsoft.com/office/drawing/2014/main" id="{77F96BA9-562E-7936-F078-F6B0C6FF8F56}"/>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194" name="타원 751">
                  <a:extLst>
                    <a:ext uri="{FF2B5EF4-FFF2-40B4-BE49-F238E27FC236}">
                      <a16:creationId xmlns:a16="http://schemas.microsoft.com/office/drawing/2014/main" id="{3A058049-539D-6A84-8B21-C20C2CC8598E}"/>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195" name="직선 연결선 752">
                  <a:extLst>
                    <a:ext uri="{FF2B5EF4-FFF2-40B4-BE49-F238E27FC236}">
                      <a16:creationId xmlns:a16="http://schemas.microsoft.com/office/drawing/2014/main" id="{1BD6D6DC-F781-608A-58AE-F93CF61F4238}"/>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127" name="직선 연결선 754">
                <a:extLst>
                  <a:ext uri="{FF2B5EF4-FFF2-40B4-BE49-F238E27FC236}">
                    <a16:creationId xmlns:a16="http://schemas.microsoft.com/office/drawing/2014/main" id="{28FEF4C0-356D-0FF6-E99F-47ED48B9727B}"/>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192" name="직선 연결선 756">
                <a:extLst>
                  <a:ext uri="{FF2B5EF4-FFF2-40B4-BE49-F238E27FC236}">
                    <a16:creationId xmlns:a16="http://schemas.microsoft.com/office/drawing/2014/main" id="{2552384F-AA6C-B549-F3C8-59EFD8AD21DA}"/>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sp>
        <p:nvSpPr>
          <p:cNvPr id="197" name="U-turn Arrow 196">
            <a:extLst>
              <a:ext uri="{FF2B5EF4-FFF2-40B4-BE49-F238E27FC236}">
                <a16:creationId xmlns:a16="http://schemas.microsoft.com/office/drawing/2014/main" id="{FFEBC41C-1494-DB3F-3962-BC28F46F3D95}"/>
              </a:ext>
            </a:extLst>
          </p:cNvPr>
          <p:cNvSpPr/>
          <p:nvPr/>
        </p:nvSpPr>
        <p:spPr>
          <a:xfrm flipH="1">
            <a:off x="4232468" y="2731244"/>
            <a:ext cx="581169" cy="3291883"/>
          </a:xfrm>
          <a:prstGeom prst="uturnArrow">
            <a:avLst>
              <a:gd name="adj1" fmla="val 12998"/>
              <a:gd name="adj2" fmla="val 12998"/>
              <a:gd name="adj3" fmla="val 32437"/>
              <a:gd name="adj4" fmla="val 19747"/>
              <a:gd name="adj5" fmla="val 264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98" name="U-turn Arrow 197">
            <a:extLst>
              <a:ext uri="{FF2B5EF4-FFF2-40B4-BE49-F238E27FC236}">
                <a16:creationId xmlns:a16="http://schemas.microsoft.com/office/drawing/2014/main" id="{2A1E625B-CC79-E23B-B7E4-B5A4360CFDBB}"/>
              </a:ext>
            </a:extLst>
          </p:cNvPr>
          <p:cNvSpPr/>
          <p:nvPr/>
        </p:nvSpPr>
        <p:spPr>
          <a:xfrm flipH="1">
            <a:off x="7585002" y="2731244"/>
            <a:ext cx="581169" cy="3291883"/>
          </a:xfrm>
          <a:prstGeom prst="uturnArrow">
            <a:avLst>
              <a:gd name="adj1" fmla="val 12998"/>
              <a:gd name="adj2" fmla="val 12998"/>
              <a:gd name="adj3" fmla="val 32437"/>
              <a:gd name="adj4" fmla="val 19747"/>
              <a:gd name="adj5" fmla="val 942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99" name="U-turn Arrow 198">
            <a:extLst>
              <a:ext uri="{FF2B5EF4-FFF2-40B4-BE49-F238E27FC236}">
                <a16:creationId xmlns:a16="http://schemas.microsoft.com/office/drawing/2014/main" id="{1DB69DFC-9932-B697-5138-44D9875B1925}"/>
              </a:ext>
            </a:extLst>
          </p:cNvPr>
          <p:cNvSpPr/>
          <p:nvPr/>
        </p:nvSpPr>
        <p:spPr>
          <a:xfrm flipH="1">
            <a:off x="5340558" y="2730360"/>
            <a:ext cx="581169" cy="3291883"/>
          </a:xfrm>
          <a:prstGeom prst="uturnArrow">
            <a:avLst>
              <a:gd name="adj1" fmla="val 12998"/>
              <a:gd name="adj2" fmla="val 12998"/>
              <a:gd name="adj3" fmla="val 32437"/>
              <a:gd name="adj4" fmla="val 19747"/>
              <a:gd name="adj5" fmla="val 107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1" name="U-turn Arrow 200">
            <a:extLst>
              <a:ext uri="{FF2B5EF4-FFF2-40B4-BE49-F238E27FC236}">
                <a16:creationId xmlns:a16="http://schemas.microsoft.com/office/drawing/2014/main" id="{0D2C47F3-5FC7-C0A3-5A09-037897F10E12}"/>
              </a:ext>
            </a:extLst>
          </p:cNvPr>
          <p:cNvSpPr/>
          <p:nvPr/>
        </p:nvSpPr>
        <p:spPr>
          <a:xfrm flipH="1">
            <a:off x="6462839" y="4034844"/>
            <a:ext cx="581169" cy="1922024"/>
          </a:xfrm>
          <a:prstGeom prst="uturnArrow">
            <a:avLst>
              <a:gd name="adj1" fmla="val 12998"/>
              <a:gd name="adj2" fmla="val 12998"/>
              <a:gd name="adj3" fmla="val 32437"/>
              <a:gd name="adj4" fmla="val 19747"/>
              <a:gd name="adj5" fmla="val 183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5" name="TextBox 204">
            <a:extLst>
              <a:ext uri="{FF2B5EF4-FFF2-40B4-BE49-F238E27FC236}">
                <a16:creationId xmlns:a16="http://schemas.microsoft.com/office/drawing/2014/main" id="{01CF2D58-C2BD-B98E-E75C-4616E922EFE4}"/>
              </a:ext>
            </a:extLst>
          </p:cNvPr>
          <p:cNvSpPr txBox="1"/>
          <p:nvPr/>
        </p:nvSpPr>
        <p:spPr>
          <a:xfrm>
            <a:off x="4520830"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6" name="TextBox 205">
            <a:extLst>
              <a:ext uri="{FF2B5EF4-FFF2-40B4-BE49-F238E27FC236}">
                <a16:creationId xmlns:a16="http://schemas.microsoft.com/office/drawing/2014/main" id="{07EA1743-3CDF-A414-D5F1-B65D113A9442}"/>
              </a:ext>
            </a:extLst>
          </p:cNvPr>
          <p:cNvSpPr txBox="1"/>
          <p:nvPr/>
        </p:nvSpPr>
        <p:spPr>
          <a:xfrm>
            <a:off x="5634344"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7" name="TextBox 206">
            <a:extLst>
              <a:ext uri="{FF2B5EF4-FFF2-40B4-BE49-F238E27FC236}">
                <a16:creationId xmlns:a16="http://schemas.microsoft.com/office/drawing/2014/main" id="{00573B24-1499-5432-265A-94570B9D0F9B}"/>
              </a:ext>
            </a:extLst>
          </p:cNvPr>
          <p:cNvSpPr txBox="1"/>
          <p:nvPr/>
        </p:nvSpPr>
        <p:spPr>
          <a:xfrm>
            <a:off x="6747858"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dirty="0">
              <a:solidFill>
                <a:srgbClr val="FF0000"/>
              </a:solidFill>
              <a:latin typeface="Cambria" panose="02040503050406030204" pitchFamily="18" charset="0"/>
              <a:ea typeface="맑은 고딕" panose="020B0503020000020004" pitchFamily="34" charset="-127"/>
            </a:endParaRPr>
          </a:p>
        </p:txBody>
      </p:sp>
      <p:sp>
        <p:nvSpPr>
          <p:cNvPr id="208" name="TextBox 207">
            <a:extLst>
              <a:ext uri="{FF2B5EF4-FFF2-40B4-BE49-F238E27FC236}">
                <a16:creationId xmlns:a16="http://schemas.microsoft.com/office/drawing/2014/main" id="{CF7D9D2C-DA47-F17A-669B-2ADAACEFC598}"/>
              </a:ext>
            </a:extLst>
          </p:cNvPr>
          <p:cNvSpPr txBox="1"/>
          <p:nvPr/>
        </p:nvSpPr>
        <p:spPr>
          <a:xfrm>
            <a:off x="7861372" y="6239030"/>
            <a:ext cx="537476"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1</a:t>
            </a:r>
            <a:endParaRPr lang="ko-KR" altLang="en-US" sz="2400" b="1" baseline="-25000" dirty="0">
              <a:solidFill>
                <a:srgbClr val="FF0000"/>
              </a:solidFill>
              <a:latin typeface="Cambria" panose="02040503050406030204" pitchFamily="18" charset="0"/>
              <a:ea typeface="맑은 고딕" panose="020B0503020000020004" pitchFamily="34" charset="-127"/>
            </a:endParaRPr>
          </a:p>
        </p:txBody>
      </p:sp>
      <p:sp>
        <p:nvSpPr>
          <p:cNvPr id="209" name="TextBox 208">
            <a:extLst>
              <a:ext uri="{FF2B5EF4-FFF2-40B4-BE49-F238E27FC236}">
                <a16:creationId xmlns:a16="http://schemas.microsoft.com/office/drawing/2014/main" id="{72059A4A-4675-0AF1-5D07-E4B1D16A19E3}"/>
              </a:ext>
            </a:extLst>
          </p:cNvPr>
          <p:cNvSpPr txBox="1"/>
          <p:nvPr/>
        </p:nvSpPr>
        <p:spPr>
          <a:xfrm>
            <a:off x="3646974" y="6239030"/>
            <a:ext cx="1047389" cy="369332"/>
          </a:xfrm>
          <a:prstGeom prst="rect">
            <a:avLst/>
          </a:prstGeom>
          <a:noFill/>
          <a:ln>
            <a:noFill/>
          </a:ln>
        </p:spPr>
        <p:txBody>
          <a:bodyPr wrap="square" lIns="0" tIns="0" rIns="0" bIns="0" rtlCol="0" anchor="ctr">
            <a:spAutoFit/>
          </a:bodyPr>
          <a:lstStyle/>
          <a:p>
            <a:pPr algn="ctr" defTabSz="457200"/>
            <a:r>
              <a:rPr lang="en-US" altLang="ko-KR" sz="2400" b="1" dirty="0">
                <a:solidFill>
                  <a:srgbClr val="FF0000"/>
                </a:solidFill>
                <a:latin typeface="Cambria" panose="02040503050406030204" pitchFamily="18" charset="0"/>
                <a:ea typeface="맑은 고딕" panose="020B0503020000020004" pitchFamily="34" charset="-127"/>
              </a:rPr>
              <a:t>Result:</a:t>
            </a:r>
            <a:endParaRPr lang="ko-KR" altLang="en-US" sz="2400" b="1" dirty="0">
              <a:solidFill>
                <a:srgbClr val="FF0000"/>
              </a:solidFill>
              <a:latin typeface="Cambria" panose="02040503050406030204" pitchFamily="18" charset="0"/>
              <a:ea typeface="맑은 고딕" panose="020B0503020000020004" pitchFamily="34" charset="-127"/>
            </a:endParaRPr>
          </a:p>
        </p:txBody>
      </p:sp>
      <p:grpSp>
        <p:nvGrpSpPr>
          <p:cNvPr id="275" name="Group 274">
            <a:extLst>
              <a:ext uri="{FF2B5EF4-FFF2-40B4-BE49-F238E27FC236}">
                <a16:creationId xmlns:a16="http://schemas.microsoft.com/office/drawing/2014/main" id="{90688DD9-34FB-284C-8B20-330C86238E93}"/>
              </a:ext>
            </a:extLst>
          </p:cNvPr>
          <p:cNvGrpSpPr/>
          <p:nvPr/>
        </p:nvGrpSpPr>
        <p:grpSpPr>
          <a:xfrm>
            <a:off x="4051865" y="5260434"/>
            <a:ext cx="3939696" cy="891472"/>
            <a:chOff x="4051865" y="2665067"/>
            <a:chExt cx="3939696" cy="891472"/>
          </a:xfrm>
        </p:grpSpPr>
        <p:grpSp>
          <p:nvGrpSpPr>
            <p:cNvPr id="321" name="Group 320">
              <a:extLst>
                <a:ext uri="{FF2B5EF4-FFF2-40B4-BE49-F238E27FC236}">
                  <a16:creationId xmlns:a16="http://schemas.microsoft.com/office/drawing/2014/main" id="{93D907CB-54DB-04B1-E95C-C383CC08CF29}"/>
                </a:ext>
              </a:extLst>
            </p:cNvPr>
            <p:cNvGrpSpPr/>
            <p:nvPr/>
          </p:nvGrpSpPr>
          <p:grpSpPr>
            <a:xfrm>
              <a:off x="4062140" y="2665067"/>
              <a:ext cx="3340542" cy="891472"/>
              <a:chOff x="1860807" y="2641375"/>
              <a:chExt cx="3340542" cy="3601380"/>
            </a:xfrm>
          </p:grpSpPr>
          <p:cxnSp>
            <p:nvCxnSpPr>
              <p:cNvPr id="326" name="Straight Connector 325">
                <a:extLst>
                  <a:ext uri="{FF2B5EF4-FFF2-40B4-BE49-F238E27FC236}">
                    <a16:creationId xmlns:a16="http://schemas.microsoft.com/office/drawing/2014/main" id="{814F1E1F-F916-8741-913A-D82FE7CAA19D}"/>
                  </a:ext>
                </a:extLst>
              </p:cNvPr>
              <p:cNvCxnSpPr>
                <a:cxnSpLocks/>
              </p:cNvCxnSpPr>
              <p:nvPr/>
            </p:nvCxnSpPr>
            <p:spPr>
              <a:xfrm>
                <a:off x="1860807"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8EAA4627-4C25-1F01-25A5-5C97AF595799}"/>
                  </a:ext>
                </a:extLst>
              </p:cNvPr>
              <p:cNvCxnSpPr>
                <a:cxnSpLocks/>
              </p:cNvCxnSpPr>
              <p:nvPr/>
            </p:nvCxnSpPr>
            <p:spPr>
              <a:xfrm>
                <a:off x="2974321"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436BF4DE-ED94-67A4-35C6-3AADCA0DAB50}"/>
                  </a:ext>
                </a:extLst>
              </p:cNvPr>
              <p:cNvCxnSpPr>
                <a:cxnSpLocks/>
              </p:cNvCxnSpPr>
              <p:nvPr/>
            </p:nvCxnSpPr>
            <p:spPr>
              <a:xfrm>
                <a:off x="4087835"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E14AE279-19E7-82E2-5B91-9B7E8166C24F}"/>
                  </a:ext>
                </a:extLst>
              </p:cNvPr>
              <p:cNvCxnSpPr>
                <a:cxnSpLocks/>
              </p:cNvCxnSpPr>
              <p:nvPr/>
            </p:nvCxnSpPr>
            <p:spPr>
              <a:xfrm>
                <a:off x="5201349" y="2641375"/>
                <a:ext cx="0" cy="360138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322" name="Straight Connector 321">
              <a:extLst>
                <a:ext uri="{FF2B5EF4-FFF2-40B4-BE49-F238E27FC236}">
                  <a16:creationId xmlns:a16="http://schemas.microsoft.com/office/drawing/2014/main" id="{93FFF7A7-7E42-455B-509E-E939DB346B31}"/>
                </a:ext>
              </a:extLst>
            </p:cNvPr>
            <p:cNvCxnSpPr/>
            <p:nvPr/>
          </p:nvCxnSpPr>
          <p:spPr>
            <a:xfrm>
              <a:off x="4051865"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05D1440C-105E-F18C-4FC4-2B06635D0F0B}"/>
                </a:ext>
              </a:extLst>
            </p:cNvPr>
            <p:cNvCxnSpPr/>
            <p:nvPr/>
          </p:nvCxnSpPr>
          <p:spPr>
            <a:xfrm>
              <a:off x="5165379"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FE33E594-EBCE-347F-F30D-4BFB3B87A8D3}"/>
                </a:ext>
              </a:extLst>
            </p:cNvPr>
            <p:cNvCxnSpPr/>
            <p:nvPr/>
          </p:nvCxnSpPr>
          <p:spPr>
            <a:xfrm>
              <a:off x="6278893"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287B9797-17D1-95FD-ADD5-4E54461FAF04}"/>
                </a:ext>
              </a:extLst>
            </p:cNvPr>
            <p:cNvCxnSpPr/>
            <p:nvPr/>
          </p:nvCxnSpPr>
          <p:spPr>
            <a:xfrm>
              <a:off x="7392407" y="2675847"/>
              <a:ext cx="5991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6" name="Group 275">
            <a:extLst>
              <a:ext uri="{FF2B5EF4-FFF2-40B4-BE49-F238E27FC236}">
                <a16:creationId xmlns:a16="http://schemas.microsoft.com/office/drawing/2014/main" id="{36F37AE2-ABFF-E542-C1EE-A278C2741C4F}"/>
              </a:ext>
            </a:extLst>
          </p:cNvPr>
          <p:cNvGrpSpPr/>
          <p:nvPr/>
        </p:nvGrpSpPr>
        <p:grpSpPr>
          <a:xfrm>
            <a:off x="3382115" y="5641441"/>
            <a:ext cx="5014215" cy="2"/>
            <a:chOff x="1231585" y="2671909"/>
            <a:chExt cx="6166530" cy="2"/>
          </a:xfrm>
        </p:grpSpPr>
        <p:cxnSp>
          <p:nvCxnSpPr>
            <p:cNvPr id="319" name="Straight Connector 318">
              <a:extLst>
                <a:ext uri="{FF2B5EF4-FFF2-40B4-BE49-F238E27FC236}">
                  <a16:creationId xmlns:a16="http://schemas.microsoft.com/office/drawing/2014/main" id="{3C7DB334-3C59-5EA2-669D-0AEB47AE3786}"/>
                </a:ext>
              </a:extLst>
            </p:cNvPr>
            <p:cNvCxnSpPr>
              <a:cxnSpLocks/>
            </p:cNvCxnSpPr>
            <p:nvPr/>
          </p:nvCxnSpPr>
          <p:spPr>
            <a:xfrm>
              <a:off x="1602803" y="2671909"/>
              <a:ext cx="5795312" cy="0"/>
            </a:xfrm>
            <a:prstGeom prst="line">
              <a:avLst/>
            </a:prstGeom>
            <a:ln w="1016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3FB6DB20-4070-C0BF-A582-E0F08DCD5B67}"/>
                </a:ext>
              </a:extLst>
            </p:cNvPr>
            <p:cNvCxnSpPr>
              <a:cxnSpLocks/>
            </p:cNvCxnSpPr>
            <p:nvPr/>
          </p:nvCxnSpPr>
          <p:spPr>
            <a:xfrm>
              <a:off x="1231585" y="2671911"/>
              <a:ext cx="616653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7" name="타원 299">
            <a:extLst>
              <a:ext uri="{FF2B5EF4-FFF2-40B4-BE49-F238E27FC236}">
                <a16:creationId xmlns:a16="http://schemas.microsoft.com/office/drawing/2014/main" id="{1C56E967-A2F2-CC2C-657B-D724C8BBD1FF}"/>
              </a:ext>
            </a:extLst>
          </p:cNvPr>
          <p:cNvSpPr/>
          <p:nvPr/>
        </p:nvSpPr>
        <p:spPr>
          <a:xfrm>
            <a:off x="3779881" y="536239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278" name="타원 299">
            <a:extLst>
              <a:ext uri="{FF2B5EF4-FFF2-40B4-BE49-F238E27FC236}">
                <a16:creationId xmlns:a16="http://schemas.microsoft.com/office/drawing/2014/main" id="{935F8014-2C68-1A9E-F9F5-470C54ED0788}"/>
              </a:ext>
            </a:extLst>
          </p:cNvPr>
          <p:cNvSpPr/>
          <p:nvPr/>
        </p:nvSpPr>
        <p:spPr>
          <a:xfrm>
            <a:off x="4895902" y="536239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279" name="타원 299">
            <a:extLst>
              <a:ext uri="{FF2B5EF4-FFF2-40B4-BE49-F238E27FC236}">
                <a16:creationId xmlns:a16="http://schemas.microsoft.com/office/drawing/2014/main" id="{DCF0959E-9193-512A-BEB4-57720065BF5E}"/>
              </a:ext>
            </a:extLst>
          </p:cNvPr>
          <p:cNvSpPr/>
          <p:nvPr/>
        </p:nvSpPr>
        <p:spPr>
          <a:xfrm>
            <a:off x="6009416" y="5362393"/>
            <a:ext cx="559503" cy="558100"/>
          </a:xfrm>
          <a:prstGeom prst="ellipse">
            <a:avLst/>
          </a:prstGeom>
          <a:solidFill>
            <a:srgbClr val="FFF6D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0</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280" name="타원 299">
            <a:extLst>
              <a:ext uri="{FF2B5EF4-FFF2-40B4-BE49-F238E27FC236}">
                <a16:creationId xmlns:a16="http://schemas.microsoft.com/office/drawing/2014/main" id="{8D10C29D-86BF-73D8-252E-0A86EF4D798B}"/>
              </a:ext>
            </a:extLst>
          </p:cNvPr>
          <p:cNvSpPr/>
          <p:nvPr/>
        </p:nvSpPr>
        <p:spPr>
          <a:xfrm>
            <a:off x="7122930" y="5362393"/>
            <a:ext cx="559503" cy="558100"/>
          </a:xfrm>
          <a:prstGeom prst="ellipse">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200"/>
            <a:r>
              <a:rPr lang="en-US" altLang="ko-KR" sz="2800" b="1" dirty="0">
                <a:solidFill>
                  <a:schemeClr val="bg1">
                    <a:lumMod val="85000"/>
                  </a:schemeClr>
                </a:solidFill>
                <a:latin typeface="Cambria" panose="02040503050406030204" pitchFamily="18" charset="0"/>
                <a:ea typeface="맑은 고딕" panose="020B0503020000020004" pitchFamily="34" charset="-127"/>
              </a:rPr>
              <a:t>1</a:t>
            </a:r>
            <a:endParaRPr lang="ko-KR" altLang="en-US" sz="2800" b="1" dirty="0">
              <a:solidFill>
                <a:schemeClr val="bg1">
                  <a:lumMod val="85000"/>
                </a:schemeClr>
              </a:solidFill>
              <a:latin typeface="Cambria" panose="02040503050406030204" pitchFamily="18" charset="0"/>
              <a:ea typeface="맑은 고딕" panose="020B0503020000020004" pitchFamily="34" charset="-127"/>
            </a:endParaRPr>
          </a:p>
        </p:txBody>
      </p:sp>
      <p:sp>
        <p:nvSpPr>
          <p:cNvPr id="281" name="TextBox 280">
            <a:extLst>
              <a:ext uri="{FF2B5EF4-FFF2-40B4-BE49-F238E27FC236}">
                <a16:creationId xmlns:a16="http://schemas.microsoft.com/office/drawing/2014/main" id="{5C9E1346-74A9-9CC7-3705-C2A7F8CE5061}"/>
              </a:ext>
            </a:extLst>
          </p:cNvPr>
          <p:cNvSpPr txBox="1"/>
          <p:nvPr/>
        </p:nvSpPr>
        <p:spPr>
          <a:xfrm>
            <a:off x="8390475" y="5415600"/>
            <a:ext cx="250737" cy="307777"/>
          </a:xfrm>
          <a:prstGeom prst="rect">
            <a:avLst/>
          </a:prstGeom>
          <a:solidFill>
            <a:schemeClr val="accent4">
              <a:lumMod val="20000"/>
              <a:lumOff val="80000"/>
            </a:schemeClr>
          </a:solidFill>
        </p:spPr>
        <p:txBody>
          <a:bodyPr wrap="square" lIns="0" tIns="0" rIns="0" bIns="0" rtlCol="0" anchor="ctr">
            <a:spAutoFit/>
          </a:bodyPr>
          <a:lstStyle/>
          <a:p>
            <a:pPr algn="ctr" defTabSz="457200"/>
            <a:r>
              <a:rPr lang="en-US" altLang="ko-KR" sz="2000" b="1" dirty="0">
                <a:solidFill>
                  <a:prstClr val="black"/>
                </a:solidFill>
                <a:latin typeface="Cambria" panose="02040503050406030204" pitchFamily="18" charset="0"/>
                <a:ea typeface="맑은 고딕" panose="020B0503020000020004" pitchFamily="34" charset="-127"/>
              </a:rPr>
              <a:t>…</a:t>
            </a:r>
            <a:endParaRPr lang="ko-KR" altLang="en-US" sz="2000" b="1" dirty="0">
              <a:solidFill>
                <a:prstClr val="black"/>
              </a:solidFill>
              <a:latin typeface="Cambria" panose="02040503050406030204" pitchFamily="18" charset="0"/>
              <a:ea typeface="맑은 고딕" panose="020B0503020000020004" pitchFamily="34" charset="-127"/>
            </a:endParaRPr>
          </a:p>
        </p:txBody>
      </p:sp>
      <p:sp>
        <p:nvSpPr>
          <p:cNvPr id="282" name="TextBox 281">
            <a:extLst>
              <a:ext uri="{FF2B5EF4-FFF2-40B4-BE49-F238E27FC236}">
                <a16:creationId xmlns:a16="http://schemas.microsoft.com/office/drawing/2014/main" id="{C30AF8C3-2223-2AF4-5F3D-EEA040716FEF}"/>
              </a:ext>
            </a:extLst>
          </p:cNvPr>
          <p:cNvSpPr txBox="1"/>
          <p:nvPr/>
        </p:nvSpPr>
        <p:spPr>
          <a:xfrm>
            <a:off x="1741317" y="5490916"/>
            <a:ext cx="1662137" cy="307777"/>
          </a:xfrm>
          <a:prstGeom prst="rect">
            <a:avLst/>
          </a:prstGeom>
          <a:noFill/>
        </p:spPr>
        <p:txBody>
          <a:bodyPr wrap="square" lIns="0" tIns="0" rIns="0" bIns="0" rtlCol="0" anchor="ctr">
            <a:spAutoFit/>
          </a:bodyPr>
          <a:lstStyle/>
          <a:p>
            <a:pPr defTabSz="457200"/>
            <a:r>
              <a:rPr lang="en-US" altLang="ko-KR" sz="2000" b="1" dirty="0" err="1">
                <a:solidFill>
                  <a:prstClr val="black"/>
                </a:solidFill>
                <a:latin typeface="Cambria" panose="02040503050406030204" pitchFamily="18" charset="0"/>
                <a:ea typeface="맑은 고딕" panose="020B0503020000020004" pitchFamily="34" charset="-127"/>
              </a:rPr>
              <a:t>WL</a:t>
            </a:r>
            <a:r>
              <a:rPr lang="en-US" altLang="ko-KR" sz="2000" b="1" i="1" baseline="-25000" dirty="0" err="1">
                <a:solidFill>
                  <a:prstClr val="black"/>
                </a:solidFill>
                <a:latin typeface="Cambria" panose="02040503050406030204" pitchFamily="18" charset="0"/>
                <a:ea typeface="맑은 고딕" panose="020B0503020000020004" pitchFamily="34" charset="-127"/>
              </a:rPr>
              <a:t>z</a:t>
            </a:r>
            <a:r>
              <a:rPr lang="en-US" altLang="ko-KR" sz="2000" b="1" dirty="0">
                <a:solidFill>
                  <a:prstClr val="black"/>
                </a:solidFill>
                <a:latin typeface="Cambria" panose="02040503050406030204" pitchFamily="18" charset="0"/>
                <a:ea typeface="맑은 고딕" panose="020B0503020000020004" pitchFamily="34" charset="-127"/>
              </a:rPr>
              <a:t> in </a:t>
            </a:r>
            <a:r>
              <a:rPr lang="en-US" altLang="ko-KR" sz="2000" b="1" dirty="0" err="1">
                <a:solidFill>
                  <a:prstClr val="black"/>
                </a:solidFill>
                <a:latin typeface="Cambria" panose="02040503050406030204" pitchFamily="18" charset="0"/>
                <a:ea typeface="맑은 고딕" panose="020B0503020000020004" pitchFamily="34" charset="-127"/>
              </a:rPr>
              <a:t>Block</a:t>
            </a:r>
            <a:r>
              <a:rPr lang="en-US" altLang="ko-KR" sz="2000" b="1" i="1" baseline="-25000" dirty="0" err="1">
                <a:solidFill>
                  <a:prstClr val="black"/>
                </a:solidFill>
                <a:latin typeface="Cambria" panose="02040503050406030204" pitchFamily="18" charset="0"/>
                <a:ea typeface="맑은 고딕" panose="020B0503020000020004" pitchFamily="34" charset="-127"/>
              </a:rPr>
              <a:t>j</a:t>
            </a:r>
            <a:endParaRPr lang="ko-KR" altLang="en-US" sz="2000" b="1" i="1" baseline="-25000" dirty="0">
              <a:solidFill>
                <a:prstClr val="black"/>
              </a:solidFill>
              <a:latin typeface="Cambria" panose="02040503050406030204" pitchFamily="18" charset="0"/>
              <a:ea typeface="맑은 고딕" panose="020B0503020000020004" pitchFamily="34" charset="-127"/>
            </a:endParaRPr>
          </a:p>
        </p:txBody>
      </p:sp>
      <p:grpSp>
        <p:nvGrpSpPr>
          <p:cNvPr id="284" name="그룹 835">
            <a:extLst>
              <a:ext uri="{FF2B5EF4-FFF2-40B4-BE49-F238E27FC236}">
                <a16:creationId xmlns:a16="http://schemas.microsoft.com/office/drawing/2014/main" id="{FB40E072-CBDC-B9FB-B80C-8F4B5BB9F4B6}"/>
              </a:ext>
            </a:extLst>
          </p:cNvPr>
          <p:cNvGrpSpPr/>
          <p:nvPr/>
        </p:nvGrpSpPr>
        <p:grpSpPr>
          <a:xfrm rot="16200000">
            <a:off x="3777481" y="5503926"/>
            <a:ext cx="564373" cy="268733"/>
            <a:chOff x="5890169" y="4312037"/>
            <a:chExt cx="1895988" cy="1103725"/>
          </a:xfrm>
        </p:grpSpPr>
        <p:grpSp>
          <p:nvGrpSpPr>
            <p:cNvPr id="299" name="그룹 822">
              <a:extLst>
                <a:ext uri="{FF2B5EF4-FFF2-40B4-BE49-F238E27FC236}">
                  <a16:creationId xmlns:a16="http://schemas.microsoft.com/office/drawing/2014/main" id="{B92FCF4C-BA05-E7E9-5126-4C6B8714C917}"/>
                </a:ext>
              </a:extLst>
            </p:cNvPr>
            <p:cNvGrpSpPr/>
            <p:nvPr/>
          </p:nvGrpSpPr>
          <p:grpSpPr>
            <a:xfrm>
              <a:off x="6122466" y="4312037"/>
              <a:ext cx="1432853" cy="1103725"/>
              <a:chOff x="5991225" y="4310063"/>
              <a:chExt cx="496427" cy="273840"/>
            </a:xfrm>
          </p:grpSpPr>
          <p:cxnSp>
            <p:nvCxnSpPr>
              <p:cNvPr id="302" name="직선 연결선 771">
                <a:extLst>
                  <a:ext uri="{FF2B5EF4-FFF2-40B4-BE49-F238E27FC236}">
                    <a16:creationId xmlns:a16="http://schemas.microsoft.com/office/drawing/2014/main" id="{4086A2E9-CB25-87C3-ADA2-B8A97CFAFB2B}"/>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3" name="직선 연결선 789">
                <a:extLst>
                  <a:ext uri="{FF2B5EF4-FFF2-40B4-BE49-F238E27FC236}">
                    <a16:creationId xmlns:a16="http://schemas.microsoft.com/office/drawing/2014/main" id="{F992FD0E-E93A-64F1-8CD6-5811B72E7822}"/>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4" name="직선 연결선 792">
                <a:extLst>
                  <a:ext uri="{FF2B5EF4-FFF2-40B4-BE49-F238E27FC236}">
                    <a16:creationId xmlns:a16="http://schemas.microsoft.com/office/drawing/2014/main" id="{D32CA2A7-65FD-AE79-B5EF-CFFE1E728972}"/>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5" name="직선 연결선 807">
                <a:extLst>
                  <a:ext uri="{FF2B5EF4-FFF2-40B4-BE49-F238E27FC236}">
                    <a16:creationId xmlns:a16="http://schemas.microsoft.com/office/drawing/2014/main" id="{8D391E9D-1F57-AF14-592A-00B6DCA7D67D}"/>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6" name="직선 연결선 810">
                <a:extLst>
                  <a:ext uri="{FF2B5EF4-FFF2-40B4-BE49-F238E27FC236}">
                    <a16:creationId xmlns:a16="http://schemas.microsoft.com/office/drawing/2014/main" id="{282CD6DA-1315-9DE1-60B2-1CE59D5C2DF0}"/>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7" name="직선 연결선 815">
                <a:extLst>
                  <a:ext uri="{FF2B5EF4-FFF2-40B4-BE49-F238E27FC236}">
                    <a16:creationId xmlns:a16="http://schemas.microsoft.com/office/drawing/2014/main" id="{CAC79130-DC7A-F732-67E0-C8F9BF90B249}"/>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8" name="직선 연결선 819">
                <a:extLst>
                  <a:ext uri="{FF2B5EF4-FFF2-40B4-BE49-F238E27FC236}">
                    <a16:creationId xmlns:a16="http://schemas.microsoft.com/office/drawing/2014/main" id="{FCA8BB8D-4E4A-9CAF-7228-3A5A613D0930}"/>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300" name="직선 연결선 826">
              <a:extLst>
                <a:ext uri="{FF2B5EF4-FFF2-40B4-BE49-F238E27FC236}">
                  <a16:creationId xmlns:a16="http://schemas.microsoft.com/office/drawing/2014/main" id="{0E061CA4-ADD0-9EE3-8E92-E89C6ADD3912}"/>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01" name="직선 연결선 832">
              <a:extLst>
                <a:ext uri="{FF2B5EF4-FFF2-40B4-BE49-F238E27FC236}">
                  <a16:creationId xmlns:a16="http://schemas.microsoft.com/office/drawing/2014/main" id="{41CCBE52-4AED-A78D-DCAA-CC0086E57A98}"/>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grpSp>
        <p:nvGrpSpPr>
          <p:cNvPr id="286" name="그룹 761">
            <a:extLst>
              <a:ext uri="{FF2B5EF4-FFF2-40B4-BE49-F238E27FC236}">
                <a16:creationId xmlns:a16="http://schemas.microsoft.com/office/drawing/2014/main" id="{8626FE54-B1FE-5C44-156D-BC0C1B999FDB}"/>
              </a:ext>
            </a:extLst>
          </p:cNvPr>
          <p:cNvGrpSpPr/>
          <p:nvPr/>
        </p:nvGrpSpPr>
        <p:grpSpPr>
          <a:xfrm rot="5400000">
            <a:off x="5999216" y="5596774"/>
            <a:ext cx="598569" cy="124310"/>
            <a:chOff x="5608137" y="3394157"/>
            <a:chExt cx="338599" cy="70817"/>
          </a:xfrm>
        </p:grpSpPr>
        <p:grpSp>
          <p:nvGrpSpPr>
            <p:cNvPr id="287" name="그룹 753">
              <a:extLst>
                <a:ext uri="{FF2B5EF4-FFF2-40B4-BE49-F238E27FC236}">
                  <a16:creationId xmlns:a16="http://schemas.microsoft.com/office/drawing/2014/main" id="{F584A370-96B7-4FF2-F4FB-EB97CCA674F3}"/>
                </a:ext>
              </a:extLst>
            </p:cNvPr>
            <p:cNvGrpSpPr/>
            <p:nvPr/>
          </p:nvGrpSpPr>
          <p:grpSpPr>
            <a:xfrm rot="5400000">
              <a:off x="5739521" y="3307128"/>
              <a:ext cx="70817" cy="244875"/>
              <a:chOff x="5131625" y="2342062"/>
              <a:chExt cx="70817" cy="244875"/>
            </a:xfrm>
          </p:grpSpPr>
          <p:sp>
            <p:nvSpPr>
              <p:cNvPr id="290" name="타원 750">
                <a:extLst>
                  <a:ext uri="{FF2B5EF4-FFF2-40B4-BE49-F238E27FC236}">
                    <a16:creationId xmlns:a16="http://schemas.microsoft.com/office/drawing/2014/main" id="{1B0556B8-7F7E-89F5-73EA-CB776BF17739}"/>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291" name="타원 751">
                <a:extLst>
                  <a:ext uri="{FF2B5EF4-FFF2-40B4-BE49-F238E27FC236}">
                    <a16:creationId xmlns:a16="http://schemas.microsoft.com/office/drawing/2014/main" id="{B031117C-9A69-5166-45D5-14DABE322D30}"/>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292" name="직선 연결선 752">
                <a:extLst>
                  <a:ext uri="{FF2B5EF4-FFF2-40B4-BE49-F238E27FC236}">
                    <a16:creationId xmlns:a16="http://schemas.microsoft.com/office/drawing/2014/main" id="{3C039091-CFFC-092E-3862-12FFEA15D521}"/>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288" name="직선 연결선 754">
              <a:extLst>
                <a:ext uri="{FF2B5EF4-FFF2-40B4-BE49-F238E27FC236}">
                  <a16:creationId xmlns:a16="http://schemas.microsoft.com/office/drawing/2014/main" id="{697CE074-A840-9C4D-1856-376A5EC1C79F}"/>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289" name="직선 연결선 756">
              <a:extLst>
                <a:ext uri="{FF2B5EF4-FFF2-40B4-BE49-F238E27FC236}">
                  <a16:creationId xmlns:a16="http://schemas.microsoft.com/office/drawing/2014/main" id="{664200F9-5316-DCA5-5F2B-F1A3595C1355}"/>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sp>
        <p:nvSpPr>
          <p:cNvPr id="200" name="U-turn Arrow 199">
            <a:extLst>
              <a:ext uri="{FF2B5EF4-FFF2-40B4-BE49-F238E27FC236}">
                <a16:creationId xmlns:a16="http://schemas.microsoft.com/office/drawing/2014/main" id="{EDE5A66D-DDAD-DB13-A095-D9407F61827C}"/>
              </a:ext>
            </a:extLst>
          </p:cNvPr>
          <p:cNvSpPr/>
          <p:nvPr/>
        </p:nvSpPr>
        <p:spPr>
          <a:xfrm flipH="1">
            <a:off x="4232463" y="4033959"/>
            <a:ext cx="581169" cy="2189070"/>
          </a:xfrm>
          <a:prstGeom prst="uturnArrow">
            <a:avLst>
              <a:gd name="adj1" fmla="val 12998"/>
              <a:gd name="adj2" fmla="val 12998"/>
              <a:gd name="adj3" fmla="val 32437"/>
              <a:gd name="adj4" fmla="val 19747"/>
              <a:gd name="adj5" fmla="val 4115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2" name="U-turn Arrow 201">
            <a:extLst>
              <a:ext uri="{FF2B5EF4-FFF2-40B4-BE49-F238E27FC236}">
                <a16:creationId xmlns:a16="http://schemas.microsoft.com/office/drawing/2014/main" id="{D2359131-AC01-15A9-32B7-D3CCB25C2787}"/>
              </a:ext>
            </a:extLst>
          </p:cNvPr>
          <p:cNvSpPr/>
          <p:nvPr/>
        </p:nvSpPr>
        <p:spPr>
          <a:xfrm flipH="1">
            <a:off x="7584995" y="4034843"/>
            <a:ext cx="581169" cy="2211506"/>
          </a:xfrm>
          <a:prstGeom prst="uturnArrow">
            <a:avLst>
              <a:gd name="adj1" fmla="val 12998"/>
              <a:gd name="adj2" fmla="val 12998"/>
              <a:gd name="adj3" fmla="val 32437"/>
              <a:gd name="adj4" fmla="val 19747"/>
              <a:gd name="adj5" fmla="val 1648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03" name="U-turn Arrow 202">
            <a:extLst>
              <a:ext uri="{FF2B5EF4-FFF2-40B4-BE49-F238E27FC236}">
                <a16:creationId xmlns:a16="http://schemas.microsoft.com/office/drawing/2014/main" id="{B3360402-27F8-F40D-8E1D-2B2D49CC8B9A}"/>
              </a:ext>
            </a:extLst>
          </p:cNvPr>
          <p:cNvSpPr/>
          <p:nvPr/>
        </p:nvSpPr>
        <p:spPr>
          <a:xfrm flipH="1">
            <a:off x="5340553" y="4033959"/>
            <a:ext cx="581169" cy="2188187"/>
          </a:xfrm>
          <a:prstGeom prst="uturnArrow">
            <a:avLst>
              <a:gd name="adj1" fmla="val 12998"/>
              <a:gd name="adj2" fmla="val 12998"/>
              <a:gd name="adj3" fmla="val 32437"/>
              <a:gd name="adj4" fmla="val 19747"/>
              <a:gd name="adj5" fmla="val 402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30" name="U-turn Arrow 329">
            <a:extLst>
              <a:ext uri="{FF2B5EF4-FFF2-40B4-BE49-F238E27FC236}">
                <a16:creationId xmlns:a16="http://schemas.microsoft.com/office/drawing/2014/main" id="{A352C410-8BDF-29A0-0A66-D76E118A0046}"/>
              </a:ext>
            </a:extLst>
          </p:cNvPr>
          <p:cNvSpPr/>
          <p:nvPr/>
        </p:nvSpPr>
        <p:spPr>
          <a:xfrm flipH="1">
            <a:off x="6462837" y="5326610"/>
            <a:ext cx="581169" cy="909302"/>
          </a:xfrm>
          <a:prstGeom prst="uturnArrow">
            <a:avLst>
              <a:gd name="adj1" fmla="val 12998"/>
              <a:gd name="adj2" fmla="val 12998"/>
              <a:gd name="adj3" fmla="val 32437"/>
              <a:gd name="adj4" fmla="val 19747"/>
              <a:gd name="adj5" fmla="val 3778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31" name="U-turn Arrow 330">
            <a:extLst>
              <a:ext uri="{FF2B5EF4-FFF2-40B4-BE49-F238E27FC236}">
                <a16:creationId xmlns:a16="http://schemas.microsoft.com/office/drawing/2014/main" id="{2FC27052-BA7F-A5EE-D836-5AA7FF534435}"/>
              </a:ext>
            </a:extLst>
          </p:cNvPr>
          <p:cNvSpPr/>
          <p:nvPr/>
        </p:nvSpPr>
        <p:spPr>
          <a:xfrm flipH="1">
            <a:off x="4232460" y="5341406"/>
            <a:ext cx="581169" cy="923201"/>
          </a:xfrm>
          <a:prstGeom prst="uturnArrow">
            <a:avLst>
              <a:gd name="adj1" fmla="val 12998"/>
              <a:gd name="adj2" fmla="val 12998"/>
              <a:gd name="adj3" fmla="val 32437"/>
              <a:gd name="adj4" fmla="val 19747"/>
              <a:gd name="adj5" fmla="val 9162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32" name="U-turn Arrow 331">
            <a:extLst>
              <a:ext uri="{FF2B5EF4-FFF2-40B4-BE49-F238E27FC236}">
                <a16:creationId xmlns:a16="http://schemas.microsoft.com/office/drawing/2014/main" id="{7B1E2FB4-BBD4-C451-F7B7-93B60A20D545}"/>
              </a:ext>
            </a:extLst>
          </p:cNvPr>
          <p:cNvSpPr/>
          <p:nvPr/>
        </p:nvSpPr>
        <p:spPr>
          <a:xfrm flipH="1">
            <a:off x="7584992" y="5326610"/>
            <a:ext cx="581169" cy="919739"/>
          </a:xfrm>
          <a:prstGeom prst="uturnArrow">
            <a:avLst>
              <a:gd name="adj1" fmla="val 12998"/>
              <a:gd name="adj2" fmla="val 12998"/>
              <a:gd name="adj3" fmla="val 32437"/>
              <a:gd name="adj4" fmla="val 19747"/>
              <a:gd name="adj5" fmla="val 9210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33" name="U-turn Arrow 332">
            <a:extLst>
              <a:ext uri="{FF2B5EF4-FFF2-40B4-BE49-F238E27FC236}">
                <a16:creationId xmlns:a16="http://schemas.microsoft.com/office/drawing/2014/main" id="{BD4254BA-9AEE-AEFC-7229-8BD986EAF1B9}"/>
              </a:ext>
            </a:extLst>
          </p:cNvPr>
          <p:cNvSpPr/>
          <p:nvPr/>
        </p:nvSpPr>
        <p:spPr>
          <a:xfrm flipH="1">
            <a:off x="5340550" y="5340992"/>
            <a:ext cx="581169" cy="912397"/>
          </a:xfrm>
          <a:prstGeom prst="uturnArrow">
            <a:avLst>
              <a:gd name="adj1" fmla="val 12998"/>
              <a:gd name="adj2" fmla="val 12998"/>
              <a:gd name="adj3" fmla="val 32437"/>
              <a:gd name="adj4" fmla="val 19747"/>
              <a:gd name="adj5" fmla="val 402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nvGrpSpPr>
          <p:cNvPr id="334" name="그룹 761">
            <a:extLst>
              <a:ext uri="{FF2B5EF4-FFF2-40B4-BE49-F238E27FC236}">
                <a16:creationId xmlns:a16="http://schemas.microsoft.com/office/drawing/2014/main" id="{64C6C16A-069E-DBD8-683A-69822F0907D9}"/>
              </a:ext>
            </a:extLst>
          </p:cNvPr>
          <p:cNvGrpSpPr/>
          <p:nvPr/>
        </p:nvGrpSpPr>
        <p:grpSpPr>
          <a:xfrm rot="5400000">
            <a:off x="4883794" y="5596775"/>
            <a:ext cx="598569" cy="124310"/>
            <a:chOff x="5608137" y="3394157"/>
            <a:chExt cx="338599" cy="70817"/>
          </a:xfrm>
        </p:grpSpPr>
        <p:grpSp>
          <p:nvGrpSpPr>
            <p:cNvPr id="335" name="그룹 753">
              <a:extLst>
                <a:ext uri="{FF2B5EF4-FFF2-40B4-BE49-F238E27FC236}">
                  <a16:creationId xmlns:a16="http://schemas.microsoft.com/office/drawing/2014/main" id="{46F20107-F362-1DF8-5117-D2267F9DC3AF}"/>
                </a:ext>
              </a:extLst>
            </p:cNvPr>
            <p:cNvGrpSpPr/>
            <p:nvPr/>
          </p:nvGrpSpPr>
          <p:grpSpPr>
            <a:xfrm rot="5400000">
              <a:off x="5739521" y="3307128"/>
              <a:ext cx="70817" cy="244875"/>
              <a:chOff x="5131625" y="2342062"/>
              <a:chExt cx="70817" cy="244875"/>
            </a:xfrm>
          </p:grpSpPr>
          <p:sp>
            <p:nvSpPr>
              <p:cNvPr id="338" name="타원 750">
                <a:extLst>
                  <a:ext uri="{FF2B5EF4-FFF2-40B4-BE49-F238E27FC236}">
                    <a16:creationId xmlns:a16="http://schemas.microsoft.com/office/drawing/2014/main" id="{7665EA3F-15F2-1C4E-F2BC-EA8EEC50E361}"/>
                  </a:ext>
                </a:extLst>
              </p:cNvPr>
              <p:cNvSpPr/>
              <p:nvPr/>
            </p:nvSpPr>
            <p:spPr>
              <a:xfrm>
                <a:off x="5141482" y="2525977"/>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sp>
            <p:nvSpPr>
              <p:cNvPr id="339" name="타원 751">
                <a:extLst>
                  <a:ext uri="{FF2B5EF4-FFF2-40B4-BE49-F238E27FC236}">
                    <a16:creationId xmlns:a16="http://schemas.microsoft.com/office/drawing/2014/main" id="{EAF339EB-30A5-D01B-2E80-DA4AD7942E59}"/>
                  </a:ext>
                </a:extLst>
              </p:cNvPr>
              <p:cNvSpPr/>
              <p:nvPr/>
            </p:nvSpPr>
            <p:spPr>
              <a:xfrm>
                <a:off x="5141467" y="2342062"/>
                <a:ext cx="60960" cy="60960"/>
              </a:xfrm>
              <a:prstGeom prst="ellipse">
                <a:avLst/>
              </a:prstGeom>
              <a:solidFill>
                <a:schemeClr val="bg1"/>
              </a:solidFill>
              <a:ln w="28575">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accent6">
                      <a:lumMod val="50000"/>
                    </a:schemeClr>
                  </a:solidFill>
                </a:endParaRPr>
              </a:p>
            </p:txBody>
          </p:sp>
          <p:cxnSp>
            <p:nvCxnSpPr>
              <p:cNvPr id="340" name="직선 연결선 752">
                <a:extLst>
                  <a:ext uri="{FF2B5EF4-FFF2-40B4-BE49-F238E27FC236}">
                    <a16:creationId xmlns:a16="http://schemas.microsoft.com/office/drawing/2014/main" id="{B2FCE671-6B4F-8FA6-8A9F-57597FF3B440}"/>
                  </a:ext>
                </a:extLst>
              </p:cNvPr>
              <p:cNvCxnSpPr>
                <a:cxnSpLocks/>
              </p:cNvCxnSpPr>
              <p:nvPr/>
            </p:nvCxnSpPr>
            <p:spPr>
              <a:xfrm rot="19800000" flipV="1">
                <a:off x="5131625" y="2409684"/>
                <a:ext cx="0" cy="122952"/>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cxnSp>
          <p:nvCxnSpPr>
            <p:cNvPr id="336" name="직선 연결선 754">
              <a:extLst>
                <a:ext uri="{FF2B5EF4-FFF2-40B4-BE49-F238E27FC236}">
                  <a16:creationId xmlns:a16="http://schemas.microsoft.com/office/drawing/2014/main" id="{80C92A27-20B0-C7E2-BDF5-AB3C109A3A14}"/>
                </a:ext>
              </a:extLst>
            </p:cNvPr>
            <p:cNvCxnSpPr>
              <a:cxnSpLocks/>
            </p:cNvCxnSpPr>
            <p:nvPr/>
          </p:nvCxnSpPr>
          <p:spPr>
            <a:xfrm>
              <a:off x="5608137"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cxnSp>
          <p:nvCxnSpPr>
            <p:cNvPr id="337" name="직선 연결선 756">
              <a:extLst>
                <a:ext uri="{FF2B5EF4-FFF2-40B4-BE49-F238E27FC236}">
                  <a16:creationId xmlns:a16="http://schemas.microsoft.com/office/drawing/2014/main" id="{4EF0C65F-2467-17F0-82DC-D94AEDCCEC6F}"/>
                </a:ext>
              </a:extLst>
            </p:cNvPr>
            <p:cNvCxnSpPr>
              <a:cxnSpLocks/>
            </p:cNvCxnSpPr>
            <p:nvPr/>
          </p:nvCxnSpPr>
          <p:spPr>
            <a:xfrm>
              <a:off x="5902382" y="3433763"/>
              <a:ext cx="44354" cy="0"/>
            </a:xfrm>
            <a:prstGeom prst="line">
              <a:avLst/>
            </a:prstGeom>
            <a:ln w="28575" cap="sq">
              <a:solidFill>
                <a:srgbClr val="C80060"/>
              </a:solidFill>
              <a:bevel/>
            </a:ln>
          </p:spPr>
          <p:style>
            <a:lnRef idx="1">
              <a:schemeClr val="accent1"/>
            </a:lnRef>
            <a:fillRef idx="0">
              <a:schemeClr val="accent1"/>
            </a:fillRef>
            <a:effectRef idx="0">
              <a:schemeClr val="accent1"/>
            </a:effectRef>
            <a:fontRef idx="minor">
              <a:schemeClr val="tx1"/>
            </a:fontRef>
          </p:style>
        </p:cxnSp>
      </p:grpSp>
      <p:grpSp>
        <p:nvGrpSpPr>
          <p:cNvPr id="341" name="그룹 835">
            <a:extLst>
              <a:ext uri="{FF2B5EF4-FFF2-40B4-BE49-F238E27FC236}">
                <a16:creationId xmlns:a16="http://schemas.microsoft.com/office/drawing/2014/main" id="{D6846B20-DD8D-80AE-D163-8E6EB9CBCA3B}"/>
              </a:ext>
            </a:extLst>
          </p:cNvPr>
          <p:cNvGrpSpPr/>
          <p:nvPr/>
        </p:nvGrpSpPr>
        <p:grpSpPr>
          <a:xfrm rot="16200000">
            <a:off x="7116827" y="5503926"/>
            <a:ext cx="564373" cy="268733"/>
            <a:chOff x="5890169" y="4312037"/>
            <a:chExt cx="1895988" cy="1103725"/>
          </a:xfrm>
        </p:grpSpPr>
        <p:grpSp>
          <p:nvGrpSpPr>
            <p:cNvPr id="342" name="그룹 822">
              <a:extLst>
                <a:ext uri="{FF2B5EF4-FFF2-40B4-BE49-F238E27FC236}">
                  <a16:creationId xmlns:a16="http://schemas.microsoft.com/office/drawing/2014/main" id="{BDC3047A-0E64-64E1-DE52-DF13BE2E9555}"/>
                </a:ext>
              </a:extLst>
            </p:cNvPr>
            <p:cNvGrpSpPr/>
            <p:nvPr/>
          </p:nvGrpSpPr>
          <p:grpSpPr>
            <a:xfrm>
              <a:off x="6122466" y="4312037"/>
              <a:ext cx="1432853" cy="1103725"/>
              <a:chOff x="5991225" y="4310063"/>
              <a:chExt cx="496427" cy="273840"/>
            </a:xfrm>
          </p:grpSpPr>
          <p:cxnSp>
            <p:nvCxnSpPr>
              <p:cNvPr id="345" name="직선 연결선 771">
                <a:extLst>
                  <a:ext uri="{FF2B5EF4-FFF2-40B4-BE49-F238E27FC236}">
                    <a16:creationId xmlns:a16="http://schemas.microsoft.com/office/drawing/2014/main" id="{ED88A357-6C95-D699-5C0F-D73BA602F395}"/>
                  </a:ext>
                </a:extLst>
              </p:cNvPr>
              <p:cNvCxnSpPr>
                <a:cxnSpLocks/>
              </p:cNvCxnSpPr>
              <p:nvPr/>
            </p:nvCxnSpPr>
            <p:spPr>
              <a:xfrm flipH="1">
                <a:off x="5991225" y="4310063"/>
                <a:ext cx="40482"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6" name="직선 연결선 789">
                <a:extLst>
                  <a:ext uri="{FF2B5EF4-FFF2-40B4-BE49-F238E27FC236}">
                    <a16:creationId xmlns:a16="http://schemas.microsoft.com/office/drawing/2014/main" id="{A04FC476-F2C8-D8E4-572B-8F7993151043}"/>
                  </a:ext>
                </a:extLst>
              </p:cNvPr>
              <p:cNvCxnSpPr>
                <a:cxnSpLocks/>
              </p:cNvCxnSpPr>
              <p:nvPr/>
            </p:nvCxnSpPr>
            <p:spPr>
              <a:xfrm flipH="1">
                <a:off x="6114445"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7" name="직선 연결선 792">
                <a:extLst>
                  <a:ext uri="{FF2B5EF4-FFF2-40B4-BE49-F238E27FC236}">
                    <a16:creationId xmlns:a16="http://schemas.microsoft.com/office/drawing/2014/main" id="{BF6573E7-BF10-AE6C-46C1-5E4D8DA82906}"/>
                  </a:ext>
                </a:extLst>
              </p:cNvPr>
              <p:cNvCxnSpPr>
                <a:cxnSpLocks/>
              </p:cNvCxnSpPr>
              <p:nvPr/>
            </p:nvCxnSpPr>
            <p:spPr>
              <a:xfrm>
                <a:off x="6031707"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8" name="직선 연결선 807">
                <a:extLst>
                  <a:ext uri="{FF2B5EF4-FFF2-40B4-BE49-F238E27FC236}">
                    <a16:creationId xmlns:a16="http://schemas.microsoft.com/office/drawing/2014/main" id="{96BFEE80-0693-15E6-F61E-C5AFB052C2D2}"/>
                  </a:ext>
                </a:extLst>
              </p:cNvPr>
              <p:cNvCxnSpPr>
                <a:cxnSpLocks/>
              </p:cNvCxnSpPr>
              <p:nvPr/>
            </p:nvCxnSpPr>
            <p:spPr>
              <a:xfrm>
                <a:off x="6197183"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9" name="직선 연결선 810">
                <a:extLst>
                  <a:ext uri="{FF2B5EF4-FFF2-40B4-BE49-F238E27FC236}">
                    <a16:creationId xmlns:a16="http://schemas.microsoft.com/office/drawing/2014/main" id="{7FEA705B-2191-A516-7D32-0687E660F9FE}"/>
                  </a:ext>
                </a:extLst>
              </p:cNvPr>
              <p:cNvCxnSpPr>
                <a:cxnSpLocks/>
              </p:cNvCxnSpPr>
              <p:nvPr/>
            </p:nvCxnSpPr>
            <p:spPr>
              <a:xfrm flipH="1">
                <a:off x="6279921"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50" name="직선 연결선 815">
                <a:extLst>
                  <a:ext uri="{FF2B5EF4-FFF2-40B4-BE49-F238E27FC236}">
                    <a16:creationId xmlns:a16="http://schemas.microsoft.com/office/drawing/2014/main" id="{ED9DCD9C-D764-9E43-0816-90991A30F1D9}"/>
                  </a:ext>
                </a:extLst>
              </p:cNvPr>
              <p:cNvCxnSpPr>
                <a:cxnSpLocks/>
              </p:cNvCxnSpPr>
              <p:nvPr/>
            </p:nvCxnSpPr>
            <p:spPr>
              <a:xfrm>
                <a:off x="6362659" y="4310063"/>
                <a:ext cx="82738" cy="27384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51" name="직선 연결선 819">
                <a:extLst>
                  <a:ext uri="{FF2B5EF4-FFF2-40B4-BE49-F238E27FC236}">
                    <a16:creationId xmlns:a16="http://schemas.microsoft.com/office/drawing/2014/main" id="{611BE62F-4C5C-9511-4286-02A274B99477}"/>
                  </a:ext>
                </a:extLst>
              </p:cNvPr>
              <p:cNvCxnSpPr>
                <a:cxnSpLocks/>
              </p:cNvCxnSpPr>
              <p:nvPr/>
            </p:nvCxnSpPr>
            <p:spPr>
              <a:xfrm flipH="1">
                <a:off x="6445397" y="4446983"/>
                <a:ext cx="42255" cy="13692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cxnSp>
          <p:nvCxnSpPr>
            <p:cNvPr id="343" name="직선 연결선 826">
              <a:extLst>
                <a:ext uri="{FF2B5EF4-FFF2-40B4-BE49-F238E27FC236}">
                  <a16:creationId xmlns:a16="http://schemas.microsoft.com/office/drawing/2014/main" id="{FC070F9B-612A-9D85-6FDA-7D9AD18B94BD}"/>
                </a:ext>
              </a:extLst>
            </p:cNvPr>
            <p:cNvCxnSpPr>
              <a:cxnSpLocks/>
            </p:cNvCxnSpPr>
            <p:nvPr/>
          </p:nvCxnSpPr>
          <p:spPr>
            <a:xfrm>
              <a:off x="5890169" y="4863900"/>
              <a:ext cx="232301"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cxnSp>
          <p:nvCxnSpPr>
            <p:cNvPr id="344" name="직선 연결선 832">
              <a:extLst>
                <a:ext uri="{FF2B5EF4-FFF2-40B4-BE49-F238E27FC236}">
                  <a16:creationId xmlns:a16="http://schemas.microsoft.com/office/drawing/2014/main" id="{8E4DD1D2-7E6F-687F-B404-C832AA2C8C06}"/>
                </a:ext>
              </a:extLst>
            </p:cNvPr>
            <p:cNvCxnSpPr>
              <a:cxnSpLocks/>
            </p:cNvCxnSpPr>
            <p:nvPr/>
          </p:nvCxnSpPr>
          <p:spPr>
            <a:xfrm flipH="1">
              <a:off x="7552471" y="4863900"/>
              <a:ext cx="233686" cy="0"/>
            </a:xfrm>
            <a:prstGeom prst="line">
              <a:avLst/>
            </a:prstGeom>
            <a:ln w="28575" cap="rnd">
              <a:solidFill>
                <a:srgbClr val="C80060"/>
              </a:solidFill>
              <a:round/>
            </a:ln>
          </p:spPr>
          <p:style>
            <a:lnRef idx="1">
              <a:schemeClr val="accent1"/>
            </a:lnRef>
            <a:fillRef idx="0">
              <a:schemeClr val="accent1"/>
            </a:fillRef>
            <a:effectRef idx="0">
              <a:schemeClr val="accent1"/>
            </a:effectRef>
            <a:fontRef idx="minor">
              <a:schemeClr val="tx1"/>
            </a:fontRef>
          </p:style>
        </p:cxnSp>
      </p:grpSp>
      <p:sp>
        <p:nvSpPr>
          <p:cNvPr id="204" name="U-turn Arrow 203">
            <a:extLst>
              <a:ext uri="{FF2B5EF4-FFF2-40B4-BE49-F238E27FC236}">
                <a16:creationId xmlns:a16="http://schemas.microsoft.com/office/drawing/2014/main" id="{408E9155-395E-5792-2E69-9ED75F141585}"/>
              </a:ext>
            </a:extLst>
          </p:cNvPr>
          <p:cNvSpPr/>
          <p:nvPr/>
        </p:nvSpPr>
        <p:spPr>
          <a:xfrm flipH="1">
            <a:off x="6462838" y="2731243"/>
            <a:ext cx="581169" cy="3515107"/>
          </a:xfrm>
          <a:prstGeom prst="uturnArrow">
            <a:avLst>
              <a:gd name="adj1" fmla="val 12998"/>
              <a:gd name="adj2" fmla="val 12998"/>
              <a:gd name="adj3" fmla="val 32437"/>
              <a:gd name="adj4" fmla="val 19747"/>
              <a:gd name="adj5" fmla="val 254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96" name="Rectangle 195">
            <a:extLst>
              <a:ext uri="{FF2B5EF4-FFF2-40B4-BE49-F238E27FC236}">
                <a16:creationId xmlns:a16="http://schemas.microsoft.com/office/drawing/2014/main" id="{7FB3C844-DAC5-ADC6-BEB5-6428BC54E3C1}"/>
              </a:ext>
            </a:extLst>
          </p:cNvPr>
          <p:cNvSpPr/>
          <p:nvPr/>
        </p:nvSpPr>
        <p:spPr>
          <a:xfrm>
            <a:off x="119269" y="937632"/>
            <a:ext cx="8945689" cy="5670729"/>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0" name="Rectangle 209">
            <a:extLst>
              <a:ext uri="{FF2B5EF4-FFF2-40B4-BE49-F238E27FC236}">
                <a16:creationId xmlns:a16="http://schemas.microsoft.com/office/drawing/2014/main" id="{DB70C486-55DA-B33C-0324-EED4D30DCB66}"/>
              </a:ext>
            </a:extLst>
          </p:cNvPr>
          <p:cNvSpPr/>
          <p:nvPr/>
        </p:nvSpPr>
        <p:spPr>
          <a:xfrm>
            <a:off x="0" y="2888361"/>
            <a:ext cx="9143997" cy="1637826"/>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80060"/>
                </a:solidFill>
                <a:latin typeface="Avenir Next Medium" panose="020B0503020202020204" pitchFamily="34" charset="0"/>
              </a:rPr>
              <a:t>Flash-Cosmos (Inter-Block MWS)</a:t>
            </a:r>
            <a:r>
              <a:rPr lang="en-US" sz="2800" dirty="0">
                <a:solidFill>
                  <a:schemeClr val="tx1"/>
                </a:solidFill>
                <a:latin typeface="Avenir Next Medium" panose="020B0503020202020204" pitchFamily="34" charset="0"/>
              </a:rPr>
              <a:t> enables </a:t>
            </a:r>
          </a:p>
          <a:p>
            <a:pPr algn="ctr"/>
            <a:r>
              <a:rPr lang="en-US" sz="2800" dirty="0">
                <a:solidFill>
                  <a:schemeClr val="accent1"/>
                </a:solidFill>
                <a:latin typeface="Avenir Next Medium" panose="020B0503020202020204" pitchFamily="34" charset="0"/>
              </a:rPr>
              <a:t>bitwise OR </a:t>
            </a:r>
            <a:r>
              <a:rPr lang="en-US" sz="2800" dirty="0">
                <a:solidFill>
                  <a:schemeClr val="tx1"/>
                </a:solidFill>
                <a:latin typeface="Avenir Next Medium" panose="020B0503020202020204" pitchFamily="34" charset="0"/>
              </a:rPr>
              <a:t>of</a:t>
            </a:r>
            <a:r>
              <a:rPr lang="en-US" sz="2800" dirty="0">
                <a:solidFill>
                  <a:schemeClr val="accent6">
                    <a:lumMod val="75000"/>
                  </a:schemeClr>
                </a:solidFill>
                <a:latin typeface="Avenir Next Medium" panose="020B0503020202020204" pitchFamily="34" charset="0"/>
              </a:rPr>
              <a:t> multiple pages </a:t>
            </a:r>
            <a:r>
              <a:rPr lang="en-US" sz="2800" dirty="0">
                <a:solidFill>
                  <a:schemeClr val="tx1"/>
                </a:solidFill>
                <a:latin typeface="Avenir Next Medium" panose="020B0503020202020204" pitchFamily="34" charset="0"/>
              </a:rPr>
              <a:t>in different blocks </a:t>
            </a:r>
          </a:p>
          <a:p>
            <a:pPr algn="ctr"/>
            <a:r>
              <a:rPr lang="en-US" sz="2800" dirty="0">
                <a:solidFill>
                  <a:schemeClr val="tx1"/>
                </a:solidFill>
                <a:latin typeface="Avenir Next Medium" panose="020B0503020202020204" pitchFamily="34" charset="0"/>
              </a:rPr>
              <a:t>via a </a:t>
            </a:r>
            <a:r>
              <a:rPr lang="en-US" sz="2800" dirty="0">
                <a:solidFill>
                  <a:schemeClr val="accent6">
                    <a:lumMod val="75000"/>
                  </a:schemeClr>
                </a:solidFill>
                <a:latin typeface="Avenir Next Medium" panose="020B0503020202020204" pitchFamily="34" charset="0"/>
              </a:rPr>
              <a:t>single sensing operation</a:t>
            </a:r>
            <a:endParaRPr lang="en-CH" sz="2800" dirty="0">
              <a:solidFill>
                <a:schemeClr val="accent6">
                  <a:lumMod val="75000"/>
                </a:schemeClr>
              </a:solidFill>
              <a:latin typeface="Avenir Next Medium" panose="020B0503020202020204" pitchFamily="34" charset="0"/>
            </a:endParaRPr>
          </a:p>
        </p:txBody>
      </p:sp>
      <p:sp>
        <p:nvSpPr>
          <p:cNvPr id="212" name="Slide Number Placeholder 211">
            <a:extLst>
              <a:ext uri="{FF2B5EF4-FFF2-40B4-BE49-F238E27FC236}">
                <a16:creationId xmlns:a16="http://schemas.microsoft.com/office/drawing/2014/main" id="{0C6F3423-821C-18CE-2BE4-86BF0063803E}"/>
              </a:ext>
            </a:extLst>
          </p:cNvPr>
          <p:cNvSpPr>
            <a:spLocks noGrp="1"/>
          </p:cNvSpPr>
          <p:nvPr>
            <p:ph type="sldNum" sz="quarter" idx="12"/>
          </p:nvPr>
        </p:nvSpPr>
        <p:spPr/>
        <p:txBody>
          <a:bodyPr/>
          <a:lstStyle/>
          <a:p>
            <a:r>
              <a:rPr lang="en-CH" dirty="0"/>
              <a:t>20</a:t>
            </a:r>
          </a:p>
        </p:txBody>
      </p:sp>
    </p:spTree>
    <p:extLst>
      <p:ext uri="{BB962C8B-B14F-4D97-AF65-F5344CB8AC3E}">
        <p14:creationId xmlns:p14="http://schemas.microsoft.com/office/powerpoint/2010/main" val="28774140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FBCB-2C2D-44B9-612D-B835A4A25E95}"/>
              </a:ext>
            </a:extLst>
          </p:cNvPr>
          <p:cNvSpPr>
            <a:spLocks noGrp="1"/>
          </p:cNvSpPr>
          <p:nvPr>
            <p:ph type="title"/>
          </p:nvPr>
        </p:nvSpPr>
        <p:spPr/>
        <p:txBody>
          <a:bodyPr/>
          <a:lstStyle/>
          <a:p>
            <a:r>
              <a:rPr lang="en-CH" dirty="0"/>
              <a:t>Other Types of Bitwise Operations</a:t>
            </a:r>
          </a:p>
        </p:txBody>
      </p:sp>
      <p:sp>
        <p:nvSpPr>
          <p:cNvPr id="210" name="Rectangle 209">
            <a:extLst>
              <a:ext uri="{FF2B5EF4-FFF2-40B4-BE49-F238E27FC236}">
                <a16:creationId xmlns:a16="http://schemas.microsoft.com/office/drawing/2014/main" id="{DB70C486-55DA-B33C-0324-EED4D30DCB66}"/>
              </a:ext>
            </a:extLst>
          </p:cNvPr>
          <p:cNvSpPr/>
          <p:nvPr/>
        </p:nvSpPr>
        <p:spPr>
          <a:xfrm>
            <a:off x="0" y="1149325"/>
            <a:ext cx="9143997" cy="1865840"/>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80060"/>
                </a:solidFill>
                <a:latin typeface="Avenir Next Medium" panose="020B0503020202020204" pitchFamily="34" charset="0"/>
              </a:rPr>
              <a:t>Flash-Cosmos </a:t>
            </a:r>
            <a:r>
              <a:rPr lang="en-US" sz="2800" dirty="0">
                <a:solidFill>
                  <a:schemeClr val="tx1"/>
                </a:solidFill>
                <a:latin typeface="Avenir Next Medium" panose="020B0503020202020204" pitchFamily="34" charset="0"/>
              </a:rPr>
              <a:t>also enables </a:t>
            </a:r>
            <a:br>
              <a:rPr lang="en-US" sz="2800" dirty="0">
                <a:solidFill>
                  <a:schemeClr val="tx1"/>
                </a:solidFill>
                <a:latin typeface="Avenir Next Medium" panose="020B0503020202020204" pitchFamily="34" charset="0"/>
              </a:rPr>
            </a:br>
            <a:r>
              <a:rPr lang="en-US" sz="2800" dirty="0">
                <a:solidFill>
                  <a:schemeClr val="accent1"/>
                </a:solidFill>
                <a:latin typeface="Avenir Next Medium" panose="020B0503020202020204" pitchFamily="34" charset="0"/>
              </a:rPr>
              <a:t>other types of bitwise operations </a:t>
            </a:r>
            <a:r>
              <a:rPr lang="en-US" sz="2800" dirty="0">
                <a:solidFill>
                  <a:schemeClr val="tx1"/>
                </a:solidFill>
                <a:latin typeface="Avenir Next Medium" panose="020B0503020202020204" pitchFamily="34" charset="0"/>
              </a:rPr>
              <a:t>(NOT/NAND/NOR/XOR/XNOR) </a:t>
            </a:r>
          </a:p>
          <a:p>
            <a:pPr algn="ctr"/>
            <a:r>
              <a:rPr lang="en-US" sz="2800" dirty="0">
                <a:solidFill>
                  <a:schemeClr val="tx1"/>
                </a:solidFill>
                <a:latin typeface="Avenir Next Medium" panose="020B0503020202020204" pitchFamily="34" charset="0"/>
              </a:rPr>
              <a:t>leveraging </a:t>
            </a:r>
            <a:r>
              <a:rPr lang="en-US" sz="2800" dirty="0">
                <a:solidFill>
                  <a:schemeClr val="accent6">
                    <a:lumMod val="75000"/>
                  </a:schemeClr>
                </a:solidFill>
                <a:latin typeface="Avenir Next Medium" panose="020B0503020202020204" pitchFamily="34" charset="0"/>
              </a:rPr>
              <a:t>existing features </a:t>
            </a:r>
            <a:r>
              <a:rPr lang="en-US" sz="2800" dirty="0">
                <a:solidFill>
                  <a:schemeClr val="tx1"/>
                </a:solidFill>
                <a:latin typeface="Avenir Next Medium" panose="020B0503020202020204" pitchFamily="34" charset="0"/>
              </a:rPr>
              <a:t>of NAND flash memory</a:t>
            </a:r>
            <a:endParaRPr lang="en-CH" sz="2800" dirty="0">
              <a:solidFill>
                <a:schemeClr val="tx1"/>
              </a:solidFill>
              <a:latin typeface="Avenir Next Medium" panose="020B0503020202020204" pitchFamily="34" charset="0"/>
            </a:endParaRPr>
          </a:p>
        </p:txBody>
      </p:sp>
      <p:sp>
        <p:nvSpPr>
          <p:cNvPr id="212" name="Slide Number Placeholder 211">
            <a:extLst>
              <a:ext uri="{FF2B5EF4-FFF2-40B4-BE49-F238E27FC236}">
                <a16:creationId xmlns:a16="http://schemas.microsoft.com/office/drawing/2014/main" id="{0C6F3423-821C-18CE-2BE4-86BF0063803E}"/>
              </a:ext>
            </a:extLst>
          </p:cNvPr>
          <p:cNvSpPr>
            <a:spLocks noGrp="1"/>
          </p:cNvSpPr>
          <p:nvPr>
            <p:ph type="sldNum" sz="quarter" idx="12"/>
          </p:nvPr>
        </p:nvSpPr>
        <p:spPr/>
        <p:txBody>
          <a:bodyPr/>
          <a:lstStyle/>
          <a:p>
            <a:r>
              <a:rPr lang="en-CH" dirty="0"/>
              <a:t>21</a:t>
            </a:r>
          </a:p>
        </p:txBody>
      </p:sp>
      <p:grpSp>
        <p:nvGrpSpPr>
          <p:cNvPr id="217" name="Group 216">
            <a:extLst>
              <a:ext uri="{FF2B5EF4-FFF2-40B4-BE49-F238E27FC236}">
                <a16:creationId xmlns:a16="http://schemas.microsoft.com/office/drawing/2014/main" id="{8C214A51-2464-E56C-4A85-E6DA58FAC007}"/>
              </a:ext>
            </a:extLst>
          </p:cNvPr>
          <p:cNvGrpSpPr/>
          <p:nvPr/>
        </p:nvGrpSpPr>
        <p:grpSpPr>
          <a:xfrm>
            <a:off x="550818" y="3193636"/>
            <a:ext cx="8041409" cy="3597779"/>
            <a:chOff x="550818" y="3193636"/>
            <a:chExt cx="8041409" cy="3597779"/>
          </a:xfrm>
        </p:grpSpPr>
        <p:pic>
          <p:nvPicPr>
            <p:cNvPr id="214" name="Content Placeholder 6">
              <a:extLst>
                <a:ext uri="{FF2B5EF4-FFF2-40B4-BE49-F238E27FC236}">
                  <a16:creationId xmlns:a16="http://schemas.microsoft.com/office/drawing/2014/main" id="{82F4DD63-CF5D-FC5A-571C-B15A78309BF6}"/>
                </a:ext>
              </a:extLst>
            </p:cNvPr>
            <p:cNvPicPr>
              <a:picLocks noChangeAspect="1"/>
            </p:cNvPicPr>
            <p:nvPr/>
          </p:nvPicPr>
          <p:blipFill>
            <a:blip r:embed="rId3"/>
            <a:stretch>
              <a:fillRect/>
            </a:stretch>
          </p:blipFill>
          <p:spPr>
            <a:xfrm>
              <a:off x="550818" y="3193636"/>
              <a:ext cx="8041409" cy="2079591"/>
            </a:xfrm>
            <a:prstGeom prst="rect">
              <a:avLst/>
            </a:prstGeom>
          </p:spPr>
        </p:pic>
        <p:sp>
          <p:nvSpPr>
            <p:cNvPr id="215" name="TextBox 214">
              <a:extLst>
                <a:ext uri="{FF2B5EF4-FFF2-40B4-BE49-F238E27FC236}">
                  <a16:creationId xmlns:a16="http://schemas.microsoft.com/office/drawing/2014/main" id="{904AE1A1-4423-6F87-441D-20920358511E}"/>
                </a:ext>
              </a:extLst>
            </p:cNvPr>
            <p:cNvSpPr txBox="1"/>
            <p:nvPr/>
          </p:nvSpPr>
          <p:spPr>
            <a:xfrm>
              <a:off x="1746472" y="6329750"/>
              <a:ext cx="5586662" cy="461665"/>
            </a:xfrm>
            <a:prstGeom prst="rect">
              <a:avLst/>
            </a:prstGeom>
            <a:noFill/>
          </p:spPr>
          <p:txBody>
            <a:bodyPr wrap="square">
              <a:spAutoFit/>
            </a:bodyPr>
            <a:lstStyle/>
            <a:p>
              <a:pPr algn="ctr"/>
              <a:r>
                <a:rPr lang="en-US" sz="2400" dirty="0">
                  <a:latin typeface="Avenir Next Medium" panose="020B0503020202020204" pitchFamily="34" charset="0"/>
                  <a:hlinkClick r:id="rId4"/>
                </a:rPr>
                <a:t>https://arxiv.org/abs/2209.05566.pdf</a:t>
              </a:r>
              <a:endParaRPr lang="en-US" sz="2400" dirty="0">
                <a:solidFill>
                  <a:schemeClr val="tx1"/>
                </a:solidFill>
                <a:latin typeface="Avenir Next Medium" panose="020B0503020202020204" pitchFamily="34" charset="0"/>
              </a:endParaRPr>
            </a:p>
          </p:txBody>
        </p:sp>
        <p:pic>
          <p:nvPicPr>
            <p:cNvPr id="216" name="Picture 215">
              <a:hlinkClick r:id="rId4"/>
              <a:extLst>
                <a:ext uri="{FF2B5EF4-FFF2-40B4-BE49-F238E27FC236}">
                  <a16:creationId xmlns:a16="http://schemas.microsoft.com/office/drawing/2014/main" id="{412CABE1-72A1-E708-283F-01B0ABA3EBCB}"/>
                </a:ext>
              </a:extLst>
            </p:cNvPr>
            <p:cNvPicPr>
              <a:picLocks noChangeAspect="1"/>
            </p:cNvPicPr>
            <p:nvPr/>
          </p:nvPicPr>
          <p:blipFill>
            <a:blip r:embed="rId5"/>
            <a:stretch>
              <a:fillRect/>
            </a:stretch>
          </p:blipFill>
          <p:spPr>
            <a:xfrm>
              <a:off x="4100140" y="5331814"/>
              <a:ext cx="942764" cy="939348"/>
            </a:xfrm>
            <a:prstGeom prst="rect">
              <a:avLst/>
            </a:prstGeom>
          </p:spPr>
        </p:pic>
      </p:grpSp>
    </p:spTree>
    <p:extLst>
      <p:ext uri="{BB962C8B-B14F-4D97-AF65-F5344CB8AC3E}">
        <p14:creationId xmlns:p14="http://schemas.microsoft.com/office/powerpoint/2010/main" val="210486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E480-ADF7-EF26-0630-79653E661A8D}"/>
              </a:ext>
            </a:extLst>
          </p:cNvPr>
          <p:cNvSpPr>
            <a:spLocks noGrp="1"/>
          </p:cNvSpPr>
          <p:nvPr>
            <p:ph type="title"/>
          </p:nvPr>
        </p:nvSpPr>
        <p:spPr/>
        <p:txBody>
          <a:bodyPr/>
          <a:lstStyle/>
          <a:p>
            <a:r>
              <a:rPr lang="en-CH" dirty="0"/>
              <a:t>Key Ideas</a:t>
            </a:r>
          </a:p>
        </p:txBody>
      </p:sp>
      <p:grpSp>
        <p:nvGrpSpPr>
          <p:cNvPr id="6" name="Group 5">
            <a:extLst>
              <a:ext uri="{FF2B5EF4-FFF2-40B4-BE49-F238E27FC236}">
                <a16:creationId xmlns:a16="http://schemas.microsoft.com/office/drawing/2014/main" id="{D124F802-0E0F-7080-E8DD-825F3ADD41F0}"/>
              </a:ext>
            </a:extLst>
          </p:cNvPr>
          <p:cNvGrpSpPr/>
          <p:nvPr/>
        </p:nvGrpSpPr>
        <p:grpSpPr>
          <a:xfrm>
            <a:off x="63811" y="1635898"/>
            <a:ext cx="8930486" cy="1784038"/>
            <a:chOff x="63811" y="1797362"/>
            <a:chExt cx="8930486" cy="1784038"/>
          </a:xfrm>
        </p:grpSpPr>
        <p:sp>
          <p:nvSpPr>
            <p:cNvPr id="7" name="Rectangle 6">
              <a:extLst>
                <a:ext uri="{FF2B5EF4-FFF2-40B4-BE49-F238E27FC236}">
                  <a16:creationId xmlns:a16="http://schemas.microsoft.com/office/drawing/2014/main" id="{A12ED352-8C73-3794-B8A3-BE1D9ABEC48D}"/>
                </a:ext>
              </a:extLst>
            </p:cNvPr>
            <p:cNvSpPr/>
            <p:nvPr/>
          </p:nvSpPr>
          <p:spPr>
            <a:xfrm>
              <a:off x="1657350" y="1797362"/>
              <a:ext cx="7336947" cy="1784038"/>
            </a:xfrm>
            <a:prstGeom prst="rect">
              <a:avLst/>
            </a:prstGeom>
            <a:solidFill>
              <a:srgbClr val="FAF7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rgbClr val="C80060"/>
                  </a:solidFill>
                  <a:latin typeface="Avenir Next Medium" panose="020B0503020202020204" pitchFamily="34" charset="0"/>
                </a:rPr>
                <a:t>Multi-</a:t>
              </a:r>
              <a:r>
                <a:rPr lang="en-US" sz="2800" b="1" dirty="0" err="1">
                  <a:solidFill>
                    <a:srgbClr val="C80060"/>
                  </a:solidFill>
                  <a:latin typeface="Avenir Next Medium" panose="020B0503020202020204" pitchFamily="34" charset="0"/>
                </a:rPr>
                <a:t>Wordline</a:t>
              </a:r>
              <a:r>
                <a:rPr lang="en-US" sz="2800" b="1" dirty="0">
                  <a:solidFill>
                    <a:srgbClr val="C80060"/>
                  </a:solidFill>
                  <a:latin typeface="Avenir Next Medium" panose="020B0503020202020204" pitchFamily="34" charset="0"/>
                </a:rPr>
                <a:t> Sensing (MWS)</a:t>
              </a:r>
            </a:p>
            <a:p>
              <a:pPr algn="ctr"/>
              <a:r>
                <a:rPr lang="en-US" sz="2800" dirty="0">
                  <a:solidFill>
                    <a:srgbClr val="66665C"/>
                  </a:solidFill>
                  <a:latin typeface="Avenir Next Medium" panose="020B0503020202020204" pitchFamily="34" charset="0"/>
                </a:rPr>
                <a:t>to enable in-flash bulk bitwise operations</a:t>
              </a:r>
              <a:br>
                <a:rPr lang="en-US" sz="2800" dirty="0">
                  <a:solidFill>
                    <a:srgbClr val="66665C"/>
                  </a:solidFill>
                  <a:latin typeface="Avenir Next Medium" panose="020B0503020202020204" pitchFamily="34" charset="0"/>
                </a:rPr>
              </a:br>
              <a:r>
                <a:rPr lang="en-US" sz="2800" dirty="0">
                  <a:solidFill>
                    <a:srgbClr val="66665C"/>
                  </a:solidFill>
                  <a:latin typeface="Avenir Next Medium" panose="020B0503020202020204" pitchFamily="34" charset="0"/>
                </a:rPr>
                <a:t>via a single sensing operation</a:t>
              </a:r>
              <a:endParaRPr lang="en-CH" sz="2800" dirty="0">
                <a:solidFill>
                  <a:srgbClr val="66665C"/>
                </a:solidFill>
                <a:latin typeface="Avenir Next Medium" panose="020B0503020202020204" pitchFamily="34" charset="0"/>
              </a:endParaRPr>
            </a:p>
          </p:txBody>
        </p:sp>
        <p:pic>
          <p:nvPicPr>
            <p:cNvPr id="8" name="Graphic 7" descr="Lights On with solid fill">
              <a:extLst>
                <a:ext uri="{FF2B5EF4-FFF2-40B4-BE49-F238E27FC236}">
                  <a16:creationId xmlns:a16="http://schemas.microsoft.com/office/drawing/2014/main" id="{1FD2DB85-FCA8-D987-B6A5-26E1379B09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11" y="1916424"/>
              <a:ext cx="1545914" cy="1545914"/>
            </a:xfrm>
            <a:prstGeom prst="rect">
              <a:avLst/>
            </a:prstGeom>
          </p:spPr>
        </p:pic>
      </p:grpSp>
      <p:grpSp>
        <p:nvGrpSpPr>
          <p:cNvPr id="9" name="Group 8">
            <a:extLst>
              <a:ext uri="{FF2B5EF4-FFF2-40B4-BE49-F238E27FC236}">
                <a16:creationId xmlns:a16="http://schemas.microsoft.com/office/drawing/2014/main" id="{0BB6615B-3CB7-55F6-F686-8AC47F1F4A14}"/>
              </a:ext>
            </a:extLst>
          </p:cNvPr>
          <p:cNvGrpSpPr/>
          <p:nvPr/>
        </p:nvGrpSpPr>
        <p:grpSpPr>
          <a:xfrm>
            <a:off x="63811" y="4017854"/>
            <a:ext cx="8930486" cy="1784038"/>
            <a:chOff x="63811" y="1797362"/>
            <a:chExt cx="8930486" cy="1784038"/>
          </a:xfrm>
        </p:grpSpPr>
        <p:sp>
          <p:nvSpPr>
            <p:cNvPr id="10" name="Rectangle 9">
              <a:extLst>
                <a:ext uri="{FF2B5EF4-FFF2-40B4-BE49-F238E27FC236}">
                  <a16:creationId xmlns:a16="http://schemas.microsoft.com/office/drawing/2014/main" id="{911B0403-2F1A-EAAA-3652-9A39F7150A05}"/>
                </a:ext>
              </a:extLst>
            </p:cNvPr>
            <p:cNvSpPr/>
            <p:nvPr/>
          </p:nvSpPr>
          <p:spPr>
            <a:xfrm>
              <a:off x="1657350" y="1797362"/>
              <a:ext cx="7336947" cy="1784038"/>
            </a:xfrm>
            <a:prstGeom prst="rect">
              <a:avLst/>
            </a:prstGeom>
            <a:solidFill>
              <a:srgbClr val="FAF7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rgbClr val="C80060"/>
                  </a:solidFill>
                  <a:latin typeface="Avenir Next Medium" panose="020B0503020202020204" pitchFamily="34" charset="0"/>
                </a:rPr>
                <a:t>Enhanced SLC-Mode Programming (ESP)</a:t>
              </a:r>
            </a:p>
            <a:p>
              <a:pPr algn="ctr"/>
              <a:r>
                <a:rPr lang="en-US" sz="2800" dirty="0">
                  <a:solidFill>
                    <a:srgbClr val="66665C"/>
                  </a:solidFill>
                  <a:latin typeface="Avenir Next Medium" panose="020B0503020202020204" pitchFamily="34" charset="0"/>
                </a:rPr>
                <a:t>to eliminate raw bit errors in stored data</a:t>
              </a:r>
            </a:p>
            <a:p>
              <a:pPr algn="ctr"/>
              <a:r>
                <a:rPr lang="en-US" sz="2800" dirty="0">
                  <a:solidFill>
                    <a:srgbClr val="66665C"/>
                  </a:solidFill>
                  <a:latin typeface="Avenir Next Medium" panose="020B0503020202020204" pitchFamily="34" charset="0"/>
                </a:rPr>
                <a:t>(and thus in computation results)</a:t>
              </a:r>
              <a:endParaRPr lang="en-CH" sz="2800" dirty="0">
                <a:solidFill>
                  <a:srgbClr val="66665C"/>
                </a:solidFill>
                <a:latin typeface="Avenir Next Medium" panose="020B0503020202020204" pitchFamily="34" charset="0"/>
              </a:endParaRPr>
            </a:p>
          </p:txBody>
        </p:sp>
        <p:pic>
          <p:nvPicPr>
            <p:cNvPr id="11" name="Graphic 10" descr="Lights On with solid fill">
              <a:extLst>
                <a:ext uri="{FF2B5EF4-FFF2-40B4-BE49-F238E27FC236}">
                  <a16:creationId xmlns:a16="http://schemas.microsoft.com/office/drawing/2014/main" id="{07C13865-8523-A1F2-D3FC-78831E005F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811" y="1916424"/>
              <a:ext cx="1545914" cy="1545914"/>
            </a:xfrm>
            <a:prstGeom prst="rect">
              <a:avLst/>
            </a:prstGeom>
          </p:spPr>
        </p:pic>
      </p:grpSp>
      <p:sp>
        <p:nvSpPr>
          <p:cNvPr id="3" name="TextBox 2">
            <a:extLst>
              <a:ext uri="{FF2B5EF4-FFF2-40B4-BE49-F238E27FC236}">
                <a16:creationId xmlns:a16="http://schemas.microsoft.com/office/drawing/2014/main" id="{165BFB58-D96E-DF1B-1CD7-AAF5C88ADE39}"/>
              </a:ext>
            </a:extLst>
          </p:cNvPr>
          <p:cNvSpPr txBox="1"/>
          <p:nvPr/>
        </p:nvSpPr>
        <p:spPr>
          <a:xfrm>
            <a:off x="95949" y="1612571"/>
            <a:ext cx="8971985" cy="2106324"/>
          </a:xfrm>
          <a:prstGeom prst="rect">
            <a:avLst/>
          </a:prstGeom>
          <a:solidFill>
            <a:schemeClr val="bg1">
              <a:alpha val="89294"/>
            </a:schemeClr>
          </a:solidFill>
        </p:spPr>
        <p:txBody>
          <a:bodyPr wrap="square" rtlCol="0">
            <a:spAutoFit/>
          </a:bodyPr>
          <a:lstStyle/>
          <a:p>
            <a:endParaRPr lang="en-US" dirty="0"/>
          </a:p>
        </p:txBody>
      </p:sp>
      <p:sp>
        <p:nvSpPr>
          <p:cNvPr id="5" name="Slide Number Placeholder 4">
            <a:extLst>
              <a:ext uri="{FF2B5EF4-FFF2-40B4-BE49-F238E27FC236}">
                <a16:creationId xmlns:a16="http://schemas.microsoft.com/office/drawing/2014/main" id="{A0B48584-939B-A5D1-C232-75BFF4698DC4}"/>
              </a:ext>
            </a:extLst>
          </p:cNvPr>
          <p:cNvSpPr>
            <a:spLocks noGrp="1"/>
          </p:cNvSpPr>
          <p:nvPr>
            <p:ph type="sldNum" sz="quarter" idx="12"/>
          </p:nvPr>
        </p:nvSpPr>
        <p:spPr/>
        <p:txBody>
          <a:bodyPr/>
          <a:lstStyle/>
          <a:p>
            <a:r>
              <a:rPr lang="en-CH" dirty="0"/>
              <a:t>22</a:t>
            </a:r>
          </a:p>
        </p:txBody>
      </p:sp>
    </p:spTree>
    <p:extLst>
      <p:ext uri="{BB962C8B-B14F-4D97-AF65-F5344CB8AC3E}">
        <p14:creationId xmlns:p14="http://schemas.microsoft.com/office/powerpoint/2010/main" val="25241911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ED1A-3B91-6BFA-03E7-77D4FE444737}"/>
              </a:ext>
            </a:extLst>
          </p:cNvPr>
          <p:cNvSpPr>
            <a:spLocks noGrp="1"/>
          </p:cNvSpPr>
          <p:nvPr>
            <p:ph type="title"/>
          </p:nvPr>
        </p:nvSpPr>
        <p:spPr/>
        <p:txBody>
          <a:bodyPr/>
          <a:lstStyle/>
          <a:p>
            <a:r>
              <a:rPr lang="en-CH" dirty="0"/>
              <a:t>Enhanced SLC-Mode Programming (ESP)</a:t>
            </a:r>
          </a:p>
        </p:txBody>
      </p:sp>
      <p:sp>
        <p:nvSpPr>
          <p:cNvPr id="3" name="Content Placeholder 2">
            <a:extLst>
              <a:ext uri="{FF2B5EF4-FFF2-40B4-BE49-F238E27FC236}">
                <a16:creationId xmlns:a16="http://schemas.microsoft.com/office/drawing/2014/main" id="{0D2A140B-C56A-2E9F-1FCA-B3A6C4DD0CAC}"/>
              </a:ext>
            </a:extLst>
          </p:cNvPr>
          <p:cNvSpPr>
            <a:spLocks noGrp="1"/>
          </p:cNvSpPr>
          <p:nvPr>
            <p:ph idx="1"/>
          </p:nvPr>
        </p:nvSpPr>
        <p:spPr/>
        <p:txBody>
          <a:bodyPr/>
          <a:lstStyle/>
          <a:p>
            <a:r>
              <a:rPr lang="en-CH" dirty="0">
                <a:solidFill>
                  <a:srgbClr val="C80060"/>
                </a:solidFill>
              </a:rPr>
              <a:t>Goal</a:t>
            </a:r>
            <a:r>
              <a:rPr lang="en-CH" dirty="0"/>
              <a:t>: </a:t>
            </a:r>
            <a:r>
              <a:rPr lang="en-CH" dirty="0">
                <a:solidFill>
                  <a:schemeClr val="accent6">
                    <a:lumMod val="75000"/>
                  </a:schemeClr>
                </a:solidFill>
              </a:rPr>
              <a:t>eliminate</a:t>
            </a:r>
            <a:r>
              <a:rPr lang="en-CH" dirty="0"/>
              <a:t> </a:t>
            </a:r>
            <a:r>
              <a:rPr lang="en-CH" dirty="0">
                <a:solidFill>
                  <a:schemeClr val="accent6">
                    <a:lumMod val="75000"/>
                  </a:schemeClr>
                </a:solidFill>
              </a:rPr>
              <a:t>raw bit errors </a:t>
            </a:r>
            <a:r>
              <a:rPr lang="en-CH" dirty="0"/>
              <a:t>in stored data (and computation results)</a:t>
            </a:r>
          </a:p>
          <a:p>
            <a:endParaRPr lang="en-CH" dirty="0"/>
          </a:p>
          <a:p>
            <a:r>
              <a:rPr lang="en-CH" dirty="0">
                <a:solidFill>
                  <a:srgbClr val="C80060"/>
                </a:solidFill>
              </a:rPr>
              <a:t>Key ideas</a:t>
            </a:r>
          </a:p>
          <a:p>
            <a:pPr lvl="1"/>
            <a:r>
              <a:rPr lang="en-CH" dirty="0"/>
              <a:t>Programs only a </a:t>
            </a:r>
            <a:r>
              <a:rPr lang="en-CH" dirty="0">
                <a:solidFill>
                  <a:schemeClr val="accent1"/>
                </a:solidFill>
              </a:rPr>
              <a:t>single bit per cell </a:t>
            </a:r>
            <a:r>
              <a:rPr lang="en-CH" dirty="0"/>
              <a:t>(SLC-mode programming)</a:t>
            </a:r>
          </a:p>
          <a:p>
            <a:pPr lvl="2"/>
            <a:r>
              <a:rPr lang="en-CH" dirty="0">
                <a:solidFill>
                  <a:srgbClr val="FF0000"/>
                </a:solidFill>
              </a:rPr>
              <a:t>Trades storage density </a:t>
            </a:r>
            <a:r>
              <a:rPr lang="en-CH" dirty="0"/>
              <a:t>for reliable computation</a:t>
            </a:r>
          </a:p>
          <a:p>
            <a:pPr lvl="1"/>
            <a:r>
              <a:rPr lang="en-CH" dirty="0"/>
              <a:t>Performs more </a:t>
            </a:r>
            <a:r>
              <a:rPr lang="en-CH" dirty="0">
                <a:solidFill>
                  <a:schemeClr val="accent1"/>
                </a:solidFill>
              </a:rPr>
              <a:t>precise programming of the cells</a:t>
            </a:r>
          </a:p>
          <a:p>
            <a:pPr lvl="2"/>
            <a:r>
              <a:rPr lang="en-CH" dirty="0">
                <a:solidFill>
                  <a:srgbClr val="FF0000"/>
                </a:solidFill>
              </a:rPr>
              <a:t>Trades programming latency </a:t>
            </a:r>
            <a:r>
              <a:rPr lang="en-CH" dirty="0"/>
              <a:t>for reliable computaion</a:t>
            </a:r>
          </a:p>
          <a:p>
            <a:pPr marL="685800" lvl="2" indent="0">
              <a:buNone/>
            </a:pPr>
            <a:endParaRPr lang="en-CH" dirty="0"/>
          </a:p>
        </p:txBody>
      </p:sp>
      <p:sp>
        <p:nvSpPr>
          <p:cNvPr id="45" name="Slide Number Placeholder 44">
            <a:extLst>
              <a:ext uri="{FF2B5EF4-FFF2-40B4-BE49-F238E27FC236}">
                <a16:creationId xmlns:a16="http://schemas.microsoft.com/office/drawing/2014/main" id="{8A1A110A-91ED-DC8A-D180-4733F2B5E815}"/>
              </a:ext>
            </a:extLst>
          </p:cNvPr>
          <p:cNvSpPr>
            <a:spLocks noGrp="1"/>
          </p:cNvSpPr>
          <p:nvPr>
            <p:ph type="sldNum" sz="quarter" idx="12"/>
          </p:nvPr>
        </p:nvSpPr>
        <p:spPr/>
        <p:txBody>
          <a:bodyPr/>
          <a:lstStyle/>
          <a:p>
            <a:r>
              <a:rPr lang="en-CH" dirty="0"/>
              <a:t>23</a:t>
            </a:r>
          </a:p>
        </p:txBody>
      </p:sp>
      <p:sp>
        <p:nvSpPr>
          <p:cNvPr id="20" name="TextBox 19">
            <a:extLst>
              <a:ext uri="{FF2B5EF4-FFF2-40B4-BE49-F238E27FC236}">
                <a16:creationId xmlns:a16="http://schemas.microsoft.com/office/drawing/2014/main" id="{220F3222-F994-7B8B-A9C6-005C542264C8}"/>
              </a:ext>
            </a:extLst>
          </p:cNvPr>
          <p:cNvSpPr txBox="1"/>
          <p:nvPr/>
        </p:nvSpPr>
        <p:spPr>
          <a:xfrm>
            <a:off x="191292" y="4419364"/>
            <a:ext cx="8761417" cy="861774"/>
          </a:xfrm>
          <a:prstGeom prst="rect">
            <a:avLst/>
          </a:prstGeom>
          <a:noFill/>
        </p:spPr>
        <p:txBody>
          <a:bodyPr wrap="square" lIns="0" tIns="0" rIns="0" bIns="0" rtlCol="0" anchor="ctr">
            <a:spAutoFit/>
          </a:bodyPr>
          <a:lstStyle/>
          <a:p>
            <a:pPr algn="ctr" defTabSz="457200"/>
            <a:r>
              <a:rPr lang="en-US" altLang="ko-KR" sz="2800" dirty="0">
                <a:solidFill>
                  <a:schemeClr val="accent6">
                    <a:lumMod val="75000"/>
                  </a:schemeClr>
                </a:solidFill>
                <a:latin typeface="Avenir Next Medium" panose="020B0503020202020204" pitchFamily="34" charset="0"/>
                <a:ea typeface="맑은 고딕" panose="020B0503020000020004" pitchFamily="34" charset="-127"/>
              </a:rPr>
              <a:t>Maximizes the reliability margin</a:t>
            </a:r>
          </a:p>
          <a:p>
            <a:pPr algn="ctr" defTabSz="457200"/>
            <a:r>
              <a:rPr lang="en-US" altLang="ko-KR" sz="2800" dirty="0">
                <a:solidFill>
                  <a:schemeClr val="accent6">
                    <a:lumMod val="75000"/>
                  </a:schemeClr>
                </a:solidFill>
                <a:latin typeface="Avenir Next Medium" panose="020B0503020202020204" pitchFamily="34" charset="0"/>
                <a:ea typeface="맑은 고딕" panose="020B0503020000020004" pitchFamily="34" charset="-127"/>
              </a:rPr>
              <a:t>between the different states of flash cells </a:t>
            </a:r>
          </a:p>
        </p:txBody>
      </p:sp>
    </p:spTree>
    <p:extLst>
      <p:ext uri="{BB962C8B-B14F-4D97-AF65-F5344CB8AC3E}">
        <p14:creationId xmlns:p14="http://schemas.microsoft.com/office/powerpoint/2010/main" val="42937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ED1A-3B91-6BFA-03E7-77D4FE444737}"/>
              </a:ext>
            </a:extLst>
          </p:cNvPr>
          <p:cNvSpPr>
            <a:spLocks noGrp="1"/>
          </p:cNvSpPr>
          <p:nvPr>
            <p:ph type="title"/>
          </p:nvPr>
        </p:nvSpPr>
        <p:spPr/>
        <p:txBody>
          <a:bodyPr/>
          <a:lstStyle/>
          <a:p>
            <a:r>
              <a:rPr lang="en-CH" dirty="0"/>
              <a:t>Enhanced SLC-Mode Programming (ESP)</a:t>
            </a:r>
          </a:p>
        </p:txBody>
      </p:sp>
      <p:sp>
        <p:nvSpPr>
          <p:cNvPr id="3" name="Content Placeholder 2">
            <a:extLst>
              <a:ext uri="{FF2B5EF4-FFF2-40B4-BE49-F238E27FC236}">
                <a16:creationId xmlns:a16="http://schemas.microsoft.com/office/drawing/2014/main" id="{0D2A140B-C56A-2E9F-1FCA-B3A6C4DD0CAC}"/>
              </a:ext>
            </a:extLst>
          </p:cNvPr>
          <p:cNvSpPr>
            <a:spLocks noGrp="1"/>
          </p:cNvSpPr>
          <p:nvPr>
            <p:ph idx="1"/>
          </p:nvPr>
        </p:nvSpPr>
        <p:spPr/>
        <p:txBody>
          <a:bodyPr/>
          <a:lstStyle/>
          <a:p>
            <a:r>
              <a:rPr lang="en-CH" dirty="0"/>
              <a:t>To </a:t>
            </a:r>
            <a:r>
              <a:rPr lang="en-CH" dirty="0">
                <a:solidFill>
                  <a:schemeClr val="accent6">
                    <a:lumMod val="75000"/>
                  </a:schemeClr>
                </a:solidFill>
              </a:rPr>
              <a:t>eliminate</a:t>
            </a:r>
            <a:r>
              <a:rPr lang="en-CH" dirty="0"/>
              <a:t> </a:t>
            </a:r>
            <a:r>
              <a:rPr lang="en-CH" dirty="0">
                <a:solidFill>
                  <a:schemeClr val="accent6">
                    <a:lumMod val="75000"/>
                  </a:schemeClr>
                </a:solidFill>
              </a:rPr>
              <a:t>raw bit errors </a:t>
            </a:r>
            <a:r>
              <a:rPr lang="en-CH" dirty="0"/>
              <a:t>in stored data (and computation results)</a:t>
            </a:r>
          </a:p>
          <a:p>
            <a:endParaRPr lang="en-CH" dirty="0"/>
          </a:p>
          <a:p>
            <a:r>
              <a:rPr lang="en-CH" dirty="0">
                <a:solidFill>
                  <a:srgbClr val="C80060"/>
                </a:solidFill>
              </a:rPr>
              <a:t>Key ideas</a:t>
            </a:r>
          </a:p>
          <a:p>
            <a:pPr lvl="1"/>
            <a:r>
              <a:rPr lang="en-CH" dirty="0"/>
              <a:t>Programs only a </a:t>
            </a:r>
            <a:r>
              <a:rPr lang="en-CH" dirty="0">
                <a:solidFill>
                  <a:schemeClr val="accent1"/>
                </a:solidFill>
              </a:rPr>
              <a:t>single bit per cell </a:t>
            </a:r>
            <a:r>
              <a:rPr lang="en-CH" dirty="0"/>
              <a:t>(SLC-mode programming)</a:t>
            </a:r>
          </a:p>
          <a:p>
            <a:pPr lvl="2"/>
            <a:r>
              <a:rPr lang="en-CH" dirty="0">
                <a:solidFill>
                  <a:srgbClr val="FF0000"/>
                </a:solidFill>
              </a:rPr>
              <a:t>Trades storage density </a:t>
            </a:r>
            <a:r>
              <a:rPr lang="en-CH" dirty="0"/>
              <a:t>for reliable computation</a:t>
            </a:r>
          </a:p>
          <a:p>
            <a:pPr lvl="1"/>
            <a:r>
              <a:rPr lang="en-CH" dirty="0"/>
              <a:t>More </a:t>
            </a:r>
            <a:r>
              <a:rPr lang="en-CH" dirty="0">
                <a:solidFill>
                  <a:schemeClr val="accent1"/>
                </a:solidFill>
              </a:rPr>
              <a:t>precise program-voltage control</a:t>
            </a:r>
          </a:p>
          <a:p>
            <a:pPr lvl="2"/>
            <a:r>
              <a:rPr lang="en-CH" dirty="0">
                <a:solidFill>
                  <a:srgbClr val="FF0000"/>
                </a:solidFill>
              </a:rPr>
              <a:t>Trades programming latency </a:t>
            </a:r>
            <a:r>
              <a:rPr lang="en-CH" dirty="0"/>
              <a:t>for reliable computaion</a:t>
            </a:r>
          </a:p>
          <a:p>
            <a:pPr marL="685800" lvl="2" indent="0">
              <a:buNone/>
            </a:pPr>
            <a:endParaRPr lang="en-CH" dirty="0"/>
          </a:p>
        </p:txBody>
      </p:sp>
      <p:sp>
        <p:nvSpPr>
          <p:cNvPr id="45" name="Slide Number Placeholder 44">
            <a:extLst>
              <a:ext uri="{FF2B5EF4-FFF2-40B4-BE49-F238E27FC236}">
                <a16:creationId xmlns:a16="http://schemas.microsoft.com/office/drawing/2014/main" id="{8A1A110A-91ED-DC8A-D180-4733F2B5E815}"/>
              </a:ext>
            </a:extLst>
          </p:cNvPr>
          <p:cNvSpPr>
            <a:spLocks noGrp="1"/>
          </p:cNvSpPr>
          <p:nvPr>
            <p:ph type="sldNum" sz="quarter" idx="12"/>
          </p:nvPr>
        </p:nvSpPr>
        <p:spPr/>
        <p:txBody>
          <a:bodyPr/>
          <a:lstStyle/>
          <a:p>
            <a:r>
              <a:rPr lang="en-CH" dirty="0"/>
              <a:t>23</a:t>
            </a:r>
          </a:p>
        </p:txBody>
      </p:sp>
      <p:sp>
        <p:nvSpPr>
          <p:cNvPr id="20" name="TextBox 19">
            <a:extLst>
              <a:ext uri="{FF2B5EF4-FFF2-40B4-BE49-F238E27FC236}">
                <a16:creationId xmlns:a16="http://schemas.microsoft.com/office/drawing/2014/main" id="{220F3222-F994-7B8B-A9C6-005C542264C8}"/>
              </a:ext>
            </a:extLst>
          </p:cNvPr>
          <p:cNvSpPr txBox="1"/>
          <p:nvPr/>
        </p:nvSpPr>
        <p:spPr>
          <a:xfrm>
            <a:off x="191292" y="4419364"/>
            <a:ext cx="8761417" cy="861774"/>
          </a:xfrm>
          <a:prstGeom prst="rect">
            <a:avLst/>
          </a:prstGeom>
          <a:noFill/>
        </p:spPr>
        <p:txBody>
          <a:bodyPr wrap="square" lIns="0" tIns="0" rIns="0" bIns="0" rtlCol="0" anchor="ctr">
            <a:spAutoFit/>
          </a:bodyPr>
          <a:lstStyle/>
          <a:p>
            <a:pPr algn="ctr" defTabSz="457200"/>
            <a:r>
              <a:rPr lang="en-US" altLang="ko-KR" sz="2800" dirty="0">
                <a:solidFill>
                  <a:schemeClr val="accent6">
                    <a:lumMod val="75000"/>
                  </a:schemeClr>
                </a:solidFill>
                <a:latin typeface="Avenir Next Medium" panose="020B0503020202020204" pitchFamily="34" charset="0"/>
                <a:ea typeface="맑은 고딕" panose="020B0503020000020004" pitchFamily="34" charset="-127"/>
              </a:rPr>
              <a:t>Maximizes the reliability margin</a:t>
            </a:r>
          </a:p>
          <a:p>
            <a:pPr algn="ctr" defTabSz="457200"/>
            <a:r>
              <a:rPr lang="en-US" altLang="ko-KR" sz="2800" dirty="0">
                <a:solidFill>
                  <a:schemeClr val="accent6">
                    <a:lumMod val="75000"/>
                  </a:schemeClr>
                </a:solidFill>
                <a:latin typeface="Avenir Next Medium" panose="020B0503020202020204" pitchFamily="34" charset="0"/>
                <a:ea typeface="맑은 고딕" panose="020B0503020000020004" pitchFamily="34" charset="-127"/>
              </a:rPr>
              <a:t>between the different states of flash cells </a:t>
            </a:r>
          </a:p>
        </p:txBody>
      </p:sp>
      <p:sp>
        <p:nvSpPr>
          <p:cNvPr id="4" name="Rectangle 3">
            <a:extLst>
              <a:ext uri="{FF2B5EF4-FFF2-40B4-BE49-F238E27FC236}">
                <a16:creationId xmlns:a16="http://schemas.microsoft.com/office/drawing/2014/main" id="{717CFE97-8EAB-3FB9-2B42-A8D0AB2FC2D4}"/>
              </a:ext>
            </a:extLst>
          </p:cNvPr>
          <p:cNvSpPr/>
          <p:nvPr/>
        </p:nvSpPr>
        <p:spPr>
          <a:xfrm>
            <a:off x="119269" y="999986"/>
            <a:ext cx="8945689" cy="5516575"/>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Rectangle 4">
            <a:extLst>
              <a:ext uri="{FF2B5EF4-FFF2-40B4-BE49-F238E27FC236}">
                <a16:creationId xmlns:a16="http://schemas.microsoft.com/office/drawing/2014/main" id="{4096DBFA-F745-AE0E-BAAD-B67BD5D8BC37}"/>
              </a:ext>
            </a:extLst>
          </p:cNvPr>
          <p:cNvSpPr/>
          <p:nvPr/>
        </p:nvSpPr>
        <p:spPr>
          <a:xfrm>
            <a:off x="0" y="1689830"/>
            <a:ext cx="9143997" cy="1637826"/>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80060"/>
                </a:solidFill>
                <a:latin typeface="Avenir Next Medium" panose="020B0503020202020204" pitchFamily="34" charset="0"/>
              </a:rPr>
              <a:t>Flash-Cosmos (ESP)</a:t>
            </a:r>
            <a:r>
              <a:rPr lang="en-US" sz="2800" dirty="0">
                <a:solidFill>
                  <a:schemeClr val="tx1"/>
                </a:solidFill>
                <a:latin typeface="Avenir Next Medium" panose="020B0503020202020204" pitchFamily="34" charset="0"/>
              </a:rPr>
              <a:t> enables </a:t>
            </a:r>
          </a:p>
          <a:p>
            <a:pPr algn="ctr"/>
            <a:r>
              <a:rPr lang="en-US" sz="2800" dirty="0">
                <a:solidFill>
                  <a:schemeClr val="accent6">
                    <a:lumMod val="75000"/>
                  </a:schemeClr>
                </a:solidFill>
                <a:latin typeface="Avenir Next Medium" panose="020B0503020202020204" pitchFamily="34" charset="0"/>
              </a:rPr>
              <a:t>reliable in-flash computation </a:t>
            </a:r>
          </a:p>
          <a:p>
            <a:pPr algn="ctr"/>
            <a:r>
              <a:rPr lang="en-US" sz="2800" dirty="0">
                <a:solidFill>
                  <a:schemeClr val="tx1"/>
                </a:solidFill>
                <a:latin typeface="Avenir Next Medium" panose="020B0503020202020204" pitchFamily="34" charset="0"/>
              </a:rPr>
              <a:t>by trading </a:t>
            </a:r>
            <a:r>
              <a:rPr lang="en-US" sz="2800" dirty="0">
                <a:solidFill>
                  <a:srgbClr val="FF0000"/>
                </a:solidFill>
                <a:latin typeface="Avenir Next Medium" panose="020B0503020202020204" pitchFamily="34" charset="0"/>
              </a:rPr>
              <a:t>storage density &amp; programming latency</a:t>
            </a:r>
            <a:endParaRPr lang="en-CH" sz="2800" dirty="0">
              <a:solidFill>
                <a:srgbClr val="FF0000"/>
              </a:solidFill>
              <a:latin typeface="Avenir Next Medium" panose="020B0503020202020204" pitchFamily="34" charset="0"/>
            </a:endParaRPr>
          </a:p>
        </p:txBody>
      </p:sp>
      <p:sp>
        <p:nvSpPr>
          <p:cNvPr id="6" name="Rectangle 5">
            <a:extLst>
              <a:ext uri="{FF2B5EF4-FFF2-40B4-BE49-F238E27FC236}">
                <a16:creationId xmlns:a16="http://schemas.microsoft.com/office/drawing/2014/main" id="{D0582F69-BA11-CA19-BBA2-ABD9C6536470}"/>
              </a:ext>
            </a:extLst>
          </p:cNvPr>
          <p:cNvSpPr/>
          <p:nvPr/>
        </p:nvSpPr>
        <p:spPr>
          <a:xfrm>
            <a:off x="0" y="3955146"/>
            <a:ext cx="9143997" cy="1637826"/>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venir Next Medium" panose="020B0503020202020204" pitchFamily="34" charset="0"/>
              </a:rPr>
              <a:t>Storage &amp; latency overheads affect</a:t>
            </a:r>
          </a:p>
          <a:p>
            <a:pPr algn="ctr"/>
            <a:r>
              <a:rPr lang="en-US" sz="2800" dirty="0">
                <a:solidFill>
                  <a:schemeClr val="accent1"/>
                </a:solidFill>
                <a:latin typeface="Avenir Next Medium" panose="020B0503020202020204" pitchFamily="34" charset="0"/>
              </a:rPr>
              <a:t>only </a:t>
            </a:r>
            <a:r>
              <a:rPr lang="en-US" sz="2800" dirty="0">
                <a:solidFill>
                  <a:schemeClr val="tx1"/>
                </a:solidFill>
                <a:latin typeface="Avenir Next Medium" panose="020B0503020202020204" pitchFamily="34" charset="0"/>
              </a:rPr>
              <a:t>data used in in-flash computation</a:t>
            </a:r>
            <a:endParaRPr lang="en-CH" sz="2800" dirty="0">
              <a:solidFill>
                <a:schemeClr val="tx1"/>
              </a:solidFill>
              <a:latin typeface="Avenir Next Medium" panose="020B0503020202020204" pitchFamily="34" charset="0"/>
            </a:endParaRPr>
          </a:p>
        </p:txBody>
      </p:sp>
    </p:spTree>
    <p:extLst>
      <p:ext uri="{BB962C8B-B14F-4D97-AF65-F5344CB8AC3E}">
        <p14:creationId xmlns:p14="http://schemas.microsoft.com/office/powerpoint/2010/main" val="280990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E480-ADF7-EF26-0630-79653E661A8D}"/>
              </a:ext>
            </a:extLst>
          </p:cNvPr>
          <p:cNvSpPr>
            <a:spLocks noGrp="1"/>
          </p:cNvSpPr>
          <p:nvPr>
            <p:ph type="title"/>
          </p:nvPr>
        </p:nvSpPr>
        <p:spPr/>
        <p:txBody>
          <a:bodyPr/>
          <a:lstStyle/>
          <a:p>
            <a:r>
              <a:rPr lang="en-CH" dirty="0"/>
              <a:t>Talk Outline</a:t>
            </a:r>
          </a:p>
        </p:txBody>
      </p:sp>
      <p:sp>
        <p:nvSpPr>
          <p:cNvPr id="3" name="Content Placeholder 2">
            <a:extLst>
              <a:ext uri="{FF2B5EF4-FFF2-40B4-BE49-F238E27FC236}">
                <a16:creationId xmlns:a16="http://schemas.microsoft.com/office/drawing/2014/main" id="{2993F651-4B5A-D998-0105-F2BE909D21A4}"/>
              </a:ext>
            </a:extLst>
          </p:cNvPr>
          <p:cNvSpPr>
            <a:spLocks noGrp="1"/>
          </p:cNvSpPr>
          <p:nvPr>
            <p:ph idx="1"/>
          </p:nvPr>
        </p:nvSpPr>
        <p:spPr/>
        <p:txBody>
          <a:bodyPr/>
          <a:lstStyle/>
          <a:p>
            <a:r>
              <a:rPr lang="en-GB" dirty="0">
                <a:solidFill>
                  <a:schemeClr val="bg1">
                    <a:lumMod val="85000"/>
                  </a:schemeClr>
                </a:solidFill>
                <a:latin typeface="Avenir Next Medium" panose="020B0503020202020204" pitchFamily="34" charset="0"/>
              </a:rPr>
              <a:t>Problem, Goals &amp; Key Idea</a:t>
            </a:r>
          </a:p>
          <a:p>
            <a:endParaRPr lang="en-CH" dirty="0">
              <a:solidFill>
                <a:schemeClr val="bg1">
                  <a:lumMod val="85000"/>
                </a:schemeClr>
              </a:solidFill>
              <a:latin typeface="Avenir Next Medium" panose="020B0503020202020204" pitchFamily="34" charset="0"/>
            </a:endParaRPr>
          </a:p>
          <a:p>
            <a:r>
              <a:rPr lang="en-CH" dirty="0">
                <a:solidFill>
                  <a:schemeClr val="bg1">
                    <a:lumMod val="85000"/>
                  </a:schemeClr>
                </a:solidFill>
                <a:latin typeface="Avenir Next Medium" panose="020B0503020202020204" pitchFamily="34" charset="0"/>
              </a:rPr>
              <a:t>Background</a:t>
            </a:r>
          </a:p>
          <a:p>
            <a:endParaRPr lang="en-CH" dirty="0">
              <a:solidFill>
                <a:schemeClr val="bg1">
                  <a:lumMod val="85000"/>
                </a:schemeClr>
              </a:solidFill>
              <a:latin typeface="Avenir Next Medium" panose="020B0503020202020204" pitchFamily="34" charset="0"/>
            </a:endParaRPr>
          </a:p>
          <a:p>
            <a:r>
              <a:rPr lang="en-CH" dirty="0">
                <a:solidFill>
                  <a:schemeClr val="bg1">
                    <a:lumMod val="85000"/>
                  </a:schemeClr>
                </a:solidFill>
                <a:latin typeface="Avenir Next Medium" panose="020B0503020202020204" pitchFamily="34" charset="0"/>
              </a:rPr>
              <a:t>Flash-Cosmos: </a:t>
            </a:r>
            <a:r>
              <a:rPr lang="en-CH" u="sng" dirty="0">
                <a:solidFill>
                  <a:schemeClr val="bg1">
                    <a:lumMod val="85000"/>
                  </a:schemeClr>
                </a:solidFill>
                <a:latin typeface="Avenir Next Medium" panose="020B0503020202020204" pitchFamily="34" charset="0"/>
              </a:rPr>
              <a:t>C</a:t>
            </a:r>
            <a:r>
              <a:rPr lang="en-CH" dirty="0">
                <a:solidFill>
                  <a:schemeClr val="bg1">
                    <a:lumMod val="85000"/>
                  </a:schemeClr>
                </a:solidFill>
                <a:latin typeface="Avenir Next Medium" panose="020B0503020202020204" pitchFamily="34" charset="0"/>
              </a:rPr>
              <a:t>omputation with </a:t>
            </a:r>
            <a:r>
              <a:rPr lang="en-CH" u="sng" dirty="0">
                <a:solidFill>
                  <a:schemeClr val="bg1">
                    <a:lumMod val="85000"/>
                  </a:schemeClr>
                </a:solidFill>
                <a:latin typeface="Avenir Next Medium" panose="020B0503020202020204" pitchFamily="34" charset="0"/>
              </a:rPr>
              <a:t>O</a:t>
            </a:r>
            <a:r>
              <a:rPr lang="en-CH" dirty="0">
                <a:solidFill>
                  <a:schemeClr val="bg1">
                    <a:lumMod val="85000"/>
                  </a:schemeClr>
                </a:solidFill>
                <a:latin typeface="Avenir Next Medium" panose="020B0503020202020204" pitchFamily="34" charset="0"/>
              </a:rPr>
              <a:t>ne-</a:t>
            </a:r>
            <a:r>
              <a:rPr lang="en-CH" u="sng" dirty="0">
                <a:solidFill>
                  <a:schemeClr val="bg1">
                    <a:lumMod val="85000"/>
                  </a:schemeClr>
                </a:solidFill>
                <a:latin typeface="Avenir Next Medium" panose="020B0503020202020204" pitchFamily="34" charset="0"/>
              </a:rPr>
              <a:t>S</a:t>
            </a:r>
            <a:r>
              <a:rPr lang="en-CH" dirty="0">
                <a:solidFill>
                  <a:schemeClr val="bg1">
                    <a:lumMod val="85000"/>
                  </a:schemeClr>
                </a:solidFill>
                <a:latin typeface="Avenir Next Medium" panose="020B0503020202020204" pitchFamily="34" charset="0"/>
              </a:rPr>
              <a:t>hot </a:t>
            </a:r>
            <a:r>
              <a:rPr lang="en-CH" u="sng" dirty="0">
                <a:solidFill>
                  <a:schemeClr val="bg1">
                    <a:lumMod val="85000"/>
                  </a:schemeClr>
                </a:solidFill>
                <a:latin typeface="Avenir Next Medium" panose="020B0503020202020204" pitchFamily="34" charset="0"/>
              </a:rPr>
              <a:t>M</a:t>
            </a:r>
            <a:r>
              <a:rPr lang="en-CH" dirty="0">
                <a:solidFill>
                  <a:schemeClr val="bg1">
                    <a:lumMod val="85000"/>
                  </a:schemeClr>
                </a:solidFill>
                <a:latin typeface="Avenir Next Medium" panose="020B0503020202020204" pitchFamily="34" charset="0"/>
              </a:rPr>
              <a:t>ulti-</a:t>
            </a:r>
            <a:r>
              <a:rPr lang="en-CH" u="sng" dirty="0">
                <a:solidFill>
                  <a:schemeClr val="bg1">
                    <a:lumMod val="85000"/>
                  </a:schemeClr>
                </a:solidFill>
                <a:latin typeface="Avenir Next Medium" panose="020B0503020202020204" pitchFamily="34" charset="0"/>
              </a:rPr>
              <a:t>O</a:t>
            </a:r>
            <a:r>
              <a:rPr lang="en-CH" dirty="0">
                <a:solidFill>
                  <a:schemeClr val="bg1">
                    <a:lumMod val="85000"/>
                  </a:schemeClr>
                </a:solidFill>
                <a:latin typeface="Avenir Next Medium" panose="020B0503020202020204" pitchFamily="34" charset="0"/>
              </a:rPr>
              <a:t>perand </a:t>
            </a:r>
            <a:r>
              <a:rPr lang="en-CH" u="sng" dirty="0">
                <a:solidFill>
                  <a:schemeClr val="bg1">
                    <a:lumMod val="85000"/>
                  </a:schemeClr>
                </a:solidFill>
                <a:latin typeface="Avenir Next Medium" panose="020B0503020202020204" pitchFamily="34" charset="0"/>
              </a:rPr>
              <a:t>S</a:t>
            </a:r>
            <a:r>
              <a:rPr lang="en-CH" dirty="0">
                <a:solidFill>
                  <a:schemeClr val="bg1">
                    <a:lumMod val="85000"/>
                  </a:schemeClr>
                </a:solidFill>
                <a:latin typeface="Avenir Next Medium" panose="020B0503020202020204" pitchFamily="34" charset="0"/>
              </a:rPr>
              <a:t>ensing</a:t>
            </a:r>
          </a:p>
          <a:p>
            <a:endParaRPr lang="en-CH" dirty="0">
              <a:latin typeface="Avenir Next Medium" panose="020B0503020202020204" pitchFamily="34" charset="0"/>
            </a:endParaRPr>
          </a:p>
          <a:p>
            <a:r>
              <a:rPr lang="en-CH" dirty="0">
                <a:latin typeface="Avenir Next Medium" panose="020B0503020202020204" pitchFamily="34" charset="0"/>
              </a:rPr>
              <a:t>Evaluation</a:t>
            </a:r>
          </a:p>
          <a:p>
            <a:endParaRPr lang="en-CH" dirty="0">
              <a:latin typeface="Avenir Next Medium" panose="020B0503020202020204" pitchFamily="34" charset="0"/>
            </a:endParaRPr>
          </a:p>
          <a:p>
            <a:r>
              <a:rPr lang="en-CH" dirty="0">
                <a:latin typeface="Avenir Next Medium" panose="020B0503020202020204" pitchFamily="34" charset="0"/>
              </a:rPr>
              <a:t>Summary</a:t>
            </a:r>
          </a:p>
        </p:txBody>
      </p:sp>
      <p:sp>
        <p:nvSpPr>
          <p:cNvPr id="5" name="Slide Number Placeholder 4">
            <a:extLst>
              <a:ext uri="{FF2B5EF4-FFF2-40B4-BE49-F238E27FC236}">
                <a16:creationId xmlns:a16="http://schemas.microsoft.com/office/drawing/2014/main" id="{DA836363-1CBE-E2D1-FC2B-6D7B4781E6EC}"/>
              </a:ext>
            </a:extLst>
          </p:cNvPr>
          <p:cNvSpPr>
            <a:spLocks noGrp="1"/>
          </p:cNvSpPr>
          <p:nvPr>
            <p:ph type="sldNum" sz="quarter" idx="12"/>
          </p:nvPr>
        </p:nvSpPr>
        <p:spPr/>
        <p:txBody>
          <a:bodyPr/>
          <a:lstStyle/>
          <a:p>
            <a:r>
              <a:rPr lang="en-CH" dirty="0"/>
              <a:t>24</a:t>
            </a:r>
          </a:p>
        </p:txBody>
      </p:sp>
    </p:spTree>
    <p:extLst>
      <p:ext uri="{BB962C8B-B14F-4D97-AF65-F5344CB8AC3E}">
        <p14:creationId xmlns:p14="http://schemas.microsoft.com/office/powerpoint/2010/main" val="14417606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17F12-2C40-13EA-87C8-C750D778EC39}"/>
              </a:ext>
            </a:extLst>
          </p:cNvPr>
          <p:cNvSpPr>
            <a:spLocks noGrp="1"/>
          </p:cNvSpPr>
          <p:nvPr>
            <p:ph type="title"/>
          </p:nvPr>
        </p:nvSpPr>
        <p:spPr/>
        <p:txBody>
          <a:bodyPr/>
          <a:lstStyle/>
          <a:p>
            <a:r>
              <a:rPr lang="en-CH" dirty="0"/>
              <a:t>Evaluation Methodology</a:t>
            </a:r>
          </a:p>
        </p:txBody>
      </p:sp>
      <p:sp>
        <p:nvSpPr>
          <p:cNvPr id="3" name="Content Placeholder 2">
            <a:extLst>
              <a:ext uri="{FF2B5EF4-FFF2-40B4-BE49-F238E27FC236}">
                <a16:creationId xmlns:a16="http://schemas.microsoft.com/office/drawing/2014/main" id="{FCE6DC50-8500-CA5C-F20E-50E5CA1BE1E4}"/>
              </a:ext>
            </a:extLst>
          </p:cNvPr>
          <p:cNvSpPr>
            <a:spLocks noGrp="1"/>
          </p:cNvSpPr>
          <p:nvPr>
            <p:ph idx="1"/>
          </p:nvPr>
        </p:nvSpPr>
        <p:spPr>
          <a:xfrm>
            <a:off x="119270" y="999985"/>
            <a:ext cx="8905461" cy="5858013"/>
          </a:xfrm>
        </p:spPr>
        <p:txBody>
          <a:bodyPr>
            <a:normAutofit/>
          </a:bodyPr>
          <a:lstStyle/>
          <a:p>
            <a:r>
              <a:rPr lang="en-CH" dirty="0">
                <a:solidFill>
                  <a:srgbClr val="C80060"/>
                </a:solidFill>
                <a:latin typeface="Avenir Next Medium" panose="020B0503020202020204" pitchFamily="34" charset="0"/>
              </a:rPr>
              <a:t>Real-device characterization</a:t>
            </a:r>
          </a:p>
          <a:p>
            <a:pPr lvl="1"/>
            <a:r>
              <a:rPr lang="en-CH" dirty="0"/>
              <a:t>To validate </a:t>
            </a:r>
            <a:r>
              <a:rPr lang="en-CH" dirty="0">
                <a:solidFill>
                  <a:schemeClr val="accent1"/>
                </a:solidFill>
              </a:rPr>
              <a:t>the feasibility and reliability </a:t>
            </a:r>
            <a:r>
              <a:rPr lang="en-CH" dirty="0"/>
              <a:t>of Flash-Cosmos</a:t>
            </a:r>
          </a:p>
          <a:p>
            <a:pPr lvl="1"/>
            <a:r>
              <a:rPr lang="en-CH" dirty="0"/>
              <a:t>Using </a:t>
            </a:r>
            <a:r>
              <a:rPr lang="en-CH" dirty="0">
                <a:solidFill>
                  <a:schemeClr val="accent1"/>
                </a:solidFill>
              </a:rPr>
              <a:t>160</a:t>
            </a:r>
            <a:r>
              <a:rPr lang="en-CH" dirty="0"/>
              <a:t> 48-WL-layer 3D Triple-Level Cell NAND flash chips</a:t>
            </a:r>
          </a:p>
          <a:p>
            <a:pPr lvl="2"/>
            <a:r>
              <a:rPr lang="en-CH" dirty="0">
                <a:solidFill>
                  <a:schemeClr val="accent1"/>
                </a:solidFill>
              </a:rPr>
              <a:t>3,686,400</a:t>
            </a:r>
            <a:r>
              <a:rPr lang="en-CH" dirty="0"/>
              <a:t> tested wordlines </a:t>
            </a:r>
          </a:p>
          <a:p>
            <a:pPr lvl="1"/>
            <a:r>
              <a:rPr lang="en-CH" dirty="0"/>
              <a:t>Under </a:t>
            </a:r>
            <a:r>
              <a:rPr lang="en-CH" dirty="0">
                <a:solidFill>
                  <a:schemeClr val="accent1"/>
                </a:solidFill>
              </a:rPr>
              <a:t>worst-case operating conditions </a:t>
            </a:r>
          </a:p>
          <a:p>
            <a:pPr lvl="2"/>
            <a:r>
              <a:rPr lang="en-CH" dirty="0"/>
              <a:t>Under a 1-year retention time at 10K P/E cycles</a:t>
            </a:r>
          </a:p>
          <a:p>
            <a:pPr lvl="2"/>
            <a:r>
              <a:rPr lang="en-CH" dirty="0"/>
              <a:t>Worst-case data patterns</a:t>
            </a:r>
          </a:p>
          <a:p>
            <a:pPr lvl="2"/>
            <a:endParaRPr lang="en-CH" sz="1000" dirty="0"/>
          </a:p>
          <a:p>
            <a:r>
              <a:rPr lang="en-CH" dirty="0">
                <a:solidFill>
                  <a:srgbClr val="C80060"/>
                </a:solidFill>
                <a:latin typeface="Avenir Next Medium" panose="020B0503020202020204" pitchFamily="34" charset="0"/>
              </a:rPr>
              <a:t>System-level evaluation</a:t>
            </a:r>
          </a:p>
          <a:p>
            <a:pPr lvl="1"/>
            <a:r>
              <a:rPr lang="en-CH" dirty="0"/>
              <a:t>Using the state-of-the-art SSD simulator (MQSim </a:t>
            </a:r>
            <a:r>
              <a:rPr lang="en-CH" sz="1800" dirty="0">
                <a:solidFill>
                  <a:schemeClr val="bg1">
                    <a:lumMod val="50000"/>
                  </a:schemeClr>
                </a:solidFill>
              </a:rPr>
              <a:t>[Tavakkol+, FAST’18]</a:t>
            </a:r>
            <a:r>
              <a:rPr lang="en-CH" dirty="0"/>
              <a:t>)</a:t>
            </a:r>
          </a:p>
          <a:p>
            <a:pPr lvl="1"/>
            <a:r>
              <a:rPr lang="en-CH" dirty="0"/>
              <a:t>Three </a:t>
            </a:r>
            <a:r>
              <a:rPr lang="en-CH" dirty="0">
                <a:solidFill>
                  <a:schemeClr val="accent1"/>
                </a:solidFill>
              </a:rPr>
              <a:t>real-world applications</a:t>
            </a:r>
          </a:p>
          <a:p>
            <a:pPr lvl="2"/>
            <a:r>
              <a:rPr lang="en-CH" dirty="0">
                <a:solidFill>
                  <a:srgbClr val="C80060"/>
                </a:solidFill>
              </a:rPr>
              <a:t>Bitmap Indices (BMI)</a:t>
            </a:r>
            <a:r>
              <a:rPr lang="en-CH" dirty="0"/>
              <a:t>: Bitwise AND of up to </a:t>
            </a:r>
            <a:r>
              <a:rPr lang="en-CH" dirty="0">
                <a:solidFill>
                  <a:schemeClr val="accent1"/>
                </a:solidFill>
              </a:rPr>
              <a:t>~1,000 </a:t>
            </a:r>
            <a:r>
              <a:rPr lang="en-CH" dirty="0"/>
              <a:t>operands</a:t>
            </a:r>
          </a:p>
          <a:p>
            <a:pPr lvl="2"/>
            <a:r>
              <a:rPr lang="en-CH" dirty="0">
                <a:solidFill>
                  <a:srgbClr val="C80060"/>
                </a:solidFill>
              </a:rPr>
              <a:t>Image Segmentation (IMS)</a:t>
            </a:r>
            <a:r>
              <a:rPr lang="en-CH" dirty="0"/>
              <a:t>: Bitwise AND of </a:t>
            </a:r>
            <a:r>
              <a:rPr lang="en-CH" dirty="0">
                <a:solidFill>
                  <a:schemeClr val="accent1"/>
                </a:solidFill>
              </a:rPr>
              <a:t>3 </a:t>
            </a:r>
            <a:r>
              <a:rPr lang="en-CH" dirty="0"/>
              <a:t>operands</a:t>
            </a:r>
          </a:p>
          <a:p>
            <a:pPr lvl="2"/>
            <a:r>
              <a:rPr lang="en-CH" dirty="0">
                <a:solidFill>
                  <a:srgbClr val="C80060"/>
                </a:solidFill>
              </a:rPr>
              <a:t>K-clique Star Listing (KCS)</a:t>
            </a:r>
            <a:r>
              <a:rPr lang="en-CH" dirty="0"/>
              <a:t>: Bitwise OR of up to </a:t>
            </a:r>
            <a:r>
              <a:rPr lang="en-CH" dirty="0">
                <a:solidFill>
                  <a:schemeClr val="accent1"/>
                </a:solidFill>
              </a:rPr>
              <a:t>32</a:t>
            </a:r>
            <a:r>
              <a:rPr lang="en-CH" dirty="0"/>
              <a:t> operands</a:t>
            </a:r>
          </a:p>
          <a:p>
            <a:pPr lvl="1"/>
            <a:r>
              <a:rPr lang="en-CH" dirty="0"/>
              <a:t>Baselines</a:t>
            </a:r>
          </a:p>
          <a:p>
            <a:pPr lvl="2"/>
            <a:r>
              <a:rPr lang="en-CH" dirty="0">
                <a:solidFill>
                  <a:srgbClr val="C80060"/>
                </a:solidFill>
              </a:rPr>
              <a:t>Outside-Storage Processing (OSP)</a:t>
            </a:r>
            <a:r>
              <a:rPr lang="en-CH" dirty="0"/>
              <a:t>: A multi-core CPU (Intel i7-11700K)</a:t>
            </a:r>
          </a:p>
          <a:p>
            <a:pPr lvl="2"/>
            <a:r>
              <a:rPr lang="en-CH" dirty="0">
                <a:solidFill>
                  <a:srgbClr val="C80060"/>
                </a:solidFill>
              </a:rPr>
              <a:t>In-Storage Processing (ISP)</a:t>
            </a:r>
            <a:r>
              <a:rPr lang="en-CH" dirty="0"/>
              <a:t>: An in-storage hardware accelerator</a:t>
            </a:r>
          </a:p>
          <a:p>
            <a:pPr lvl="2"/>
            <a:r>
              <a:rPr lang="en-CH" dirty="0">
                <a:solidFill>
                  <a:srgbClr val="C80060"/>
                </a:solidFill>
              </a:rPr>
              <a:t>ParaBit</a:t>
            </a:r>
            <a:r>
              <a:rPr lang="en-CH" dirty="0"/>
              <a:t> </a:t>
            </a:r>
            <a:r>
              <a:rPr lang="en-CH" sz="1600" dirty="0">
                <a:solidFill>
                  <a:schemeClr val="bg1">
                    <a:lumMod val="50000"/>
                  </a:schemeClr>
                </a:solidFill>
              </a:rPr>
              <a:t>[Gao+, MICRO’21]</a:t>
            </a:r>
            <a:r>
              <a:rPr lang="en-CH" dirty="0"/>
              <a:t>: State-of-the-art in-flash processing mechanism</a:t>
            </a:r>
          </a:p>
        </p:txBody>
      </p:sp>
      <p:sp>
        <p:nvSpPr>
          <p:cNvPr id="5" name="Slide Number Placeholder 4">
            <a:extLst>
              <a:ext uri="{FF2B5EF4-FFF2-40B4-BE49-F238E27FC236}">
                <a16:creationId xmlns:a16="http://schemas.microsoft.com/office/drawing/2014/main" id="{D07F8D9E-343F-E6DF-7077-2DA342B315EA}"/>
              </a:ext>
            </a:extLst>
          </p:cNvPr>
          <p:cNvSpPr>
            <a:spLocks noGrp="1"/>
          </p:cNvSpPr>
          <p:nvPr>
            <p:ph type="sldNum" sz="quarter" idx="12"/>
          </p:nvPr>
        </p:nvSpPr>
        <p:spPr/>
        <p:txBody>
          <a:bodyPr/>
          <a:lstStyle/>
          <a:p>
            <a:r>
              <a:rPr lang="en-CH" dirty="0"/>
              <a:t>25</a:t>
            </a:r>
          </a:p>
        </p:txBody>
      </p:sp>
    </p:spTree>
    <p:extLst>
      <p:ext uri="{BB962C8B-B14F-4D97-AF65-F5344CB8AC3E}">
        <p14:creationId xmlns:p14="http://schemas.microsoft.com/office/powerpoint/2010/main" val="348307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17F12-2C40-13EA-87C8-C750D778EC39}"/>
              </a:ext>
            </a:extLst>
          </p:cNvPr>
          <p:cNvSpPr>
            <a:spLocks noGrp="1"/>
          </p:cNvSpPr>
          <p:nvPr>
            <p:ph type="title"/>
          </p:nvPr>
        </p:nvSpPr>
        <p:spPr/>
        <p:txBody>
          <a:bodyPr/>
          <a:lstStyle/>
          <a:p>
            <a:r>
              <a:rPr lang="en-CH" dirty="0"/>
              <a:t>Results: Real-Device Characterization</a:t>
            </a:r>
          </a:p>
        </p:txBody>
      </p:sp>
      <p:sp>
        <p:nvSpPr>
          <p:cNvPr id="5" name="Slide Number Placeholder 4">
            <a:extLst>
              <a:ext uri="{FF2B5EF4-FFF2-40B4-BE49-F238E27FC236}">
                <a16:creationId xmlns:a16="http://schemas.microsoft.com/office/drawing/2014/main" id="{D08CA2BA-FA26-D3BF-0BF7-EF786B82CC39}"/>
              </a:ext>
            </a:extLst>
          </p:cNvPr>
          <p:cNvSpPr>
            <a:spLocks noGrp="1"/>
          </p:cNvSpPr>
          <p:nvPr>
            <p:ph type="sldNum" sz="quarter" idx="12"/>
          </p:nvPr>
        </p:nvSpPr>
        <p:spPr/>
        <p:txBody>
          <a:bodyPr/>
          <a:lstStyle/>
          <a:p>
            <a:r>
              <a:rPr lang="en-CH" dirty="0"/>
              <a:t>26</a:t>
            </a:r>
          </a:p>
        </p:txBody>
      </p:sp>
      <p:sp>
        <p:nvSpPr>
          <p:cNvPr id="8" name="Rectangle 7">
            <a:extLst>
              <a:ext uri="{FF2B5EF4-FFF2-40B4-BE49-F238E27FC236}">
                <a16:creationId xmlns:a16="http://schemas.microsoft.com/office/drawing/2014/main" id="{12C9F002-92B9-2C95-4AFD-6C164BFABD2E}"/>
              </a:ext>
            </a:extLst>
          </p:cNvPr>
          <p:cNvSpPr/>
          <p:nvPr/>
        </p:nvSpPr>
        <p:spPr>
          <a:xfrm>
            <a:off x="0" y="1183315"/>
            <a:ext cx="9143997" cy="1519606"/>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solidFill>
                <a:latin typeface="Avenir Next Medium" panose="020B0503020202020204" pitchFamily="34" charset="0"/>
              </a:rPr>
              <a:t>Both intra- and inter-block MWS operations</a:t>
            </a:r>
          </a:p>
          <a:p>
            <a:pPr algn="ctr"/>
            <a:r>
              <a:rPr lang="en-US" sz="2800" dirty="0">
                <a:solidFill>
                  <a:schemeClr val="tx1"/>
                </a:solidFill>
                <a:latin typeface="Avenir Next Medium" panose="020B0503020202020204" pitchFamily="34" charset="0"/>
              </a:rPr>
              <a:t>require </a:t>
            </a:r>
            <a:r>
              <a:rPr lang="en-US" sz="2800" dirty="0">
                <a:solidFill>
                  <a:schemeClr val="accent6">
                    <a:lumMod val="75000"/>
                  </a:schemeClr>
                </a:solidFill>
                <a:latin typeface="Avenir Next Medium" panose="020B0503020202020204" pitchFamily="34" charset="0"/>
              </a:rPr>
              <a:t>no</a:t>
            </a:r>
            <a:r>
              <a:rPr lang="en-US" sz="2800" dirty="0">
                <a:solidFill>
                  <a:schemeClr val="tx1"/>
                </a:solidFill>
                <a:latin typeface="Avenir Next Medium" panose="020B0503020202020204" pitchFamily="34" charset="0"/>
              </a:rPr>
              <a:t> </a:t>
            </a:r>
            <a:r>
              <a:rPr lang="en-US" sz="2800" dirty="0">
                <a:solidFill>
                  <a:schemeClr val="accent6">
                    <a:lumMod val="75000"/>
                  </a:schemeClr>
                </a:solidFill>
                <a:latin typeface="Avenir Next Medium" panose="020B0503020202020204" pitchFamily="34" charset="0"/>
              </a:rPr>
              <a:t>changes </a:t>
            </a:r>
            <a:r>
              <a:rPr lang="en-US" sz="2800" dirty="0">
                <a:solidFill>
                  <a:schemeClr val="tx1"/>
                </a:solidFill>
                <a:latin typeface="Avenir Next Medium" panose="020B0503020202020204" pitchFamily="34" charset="0"/>
              </a:rPr>
              <a:t>to the cell array </a:t>
            </a:r>
          </a:p>
          <a:p>
            <a:pPr algn="ctr"/>
            <a:r>
              <a:rPr lang="en-US" sz="2800" dirty="0">
                <a:solidFill>
                  <a:schemeClr val="tx1"/>
                </a:solidFill>
                <a:latin typeface="Avenir Next Medium" panose="020B0503020202020204" pitchFamily="34" charset="0"/>
              </a:rPr>
              <a:t>of </a:t>
            </a:r>
            <a:r>
              <a:rPr lang="en-US" sz="2800" dirty="0">
                <a:solidFill>
                  <a:schemeClr val="accent6">
                    <a:lumMod val="75000"/>
                  </a:schemeClr>
                </a:solidFill>
                <a:latin typeface="Avenir Next Medium" panose="020B0503020202020204" pitchFamily="34" charset="0"/>
              </a:rPr>
              <a:t>commodity NAND flash chips</a:t>
            </a:r>
            <a:endParaRPr lang="en-CH" sz="2800" dirty="0">
              <a:solidFill>
                <a:schemeClr val="accent6">
                  <a:lumMod val="75000"/>
                </a:schemeClr>
              </a:solidFill>
              <a:latin typeface="Avenir Next Medium" panose="020B0503020202020204" pitchFamily="34" charset="0"/>
            </a:endParaRPr>
          </a:p>
        </p:txBody>
      </p:sp>
      <p:sp>
        <p:nvSpPr>
          <p:cNvPr id="9" name="Rectangle 8">
            <a:extLst>
              <a:ext uri="{FF2B5EF4-FFF2-40B4-BE49-F238E27FC236}">
                <a16:creationId xmlns:a16="http://schemas.microsoft.com/office/drawing/2014/main" id="{3E1CEAFA-2FE6-FE17-068C-5C2F817B5EB4}"/>
              </a:ext>
            </a:extLst>
          </p:cNvPr>
          <p:cNvSpPr/>
          <p:nvPr/>
        </p:nvSpPr>
        <p:spPr>
          <a:xfrm>
            <a:off x="0" y="2973478"/>
            <a:ext cx="9143997" cy="1519606"/>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solidFill>
                <a:latin typeface="Avenir Next Medium" panose="020B0503020202020204" pitchFamily="34" charset="0"/>
              </a:rPr>
              <a:t>Both MWS operations </a:t>
            </a:r>
            <a:r>
              <a:rPr lang="en-US" sz="2800" dirty="0">
                <a:solidFill>
                  <a:schemeClr val="tx1"/>
                </a:solidFill>
                <a:latin typeface="Avenir Next Medium" panose="020B0503020202020204" pitchFamily="34" charset="0"/>
              </a:rPr>
              <a:t>can activate </a:t>
            </a:r>
            <a:r>
              <a:rPr lang="en-US" sz="2800" dirty="0">
                <a:solidFill>
                  <a:schemeClr val="accent6">
                    <a:lumMod val="75000"/>
                  </a:schemeClr>
                </a:solidFill>
                <a:latin typeface="Avenir Next Medium" panose="020B0503020202020204" pitchFamily="34" charset="0"/>
              </a:rPr>
              <a:t>multiple WLs</a:t>
            </a:r>
          </a:p>
          <a:p>
            <a:pPr algn="ctr"/>
            <a:r>
              <a:rPr lang="en-US" sz="2800" dirty="0">
                <a:solidFill>
                  <a:schemeClr val="tx1"/>
                </a:solidFill>
                <a:latin typeface="Avenir Next Medium" panose="020B0503020202020204" pitchFamily="34" charset="0"/>
              </a:rPr>
              <a:t>(</a:t>
            </a:r>
            <a:r>
              <a:rPr lang="en-US" sz="2800" dirty="0">
                <a:solidFill>
                  <a:srgbClr val="C80060"/>
                </a:solidFill>
                <a:latin typeface="Avenir Next Medium" panose="020B0503020202020204" pitchFamily="34" charset="0"/>
              </a:rPr>
              <a:t>intra</a:t>
            </a:r>
            <a:r>
              <a:rPr lang="en-US" sz="2800" dirty="0">
                <a:solidFill>
                  <a:schemeClr val="tx1"/>
                </a:solidFill>
                <a:latin typeface="Avenir Next Medium" panose="020B0503020202020204" pitchFamily="34" charset="0"/>
              </a:rPr>
              <a:t>: </a:t>
            </a:r>
            <a:r>
              <a:rPr lang="en-US" sz="2800" dirty="0">
                <a:solidFill>
                  <a:schemeClr val="accent1"/>
                </a:solidFill>
                <a:latin typeface="Avenir Next Medium" panose="020B0503020202020204" pitchFamily="34" charset="0"/>
              </a:rPr>
              <a:t>up to 48</a:t>
            </a:r>
            <a:r>
              <a:rPr lang="en-US" sz="2800" dirty="0">
                <a:solidFill>
                  <a:schemeClr val="tx1"/>
                </a:solidFill>
                <a:latin typeface="Avenir Next Medium" panose="020B0503020202020204" pitchFamily="34" charset="0"/>
              </a:rPr>
              <a:t>, </a:t>
            </a:r>
            <a:r>
              <a:rPr lang="en-US" sz="2800" dirty="0">
                <a:solidFill>
                  <a:srgbClr val="C80060"/>
                </a:solidFill>
                <a:latin typeface="Avenir Next Medium" panose="020B0503020202020204" pitchFamily="34" charset="0"/>
              </a:rPr>
              <a:t>inter</a:t>
            </a:r>
            <a:r>
              <a:rPr lang="en-US" sz="2800" dirty="0">
                <a:solidFill>
                  <a:schemeClr val="tx1"/>
                </a:solidFill>
                <a:latin typeface="Avenir Next Medium" panose="020B0503020202020204" pitchFamily="34" charset="0"/>
              </a:rPr>
              <a:t>: </a:t>
            </a:r>
            <a:r>
              <a:rPr lang="en-US" sz="2800" dirty="0">
                <a:solidFill>
                  <a:schemeClr val="accent1"/>
                </a:solidFill>
                <a:latin typeface="Avenir Next Medium" panose="020B0503020202020204" pitchFamily="34" charset="0"/>
              </a:rPr>
              <a:t>up to 4</a:t>
            </a:r>
            <a:r>
              <a:rPr lang="en-US" sz="2800" dirty="0">
                <a:solidFill>
                  <a:schemeClr val="tx1"/>
                </a:solidFill>
                <a:latin typeface="Avenir Next Medium" panose="020B0503020202020204" pitchFamily="34" charset="0"/>
              </a:rPr>
              <a:t>) </a:t>
            </a:r>
            <a:r>
              <a:rPr lang="en-US" sz="2800" dirty="0">
                <a:solidFill>
                  <a:schemeClr val="accent6">
                    <a:lumMod val="75000"/>
                  </a:schemeClr>
                </a:solidFill>
                <a:latin typeface="Avenir Next Medium" panose="020B0503020202020204" pitchFamily="34" charset="0"/>
              </a:rPr>
              <a:t>at the same time</a:t>
            </a:r>
          </a:p>
          <a:p>
            <a:pPr algn="ctr"/>
            <a:r>
              <a:rPr lang="en-US" sz="2800" dirty="0">
                <a:solidFill>
                  <a:schemeClr val="tx1"/>
                </a:solidFill>
                <a:latin typeface="Avenir Next Medium" panose="020B0503020202020204" pitchFamily="34" charset="0"/>
              </a:rPr>
              <a:t>with </a:t>
            </a:r>
            <a:r>
              <a:rPr lang="en-US" sz="2800" dirty="0">
                <a:solidFill>
                  <a:schemeClr val="accent6">
                    <a:lumMod val="75000"/>
                  </a:schemeClr>
                </a:solidFill>
                <a:latin typeface="Avenir Next Medium" panose="020B0503020202020204" pitchFamily="34" charset="0"/>
              </a:rPr>
              <a:t>small increase </a:t>
            </a:r>
            <a:r>
              <a:rPr lang="en-US" sz="2800" dirty="0">
                <a:solidFill>
                  <a:schemeClr val="tx1"/>
                </a:solidFill>
                <a:latin typeface="Avenir Next Medium" panose="020B0503020202020204" pitchFamily="34" charset="0"/>
              </a:rPr>
              <a:t>in sensing latency (</a:t>
            </a:r>
            <a:r>
              <a:rPr lang="en-US" sz="2800" dirty="0">
                <a:solidFill>
                  <a:schemeClr val="accent1"/>
                </a:solidFill>
                <a:latin typeface="Avenir Next Medium" panose="020B0503020202020204" pitchFamily="34" charset="0"/>
              </a:rPr>
              <a:t>&lt; 10%</a:t>
            </a:r>
            <a:r>
              <a:rPr lang="en-US" sz="2800" dirty="0">
                <a:solidFill>
                  <a:schemeClr val="tx1"/>
                </a:solidFill>
                <a:latin typeface="Avenir Next Medium" panose="020B0503020202020204" pitchFamily="34" charset="0"/>
              </a:rPr>
              <a:t>) </a:t>
            </a:r>
            <a:endParaRPr lang="en-CH" sz="2800" dirty="0">
              <a:solidFill>
                <a:schemeClr val="tx1"/>
              </a:solidFill>
              <a:latin typeface="Avenir Next Medium" panose="020B0503020202020204" pitchFamily="34" charset="0"/>
            </a:endParaRPr>
          </a:p>
        </p:txBody>
      </p:sp>
      <p:sp>
        <p:nvSpPr>
          <p:cNvPr id="10" name="Rectangle 9">
            <a:extLst>
              <a:ext uri="{FF2B5EF4-FFF2-40B4-BE49-F238E27FC236}">
                <a16:creationId xmlns:a16="http://schemas.microsoft.com/office/drawing/2014/main" id="{0E1C1B50-381D-4281-9DDF-704F16410869}"/>
              </a:ext>
            </a:extLst>
          </p:cNvPr>
          <p:cNvSpPr/>
          <p:nvPr/>
        </p:nvSpPr>
        <p:spPr>
          <a:xfrm>
            <a:off x="0" y="4763641"/>
            <a:ext cx="9143997" cy="1519606"/>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venir Next Medium" panose="020B0503020202020204" pitchFamily="34" charset="0"/>
              </a:rPr>
              <a:t>ESP </a:t>
            </a:r>
            <a:r>
              <a:rPr lang="en-US" sz="2800" dirty="0">
                <a:solidFill>
                  <a:schemeClr val="accent6">
                    <a:lumMod val="75000"/>
                  </a:schemeClr>
                </a:solidFill>
                <a:latin typeface="Avenir Next Medium" panose="020B0503020202020204" pitchFamily="34" charset="0"/>
              </a:rPr>
              <a:t>significantly improves</a:t>
            </a:r>
          </a:p>
          <a:p>
            <a:pPr algn="ctr"/>
            <a:r>
              <a:rPr lang="en-US" sz="2800" dirty="0">
                <a:solidFill>
                  <a:schemeClr val="accent6">
                    <a:lumMod val="75000"/>
                  </a:schemeClr>
                </a:solidFill>
                <a:latin typeface="Avenir Next Medium" panose="020B0503020202020204" pitchFamily="34" charset="0"/>
              </a:rPr>
              <a:t>the reliability</a:t>
            </a:r>
            <a:r>
              <a:rPr lang="en-US" sz="2800" dirty="0">
                <a:solidFill>
                  <a:schemeClr val="tx1"/>
                </a:solidFill>
                <a:latin typeface="Avenir Next Medium" panose="020B0503020202020204" pitchFamily="34" charset="0"/>
              </a:rPr>
              <a:t> of computation results</a:t>
            </a:r>
          </a:p>
          <a:p>
            <a:pPr algn="ctr"/>
            <a:r>
              <a:rPr lang="en-US" sz="2800" dirty="0">
                <a:solidFill>
                  <a:schemeClr val="tx1"/>
                </a:solidFill>
                <a:latin typeface="Avenir Next Medium" panose="020B0503020202020204" pitchFamily="34" charset="0"/>
              </a:rPr>
              <a:t>(</a:t>
            </a:r>
            <a:r>
              <a:rPr lang="en-US" sz="2800" dirty="0">
                <a:solidFill>
                  <a:schemeClr val="accent6">
                    <a:lumMod val="75000"/>
                  </a:schemeClr>
                </a:solidFill>
                <a:latin typeface="Avenir Next Medium" panose="020B0503020202020204" pitchFamily="34" charset="0"/>
              </a:rPr>
              <a:t>no observed bit error </a:t>
            </a:r>
            <a:r>
              <a:rPr lang="en-US" sz="2800" dirty="0">
                <a:solidFill>
                  <a:schemeClr val="tx1"/>
                </a:solidFill>
                <a:latin typeface="Avenir Next Medium" panose="020B0503020202020204" pitchFamily="34" charset="0"/>
              </a:rPr>
              <a:t>in the tested flash cells)</a:t>
            </a:r>
          </a:p>
        </p:txBody>
      </p:sp>
    </p:spTree>
    <p:extLst>
      <p:ext uri="{BB962C8B-B14F-4D97-AF65-F5344CB8AC3E}">
        <p14:creationId xmlns:p14="http://schemas.microsoft.com/office/powerpoint/2010/main" val="264540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41B9B-4BC0-9C14-5093-2DEF53D76A52}"/>
              </a:ext>
            </a:extLst>
          </p:cNvPr>
          <p:cNvSpPr>
            <a:spLocks noGrp="1"/>
          </p:cNvSpPr>
          <p:nvPr>
            <p:ph type="title"/>
          </p:nvPr>
        </p:nvSpPr>
        <p:spPr>
          <a:xfrm>
            <a:off x="0" y="9547"/>
            <a:ext cx="9144000" cy="800082"/>
          </a:xfrm>
        </p:spPr>
        <p:txBody>
          <a:bodyPr/>
          <a:lstStyle/>
          <a:p>
            <a:r>
              <a:rPr lang="en-CH" dirty="0"/>
              <a:t>Near-Data Processing for Bitwise Operations</a:t>
            </a:r>
          </a:p>
        </p:txBody>
      </p:sp>
      <p:sp>
        <p:nvSpPr>
          <p:cNvPr id="3" name="Content Placeholder 2">
            <a:extLst>
              <a:ext uri="{FF2B5EF4-FFF2-40B4-BE49-F238E27FC236}">
                <a16:creationId xmlns:a16="http://schemas.microsoft.com/office/drawing/2014/main" id="{ADB4C04A-7064-554A-14D5-31E24C930379}"/>
              </a:ext>
            </a:extLst>
          </p:cNvPr>
          <p:cNvSpPr>
            <a:spLocks noGrp="1"/>
          </p:cNvSpPr>
          <p:nvPr>
            <p:ph idx="1"/>
          </p:nvPr>
        </p:nvSpPr>
        <p:spPr/>
        <p:txBody>
          <a:bodyPr/>
          <a:lstStyle/>
          <a:p>
            <a:r>
              <a:rPr lang="en-CH" dirty="0"/>
              <a:t>Can </a:t>
            </a:r>
            <a:r>
              <a:rPr lang="en-CH" dirty="0">
                <a:solidFill>
                  <a:schemeClr val="accent6">
                    <a:lumMod val="75000"/>
                  </a:schemeClr>
                </a:solidFill>
              </a:rPr>
              <a:t>effectively mitigate</a:t>
            </a:r>
            <a:r>
              <a:rPr lang="en-CH" dirty="0"/>
              <a:t> data movement by performing simple bitwise operations </a:t>
            </a:r>
            <a:r>
              <a:rPr lang="en-CH" dirty="0">
                <a:solidFill>
                  <a:schemeClr val="accent6">
                    <a:lumMod val="75000"/>
                  </a:schemeClr>
                </a:solidFill>
              </a:rPr>
              <a:t>where the data resides</a:t>
            </a:r>
          </a:p>
        </p:txBody>
      </p:sp>
      <p:grpSp>
        <p:nvGrpSpPr>
          <p:cNvPr id="7" name="Group 6">
            <a:extLst>
              <a:ext uri="{FF2B5EF4-FFF2-40B4-BE49-F238E27FC236}">
                <a16:creationId xmlns:a16="http://schemas.microsoft.com/office/drawing/2014/main" id="{914EA0F5-9E01-B09D-CDF7-024C36F555AD}"/>
              </a:ext>
            </a:extLst>
          </p:cNvPr>
          <p:cNvGrpSpPr/>
          <p:nvPr/>
        </p:nvGrpSpPr>
        <p:grpSpPr>
          <a:xfrm>
            <a:off x="5593678" y="3113137"/>
            <a:ext cx="2877165" cy="1015663"/>
            <a:chOff x="5593678" y="3113137"/>
            <a:chExt cx="2877165" cy="1015663"/>
          </a:xfrm>
        </p:grpSpPr>
        <p:sp>
          <p:nvSpPr>
            <p:cNvPr id="8" name="TextBox 7">
              <a:extLst>
                <a:ext uri="{FF2B5EF4-FFF2-40B4-BE49-F238E27FC236}">
                  <a16:creationId xmlns:a16="http://schemas.microsoft.com/office/drawing/2014/main" id="{1C934DA2-DA38-0589-91E1-E0E4F4F35E31}"/>
                </a:ext>
              </a:extLst>
            </p:cNvPr>
            <p:cNvSpPr txBox="1"/>
            <p:nvPr/>
          </p:nvSpPr>
          <p:spPr>
            <a:xfrm>
              <a:off x="6659130" y="3113137"/>
              <a:ext cx="1811713" cy="1015663"/>
            </a:xfrm>
            <a:prstGeom prst="rect">
              <a:avLst/>
            </a:prstGeom>
            <a:noFill/>
          </p:spPr>
          <p:txBody>
            <a:bodyPr wrap="none" rtlCol="0">
              <a:spAutoFit/>
            </a:bodyPr>
            <a:lstStyle/>
            <a:p>
              <a:pPr algn="ctr"/>
              <a:r>
                <a:rPr lang="en-US" sz="2000" b="1" dirty="0">
                  <a:solidFill>
                    <a:schemeClr val="accent6">
                      <a:lumMod val="75000"/>
                    </a:schemeClr>
                  </a:solidFill>
                  <a:latin typeface="Cambria" panose="02040503050406030204" pitchFamily="18" charset="0"/>
                </a:rPr>
                <a:t>DRAM-Based</a:t>
              </a:r>
            </a:p>
            <a:p>
              <a:pPr algn="ctr"/>
              <a:r>
                <a:rPr lang="en-US" sz="2000" b="1" dirty="0">
                  <a:solidFill>
                    <a:schemeClr val="accent6">
                      <a:lumMod val="75000"/>
                    </a:schemeClr>
                  </a:solidFill>
                  <a:latin typeface="Cambria" panose="02040503050406030204" pitchFamily="18" charset="0"/>
                </a:rPr>
                <a:t>Main Memory</a:t>
              </a:r>
            </a:p>
            <a:p>
              <a:pPr algn="ctr"/>
              <a:r>
                <a:rPr lang="en-US" sz="2000" b="1" dirty="0">
                  <a:latin typeface="Cambria" panose="02040503050406030204" pitchFamily="18" charset="0"/>
                </a:rPr>
                <a:t>(e.g., Ambit</a:t>
              </a:r>
              <a:r>
                <a:rPr lang="en-US" sz="2000" b="1" baseline="30000" dirty="0">
                  <a:latin typeface="Cambria" panose="02040503050406030204" pitchFamily="18" charset="0"/>
                </a:rPr>
                <a:t>2</a:t>
              </a:r>
              <a:r>
                <a:rPr lang="en-US" sz="2000" b="1" dirty="0">
                  <a:latin typeface="Cambria" panose="02040503050406030204" pitchFamily="18" charset="0"/>
                </a:rPr>
                <a:t>)</a:t>
              </a:r>
              <a:endParaRPr lang="en-CH" sz="2000" b="1" dirty="0">
                <a:latin typeface="Cambria" panose="02040503050406030204" pitchFamily="18" charset="0"/>
              </a:endParaRPr>
            </a:p>
          </p:txBody>
        </p:sp>
        <p:cxnSp>
          <p:nvCxnSpPr>
            <p:cNvPr id="15" name="Straight Arrow Connector 14">
              <a:extLst>
                <a:ext uri="{FF2B5EF4-FFF2-40B4-BE49-F238E27FC236}">
                  <a16:creationId xmlns:a16="http://schemas.microsoft.com/office/drawing/2014/main" id="{FCCCF992-E6FA-2BFC-C078-F041410813F1}"/>
                </a:ext>
              </a:extLst>
            </p:cNvPr>
            <p:cNvCxnSpPr>
              <a:cxnSpLocks/>
              <a:stCxn id="4" idx="3"/>
              <a:endCxn id="8" idx="1"/>
            </p:cNvCxnSpPr>
            <p:nvPr/>
          </p:nvCxnSpPr>
          <p:spPr>
            <a:xfrm>
              <a:off x="5593678" y="3620968"/>
              <a:ext cx="1065452" cy="1"/>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7809308D-C57A-ACCC-C87E-D19156FFC733}"/>
              </a:ext>
            </a:extLst>
          </p:cNvPr>
          <p:cNvGrpSpPr/>
          <p:nvPr/>
        </p:nvGrpSpPr>
        <p:grpSpPr>
          <a:xfrm>
            <a:off x="1560054" y="1811646"/>
            <a:ext cx="2017925" cy="1389930"/>
            <a:chOff x="1560054" y="1811646"/>
            <a:chExt cx="2017925" cy="1389930"/>
          </a:xfrm>
        </p:grpSpPr>
        <p:sp>
          <p:nvSpPr>
            <p:cNvPr id="11" name="TextBox 10">
              <a:extLst>
                <a:ext uri="{FF2B5EF4-FFF2-40B4-BE49-F238E27FC236}">
                  <a16:creationId xmlns:a16="http://schemas.microsoft.com/office/drawing/2014/main" id="{74560635-2702-AF01-0D88-3A48DC1DECC0}"/>
                </a:ext>
              </a:extLst>
            </p:cNvPr>
            <p:cNvSpPr txBox="1"/>
            <p:nvPr/>
          </p:nvSpPr>
          <p:spPr>
            <a:xfrm>
              <a:off x="1560054" y="1811646"/>
              <a:ext cx="2017925" cy="1015663"/>
            </a:xfrm>
            <a:prstGeom prst="rect">
              <a:avLst/>
            </a:prstGeom>
            <a:noFill/>
          </p:spPr>
          <p:txBody>
            <a:bodyPr wrap="square" rtlCol="0">
              <a:spAutoFit/>
            </a:bodyPr>
            <a:lstStyle/>
            <a:p>
              <a:pPr algn="ctr"/>
              <a:r>
                <a:rPr lang="en-US" sz="2000" b="1" dirty="0">
                  <a:solidFill>
                    <a:schemeClr val="accent6">
                      <a:lumMod val="75000"/>
                    </a:schemeClr>
                  </a:solidFill>
                  <a:latin typeface="Cambria" panose="02040503050406030204" pitchFamily="18" charset="0"/>
                </a:rPr>
                <a:t>In-Storage</a:t>
              </a:r>
            </a:p>
            <a:p>
              <a:pPr algn="ctr"/>
              <a:r>
                <a:rPr lang="en-US" sz="2000" b="1" dirty="0">
                  <a:solidFill>
                    <a:schemeClr val="accent6">
                      <a:lumMod val="75000"/>
                    </a:schemeClr>
                  </a:solidFill>
                  <a:latin typeface="Cambria" panose="02040503050406030204" pitchFamily="18" charset="0"/>
                </a:rPr>
                <a:t>Processing Unit</a:t>
              </a:r>
            </a:p>
            <a:p>
              <a:pPr algn="ctr"/>
              <a:r>
                <a:rPr lang="en-CH" sz="2000" b="1" dirty="0">
                  <a:latin typeface="Cambria" panose="02040503050406030204" pitchFamily="18" charset="0"/>
                </a:rPr>
                <a:t>(e.g., Biscuit</a:t>
              </a:r>
              <a:r>
                <a:rPr lang="en-CH" sz="2000" b="1" baseline="30000" dirty="0">
                  <a:latin typeface="Cambria" panose="02040503050406030204" pitchFamily="18" charset="0"/>
                </a:rPr>
                <a:t>4</a:t>
              </a:r>
              <a:r>
                <a:rPr lang="en-CH" sz="2000" b="1" dirty="0">
                  <a:latin typeface="Cambria" panose="02040503050406030204" pitchFamily="18" charset="0"/>
                </a:rPr>
                <a:t>)</a:t>
              </a:r>
            </a:p>
          </p:txBody>
        </p:sp>
        <p:cxnSp>
          <p:nvCxnSpPr>
            <p:cNvPr id="20" name="Straight Arrow Connector 19">
              <a:extLst>
                <a:ext uri="{FF2B5EF4-FFF2-40B4-BE49-F238E27FC236}">
                  <a16:creationId xmlns:a16="http://schemas.microsoft.com/office/drawing/2014/main" id="{6327B3D4-E4CD-B57F-215E-F0AEE0E40784}"/>
                </a:ext>
              </a:extLst>
            </p:cNvPr>
            <p:cNvCxnSpPr>
              <a:cxnSpLocks/>
              <a:endCxn id="11" idx="2"/>
            </p:cNvCxnSpPr>
            <p:nvPr/>
          </p:nvCxnSpPr>
          <p:spPr>
            <a:xfrm flipH="1" flipV="1">
              <a:off x="2569017" y="2827309"/>
              <a:ext cx="981129" cy="374267"/>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F228A9D0-6AD1-B878-B75B-1DC5E9DE7563}"/>
              </a:ext>
            </a:extLst>
          </p:cNvPr>
          <p:cNvGrpSpPr/>
          <p:nvPr/>
        </p:nvGrpSpPr>
        <p:grpSpPr>
          <a:xfrm>
            <a:off x="5318656" y="4281834"/>
            <a:ext cx="2869350" cy="1222870"/>
            <a:chOff x="5318656" y="4281834"/>
            <a:chExt cx="2869350" cy="1222870"/>
          </a:xfrm>
        </p:grpSpPr>
        <p:sp>
          <p:nvSpPr>
            <p:cNvPr id="10" name="TextBox 9">
              <a:extLst>
                <a:ext uri="{FF2B5EF4-FFF2-40B4-BE49-F238E27FC236}">
                  <a16:creationId xmlns:a16="http://schemas.microsoft.com/office/drawing/2014/main" id="{D8DEAD4E-E1A8-7986-DF90-C99A01FCF7ED}"/>
                </a:ext>
              </a:extLst>
            </p:cNvPr>
            <p:cNvSpPr txBox="1"/>
            <p:nvPr/>
          </p:nvSpPr>
          <p:spPr>
            <a:xfrm>
              <a:off x="6062423" y="4489041"/>
              <a:ext cx="2125583" cy="1015663"/>
            </a:xfrm>
            <a:prstGeom prst="rect">
              <a:avLst/>
            </a:prstGeom>
            <a:noFill/>
          </p:spPr>
          <p:txBody>
            <a:bodyPr wrap="none" rtlCol="0">
              <a:spAutoFit/>
            </a:bodyPr>
            <a:lstStyle/>
            <a:p>
              <a:pPr algn="ctr"/>
              <a:r>
                <a:rPr lang="en-US" sz="2000" b="1" dirty="0">
                  <a:solidFill>
                    <a:schemeClr val="accent6">
                      <a:lumMod val="75000"/>
                    </a:schemeClr>
                  </a:solidFill>
                  <a:latin typeface="Cambria" panose="02040503050406030204" pitchFamily="18" charset="0"/>
                </a:rPr>
                <a:t>NVM-Based</a:t>
              </a:r>
            </a:p>
            <a:p>
              <a:pPr algn="ctr"/>
              <a:r>
                <a:rPr lang="en-US" sz="2000" b="1" dirty="0">
                  <a:solidFill>
                    <a:schemeClr val="accent6">
                      <a:lumMod val="75000"/>
                    </a:schemeClr>
                  </a:solidFill>
                  <a:latin typeface="Cambria" panose="02040503050406030204" pitchFamily="18" charset="0"/>
                </a:rPr>
                <a:t>Main Memory</a:t>
              </a:r>
            </a:p>
            <a:p>
              <a:pPr algn="ctr"/>
              <a:r>
                <a:rPr lang="en-US" sz="2000" b="1" dirty="0">
                  <a:latin typeface="Cambria" panose="02040503050406030204" pitchFamily="18" charset="0"/>
                </a:rPr>
                <a:t>(e.g., Pinatubo</a:t>
              </a:r>
              <a:r>
                <a:rPr lang="en-US" sz="2000" b="1" baseline="30000" dirty="0">
                  <a:latin typeface="Cambria" panose="02040503050406030204" pitchFamily="18" charset="0"/>
                </a:rPr>
                <a:t>3</a:t>
              </a:r>
              <a:r>
                <a:rPr lang="en-US" sz="2000" b="1" dirty="0">
                  <a:latin typeface="Cambria" panose="02040503050406030204" pitchFamily="18" charset="0"/>
                </a:rPr>
                <a:t>)</a:t>
              </a:r>
              <a:endParaRPr lang="en-CH" sz="2000" b="1" dirty="0">
                <a:latin typeface="Cambria" panose="02040503050406030204" pitchFamily="18" charset="0"/>
              </a:endParaRPr>
            </a:p>
          </p:txBody>
        </p:sp>
        <p:cxnSp>
          <p:nvCxnSpPr>
            <p:cNvPr id="26" name="Straight Arrow Connector 25">
              <a:extLst>
                <a:ext uri="{FF2B5EF4-FFF2-40B4-BE49-F238E27FC236}">
                  <a16:creationId xmlns:a16="http://schemas.microsoft.com/office/drawing/2014/main" id="{5ED96501-B201-55E2-4B2B-91B8C9955234}"/>
                </a:ext>
              </a:extLst>
            </p:cNvPr>
            <p:cNvCxnSpPr>
              <a:cxnSpLocks/>
            </p:cNvCxnSpPr>
            <p:nvPr/>
          </p:nvCxnSpPr>
          <p:spPr>
            <a:xfrm>
              <a:off x="5318656" y="4281834"/>
              <a:ext cx="829742" cy="374267"/>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DDC0FE2B-F5BE-D071-F422-4D3C5A466964}"/>
              </a:ext>
            </a:extLst>
          </p:cNvPr>
          <p:cNvGrpSpPr/>
          <p:nvPr/>
        </p:nvGrpSpPr>
        <p:grpSpPr>
          <a:xfrm>
            <a:off x="5308824" y="1811403"/>
            <a:ext cx="3580848" cy="1152323"/>
            <a:chOff x="5308824" y="1811403"/>
            <a:chExt cx="3580848" cy="1152323"/>
          </a:xfrm>
        </p:grpSpPr>
        <p:sp>
          <p:nvSpPr>
            <p:cNvPr id="6" name="TextBox 5">
              <a:extLst>
                <a:ext uri="{FF2B5EF4-FFF2-40B4-BE49-F238E27FC236}">
                  <a16:creationId xmlns:a16="http://schemas.microsoft.com/office/drawing/2014/main" id="{E51D66F9-C4A9-F4EC-5574-B7EC298507ED}"/>
                </a:ext>
              </a:extLst>
            </p:cNvPr>
            <p:cNvSpPr txBox="1"/>
            <p:nvPr/>
          </p:nvSpPr>
          <p:spPr>
            <a:xfrm>
              <a:off x="6088071" y="1811403"/>
              <a:ext cx="2801601" cy="1015663"/>
            </a:xfrm>
            <a:prstGeom prst="rect">
              <a:avLst/>
            </a:prstGeom>
            <a:noFill/>
          </p:spPr>
          <p:txBody>
            <a:bodyPr wrap="none" rtlCol="0">
              <a:spAutoFit/>
            </a:bodyPr>
            <a:lstStyle/>
            <a:p>
              <a:pPr algn="ctr"/>
              <a:r>
                <a:rPr lang="en-US" sz="2000" b="1" dirty="0">
                  <a:solidFill>
                    <a:schemeClr val="accent6">
                      <a:lumMod val="75000"/>
                    </a:schemeClr>
                  </a:solidFill>
                  <a:latin typeface="Cambria" panose="02040503050406030204" pitchFamily="18" charset="0"/>
                </a:rPr>
                <a:t>SRAM-Based</a:t>
              </a:r>
            </a:p>
            <a:p>
              <a:pPr algn="ctr"/>
              <a:r>
                <a:rPr lang="en-US" sz="2000" b="1" dirty="0">
                  <a:solidFill>
                    <a:schemeClr val="accent6">
                      <a:lumMod val="75000"/>
                    </a:schemeClr>
                  </a:solidFill>
                  <a:latin typeface="Cambria" panose="02040503050406030204" pitchFamily="18" charset="0"/>
                </a:rPr>
                <a:t>Cache</a:t>
              </a:r>
            </a:p>
            <a:p>
              <a:pPr algn="ctr"/>
              <a:r>
                <a:rPr lang="en-US" sz="2000" b="1" dirty="0">
                  <a:latin typeface="Cambria" panose="02040503050406030204" pitchFamily="18" charset="0"/>
                </a:rPr>
                <a:t>(e.g., Compute Cache</a:t>
              </a:r>
              <a:r>
                <a:rPr lang="en-US" sz="2000" b="1" baseline="30000" dirty="0">
                  <a:latin typeface="Cambria" panose="02040503050406030204" pitchFamily="18" charset="0"/>
                </a:rPr>
                <a:t>1</a:t>
              </a:r>
              <a:r>
                <a:rPr lang="en-US" sz="2000" b="1" dirty="0">
                  <a:latin typeface="Cambria" panose="02040503050406030204" pitchFamily="18" charset="0"/>
                </a:rPr>
                <a:t>)</a:t>
              </a:r>
              <a:endParaRPr lang="en-CH" sz="2000" b="1" dirty="0">
                <a:latin typeface="Cambria" panose="02040503050406030204" pitchFamily="18" charset="0"/>
              </a:endParaRPr>
            </a:p>
          </p:txBody>
        </p:sp>
        <p:cxnSp>
          <p:nvCxnSpPr>
            <p:cNvPr id="38" name="Straight Arrow Connector 37">
              <a:extLst>
                <a:ext uri="{FF2B5EF4-FFF2-40B4-BE49-F238E27FC236}">
                  <a16:creationId xmlns:a16="http://schemas.microsoft.com/office/drawing/2014/main" id="{CEFF2846-6F53-6878-2A74-FF78D2FC6A68}"/>
                </a:ext>
              </a:extLst>
            </p:cNvPr>
            <p:cNvCxnSpPr>
              <a:cxnSpLocks/>
            </p:cNvCxnSpPr>
            <p:nvPr/>
          </p:nvCxnSpPr>
          <p:spPr>
            <a:xfrm flipV="1">
              <a:off x="5308824" y="2589459"/>
              <a:ext cx="829742" cy="374267"/>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C3157A2A-789F-6216-B95C-07601539C98E}"/>
              </a:ext>
            </a:extLst>
          </p:cNvPr>
          <p:cNvGrpSpPr/>
          <p:nvPr/>
        </p:nvGrpSpPr>
        <p:grpSpPr>
          <a:xfrm>
            <a:off x="1349058" y="4003775"/>
            <a:ext cx="2441690" cy="1389930"/>
            <a:chOff x="1349058" y="4003775"/>
            <a:chExt cx="2441690" cy="1389930"/>
          </a:xfrm>
        </p:grpSpPr>
        <p:cxnSp>
          <p:nvCxnSpPr>
            <p:cNvPr id="29" name="Straight Arrow Connector 28">
              <a:extLst>
                <a:ext uri="{FF2B5EF4-FFF2-40B4-BE49-F238E27FC236}">
                  <a16:creationId xmlns:a16="http://schemas.microsoft.com/office/drawing/2014/main" id="{26818001-6890-4926-F6B6-33EE34C897D9}"/>
                </a:ext>
              </a:extLst>
            </p:cNvPr>
            <p:cNvCxnSpPr>
              <a:cxnSpLocks/>
              <a:endCxn id="36" idx="0"/>
            </p:cNvCxnSpPr>
            <p:nvPr/>
          </p:nvCxnSpPr>
          <p:spPr>
            <a:xfrm flipH="1">
              <a:off x="2569903" y="4003775"/>
              <a:ext cx="982242" cy="374267"/>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D2752FB-CD29-B8D3-445F-6287DB86AFE6}"/>
                </a:ext>
              </a:extLst>
            </p:cNvPr>
            <p:cNvSpPr txBox="1"/>
            <p:nvPr/>
          </p:nvSpPr>
          <p:spPr>
            <a:xfrm>
              <a:off x="1349058" y="4378042"/>
              <a:ext cx="2441690" cy="1015663"/>
            </a:xfrm>
            <a:prstGeom prst="rect">
              <a:avLst/>
            </a:prstGeom>
            <a:noFill/>
          </p:spPr>
          <p:txBody>
            <a:bodyPr wrap="square" rtlCol="0">
              <a:spAutoFit/>
            </a:bodyPr>
            <a:lstStyle/>
            <a:p>
              <a:pPr algn="ctr"/>
              <a:r>
                <a:rPr lang="en-US" sz="2000" b="1" dirty="0">
                  <a:solidFill>
                    <a:schemeClr val="accent6">
                      <a:lumMod val="75000"/>
                    </a:schemeClr>
                  </a:solidFill>
                  <a:latin typeface="Cambria" panose="02040503050406030204" pitchFamily="18" charset="0"/>
                </a:rPr>
                <a:t>NAND Flash-Based</a:t>
              </a:r>
            </a:p>
            <a:p>
              <a:pPr algn="ctr"/>
              <a:r>
                <a:rPr lang="en-US" sz="2000" b="1" dirty="0">
                  <a:solidFill>
                    <a:schemeClr val="accent6">
                      <a:lumMod val="75000"/>
                    </a:schemeClr>
                  </a:solidFill>
                  <a:latin typeface="Cambria" panose="02040503050406030204" pitchFamily="18" charset="0"/>
                </a:rPr>
                <a:t>Storage</a:t>
              </a:r>
            </a:p>
            <a:p>
              <a:pPr algn="ctr"/>
              <a:r>
                <a:rPr lang="en-CH" sz="2000" b="1" dirty="0">
                  <a:latin typeface="Cambria" panose="02040503050406030204" pitchFamily="18" charset="0"/>
                </a:rPr>
                <a:t>(e.g., ParaBit</a:t>
              </a:r>
              <a:r>
                <a:rPr lang="en-CH" sz="2000" b="1" baseline="30000" dirty="0">
                  <a:latin typeface="Cambria" panose="02040503050406030204" pitchFamily="18" charset="0"/>
                </a:rPr>
                <a:t>5</a:t>
              </a:r>
              <a:r>
                <a:rPr lang="en-CH" sz="2000" b="1" dirty="0">
                  <a:latin typeface="Cambria" panose="02040503050406030204" pitchFamily="18" charset="0"/>
                </a:rPr>
                <a:t>)</a:t>
              </a:r>
            </a:p>
          </p:txBody>
        </p:sp>
      </p:grpSp>
      <p:sp>
        <p:nvSpPr>
          <p:cNvPr id="41" name="Content Placeholder 25">
            <a:extLst>
              <a:ext uri="{FF2B5EF4-FFF2-40B4-BE49-F238E27FC236}">
                <a16:creationId xmlns:a16="http://schemas.microsoft.com/office/drawing/2014/main" id="{32D9D479-FBE1-56F5-8CC3-A69B4C2FFF30}"/>
              </a:ext>
            </a:extLst>
          </p:cNvPr>
          <p:cNvSpPr txBox="1">
            <a:spLocks/>
          </p:cNvSpPr>
          <p:nvPr/>
        </p:nvSpPr>
        <p:spPr>
          <a:xfrm>
            <a:off x="34309" y="5535399"/>
            <a:ext cx="9094167" cy="119411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rgbClr val="C80060"/>
              </a:buClr>
              <a:buFont typeface="Wingdings" pitchFamily="2" charset="2"/>
              <a:buChar char="§"/>
              <a:defRPr sz="2100" b="0" i="0" kern="1200">
                <a:solidFill>
                  <a:schemeClr val="tx1"/>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Clr>
                <a:schemeClr val="tx1"/>
              </a:buClr>
              <a:buFont typeface="Arial" panose="020B0604020202020204" pitchFamily="34" charset="0"/>
              <a:buChar char="•"/>
              <a:defRPr sz="1950" b="0" i="0" kern="1200">
                <a:solidFill>
                  <a:schemeClr val="tx1"/>
                </a:solidFill>
                <a:latin typeface="Avenir Next" panose="020B0503020202020204" pitchFamily="34" charset="0"/>
                <a:ea typeface="+mn-ea"/>
                <a:cs typeface="+mn-cs"/>
              </a:defRPr>
            </a:lvl2pPr>
            <a:lvl3pPr marL="857250" indent="-171450" algn="l" defTabSz="685800" rtl="0" eaLnBrk="1" latinLnBrk="0" hangingPunct="1">
              <a:lnSpc>
                <a:spcPct val="90000"/>
              </a:lnSpc>
              <a:spcBef>
                <a:spcPts val="375"/>
              </a:spcBef>
              <a:buClr>
                <a:schemeClr val="tx1"/>
              </a:buClr>
              <a:buSzPct val="70000"/>
              <a:buFont typeface="Courier New" panose="02070309020205020404" pitchFamily="49" charset="0"/>
              <a:buChar char="o"/>
              <a:defRPr sz="1800" b="0" i="0" kern="1200">
                <a:solidFill>
                  <a:schemeClr val="tx1"/>
                </a:solidFill>
                <a:latin typeface="Avenir Next" panose="020B0503020202020204" pitchFamily="34" charset="0"/>
                <a:ea typeface="+mn-ea"/>
                <a:cs typeface="+mn-cs"/>
              </a:defRPr>
            </a:lvl3pPr>
            <a:lvl4pPr marL="1200150" indent="-171450" algn="l" defTabSz="685800" rtl="0" eaLnBrk="1" latinLnBrk="0" hangingPunct="1">
              <a:lnSpc>
                <a:spcPct val="90000"/>
              </a:lnSpc>
              <a:spcBef>
                <a:spcPts val="375"/>
              </a:spcBef>
              <a:buFont typeface="Apple Symbols" panose="02000000000000000000" pitchFamily="2" charset="-79"/>
              <a:buChar char="⎻"/>
              <a:defRPr sz="1650" b="0" i="0" kern="1200">
                <a:solidFill>
                  <a:schemeClr val="tx1"/>
                </a:solidFill>
                <a:latin typeface="Avenir Next" panose="020B0503020202020204" pitchFamily="34" charset="0"/>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650" b="0" i="0" kern="1200">
                <a:solidFill>
                  <a:schemeClr val="tx1"/>
                </a:solidFill>
                <a:latin typeface="Avenir Next"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400"/>
              </a:spcBef>
              <a:buFont typeface="Wingdings" pitchFamily="2" charset="2"/>
              <a:buNone/>
            </a:pPr>
            <a:r>
              <a:rPr lang="en-US" sz="1000" baseline="30000" dirty="0">
                <a:solidFill>
                  <a:schemeClr val="bg1">
                    <a:lumMod val="50000"/>
                  </a:schemeClr>
                </a:solidFill>
              </a:rPr>
              <a:t>1</a:t>
            </a:r>
            <a:r>
              <a:rPr lang="en-US" sz="1000" dirty="0">
                <a:solidFill>
                  <a:schemeClr val="bg1">
                    <a:lumMod val="50000"/>
                  </a:schemeClr>
                </a:solidFill>
              </a:rPr>
              <a:t>Aga+, “Compute Caches," HPCA, 2017</a:t>
            </a:r>
          </a:p>
          <a:p>
            <a:pPr marL="0" indent="0">
              <a:lnSpc>
                <a:spcPct val="100000"/>
              </a:lnSpc>
              <a:spcBef>
                <a:spcPts val="400"/>
              </a:spcBef>
              <a:buFont typeface="Wingdings" pitchFamily="2" charset="2"/>
              <a:buNone/>
            </a:pPr>
            <a:r>
              <a:rPr lang="en-US" sz="1000" baseline="30000" dirty="0">
                <a:solidFill>
                  <a:schemeClr val="bg1">
                    <a:lumMod val="50000"/>
                  </a:schemeClr>
                </a:solidFill>
              </a:rPr>
              <a:t>2</a:t>
            </a:r>
            <a:r>
              <a:rPr lang="en-US" sz="1000" dirty="0">
                <a:solidFill>
                  <a:schemeClr val="bg1">
                    <a:lumMod val="50000"/>
                  </a:schemeClr>
                </a:solidFill>
              </a:rPr>
              <a:t>Seshadri+, “Ambit: In-Memory Accelerator for Bulk Bitwise Operations Using Commodity DRAM Technology,” MICRO, 2017</a:t>
            </a:r>
          </a:p>
          <a:p>
            <a:pPr marL="0" indent="0">
              <a:lnSpc>
                <a:spcPct val="100000"/>
              </a:lnSpc>
              <a:spcBef>
                <a:spcPts val="400"/>
              </a:spcBef>
              <a:buFont typeface="Wingdings" pitchFamily="2" charset="2"/>
              <a:buNone/>
            </a:pPr>
            <a:r>
              <a:rPr lang="en-US" sz="1000" baseline="30000" dirty="0">
                <a:solidFill>
                  <a:schemeClr val="bg1">
                    <a:lumMod val="50000"/>
                  </a:schemeClr>
                </a:solidFill>
              </a:rPr>
              <a:t>3</a:t>
            </a:r>
            <a:r>
              <a:rPr lang="en-US" sz="1000" dirty="0">
                <a:solidFill>
                  <a:schemeClr val="bg1">
                    <a:lumMod val="50000"/>
                  </a:schemeClr>
                </a:solidFill>
              </a:rPr>
              <a:t>Li+, “Pinatubo: A Processing-in-Memory Architecture for Bulk Bitwise Operations in Emerging Non-Volatile Memories,” DAC, 2016 </a:t>
            </a:r>
          </a:p>
          <a:p>
            <a:pPr marL="0" indent="0">
              <a:lnSpc>
                <a:spcPct val="100000"/>
              </a:lnSpc>
              <a:spcBef>
                <a:spcPts val="400"/>
              </a:spcBef>
              <a:buFont typeface="Wingdings" pitchFamily="2" charset="2"/>
              <a:buNone/>
            </a:pPr>
            <a:r>
              <a:rPr lang="en-US" sz="1000" baseline="30000" dirty="0">
                <a:solidFill>
                  <a:schemeClr val="bg1">
                    <a:lumMod val="50000"/>
                  </a:schemeClr>
                </a:solidFill>
              </a:rPr>
              <a:t>4</a:t>
            </a:r>
            <a:r>
              <a:rPr lang="en-US" sz="1000" dirty="0">
                <a:solidFill>
                  <a:schemeClr val="bg1">
                    <a:lumMod val="50000"/>
                  </a:schemeClr>
                </a:solidFill>
              </a:rPr>
              <a:t>Gu+, “Biscuit: A Framework for Near-Data Processing of Big Data Workloads,” ISCA, 2016</a:t>
            </a:r>
          </a:p>
          <a:p>
            <a:pPr marL="0" indent="0">
              <a:lnSpc>
                <a:spcPct val="100000"/>
              </a:lnSpc>
              <a:spcBef>
                <a:spcPts val="400"/>
              </a:spcBef>
              <a:buFont typeface="Wingdings" pitchFamily="2" charset="2"/>
              <a:buNone/>
            </a:pPr>
            <a:r>
              <a:rPr lang="en-US" sz="1000" baseline="30000" dirty="0">
                <a:solidFill>
                  <a:schemeClr val="bg1">
                    <a:lumMod val="50000"/>
                  </a:schemeClr>
                </a:solidFill>
              </a:rPr>
              <a:t>5</a:t>
            </a:r>
            <a:r>
              <a:rPr lang="en-US" sz="1000" dirty="0">
                <a:solidFill>
                  <a:schemeClr val="bg1">
                    <a:lumMod val="50000"/>
                  </a:schemeClr>
                </a:solidFill>
              </a:rPr>
              <a:t>Gao+, “</a:t>
            </a:r>
            <a:r>
              <a:rPr lang="en-US" sz="1000" dirty="0" err="1">
                <a:solidFill>
                  <a:schemeClr val="bg1">
                    <a:lumMod val="50000"/>
                  </a:schemeClr>
                </a:solidFill>
              </a:rPr>
              <a:t>ParaBit</a:t>
            </a:r>
            <a:r>
              <a:rPr lang="en-US" sz="1000" dirty="0">
                <a:solidFill>
                  <a:schemeClr val="bg1">
                    <a:lumMod val="50000"/>
                  </a:schemeClr>
                </a:solidFill>
              </a:rPr>
              <a:t>: Processing Parallel Bitwise Operations in NAND Flash Memory Based SSDs,” MICRO, 2021</a:t>
            </a:r>
          </a:p>
          <a:p>
            <a:pPr marL="0" indent="0">
              <a:lnSpc>
                <a:spcPct val="100000"/>
              </a:lnSpc>
              <a:spcBef>
                <a:spcPts val="400"/>
              </a:spcBef>
              <a:buFont typeface="Wingdings" pitchFamily="2" charset="2"/>
              <a:buNone/>
            </a:pPr>
            <a:endParaRPr lang="en-US" sz="1000" dirty="0">
              <a:solidFill>
                <a:schemeClr val="bg1">
                  <a:lumMod val="75000"/>
                </a:schemeClr>
              </a:solidFill>
            </a:endParaRPr>
          </a:p>
        </p:txBody>
      </p:sp>
      <p:sp>
        <p:nvSpPr>
          <p:cNvPr id="43" name="Slide Number Placeholder 42">
            <a:extLst>
              <a:ext uri="{FF2B5EF4-FFF2-40B4-BE49-F238E27FC236}">
                <a16:creationId xmlns:a16="http://schemas.microsoft.com/office/drawing/2014/main" id="{1D44678A-E1ED-6B93-3A5A-DF2E82E80104}"/>
              </a:ext>
            </a:extLst>
          </p:cNvPr>
          <p:cNvSpPr>
            <a:spLocks noGrp="1"/>
          </p:cNvSpPr>
          <p:nvPr>
            <p:ph type="sldNum" sz="quarter" idx="12"/>
          </p:nvPr>
        </p:nvSpPr>
        <p:spPr/>
        <p:txBody>
          <a:bodyPr/>
          <a:lstStyle/>
          <a:p>
            <a:r>
              <a:rPr lang="en-CH" dirty="0"/>
              <a:t>4</a:t>
            </a:r>
          </a:p>
        </p:txBody>
      </p:sp>
      <p:sp>
        <p:nvSpPr>
          <p:cNvPr id="4" name="Rounded Rectangle 3">
            <a:extLst>
              <a:ext uri="{FF2B5EF4-FFF2-40B4-BE49-F238E27FC236}">
                <a16:creationId xmlns:a16="http://schemas.microsoft.com/office/drawing/2014/main" id="{25F7B56A-EBAA-4585-0A5B-57FF380E06B4}"/>
              </a:ext>
            </a:extLst>
          </p:cNvPr>
          <p:cNvSpPr/>
          <p:nvPr/>
        </p:nvSpPr>
        <p:spPr>
          <a:xfrm>
            <a:off x="3550321" y="2960102"/>
            <a:ext cx="2043357" cy="1321732"/>
          </a:xfrm>
          <a:prstGeom prst="roundRect">
            <a:avLst>
              <a:gd name="adj" fmla="val 12155"/>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rPr>
              <a:t>Near-Data</a:t>
            </a:r>
          </a:p>
          <a:p>
            <a:pPr algn="ctr"/>
            <a:r>
              <a:rPr lang="en-CH" sz="2000" b="1" dirty="0">
                <a:solidFill>
                  <a:schemeClr val="tx1"/>
                </a:solidFill>
                <a:latin typeface="Cambria" panose="02040503050406030204" pitchFamily="18" charset="0"/>
              </a:rPr>
              <a:t>Processing (NDP)</a:t>
            </a:r>
          </a:p>
        </p:txBody>
      </p:sp>
    </p:spTree>
    <p:extLst>
      <p:ext uri="{BB962C8B-B14F-4D97-AF65-F5344CB8AC3E}">
        <p14:creationId xmlns:p14="http://schemas.microsoft.com/office/powerpoint/2010/main" val="4705644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2A41CFE9-64CE-D1CD-AD9D-39BB007EB7DC}"/>
              </a:ext>
            </a:extLst>
          </p:cNvPr>
          <p:cNvGrpSpPr/>
          <p:nvPr/>
        </p:nvGrpSpPr>
        <p:grpSpPr>
          <a:xfrm>
            <a:off x="0" y="832739"/>
            <a:ext cx="4699392" cy="3100317"/>
            <a:chOff x="0" y="832739"/>
            <a:chExt cx="4699392" cy="3100317"/>
          </a:xfrm>
        </p:grpSpPr>
        <p:grpSp>
          <p:nvGrpSpPr>
            <p:cNvPr id="36" name="Group 35">
              <a:extLst>
                <a:ext uri="{FF2B5EF4-FFF2-40B4-BE49-F238E27FC236}">
                  <a16:creationId xmlns:a16="http://schemas.microsoft.com/office/drawing/2014/main" id="{5B0BC1D8-C4F4-C46A-0F5E-5E2A59647490}"/>
                </a:ext>
              </a:extLst>
            </p:cNvPr>
            <p:cNvGrpSpPr/>
            <p:nvPr/>
          </p:nvGrpSpPr>
          <p:grpSpPr>
            <a:xfrm>
              <a:off x="0" y="1132875"/>
              <a:ext cx="4699392" cy="2800181"/>
              <a:chOff x="0" y="1132875"/>
              <a:chExt cx="4699392" cy="2800181"/>
            </a:xfrm>
          </p:grpSpPr>
          <p:sp>
            <p:nvSpPr>
              <p:cNvPr id="3" name="Rectangle 2">
                <a:extLst>
                  <a:ext uri="{FF2B5EF4-FFF2-40B4-BE49-F238E27FC236}">
                    <a16:creationId xmlns:a16="http://schemas.microsoft.com/office/drawing/2014/main" id="{2BBBF97B-1D7E-7F22-828D-415B84E93940}"/>
                  </a:ext>
                </a:extLst>
              </p:cNvPr>
              <p:cNvSpPr/>
              <p:nvPr/>
            </p:nvSpPr>
            <p:spPr>
              <a:xfrm>
                <a:off x="3650323" y="1399011"/>
                <a:ext cx="958747" cy="2113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98" name="Group 97">
                <a:extLst>
                  <a:ext uri="{FF2B5EF4-FFF2-40B4-BE49-F238E27FC236}">
                    <a16:creationId xmlns:a16="http://schemas.microsoft.com/office/drawing/2014/main" id="{B5F70927-DD97-74EC-520E-61E530A3AFCA}"/>
                  </a:ext>
                </a:extLst>
              </p:cNvPr>
              <p:cNvGrpSpPr/>
              <p:nvPr/>
            </p:nvGrpSpPr>
            <p:grpSpPr>
              <a:xfrm>
                <a:off x="0" y="1132875"/>
                <a:ext cx="4699392" cy="2800181"/>
                <a:chOff x="0" y="885741"/>
                <a:chExt cx="4699392" cy="2800181"/>
              </a:xfrm>
              <a:noFill/>
            </p:grpSpPr>
            <p:sp>
              <p:nvSpPr>
                <p:cNvPr id="8" name="TextBox 7">
                  <a:extLst>
                    <a:ext uri="{FF2B5EF4-FFF2-40B4-BE49-F238E27FC236}">
                      <a16:creationId xmlns:a16="http://schemas.microsoft.com/office/drawing/2014/main" id="{7279FB59-5FE3-4EF3-5154-5B2E0D5666E3}"/>
                    </a:ext>
                  </a:extLst>
                </p:cNvPr>
                <p:cNvSpPr txBox="1"/>
                <p:nvPr/>
              </p:nvSpPr>
              <p:spPr>
                <a:xfrm rot="16200000">
                  <a:off x="-994286" y="1880027"/>
                  <a:ext cx="2357904" cy="369332"/>
                </a:xfrm>
                <a:prstGeom prst="rect">
                  <a:avLst/>
                </a:prstGeom>
                <a:grpFill/>
              </p:spPr>
              <p:txBody>
                <a:bodyPr wrap="square" rtlCol="0" anchor="ctr">
                  <a:spAutoFit/>
                </a:bodyPr>
                <a:lstStyle/>
                <a:p>
                  <a:r>
                    <a:rPr lang="en-IN" b="1" dirty="0">
                      <a:latin typeface="Cambria" panose="02040503050406030204" pitchFamily="18" charset="0"/>
                      <a:ea typeface="Cambria" panose="02040503050406030204" pitchFamily="18" charset="0"/>
                    </a:rPr>
                    <a:t>Speedup over OSP</a:t>
                  </a:r>
                  <a:endParaRPr lang="en-US" b="1" dirty="0">
                    <a:latin typeface="Cambria" panose="02040503050406030204" pitchFamily="18" charset="0"/>
                    <a:ea typeface="Cambria" panose="02040503050406030204" pitchFamily="18" charset="0"/>
                  </a:endParaRPr>
                </a:p>
              </p:txBody>
            </p:sp>
            <p:graphicFrame>
              <p:nvGraphicFramePr>
                <p:cNvPr id="97" name="Chart 96">
                  <a:extLst>
                    <a:ext uri="{FF2B5EF4-FFF2-40B4-BE49-F238E27FC236}">
                      <a16:creationId xmlns:a16="http://schemas.microsoft.com/office/drawing/2014/main" id="{59604941-9013-4B81-87A7-DB39D633F099}"/>
                    </a:ext>
                  </a:extLst>
                </p:cNvPr>
                <p:cNvGraphicFramePr>
                  <a:graphicFrameLocks/>
                </p:cNvGraphicFramePr>
                <p:nvPr/>
              </p:nvGraphicFramePr>
              <p:xfrm>
                <a:off x="169222" y="1047628"/>
                <a:ext cx="4530170" cy="2638294"/>
              </p:xfrm>
              <a:graphic>
                <a:graphicData uri="http://schemas.openxmlformats.org/drawingml/2006/chart">
                  <c:chart xmlns:c="http://schemas.openxmlformats.org/drawingml/2006/chart" xmlns:r="http://schemas.openxmlformats.org/officeDocument/2006/relationships" r:id="rId3"/>
                </a:graphicData>
              </a:graphic>
            </p:graphicFrame>
          </p:grpSp>
        </p:grpSp>
        <p:grpSp>
          <p:nvGrpSpPr>
            <p:cNvPr id="33" name="Group 32">
              <a:extLst>
                <a:ext uri="{FF2B5EF4-FFF2-40B4-BE49-F238E27FC236}">
                  <a16:creationId xmlns:a16="http://schemas.microsoft.com/office/drawing/2014/main" id="{6358F8A6-3AFB-9A35-8120-10983DA05219}"/>
                </a:ext>
              </a:extLst>
            </p:cNvPr>
            <p:cNvGrpSpPr/>
            <p:nvPr/>
          </p:nvGrpSpPr>
          <p:grpSpPr>
            <a:xfrm>
              <a:off x="756278" y="832739"/>
              <a:ext cx="554846" cy="553998"/>
              <a:chOff x="2147861" y="956309"/>
              <a:chExt cx="554846" cy="553998"/>
            </a:xfrm>
          </p:grpSpPr>
          <p:sp>
            <p:nvSpPr>
              <p:cNvPr id="27" name="Rectangle 26">
                <a:extLst>
                  <a:ext uri="{FF2B5EF4-FFF2-40B4-BE49-F238E27FC236}">
                    <a16:creationId xmlns:a16="http://schemas.microsoft.com/office/drawing/2014/main" id="{1A6B8A54-1358-A005-1CE4-32C330E3366B}"/>
                  </a:ext>
                </a:extLst>
              </p:cNvPr>
              <p:cNvSpPr/>
              <p:nvPr/>
            </p:nvSpPr>
            <p:spPr>
              <a:xfrm>
                <a:off x="2147861" y="1150117"/>
                <a:ext cx="166382" cy="166382"/>
              </a:xfrm>
              <a:prstGeom prst="rect">
                <a:avLst/>
              </a:prstGeom>
              <a:solidFill>
                <a:srgbClr val="76717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0" name="TextBox 29">
                <a:extLst>
                  <a:ext uri="{FF2B5EF4-FFF2-40B4-BE49-F238E27FC236}">
                    <a16:creationId xmlns:a16="http://schemas.microsoft.com/office/drawing/2014/main" id="{16B81062-EE6F-156C-2E0E-9417E5F9BFF4}"/>
                  </a:ext>
                </a:extLst>
              </p:cNvPr>
              <p:cNvSpPr txBox="1"/>
              <p:nvPr/>
            </p:nvSpPr>
            <p:spPr>
              <a:xfrm>
                <a:off x="2327638" y="956309"/>
                <a:ext cx="375069" cy="553998"/>
              </a:xfrm>
              <a:prstGeom prst="rect">
                <a:avLst/>
              </a:prstGeom>
              <a:noFill/>
            </p:spPr>
            <p:txBody>
              <a:bodyPr wrap="square" lIns="36000" tIns="0" rIns="0" bIns="0" rtlCol="0" anchor="ctr">
                <a:spAutoFit/>
              </a:bodyPr>
              <a:lstStyle/>
              <a:p>
                <a:pPr algn="ctr" defTabSz="457200"/>
                <a:r>
                  <a:rPr lang="en-US" altLang="ko-KR" b="1" dirty="0">
                    <a:solidFill>
                      <a:prstClr val="black"/>
                    </a:solidFill>
                    <a:latin typeface="Cambria" panose="02040503050406030204" pitchFamily="18" charset="0"/>
                    <a:ea typeface="맑은 고딕" panose="020B0503020000020004" pitchFamily="34" charset="-127"/>
                  </a:rPr>
                  <a:t>ISP</a:t>
                </a:r>
                <a:endParaRPr lang="ko-KR" altLang="en-US" b="1" baseline="-25000" dirty="0">
                  <a:solidFill>
                    <a:prstClr val="black"/>
                  </a:solidFill>
                  <a:latin typeface="Cambria" panose="02040503050406030204" pitchFamily="18" charset="0"/>
                  <a:ea typeface="맑은 고딕" panose="020B0503020000020004" pitchFamily="34" charset="-127"/>
                </a:endParaRPr>
              </a:p>
            </p:txBody>
          </p:sp>
        </p:grpSp>
        <p:grpSp>
          <p:nvGrpSpPr>
            <p:cNvPr id="34" name="Group 33">
              <a:extLst>
                <a:ext uri="{FF2B5EF4-FFF2-40B4-BE49-F238E27FC236}">
                  <a16:creationId xmlns:a16="http://schemas.microsoft.com/office/drawing/2014/main" id="{9FE8C9A7-319C-658A-980B-57628E21B2BA}"/>
                </a:ext>
              </a:extLst>
            </p:cNvPr>
            <p:cNvGrpSpPr/>
            <p:nvPr/>
          </p:nvGrpSpPr>
          <p:grpSpPr>
            <a:xfrm>
              <a:off x="1551512" y="832739"/>
              <a:ext cx="1003623" cy="553998"/>
              <a:chOff x="3433152" y="956309"/>
              <a:chExt cx="1003623" cy="553998"/>
            </a:xfrm>
          </p:grpSpPr>
          <p:sp>
            <p:nvSpPr>
              <p:cNvPr id="28" name="Rectangle 27">
                <a:extLst>
                  <a:ext uri="{FF2B5EF4-FFF2-40B4-BE49-F238E27FC236}">
                    <a16:creationId xmlns:a16="http://schemas.microsoft.com/office/drawing/2014/main" id="{F5E9CEA9-5782-301A-7273-960430D97570}"/>
                  </a:ext>
                </a:extLst>
              </p:cNvPr>
              <p:cNvSpPr/>
              <p:nvPr/>
            </p:nvSpPr>
            <p:spPr>
              <a:xfrm>
                <a:off x="3433152" y="1150117"/>
                <a:ext cx="166382" cy="166382"/>
              </a:xfrm>
              <a:prstGeom prst="rect">
                <a:avLst/>
              </a:prstGeom>
              <a:solidFill>
                <a:srgbClr val="AFABA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1" name="TextBox 30">
                <a:extLst>
                  <a:ext uri="{FF2B5EF4-FFF2-40B4-BE49-F238E27FC236}">
                    <a16:creationId xmlns:a16="http://schemas.microsoft.com/office/drawing/2014/main" id="{364154E0-D6A5-131B-3589-6AF72B72AFF1}"/>
                  </a:ext>
                </a:extLst>
              </p:cNvPr>
              <p:cNvSpPr txBox="1"/>
              <p:nvPr/>
            </p:nvSpPr>
            <p:spPr>
              <a:xfrm>
                <a:off x="3609717" y="956309"/>
                <a:ext cx="827058" cy="553998"/>
              </a:xfrm>
              <a:prstGeom prst="rect">
                <a:avLst/>
              </a:prstGeom>
              <a:noFill/>
            </p:spPr>
            <p:txBody>
              <a:bodyPr wrap="square" lIns="36000" tIns="0" rIns="0" bIns="0" rtlCol="0" anchor="ctr">
                <a:spAutoFit/>
              </a:bodyPr>
              <a:lstStyle/>
              <a:p>
                <a:pPr algn="ctr" defTabSz="457200"/>
                <a:r>
                  <a:rPr lang="en-US" altLang="ko-KR" b="1" dirty="0" err="1">
                    <a:solidFill>
                      <a:prstClr val="black"/>
                    </a:solidFill>
                    <a:latin typeface="Cambria" panose="02040503050406030204" pitchFamily="18" charset="0"/>
                    <a:ea typeface="맑은 고딕" panose="020B0503020000020004" pitchFamily="34" charset="-127"/>
                  </a:rPr>
                  <a:t>ParaBit</a:t>
                </a:r>
                <a:endParaRPr lang="ko-KR" altLang="en-US" b="1" baseline="-25000" dirty="0">
                  <a:solidFill>
                    <a:prstClr val="black"/>
                  </a:solidFill>
                  <a:latin typeface="Cambria" panose="02040503050406030204" pitchFamily="18" charset="0"/>
                  <a:ea typeface="맑은 고딕" panose="020B0503020000020004" pitchFamily="34" charset="-127"/>
                </a:endParaRPr>
              </a:p>
            </p:txBody>
          </p:sp>
        </p:grpSp>
        <p:grpSp>
          <p:nvGrpSpPr>
            <p:cNvPr id="35" name="Group 34">
              <a:extLst>
                <a:ext uri="{FF2B5EF4-FFF2-40B4-BE49-F238E27FC236}">
                  <a16:creationId xmlns:a16="http://schemas.microsoft.com/office/drawing/2014/main" id="{9ADFB732-1841-ED08-6B56-D7A99A72F7C1}"/>
                </a:ext>
              </a:extLst>
            </p:cNvPr>
            <p:cNvGrpSpPr/>
            <p:nvPr/>
          </p:nvGrpSpPr>
          <p:grpSpPr>
            <a:xfrm>
              <a:off x="2795523" y="832739"/>
              <a:ext cx="1648181" cy="553998"/>
              <a:chOff x="4585719" y="956309"/>
              <a:chExt cx="1648181" cy="553998"/>
            </a:xfrm>
          </p:grpSpPr>
          <p:sp>
            <p:nvSpPr>
              <p:cNvPr id="29" name="Rectangle 28">
                <a:extLst>
                  <a:ext uri="{FF2B5EF4-FFF2-40B4-BE49-F238E27FC236}">
                    <a16:creationId xmlns:a16="http://schemas.microsoft.com/office/drawing/2014/main" id="{E5985338-B342-26E4-A06D-16A94DB94D58}"/>
                  </a:ext>
                </a:extLst>
              </p:cNvPr>
              <p:cNvSpPr/>
              <p:nvPr/>
            </p:nvSpPr>
            <p:spPr>
              <a:xfrm>
                <a:off x="4585719" y="1150117"/>
                <a:ext cx="166382" cy="166382"/>
              </a:xfrm>
              <a:prstGeom prst="rect">
                <a:avLst/>
              </a:prstGeom>
              <a:solidFill>
                <a:srgbClr val="E3F1D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TextBox 31">
                <a:extLst>
                  <a:ext uri="{FF2B5EF4-FFF2-40B4-BE49-F238E27FC236}">
                    <a16:creationId xmlns:a16="http://schemas.microsoft.com/office/drawing/2014/main" id="{9E158AD0-96C8-089A-696B-13AA5C181D3C}"/>
                  </a:ext>
                </a:extLst>
              </p:cNvPr>
              <p:cNvSpPr txBox="1"/>
              <p:nvPr/>
            </p:nvSpPr>
            <p:spPr>
              <a:xfrm>
                <a:off x="4751748" y="956309"/>
                <a:ext cx="1482152" cy="553998"/>
              </a:xfrm>
              <a:prstGeom prst="rect">
                <a:avLst/>
              </a:prstGeom>
              <a:noFill/>
            </p:spPr>
            <p:txBody>
              <a:bodyPr wrap="square" lIns="36000" tIns="0" rIns="0" bIns="0" rtlCol="0" anchor="ctr">
                <a:spAutoFit/>
              </a:bodyPr>
              <a:lstStyle/>
              <a:p>
                <a:pPr algn="ctr" defTabSz="457200"/>
                <a:r>
                  <a:rPr lang="en-US" altLang="ko-KR" b="1" dirty="0">
                    <a:solidFill>
                      <a:prstClr val="black"/>
                    </a:solidFill>
                    <a:latin typeface="Cambria" panose="02040503050406030204" pitchFamily="18" charset="0"/>
                    <a:ea typeface="맑은 고딕" panose="020B0503020000020004" pitchFamily="34" charset="-127"/>
                  </a:rPr>
                  <a:t>Flash-Cosmos</a:t>
                </a:r>
                <a:endParaRPr lang="ko-KR" altLang="en-US" b="1" baseline="-25000" dirty="0">
                  <a:solidFill>
                    <a:prstClr val="black"/>
                  </a:solidFill>
                  <a:latin typeface="Cambria" panose="02040503050406030204" pitchFamily="18" charset="0"/>
                  <a:ea typeface="맑은 고딕" panose="020B0503020000020004" pitchFamily="34" charset="-127"/>
                </a:endParaRPr>
              </a:p>
            </p:txBody>
          </p:sp>
        </p:grpSp>
      </p:grpSp>
      <p:sp>
        <p:nvSpPr>
          <p:cNvPr id="2" name="Title 1">
            <a:extLst>
              <a:ext uri="{FF2B5EF4-FFF2-40B4-BE49-F238E27FC236}">
                <a16:creationId xmlns:a16="http://schemas.microsoft.com/office/drawing/2014/main" id="{26BE94C9-71F5-48D3-82D1-1A000A73687C}"/>
              </a:ext>
            </a:extLst>
          </p:cNvPr>
          <p:cNvSpPr>
            <a:spLocks noGrp="1"/>
          </p:cNvSpPr>
          <p:nvPr>
            <p:ph type="title"/>
          </p:nvPr>
        </p:nvSpPr>
        <p:spPr/>
        <p:txBody>
          <a:bodyPr/>
          <a:lstStyle/>
          <a:p>
            <a:r>
              <a:rPr lang="en-CH" dirty="0"/>
              <a:t>Results: Performance &amp; Energy</a:t>
            </a:r>
          </a:p>
        </p:txBody>
      </p:sp>
      <p:sp>
        <p:nvSpPr>
          <p:cNvPr id="5" name="Slide Number Placeholder 4">
            <a:extLst>
              <a:ext uri="{FF2B5EF4-FFF2-40B4-BE49-F238E27FC236}">
                <a16:creationId xmlns:a16="http://schemas.microsoft.com/office/drawing/2014/main" id="{B494CF09-C46D-655C-8505-29842D6F4544}"/>
              </a:ext>
            </a:extLst>
          </p:cNvPr>
          <p:cNvSpPr>
            <a:spLocks noGrp="1"/>
          </p:cNvSpPr>
          <p:nvPr>
            <p:ph type="sldNum" sz="quarter" idx="12"/>
          </p:nvPr>
        </p:nvSpPr>
        <p:spPr/>
        <p:txBody>
          <a:bodyPr/>
          <a:lstStyle/>
          <a:p>
            <a:r>
              <a:rPr lang="en-CH" dirty="0"/>
              <a:t>27</a:t>
            </a:r>
          </a:p>
        </p:txBody>
      </p:sp>
      <p:sp>
        <p:nvSpPr>
          <p:cNvPr id="73" name="Rectangle 72">
            <a:extLst>
              <a:ext uri="{FF2B5EF4-FFF2-40B4-BE49-F238E27FC236}">
                <a16:creationId xmlns:a16="http://schemas.microsoft.com/office/drawing/2014/main" id="{919E291A-E819-F6EC-20BE-1FFED6473AFC}"/>
              </a:ext>
            </a:extLst>
          </p:cNvPr>
          <p:cNvSpPr/>
          <p:nvPr/>
        </p:nvSpPr>
        <p:spPr>
          <a:xfrm>
            <a:off x="0" y="4045605"/>
            <a:ext cx="9143997" cy="1150417"/>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venir Next Medium" panose="020B0503020202020204" pitchFamily="34" charset="0"/>
              </a:rPr>
              <a:t>Flash-Cosmos provides </a:t>
            </a:r>
            <a:r>
              <a:rPr lang="en-US" sz="2800" dirty="0">
                <a:solidFill>
                  <a:schemeClr val="accent6">
                    <a:lumMod val="75000"/>
                  </a:schemeClr>
                </a:solidFill>
                <a:latin typeface="Avenir Next Medium" panose="020B0503020202020204" pitchFamily="34" charset="0"/>
              </a:rPr>
              <a:t>significant performance &amp; energy benefits</a:t>
            </a:r>
            <a:r>
              <a:rPr lang="en-US" sz="2800" dirty="0">
                <a:solidFill>
                  <a:schemeClr val="tx1"/>
                </a:solidFill>
                <a:latin typeface="Avenir Next Medium" panose="020B0503020202020204" pitchFamily="34" charset="0"/>
              </a:rPr>
              <a:t> over all the baselines</a:t>
            </a:r>
            <a:endParaRPr lang="en-CH" sz="2800" dirty="0">
              <a:solidFill>
                <a:schemeClr val="tx1"/>
              </a:solidFill>
              <a:latin typeface="Avenir Next Medium" panose="020B0503020202020204" pitchFamily="34" charset="0"/>
            </a:endParaRPr>
          </a:p>
        </p:txBody>
      </p:sp>
      <p:sp>
        <p:nvSpPr>
          <p:cNvPr id="74" name="Rectangle 73">
            <a:extLst>
              <a:ext uri="{FF2B5EF4-FFF2-40B4-BE49-F238E27FC236}">
                <a16:creationId xmlns:a16="http://schemas.microsoft.com/office/drawing/2014/main" id="{809E2EE3-A030-411B-160F-5EA8B18CF43A}"/>
              </a:ext>
            </a:extLst>
          </p:cNvPr>
          <p:cNvSpPr/>
          <p:nvPr/>
        </p:nvSpPr>
        <p:spPr>
          <a:xfrm>
            <a:off x="0" y="5455454"/>
            <a:ext cx="9143997" cy="1045834"/>
          </a:xfrm>
          <a:prstGeom prst="rect">
            <a:avLst/>
          </a:prstGeom>
          <a:solidFill>
            <a:srgbClr val="FBF7F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solidFill>
                <a:latin typeface="Avenir Next Medium" panose="020B0503020202020204" pitchFamily="34" charset="0"/>
              </a:rPr>
              <a:t>The larger the number of operands</a:t>
            </a:r>
            <a:r>
              <a:rPr lang="en-US" sz="2800" dirty="0">
                <a:solidFill>
                  <a:schemeClr val="tx1"/>
                </a:solidFill>
                <a:latin typeface="Avenir Next Medium" panose="020B0503020202020204" pitchFamily="34" charset="0"/>
              </a:rPr>
              <a:t>,</a:t>
            </a:r>
          </a:p>
          <a:p>
            <a:pPr algn="ctr"/>
            <a:r>
              <a:rPr lang="en-US" sz="2800" dirty="0">
                <a:solidFill>
                  <a:schemeClr val="accent6">
                    <a:lumMod val="75000"/>
                  </a:schemeClr>
                </a:solidFill>
                <a:latin typeface="Avenir Next Medium" panose="020B0503020202020204" pitchFamily="34" charset="0"/>
              </a:rPr>
              <a:t>the higher the performance &amp; energy benefits</a:t>
            </a:r>
            <a:endParaRPr lang="en-CH" sz="2800" dirty="0">
              <a:solidFill>
                <a:schemeClr val="accent6">
                  <a:lumMod val="75000"/>
                </a:schemeClr>
              </a:solidFill>
              <a:latin typeface="Avenir Next Medium" panose="020B0503020202020204" pitchFamily="34" charset="0"/>
            </a:endParaRPr>
          </a:p>
        </p:txBody>
      </p:sp>
      <p:grpSp>
        <p:nvGrpSpPr>
          <p:cNvPr id="37" name="Group 36">
            <a:extLst>
              <a:ext uri="{FF2B5EF4-FFF2-40B4-BE49-F238E27FC236}">
                <a16:creationId xmlns:a16="http://schemas.microsoft.com/office/drawing/2014/main" id="{BEB6A3B3-0B81-3899-1574-E5A0264F550F}"/>
              </a:ext>
            </a:extLst>
          </p:cNvPr>
          <p:cNvGrpSpPr/>
          <p:nvPr/>
        </p:nvGrpSpPr>
        <p:grpSpPr>
          <a:xfrm>
            <a:off x="4609071" y="819432"/>
            <a:ext cx="4431813" cy="3132380"/>
            <a:chOff x="4609071" y="819432"/>
            <a:chExt cx="4431813" cy="3132380"/>
          </a:xfrm>
        </p:grpSpPr>
        <p:sp>
          <p:nvSpPr>
            <p:cNvPr id="24" name="Rectangle 23">
              <a:extLst>
                <a:ext uri="{FF2B5EF4-FFF2-40B4-BE49-F238E27FC236}">
                  <a16:creationId xmlns:a16="http://schemas.microsoft.com/office/drawing/2014/main" id="{AF828D14-E3D9-99B3-9FC9-8D3F62863A0C}"/>
                </a:ext>
              </a:extLst>
            </p:cNvPr>
            <p:cNvSpPr/>
            <p:nvPr/>
          </p:nvSpPr>
          <p:spPr>
            <a:xfrm>
              <a:off x="8053039" y="1390124"/>
              <a:ext cx="912041" cy="2113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151" name="Group 150">
              <a:extLst>
                <a:ext uri="{FF2B5EF4-FFF2-40B4-BE49-F238E27FC236}">
                  <a16:creationId xmlns:a16="http://schemas.microsoft.com/office/drawing/2014/main" id="{C0EBE669-9A24-F97E-687F-D3A31E6E0F2D}"/>
                </a:ext>
              </a:extLst>
            </p:cNvPr>
            <p:cNvGrpSpPr/>
            <p:nvPr/>
          </p:nvGrpSpPr>
          <p:grpSpPr>
            <a:xfrm>
              <a:off x="4609071" y="819432"/>
              <a:ext cx="4431813" cy="3132380"/>
              <a:chOff x="4609071" y="572298"/>
              <a:chExt cx="4431813" cy="3132380"/>
            </a:xfrm>
            <a:noFill/>
          </p:grpSpPr>
          <p:graphicFrame>
            <p:nvGraphicFramePr>
              <p:cNvPr id="4" name="Chart 3">
                <a:extLst>
                  <a:ext uri="{FF2B5EF4-FFF2-40B4-BE49-F238E27FC236}">
                    <a16:creationId xmlns:a16="http://schemas.microsoft.com/office/drawing/2014/main" id="{D0E6C6A6-AA86-40D2-B708-C64F3DC4F745}"/>
                  </a:ext>
                </a:extLst>
              </p:cNvPr>
              <p:cNvGraphicFramePr>
                <a:graphicFrameLocks/>
              </p:cNvGraphicFramePr>
              <p:nvPr/>
            </p:nvGraphicFramePr>
            <p:xfrm>
              <a:off x="4760526" y="981491"/>
              <a:ext cx="4280358" cy="272318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77719FA-0A19-70C4-C427-BDAA997AF736}"/>
                  </a:ext>
                </a:extLst>
              </p:cNvPr>
              <p:cNvSpPr txBox="1"/>
              <p:nvPr/>
            </p:nvSpPr>
            <p:spPr>
              <a:xfrm rot="16200000">
                <a:off x="3305787" y="1875582"/>
                <a:ext cx="2975899" cy="369332"/>
              </a:xfrm>
              <a:prstGeom prst="rect">
                <a:avLst/>
              </a:prstGeom>
              <a:grpFill/>
            </p:spPr>
            <p:txBody>
              <a:bodyPr wrap="square" rtlCol="0">
                <a:spAutoFit/>
              </a:bodyPr>
              <a:lstStyle/>
              <a:p>
                <a:r>
                  <a:rPr lang="en-IN" sz="1800" b="1" dirty="0">
                    <a:latin typeface="Cambria" panose="02040503050406030204" pitchFamily="18" charset="0"/>
                    <a:ea typeface="Cambria" panose="02040503050406030204" pitchFamily="18" charset="0"/>
                  </a:rPr>
                  <a:t>Energy </a:t>
                </a:r>
                <a:r>
                  <a:rPr lang="en-IN" b="1" dirty="0">
                    <a:latin typeface="Cambria" panose="02040503050406030204" pitchFamily="18" charset="0"/>
                    <a:ea typeface="Cambria" panose="02040503050406030204" pitchFamily="18" charset="0"/>
                  </a:rPr>
                  <a:t>benefit</a:t>
                </a:r>
                <a:r>
                  <a:rPr lang="en-IN" sz="1800" b="1" dirty="0">
                    <a:latin typeface="Cambria" panose="02040503050406030204" pitchFamily="18" charset="0"/>
                    <a:ea typeface="Cambria" panose="02040503050406030204" pitchFamily="18" charset="0"/>
                  </a:rPr>
                  <a:t> over OSP</a:t>
                </a:r>
                <a:endParaRPr lang="en-US" sz="1800" b="1" dirty="0">
                  <a:latin typeface="Cambria" panose="02040503050406030204" pitchFamily="18" charset="0"/>
                  <a:ea typeface="Cambria" panose="02040503050406030204" pitchFamily="18" charset="0"/>
                </a:endParaRPr>
              </a:p>
            </p:txBody>
          </p:sp>
        </p:grpSp>
      </p:grpSp>
      <p:grpSp>
        <p:nvGrpSpPr>
          <p:cNvPr id="40" name="Group 39">
            <a:extLst>
              <a:ext uri="{FF2B5EF4-FFF2-40B4-BE49-F238E27FC236}">
                <a16:creationId xmlns:a16="http://schemas.microsoft.com/office/drawing/2014/main" id="{4C39B22A-113A-14DA-474C-F7851D1E11DF}"/>
              </a:ext>
            </a:extLst>
          </p:cNvPr>
          <p:cNvGrpSpPr/>
          <p:nvPr/>
        </p:nvGrpSpPr>
        <p:grpSpPr>
          <a:xfrm>
            <a:off x="828058" y="1560178"/>
            <a:ext cx="7117302" cy="1898433"/>
            <a:chOff x="828058" y="1560178"/>
            <a:chExt cx="7117302" cy="1898433"/>
          </a:xfrm>
        </p:grpSpPr>
        <p:cxnSp>
          <p:nvCxnSpPr>
            <p:cNvPr id="99" name="Straight Arrow Connector 98">
              <a:extLst>
                <a:ext uri="{FF2B5EF4-FFF2-40B4-BE49-F238E27FC236}">
                  <a16:creationId xmlns:a16="http://schemas.microsoft.com/office/drawing/2014/main" id="{08757DAD-F57C-D9EA-A40F-8EE913D7DA9D}"/>
                </a:ext>
              </a:extLst>
            </p:cNvPr>
            <p:cNvCxnSpPr>
              <a:cxnSpLocks/>
            </p:cNvCxnSpPr>
            <p:nvPr/>
          </p:nvCxnSpPr>
          <p:spPr>
            <a:xfrm flipV="1">
              <a:off x="929754" y="1883779"/>
              <a:ext cx="6301" cy="1535596"/>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C749A43C-FE81-7D8A-34AE-521E15501E43}"/>
                </a:ext>
              </a:extLst>
            </p:cNvPr>
            <p:cNvSpPr txBox="1"/>
            <p:nvPr/>
          </p:nvSpPr>
          <p:spPr>
            <a:xfrm>
              <a:off x="828058" y="1560178"/>
              <a:ext cx="510124" cy="338554"/>
            </a:xfrm>
            <a:prstGeom prst="rect">
              <a:avLst/>
            </a:prstGeom>
            <a:solidFill>
              <a:schemeClr val="bg1"/>
            </a:solidFill>
            <a:ln>
              <a:noFill/>
            </a:ln>
          </p:spPr>
          <p:txBody>
            <a:bodyPr wrap="square" lIns="0" rIns="0" rtlCol="0" anchor="ctr">
              <a:spAutoFit/>
            </a:bodyPr>
            <a:lstStyle/>
            <a:p>
              <a:pPr algn="ctr"/>
              <a:r>
                <a:rPr lang="en-IN" sz="1600" b="1" dirty="0">
                  <a:solidFill>
                    <a:schemeClr val="accent1"/>
                  </a:solidFill>
                  <a:latin typeface="Cambria" panose="02040503050406030204" pitchFamily="18" charset="0"/>
                  <a:ea typeface="Cambria" panose="02040503050406030204" pitchFamily="18" charset="0"/>
                </a:rPr>
                <a:t>150×</a:t>
              </a:r>
              <a:endParaRPr lang="en-CH" b="1" dirty="0">
                <a:solidFill>
                  <a:schemeClr val="accent1"/>
                </a:solidFill>
                <a:latin typeface="Cambria" panose="02040503050406030204" pitchFamily="18" charset="0"/>
                <a:ea typeface="Cambria" panose="02040503050406030204" pitchFamily="18" charset="0"/>
              </a:endParaRPr>
            </a:p>
          </p:txBody>
        </p:sp>
        <p:cxnSp>
          <p:nvCxnSpPr>
            <p:cNvPr id="101" name="Straight Arrow Connector 100">
              <a:extLst>
                <a:ext uri="{FF2B5EF4-FFF2-40B4-BE49-F238E27FC236}">
                  <a16:creationId xmlns:a16="http://schemas.microsoft.com/office/drawing/2014/main" id="{831C02C6-17FF-BF64-FC72-E39DFB0C1B72}"/>
                </a:ext>
              </a:extLst>
            </p:cNvPr>
            <p:cNvCxnSpPr>
              <a:cxnSpLocks/>
            </p:cNvCxnSpPr>
            <p:nvPr/>
          </p:nvCxnSpPr>
          <p:spPr>
            <a:xfrm flipV="1">
              <a:off x="1196278" y="1883779"/>
              <a:ext cx="0" cy="781012"/>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3546B36-F1F0-72FE-0C26-C8B378FA206B}"/>
                </a:ext>
              </a:extLst>
            </p:cNvPr>
            <p:cNvCxnSpPr/>
            <p:nvPr/>
          </p:nvCxnSpPr>
          <p:spPr>
            <a:xfrm flipH="1">
              <a:off x="831151" y="1883779"/>
              <a:ext cx="780181"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F6F253F6-8B4C-72B6-75A1-1F5E38C901D4}"/>
                </a:ext>
              </a:extLst>
            </p:cNvPr>
            <p:cNvSpPr txBox="1"/>
            <p:nvPr/>
          </p:nvSpPr>
          <p:spPr>
            <a:xfrm>
              <a:off x="956640" y="2152526"/>
              <a:ext cx="386807" cy="231236"/>
            </a:xfrm>
            <a:prstGeom prst="rect">
              <a:avLst/>
            </a:prstGeom>
            <a:solidFill>
              <a:schemeClr val="bg1"/>
            </a:solidFill>
            <a:ln>
              <a:noFill/>
            </a:ln>
          </p:spPr>
          <p:txBody>
            <a:bodyPr wrap="square" lIns="0" rIns="0" rtlCol="0" anchor="ctr">
              <a:spAutoFit/>
            </a:bodyPr>
            <a:lstStyle/>
            <a:p>
              <a:pPr algn="ctr"/>
              <a:r>
                <a:rPr lang="en-IN" sz="1600" b="1" dirty="0">
                  <a:solidFill>
                    <a:schemeClr val="accent1"/>
                  </a:solidFill>
                  <a:latin typeface="Cambria" panose="02040503050406030204" pitchFamily="18" charset="0"/>
                  <a:ea typeface="Cambria" panose="02040503050406030204" pitchFamily="18" charset="0"/>
                </a:rPr>
                <a:t>14×</a:t>
              </a:r>
              <a:endParaRPr lang="en-CH" b="1" dirty="0">
                <a:solidFill>
                  <a:schemeClr val="accent1"/>
                </a:solidFill>
                <a:latin typeface="Cambria" panose="02040503050406030204" pitchFamily="18" charset="0"/>
                <a:ea typeface="Cambria" panose="02040503050406030204" pitchFamily="18" charset="0"/>
              </a:endParaRPr>
            </a:p>
          </p:txBody>
        </p:sp>
        <p:cxnSp>
          <p:nvCxnSpPr>
            <p:cNvPr id="104" name="Straight Connector 103">
              <a:extLst>
                <a:ext uri="{FF2B5EF4-FFF2-40B4-BE49-F238E27FC236}">
                  <a16:creationId xmlns:a16="http://schemas.microsoft.com/office/drawing/2014/main" id="{135CF39F-6CD2-2516-371F-3676C93B7921}"/>
                </a:ext>
              </a:extLst>
            </p:cNvPr>
            <p:cNvCxnSpPr>
              <a:cxnSpLocks/>
            </p:cNvCxnSpPr>
            <p:nvPr/>
          </p:nvCxnSpPr>
          <p:spPr>
            <a:xfrm flipH="1" flipV="1">
              <a:off x="1825024" y="3170053"/>
              <a:ext cx="731567" cy="7608"/>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060D0B92-8368-0185-1225-3FF4148C32B6}"/>
                </a:ext>
              </a:extLst>
            </p:cNvPr>
            <p:cNvSpPr txBox="1"/>
            <p:nvPr/>
          </p:nvSpPr>
          <p:spPr>
            <a:xfrm>
              <a:off x="1720929" y="2842318"/>
              <a:ext cx="510124" cy="338554"/>
            </a:xfrm>
            <a:prstGeom prst="rect">
              <a:avLst/>
            </a:prstGeom>
            <a:noFill/>
            <a:ln>
              <a:noFill/>
            </a:ln>
          </p:spPr>
          <p:txBody>
            <a:bodyPr wrap="square" lIns="0" rIns="0" rtlCol="0" anchor="ctr">
              <a:spAutoFit/>
            </a:bodyPr>
            <a:lstStyle/>
            <a:p>
              <a:pPr algn="ctr"/>
              <a:r>
                <a:rPr lang="en-IN" sz="1600" b="1" dirty="0">
                  <a:solidFill>
                    <a:schemeClr val="accent1"/>
                  </a:solidFill>
                  <a:latin typeface="Cambria" panose="02040503050406030204" pitchFamily="18" charset="0"/>
                  <a:ea typeface="Cambria" panose="02040503050406030204" pitchFamily="18" charset="0"/>
                </a:rPr>
                <a:t>2.5×</a:t>
              </a:r>
              <a:endParaRPr lang="en-CH" b="1" dirty="0">
                <a:solidFill>
                  <a:schemeClr val="accent1"/>
                </a:solidFill>
                <a:latin typeface="Cambria" panose="02040503050406030204" pitchFamily="18" charset="0"/>
                <a:ea typeface="Cambria" panose="02040503050406030204" pitchFamily="18" charset="0"/>
              </a:endParaRPr>
            </a:p>
          </p:txBody>
        </p:sp>
        <p:cxnSp>
          <p:nvCxnSpPr>
            <p:cNvPr id="106" name="Straight Arrow Connector 105">
              <a:extLst>
                <a:ext uri="{FF2B5EF4-FFF2-40B4-BE49-F238E27FC236}">
                  <a16:creationId xmlns:a16="http://schemas.microsoft.com/office/drawing/2014/main" id="{ED1A5F0A-13C6-C804-A6A4-84FE504C7BE4}"/>
                </a:ext>
              </a:extLst>
            </p:cNvPr>
            <p:cNvCxnSpPr>
              <a:cxnSpLocks/>
            </p:cNvCxnSpPr>
            <p:nvPr/>
          </p:nvCxnSpPr>
          <p:spPr>
            <a:xfrm flipV="1">
              <a:off x="1931497" y="3170053"/>
              <a:ext cx="0" cy="288558"/>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DAE9F4D-7779-43CB-E010-B991959FBDC5}"/>
                </a:ext>
              </a:extLst>
            </p:cNvPr>
            <p:cNvCxnSpPr>
              <a:cxnSpLocks/>
            </p:cNvCxnSpPr>
            <p:nvPr/>
          </p:nvCxnSpPr>
          <p:spPr>
            <a:xfrm flipH="1">
              <a:off x="2745567" y="2520394"/>
              <a:ext cx="811521"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5989AE50-A33E-416A-268E-CCAEFF045BC5}"/>
                </a:ext>
              </a:extLst>
            </p:cNvPr>
            <p:cNvCxnSpPr>
              <a:cxnSpLocks/>
            </p:cNvCxnSpPr>
            <p:nvPr/>
          </p:nvCxnSpPr>
          <p:spPr>
            <a:xfrm flipV="1">
              <a:off x="2917034" y="2520394"/>
              <a:ext cx="0" cy="898981"/>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6BDE5645-44A7-1795-C178-FB4D2FEC63E7}"/>
                </a:ext>
              </a:extLst>
            </p:cNvPr>
            <p:cNvSpPr txBox="1"/>
            <p:nvPr/>
          </p:nvSpPr>
          <p:spPr>
            <a:xfrm>
              <a:off x="2603656" y="2802107"/>
              <a:ext cx="426473" cy="231236"/>
            </a:xfrm>
            <a:prstGeom prst="rect">
              <a:avLst/>
            </a:prstGeom>
            <a:solidFill>
              <a:schemeClr val="bg1"/>
            </a:solidFill>
            <a:ln>
              <a:noFill/>
            </a:ln>
          </p:spPr>
          <p:txBody>
            <a:bodyPr wrap="square" lIns="0" rIns="0" rtlCol="0" anchor="ctr">
              <a:spAutoFit/>
            </a:bodyPr>
            <a:lstStyle/>
            <a:p>
              <a:pPr algn="ctr"/>
              <a:r>
                <a:rPr lang="en-IN" sz="1600" b="1" dirty="0">
                  <a:solidFill>
                    <a:schemeClr val="accent1"/>
                  </a:solidFill>
                  <a:latin typeface="Cambria" panose="02040503050406030204" pitchFamily="18" charset="0"/>
                  <a:ea typeface="Cambria" panose="02040503050406030204" pitchFamily="18" charset="0"/>
                </a:rPr>
                <a:t>20×</a:t>
              </a:r>
              <a:endParaRPr lang="en-CH" b="1" dirty="0">
                <a:solidFill>
                  <a:schemeClr val="accent1"/>
                </a:solidFill>
                <a:latin typeface="Cambria" panose="02040503050406030204" pitchFamily="18" charset="0"/>
                <a:ea typeface="Cambria" panose="02040503050406030204" pitchFamily="18" charset="0"/>
              </a:endParaRPr>
            </a:p>
          </p:txBody>
        </p:sp>
        <p:cxnSp>
          <p:nvCxnSpPr>
            <p:cNvPr id="110" name="Straight Arrow Connector 109">
              <a:extLst>
                <a:ext uri="{FF2B5EF4-FFF2-40B4-BE49-F238E27FC236}">
                  <a16:creationId xmlns:a16="http://schemas.microsoft.com/office/drawing/2014/main" id="{4969ECDB-D95C-9BCC-116B-4B9532EFBC66}"/>
                </a:ext>
              </a:extLst>
            </p:cNvPr>
            <p:cNvCxnSpPr>
              <a:cxnSpLocks/>
            </p:cNvCxnSpPr>
            <p:nvPr/>
          </p:nvCxnSpPr>
          <p:spPr>
            <a:xfrm flipH="1" flipV="1">
              <a:off x="3151327" y="2520394"/>
              <a:ext cx="1" cy="210592"/>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0285FE95-DDBB-15AF-1C82-C6821F017E67}"/>
                </a:ext>
              </a:extLst>
            </p:cNvPr>
            <p:cNvSpPr txBox="1"/>
            <p:nvPr/>
          </p:nvSpPr>
          <p:spPr>
            <a:xfrm>
              <a:off x="2896830" y="2221401"/>
              <a:ext cx="510124" cy="338554"/>
            </a:xfrm>
            <a:prstGeom prst="rect">
              <a:avLst/>
            </a:prstGeom>
            <a:noFill/>
            <a:ln>
              <a:noFill/>
            </a:ln>
          </p:spPr>
          <p:txBody>
            <a:bodyPr wrap="square" lIns="0" rIns="0" rtlCol="0" anchor="ctr">
              <a:spAutoFit/>
            </a:bodyPr>
            <a:lstStyle/>
            <a:p>
              <a:pPr algn="ctr"/>
              <a:r>
                <a:rPr lang="en-IN" sz="1600" b="1" dirty="0">
                  <a:solidFill>
                    <a:schemeClr val="accent1"/>
                  </a:solidFill>
                  <a:latin typeface="Cambria" panose="02040503050406030204" pitchFamily="18" charset="0"/>
                  <a:ea typeface="Cambria" panose="02040503050406030204" pitchFamily="18" charset="0"/>
                </a:rPr>
                <a:t>2×</a:t>
              </a:r>
              <a:endParaRPr lang="en-CH" b="1" dirty="0">
                <a:solidFill>
                  <a:schemeClr val="accent1"/>
                </a:solidFill>
                <a:latin typeface="Cambria" panose="02040503050406030204" pitchFamily="18" charset="0"/>
                <a:ea typeface="Cambria" panose="02040503050406030204" pitchFamily="18" charset="0"/>
              </a:endParaRPr>
            </a:p>
          </p:txBody>
        </p:sp>
        <p:cxnSp>
          <p:nvCxnSpPr>
            <p:cNvPr id="132" name="Straight Arrow Connector 131">
              <a:extLst>
                <a:ext uri="{FF2B5EF4-FFF2-40B4-BE49-F238E27FC236}">
                  <a16:creationId xmlns:a16="http://schemas.microsoft.com/office/drawing/2014/main" id="{584D786F-3773-7609-EB46-4066B7BCF7D2}"/>
                </a:ext>
              </a:extLst>
            </p:cNvPr>
            <p:cNvCxnSpPr>
              <a:cxnSpLocks/>
            </p:cNvCxnSpPr>
            <p:nvPr/>
          </p:nvCxnSpPr>
          <p:spPr>
            <a:xfrm flipV="1">
              <a:off x="6420148" y="2976516"/>
              <a:ext cx="0" cy="122532"/>
            </a:xfrm>
            <a:prstGeom prst="straightConnector1">
              <a:avLst/>
            </a:prstGeom>
            <a:ln w="28575">
              <a:solidFill>
                <a:schemeClr val="accent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7E46B497-430B-A758-614A-63CCB0A27202}"/>
                </a:ext>
              </a:extLst>
            </p:cNvPr>
            <p:cNvCxnSpPr>
              <a:cxnSpLocks/>
            </p:cNvCxnSpPr>
            <p:nvPr/>
          </p:nvCxnSpPr>
          <p:spPr>
            <a:xfrm flipV="1">
              <a:off x="5459783" y="2036232"/>
              <a:ext cx="0" cy="977343"/>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6A99BF46-9989-47A0-D191-34530A72D7DD}"/>
                </a:ext>
              </a:extLst>
            </p:cNvPr>
            <p:cNvSpPr txBox="1"/>
            <p:nvPr/>
          </p:nvSpPr>
          <p:spPr>
            <a:xfrm>
              <a:off x="5342358" y="1694102"/>
              <a:ext cx="510124" cy="338554"/>
            </a:xfrm>
            <a:prstGeom prst="rect">
              <a:avLst/>
            </a:prstGeom>
            <a:solidFill>
              <a:schemeClr val="bg1"/>
            </a:solidFill>
            <a:ln>
              <a:noFill/>
            </a:ln>
          </p:spPr>
          <p:txBody>
            <a:bodyPr wrap="square" lIns="0" rIns="0" rtlCol="0" anchor="ctr">
              <a:spAutoFit/>
            </a:bodyPr>
            <a:lstStyle/>
            <a:p>
              <a:pPr algn="ctr"/>
              <a:r>
                <a:rPr lang="en-IN" sz="1600" b="1" dirty="0">
                  <a:solidFill>
                    <a:schemeClr val="accent1"/>
                  </a:solidFill>
                  <a:latin typeface="Cambria" panose="02040503050406030204" pitchFamily="18" charset="0"/>
                  <a:ea typeface="Cambria" panose="02040503050406030204" pitchFamily="18" charset="0"/>
                </a:rPr>
                <a:t>70×</a:t>
              </a:r>
              <a:endParaRPr lang="en-CH" b="1" dirty="0">
                <a:solidFill>
                  <a:schemeClr val="accent1"/>
                </a:solidFill>
                <a:latin typeface="Cambria" panose="02040503050406030204" pitchFamily="18" charset="0"/>
                <a:ea typeface="Cambria" panose="02040503050406030204" pitchFamily="18" charset="0"/>
              </a:endParaRPr>
            </a:p>
          </p:txBody>
        </p:sp>
        <p:cxnSp>
          <p:nvCxnSpPr>
            <p:cNvPr id="124" name="Straight Arrow Connector 123">
              <a:extLst>
                <a:ext uri="{FF2B5EF4-FFF2-40B4-BE49-F238E27FC236}">
                  <a16:creationId xmlns:a16="http://schemas.microsoft.com/office/drawing/2014/main" id="{CE02CA85-4D77-0404-1901-323525D79412}"/>
                </a:ext>
              </a:extLst>
            </p:cNvPr>
            <p:cNvCxnSpPr>
              <a:cxnSpLocks/>
            </p:cNvCxnSpPr>
            <p:nvPr/>
          </p:nvCxnSpPr>
          <p:spPr>
            <a:xfrm flipV="1">
              <a:off x="5756512" y="2036232"/>
              <a:ext cx="0" cy="593128"/>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483A6F5-8C82-F0E2-5AA4-12B7DAD27F41}"/>
                </a:ext>
              </a:extLst>
            </p:cNvPr>
            <p:cNvCxnSpPr>
              <a:cxnSpLocks/>
            </p:cNvCxnSpPr>
            <p:nvPr/>
          </p:nvCxnSpPr>
          <p:spPr>
            <a:xfrm flipH="1">
              <a:off x="5404874" y="2036232"/>
              <a:ext cx="703276"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5A3B2D91-02B7-574F-B099-A6DB31637CF5}"/>
                </a:ext>
              </a:extLst>
            </p:cNvPr>
            <p:cNvSpPr txBox="1"/>
            <p:nvPr/>
          </p:nvSpPr>
          <p:spPr>
            <a:xfrm>
              <a:off x="5481804" y="2225261"/>
              <a:ext cx="365808" cy="231237"/>
            </a:xfrm>
            <a:prstGeom prst="rect">
              <a:avLst/>
            </a:prstGeom>
            <a:solidFill>
              <a:schemeClr val="bg1"/>
            </a:solidFill>
            <a:ln>
              <a:noFill/>
            </a:ln>
          </p:spPr>
          <p:txBody>
            <a:bodyPr wrap="square" lIns="0" rIns="0" rtlCol="0" anchor="ctr">
              <a:spAutoFit/>
            </a:bodyPr>
            <a:lstStyle/>
            <a:p>
              <a:pPr algn="ctr"/>
              <a:r>
                <a:rPr lang="en-IN" sz="1600" b="1" dirty="0">
                  <a:solidFill>
                    <a:schemeClr val="accent1"/>
                  </a:solidFill>
                  <a:latin typeface="Cambria" panose="02040503050406030204" pitchFamily="18" charset="0"/>
                  <a:ea typeface="Cambria" panose="02040503050406030204" pitchFamily="18" charset="0"/>
                </a:rPr>
                <a:t>12×</a:t>
              </a:r>
              <a:endParaRPr lang="en-CH" b="1" dirty="0">
                <a:solidFill>
                  <a:schemeClr val="accent1"/>
                </a:solidFill>
                <a:latin typeface="Cambria" panose="02040503050406030204" pitchFamily="18" charset="0"/>
                <a:ea typeface="Cambria" panose="02040503050406030204" pitchFamily="18" charset="0"/>
              </a:endParaRPr>
            </a:p>
          </p:txBody>
        </p:sp>
        <p:cxnSp>
          <p:nvCxnSpPr>
            <p:cNvPr id="130" name="Straight Connector 129">
              <a:extLst>
                <a:ext uri="{FF2B5EF4-FFF2-40B4-BE49-F238E27FC236}">
                  <a16:creationId xmlns:a16="http://schemas.microsoft.com/office/drawing/2014/main" id="{9434AAF9-139D-70EF-2421-8089142FE40B}"/>
                </a:ext>
              </a:extLst>
            </p:cNvPr>
            <p:cNvCxnSpPr>
              <a:cxnSpLocks/>
            </p:cNvCxnSpPr>
            <p:nvPr/>
          </p:nvCxnSpPr>
          <p:spPr>
            <a:xfrm flipH="1">
              <a:off x="6305059" y="2986553"/>
              <a:ext cx="702268"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DBF929F1-6D1F-52A4-C843-AD2DA24219C0}"/>
                </a:ext>
              </a:extLst>
            </p:cNvPr>
            <p:cNvSpPr txBox="1"/>
            <p:nvPr/>
          </p:nvSpPr>
          <p:spPr>
            <a:xfrm>
              <a:off x="6240293" y="2624567"/>
              <a:ext cx="510124" cy="338554"/>
            </a:xfrm>
            <a:prstGeom prst="rect">
              <a:avLst/>
            </a:prstGeom>
            <a:solidFill>
              <a:schemeClr val="bg1"/>
            </a:solidFill>
            <a:ln>
              <a:noFill/>
            </a:ln>
          </p:spPr>
          <p:txBody>
            <a:bodyPr wrap="square" lIns="0" rIns="0" rtlCol="0" anchor="ctr">
              <a:spAutoFit/>
            </a:bodyPr>
            <a:lstStyle/>
            <a:p>
              <a:pPr algn="ctr"/>
              <a:r>
                <a:rPr lang="en-IN" sz="1600" b="1" dirty="0">
                  <a:solidFill>
                    <a:schemeClr val="accent1"/>
                  </a:solidFill>
                  <a:latin typeface="Cambria" panose="02040503050406030204" pitchFamily="18" charset="0"/>
                  <a:ea typeface="Cambria" panose="02040503050406030204" pitchFamily="18" charset="0"/>
                </a:rPr>
                <a:t>1.6×</a:t>
              </a:r>
              <a:endParaRPr lang="en-CH" b="1" dirty="0">
                <a:solidFill>
                  <a:schemeClr val="accent1"/>
                </a:solidFill>
                <a:latin typeface="Cambria" panose="02040503050406030204" pitchFamily="18" charset="0"/>
                <a:ea typeface="Cambria" panose="02040503050406030204" pitchFamily="18" charset="0"/>
              </a:endParaRPr>
            </a:p>
          </p:txBody>
        </p:sp>
        <p:cxnSp>
          <p:nvCxnSpPr>
            <p:cNvPr id="135" name="Straight Connector 134">
              <a:extLst>
                <a:ext uri="{FF2B5EF4-FFF2-40B4-BE49-F238E27FC236}">
                  <a16:creationId xmlns:a16="http://schemas.microsoft.com/office/drawing/2014/main" id="{8042DDA4-C960-3D09-5560-9536409088D0}"/>
                </a:ext>
              </a:extLst>
            </p:cNvPr>
            <p:cNvCxnSpPr/>
            <p:nvPr/>
          </p:nvCxnSpPr>
          <p:spPr>
            <a:xfrm flipH="1">
              <a:off x="7246066" y="2485500"/>
              <a:ext cx="699294"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5CF4C205-E916-FE96-084B-4272BB4D2E91}"/>
                </a:ext>
              </a:extLst>
            </p:cNvPr>
            <p:cNvCxnSpPr>
              <a:cxnSpLocks/>
            </p:cNvCxnSpPr>
            <p:nvPr/>
          </p:nvCxnSpPr>
          <p:spPr>
            <a:xfrm flipV="1">
              <a:off x="7353745" y="2510156"/>
              <a:ext cx="0" cy="525353"/>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E990598B-80CC-B91C-470B-6EC07247AE85}"/>
                </a:ext>
              </a:extLst>
            </p:cNvPr>
            <p:cNvSpPr txBox="1"/>
            <p:nvPr/>
          </p:nvSpPr>
          <p:spPr>
            <a:xfrm>
              <a:off x="7051910" y="2662680"/>
              <a:ext cx="407478" cy="233897"/>
            </a:xfrm>
            <a:prstGeom prst="rect">
              <a:avLst/>
            </a:prstGeom>
            <a:solidFill>
              <a:schemeClr val="bg1"/>
            </a:solidFill>
            <a:ln>
              <a:noFill/>
            </a:ln>
          </p:spPr>
          <p:txBody>
            <a:bodyPr wrap="square" lIns="0" rIns="0" rtlCol="0" anchor="ctr">
              <a:noAutofit/>
            </a:bodyPr>
            <a:lstStyle/>
            <a:p>
              <a:pPr algn="ctr"/>
              <a:r>
                <a:rPr lang="en-IN" sz="1600" b="1" dirty="0">
                  <a:solidFill>
                    <a:schemeClr val="accent1"/>
                  </a:solidFill>
                  <a:latin typeface="Cambria" panose="02040503050406030204" pitchFamily="18" charset="0"/>
                  <a:ea typeface="Cambria" panose="02040503050406030204" pitchFamily="18" charset="0"/>
                </a:rPr>
                <a:t>10×</a:t>
              </a:r>
              <a:endParaRPr lang="en-CH" b="1" dirty="0">
                <a:solidFill>
                  <a:schemeClr val="accent1"/>
                </a:solidFill>
                <a:latin typeface="Cambria" panose="02040503050406030204" pitchFamily="18" charset="0"/>
                <a:ea typeface="Cambria" panose="02040503050406030204" pitchFamily="18" charset="0"/>
              </a:endParaRPr>
            </a:p>
          </p:txBody>
        </p:sp>
        <p:cxnSp>
          <p:nvCxnSpPr>
            <p:cNvPr id="138" name="Straight Arrow Connector 137">
              <a:extLst>
                <a:ext uri="{FF2B5EF4-FFF2-40B4-BE49-F238E27FC236}">
                  <a16:creationId xmlns:a16="http://schemas.microsoft.com/office/drawing/2014/main" id="{14D7457A-561D-BC56-778D-0FCAC9F0AEA9}"/>
                </a:ext>
              </a:extLst>
            </p:cNvPr>
            <p:cNvCxnSpPr>
              <a:cxnSpLocks/>
            </p:cNvCxnSpPr>
            <p:nvPr/>
          </p:nvCxnSpPr>
          <p:spPr>
            <a:xfrm flipV="1">
              <a:off x="7614479" y="2483718"/>
              <a:ext cx="0" cy="181073"/>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C66B7072-787A-CEC6-DDF9-A0FF71ED0485}"/>
                </a:ext>
              </a:extLst>
            </p:cNvPr>
            <p:cNvSpPr txBox="1"/>
            <p:nvPr/>
          </p:nvSpPr>
          <p:spPr>
            <a:xfrm>
              <a:off x="7340651" y="2268658"/>
              <a:ext cx="510124" cy="126284"/>
            </a:xfrm>
            <a:prstGeom prst="rect">
              <a:avLst/>
            </a:prstGeom>
            <a:noFill/>
            <a:ln>
              <a:noFill/>
            </a:ln>
          </p:spPr>
          <p:txBody>
            <a:bodyPr wrap="square" lIns="0" rIns="0" rtlCol="0" anchor="ctr">
              <a:noAutofit/>
            </a:bodyPr>
            <a:lstStyle/>
            <a:p>
              <a:pPr algn="ctr"/>
              <a:r>
                <a:rPr lang="en-IN" sz="1600" b="1" dirty="0">
                  <a:solidFill>
                    <a:schemeClr val="accent1"/>
                  </a:solidFill>
                  <a:latin typeface="Cambria" panose="02040503050406030204" pitchFamily="18" charset="0"/>
                  <a:ea typeface="Cambria" panose="02040503050406030204" pitchFamily="18" charset="0"/>
                </a:rPr>
                <a:t>2×</a:t>
              </a:r>
              <a:endParaRPr lang="en-CH" b="1" dirty="0">
                <a:solidFill>
                  <a:schemeClr val="accent1"/>
                </a:solidFill>
                <a:latin typeface="Cambria" panose="02040503050406030204" pitchFamily="18" charset="0"/>
                <a:ea typeface="Cambria" panose="02040503050406030204" pitchFamily="18" charset="0"/>
              </a:endParaRPr>
            </a:p>
          </p:txBody>
        </p:sp>
      </p:grpSp>
      <p:grpSp>
        <p:nvGrpSpPr>
          <p:cNvPr id="39" name="Group 38">
            <a:extLst>
              <a:ext uri="{FF2B5EF4-FFF2-40B4-BE49-F238E27FC236}">
                <a16:creationId xmlns:a16="http://schemas.microsoft.com/office/drawing/2014/main" id="{E850FE90-C44B-AA3C-5182-1CD6E2926924}"/>
              </a:ext>
            </a:extLst>
          </p:cNvPr>
          <p:cNvGrpSpPr/>
          <p:nvPr/>
        </p:nvGrpSpPr>
        <p:grpSpPr>
          <a:xfrm>
            <a:off x="3598761" y="2137547"/>
            <a:ext cx="5376016" cy="1281828"/>
            <a:chOff x="3598761" y="2137547"/>
            <a:chExt cx="5376016" cy="1281828"/>
          </a:xfrm>
        </p:grpSpPr>
        <p:cxnSp>
          <p:nvCxnSpPr>
            <p:cNvPr id="112" name="Straight Connector 111">
              <a:extLst>
                <a:ext uri="{FF2B5EF4-FFF2-40B4-BE49-F238E27FC236}">
                  <a16:creationId xmlns:a16="http://schemas.microsoft.com/office/drawing/2014/main" id="{2230ABD5-D248-59B6-4844-7C5A16AD4AB7}"/>
                </a:ext>
              </a:extLst>
            </p:cNvPr>
            <p:cNvCxnSpPr>
              <a:cxnSpLocks/>
            </p:cNvCxnSpPr>
            <p:nvPr/>
          </p:nvCxnSpPr>
          <p:spPr>
            <a:xfrm flipH="1">
              <a:off x="3769604" y="2434109"/>
              <a:ext cx="720183" cy="0"/>
            </a:xfrm>
            <a:prstGeom prst="line">
              <a:avLst/>
            </a:prstGeom>
            <a:ln w="158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02384736-A781-C5AD-AD9D-EFA98D865199}"/>
                </a:ext>
              </a:extLst>
            </p:cNvPr>
            <p:cNvCxnSpPr>
              <a:cxnSpLocks/>
            </p:cNvCxnSpPr>
            <p:nvPr/>
          </p:nvCxnSpPr>
          <p:spPr>
            <a:xfrm flipV="1">
              <a:off x="3895281" y="2469339"/>
              <a:ext cx="0" cy="950036"/>
            </a:xfrm>
            <a:prstGeom prst="straightConnector1">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46EC297D-C295-33E0-F775-9406565AF571}"/>
                </a:ext>
              </a:extLst>
            </p:cNvPr>
            <p:cNvSpPr txBox="1"/>
            <p:nvPr/>
          </p:nvSpPr>
          <p:spPr>
            <a:xfrm>
              <a:off x="3598761" y="2137547"/>
              <a:ext cx="485365" cy="338554"/>
            </a:xfrm>
            <a:prstGeom prst="rect">
              <a:avLst/>
            </a:prstGeom>
            <a:noFill/>
            <a:ln>
              <a:noFill/>
            </a:ln>
          </p:spPr>
          <p:txBody>
            <a:bodyPr wrap="square" lIns="0" rIns="0" rtlCol="0" anchor="ctr">
              <a:spAutoFit/>
            </a:bodyPr>
            <a:lstStyle/>
            <a:p>
              <a:pPr algn="ctr"/>
              <a:r>
                <a:rPr lang="en-IN" sz="1600" b="1" dirty="0">
                  <a:solidFill>
                    <a:srgbClr val="C00000"/>
                  </a:solidFill>
                  <a:latin typeface="Cambria" panose="02040503050406030204" pitchFamily="18" charset="0"/>
                  <a:ea typeface="Cambria" panose="02040503050406030204" pitchFamily="18" charset="0"/>
                </a:rPr>
                <a:t>25×</a:t>
              </a:r>
              <a:endParaRPr lang="en-CH" b="1" dirty="0">
                <a:solidFill>
                  <a:srgbClr val="C00000"/>
                </a:solidFill>
                <a:latin typeface="Cambria" panose="02040503050406030204" pitchFamily="18" charset="0"/>
                <a:ea typeface="Cambria" panose="02040503050406030204" pitchFamily="18" charset="0"/>
              </a:endParaRPr>
            </a:p>
          </p:txBody>
        </p:sp>
        <p:cxnSp>
          <p:nvCxnSpPr>
            <p:cNvPr id="117" name="Straight Arrow Connector 116">
              <a:extLst>
                <a:ext uri="{FF2B5EF4-FFF2-40B4-BE49-F238E27FC236}">
                  <a16:creationId xmlns:a16="http://schemas.microsoft.com/office/drawing/2014/main" id="{90CF1475-559D-8EEE-428D-6EFA4B71A7F7}"/>
                </a:ext>
              </a:extLst>
            </p:cNvPr>
            <p:cNvCxnSpPr>
              <a:cxnSpLocks/>
            </p:cNvCxnSpPr>
            <p:nvPr/>
          </p:nvCxnSpPr>
          <p:spPr>
            <a:xfrm flipV="1">
              <a:off x="4143767" y="2431467"/>
              <a:ext cx="0" cy="370638"/>
            </a:xfrm>
            <a:prstGeom prst="straightConnector1">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135C8745-4374-D371-1121-816E277704D7}"/>
                </a:ext>
              </a:extLst>
            </p:cNvPr>
            <p:cNvSpPr txBox="1"/>
            <p:nvPr/>
          </p:nvSpPr>
          <p:spPr>
            <a:xfrm>
              <a:off x="4031276" y="2137547"/>
              <a:ext cx="510124" cy="338554"/>
            </a:xfrm>
            <a:prstGeom prst="rect">
              <a:avLst/>
            </a:prstGeom>
            <a:noFill/>
            <a:ln>
              <a:noFill/>
            </a:ln>
          </p:spPr>
          <p:txBody>
            <a:bodyPr wrap="square" lIns="0" rIns="0" rtlCol="0" anchor="ctr">
              <a:spAutoFit/>
            </a:bodyPr>
            <a:lstStyle/>
            <a:p>
              <a:pPr algn="ctr"/>
              <a:r>
                <a:rPr lang="en-IN" sz="1600" b="1" dirty="0">
                  <a:solidFill>
                    <a:srgbClr val="C00000"/>
                  </a:solidFill>
                  <a:latin typeface="Cambria" panose="02040503050406030204" pitchFamily="18" charset="0"/>
                  <a:ea typeface="Cambria" panose="02040503050406030204" pitchFamily="18" charset="0"/>
                </a:rPr>
                <a:t>3.5×</a:t>
              </a:r>
              <a:endParaRPr lang="en-CH" b="1" dirty="0">
                <a:solidFill>
                  <a:srgbClr val="C00000"/>
                </a:solidFill>
                <a:latin typeface="Cambria" panose="02040503050406030204" pitchFamily="18" charset="0"/>
                <a:ea typeface="Cambria" panose="02040503050406030204" pitchFamily="18" charset="0"/>
              </a:endParaRPr>
            </a:p>
          </p:txBody>
        </p:sp>
        <p:cxnSp>
          <p:nvCxnSpPr>
            <p:cNvPr id="141" name="Straight Arrow Connector 140">
              <a:extLst>
                <a:ext uri="{FF2B5EF4-FFF2-40B4-BE49-F238E27FC236}">
                  <a16:creationId xmlns:a16="http://schemas.microsoft.com/office/drawing/2014/main" id="{F58EC2BB-34B6-5DFA-F4B8-6339D7E7B907}"/>
                </a:ext>
              </a:extLst>
            </p:cNvPr>
            <p:cNvCxnSpPr>
              <a:cxnSpLocks/>
            </p:cNvCxnSpPr>
            <p:nvPr/>
          </p:nvCxnSpPr>
          <p:spPr>
            <a:xfrm flipV="1">
              <a:off x="8205242" y="2431467"/>
              <a:ext cx="0" cy="601875"/>
            </a:xfrm>
            <a:prstGeom prst="straightConnector1">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586630B5-BBB9-6C6B-A7FE-791DA847A776}"/>
                </a:ext>
              </a:extLst>
            </p:cNvPr>
            <p:cNvCxnSpPr>
              <a:cxnSpLocks/>
            </p:cNvCxnSpPr>
            <p:nvPr/>
          </p:nvCxnSpPr>
          <p:spPr>
            <a:xfrm flipH="1">
              <a:off x="8137480" y="2437659"/>
              <a:ext cx="720426" cy="0"/>
            </a:xfrm>
            <a:prstGeom prst="line">
              <a:avLst/>
            </a:prstGeom>
            <a:ln w="158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D73BA0E7-D5F9-36C9-6921-52EA91D7A900}"/>
                </a:ext>
              </a:extLst>
            </p:cNvPr>
            <p:cNvCxnSpPr>
              <a:cxnSpLocks/>
            </p:cNvCxnSpPr>
            <p:nvPr/>
          </p:nvCxnSpPr>
          <p:spPr>
            <a:xfrm flipV="1">
              <a:off x="8497693" y="2431467"/>
              <a:ext cx="0" cy="258204"/>
            </a:xfrm>
            <a:prstGeom prst="straightConnector1">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67D62FEE-674A-75B9-1AD7-E3681120E2F6}"/>
                </a:ext>
              </a:extLst>
            </p:cNvPr>
            <p:cNvSpPr txBox="1"/>
            <p:nvPr/>
          </p:nvSpPr>
          <p:spPr>
            <a:xfrm>
              <a:off x="8447884" y="2149668"/>
              <a:ext cx="526893" cy="338554"/>
            </a:xfrm>
            <a:prstGeom prst="rect">
              <a:avLst/>
            </a:prstGeom>
            <a:noFill/>
            <a:ln>
              <a:noFill/>
            </a:ln>
          </p:spPr>
          <p:txBody>
            <a:bodyPr wrap="square" lIns="0" rIns="0" rtlCol="0" anchor="ctr">
              <a:spAutoFit/>
            </a:bodyPr>
            <a:lstStyle/>
            <a:p>
              <a:pPr algn="ctr"/>
              <a:r>
                <a:rPr lang="en-IN" sz="1600" b="1" dirty="0">
                  <a:solidFill>
                    <a:srgbClr val="C00000"/>
                  </a:solidFill>
                  <a:latin typeface="Cambria" panose="02040503050406030204" pitchFamily="18" charset="0"/>
                  <a:ea typeface="Cambria" panose="02040503050406030204" pitchFamily="18" charset="0"/>
                </a:rPr>
                <a:t>3.3×</a:t>
              </a:r>
              <a:endParaRPr lang="en-CH" b="1" dirty="0">
                <a:solidFill>
                  <a:srgbClr val="C00000"/>
                </a:solidFill>
                <a:latin typeface="Cambria" panose="02040503050406030204" pitchFamily="18" charset="0"/>
                <a:ea typeface="Cambria" panose="02040503050406030204" pitchFamily="18" charset="0"/>
              </a:endParaRPr>
            </a:p>
          </p:txBody>
        </p:sp>
        <p:sp>
          <p:nvSpPr>
            <p:cNvPr id="148" name="TextBox 147">
              <a:extLst>
                <a:ext uri="{FF2B5EF4-FFF2-40B4-BE49-F238E27FC236}">
                  <a16:creationId xmlns:a16="http://schemas.microsoft.com/office/drawing/2014/main" id="{2535CC5B-0886-FB87-76F6-14C1569B6149}"/>
                </a:ext>
              </a:extLst>
            </p:cNvPr>
            <p:cNvSpPr txBox="1"/>
            <p:nvPr/>
          </p:nvSpPr>
          <p:spPr>
            <a:xfrm>
              <a:off x="7903194" y="2162523"/>
              <a:ext cx="552129" cy="338554"/>
            </a:xfrm>
            <a:prstGeom prst="rect">
              <a:avLst/>
            </a:prstGeom>
            <a:noFill/>
            <a:ln>
              <a:noFill/>
            </a:ln>
          </p:spPr>
          <p:txBody>
            <a:bodyPr wrap="square" lIns="0" rIns="0" rtlCol="0" anchor="ctr">
              <a:spAutoFit/>
            </a:bodyPr>
            <a:lstStyle/>
            <a:p>
              <a:pPr algn="ctr"/>
              <a:r>
                <a:rPr lang="en-IN" sz="1600" b="1" dirty="0">
                  <a:solidFill>
                    <a:srgbClr val="C00000"/>
                  </a:solidFill>
                  <a:latin typeface="Cambria" panose="02040503050406030204" pitchFamily="18" charset="0"/>
                  <a:ea typeface="Cambria" panose="02040503050406030204" pitchFamily="18" charset="0"/>
                </a:rPr>
                <a:t>13.4×</a:t>
              </a:r>
              <a:endParaRPr lang="en-CH" b="1" dirty="0">
                <a:solidFill>
                  <a:srgbClr val="C0000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76731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7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down)">
                                      <p:cBhvr>
                                        <p:cTn id="22" dur="500"/>
                                        <p:tgtEl>
                                          <p:spTgt spid="4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DB93-78E3-6265-1EF1-E8524F2CA006}"/>
              </a:ext>
            </a:extLst>
          </p:cNvPr>
          <p:cNvSpPr>
            <a:spLocks noGrp="1"/>
          </p:cNvSpPr>
          <p:nvPr>
            <p:ph type="title"/>
          </p:nvPr>
        </p:nvSpPr>
        <p:spPr/>
        <p:txBody>
          <a:bodyPr/>
          <a:lstStyle/>
          <a:p>
            <a:r>
              <a:rPr lang="en-CH" dirty="0"/>
              <a:t>More in the Paper</a:t>
            </a:r>
          </a:p>
        </p:txBody>
      </p:sp>
      <p:sp>
        <p:nvSpPr>
          <p:cNvPr id="3" name="Content Placeholder 2">
            <a:extLst>
              <a:ext uri="{FF2B5EF4-FFF2-40B4-BE49-F238E27FC236}">
                <a16:creationId xmlns:a16="http://schemas.microsoft.com/office/drawing/2014/main" id="{4C3D2787-8FE3-9777-31CB-6B52DF989204}"/>
              </a:ext>
            </a:extLst>
          </p:cNvPr>
          <p:cNvSpPr>
            <a:spLocks noGrp="1"/>
          </p:cNvSpPr>
          <p:nvPr>
            <p:ph idx="1"/>
          </p:nvPr>
        </p:nvSpPr>
        <p:spPr/>
        <p:txBody>
          <a:bodyPr>
            <a:normAutofit/>
          </a:bodyPr>
          <a:lstStyle/>
          <a:p>
            <a:r>
              <a:rPr lang="en-CH" sz="2400" dirty="0">
                <a:latin typeface="Avenir Next Medium" panose="020B0503020202020204" pitchFamily="34" charset="0"/>
              </a:rPr>
              <a:t>Support for other types of bitwise operations</a:t>
            </a:r>
          </a:p>
          <a:p>
            <a:pPr lvl="1"/>
            <a:r>
              <a:rPr lang="en-CH" sz="2250" dirty="0"/>
              <a:t>NOT/NAND/NOR/XOR/XNOR</a:t>
            </a:r>
          </a:p>
          <a:p>
            <a:pPr lvl="1"/>
            <a:endParaRPr lang="en-CH" sz="2250" dirty="0"/>
          </a:p>
          <a:p>
            <a:r>
              <a:rPr lang="en-CH" sz="2400" dirty="0">
                <a:latin typeface="Avenir Next Medium" panose="020B0503020202020204" pitchFamily="34" charset="0"/>
              </a:rPr>
              <a:t>More detailed real-device characterization results</a:t>
            </a:r>
          </a:p>
          <a:p>
            <a:endParaRPr lang="en-CH" sz="2400" dirty="0">
              <a:latin typeface="Avenir Next Medium" panose="020B0503020202020204" pitchFamily="34" charset="0"/>
            </a:endParaRPr>
          </a:p>
          <a:p>
            <a:r>
              <a:rPr lang="en-CH" sz="2400" dirty="0">
                <a:latin typeface="Avenir Next Medium" panose="020B0503020202020204" pitchFamily="34" charset="0"/>
              </a:rPr>
              <a:t>Optimizations to improve bitwise operation performance</a:t>
            </a:r>
          </a:p>
          <a:p>
            <a:endParaRPr lang="en-CH" sz="2400" dirty="0">
              <a:latin typeface="Avenir Next Medium" panose="020B0503020202020204" pitchFamily="34" charset="0"/>
            </a:endParaRPr>
          </a:p>
          <a:p>
            <a:r>
              <a:rPr lang="en-CH" sz="2400" dirty="0">
                <a:latin typeface="Avenir Next Medium" panose="020B0503020202020204" pitchFamily="34" charset="0"/>
              </a:rPr>
              <a:t>Flash-Cosmos command interface</a:t>
            </a:r>
          </a:p>
          <a:p>
            <a:endParaRPr lang="en-CH" sz="2400" dirty="0">
              <a:latin typeface="Avenir Next Medium" panose="020B0503020202020204" pitchFamily="34" charset="0"/>
            </a:endParaRPr>
          </a:p>
          <a:p>
            <a:r>
              <a:rPr lang="en-CH" sz="2400" dirty="0">
                <a:latin typeface="Avenir Next Medium" panose="020B0503020202020204" pitchFamily="34" charset="0"/>
              </a:rPr>
              <a:t>System support</a:t>
            </a:r>
          </a:p>
          <a:p>
            <a:endParaRPr lang="en-CH" sz="2400" dirty="0">
              <a:latin typeface="Avenir Next Medium" panose="020B0503020202020204" pitchFamily="34" charset="0"/>
            </a:endParaRPr>
          </a:p>
          <a:p>
            <a:r>
              <a:rPr lang="en-CH" sz="2400" dirty="0">
                <a:latin typeface="Avenir Next Medium" panose="020B0503020202020204" pitchFamily="34" charset="0"/>
              </a:rPr>
              <a:t>Overhead analysis</a:t>
            </a:r>
          </a:p>
          <a:p>
            <a:endParaRPr lang="en-CH" sz="2400" dirty="0">
              <a:latin typeface="Avenir Next Medium" panose="020B0503020202020204" pitchFamily="34" charset="0"/>
            </a:endParaRPr>
          </a:p>
        </p:txBody>
      </p:sp>
      <p:sp>
        <p:nvSpPr>
          <p:cNvPr id="6" name="Slide Number Placeholder 5">
            <a:extLst>
              <a:ext uri="{FF2B5EF4-FFF2-40B4-BE49-F238E27FC236}">
                <a16:creationId xmlns:a16="http://schemas.microsoft.com/office/drawing/2014/main" id="{15717CA1-63F5-ECDB-1DDF-FF4141398A0D}"/>
              </a:ext>
            </a:extLst>
          </p:cNvPr>
          <p:cNvSpPr>
            <a:spLocks noGrp="1"/>
          </p:cNvSpPr>
          <p:nvPr>
            <p:ph type="sldNum" sz="quarter" idx="12"/>
          </p:nvPr>
        </p:nvSpPr>
        <p:spPr/>
        <p:txBody>
          <a:bodyPr/>
          <a:lstStyle/>
          <a:p>
            <a:r>
              <a:rPr lang="en-CH" dirty="0"/>
              <a:t>28</a:t>
            </a:r>
          </a:p>
        </p:txBody>
      </p:sp>
    </p:spTree>
    <p:extLst>
      <p:ext uri="{BB962C8B-B14F-4D97-AF65-F5344CB8AC3E}">
        <p14:creationId xmlns:p14="http://schemas.microsoft.com/office/powerpoint/2010/main" val="359958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DB93-78E3-6265-1EF1-E8524F2CA006}"/>
              </a:ext>
            </a:extLst>
          </p:cNvPr>
          <p:cNvSpPr>
            <a:spLocks noGrp="1"/>
          </p:cNvSpPr>
          <p:nvPr>
            <p:ph type="title"/>
          </p:nvPr>
        </p:nvSpPr>
        <p:spPr/>
        <p:txBody>
          <a:bodyPr/>
          <a:lstStyle/>
          <a:p>
            <a:r>
              <a:rPr lang="en-CH" dirty="0"/>
              <a:t>More in the Paper</a:t>
            </a:r>
          </a:p>
        </p:txBody>
      </p:sp>
      <p:pic>
        <p:nvPicPr>
          <p:cNvPr id="5" name="Content Placeholder 6">
            <a:extLst>
              <a:ext uri="{FF2B5EF4-FFF2-40B4-BE49-F238E27FC236}">
                <a16:creationId xmlns:a16="http://schemas.microsoft.com/office/drawing/2014/main" id="{2565EC1E-882A-574A-9A16-2948B59C6DB1}"/>
              </a:ext>
            </a:extLst>
          </p:cNvPr>
          <p:cNvPicPr>
            <a:picLocks noChangeAspect="1"/>
          </p:cNvPicPr>
          <p:nvPr/>
        </p:nvPicPr>
        <p:blipFill>
          <a:blip r:embed="rId3"/>
          <a:stretch>
            <a:fillRect/>
          </a:stretch>
        </p:blipFill>
        <p:spPr>
          <a:xfrm>
            <a:off x="148747" y="1308875"/>
            <a:ext cx="8845550" cy="2287550"/>
          </a:xfrm>
          <a:prstGeom prst="rect">
            <a:avLst/>
          </a:prstGeom>
        </p:spPr>
      </p:pic>
      <p:sp>
        <p:nvSpPr>
          <p:cNvPr id="11" name="TextBox 10">
            <a:extLst>
              <a:ext uri="{FF2B5EF4-FFF2-40B4-BE49-F238E27FC236}">
                <a16:creationId xmlns:a16="http://schemas.microsoft.com/office/drawing/2014/main" id="{002DD384-86F4-50D8-11FE-F36C3C6137DD}"/>
              </a:ext>
            </a:extLst>
          </p:cNvPr>
          <p:cNvSpPr txBox="1"/>
          <p:nvPr/>
        </p:nvSpPr>
        <p:spPr>
          <a:xfrm>
            <a:off x="1746472" y="5740570"/>
            <a:ext cx="5586662" cy="461665"/>
          </a:xfrm>
          <a:prstGeom prst="rect">
            <a:avLst/>
          </a:prstGeom>
          <a:noFill/>
        </p:spPr>
        <p:txBody>
          <a:bodyPr wrap="square">
            <a:spAutoFit/>
          </a:bodyPr>
          <a:lstStyle/>
          <a:p>
            <a:pPr algn="ctr"/>
            <a:r>
              <a:rPr lang="en-US" sz="2400" dirty="0">
                <a:latin typeface="Avenir Next Medium" panose="020B0503020202020204" pitchFamily="34" charset="0"/>
                <a:hlinkClick r:id="rId4"/>
              </a:rPr>
              <a:t>https://arxiv.org/abs/2209.05566.pdf</a:t>
            </a:r>
            <a:endParaRPr lang="en-US" sz="2400" dirty="0">
              <a:solidFill>
                <a:schemeClr val="tx1"/>
              </a:solidFill>
              <a:latin typeface="Avenir Next Medium" panose="020B0503020202020204" pitchFamily="34" charset="0"/>
            </a:endParaRPr>
          </a:p>
        </p:txBody>
      </p:sp>
      <p:sp>
        <p:nvSpPr>
          <p:cNvPr id="13" name="Slide Number Placeholder 12">
            <a:extLst>
              <a:ext uri="{FF2B5EF4-FFF2-40B4-BE49-F238E27FC236}">
                <a16:creationId xmlns:a16="http://schemas.microsoft.com/office/drawing/2014/main" id="{0C98C680-8313-1E6C-D816-0739B3EA3D15}"/>
              </a:ext>
            </a:extLst>
          </p:cNvPr>
          <p:cNvSpPr>
            <a:spLocks noGrp="1"/>
          </p:cNvSpPr>
          <p:nvPr>
            <p:ph type="sldNum" sz="quarter" idx="12"/>
          </p:nvPr>
        </p:nvSpPr>
        <p:spPr/>
        <p:txBody>
          <a:bodyPr/>
          <a:lstStyle/>
          <a:p>
            <a:r>
              <a:rPr lang="en-CH" dirty="0"/>
              <a:t>29</a:t>
            </a:r>
          </a:p>
        </p:txBody>
      </p:sp>
      <p:pic>
        <p:nvPicPr>
          <p:cNvPr id="7" name="Picture 6">
            <a:hlinkClick r:id="rId4"/>
            <a:extLst>
              <a:ext uri="{FF2B5EF4-FFF2-40B4-BE49-F238E27FC236}">
                <a16:creationId xmlns:a16="http://schemas.microsoft.com/office/drawing/2014/main" id="{9F610A36-3851-B440-9EF1-137BCB8FCE2C}"/>
              </a:ext>
            </a:extLst>
          </p:cNvPr>
          <p:cNvPicPr>
            <a:picLocks noChangeAspect="1"/>
          </p:cNvPicPr>
          <p:nvPr/>
        </p:nvPicPr>
        <p:blipFill>
          <a:blip r:embed="rId5"/>
          <a:stretch>
            <a:fillRect/>
          </a:stretch>
        </p:blipFill>
        <p:spPr>
          <a:xfrm>
            <a:off x="3672639" y="3793290"/>
            <a:ext cx="1798722" cy="1792205"/>
          </a:xfrm>
          <a:prstGeom prst="rect">
            <a:avLst/>
          </a:prstGeom>
        </p:spPr>
      </p:pic>
    </p:spTree>
    <p:extLst>
      <p:ext uri="{BB962C8B-B14F-4D97-AF65-F5344CB8AC3E}">
        <p14:creationId xmlns:p14="http://schemas.microsoft.com/office/powerpoint/2010/main" val="281953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1AF30-57B6-696E-BFC8-F40F838FEC43}"/>
              </a:ext>
            </a:extLst>
          </p:cNvPr>
          <p:cNvSpPr>
            <a:spLocks noGrp="1"/>
          </p:cNvSpPr>
          <p:nvPr>
            <p:ph type="title"/>
          </p:nvPr>
        </p:nvSpPr>
        <p:spPr/>
        <p:txBody>
          <a:bodyPr/>
          <a:lstStyle/>
          <a:p>
            <a:r>
              <a:rPr lang="en-CH" dirty="0"/>
              <a:t>Summary: Flash-Cosmos</a:t>
            </a:r>
          </a:p>
        </p:txBody>
      </p:sp>
      <p:sp>
        <p:nvSpPr>
          <p:cNvPr id="5" name="Slide Number Placeholder 4">
            <a:extLst>
              <a:ext uri="{FF2B5EF4-FFF2-40B4-BE49-F238E27FC236}">
                <a16:creationId xmlns:a16="http://schemas.microsoft.com/office/drawing/2014/main" id="{D741089C-D3E0-BB21-A9AD-67612CF083CA}"/>
              </a:ext>
            </a:extLst>
          </p:cNvPr>
          <p:cNvSpPr>
            <a:spLocks noGrp="1"/>
          </p:cNvSpPr>
          <p:nvPr>
            <p:ph type="sldNum" sz="quarter" idx="12"/>
          </p:nvPr>
        </p:nvSpPr>
        <p:spPr/>
        <p:txBody>
          <a:bodyPr/>
          <a:lstStyle/>
          <a:p>
            <a:r>
              <a:rPr lang="en-CH" dirty="0"/>
              <a:t>30</a:t>
            </a:r>
          </a:p>
        </p:txBody>
      </p:sp>
      <p:grpSp>
        <p:nvGrpSpPr>
          <p:cNvPr id="6" name="Group 5">
            <a:extLst>
              <a:ext uri="{FF2B5EF4-FFF2-40B4-BE49-F238E27FC236}">
                <a16:creationId xmlns:a16="http://schemas.microsoft.com/office/drawing/2014/main" id="{F8E1E7A7-1411-02B9-615C-BB5DEA9FF099}"/>
              </a:ext>
            </a:extLst>
          </p:cNvPr>
          <p:cNvGrpSpPr/>
          <p:nvPr/>
        </p:nvGrpSpPr>
        <p:grpSpPr>
          <a:xfrm>
            <a:off x="118182" y="1248837"/>
            <a:ext cx="8682697" cy="1489870"/>
            <a:chOff x="118182" y="1151787"/>
            <a:chExt cx="8682697" cy="1489870"/>
          </a:xfrm>
        </p:grpSpPr>
        <p:sp>
          <p:nvSpPr>
            <p:cNvPr id="7" name="Content Placeholder 3">
              <a:extLst>
                <a:ext uri="{FF2B5EF4-FFF2-40B4-BE49-F238E27FC236}">
                  <a16:creationId xmlns:a16="http://schemas.microsoft.com/office/drawing/2014/main" id="{D3888307-A581-993F-B278-4C95C106526C}"/>
                </a:ext>
              </a:extLst>
            </p:cNvPr>
            <p:cNvSpPr txBox="1">
              <a:spLocks/>
            </p:cNvSpPr>
            <p:nvPr/>
          </p:nvSpPr>
          <p:spPr>
            <a:xfrm>
              <a:off x="1240268" y="1151787"/>
              <a:ext cx="7560611" cy="1489870"/>
            </a:xfrm>
            <a:prstGeom prst="roundRect">
              <a:avLst>
                <a:gd name="adj" fmla="val 10828"/>
              </a:avLst>
            </a:prstGeom>
            <a:solidFill>
              <a:srgbClr val="FBF7F5"/>
            </a:solidFill>
            <a:ln w="19050">
              <a:solidFill>
                <a:srgbClr val="66665C"/>
              </a:solidFill>
            </a:ln>
          </p:spPr>
          <p:txBody>
            <a:bodyPr vert="horz" wrap="square"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10000"/>
                </a:lnSpc>
                <a:spcAft>
                  <a:spcPts val="300"/>
                </a:spcAft>
                <a:buNone/>
                <a:defRPr/>
              </a:pPr>
              <a:r>
                <a:rPr lang="en-US" sz="2400" b="0" dirty="0">
                  <a:solidFill>
                    <a:schemeClr val="accent6">
                      <a:lumMod val="75000"/>
                    </a:schemeClr>
                  </a:solidFill>
                  <a:latin typeface="Avenir Next Medium" panose="020B0503020202020204" pitchFamily="34" charset="0"/>
                </a:rPr>
                <a:t>The first work </a:t>
              </a:r>
              <a:r>
                <a:rPr lang="en-US" sz="2400" b="0" dirty="0">
                  <a:latin typeface="Avenir Next Medium" panose="020B0503020202020204" pitchFamily="34" charset="0"/>
                </a:rPr>
                <a:t>that enables </a:t>
              </a:r>
              <a:br>
                <a:rPr lang="en-US" sz="2400" b="0" dirty="0">
                  <a:latin typeface="Avenir Next Medium" panose="020B0503020202020204" pitchFamily="34" charset="0"/>
                </a:rPr>
              </a:br>
              <a:r>
                <a:rPr lang="en-US" sz="2400" b="0" dirty="0">
                  <a:solidFill>
                    <a:schemeClr val="accent1"/>
                  </a:solidFill>
                  <a:latin typeface="Avenir Next Medium" panose="020B0503020202020204" pitchFamily="34" charset="0"/>
                </a:rPr>
                <a:t>in-flash multi-operand bulk bitwise operations </a:t>
              </a:r>
              <a:br>
                <a:rPr lang="en-US" sz="2400" b="0" dirty="0">
                  <a:latin typeface="Avenir Next Medium" panose="020B0503020202020204" pitchFamily="34" charset="0"/>
                </a:rPr>
              </a:br>
              <a:r>
                <a:rPr lang="en-US" sz="2400" b="0" dirty="0">
                  <a:latin typeface="Avenir Next Medium" panose="020B0503020202020204" pitchFamily="34" charset="0"/>
                </a:rPr>
                <a:t>with a </a:t>
              </a:r>
              <a:r>
                <a:rPr lang="en-US" sz="2400" b="0" dirty="0">
                  <a:solidFill>
                    <a:schemeClr val="accent6">
                      <a:lumMod val="75000"/>
                    </a:schemeClr>
                  </a:solidFill>
                  <a:latin typeface="Avenir Next Medium" panose="020B0503020202020204" pitchFamily="34" charset="0"/>
                </a:rPr>
                <a:t>single sensing operation</a:t>
              </a:r>
              <a:r>
                <a:rPr lang="en-US" sz="2400" b="0" dirty="0">
                  <a:latin typeface="Avenir Next Medium" panose="020B0503020202020204" pitchFamily="34" charset="0"/>
                </a:rPr>
                <a:t> and </a:t>
              </a:r>
              <a:r>
                <a:rPr lang="en-US" sz="2400" b="0" dirty="0">
                  <a:solidFill>
                    <a:schemeClr val="accent6">
                      <a:lumMod val="75000"/>
                    </a:schemeClr>
                  </a:solidFill>
                  <a:latin typeface="Avenir Next Medium" panose="020B0503020202020204" pitchFamily="34" charset="0"/>
                </a:rPr>
                <a:t>high reliability</a:t>
              </a:r>
            </a:p>
          </p:txBody>
        </p:sp>
        <p:pic>
          <p:nvPicPr>
            <p:cNvPr id="8" name="Graphic 7" descr="Badge Tick with solid fill">
              <a:extLst>
                <a:ext uri="{FF2B5EF4-FFF2-40B4-BE49-F238E27FC236}">
                  <a16:creationId xmlns:a16="http://schemas.microsoft.com/office/drawing/2014/main" id="{24FF4A1C-A0AC-2E53-B183-65B541AC43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182" y="1393802"/>
              <a:ext cx="1005840" cy="1005840"/>
            </a:xfrm>
            <a:prstGeom prst="rect">
              <a:avLst/>
            </a:prstGeom>
          </p:spPr>
        </p:pic>
      </p:grpSp>
      <p:grpSp>
        <p:nvGrpSpPr>
          <p:cNvPr id="12" name="Group 11">
            <a:extLst>
              <a:ext uri="{FF2B5EF4-FFF2-40B4-BE49-F238E27FC236}">
                <a16:creationId xmlns:a16="http://schemas.microsoft.com/office/drawing/2014/main" id="{AEFD5C5E-47C9-5A53-358C-0BA6ED8A533B}"/>
              </a:ext>
            </a:extLst>
          </p:cNvPr>
          <p:cNvGrpSpPr/>
          <p:nvPr/>
        </p:nvGrpSpPr>
        <p:grpSpPr>
          <a:xfrm>
            <a:off x="163902" y="2928929"/>
            <a:ext cx="8636977" cy="985236"/>
            <a:chOff x="163902" y="3559646"/>
            <a:chExt cx="8636977" cy="985236"/>
          </a:xfrm>
        </p:grpSpPr>
        <p:sp>
          <p:nvSpPr>
            <p:cNvPr id="13" name="Content Placeholder 3">
              <a:extLst>
                <a:ext uri="{FF2B5EF4-FFF2-40B4-BE49-F238E27FC236}">
                  <a16:creationId xmlns:a16="http://schemas.microsoft.com/office/drawing/2014/main" id="{2FF1A921-1F98-E873-D24F-C7C5FE20B59E}"/>
                </a:ext>
              </a:extLst>
            </p:cNvPr>
            <p:cNvSpPr txBox="1">
              <a:spLocks/>
            </p:cNvSpPr>
            <p:nvPr/>
          </p:nvSpPr>
          <p:spPr>
            <a:xfrm>
              <a:off x="1240268" y="3559646"/>
              <a:ext cx="7560611" cy="985236"/>
            </a:xfrm>
            <a:prstGeom prst="roundRect">
              <a:avLst>
                <a:gd name="adj" fmla="val 16542"/>
              </a:avLst>
            </a:prstGeom>
            <a:solidFill>
              <a:srgbClr val="FBF7F5"/>
            </a:solidFill>
            <a:ln w="19050">
              <a:solidFill>
                <a:srgbClr val="66665C"/>
              </a:solidFill>
            </a:ln>
          </p:spPr>
          <p:txBody>
            <a:bodyPr vert="horz" wrap="square" lIns="91440" tIns="45720" rIns="91440" bIns="45720" rtlCol="0" anchor="ctr" anchorCtr="0">
              <a:noAutofit/>
            </a:bodyPr>
            <a:lstStyle>
              <a:defPPr>
                <a:defRPr lang="en-US"/>
              </a:defPPr>
              <a:lvl1pPr indent="0" algn="ctr">
                <a:lnSpc>
                  <a:spcPct val="110000"/>
                </a:lnSpc>
                <a:spcBef>
                  <a:spcPts val="1000"/>
                </a:spcBef>
                <a:spcAft>
                  <a:spcPts val="300"/>
                </a:spcAft>
                <a:buFont typeface="Arial" panose="020B0604020202020204" pitchFamily="34" charset="0"/>
                <a:buNone/>
                <a:defRPr sz="2400" b="0">
                  <a:latin typeface="Cambria" panose="02040503050406030204" pitchFamily="18" charset="0"/>
                </a:defRPr>
              </a:lvl1pPr>
              <a:lvl2pPr marL="685800" indent="-228600" defTabSz="914400">
                <a:lnSpc>
                  <a:spcPct val="90000"/>
                </a:lnSpc>
                <a:spcBef>
                  <a:spcPts val="500"/>
                </a:spcBef>
                <a:buFont typeface="Arial" panose="020B0604020202020204" pitchFamily="34" charset="0"/>
                <a:buChar char="•"/>
                <a:defRPr sz="2400" b="1">
                  <a:latin typeface="Cambria" panose="02040503050406030204" pitchFamily="18" charset="0"/>
                </a:defRPr>
              </a:lvl2pPr>
              <a:lvl3pPr marL="11430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3pPr>
              <a:lvl4pPr marL="16002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4pPr>
              <a:lvl5pPr marL="20574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dirty="0">
                  <a:solidFill>
                    <a:schemeClr val="accent6">
                      <a:lumMod val="75000"/>
                    </a:schemeClr>
                  </a:solidFill>
                  <a:latin typeface="Avenir Next Medium" panose="020B0503020202020204" pitchFamily="34" charset="0"/>
                </a:rPr>
                <a:t>Improves performance </a:t>
              </a:r>
              <a:br>
                <a:rPr lang="en-US" dirty="0">
                  <a:solidFill>
                    <a:schemeClr val="accent6">
                      <a:lumMod val="75000"/>
                    </a:schemeClr>
                  </a:solidFill>
                  <a:latin typeface="Avenir Next Medium" panose="020B0503020202020204" pitchFamily="34" charset="0"/>
                </a:rPr>
              </a:br>
              <a:r>
                <a:rPr lang="en-US" dirty="0">
                  <a:latin typeface="Avenir Next Medium" panose="020B0503020202020204" pitchFamily="34" charset="0"/>
                </a:rPr>
                <a:t>by </a:t>
              </a:r>
              <a:r>
                <a:rPr lang="en-US" dirty="0">
                  <a:solidFill>
                    <a:schemeClr val="accent1"/>
                  </a:solidFill>
                  <a:latin typeface="Avenir Next Medium" panose="020B0503020202020204" pitchFamily="34" charset="0"/>
                </a:rPr>
                <a:t>32x</a:t>
              </a:r>
              <a:r>
                <a:rPr lang="en-US" dirty="0">
                  <a:latin typeface="Avenir Next Medium" panose="020B0503020202020204" pitchFamily="34" charset="0"/>
                </a:rPr>
                <a:t>/</a:t>
              </a:r>
              <a:r>
                <a:rPr lang="en-US" dirty="0">
                  <a:solidFill>
                    <a:schemeClr val="accent1"/>
                  </a:solidFill>
                  <a:latin typeface="Avenir Next Medium" panose="020B0503020202020204" pitchFamily="34" charset="0"/>
                </a:rPr>
                <a:t>25x</a:t>
              </a:r>
              <a:r>
                <a:rPr lang="en-US" dirty="0">
                  <a:latin typeface="Avenir Next Medium" panose="020B0503020202020204" pitchFamily="34" charset="0"/>
                </a:rPr>
                <a:t>/</a:t>
              </a:r>
              <a:r>
                <a:rPr lang="en-US" dirty="0">
                  <a:solidFill>
                    <a:schemeClr val="accent1"/>
                  </a:solidFill>
                  <a:latin typeface="Avenir Next Medium" panose="020B0503020202020204" pitchFamily="34" charset="0"/>
                </a:rPr>
                <a:t>3.5x</a:t>
              </a:r>
              <a:r>
                <a:rPr lang="en-US" dirty="0">
                  <a:latin typeface="Avenir Next Medium" panose="020B0503020202020204" pitchFamily="34" charset="0"/>
                </a:rPr>
                <a:t> over </a:t>
              </a:r>
              <a:r>
                <a:rPr lang="en-US" dirty="0">
                  <a:solidFill>
                    <a:srgbClr val="C80060"/>
                  </a:solidFill>
                  <a:latin typeface="Avenir Next Medium" panose="020B0503020202020204" pitchFamily="34" charset="0"/>
                </a:rPr>
                <a:t>OSP</a:t>
              </a:r>
              <a:r>
                <a:rPr lang="en-US" dirty="0">
                  <a:latin typeface="Avenir Next Medium" panose="020B0503020202020204" pitchFamily="34" charset="0"/>
                </a:rPr>
                <a:t>/</a:t>
              </a:r>
              <a:r>
                <a:rPr lang="en-US" dirty="0">
                  <a:solidFill>
                    <a:srgbClr val="C80060"/>
                  </a:solidFill>
                  <a:latin typeface="Avenir Next Medium" panose="020B0503020202020204" pitchFamily="34" charset="0"/>
                </a:rPr>
                <a:t>ISP</a:t>
              </a:r>
              <a:r>
                <a:rPr lang="en-US" dirty="0">
                  <a:latin typeface="Avenir Next Medium" panose="020B0503020202020204" pitchFamily="34" charset="0"/>
                </a:rPr>
                <a:t>/</a:t>
              </a:r>
              <a:r>
                <a:rPr lang="en-US" dirty="0" err="1">
                  <a:solidFill>
                    <a:srgbClr val="C80060"/>
                  </a:solidFill>
                  <a:latin typeface="Avenir Next Medium" panose="020B0503020202020204" pitchFamily="34" charset="0"/>
                </a:rPr>
                <a:t>ParaBit</a:t>
              </a:r>
              <a:endParaRPr lang="en-US" dirty="0">
                <a:latin typeface="Avenir Next Medium" panose="020B0503020202020204" pitchFamily="34" charset="0"/>
              </a:endParaRPr>
            </a:p>
          </p:txBody>
        </p:sp>
        <p:pic>
          <p:nvPicPr>
            <p:cNvPr id="14" name="Graphic 13" descr="Bar graph with upward trend with solid fill">
              <a:extLst>
                <a:ext uri="{FF2B5EF4-FFF2-40B4-BE49-F238E27FC236}">
                  <a16:creationId xmlns:a16="http://schemas.microsoft.com/office/drawing/2014/main" id="{82F73D21-72E3-240B-8304-A3DB414C3D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3902" y="3595064"/>
              <a:ext cx="914400" cy="914400"/>
            </a:xfrm>
            <a:prstGeom prst="rect">
              <a:avLst/>
            </a:prstGeom>
          </p:spPr>
        </p:pic>
      </p:grpSp>
      <p:grpSp>
        <p:nvGrpSpPr>
          <p:cNvPr id="15" name="Group 14">
            <a:extLst>
              <a:ext uri="{FF2B5EF4-FFF2-40B4-BE49-F238E27FC236}">
                <a16:creationId xmlns:a16="http://schemas.microsoft.com/office/drawing/2014/main" id="{559DFC99-B464-C499-D6B5-67E5934BA977}"/>
              </a:ext>
            </a:extLst>
          </p:cNvPr>
          <p:cNvGrpSpPr/>
          <p:nvPr/>
        </p:nvGrpSpPr>
        <p:grpSpPr>
          <a:xfrm>
            <a:off x="163902" y="4104387"/>
            <a:ext cx="8636976" cy="1030490"/>
            <a:chOff x="163902" y="4830765"/>
            <a:chExt cx="8636976" cy="1030490"/>
          </a:xfrm>
        </p:grpSpPr>
        <p:sp>
          <p:nvSpPr>
            <p:cNvPr id="16" name="Content Placeholder 3">
              <a:extLst>
                <a:ext uri="{FF2B5EF4-FFF2-40B4-BE49-F238E27FC236}">
                  <a16:creationId xmlns:a16="http://schemas.microsoft.com/office/drawing/2014/main" id="{E6E92876-893B-2880-2E44-779029F8B46E}"/>
                </a:ext>
              </a:extLst>
            </p:cNvPr>
            <p:cNvSpPr txBox="1">
              <a:spLocks/>
            </p:cNvSpPr>
            <p:nvPr/>
          </p:nvSpPr>
          <p:spPr>
            <a:xfrm>
              <a:off x="1240268" y="4830765"/>
              <a:ext cx="7560610" cy="1030490"/>
            </a:xfrm>
            <a:prstGeom prst="roundRect">
              <a:avLst>
                <a:gd name="adj" fmla="val 14775"/>
              </a:avLst>
            </a:prstGeom>
            <a:solidFill>
              <a:srgbClr val="FBF7F5"/>
            </a:solidFill>
            <a:ln w="19050">
              <a:solidFill>
                <a:srgbClr val="66665C"/>
              </a:solidFill>
            </a:ln>
          </p:spPr>
          <p:txBody>
            <a:bodyPr vert="horz" wrap="square" lIns="91440" tIns="45720" rIns="91440" bIns="45720" rtlCol="0" anchor="ctr" anchorCtr="0">
              <a:noAutofit/>
            </a:bodyPr>
            <a:lstStyle>
              <a:defPPr>
                <a:defRPr lang="en-US"/>
              </a:defPPr>
              <a:lvl1pPr indent="0" algn="ctr">
                <a:lnSpc>
                  <a:spcPct val="110000"/>
                </a:lnSpc>
                <a:spcBef>
                  <a:spcPts val="1000"/>
                </a:spcBef>
                <a:spcAft>
                  <a:spcPts val="300"/>
                </a:spcAft>
                <a:buFont typeface="Arial" panose="020B0604020202020204" pitchFamily="34" charset="0"/>
                <a:buNone/>
                <a:defRPr sz="2400" b="0">
                  <a:latin typeface="Cambria" panose="02040503050406030204" pitchFamily="18" charset="0"/>
                </a:defRPr>
              </a:lvl1pPr>
              <a:lvl2pPr marL="685800" indent="-228600" defTabSz="914400">
                <a:lnSpc>
                  <a:spcPct val="90000"/>
                </a:lnSpc>
                <a:spcBef>
                  <a:spcPts val="500"/>
                </a:spcBef>
                <a:buFont typeface="Arial" panose="020B0604020202020204" pitchFamily="34" charset="0"/>
                <a:buChar char="•"/>
                <a:defRPr sz="2400" b="1">
                  <a:latin typeface="Cambria" panose="02040503050406030204" pitchFamily="18" charset="0"/>
                </a:defRPr>
              </a:lvl2pPr>
              <a:lvl3pPr marL="11430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3pPr>
              <a:lvl4pPr marL="16002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4pPr>
              <a:lvl5pPr marL="20574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dirty="0">
                  <a:solidFill>
                    <a:schemeClr val="accent6">
                      <a:lumMod val="75000"/>
                    </a:schemeClr>
                  </a:solidFill>
                  <a:latin typeface="Avenir Next Medium" panose="020B0503020202020204" pitchFamily="34" charset="0"/>
                </a:rPr>
                <a:t>Improves energy efficiency </a:t>
              </a:r>
              <a:br>
                <a:rPr lang="en-US" dirty="0">
                  <a:solidFill>
                    <a:schemeClr val="accent6">
                      <a:lumMod val="75000"/>
                    </a:schemeClr>
                  </a:solidFill>
                  <a:latin typeface="Avenir Next Medium" panose="020B0503020202020204" pitchFamily="34" charset="0"/>
                </a:rPr>
              </a:br>
              <a:r>
                <a:rPr lang="en-US" dirty="0">
                  <a:latin typeface="Avenir Next Medium" panose="020B0503020202020204" pitchFamily="34" charset="0"/>
                </a:rPr>
                <a:t>by </a:t>
              </a:r>
              <a:r>
                <a:rPr lang="en-US" dirty="0">
                  <a:solidFill>
                    <a:schemeClr val="accent1"/>
                  </a:solidFill>
                  <a:latin typeface="Avenir Next Medium" panose="020B0503020202020204" pitchFamily="34" charset="0"/>
                </a:rPr>
                <a:t>95x</a:t>
              </a:r>
              <a:r>
                <a:rPr lang="en-US" dirty="0">
                  <a:latin typeface="Avenir Next Medium" panose="020B0503020202020204" pitchFamily="34" charset="0"/>
                </a:rPr>
                <a:t>/</a:t>
              </a:r>
              <a:r>
                <a:rPr lang="en-US" dirty="0">
                  <a:solidFill>
                    <a:schemeClr val="accent1"/>
                  </a:solidFill>
                  <a:latin typeface="Avenir Next Medium" panose="020B0503020202020204" pitchFamily="34" charset="0"/>
                </a:rPr>
                <a:t>13.4x</a:t>
              </a:r>
              <a:r>
                <a:rPr lang="en-US" dirty="0">
                  <a:latin typeface="Avenir Next Medium" panose="020B0503020202020204" pitchFamily="34" charset="0"/>
                </a:rPr>
                <a:t>/</a:t>
              </a:r>
              <a:r>
                <a:rPr lang="en-US" dirty="0">
                  <a:solidFill>
                    <a:schemeClr val="accent1"/>
                  </a:solidFill>
                  <a:latin typeface="Avenir Next Medium" panose="020B0503020202020204" pitchFamily="34" charset="0"/>
                </a:rPr>
                <a:t>3.3x</a:t>
              </a:r>
              <a:r>
                <a:rPr lang="en-US" dirty="0">
                  <a:latin typeface="Avenir Next Medium" panose="020B0503020202020204" pitchFamily="34" charset="0"/>
                </a:rPr>
                <a:t> over </a:t>
              </a:r>
              <a:r>
                <a:rPr lang="en-US" dirty="0">
                  <a:solidFill>
                    <a:srgbClr val="C80060"/>
                  </a:solidFill>
                  <a:latin typeface="Avenir Next Medium" panose="020B0503020202020204" pitchFamily="34" charset="0"/>
                </a:rPr>
                <a:t>OSP</a:t>
              </a:r>
              <a:r>
                <a:rPr lang="en-US" dirty="0">
                  <a:latin typeface="Avenir Next Medium" panose="020B0503020202020204" pitchFamily="34" charset="0"/>
                </a:rPr>
                <a:t>/</a:t>
              </a:r>
              <a:r>
                <a:rPr lang="en-US" dirty="0">
                  <a:solidFill>
                    <a:srgbClr val="C80060"/>
                  </a:solidFill>
                  <a:latin typeface="Avenir Next Medium" panose="020B0503020202020204" pitchFamily="34" charset="0"/>
                </a:rPr>
                <a:t>ISP</a:t>
              </a:r>
              <a:r>
                <a:rPr lang="en-US" dirty="0">
                  <a:latin typeface="Avenir Next Medium" panose="020B0503020202020204" pitchFamily="34" charset="0"/>
                </a:rPr>
                <a:t>/</a:t>
              </a:r>
              <a:r>
                <a:rPr lang="en-US" dirty="0" err="1">
                  <a:solidFill>
                    <a:srgbClr val="C80060"/>
                  </a:solidFill>
                  <a:latin typeface="Avenir Next Medium" panose="020B0503020202020204" pitchFamily="34" charset="0"/>
                </a:rPr>
                <a:t>ParaBit</a:t>
              </a:r>
              <a:endParaRPr lang="en-US" dirty="0">
                <a:latin typeface="Avenir Next Medium" panose="020B0503020202020204" pitchFamily="34" charset="0"/>
              </a:endParaRPr>
            </a:p>
          </p:txBody>
        </p:sp>
        <p:pic>
          <p:nvPicPr>
            <p:cNvPr id="17" name="Graphic 16" descr="Renewable Energy with solid fill">
              <a:extLst>
                <a:ext uri="{FF2B5EF4-FFF2-40B4-BE49-F238E27FC236}">
                  <a16:creationId xmlns:a16="http://schemas.microsoft.com/office/drawing/2014/main" id="{B7BEC6B7-5D03-02E0-C3EE-AAFC14836B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3902" y="4888810"/>
              <a:ext cx="914400" cy="914400"/>
            </a:xfrm>
            <a:prstGeom prst="rect">
              <a:avLst/>
            </a:prstGeom>
          </p:spPr>
        </p:pic>
      </p:grpSp>
      <p:grpSp>
        <p:nvGrpSpPr>
          <p:cNvPr id="11" name="Group 10">
            <a:extLst>
              <a:ext uri="{FF2B5EF4-FFF2-40B4-BE49-F238E27FC236}">
                <a16:creationId xmlns:a16="http://schemas.microsoft.com/office/drawing/2014/main" id="{F1066286-BDBE-A6DC-A672-790C144F41CC}"/>
              </a:ext>
            </a:extLst>
          </p:cNvPr>
          <p:cNvGrpSpPr/>
          <p:nvPr/>
        </p:nvGrpSpPr>
        <p:grpSpPr>
          <a:xfrm>
            <a:off x="252567" y="5325099"/>
            <a:ext cx="8548311" cy="1030490"/>
            <a:chOff x="252567" y="5325099"/>
            <a:chExt cx="8548311" cy="1030490"/>
          </a:xfrm>
        </p:grpSpPr>
        <p:sp>
          <p:nvSpPr>
            <p:cNvPr id="3" name="TextBox 2">
              <a:extLst>
                <a:ext uri="{FF2B5EF4-FFF2-40B4-BE49-F238E27FC236}">
                  <a16:creationId xmlns:a16="http://schemas.microsoft.com/office/drawing/2014/main" id="{B4196C3C-5267-5810-E870-F2D1E966830A}"/>
                </a:ext>
              </a:extLst>
            </p:cNvPr>
            <p:cNvSpPr txBox="1"/>
            <p:nvPr/>
          </p:nvSpPr>
          <p:spPr>
            <a:xfrm>
              <a:off x="402200" y="5486401"/>
              <a:ext cx="463588" cy="707886"/>
            </a:xfrm>
            <a:prstGeom prst="rect">
              <a:avLst/>
            </a:prstGeom>
            <a:noFill/>
          </p:spPr>
          <p:txBody>
            <a:bodyPr wrap="none" rtlCol="0">
              <a:spAutoFit/>
            </a:bodyPr>
            <a:lstStyle/>
            <a:p>
              <a:r>
                <a:rPr lang="en-CH" sz="4000" b="1" dirty="0">
                  <a:solidFill>
                    <a:srgbClr val="C80060"/>
                  </a:solidFill>
                  <a:latin typeface="Cambria" panose="02040503050406030204" pitchFamily="18" charset="0"/>
                </a:rPr>
                <a:t>$</a:t>
              </a:r>
            </a:p>
          </p:txBody>
        </p:sp>
        <p:grpSp>
          <p:nvGrpSpPr>
            <p:cNvPr id="10" name="Group 9">
              <a:extLst>
                <a:ext uri="{FF2B5EF4-FFF2-40B4-BE49-F238E27FC236}">
                  <a16:creationId xmlns:a16="http://schemas.microsoft.com/office/drawing/2014/main" id="{AFA7A7BB-D334-CAC2-110A-EFD74447A6E5}"/>
                </a:ext>
              </a:extLst>
            </p:cNvPr>
            <p:cNvGrpSpPr/>
            <p:nvPr/>
          </p:nvGrpSpPr>
          <p:grpSpPr>
            <a:xfrm>
              <a:off x="252567" y="5325099"/>
              <a:ext cx="8548311" cy="1030490"/>
              <a:chOff x="252567" y="5325099"/>
              <a:chExt cx="8548311" cy="1030490"/>
            </a:xfrm>
          </p:grpSpPr>
          <p:sp>
            <p:nvSpPr>
              <p:cNvPr id="4" name="&quot;No&quot; Symbol 3">
                <a:extLst>
                  <a:ext uri="{FF2B5EF4-FFF2-40B4-BE49-F238E27FC236}">
                    <a16:creationId xmlns:a16="http://schemas.microsoft.com/office/drawing/2014/main" id="{19F9258D-0687-6621-3297-63ECDC86443B}"/>
                  </a:ext>
                </a:extLst>
              </p:cNvPr>
              <p:cNvSpPr/>
              <p:nvPr/>
            </p:nvSpPr>
            <p:spPr>
              <a:xfrm>
                <a:off x="252567" y="5458917"/>
                <a:ext cx="762855" cy="762855"/>
              </a:xfrm>
              <a:prstGeom prst="noSmoking">
                <a:avLst>
                  <a:gd name="adj" fmla="val 8744"/>
                </a:avLst>
              </a:prstGeom>
              <a:solidFill>
                <a:srgbClr val="C80060"/>
              </a:solidFill>
              <a:ln>
                <a:solidFill>
                  <a:srgbClr val="C8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9" name="Content Placeholder 3">
                <a:extLst>
                  <a:ext uri="{FF2B5EF4-FFF2-40B4-BE49-F238E27FC236}">
                    <a16:creationId xmlns:a16="http://schemas.microsoft.com/office/drawing/2014/main" id="{E6A0B946-41EB-8B8A-75F9-76044DF44628}"/>
                  </a:ext>
                </a:extLst>
              </p:cNvPr>
              <p:cNvSpPr txBox="1">
                <a:spLocks/>
              </p:cNvSpPr>
              <p:nvPr/>
            </p:nvSpPr>
            <p:spPr>
              <a:xfrm>
                <a:off x="1240268" y="5325099"/>
                <a:ext cx="7560610" cy="1030490"/>
              </a:xfrm>
              <a:prstGeom prst="roundRect">
                <a:avLst>
                  <a:gd name="adj" fmla="val 14775"/>
                </a:avLst>
              </a:prstGeom>
              <a:solidFill>
                <a:srgbClr val="FBF7F5"/>
              </a:solidFill>
              <a:ln w="19050">
                <a:solidFill>
                  <a:srgbClr val="66665C"/>
                </a:solidFill>
              </a:ln>
            </p:spPr>
            <p:txBody>
              <a:bodyPr vert="horz" wrap="square" lIns="91440" tIns="45720" rIns="91440" bIns="45720" rtlCol="0" anchor="ctr" anchorCtr="0">
                <a:noAutofit/>
              </a:bodyPr>
              <a:lstStyle>
                <a:defPPr>
                  <a:defRPr lang="en-US"/>
                </a:defPPr>
                <a:lvl1pPr indent="0" algn="ctr">
                  <a:lnSpc>
                    <a:spcPct val="110000"/>
                  </a:lnSpc>
                  <a:spcBef>
                    <a:spcPts val="1000"/>
                  </a:spcBef>
                  <a:spcAft>
                    <a:spcPts val="300"/>
                  </a:spcAft>
                  <a:buFont typeface="Arial" panose="020B0604020202020204" pitchFamily="34" charset="0"/>
                  <a:buNone/>
                  <a:defRPr sz="2400" b="0">
                    <a:latin typeface="Cambria" panose="02040503050406030204" pitchFamily="18" charset="0"/>
                  </a:defRPr>
                </a:lvl1pPr>
                <a:lvl2pPr marL="685800" indent="-228600" defTabSz="914400">
                  <a:lnSpc>
                    <a:spcPct val="90000"/>
                  </a:lnSpc>
                  <a:spcBef>
                    <a:spcPts val="500"/>
                  </a:spcBef>
                  <a:buFont typeface="Arial" panose="020B0604020202020204" pitchFamily="34" charset="0"/>
                  <a:buChar char="•"/>
                  <a:defRPr sz="2400" b="1">
                    <a:latin typeface="Cambria" panose="02040503050406030204" pitchFamily="18" charset="0"/>
                  </a:defRPr>
                </a:lvl2pPr>
                <a:lvl3pPr marL="11430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3pPr>
                <a:lvl4pPr marL="16002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4pPr>
                <a:lvl5pPr marL="2057400" indent="-228600" defTabSz="914400">
                  <a:lnSpc>
                    <a:spcPct val="90000"/>
                  </a:lnSpc>
                  <a:spcBef>
                    <a:spcPts val="500"/>
                  </a:spcBef>
                  <a:buFont typeface="Arial" panose="020B0604020202020204" pitchFamily="34" charset="0"/>
                  <a:buChar char="•"/>
                  <a:defRPr sz="2200" b="1">
                    <a:latin typeface="Cambria" panose="02040503050406030204" pitchFamily="18"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GB" u="none" strike="noStrike" dirty="0">
                    <a:solidFill>
                      <a:schemeClr val="accent6">
                        <a:lumMod val="75000"/>
                      </a:schemeClr>
                    </a:solidFill>
                    <a:effectLst/>
                    <a:latin typeface="Avenir Next Medium" panose="020B0503020202020204" pitchFamily="34" charset="0"/>
                  </a:rPr>
                  <a:t>Low-cost</a:t>
                </a:r>
                <a:r>
                  <a:rPr lang="en-GB" u="none" strike="noStrike" dirty="0">
                    <a:solidFill>
                      <a:srgbClr val="000000"/>
                    </a:solidFill>
                    <a:effectLst/>
                    <a:latin typeface="Avenir Next Medium" panose="020B0503020202020204" pitchFamily="34" charset="0"/>
                  </a:rPr>
                  <a:t> &amp; requires </a:t>
                </a:r>
                <a:r>
                  <a:rPr lang="en-GB" u="none" strike="noStrike" dirty="0">
                    <a:solidFill>
                      <a:schemeClr val="accent6">
                        <a:lumMod val="75000"/>
                      </a:schemeClr>
                    </a:solidFill>
                    <a:effectLst/>
                    <a:latin typeface="Avenir Next Medium" panose="020B0503020202020204" pitchFamily="34" charset="0"/>
                  </a:rPr>
                  <a:t>no changes </a:t>
                </a:r>
                <a:r>
                  <a:rPr lang="en-GB" u="none" strike="noStrike" dirty="0">
                    <a:solidFill>
                      <a:srgbClr val="000000"/>
                    </a:solidFill>
                    <a:effectLst/>
                    <a:latin typeface="Avenir Next Medium" panose="020B0503020202020204" pitchFamily="34" charset="0"/>
                  </a:rPr>
                  <a:t>to flash cell arrays</a:t>
                </a:r>
                <a:endParaRPr lang="en-US" dirty="0">
                  <a:latin typeface="Avenir Next Medium" panose="020B0503020202020204" pitchFamily="34" charset="0"/>
                </a:endParaRPr>
              </a:p>
            </p:txBody>
          </p:sp>
        </p:grpSp>
      </p:grpSp>
    </p:spTree>
    <p:extLst>
      <p:ext uri="{BB962C8B-B14F-4D97-AF65-F5344CB8AC3E}">
        <p14:creationId xmlns:p14="http://schemas.microsoft.com/office/powerpoint/2010/main" val="157776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4360-6B21-24F5-2B89-3BD3F588909F}"/>
              </a:ext>
            </a:extLst>
          </p:cNvPr>
          <p:cNvSpPr>
            <a:spLocks noGrp="1"/>
          </p:cNvSpPr>
          <p:nvPr>
            <p:ph type="ctrTitle"/>
          </p:nvPr>
        </p:nvSpPr>
        <p:spPr/>
        <p:txBody>
          <a:bodyPr>
            <a:normAutofit fontScale="90000"/>
          </a:bodyPr>
          <a:lstStyle/>
          <a:p>
            <a:r>
              <a:rPr lang="en-US" sz="4000" b="1" dirty="0"/>
              <a:t>Flash-Cosmos</a:t>
            </a:r>
            <a:br>
              <a:rPr lang="en-US" dirty="0"/>
            </a:br>
            <a:r>
              <a:rPr lang="en-US" dirty="0">
                <a:solidFill>
                  <a:srgbClr val="66665C"/>
                </a:solidFill>
              </a:rPr>
              <a:t>In-Flash Bulk Bitwise Operations</a:t>
            </a:r>
            <a:br>
              <a:rPr lang="en-US" dirty="0">
                <a:solidFill>
                  <a:srgbClr val="66665C"/>
                </a:solidFill>
              </a:rPr>
            </a:br>
            <a:r>
              <a:rPr lang="en-US" dirty="0">
                <a:solidFill>
                  <a:srgbClr val="66665C"/>
                </a:solidFill>
              </a:rPr>
              <a:t>Using Inherent Computation Capability</a:t>
            </a:r>
            <a:br>
              <a:rPr lang="en-US" dirty="0">
                <a:solidFill>
                  <a:srgbClr val="66665C"/>
                </a:solidFill>
              </a:rPr>
            </a:br>
            <a:r>
              <a:rPr lang="en-US" dirty="0">
                <a:solidFill>
                  <a:srgbClr val="66665C"/>
                </a:solidFill>
              </a:rPr>
              <a:t>of NAND Flash Memory</a:t>
            </a:r>
            <a:endParaRPr lang="en-CH" dirty="0">
              <a:solidFill>
                <a:srgbClr val="66665C"/>
              </a:solidFill>
            </a:endParaRPr>
          </a:p>
        </p:txBody>
      </p:sp>
      <p:sp>
        <p:nvSpPr>
          <p:cNvPr id="3" name="Subtitle 2">
            <a:extLst>
              <a:ext uri="{FF2B5EF4-FFF2-40B4-BE49-F238E27FC236}">
                <a16:creationId xmlns:a16="http://schemas.microsoft.com/office/drawing/2014/main" id="{BCF37217-E749-AC6E-1222-497BEDF16AAE}"/>
              </a:ext>
            </a:extLst>
          </p:cNvPr>
          <p:cNvSpPr>
            <a:spLocks noGrp="1"/>
          </p:cNvSpPr>
          <p:nvPr>
            <p:ph type="subTitle" idx="1"/>
          </p:nvPr>
        </p:nvSpPr>
        <p:spPr/>
        <p:txBody>
          <a:bodyPr/>
          <a:lstStyle/>
          <a:p>
            <a:r>
              <a:rPr lang="en-CH" dirty="0">
                <a:latin typeface="Avenir Next Medium" panose="020B0503020202020204" pitchFamily="34" charset="0"/>
              </a:rPr>
              <a:t>Jisung Park</a:t>
            </a:r>
            <a:r>
              <a:rPr lang="en-CH" dirty="0"/>
              <a:t>, Roknoddin Azizi, Geraldo F. Oliveira,</a:t>
            </a:r>
          </a:p>
          <a:p>
            <a:r>
              <a:rPr lang="en-CH" dirty="0"/>
              <a:t>Mohammad Sadrosadati, Rakesh Nadig, David Novo,</a:t>
            </a:r>
          </a:p>
          <a:p>
            <a:r>
              <a:rPr lang="en-CH" dirty="0"/>
              <a:t>Juan Gómes Luna, Myungsuk Kim, and Onur Mutlu</a:t>
            </a:r>
          </a:p>
          <a:p>
            <a:endParaRPr lang="en-CH" dirty="0"/>
          </a:p>
          <a:p>
            <a:endParaRPr lang="en-CH" dirty="0"/>
          </a:p>
        </p:txBody>
      </p:sp>
      <p:grpSp>
        <p:nvGrpSpPr>
          <p:cNvPr id="5" name="Group 4">
            <a:extLst>
              <a:ext uri="{FF2B5EF4-FFF2-40B4-BE49-F238E27FC236}">
                <a16:creationId xmlns:a16="http://schemas.microsoft.com/office/drawing/2014/main" id="{77EE6976-2BEB-8CF7-CF23-C5F29A8540FC}"/>
              </a:ext>
            </a:extLst>
          </p:cNvPr>
          <p:cNvGrpSpPr/>
          <p:nvPr/>
        </p:nvGrpSpPr>
        <p:grpSpPr>
          <a:xfrm>
            <a:off x="5019140" y="5404152"/>
            <a:ext cx="2004421" cy="1221445"/>
            <a:chOff x="3287337" y="4917193"/>
            <a:chExt cx="2352939" cy="1433823"/>
          </a:xfrm>
        </p:grpSpPr>
        <p:pic>
          <p:nvPicPr>
            <p:cNvPr id="6" name="Picture 2">
              <a:extLst>
                <a:ext uri="{FF2B5EF4-FFF2-40B4-BE49-F238E27FC236}">
                  <a16:creationId xmlns:a16="http://schemas.microsoft.com/office/drawing/2014/main" id="{690898F5-29F6-6E7D-D545-D4AFDA9945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9637" b="23683"/>
            <a:stretch/>
          </p:blipFill>
          <p:spPr bwMode="auto">
            <a:xfrm>
              <a:off x="3287337" y="4917193"/>
              <a:ext cx="2352939" cy="6187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409FC292-D2F8-C28E-47B8-D30A4A8289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952"/>
            <a:stretch/>
          </p:blipFill>
          <p:spPr bwMode="auto">
            <a:xfrm>
              <a:off x="3641067" y="5540241"/>
              <a:ext cx="1600020" cy="8107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4" descr="Kyungpook-Nationaluniversität – Wikipedia">
            <a:extLst>
              <a:ext uri="{FF2B5EF4-FFF2-40B4-BE49-F238E27FC236}">
                <a16:creationId xmlns:a16="http://schemas.microsoft.com/office/drawing/2014/main" id="{A437E86A-F2D1-4CFD-4AEC-EDBC01A61FC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311" t="10310" r="10311" b="10196"/>
          <a:stretch/>
        </p:blipFill>
        <p:spPr bwMode="auto">
          <a:xfrm>
            <a:off x="7533050" y="5300214"/>
            <a:ext cx="1427253" cy="1429320"/>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717FC0E1-D24D-ADA5-AC40-06466F56CB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04925" y="5258830"/>
            <a:ext cx="1512088" cy="1512088"/>
          </a:xfrm>
          <a:prstGeom prst="rect">
            <a:avLst/>
          </a:prstGeom>
        </p:spPr>
      </p:pic>
      <p:grpSp>
        <p:nvGrpSpPr>
          <p:cNvPr id="11" name="Group 10">
            <a:extLst>
              <a:ext uri="{FF2B5EF4-FFF2-40B4-BE49-F238E27FC236}">
                <a16:creationId xmlns:a16="http://schemas.microsoft.com/office/drawing/2014/main" id="{42B63FB7-C68B-0B36-47F2-8BB8D00A3125}"/>
              </a:ext>
            </a:extLst>
          </p:cNvPr>
          <p:cNvGrpSpPr/>
          <p:nvPr/>
        </p:nvGrpSpPr>
        <p:grpSpPr>
          <a:xfrm>
            <a:off x="438999" y="5601092"/>
            <a:ext cx="1965524" cy="827564"/>
            <a:chOff x="589202" y="5667854"/>
            <a:chExt cx="2162076" cy="910320"/>
          </a:xfrm>
        </p:grpSpPr>
        <p:pic>
          <p:nvPicPr>
            <p:cNvPr id="4" name="그래픽 12">
              <a:extLst>
                <a:ext uri="{FF2B5EF4-FFF2-40B4-BE49-F238E27FC236}">
                  <a16:creationId xmlns:a16="http://schemas.microsoft.com/office/drawing/2014/main" id="{BE4FF4A4-5B7E-DFBF-E751-0A2F7118B96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1310" y="5667854"/>
              <a:ext cx="2097860" cy="403588"/>
            </a:xfrm>
            <a:prstGeom prst="rect">
              <a:avLst/>
            </a:prstGeom>
          </p:spPr>
        </p:pic>
        <p:pic>
          <p:nvPicPr>
            <p:cNvPr id="10" name="Picture 2">
              <a:extLst>
                <a:ext uri="{FF2B5EF4-FFF2-40B4-BE49-F238E27FC236}">
                  <a16:creationId xmlns:a16="http://schemas.microsoft.com/office/drawing/2014/main" id="{698886D1-4837-D025-B4FF-834453FCE4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9202" y="6217452"/>
              <a:ext cx="2162076" cy="3607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93462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41B9B-4BC0-9C14-5093-2DEF53D76A52}"/>
              </a:ext>
            </a:extLst>
          </p:cNvPr>
          <p:cNvSpPr>
            <a:spLocks noGrp="1"/>
          </p:cNvSpPr>
          <p:nvPr>
            <p:ph type="title"/>
          </p:nvPr>
        </p:nvSpPr>
        <p:spPr>
          <a:xfrm>
            <a:off x="0" y="9547"/>
            <a:ext cx="9144000" cy="800082"/>
          </a:xfrm>
        </p:spPr>
        <p:txBody>
          <a:bodyPr/>
          <a:lstStyle/>
          <a:p>
            <a:r>
              <a:rPr lang="en-CH" dirty="0"/>
              <a:t>Near-Data Processing for Bitwise Operations</a:t>
            </a:r>
          </a:p>
        </p:txBody>
      </p:sp>
      <p:sp>
        <p:nvSpPr>
          <p:cNvPr id="3" name="Content Placeholder 2">
            <a:extLst>
              <a:ext uri="{FF2B5EF4-FFF2-40B4-BE49-F238E27FC236}">
                <a16:creationId xmlns:a16="http://schemas.microsoft.com/office/drawing/2014/main" id="{ADB4C04A-7064-554A-14D5-31E24C930379}"/>
              </a:ext>
            </a:extLst>
          </p:cNvPr>
          <p:cNvSpPr>
            <a:spLocks noGrp="1"/>
          </p:cNvSpPr>
          <p:nvPr>
            <p:ph idx="1"/>
          </p:nvPr>
        </p:nvSpPr>
        <p:spPr/>
        <p:txBody>
          <a:bodyPr/>
          <a:lstStyle/>
          <a:p>
            <a:r>
              <a:rPr lang="en-CH" dirty="0"/>
              <a:t>Can </a:t>
            </a:r>
            <a:r>
              <a:rPr lang="en-CH" dirty="0">
                <a:solidFill>
                  <a:schemeClr val="accent6">
                    <a:lumMod val="75000"/>
                  </a:schemeClr>
                </a:solidFill>
              </a:rPr>
              <a:t>effectively mitigate</a:t>
            </a:r>
            <a:r>
              <a:rPr lang="en-CH" dirty="0"/>
              <a:t> data movement by performing simple bitwise operations </a:t>
            </a:r>
            <a:r>
              <a:rPr lang="en-CH" dirty="0">
                <a:solidFill>
                  <a:schemeClr val="accent6">
                    <a:lumMod val="75000"/>
                  </a:schemeClr>
                </a:solidFill>
              </a:rPr>
              <a:t>where the data resides</a:t>
            </a:r>
          </a:p>
        </p:txBody>
      </p:sp>
      <p:sp>
        <p:nvSpPr>
          <p:cNvPr id="6" name="TextBox 5">
            <a:extLst>
              <a:ext uri="{FF2B5EF4-FFF2-40B4-BE49-F238E27FC236}">
                <a16:creationId xmlns:a16="http://schemas.microsoft.com/office/drawing/2014/main" id="{E51D66F9-C4A9-F4EC-5574-B7EC298507ED}"/>
              </a:ext>
            </a:extLst>
          </p:cNvPr>
          <p:cNvSpPr txBox="1"/>
          <p:nvPr/>
        </p:nvSpPr>
        <p:spPr>
          <a:xfrm>
            <a:off x="6088071" y="1811403"/>
            <a:ext cx="2801601" cy="1015663"/>
          </a:xfrm>
          <a:prstGeom prst="rect">
            <a:avLst/>
          </a:prstGeom>
          <a:noFill/>
        </p:spPr>
        <p:txBody>
          <a:bodyPr wrap="none" rtlCol="0">
            <a:spAutoFit/>
          </a:bodyPr>
          <a:lstStyle/>
          <a:p>
            <a:pPr algn="ctr"/>
            <a:r>
              <a:rPr lang="en-US" sz="2000" b="1" dirty="0">
                <a:solidFill>
                  <a:schemeClr val="accent6">
                    <a:lumMod val="75000"/>
                  </a:schemeClr>
                </a:solidFill>
                <a:latin typeface="Cambria" panose="02040503050406030204" pitchFamily="18" charset="0"/>
              </a:rPr>
              <a:t>SRAM-Based</a:t>
            </a:r>
          </a:p>
          <a:p>
            <a:pPr algn="ctr"/>
            <a:r>
              <a:rPr lang="en-US" sz="2000" b="1" dirty="0">
                <a:solidFill>
                  <a:schemeClr val="accent6">
                    <a:lumMod val="75000"/>
                  </a:schemeClr>
                </a:solidFill>
                <a:latin typeface="Cambria" panose="02040503050406030204" pitchFamily="18" charset="0"/>
              </a:rPr>
              <a:t>Cache</a:t>
            </a:r>
          </a:p>
          <a:p>
            <a:pPr algn="ctr"/>
            <a:r>
              <a:rPr lang="en-US" sz="2000" b="1" dirty="0">
                <a:latin typeface="Cambria" panose="02040503050406030204" pitchFamily="18" charset="0"/>
              </a:rPr>
              <a:t>(e.g., Compute Cache</a:t>
            </a:r>
            <a:r>
              <a:rPr lang="en-US" sz="2000" b="1" baseline="30000" dirty="0">
                <a:latin typeface="Cambria" panose="02040503050406030204" pitchFamily="18" charset="0"/>
              </a:rPr>
              <a:t>1</a:t>
            </a:r>
            <a:r>
              <a:rPr lang="en-US" sz="2000" b="1" dirty="0">
                <a:latin typeface="Cambria" panose="02040503050406030204" pitchFamily="18" charset="0"/>
              </a:rPr>
              <a:t>)</a:t>
            </a:r>
            <a:endParaRPr lang="en-CH" sz="2000" b="1" dirty="0">
              <a:latin typeface="Cambria" panose="02040503050406030204" pitchFamily="18" charset="0"/>
            </a:endParaRPr>
          </a:p>
        </p:txBody>
      </p:sp>
      <p:sp>
        <p:nvSpPr>
          <p:cNvPr id="8" name="TextBox 7">
            <a:extLst>
              <a:ext uri="{FF2B5EF4-FFF2-40B4-BE49-F238E27FC236}">
                <a16:creationId xmlns:a16="http://schemas.microsoft.com/office/drawing/2014/main" id="{1C934DA2-DA38-0589-91E1-E0E4F4F35E31}"/>
              </a:ext>
            </a:extLst>
          </p:cNvPr>
          <p:cNvSpPr txBox="1"/>
          <p:nvPr/>
        </p:nvSpPr>
        <p:spPr>
          <a:xfrm>
            <a:off x="6659130" y="3113137"/>
            <a:ext cx="1811713" cy="1015663"/>
          </a:xfrm>
          <a:prstGeom prst="rect">
            <a:avLst/>
          </a:prstGeom>
          <a:noFill/>
        </p:spPr>
        <p:txBody>
          <a:bodyPr wrap="none" rtlCol="0">
            <a:spAutoFit/>
          </a:bodyPr>
          <a:lstStyle/>
          <a:p>
            <a:pPr algn="ctr"/>
            <a:r>
              <a:rPr lang="en-US" sz="2000" b="1" dirty="0">
                <a:solidFill>
                  <a:schemeClr val="accent6">
                    <a:lumMod val="75000"/>
                  </a:schemeClr>
                </a:solidFill>
                <a:latin typeface="Cambria" panose="02040503050406030204" pitchFamily="18" charset="0"/>
              </a:rPr>
              <a:t>DRAM-Based</a:t>
            </a:r>
          </a:p>
          <a:p>
            <a:pPr algn="ctr"/>
            <a:r>
              <a:rPr lang="en-US" sz="2000" b="1" dirty="0">
                <a:solidFill>
                  <a:schemeClr val="accent6">
                    <a:lumMod val="75000"/>
                  </a:schemeClr>
                </a:solidFill>
                <a:latin typeface="Cambria" panose="02040503050406030204" pitchFamily="18" charset="0"/>
              </a:rPr>
              <a:t>Main Memory</a:t>
            </a:r>
          </a:p>
          <a:p>
            <a:pPr algn="ctr"/>
            <a:r>
              <a:rPr lang="en-US" sz="2000" b="1" dirty="0">
                <a:latin typeface="Cambria" panose="02040503050406030204" pitchFamily="18" charset="0"/>
              </a:rPr>
              <a:t>(e.g., Ambit</a:t>
            </a:r>
            <a:r>
              <a:rPr lang="en-US" sz="2000" b="1" baseline="30000" dirty="0">
                <a:latin typeface="Cambria" panose="02040503050406030204" pitchFamily="18" charset="0"/>
              </a:rPr>
              <a:t>2</a:t>
            </a:r>
            <a:r>
              <a:rPr lang="en-US" sz="2000" b="1" dirty="0">
                <a:latin typeface="Cambria" panose="02040503050406030204" pitchFamily="18" charset="0"/>
              </a:rPr>
              <a:t>)</a:t>
            </a:r>
            <a:endParaRPr lang="en-CH" sz="2000" b="1" dirty="0">
              <a:latin typeface="Cambria" panose="02040503050406030204" pitchFamily="18" charset="0"/>
            </a:endParaRPr>
          </a:p>
        </p:txBody>
      </p:sp>
      <p:sp>
        <p:nvSpPr>
          <p:cNvPr id="10" name="TextBox 9">
            <a:extLst>
              <a:ext uri="{FF2B5EF4-FFF2-40B4-BE49-F238E27FC236}">
                <a16:creationId xmlns:a16="http://schemas.microsoft.com/office/drawing/2014/main" id="{D8DEAD4E-E1A8-7986-DF90-C99A01FCF7ED}"/>
              </a:ext>
            </a:extLst>
          </p:cNvPr>
          <p:cNvSpPr txBox="1"/>
          <p:nvPr/>
        </p:nvSpPr>
        <p:spPr>
          <a:xfrm>
            <a:off x="6062423" y="4489041"/>
            <a:ext cx="2125583" cy="1015663"/>
          </a:xfrm>
          <a:prstGeom prst="rect">
            <a:avLst/>
          </a:prstGeom>
          <a:noFill/>
        </p:spPr>
        <p:txBody>
          <a:bodyPr wrap="none" rtlCol="0">
            <a:spAutoFit/>
          </a:bodyPr>
          <a:lstStyle/>
          <a:p>
            <a:pPr algn="ctr"/>
            <a:r>
              <a:rPr lang="en-US" sz="2000" b="1" dirty="0">
                <a:solidFill>
                  <a:schemeClr val="accent6">
                    <a:lumMod val="75000"/>
                  </a:schemeClr>
                </a:solidFill>
                <a:latin typeface="Cambria" panose="02040503050406030204" pitchFamily="18" charset="0"/>
              </a:rPr>
              <a:t>NVM-Based</a:t>
            </a:r>
          </a:p>
          <a:p>
            <a:pPr algn="ctr"/>
            <a:r>
              <a:rPr lang="en-US" sz="2000" b="1" dirty="0">
                <a:solidFill>
                  <a:schemeClr val="accent6">
                    <a:lumMod val="75000"/>
                  </a:schemeClr>
                </a:solidFill>
                <a:latin typeface="Cambria" panose="02040503050406030204" pitchFamily="18" charset="0"/>
              </a:rPr>
              <a:t>Main Memory</a:t>
            </a:r>
          </a:p>
          <a:p>
            <a:pPr algn="ctr"/>
            <a:r>
              <a:rPr lang="en-US" sz="2000" b="1" dirty="0">
                <a:latin typeface="Cambria" panose="02040503050406030204" pitchFamily="18" charset="0"/>
              </a:rPr>
              <a:t>(e.g., Pinatubo</a:t>
            </a:r>
            <a:r>
              <a:rPr lang="en-US" sz="2000" b="1" baseline="30000" dirty="0">
                <a:latin typeface="Cambria" panose="02040503050406030204" pitchFamily="18" charset="0"/>
              </a:rPr>
              <a:t>3</a:t>
            </a:r>
            <a:r>
              <a:rPr lang="en-US" sz="2000" b="1" dirty="0">
                <a:latin typeface="Cambria" panose="02040503050406030204" pitchFamily="18" charset="0"/>
              </a:rPr>
              <a:t>)</a:t>
            </a:r>
            <a:endParaRPr lang="en-CH" sz="2000" b="1" dirty="0">
              <a:latin typeface="Cambria" panose="02040503050406030204" pitchFamily="18" charset="0"/>
            </a:endParaRPr>
          </a:p>
        </p:txBody>
      </p:sp>
      <p:sp>
        <p:nvSpPr>
          <p:cNvPr id="11" name="TextBox 10">
            <a:extLst>
              <a:ext uri="{FF2B5EF4-FFF2-40B4-BE49-F238E27FC236}">
                <a16:creationId xmlns:a16="http://schemas.microsoft.com/office/drawing/2014/main" id="{74560635-2702-AF01-0D88-3A48DC1DECC0}"/>
              </a:ext>
            </a:extLst>
          </p:cNvPr>
          <p:cNvSpPr txBox="1"/>
          <p:nvPr/>
        </p:nvSpPr>
        <p:spPr>
          <a:xfrm>
            <a:off x="1560054" y="1811646"/>
            <a:ext cx="2017925" cy="1015663"/>
          </a:xfrm>
          <a:prstGeom prst="rect">
            <a:avLst/>
          </a:prstGeom>
          <a:noFill/>
        </p:spPr>
        <p:txBody>
          <a:bodyPr wrap="square" rtlCol="0">
            <a:spAutoFit/>
          </a:bodyPr>
          <a:lstStyle/>
          <a:p>
            <a:pPr algn="ctr"/>
            <a:r>
              <a:rPr lang="en-US" sz="2000" b="1" dirty="0">
                <a:solidFill>
                  <a:schemeClr val="accent6">
                    <a:lumMod val="75000"/>
                  </a:schemeClr>
                </a:solidFill>
                <a:latin typeface="Cambria" panose="02040503050406030204" pitchFamily="18" charset="0"/>
              </a:rPr>
              <a:t>In-Storage</a:t>
            </a:r>
          </a:p>
          <a:p>
            <a:pPr algn="ctr"/>
            <a:r>
              <a:rPr lang="en-US" sz="2000" b="1" dirty="0">
                <a:solidFill>
                  <a:schemeClr val="accent6">
                    <a:lumMod val="75000"/>
                  </a:schemeClr>
                </a:solidFill>
                <a:latin typeface="Cambria" panose="02040503050406030204" pitchFamily="18" charset="0"/>
              </a:rPr>
              <a:t>Processing Unit</a:t>
            </a:r>
          </a:p>
          <a:p>
            <a:pPr algn="ctr"/>
            <a:r>
              <a:rPr lang="en-CH" sz="2000" b="1" dirty="0">
                <a:latin typeface="Cambria" panose="02040503050406030204" pitchFamily="18" charset="0"/>
              </a:rPr>
              <a:t>(e.g., Biscuit</a:t>
            </a:r>
            <a:r>
              <a:rPr lang="en-CH" sz="2000" b="1" baseline="30000" dirty="0">
                <a:latin typeface="Cambria" panose="02040503050406030204" pitchFamily="18" charset="0"/>
              </a:rPr>
              <a:t>4</a:t>
            </a:r>
            <a:r>
              <a:rPr lang="en-CH" sz="2000" b="1" dirty="0">
                <a:latin typeface="Cambria" panose="02040503050406030204" pitchFamily="18" charset="0"/>
              </a:rPr>
              <a:t>)</a:t>
            </a:r>
          </a:p>
        </p:txBody>
      </p:sp>
      <p:cxnSp>
        <p:nvCxnSpPr>
          <p:cNvPr id="15" name="Straight Arrow Connector 14">
            <a:extLst>
              <a:ext uri="{FF2B5EF4-FFF2-40B4-BE49-F238E27FC236}">
                <a16:creationId xmlns:a16="http://schemas.microsoft.com/office/drawing/2014/main" id="{FCCCF992-E6FA-2BFC-C078-F041410813F1}"/>
              </a:ext>
            </a:extLst>
          </p:cNvPr>
          <p:cNvCxnSpPr>
            <a:cxnSpLocks/>
            <a:stCxn id="4" idx="3"/>
            <a:endCxn id="8" idx="1"/>
          </p:cNvCxnSpPr>
          <p:nvPr/>
        </p:nvCxnSpPr>
        <p:spPr>
          <a:xfrm>
            <a:off x="5593678" y="3620968"/>
            <a:ext cx="1065452" cy="1"/>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327B3D4-E4CD-B57F-215E-F0AEE0E40784}"/>
              </a:ext>
            </a:extLst>
          </p:cNvPr>
          <p:cNvCxnSpPr>
            <a:cxnSpLocks/>
            <a:endCxn id="11" idx="2"/>
          </p:cNvCxnSpPr>
          <p:nvPr/>
        </p:nvCxnSpPr>
        <p:spPr>
          <a:xfrm flipH="1" flipV="1">
            <a:off x="2569017" y="2827309"/>
            <a:ext cx="981129" cy="374267"/>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ED96501-B201-55E2-4B2B-91B8C9955234}"/>
              </a:ext>
            </a:extLst>
          </p:cNvPr>
          <p:cNvCxnSpPr>
            <a:cxnSpLocks/>
          </p:cNvCxnSpPr>
          <p:nvPr/>
        </p:nvCxnSpPr>
        <p:spPr>
          <a:xfrm>
            <a:off x="5318656" y="4281834"/>
            <a:ext cx="829742" cy="374267"/>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6818001-6890-4926-F6B6-33EE34C897D9}"/>
              </a:ext>
            </a:extLst>
          </p:cNvPr>
          <p:cNvCxnSpPr>
            <a:cxnSpLocks/>
            <a:endCxn id="36" idx="0"/>
          </p:cNvCxnSpPr>
          <p:nvPr/>
        </p:nvCxnSpPr>
        <p:spPr>
          <a:xfrm flipH="1">
            <a:off x="2569903" y="4003775"/>
            <a:ext cx="982242" cy="374267"/>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EFF2846-6F53-6878-2A74-FF78D2FC6A68}"/>
              </a:ext>
            </a:extLst>
          </p:cNvPr>
          <p:cNvCxnSpPr>
            <a:cxnSpLocks/>
          </p:cNvCxnSpPr>
          <p:nvPr/>
        </p:nvCxnSpPr>
        <p:spPr>
          <a:xfrm flipV="1">
            <a:off x="5308824" y="2589459"/>
            <a:ext cx="829742" cy="374267"/>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D2752FB-CD29-B8D3-445F-6287DB86AFE6}"/>
              </a:ext>
            </a:extLst>
          </p:cNvPr>
          <p:cNvSpPr txBox="1"/>
          <p:nvPr/>
        </p:nvSpPr>
        <p:spPr>
          <a:xfrm>
            <a:off x="1349058" y="4378042"/>
            <a:ext cx="2441690" cy="1015663"/>
          </a:xfrm>
          <a:prstGeom prst="rect">
            <a:avLst/>
          </a:prstGeom>
          <a:noFill/>
        </p:spPr>
        <p:txBody>
          <a:bodyPr wrap="square" rtlCol="0">
            <a:spAutoFit/>
          </a:bodyPr>
          <a:lstStyle/>
          <a:p>
            <a:pPr algn="ctr"/>
            <a:r>
              <a:rPr lang="en-US" sz="2000" b="1" dirty="0">
                <a:solidFill>
                  <a:schemeClr val="accent6">
                    <a:lumMod val="75000"/>
                  </a:schemeClr>
                </a:solidFill>
                <a:latin typeface="Cambria" panose="02040503050406030204" pitchFamily="18" charset="0"/>
              </a:rPr>
              <a:t>NAND Flash-Based</a:t>
            </a:r>
          </a:p>
          <a:p>
            <a:pPr algn="ctr"/>
            <a:r>
              <a:rPr lang="en-US" sz="2000" b="1" dirty="0">
                <a:solidFill>
                  <a:schemeClr val="accent6">
                    <a:lumMod val="75000"/>
                  </a:schemeClr>
                </a:solidFill>
                <a:latin typeface="Cambria" panose="02040503050406030204" pitchFamily="18" charset="0"/>
              </a:rPr>
              <a:t>Storage</a:t>
            </a:r>
          </a:p>
          <a:p>
            <a:pPr algn="ctr"/>
            <a:r>
              <a:rPr lang="en-CH" sz="2000" b="1" dirty="0">
                <a:latin typeface="Cambria" panose="02040503050406030204" pitchFamily="18" charset="0"/>
              </a:rPr>
              <a:t>(e.g., ParaBit</a:t>
            </a:r>
            <a:r>
              <a:rPr lang="en-CH" sz="2000" b="1" baseline="30000" dirty="0">
                <a:latin typeface="Cambria" panose="02040503050406030204" pitchFamily="18" charset="0"/>
              </a:rPr>
              <a:t>5</a:t>
            </a:r>
            <a:r>
              <a:rPr lang="en-CH" sz="2000" b="1" dirty="0">
                <a:latin typeface="Cambria" panose="02040503050406030204" pitchFamily="18" charset="0"/>
              </a:rPr>
              <a:t>)</a:t>
            </a:r>
          </a:p>
        </p:txBody>
      </p:sp>
      <p:sp>
        <p:nvSpPr>
          <p:cNvPr id="5" name="TextBox 4">
            <a:extLst>
              <a:ext uri="{FF2B5EF4-FFF2-40B4-BE49-F238E27FC236}">
                <a16:creationId xmlns:a16="http://schemas.microsoft.com/office/drawing/2014/main" id="{127DD582-B126-2A55-9FFC-A8D9106A7391}"/>
              </a:ext>
            </a:extLst>
          </p:cNvPr>
          <p:cNvSpPr txBox="1"/>
          <p:nvPr/>
        </p:nvSpPr>
        <p:spPr>
          <a:xfrm>
            <a:off x="4798824" y="1696738"/>
            <a:ext cx="4225395" cy="4363962"/>
          </a:xfrm>
          <a:prstGeom prst="rect">
            <a:avLst/>
          </a:prstGeom>
          <a:solidFill>
            <a:schemeClr val="bg1">
              <a:alpha val="89294"/>
            </a:schemeClr>
          </a:solidFill>
        </p:spPr>
        <p:txBody>
          <a:bodyPr wrap="square" rtlCol="0">
            <a:spAutoFit/>
          </a:bodyPr>
          <a:lstStyle/>
          <a:p>
            <a:endParaRPr lang="en-US" dirty="0"/>
          </a:p>
        </p:txBody>
      </p:sp>
      <p:sp>
        <p:nvSpPr>
          <p:cNvPr id="7" name="Rounded Rectangle 6">
            <a:extLst>
              <a:ext uri="{FF2B5EF4-FFF2-40B4-BE49-F238E27FC236}">
                <a16:creationId xmlns:a16="http://schemas.microsoft.com/office/drawing/2014/main" id="{E3941487-6C71-F718-099B-D12900DDE03C}"/>
              </a:ext>
            </a:extLst>
          </p:cNvPr>
          <p:cNvSpPr/>
          <p:nvPr/>
        </p:nvSpPr>
        <p:spPr>
          <a:xfrm>
            <a:off x="1425677" y="1811403"/>
            <a:ext cx="2271252" cy="1015663"/>
          </a:xfrm>
          <a:prstGeom prst="round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ounded Rectangle 8">
            <a:extLst>
              <a:ext uri="{FF2B5EF4-FFF2-40B4-BE49-F238E27FC236}">
                <a16:creationId xmlns:a16="http://schemas.microsoft.com/office/drawing/2014/main" id="{C9494C9D-C46E-61E4-9148-E51694D96232}"/>
              </a:ext>
            </a:extLst>
          </p:cNvPr>
          <p:cNvSpPr/>
          <p:nvPr/>
        </p:nvSpPr>
        <p:spPr>
          <a:xfrm>
            <a:off x="1425677" y="4387455"/>
            <a:ext cx="2271252" cy="1015663"/>
          </a:xfrm>
          <a:prstGeom prst="round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2F12D2C6-496F-BBA5-2C13-B43F84D20485}"/>
              </a:ext>
            </a:extLst>
          </p:cNvPr>
          <p:cNvSpPr/>
          <p:nvPr/>
        </p:nvSpPr>
        <p:spPr>
          <a:xfrm>
            <a:off x="145008" y="2951226"/>
            <a:ext cx="3187199" cy="1323439"/>
          </a:xfrm>
          <a:prstGeom prst="rect">
            <a:avLst/>
          </a:prstGeom>
        </p:spPr>
        <p:txBody>
          <a:bodyPr wrap="square">
            <a:spAutoFit/>
          </a:bodyPr>
          <a:lstStyle/>
          <a:p>
            <a:pPr algn="ctr"/>
            <a:r>
              <a:rPr lang="en-US" sz="2000" b="1" i="1" dirty="0">
                <a:solidFill>
                  <a:srgbClr val="C00000"/>
                </a:solidFill>
                <a:latin typeface="Cambria" panose="02040503050406030204" pitchFamily="18" charset="0"/>
              </a:rPr>
              <a:t>Our focus</a:t>
            </a:r>
            <a:r>
              <a:rPr lang="en-US" sz="2000" b="1" i="1" dirty="0">
                <a:latin typeface="Cambria" panose="02040503050406030204" pitchFamily="18" charset="0"/>
              </a:rPr>
              <a:t>:</a:t>
            </a:r>
          </a:p>
          <a:p>
            <a:pPr algn="ctr"/>
            <a:r>
              <a:rPr lang="en-US" sz="2000" i="1" dirty="0">
                <a:latin typeface="Cambria" panose="02040503050406030204" pitchFamily="18" charset="0"/>
              </a:rPr>
              <a:t>Large data sets</a:t>
            </a:r>
          </a:p>
          <a:p>
            <a:pPr algn="ctr"/>
            <a:r>
              <a:rPr lang="en-US" sz="2000" i="1" dirty="0">
                <a:latin typeface="Cambria" panose="02040503050406030204" pitchFamily="18" charset="0"/>
              </a:rPr>
              <a:t>that do </a:t>
            </a:r>
            <a:r>
              <a:rPr lang="en-US" sz="2000" i="1" dirty="0">
                <a:solidFill>
                  <a:srgbClr val="C00000"/>
                </a:solidFill>
                <a:latin typeface="Cambria" panose="02040503050406030204" pitchFamily="18" charset="0"/>
              </a:rPr>
              <a:t>not fit </a:t>
            </a:r>
          </a:p>
          <a:p>
            <a:pPr algn="ctr"/>
            <a:r>
              <a:rPr lang="en-US" sz="2000" i="1" dirty="0">
                <a:solidFill>
                  <a:srgbClr val="C00000"/>
                </a:solidFill>
                <a:latin typeface="Cambria" panose="02040503050406030204" pitchFamily="18" charset="0"/>
              </a:rPr>
              <a:t>in main memory</a:t>
            </a:r>
            <a:endParaRPr lang="en-CH" sz="2000" i="1" dirty="0">
              <a:solidFill>
                <a:srgbClr val="C00000"/>
              </a:solidFill>
            </a:endParaRPr>
          </a:p>
        </p:txBody>
      </p:sp>
      <p:sp>
        <p:nvSpPr>
          <p:cNvPr id="4" name="Rounded Rectangle 3">
            <a:extLst>
              <a:ext uri="{FF2B5EF4-FFF2-40B4-BE49-F238E27FC236}">
                <a16:creationId xmlns:a16="http://schemas.microsoft.com/office/drawing/2014/main" id="{25F7B56A-EBAA-4585-0A5B-57FF380E06B4}"/>
              </a:ext>
            </a:extLst>
          </p:cNvPr>
          <p:cNvSpPr/>
          <p:nvPr/>
        </p:nvSpPr>
        <p:spPr>
          <a:xfrm>
            <a:off x="3550321" y="2960102"/>
            <a:ext cx="2043357" cy="1321732"/>
          </a:xfrm>
          <a:prstGeom prst="roundRect">
            <a:avLst>
              <a:gd name="adj" fmla="val 12155"/>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rPr>
              <a:t>Near-Data</a:t>
            </a:r>
          </a:p>
          <a:p>
            <a:pPr algn="ctr"/>
            <a:r>
              <a:rPr lang="en-CH" sz="2000" b="1" dirty="0">
                <a:solidFill>
                  <a:schemeClr val="tx1"/>
                </a:solidFill>
                <a:latin typeface="Cambria" panose="02040503050406030204" pitchFamily="18" charset="0"/>
              </a:rPr>
              <a:t>Processing (NDP)</a:t>
            </a:r>
          </a:p>
        </p:txBody>
      </p:sp>
      <p:sp>
        <p:nvSpPr>
          <p:cNvPr id="41" name="Content Placeholder 25">
            <a:extLst>
              <a:ext uri="{FF2B5EF4-FFF2-40B4-BE49-F238E27FC236}">
                <a16:creationId xmlns:a16="http://schemas.microsoft.com/office/drawing/2014/main" id="{32D9D479-FBE1-56F5-8CC3-A69B4C2FFF30}"/>
              </a:ext>
            </a:extLst>
          </p:cNvPr>
          <p:cNvSpPr txBox="1">
            <a:spLocks/>
          </p:cNvSpPr>
          <p:nvPr/>
        </p:nvSpPr>
        <p:spPr>
          <a:xfrm>
            <a:off x="34309" y="5535399"/>
            <a:ext cx="9094167" cy="119411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rgbClr val="C80060"/>
              </a:buClr>
              <a:buFont typeface="Wingdings" pitchFamily="2" charset="2"/>
              <a:buChar char="§"/>
              <a:defRPr sz="2100" b="0" i="0" kern="1200">
                <a:solidFill>
                  <a:schemeClr val="tx1"/>
                </a:solidFill>
                <a:latin typeface="Avenir Next" panose="020B0503020202020204" pitchFamily="34" charset="0"/>
                <a:ea typeface="+mn-ea"/>
                <a:cs typeface="+mn-cs"/>
              </a:defRPr>
            </a:lvl1pPr>
            <a:lvl2pPr marL="514350" indent="-171450" algn="l" defTabSz="685800" rtl="0" eaLnBrk="1" latinLnBrk="0" hangingPunct="1">
              <a:lnSpc>
                <a:spcPct val="90000"/>
              </a:lnSpc>
              <a:spcBef>
                <a:spcPts val="375"/>
              </a:spcBef>
              <a:buClr>
                <a:schemeClr val="tx1"/>
              </a:buClr>
              <a:buFont typeface="Arial" panose="020B0604020202020204" pitchFamily="34" charset="0"/>
              <a:buChar char="•"/>
              <a:defRPr sz="1950" b="0" i="0" kern="1200">
                <a:solidFill>
                  <a:schemeClr val="tx1"/>
                </a:solidFill>
                <a:latin typeface="Avenir Next" panose="020B0503020202020204" pitchFamily="34" charset="0"/>
                <a:ea typeface="+mn-ea"/>
                <a:cs typeface="+mn-cs"/>
              </a:defRPr>
            </a:lvl2pPr>
            <a:lvl3pPr marL="857250" indent="-171450" algn="l" defTabSz="685800" rtl="0" eaLnBrk="1" latinLnBrk="0" hangingPunct="1">
              <a:lnSpc>
                <a:spcPct val="90000"/>
              </a:lnSpc>
              <a:spcBef>
                <a:spcPts val="375"/>
              </a:spcBef>
              <a:buClr>
                <a:schemeClr val="tx1"/>
              </a:buClr>
              <a:buSzPct val="70000"/>
              <a:buFont typeface="Courier New" panose="02070309020205020404" pitchFamily="49" charset="0"/>
              <a:buChar char="o"/>
              <a:defRPr sz="1800" b="0" i="0" kern="1200">
                <a:solidFill>
                  <a:schemeClr val="tx1"/>
                </a:solidFill>
                <a:latin typeface="Avenir Next" panose="020B0503020202020204" pitchFamily="34" charset="0"/>
                <a:ea typeface="+mn-ea"/>
                <a:cs typeface="+mn-cs"/>
              </a:defRPr>
            </a:lvl3pPr>
            <a:lvl4pPr marL="1200150" indent="-171450" algn="l" defTabSz="685800" rtl="0" eaLnBrk="1" latinLnBrk="0" hangingPunct="1">
              <a:lnSpc>
                <a:spcPct val="90000"/>
              </a:lnSpc>
              <a:spcBef>
                <a:spcPts val="375"/>
              </a:spcBef>
              <a:buFont typeface="Apple Symbols" panose="02000000000000000000" pitchFamily="2" charset="-79"/>
              <a:buChar char="⎻"/>
              <a:defRPr sz="1650" b="0" i="0" kern="1200">
                <a:solidFill>
                  <a:schemeClr val="tx1"/>
                </a:solidFill>
                <a:latin typeface="Avenir Next" panose="020B0503020202020204" pitchFamily="34" charset="0"/>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650" b="0" i="0" kern="1200">
                <a:solidFill>
                  <a:schemeClr val="tx1"/>
                </a:solidFill>
                <a:latin typeface="Avenir Next" panose="020B05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400"/>
              </a:spcBef>
              <a:buFont typeface="Wingdings" pitchFamily="2" charset="2"/>
              <a:buNone/>
            </a:pPr>
            <a:r>
              <a:rPr lang="en-US" sz="1000" baseline="30000" dirty="0">
                <a:solidFill>
                  <a:schemeClr val="bg1">
                    <a:lumMod val="50000"/>
                  </a:schemeClr>
                </a:solidFill>
              </a:rPr>
              <a:t>1</a:t>
            </a:r>
            <a:r>
              <a:rPr lang="en-US" sz="1000" dirty="0">
                <a:solidFill>
                  <a:schemeClr val="bg1">
                    <a:lumMod val="50000"/>
                  </a:schemeClr>
                </a:solidFill>
              </a:rPr>
              <a:t>Aga+, “Compute Caches," HPCA, 2017</a:t>
            </a:r>
          </a:p>
          <a:p>
            <a:pPr marL="0" indent="0">
              <a:lnSpc>
                <a:spcPct val="100000"/>
              </a:lnSpc>
              <a:spcBef>
                <a:spcPts val="400"/>
              </a:spcBef>
              <a:buFont typeface="Wingdings" pitchFamily="2" charset="2"/>
              <a:buNone/>
            </a:pPr>
            <a:r>
              <a:rPr lang="en-US" sz="1000" baseline="30000" dirty="0">
                <a:solidFill>
                  <a:schemeClr val="bg1">
                    <a:lumMod val="50000"/>
                  </a:schemeClr>
                </a:solidFill>
              </a:rPr>
              <a:t>2</a:t>
            </a:r>
            <a:r>
              <a:rPr lang="en-US" sz="1000" dirty="0">
                <a:solidFill>
                  <a:schemeClr val="bg1">
                    <a:lumMod val="50000"/>
                  </a:schemeClr>
                </a:solidFill>
              </a:rPr>
              <a:t>Seshadri+, “Ambit: In-Memory Accelerator for Bulk Bitwise Operations Using Commodity DRAM Technology,” MICRO, 2017</a:t>
            </a:r>
          </a:p>
          <a:p>
            <a:pPr marL="0" indent="0">
              <a:lnSpc>
                <a:spcPct val="100000"/>
              </a:lnSpc>
              <a:spcBef>
                <a:spcPts val="400"/>
              </a:spcBef>
              <a:buFont typeface="Wingdings" pitchFamily="2" charset="2"/>
              <a:buNone/>
            </a:pPr>
            <a:r>
              <a:rPr lang="en-US" sz="1000" baseline="30000" dirty="0">
                <a:solidFill>
                  <a:schemeClr val="bg1">
                    <a:lumMod val="50000"/>
                  </a:schemeClr>
                </a:solidFill>
              </a:rPr>
              <a:t>3</a:t>
            </a:r>
            <a:r>
              <a:rPr lang="en-US" sz="1000" dirty="0">
                <a:solidFill>
                  <a:schemeClr val="bg1">
                    <a:lumMod val="50000"/>
                  </a:schemeClr>
                </a:solidFill>
              </a:rPr>
              <a:t>Li+, “Pinatubo: A Processing-in-Memory Architecture for Bulk Bitwise Operations in Emerging Non-Volatile Memories,” DAC, 2016 </a:t>
            </a:r>
          </a:p>
          <a:p>
            <a:pPr marL="0" indent="0">
              <a:lnSpc>
                <a:spcPct val="100000"/>
              </a:lnSpc>
              <a:spcBef>
                <a:spcPts val="400"/>
              </a:spcBef>
              <a:buFont typeface="Wingdings" pitchFamily="2" charset="2"/>
              <a:buNone/>
            </a:pPr>
            <a:r>
              <a:rPr lang="en-US" sz="1000" baseline="30000" dirty="0">
                <a:solidFill>
                  <a:schemeClr val="bg1">
                    <a:lumMod val="50000"/>
                  </a:schemeClr>
                </a:solidFill>
              </a:rPr>
              <a:t>4</a:t>
            </a:r>
            <a:r>
              <a:rPr lang="en-US" sz="1000" dirty="0">
                <a:solidFill>
                  <a:schemeClr val="bg1">
                    <a:lumMod val="50000"/>
                  </a:schemeClr>
                </a:solidFill>
              </a:rPr>
              <a:t>Gu+, “Biscuit: A Framework for Near-Data Processing of Big Data Workloads,” ISCA, 2016</a:t>
            </a:r>
          </a:p>
          <a:p>
            <a:pPr marL="0" indent="0">
              <a:lnSpc>
                <a:spcPct val="100000"/>
              </a:lnSpc>
              <a:spcBef>
                <a:spcPts val="400"/>
              </a:spcBef>
              <a:buFont typeface="Wingdings" pitchFamily="2" charset="2"/>
              <a:buNone/>
            </a:pPr>
            <a:r>
              <a:rPr lang="en-US" sz="1000" baseline="30000" dirty="0">
                <a:solidFill>
                  <a:schemeClr val="bg1">
                    <a:lumMod val="50000"/>
                  </a:schemeClr>
                </a:solidFill>
              </a:rPr>
              <a:t>5</a:t>
            </a:r>
            <a:r>
              <a:rPr lang="en-US" sz="1000" dirty="0">
                <a:solidFill>
                  <a:schemeClr val="bg1">
                    <a:lumMod val="50000"/>
                  </a:schemeClr>
                </a:solidFill>
              </a:rPr>
              <a:t>Gao+, “</a:t>
            </a:r>
            <a:r>
              <a:rPr lang="en-US" sz="1000" dirty="0" err="1">
                <a:solidFill>
                  <a:schemeClr val="bg1">
                    <a:lumMod val="50000"/>
                  </a:schemeClr>
                </a:solidFill>
              </a:rPr>
              <a:t>ParaBit</a:t>
            </a:r>
            <a:r>
              <a:rPr lang="en-US" sz="1000" dirty="0">
                <a:solidFill>
                  <a:schemeClr val="bg1">
                    <a:lumMod val="50000"/>
                  </a:schemeClr>
                </a:solidFill>
              </a:rPr>
              <a:t>: Processing Parallel Bitwise Operations in NAND Flash Memory Based SSDs,” MICRO, 2021</a:t>
            </a:r>
          </a:p>
          <a:p>
            <a:pPr marL="0" indent="0">
              <a:lnSpc>
                <a:spcPct val="100000"/>
              </a:lnSpc>
              <a:spcBef>
                <a:spcPts val="400"/>
              </a:spcBef>
              <a:buFont typeface="Wingdings" pitchFamily="2" charset="2"/>
              <a:buNone/>
            </a:pPr>
            <a:endParaRPr lang="en-US" sz="1000" dirty="0">
              <a:solidFill>
                <a:schemeClr val="bg1">
                  <a:lumMod val="75000"/>
                </a:schemeClr>
              </a:solidFill>
            </a:endParaRPr>
          </a:p>
        </p:txBody>
      </p:sp>
      <p:sp>
        <p:nvSpPr>
          <p:cNvPr id="14" name="Slide Number Placeholder 13">
            <a:extLst>
              <a:ext uri="{FF2B5EF4-FFF2-40B4-BE49-F238E27FC236}">
                <a16:creationId xmlns:a16="http://schemas.microsoft.com/office/drawing/2014/main" id="{8926DBEE-5E52-E5CB-618E-1F6A895E10AE}"/>
              </a:ext>
            </a:extLst>
          </p:cNvPr>
          <p:cNvSpPr>
            <a:spLocks noGrp="1"/>
          </p:cNvSpPr>
          <p:nvPr>
            <p:ph type="sldNum" sz="quarter" idx="12"/>
          </p:nvPr>
        </p:nvSpPr>
        <p:spPr/>
        <p:txBody>
          <a:bodyPr/>
          <a:lstStyle/>
          <a:p>
            <a:r>
              <a:rPr lang="en-CH" dirty="0"/>
              <a:t>4</a:t>
            </a:r>
          </a:p>
        </p:txBody>
      </p:sp>
    </p:spTree>
    <p:extLst>
      <p:ext uri="{BB962C8B-B14F-4D97-AF65-F5344CB8AC3E}">
        <p14:creationId xmlns:p14="http://schemas.microsoft.com/office/powerpoint/2010/main" val="60986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Arrow 3">
            <a:extLst>
              <a:ext uri="{FF2B5EF4-FFF2-40B4-BE49-F238E27FC236}">
                <a16:creationId xmlns:a16="http://schemas.microsoft.com/office/drawing/2014/main" id="{2DB40BDA-4C48-A4CF-5814-12C99E37AECD}"/>
              </a:ext>
            </a:extLst>
          </p:cNvPr>
          <p:cNvSpPr/>
          <p:nvPr/>
        </p:nvSpPr>
        <p:spPr>
          <a:xfrm rot="16200000">
            <a:off x="2445419" y="1930992"/>
            <a:ext cx="1336000" cy="3296823"/>
          </a:xfrm>
          <a:prstGeom prst="upArrow">
            <a:avLst>
              <a:gd name="adj1" fmla="val 45308"/>
              <a:gd name="adj2" fmla="val 568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n>
                <a:solidFill>
                  <a:srgbClr val="FF0000"/>
                </a:solidFill>
              </a:ln>
            </a:endParaRPr>
          </a:p>
        </p:txBody>
      </p:sp>
      <p:sp>
        <p:nvSpPr>
          <p:cNvPr id="2" name="Title 1">
            <a:extLst>
              <a:ext uri="{FF2B5EF4-FFF2-40B4-BE49-F238E27FC236}">
                <a16:creationId xmlns:a16="http://schemas.microsoft.com/office/drawing/2014/main" id="{603AD196-9965-ED40-44AB-7D089EF3988D}"/>
              </a:ext>
            </a:extLst>
          </p:cNvPr>
          <p:cNvSpPr>
            <a:spLocks noGrp="1"/>
          </p:cNvSpPr>
          <p:nvPr>
            <p:ph type="title"/>
          </p:nvPr>
        </p:nvSpPr>
        <p:spPr/>
        <p:txBody>
          <a:bodyPr/>
          <a:lstStyle/>
          <a:p>
            <a:r>
              <a:rPr lang="en-CH" dirty="0"/>
              <a:t>In-Storage Processing (ISP)</a:t>
            </a:r>
          </a:p>
        </p:txBody>
      </p:sp>
      <p:sp>
        <p:nvSpPr>
          <p:cNvPr id="3" name="Content Placeholder 2">
            <a:extLst>
              <a:ext uri="{FF2B5EF4-FFF2-40B4-BE49-F238E27FC236}">
                <a16:creationId xmlns:a16="http://schemas.microsoft.com/office/drawing/2014/main" id="{4D9A1AA9-5088-1A8B-AC04-381BB7D439C8}"/>
              </a:ext>
            </a:extLst>
          </p:cNvPr>
          <p:cNvSpPr>
            <a:spLocks noGrp="1"/>
          </p:cNvSpPr>
          <p:nvPr>
            <p:ph idx="1"/>
          </p:nvPr>
        </p:nvSpPr>
        <p:spPr/>
        <p:txBody>
          <a:bodyPr/>
          <a:lstStyle/>
          <a:p>
            <a:r>
              <a:rPr lang="en-CH" dirty="0"/>
              <a:t>Uses </a:t>
            </a:r>
            <a:r>
              <a:rPr lang="en-CH" dirty="0">
                <a:solidFill>
                  <a:schemeClr val="accent1"/>
                </a:solidFill>
              </a:rPr>
              <a:t>in-storage compute units </a:t>
            </a:r>
            <a:r>
              <a:rPr lang="en-CH" dirty="0"/>
              <a:t>(embedded cores or FPGA) to send </a:t>
            </a:r>
            <a:r>
              <a:rPr lang="en-CH" dirty="0">
                <a:solidFill>
                  <a:schemeClr val="accent6">
                    <a:lumMod val="75000"/>
                  </a:schemeClr>
                </a:solidFill>
              </a:rPr>
              <a:t>only the computation results</a:t>
            </a:r>
          </a:p>
        </p:txBody>
      </p:sp>
      <p:cxnSp>
        <p:nvCxnSpPr>
          <p:cNvPr id="11" name="Straight Connector 10">
            <a:extLst>
              <a:ext uri="{FF2B5EF4-FFF2-40B4-BE49-F238E27FC236}">
                <a16:creationId xmlns:a16="http://schemas.microsoft.com/office/drawing/2014/main" id="{5A835E2C-84F8-C880-0884-E99A21B9A673}"/>
              </a:ext>
            </a:extLst>
          </p:cNvPr>
          <p:cNvCxnSpPr>
            <a:cxnSpLocks/>
            <a:stCxn id="5" idx="1"/>
          </p:cNvCxnSpPr>
          <p:nvPr/>
        </p:nvCxnSpPr>
        <p:spPr>
          <a:xfrm flipH="1">
            <a:off x="1519082" y="3583858"/>
            <a:ext cx="919567" cy="1"/>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C2F89F-314E-F6C0-CFB6-F96BAB745A3D}"/>
              </a:ext>
            </a:extLst>
          </p:cNvPr>
          <p:cNvCxnSpPr>
            <a:cxnSpLocks/>
            <a:stCxn id="9" idx="1"/>
            <a:endCxn id="5" idx="3"/>
          </p:cNvCxnSpPr>
          <p:nvPr/>
        </p:nvCxnSpPr>
        <p:spPr>
          <a:xfrm flipH="1">
            <a:off x="3778353" y="3578942"/>
            <a:ext cx="934315" cy="4916"/>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A4C50178-7C73-4D14-A15C-113BFE4D9A4E}"/>
              </a:ext>
            </a:extLst>
          </p:cNvPr>
          <p:cNvSpPr/>
          <p:nvPr/>
        </p:nvSpPr>
        <p:spPr>
          <a:xfrm>
            <a:off x="2438649" y="2964195"/>
            <a:ext cx="1339704" cy="1239326"/>
          </a:xfrm>
          <a:prstGeom prst="roundRect">
            <a:avLst>
              <a:gd name="adj" fmla="val 12155"/>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rPr>
              <a:t>Main</a:t>
            </a:r>
          </a:p>
          <a:p>
            <a:pPr algn="ctr"/>
            <a:r>
              <a:rPr lang="en-CH" sz="2000" b="1" dirty="0">
                <a:solidFill>
                  <a:schemeClr val="tx1"/>
                </a:solidFill>
                <a:latin typeface="Cambria" panose="02040503050406030204" pitchFamily="18" charset="0"/>
              </a:rPr>
              <a:t>Memory</a:t>
            </a:r>
          </a:p>
          <a:p>
            <a:pPr algn="ctr"/>
            <a:r>
              <a:rPr lang="en-CH" sz="2000" b="1" dirty="0">
                <a:solidFill>
                  <a:schemeClr val="tx1"/>
                </a:solidFill>
                <a:latin typeface="Cambria" panose="02040503050406030204" pitchFamily="18" charset="0"/>
              </a:rPr>
              <a:t>(DRAM)</a:t>
            </a:r>
          </a:p>
        </p:txBody>
      </p:sp>
      <p:sp>
        <p:nvSpPr>
          <p:cNvPr id="6" name="Round Same-side Corner of Rectangle 5">
            <a:extLst>
              <a:ext uri="{FF2B5EF4-FFF2-40B4-BE49-F238E27FC236}">
                <a16:creationId xmlns:a16="http://schemas.microsoft.com/office/drawing/2014/main" id="{CA18796B-91A5-70CC-3014-DD7614D9487E}"/>
              </a:ext>
            </a:extLst>
          </p:cNvPr>
          <p:cNvSpPr/>
          <p:nvPr/>
        </p:nvSpPr>
        <p:spPr>
          <a:xfrm>
            <a:off x="119269" y="2958326"/>
            <a:ext cx="1385065" cy="829551"/>
          </a:xfrm>
          <a:prstGeom prst="round2SameRect">
            <a:avLst>
              <a:gd name="adj1" fmla="val 12242"/>
              <a:gd name="adj2" fmla="val 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rPr>
              <a:t>CPU/GPU</a:t>
            </a:r>
          </a:p>
        </p:txBody>
      </p:sp>
      <p:sp>
        <p:nvSpPr>
          <p:cNvPr id="7" name="Round Same-side Corner of Rectangle 6">
            <a:extLst>
              <a:ext uri="{FF2B5EF4-FFF2-40B4-BE49-F238E27FC236}">
                <a16:creationId xmlns:a16="http://schemas.microsoft.com/office/drawing/2014/main" id="{B4537BF7-976F-8055-E42B-EEA750B6E7D6}"/>
              </a:ext>
            </a:extLst>
          </p:cNvPr>
          <p:cNvSpPr/>
          <p:nvPr/>
        </p:nvSpPr>
        <p:spPr>
          <a:xfrm>
            <a:off x="119269" y="3787877"/>
            <a:ext cx="1385065" cy="477611"/>
          </a:xfrm>
          <a:prstGeom prst="round2SameRect">
            <a:avLst>
              <a:gd name="adj1" fmla="val 0"/>
              <a:gd name="adj2" fmla="val 22278"/>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rPr>
              <a:t>$ (SRAM)</a:t>
            </a:r>
          </a:p>
        </p:txBody>
      </p:sp>
      <p:sp>
        <p:nvSpPr>
          <p:cNvPr id="9" name="Rounded Rectangle 8">
            <a:extLst>
              <a:ext uri="{FF2B5EF4-FFF2-40B4-BE49-F238E27FC236}">
                <a16:creationId xmlns:a16="http://schemas.microsoft.com/office/drawing/2014/main" id="{CA92662E-A442-5225-1915-27EC28BC21FD}"/>
              </a:ext>
            </a:extLst>
          </p:cNvPr>
          <p:cNvSpPr/>
          <p:nvPr/>
        </p:nvSpPr>
        <p:spPr>
          <a:xfrm>
            <a:off x="4712668" y="1966452"/>
            <a:ext cx="4312062" cy="3224979"/>
          </a:xfrm>
          <a:prstGeom prst="roundRect">
            <a:avLst>
              <a:gd name="adj" fmla="val 6972"/>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mbria" panose="02040503050406030204" pitchFamily="18" charset="0"/>
              </a:rPr>
              <a:t>Storage</a:t>
            </a:r>
          </a:p>
          <a:p>
            <a:pPr algn="ctr"/>
            <a:r>
              <a:rPr lang="en-US" sz="2000" b="1" dirty="0">
                <a:solidFill>
                  <a:schemeClr val="tx1"/>
                </a:solidFill>
                <a:latin typeface="Cambria" panose="02040503050406030204" pitchFamily="18" charset="0"/>
              </a:rPr>
              <a:t>(NAND Flash-Based SSD)</a:t>
            </a:r>
            <a:endParaRPr lang="en-CH" sz="2000" b="1" dirty="0">
              <a:solidFill>
                <a:schemeClr val="tx1"/>
              </a:solidFill>
              <a:latin typeface="Cambria" panose="02040503050406030204" pitchFamily="18" charset="0"/>
            </a:endParaRPr>
          </a:p>
        </p:txBody>
      </p:sp>
      <p:sp>
        <p:nvSpPr>
          <p:cNvPr id="23" name="Rectangle 22">
            <a:extLst>
              <a:ext uri="{FF2B5EF4-FFF2-40B4-BE49-F238E27FC236}">
                <a16:creationId xmlns:a16="http://schemas.microsoft.com/office/drawing/2014/main" id="{4CF95686-64AB-4871-C6F0-21BFC0181D13}"/>
              </a:ext>
            </a:extLst>
          </p:cNvPr>
          <p:cNvSpPr/>
          <p:nvPr/>
        </p:nvSpPr>
        <p:spPr>
          <a:xfrm>
            <a:off x="207702" y="1911628"/>
            <a:ext cx="3187199" cy="707886"/>
          </a:xfrm>
          <a:prstGeom prst="rect">
            <a:avLst/>
          </a:prstGeom>
        </p:spPr>
        <p:txBody>
          <a:bodyPr wrap="square">
            <a:spAutoFit/>
          </a:bodyPr>
          <a:lstStyle/>
          <a:p>
            <a:pPr algn="ctr"/>
            <a:r>
              <a:rPr lang="en-US" sz="2000" i="1" dirty="0">
                <a:solidFill>
                  <a:schemeClr val="accent1">
                    <a:lumMod val="75000"/>
                  </a:schemeClr>
                </a:solidFill>
                <a:latin typeface="Cambria" panose="02040503050406030204" pitchFamily="18" charset="0"/>
              </a:rPr>
              <a:t>Memory bandwidth: </a:t>
            </a:r>
            <a:br>
              <a:rPr lang="en-US" sz="2000" i="1" dirty="0">
                <a:solidFill>
                  <a:schemeClr val="accent1">
                    <a:lumMod val="75000"/>
                  </a:schemeClr>
                </a:solidFill>
                <a:latin typeface="Cambria" panose="02040503050406030204" pitchFamily="18" charset="0"/>
              </a:rPr>
            </a:br>
            <a:r>
              <a:rPr lang="en-US" sz="2000" i="1" dirty="0">
                <a:solidFill>
                  <a:schemeClr val="accent1">
                    <a:lumMod val="75000"/>
                  </a:schemeClr>
                </a:solidFill>
                <a:latin typeface="Cambria" panose="02040503050406030204" pitchFamily="18" charset="0"/>
              </a:rPr>
              <a:t>~ 40 GB/s</a:t>
            </a:r>
            <a:endParaRPr lang="en-CH" sz="2000" i="1" dirty="0">
              <a:solidFill>
                <a:schemeClr val="accent1">
                  <a:lumMod val="75000"/>
                </a:schemeClr>
              </a:solidFill>
            </a:endParaRPr>
          </a:p>
        </p:txBody>
      </p:sp>
      <p:sp>
        <p:nvSpPr>
          <p:cNvPr id="24" name="Rectangle 23">
            <a:extLst>
              <a:ext uri="{FF2B5EF4-FFF2-40B4-BE49-F238E27FC236}">
                <a16:creationId xmlns:a16="http://schemas.microsoft.com/office/drawing/2014/main" id="{514CD809-2FF3-C011-4123-4C563163284E}"/>
              </a:ext>
            </a:extLst>
          </p:cNvPr>
          <p:cNvSpPr/>
          <p:nvPr/>
        </p:nvSpPr>
        <p:spPr>
          <a:xfrm>
            <a:off x="1801301" y="4482402"/>
            <a:ext cx="3187199" cy="707886"/>
          </a:xfrm>
          <a:prstGeom prst="rect">
            <a:avLst/>
          </a:prstGeom>
        </p:spPr>
        <p:txBody>
          <a:bodyPr wrap="square">
            <a:spAutoFit/>
          </a:bodyPr>
          <a:lstStyle/>
          <a:p>
            <a:pPr algn="ctr"/>
            <a:r>
              <a:rPr lang="en-US" sz="2000" i="1" dirty="0">
                <a:solidFill>
                  <a:srgbClr val="C00000"/>
                </a:solidFill>
                <a:latin typeface="Cambria" panose="02040503050406030204" pitchFamily="18" charset="0"/>
              </a:rPr>
              <a:t>Storage I/O bandwidth: </a:t>
            </a:r>
            <a:br>
              <a:rPr lang="en-US" sz="2000" i="1" dirty="0">
                <a:solidFill>
                  <a:srgbClr val="C00000"/>
                </a:solidFill>
                <a:latin typeface="Cambria" panose="02040503050406030204" pitchFamily="18" charset="0"/>
              </a:rPr>
            </a:br>
            <a:r>
              <a:rPr lang="en-US" sz="2000" i="1" dirty="0">
                <a:solidFill>
                  <a:srgbClr val="C00000"/>
                </a:solidFill>
                <a:latin typeface="Cambria" panose="02040503050406030204" pitchFamily="18" charset="0"/>
              </a:rPr>
              <a:t>~ 8 GB/s</a:t>
            </a:r>
            <a:endParaRPr lang="en-CH" sz="2000" i="1" dirty="0">
              <a:solidFill>
                <a:srgbClr val="C00000"/>
              </a:solidFill>
            </a:endParaRPr>
          </a:p>
        </p:txBody>
      </p:sp>
      <p:cxnSp>
        <p:nvCxnSpPr>
          <p:cNvPr id="30" name="Straight Connector 29">
            <a:extLst>
              <a:ext uri="{FF2B5EF4-FFF2-40B4-BE49-F238E27FC236}">
                <a16:creationId xmlns:a16="http://schemas.microsoft.com/office/drawing/2014/main" id="{61B41BF3-FE25-D63D-F2C6-207629F4B5B3}"/>
              </a:ext>
            </a:extLst>
          </p:cNvPr>
          <p:cNvCxnSpPr>
            <a:cxnSpLocks/>
          </p:cNvCxnSpPr>
          <p:nvPr/>
        </p:nvCxnSpPr>
        <p:spPr>
          <a:xfrm>
            <a:off x="1771221" y="2633693"/>
            <a:ext cx="106156" cy="959428"/>
          </a:xfrm>
          <a:prstGeom prst="line">
            <a:avLst/>
          </a:prstGeom>
          <a:ln w="41275">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ED3E140-A76F-2465-51C0-E18B113C7B4A}"/>
              </a:ext>
            </a:extLst>
          </p:cNvPr>
          <p:cNvCxnSpPr>
            <a:cxnSpLocks/>
          </p:cNvCxnSpPr>
          <p:nvPr/>
        </p:nvCxnSpPr>
        <p:spPr>
          <a:xfrm>
            <a:off x="1771221" y="2623861"/>
            <a:ext cx="106156" cy="959428"/>
          </a:xfrm>
          <a:prstGeom prst="line">
            <a:avLst/>
          </a:prstGeom>
          <a:ln w="15875">
            <a:solidFill>
              <a:srgbClr val="2F5597"/>
            </a:solidFill>
            <a:tail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DEE236-D062-B476-3092-FC3B1E8F4708}"/>
              </a:ext>
            </a:extLst>
          </p:cNvPr>
          <p:cNvCxnSpPr>
            <a:cxnSpLocks/>
          </p:cNvCxnSpPr>
          <p:nvPr/>
        </p:nvCxnSpPr>
        <p:spPr>
          <a:xfrm flipV="1">
            <a:off x="3987010" y="3582641"/>
            <a:ext cx="272171" cy="923335"/>
          </a:xfrm>
          <a:prstGeom prst="line">
            <a:avLst/>
          </a:prstGeom>
          <a:ln w="381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779FBB5-0418-D4B5-4001-456B64AD6420}"/>
              </a:ext>
            </a:extLst>
          </p:cNvPr>
          <p:cNvCxnSpPr>
            <a:cxnSpLocks/>
          </p:cNvCxnSpPr>
          <p:nvPr/>
        </p:nvCxnSpPr>
        <p:spPr>
          <a:xfrm flipV="1">
            <a:off x="3987010" y="3582641"/>
            <a:ext cx="272171" cy="923335"/>
          </a:xfrm>
          <a:prstGeom prst="line">
            <a:avLst/>
          </a:prstGeom>
          <a:ln w="15875">
            <a:solidFill>
              <a:srgbClr val="C00000"/>
            </a:solidFill>
            <a:tailEnd type="oval" w="lg" len="lg"/>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EE09FD76-BEA9-541B-8D2E-D49326A9BB5F}"/>
              </a:ext>
            </a:extLst>
          </p:cNvPr>
          <p:cNvSpPr>
            <a:spLocks noGrp="1"/>
          </p:cNvSpPr>
          <p:nvPr>
            <p:ph type="sldNum" sz="quarter" idx="12"/>
          </p:nvPr>
        </p:nvSpPr>
        <p:spPr/>
        <p:txBody>
          <a:bodyPr/>
          <a:lstStyle/>
          <a:p>
            <a:r>
              <a:rPr lang="en-CH" dirty="0"/>
              <a:t>5</a:t>
            </a:r>
          </a:p>
        </p:txBody>
      </p:sp>
    </p:spTree>
    <p:extLst>
      <p:ext uri="{BB962C8B-B14F-4D97-AF65-F5344CB8AC3E}">
        <p14:creationId xmlns:p14="http://schemas.microsoft.com/office/powerpoint/2010/main" val="104646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Up Arrow 42">
            <a:extLst>
              <a:ext uri="{FF2B5EF4-FFF2-40B4-BE49-F238E27FC236}">
                <a16:creationId xmlns:a16="http://schemas.microsoft.com/office/drawing/2014/main" id="{09FA1CB0-89AF-9A29-79D4-7C18794D6357}"/>
              </a:ext>
            </a:extLst>
          </p:cNvPr>
          <p:cNvSpPr/>
          <p:nvPr/>
        </p:nvSpPr>
        <p:spPr>
          <a:xfrm rot="16200000">
            <a:off x="2445419" y="1930992"/>
            <a:ext cx="1336000" cy="3296823"/>
          </a:xfrm>
          <a:prstGeom prst="upArrow">
            <a:avLst>
              <a:gd name="adj1" fmla="val 45308"/>
              <a:gd name="adj2" fmla="val 568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n>
                <a:solidFill>
                  <a:srgbClr val="FF0000"/>
                </a:solidFill>
              </a:ln>
            </a:endParaRPr>
          </a:p>
        </p:txBody>
      </p:sp>
      <p:sp>
        <p:nvSpPr>
          <p:cNvPr id="2" name="Title 1">
            <a:extLst>
              <a:ext uri="{FF2B5EF4-FFF2-40B4-BE49-F238E27FC236}">
                <a16:creationId xmlns:a16="http://schemas.microsoft.com/office/drawing/2014/main" id="{603AD196-9965-ED40-44AB-7D089EF3988D}"/>
              </a:ext>
            </a:extLst>
          </p:cNvPr>
          <p:cNvSpPr>
            <a:spLocks noGrp="1"/>
          </p:cNvSpPr>
          <p:nvPr>
            <p:ph type="title"/>
          </p:nvPr>
        </p:nvSpPr>
        <p:spPr/>
        <p:txBody>
          <a:bodyPr/>
          <a:lstStyle/>
          <a:p>
            <a:r>
              <a:rPr lang="en-CH" dirty="0"/>
              <a:t>In-Storage Processing (ISP)</a:t>
            </a:r>
          </a:p>
        </p:txBody>
      </p:sp>
      <p:sp>
        <p:nvSpPr>
          <p:cNvPr id="3" name="Content Placeholder 2">
            <a:extLst>
              <a:ext uri="{FF2B5EF4-FFF2-40B4-BE49-F238E27FC236}">
                <a16:creationId xmlns:a16="http://schemas.microsoft.com/office/drawing/2014/main" id="{4D9A1AA9-5088-1A8B-AC04-381BB7D439C8}"/>
              </a:ext>
            </a:extLst>
          </p:cNvPr>
          <p:cNvSpPr>
            <a:spLocks noGrp="1"/>
          </p:cNvSpPr>
          <p:nvPr>
            <p:ph idx="1"/>
          </p:nvPr>
        </p:nvSpPr>
        <p:spPr/>
        <p:txBody>
          <a:bodyPr/>
          <a:lstStyle/>
          <a:p>
            <a:r>
              <a:rPr lang="en-CH" dirty="0"/>
              <a:t>Uses </a:t>
            </a:r>
            <a:r>
              <a:rPr lang="en-CH" dirty="0">
                <a:solidFill>
                  <a:schemeClr val="accent1"/>
                </a:solidFill>
              </a:rPr>
              <a:t>in-storage compute units </a:t>
            </a:r>
            <a:r>
              <a:rPr lang="en-CH" dirty="0"/>
              <a:t>(embedded cores or FPGA) to send </a:t>
            </a:r>
            <a:r>
              <a:rPr lang="en-CH" dirty="0">
                <a:solidFill>
                  <a:schemeClr val="accent6">
                    <a:lumMod val="75000"/>
                  </a:schemeClr>
                </a:solidFill>
              </a:rPr>
              <a:t>only the computation results</a:t>
            </a:r>
          </a:p>
        </p:txBody>
      </p:sp>
      <p:cxnSp>
        <p:nvCxnSpPr>
          <p:cNvPr id="11" name="Straight Connector 10">
            <a:extLst>
              <a:ext uri="{FF2B5EF4-FFF2-40B4-BE49-F238E27FC236}">
                <a16:creationId xmlns:a16="http://schemas.microsoft.com/office/drawing/2014/main" id="{5A835E2C-84F8-C880-0884-E99A21B9A673}"/>
              </a:ext>
            </a:extLst>
          </p:cNvPr>
          <p:cNvCxnSpPr>
            <a:cxnSpLocks/>
            <a:stCxn id="5" idx="1"/>
          </p:cNvCxnSpPr>
          <p:nvPr/>
        </p:nvCxnSpPr>
        <p:spPr>
          <a:xfrm flipH="1">
            <a:off x="1519082" y="3583858"/>
            <a:ext cx="919567" cy="1"/>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C2F89F-314E-F6C0-CFB6-F96BAB745A3D}"/>
              </a:ext>
            </a:extLst>
          </p:cNvPr>
          <p:cNvCxnSpPr>
            <a:cxnSpLocks/>
            <a:stCxn id="9" idx="1"/>
            <a:endCxn id="5" idx="3"/>
          </p:cNvCxnSpPr>
          <p:nvPr/>
        </p:nvCxnSpPr>
        <p:spPr>
          <a:xfrm flipH="1">
            <a:off x="3778353" y="3578942"/>
            <a:ext cx="934315" cy="4916"/>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A4C50178-7C73-4D14-A15C-113BFE4D9A4E}"/>
              </a:ext>
            </a:extLst>
          </p:cNvPr>
          <p:cNvSpPr/>
          <p:nvPr/>
        </p:nvSpPr>
        <p:spPr>
          <a:xfrm>
            <a:off x="2438649" y="2964195"/>
            <a:ext cx="1339704" cy="1239326"/>
          </a:xfrm>
          <a:prstGeom prst="roundRect">
            <a:avLst>
              <a:gd name="adj" fmla="val 12155"/>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rPr>
              <a:t>Main</a:t>
            </a:r>
          </a:p>
          <a:p>
            <a:pPr algn="ctr"/>
            <a:r>
              <a:rPr lang="en-CH" sz="2000" b="1" dirty="0">
                <a:solidFill>
                  <a:schemeClr val="tx1"/>
                </a:solidFill>
                <a:latin typeface="Cambria" panose="02040503050406030204" pitchFamily="18" charset="0"/>
              </a:rPr>
              <a:t>Memory</a:t>
            </a:r>
          </a:p>
          <a:p>
            <a:pPr algn="ctr"/>
            <a:r>
              <a:rPr lang="en-CH" sz="2000" b="1" dirty="0">
                <a:solidFill>
                  <a:schemeClr val="tx1"/>
                </a:solidFill>
                <a:latin typeface="Cambria" panose="02040503050406030204" pitchFamily="18" charset="0"/>
              </a:rPr>
              <a:t>(DRAM)</a:t>
            </a:r>
          </a:p>
        </p:txBody>
      </p:sp>
      <p:sp>
        <p:nvSpPr>
          <p:cNvPr id="6" name="Round Same-side Corner of Rectangle 5">
            <a:extLst>
              <a:ext uri="{FF2B5EF4-FFF2-40B4-BE49-F238E27FC236}">
                <a16:creationId xmlns:a16="http://schemas.microsoft.com/office/drawing/2014/main" id="{CA18796B-91A5-70CC-3014-DD7614D9487E}"/>
              </a:ext>
            </a:extLst>
          </p:cNvPr>
          <p:cNvSpPr/>
          <p:nvPr/>
        </p:nvSpPr>
        <p:spPr>
          <a:xfrm>
            <a:off x="119269" y="2958326"/>
            <a:ext cx="1385065" cy="829551"/>
          </a:xfrm>
          <a:prstGeom prst="round2SameRect">
            <a:avLst>
              <a:gd name="adj1" fmla="val 12242"/>
              <a:gd name="adj2" fmla="val 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rPr>
              <a:t>CPU/GPU</a:t>
            </a:r>
          </a:p>
        </p:txBody>
      </p:sp>
      <p:sp>
        <p:nvSpPr>
          <p:cNvPr id="7" name="Round Same-side Corner of Rectangle 6">
            <a:extLst>
              <a:ext uri="{FF2B5EF4-FFF2-40B4-BE49-F238E27FC236}">
                <a16:creationId xmlns:a16="http://schemas.microsoft.com/office/drawing/2014/main" id="{B4537BF7-976F-8055-E42B-EEA750B6E7D6}"/>
              </a:ext>
            </a:extLst>
          </p:cNvPr>
          <p:cNvSpPr/>
          <p:nvPr/>
        </p:nvSpPr>
        <p:spPr>
          <a:xfrm>
            <a:off x="119269" y="3787877"/>
            <a:ext cx="1385065" cy="477611"/>
          </a:xfrm>
          <a:prstGeom prst="round2SameRect">
            <a:avLst>
              <a:gd name="adj1" fmla="val 0"/>
              <a:gd name="adj2" fmla="val 22278"/>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dirty="0">
                <a:solidFill>
                  <a:schemeClr val="tx1"/>
                </a:solidFill>
                <a:latin typeface="Cambria" panose="02040503050406030204" pitchFamily="18" charset="0"/>
              </a:rPr>
              <a:t>$ (SRAM)</a:t>
            </a:r>
          </a:p>
        </p:txBody>
      </p:sp>
      <p:sp>
        <p:nvSpPr>
          <p:cNvPr id="9" name="Rounded Rectangle 8">
            <a:extLst>
              <a:ext uri="{FF2B5EF4-FFF2-40B4-BE49-F238E27FC236}">
                <a16:creationId xmlns:a16="http://schemas.microsoft.com/office/drawing/2014/main" id="{CA92662E-A442-5225-1915-27EC28BC21FD}"/>
              </a:ext>
            </a:extLst>
          </p:cNvPr>
          <p:cNvSpPr/>
          <p:nvPr/>
        </p:nvSpPr>
        <p:spPr>
          <a:xfrm>
            <a:off x="4712668" y="1966452"/>
            <a:ext cx="4312062" cy="3224979"/>
          </a:xfrm>
          <a:prstGeom prst="roundRect">
            <a:avLst>
              <a:gd name="adj" fmla="val 6972"/>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2000" b="1" dirty="0">
                <a:solidFill>
                  <a:schemeClr val="tx1"/>
                </a:solidFill>
                <a:latin typeface="Cambria" panose="02040503050406030204" pitchFamily="18" charset="0"/>
              </a:rPr>
              <a:t>Storage</a:t>
            </a:r>
          </a:p>
          <a:p>
            <a:pPr algn="ctr"/>
            <a:r>
              <a:rPr lang="en-US" sz="2000" b="1" dirty="0">
                <a:solidFill>
                  <a:schemeClr val="tx1"/>
                </a:solidFill>
                <a:latin typeface="Cambria" panose="02040503050406030204" pitchFamily="18" charset="0"/>
              </a:rPr>
              <a:t>(NAND Flash-Based SSD)</a:t>
            </a:r>
            <a:endParaRPr lang="en-CH" sz="2000" b="1" dirty="0">
              <a:solidFill>
                <a:schemeClr val="tx1"/>
              </a:solidFill>
              <a:latin typeface="Cambria" panose="02040503050406030204" pitchFamily="18" charset="0"/>
            </a:endParaRPr>
          </a:p>
        </p:txBody>
      </p:sp>
      <p:sp>
        <p:nvSpPr>
          <p:cNvPr id="23" name="Rectangle 22">
            <a:extLst>
              <a:ext uri="{FF2B5EF4-FFF2-40B4-BE49-F238E27FC236}">
                <a16:creationId xmlns:a16="http://schemas.microsoft.com/office/drawing/2014/main" id="{4CF95686-64AB-4871-C6F0-21BFC0181D13}"/>
              </a:ext>
            </a:extLst>
          </p:cNvPr>
          <p:cNvSpPr/>
          <p:nvPr/>
        </p:nvSpPr>
        <p:spPr>
          <a:xfrm>
            <a:off x="207702" y="1911628"/>
            <a:ext cx="3187199" cy="707886"/>
          </a:xfrm>
          <a:prstGeom prst="rect">
            <a:avLst/>
          </a:prstGeom>
        </p:spPr>
        <p:txBody>
          <a:bodyPr wrap="square">
            <a:spAutoFit/>
          </a:bodyPr>
          <a:lstStyle/>
          <a:p>
            <a:pPr algn="ctr"/>
            <a:r>
              <a:rPr lang="en-US" sz="2000" i="1" dirty="0">
                <a:solidFill>
                  <a:schemeClr val="accent1">
                    <a:lumMod val="75000"/>
                  </a:schemeClr>
                </a:solidFill>
                <a:latin typeface="Cambria" panose="02040503050406030204" pitchFamily="18" charset="0"/>
              </a:rPr>
              <a:t>Memory bandwidth: </a:t>
            </a:r>
            <a:br>
              <a:rPr lang="en-US" sz="2000" i="1" dirty="0">
                <a:solidFill>
                  <a:schemeClr val="accent1">
                    <a:lumMod val="75000"/>
                  </a:schemeClr>
                </a:solidFill>
                <a:latin typeface="Cambria" panose="02040503050406030204" pitchFamily="18" charset="0"/>
              </a:rPr>
            </a:br>
            <a:r>
              <a:rPr lang="en-US" sz="2000" i="1" dirty="0">
                <a:solidFill>
                  <a:schemeClr val="accent1">
                    <a:lumMod val="75000"/>
                  </a:schemeClr>
                </a:solidFill>
                <a:latin typeface="Cambria" panose="02040503050406030204" pitchFamily="18" charset="0"/>
              </a:rPr>
              <a:t>~ 40 GB/s</a:t>
            </a:r>
            <a:endParaRPr lang="en-CH" sz="2000" i="1" dirty="0">
              <a:solidFill>
                <a:schemeClr val="accent1">
                  <a:lumMod val="75000"/>
                </a:schemeClr>
              </a:solidFill>
            </a:endParaRPr>
          </a:p>
        </p:txBody>
      </p:sp>
      <p:sp>
        <p:nvSpPr>
          <p:cNvPr id="24" name="Rectangle 23">
            <a:extLst>
              <a:ext uri="{FF2B5EF4-FFF2-40B4-BE49-F238E27FC236}">
                <a16:creationId xmlns:a16="http://schemas.microsoft.com/office/drawing/2014/main" id="{514CD809-2FF3-C011-4123-4C563163284E}"/>
              </a:ext>
            </a:extLst>
          </p:cNvPr>
          <p:cNvSpPr/>
          <p:nvPr/>
        </p:nvSpPr>
        <p:spPr>
          <a:xfrm>
            <a:off x="1801301" y="4482402"/>
            <a:ext cx="3187199" cy="707886"/>
          </a:xfrm>
          <a:prstGeom prst="rect">
            <a:avLst/>
          </a:prstGeom>
        </p:spPr>
        <p:txBody>
          <a:bodyPr wrap="square">
            <a:spAutoFit/>
          </a:bodyPr>
          <a:lstStyle/>
          <a:p>
            <a:pPr algn="ctr"/>
            <a:r>
              <a:rPr lang="en-US" sz="2000" i="1" dirty="0">
                <a:solidFill>
                  <a:srgbClr val="C00000"/>
                </a:solidFill>
                <a:latin typeface="Cambria" panose="02040503050406030204" pitchFamily="18" charset="0"/>
              </a:rPr>
              <a:t>Storage I/O bandwidth: </a:t>
            </a:r>
            <a:br>
              <a:rPr lang="en-US" sz="2000" i="1" dirty="0">
                <a:solidFill>
                  <a:srgbClr val="C00000"/>
                </a:solidFill>
                <a:latin typeface="Cambria" panose="02040503050406030204" pitchFamily="18" charset="0"/>
              </a:rPr>
            </a:br>
            <a:r>
              <a:rPr lang="en-US" sz="2000" i="1" dirty="0">
                <a:solidFill>
                  <a:srgbClr val="C00000"/>
                </a:solidFill>
                <a:latin typeface="Cambria" panose="02040503050406030204" pitchFamily="18" charset="0"/>
              </a:rPr>
              <a:t>~ 8 GB/s</a:t>
            </a:r>
            <a:endParaRPr lang="en-CH" sz="2000" i="1" dirty="0">
              <a:solidFill>
                <a:srgbClr val="C00000"/>
              </a:solidFill>
            </a:endParaRPr>
          </a:p>
        </p:txBody>
      </p:sp>
      <p:cxnSp>
        <p:nvCxnSpPr>
          <p:cNvPr id="30" name="Straight Connector 29">
            <a:extLst>
              <a:ext uri="{FF2B5EF4-FFF2-40B4-BE49-F238E27FC236}">
                <a16:creationId xmlns:a16="http://schemas.microsoft.com/office/drawing/2014/main" id="{61B41BF3-FE25-D63D-F2C6-207629F4B5B3}"/>
              </a:ext>
            </a:extLst>
          </p:cNvPr>
          <p:cNvCxnSpPr>
            <a:cxnSpLocks/>
          </p:cNvCxnSpPr>
          <p:nvPr/>
        </p:nvCxnSpPr>
        <p:spPr>
          <a:xfrm>
            <a:off x="1771221" y="2633693"/>
            <a:ext cx="106156" cy="959428"/>
          </a:xfrm>
          <a:prstGeom prst="line">
            <a:avLst/>
          </a:prstGeom>
          <a:ln w="41275">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ED3E140-A76F-2465-51C0-E18B113C7B4A}"/>
              </a:ext>
            </a:extLst>
          </p:cNvPr>
          <p:cNvCxnSpPr>
            <a:cxnSpLocks/>
          </p:cNvCxnSpPr>
          <p:nvPr/>
        </p:nvCxnSpPr>
        <p:spPr>
          <a:xfrm>
            <a:off x="1771221" y="2623861"/>
            <a:ext cx="106156" cy="959428"/>
          </a:xfrm>
          <a:prstGeom prst="line">
            <a:avLst/>
          </a:prstGeom>
          <a:ln w="15875">
            <a:solidFill>
              <a:srgbClr val="2F5597"/>
            </a:solidFill>
            <a:tail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DEE236-D062-B476-3092-FC3B1E8F4708}"/>
              </a:ext>
            </a:extLst>
          </p:cNvPr>
          <p:cNvCxnSpPr>
            <a:cxnSpLocks/>
          </p:cNvCxnSpPr>
          <p:nvPr/>
        </p:nvCxnSpPr>
        <p:spPr>
          <a:xfrm flipV="1">
            <a:off x="3987010" y="3582641"/>
            <a:ext cx="272171" cy="923335"/>
          </a:xfrm>
          <a:prstGeom prst="line">
            <a:avLst/>
          </a:prstGeom>
          <a:ln w="381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779FBB5-0418-D4B5-4001-456B64AD6420}"/>
              </a:ext>
            </a:extLst>
          </p:cNvPr>
          <p:cNvCxnSpPr>
            <a:cxnSpLocks/>
          </p:cNvCxnSpPr>
          <p:nvPr/>
        </p:nvCxnSpPr>
        <p:spPr>
          <a:xfrm flipV="1">
            <a:off x="3987010" y="3582641"/>
            <a:ext cx="272171" cy="923335"/>
          </a:xfrm>
          <a:prstGeom prst="line">
            <a:avLst/>
          </a:prstGeom>
          <a:ln w="15875">
            <a:solidFill>
              <a:srgbClr val="C00000"/>
            </a:solidFill>
            <a:tailEnd type="oval" w="lg" len="lg"/>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E39820EE-D708-BB3D-49C6-A3786360188E}"/>
              </a:ext>
            </a:extLst>
          </p:cNvPr>
          <p:cNvSpPr/>
          <p:nvPr/>
        </p:nvSpPr>
        <p:spPr>
          <a:xfrm>
            <a:off x="6495923" y="3270200"/>
            <a:ext cx="1020666" cy="578155"/>
          </a:xfrm>
          <a:prstGeom prst="roundRect">
            <a:avLst>
              <a:gd name="adj" fmla="val 1215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ambria" panose="02040503050406030204" pitchFamily="18" charset="0"/>
              </a:rPr>
              <a:t>NAND</a:t>
            </a:r>
          </a:p>
          <a:p>
            <a:pPr algn="ctr"/>
            <a:r>
              <a:rPr lang="en-CH" b="1" dirty="0">
                <a:solidFill>
                  <a:schemeClr val="tx1"/>
                </a:solidFill>
                <a:latin typeface="Cambria" panose="02040503050406030204" pitchFamily="18" charset="0"/>
              </a:rPr>
              <a:t>C</a:t>
            </a:r>
            <a:r>
              <a:rPr lang="en-US" b="1" dirty="0">
                <a:solidFill>
                  <a:schemeClr val="tx1"/>
                </a:solidFill>
                <a:latin typeface="Cambria" panose="02040503050406030204" pitchFamily="18" charset="0"/>
              </a:rPr>
              <a:t>hip#1</a:t>
            </a:r>
            <a:endParaRPr lang="en-CH" b="1" dirty="0">
              <a:solidFill>
                <a:schemeClr val="tx1"/>
              </a:solidFill>
              <a:latin typeface="Cambria" panose="02040503050406030204" pitchFamily="18" charset="0"/>
            </a:endParaRPr>
          </a:p>
        </p:txBody>
      </p:sp>
      <p:sp>
        <p:nvSpPr>
          <p:cNvPr id="13" name="Rounded Rectangle 12">
            <a:extLst>
              <a:ext uri="{FF2B5EF4-FFF2-40B4-BE49-F238E27FC236}">
                <a16:creationId xmlns:a16="http://schemas.microsoft.com/office/drawing/2014/main" id="{17B2509D-58D6-59FB-2708-57BCCF9D0921}"/>
              </a:ext>
            </a:extLst>
          </p:cNvPr>
          <p:cNvSpPr/>
          <p:nvPr/>
        </p:nvSpPr>
        <p:spPr>
          <a:xfrm>
            <a:off x="7895154" y="3270200"/>
            <a:ext cx="1020666" cy="578155"/>
          </a:xfrm>
          <a:prstGeom prst="roundRect">
            <a:avLst>
              <a:gd name="adj" fmla="val 1215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ambria" panose="02040503050406030204" pitchFamily="18" charset="0"/>
              </a:rPr>
              <a:t>NAND</a:t>
            </a:r>
          </a:p>
          <a:p>
            <a:pPr algn="ctr"/>
            <a:r>
              <a:rPr lang="en-CH" b="1" dirty="0">
                <a:solidFill>
                  <a:schemeClr val="tx1"/>
                </a:solidFill>
                <a:latin typeface="Cambria" panose="02040503050406030204" pitchFamily="18" charset="0"/>
              </a:rPr>
              <a:t>C</a:t>
            </a:r>
            <a:r>
              <a:rPr lang="en-US" b="1" dirty="0">
                <a:solidFill>
                  <a:schemeClr val="tx1"/>
                </a:solidFill>
                <a:latin typeface="Cambria" panose="02040503050406030204" pitchFamily="18" charset="0"/>
              </a:rPr>
              <a:t>hip#4</a:t>
            </a:r>
            <a:endParaRPr lang="en-CH" b="1" dirty="0">
              <a:solidFill>
                <a:schemeClr val="tx1"/>
              </a:solidFill>
              <a:latin typeface="Cambria" panose="02040503050406030204" pitchFamily="18" charset="0"/>
            </a:endParaRPr>
          </a:p>
        </p:txBody>
      </p:sp>
      <p:sp>
        <p:nvSpPr>
          <p:cNvPr id="14" name="Rounded Rectangle 13">
            <a:extLst>
              <a:ext uri="{FF2B5EF4-FFF2-40B4-BE49-F238E27FC236}">
                <a16:creationId xmlns:a16="http://schemas.microsoft.com/office/drawing/2014/main" id="{05333AFF-C9E5-CE1A-202F-2CC568845D39}"/>
              </a:ext>
            </a:extLst>
          </p:cNvPr>
          <p:cNvSpPr/>
          <p:nvPr/>
        </p:nvSpPr>
        <p:spPr>
          <a:xfrm>
            <a:off x="6495923" y="4271757"/>
            <a:ext cx="1020666" cy="578155"/>
          </a:xfrm>
          <a:prstGeom prst="roundRect">
            <a:avLst>
              <a:gd name="adj" fmla="val 1215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ambria" panose="02040503050406030204" pitchFamily="18" charset="0"/>
              </a:rPr>
              <a:t>NAND</a:t>
            </a:r>
          </a:p>
          <a:p>
            <a:pPr algn="ctr"/>
            <a:r>
              <a:rPr lang="en-CH" b="1" dirty="0">
                <a:solidFill>
                  <a:schemeClr val="tx1"/>
                </a:solidFill>
                <a:latin typeface="Cambria" panose="02040503050406030204" pitchFamily="18" charset="0"/>
              </a:rPr>
              <a:t>C</a:t>
            </a:r>
            <a:r>
              <a:rPr lang="en-US" b="1" dirty="0">
                <a:solidFill>
                  <a:schemeClr val="tx1"/>
                </a:solidFill>
                <a:latin typeface="Cambria" panose="02040503050406030204" pitchFamily="18" charset="0"/>
              </a:rPr>
              <a:t>hip#31</a:t>
            </a:r>
            <a:endParaRPr lang="en-CH" b="1" dirty="0">
              <a:solidFill>
                <a:schemeClr val="tx1"/>
              </a:solidFill>
              <a:latin typeface="Cambria" panose="02040503050406030204" pitchFamily="18" charset="0"/>
            </a:endParaRPr>
          </a:p>
        </p:txBody>
      </p:sp>
      <p:sp>
        <p:nvSpPr>
          <p:cNvPr id="15" name="Rounded Rectangle 14">
            <a:extLst>
              <a:ext uri="{FF2B5EF4-FFF2-40B4-BE49-F238E27FC236}">
                <a16:creationId xmlns:a16="http://schemas.microsoft.com/office/drawing/2014/main" id="{EBB3E5EE-FF23-D1A0-CDE1-2F3D0710B2CC}"/>
              </a:ext>
            </a:extLst>
          </p:cNvPr>
          <p:cNvSpPr/>
          <p:nvPr/>
        </p:nvSpPr>
        <p:spPr>
          <a:xfrm>
            <a:off x="7895154" y="4271757"/>
            <a:ext cx="1020666" cy="578155"/>
          </a:xfrm>
          <a:prstGeom prst="roundRect">
            <a:avLst>
              <a:gd name="adj" fmla="val 1215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ambria" panose="02040503050406030204" pitchFamily="18" charset="0"/>
              </a:rPr>
              <a:t>NAND</a:t>
            </a:r>
          </a:p>
          <a:p>
            <a:pPr algn="ctr"/>
            <a:r>
              <a:rPr lang="en-CH" b="1" dirty="0">
                <a:solidFill>
                  <a:schemeClr val="tx1"/>
                </a:solidFill>
                <a:latin typeface="Cambria" panose="02040503050406030204" pitchFamily="18" charset="0"/>
              </a:rPr>
              <a:t>C</a:t>
            </a:r>
            <a:r>
              <a:rPr lang="en-US" b="1" dirty="0">
                <a:solidFill>
                  <a:schemeClr val="tx1"/>
                </a:solidFill>
                <a:latin typeface="Cambria" panose="02040503050406030204" pitchFamily="18" charset="0"/>
              </a:rPr>
              <a:t>hip#32</a:t>
            </a:r>
            <a:endParaRPr lang="en-CH" b="1" dirty="0">
              <a:solidFill>
                <a:schemeClr val="tx1"/>
              </a:solidFill>
              <a:latin typeface="Cambria" panose="02040503050406030204" pitchFamily="18" charset="0"/>
            </a:endParaRPr>
          </a:p>
        </p:txBody>
      </p:sp>
      <p:cxnSp>
        <p:nvCxnSpPr>
          <p:cNvPr id="16" name="Elbow Connector 140">
            <a:extLst>
              <a:ext uri="{FF2B5EF4-FFF2-40B4-BE49-F238E27FC236}">
                <a16:creationId xmlns:a16="http://schemas.microsoft.com/office/drawing/2014/main" id="{72BA837A-9732-1E0E-0818-0C9781540EB7}"/>
              </a:ext>
            </a:extLst>
          </p:cNvPr>
          <p:cNvCxnSpPr>
            <a:cxnSpLocks/>
            <a:stCxn id="10" idx="0"/>
          </p:cNvCxnSpPr>
          <p:nvPr/>
        </p:nvCxnSpPr>
        <p:spPr>
          <a:xfrm rot="16200000" flipV="1">
            <a:off x="6408345" y="2672289"/>
            <a:ext cx="176314" cy="1019508"/>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140">
            <a:extLst>
              <a:ext uri="{FF2B5EF4-FFF2-40B4-BE49-F238E27FC236}">
                <a16:creationId xmlns:a16="http://schemas.microsoft.com/office/drawing/2014/main" id="{A7F126B2-6C77-EE45-C549-0B93FDA55DFD}"/>
              </a:ext>
            </a:extLst>
          </p:cNvPr>
          <p:cNvCxnSpPr>
            <a:cxnSpLocks/>
            <a:stCxn id="13" idx="0"/>
          </p:cNvCxnSpPr>
          <p:nvPr/>
        </p:nvCxnSpPr>
        <p:spPr>
          <a:xfrm rot="16200000" flipV="1">
            <a:off x="7262174" y="2126887"/>
            <a:ext cx="176314" cy="2110312"/>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Elbow Connector 140">
            <a:extLst>
              <a:ext uri="{FF2B5EF4-FFF2-40B4-BE49-F238E27FC236}">
                <a16:creationId xmlns:a16="http://schemas.microsoft.com/office/drawing/2014/main" id="{5DE8F682-707E-CCB1-14C3-5AD86B18B07E}"/>
              </a:ext>
            </a:extLst>
          </p:cNvPr>
          <p:cNvCxnSpPr>
            <a:cxnSpLocks/>
            <a:stCxn id="14" idx="0"/>
          </p:cNvCxnSpPr>
          <p:nvPr/>
        </p:nvCxnSpPr>
        <p:spPr>
          <a:xfrm rot="16200000" flipV="1">
            <a:off x="6408348" y="3673849"/>
            <a:ext cx="176315" cy="1019502"/>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140">
            <a:extLst>
              <a:ext uri="{FF2B5EF4-FFF2-40B4-BE49-F238E27FC236}">
                <a16:creationId xmlns:a16="http://schemas.microsoft.com/office/drawing/2014/main" id="{F81D45E3-521A-0B48-993B-661F2E069DC2}"/>
              </a:ext>
            </a:extLst>
          </p:cNvPr>
          <p:cNvCxnSpPr>
            <a:cxnSpLocks/>
            <a:stCxn id="15" idx="0"/>
          </p:cNvCxnSpPr>
          <p:nvPr/>
        </p:nvCxnSpPr>
        <p:spPr>
          <a:xfrm rot="16200000" flipV="1">
            <a:off x="7262177" y="3128447"/>
            <a:ext cx="176315" cy="21103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281FF28F-7DEA-92F3-1C5E-31CE7A4488C5}"/>
              </a:ext>
            </a:extLst>
          </p:cNvPr>
          <p:cNvSpPr/>
          <p:nvPr/>
        </p:nvSpPr>
        <p:spPr>
          <a:xfrm>
            <a:off x="4791210" y="3049701"/>
            <a:ext cx="1339704" cy="1239326"/>
          </a:xfrm>
          <a:prstGeom prst="roundRect">
            <a:avLst>
              <a:gd name="adj" fmla="val 12155"/>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b="1" dirty="0">
                <a:solidFill>
                  <a:schemeClr val="tx1"/>
                </a:solidFill>
                <a:latin typeface="Cambria" panose="02040503050406030204" pitchFamily="18" charset="0"/>
              </a:rPr>
              <a:t>In-Storage</a:t>
            </a:r>
          </a:p>
          <a:p>
            <a:pPr algn="ctr"/>
            <a:r>
              <a:rPr lang="en-CH" b="1" dirty="0">
                <a:solidFill>
                  <a:schemeClr val="tx1"/>
                </a:solidFill>
                <a:latin typeface="Cambria" panose="02040503050406030204" pitchFamily="18" charset="0"/>
              </a:rPr>
              <a:t>Compute</a:t>
            </a:r>
          </a:p>
          <a:p>
            <a:pPr algn="ctr"/>
            <a:r>
              <a:rPr lang="en-CH" b="1" dirty="0">
                <a:solidFill>
                  <a:schemeClr val="tx1"/>
                </a:solidFill>
                <a:latin typeface="Cambria" panose="02040503050406030204" pitchFamily="18" charset="0"/>
              </a:rPr>
              <a:t>Units</a:t>
            </a:r>
          </a:p>
        </p:txBody>
      </p:sp>
      <p:sp>
        <p:nvSpPr>
          <p:cNvPr id="42" name="Rectangle 41">
            <a:extLst>
              <a:ext uri="{FF2B5EF4-FFF2-40B4-BE49-F238E27FC236}">
                <a16:creationId xmlns:a16="http://schemas.microsoft.com/office/drawing/2014/main" id="{B2B63FA4-F5C8-E0C6-1192-136F46157DB8}"/>
              </a:ext>
            </a:extLst>
          </p:cNvPr>
          <p:cNvSpPr/>
          <p:nvPr/>
        </p:nvSpPr>
        <p:spPr>
          <a:xfrm>
            <a:off x="4572964" y="4257576"/>
            <a:ext cx="1799091" cy="707886"/>
          </a:xfrm>
          <a:prstGeom prst="rect">
            <a:avLst/>
          </a:prstGeom>
        </p:spPr>
        <p:txBody>
          <a:bodyPr wrap="square">
            <a:spAutoFit/>
          </a:bodyPr>
          <a:lstStyle/>
          <a:p>
            <a:pPr algn="ctr"/>
            <a:r>
              <a:rPr lang="en-US" sz="2000" b="1" i="1" dirty="0">
                <a:solidFill>
                  <a:schemeClr val="accent6">
                    <a:lumMod val="75000"/>
                  </a:schemeClr>
                </a:solidFill>
                <a:latin typeface="Cambria" panose="02040503050406030204" pitchFamily="18" charset="0"/>
              </a:rPr>
              <a:t>In-storage</a:t>
            </a:r>
          </a:p>
          <a:p>
            <a:pPr algn="ctr"/>
            <a:r>
              <a:rPr lang="en-US" sz="2000" b="1" i="1" dirty="0">
                <a:solidFill>
                  <a:schemeClr val="accent6">
                    <a:lumMod val="75000"/>
                  </a:schemeClr>
                </a:solidFill>
                <a:latin typeface="Cambria" panose="02040503050406030204" pitchFamily="18" charset="0"/>
              </a:rPr>
              <a:t>processing</a:t>
            </a:r>
            <a:endParaRPr lang="en-CH" sz="2000" b="1" i="1" dirty="0">
              <a:solidFill>
                <a:schemeClr val="accent6">
                  <a:lumMod val="75000"/>
                </a:schemeClr>
              </a:solidFill>
            </a:endParaRPr>
          </a:p>
        </p:txBody>
      </p:sp>
      <p:sp>
        <p:nvSpPr>
          <p:cNvPr id="45" name="Slide Number Placeholder 44">
            <a:extLst>
              <a:ext uri="{FF2B5EF4-FFF2-40B4-BE49-F238E27FC236}">
                <a16:creationId xmlns:a16="http://schemas.microsoft.com/office/drawing/2014/main" id="{73CA6704-B3F2-83A4-F99E-0D86006B129E}"/>
              </a:ext>
            </a:extLst>
          </p:cNvPr>
          <p:cNvSpPr>
            <a:spLocks noGrp="1"/>
          </p:cNvSpPr>
          <p:nvPr>
            <p:ph type="sldNum" sz="quarter" idx="12"/>
          </p:nvPr>
        </p:nvSpPr>
        <p:spPr/>
        <p:txBody>
          <a:bodyPr/>
          <a:lstStyle/>
          <a:p>
            <a:r>
              <a:rPr lang="en-CH" dirty="0"/>
              <a:t>5</a:t>
            </a:r>
          </a:p>
        </p:txBody>
      </p:sp>
      <p:sp>
        <p:nvSpPr>
          <p:cNvPr id="17" name="TextBox 16">
            <a:extLst>
              <a:ext uri="{FF2B5EF4-FFF2-40B4-BE49-F238E27FC236}">
                <a16:creationId xmlns:a16="http://schemas.microsoft.com/office/drawing/2014/main" id="{9C562D4A-7CEC-B597-214A-E59754F5566A}"/>
              </a:ext>
            </a:extLst>
          </p:cNvPr>
          <p:cNvSpPr txBox="1"/>
          <p:nvPr/>
        </p:nvSpPr>
        <p:spPr>
          <a:xfrm>
            <a:off x="7427513" y="3293761"/>
            <a:ext cx="566205" cy="369332"/>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18" name="TextBox 17">
            <a:extLst>
              <a:ext uri="{FF2B5EF4-FFF2-40B4-BE49-F238E27FC236}">
                <a16:creationId xmlns:a16="http://schemas.microsoft.com/office/drawing/2014/main" id="{CD289E59-D789-A06E-FB89-B885774AA34B}"/>
              </a:ext>
            </a:extLst>
          </p:cNvPr>
          <p:cNvSpPr txBox="1"/>
          <p:nvPr/>
        </p:nvSpPr>
        <p:spPr>
          <a:xfrm>
            <a:off x="7427513" y="4349436"/>
            <a:ext cx="566205" cy="369332"/>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
        <p:nvSpPr>
          <p:cNvPr id="19" name="TextBox 18">
            <a:extLst>
              <a:ext uri="{FF2B5EF4-FFF2-40B4-BE49-F238E27FC236}">
                <a16:creationId xmlns:a16="http://schemas.microsoft.com/office/drawing/2014/main" id="{BCBC622A-F106-ED61-53FE-FB7B8ECFDF54}"/>
              </a:ext>
            </a:extLst>
          </p:cNvPr>
          <p:cNvSpPr txBox="1"/>
          <p:nvPr/>
        </p:nvSpPr>
        <p:spPr>
          <a:xfrm rot="5400000">
            <a:off x="7503141" y="3735753"/>
            <a:ext cx="566205" cy="369332"/>
          </a:xfrm>
          <a:prstGeom prst="rect">
            <a:avLst/>
          </a:prstGeom>
          <a:noFill/>
        </p:spPr>
        <p:txBody>
          <a:bodyPr wrap="square">
            <a:spAutoFit/>
          </a:bodyPr>
          <a:lstStyle/>
          <a:p>
            <a:pPr algn="ctr"/>
            <a:r>
              <a:rPr lang="en-US" altLang="ko-KR" dirty="0">
                <a:solidFill>
                  <a:schemeClr val="tx1"/>
                </a:solidFill>
                <a:latin typeface="Cambria" panose="02040503050406030204" pitchFamily="18" charset="0"/>
              </a:rPr>
              <a:t>…</a:t>
            </a:r>
            <a:endParaRPr lang="en-CH" dirty="0">
              <a:solidFill>
                <a:schemeClr val="tx1"/>
              </a:solidFill>
              <a:latin typeface="Cambria" panose="02040503050406030204" pitchFamily="18" charset="0"/>
            </a:endParaRPr>
          </a:p>
        </p:txBody>
      </p:sp>
    </p:spTree>
    <p:extLst>
      <p:ext uri="{BB962C8B-B14F-4D97-AF65-F5344CB8AC3E}">
        <p14:creationId xmlns:p14="http://schemas.microsoft.com/office/powerpoint/2010/main" val="1474525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ch_template_jisung" id="{E787BF74-58FC-BA4F-9E83-D43BB312284F}" vid="{D903774B-4720-AE4C-9DF5-7CB3ABA7BB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3047</TotalTime>
  <Words>6780</Words>
  <Application>Microsoft Macintosh PowerPoint</Application>
  <PresentationFormat>On-screen Show (4:3)</PresentationFormat>
  <Paragraphs>1673</Paragraphs>
  <Slides>64</Slides>
  <Notes>64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64</vt:i4>
      </vt:variant>
    </vt:vector>
  </HeadingPairs>
  <TitlesOfParts>
    <vt:vector size="74" baseType="lpstr">
      <vt:lpstr>Apple Symbols</vt:lpstr>
      <vt:lpstr>Arial</vt:lpstr>
      <vt:lpstr>Avenir Next</vt:lpstr>
      <vt:lpstr>Avenir Next Demi Bold</vt:lpstr>
      <vt:lpstr>Avenir Next Medium</vt:lpstr>
      <vt:lpstr>Calibri</vt:lpstr>
      <vt:lpstr>Cambria</vt:lpstr>
      <vt:lpstr>Courier New</vt:lpstr>
      <vt:lpstr>Wingdings</vt:lpstr>
      <vt:lpstr>Office Theme</vt:lpstr>
      <vt:lpstr>Flash-Cosmos In-Flash Bulk Bitwise Operations Using Inherent Computation Capability of NAND Flash Memory</vt:lpstr>
      <vt:lpstr>Talk Outline</vt:lpstr>
      <vt:lpstr>Bulk Bitwise Operations</vt:lpstr>
      <vt:lpstr>Bulk Bitwise Operations</vt:lpstr>
      <vt:lpstr>Data-Movement Bottleneck</vt:lpstr>
      <vt:lpstr>Near-Data Processing for Bitwise Operations</vt:lpstr>
      <vt:lpstr>Near-Data Processing for Bitwise Operations</vt:lpstr>
      <vt:lpstr>In-Storage Processing (ISP)</vt:lpstr>
      <vt:lpstr>In-Storage Processing (ISP)</vt:lpstr>
      <vt:lpstr>In-Storage Processing (ISP)</vt:lpstr>
      <vt:lpstr>In-Storage Processing (ISP)</vt:lpstr>
      <vt:lpstr>In-Flash Processing (IFP)</vt:lpstr>
      <vt:lpstr>In-Flash Processing (IFP)</vt:lpstr>
      <vt:lpstr>State-of-the-Art IFP for Bulk Bitwise Operations</vt:lpstr>
      <vt:lpstr>State-of-the-Art IFP for Bulk Bitwise Operations</vt:lpstr>
      <vt:lpstr>State-of-the-Art IFP for Bulk Bitwise Operations</vt:lpstr>
      <vt:lpstr>State-of-the-Art IFP for Bulk Bitwise Operations</vt:lpstr>
      <vt:lpstr>State-of-the-Art IFP for Bulk Bitwise Operations</vt:lpstr>
      <vt:lpstr>State-of-the-Art IFP for Bulk Bitwise Operations</vt:lpstr>
      <vt:lpstr>State-of-the-Art IFP for Bulk Bitwise Operations</vt:lpstr>
      <vt:lpstr>State-of-the-Art IFP for Bulk Bitwise Operations</vt:lpstr>
      <vt:lpstr>State-of-the-Art IFP for Bulk Bitwise Operations</vt:lpstr>
      <vt:lpstr>State-of-the-Art IFP for Bulk Bitwise Operations</vt:lpstr>
      <vt:lpstr>State-of-the-Art IFP for Bulk Bitwise Operations</vt:lpstr>
      <vt:lpstr>State-of-the-Art IFP for Bulk Bitwise Operations</vt:lpstr>
      <vt:lpstr>Our Goals</vt:lpstr>
      <vt:lpstr>Our Proposal: Flash-Cosmos</vt:lpstr>
      <vt:lpstr>Talk Outline</vt:lpstr>
      <vt:lpstr>NAND Flash Basics: A Flash Cell</vt:lpstr>
      <vt:lpstr>NAND Flash Basics: A NAND String</vt:lpstr>
      <vt:lpstr>NAND Flash Basics: Read Mechanism</vt:lpstr>
      <vt:lpstr>NAND Flash Basics: Read Mechanism</vt:lpstr>
      <vt:lpstr>NAND Flash Basics: Read Mechanism</vt:lpstr>
      <vt:lpstr>NAND Flash Basics: A NAND Flash Block</vt:lpstr>
      <vt:lpstr>NAND Flash Basics: Block Organization</vt:lpstr>
      <vt:lpstr>Similarity to Digital Logic Gates</vt:lpstr>
      <vt:lpstr>Similarity to Digital Logic Gates</vt:lpstr>
      <vt:lpstr>Talk Outline</vt:lpstr>
      <vt:lpstr>Key Ideas</vt:lpstr>
      <vt:lpstr>Multi-Wordline Sensing (MWS): Bitwise AND</vt:lpstr>
      <vt:lpstr>Multi-Wordline Sensing (MWS): Bitwise AND</vt:lpstr>
      <vt:lpstr>Multi-Wordline Sensing (MWS): Bitwise AND</vt:lpstr>
      <vt:lpstr>Multi-Wordline Sensing (MWS): Bitwise AND</vt:lpstr>
      <vt:lpstr>Multi-Wordline Sensing (MWS): Bitwise AND</vt:lpstr>
      <vt:lpstr>Multi-Wordline Sensing (MWS): Bitwise AND</vt:lpstr>
      <vt:lpstr>Multi-Wordline Sensing (MWS): Bitwise AND</vt:lpstr>
      <vt:lpstr>Multi-Wordline Sensing (MWS): Bitwise OR</vt:lpstr>
      <vt:lpstr>Multi-Wordline Sensing (MWS): Bitwise OR</vt:lpstr>
      <vt:lpstr>Multi-Wordline Sensing (MWS): Bitwise OR</vt:lpstr>
      <vt:lpstr>Multi-Wordline Sensing (MWS): Bitwise OR</vt:lpstr>
      <vt:lpstr>Multi-Wordline Sensing (MWS): Bitwise OR</vt:lpstr>
      <vt:lpstr>Multi-Wordline Sensing (MWS): Bitwise OR</vt:lpstr>
      <vt:lpstr>Other Types of Bitwise Operations</vt:lpstr>
      <vt:lpstr>Key Ideas</vt:lpstr>
      <vt:lpstr>Enhanced SLC-Mode Programming (ESP)</vt:lpstr>
      <vt:lpstr>Enhanced SLC-Mode Programming (ESP)</vt:lpstr>
      <vt:lpstr>Talk Outline</vt:lpstr>
      <vt:lpstr>Evaluation Methodology</vt:lpstr>
      <vt:lpstr>Results: Real-Device Characterization</vt:lpstr>
      <vt:lpstr>Results: Performance &amp; Energy</vt:lpstr>
      <vt:lpstr>More in the Paper</vt:lpstr>
      <vt:lpstr>More in the Paper</vt:lpstr>
      <vt:lpstr>Summary: Flash-Cosmos</vt:lpstr>
      <vt:lpstr>Flash-Cosmos In-Flash Bulk Bitwise Operations Using Inherent Computation Capability of NAND Flash Memory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Flash-Cosmos In-Flash Bulk Bitwise Operations Using Inherent Computation Capability of NAND Flash Memory</dc:title>
  <dc:subject/>
  <dc:creator>Park Jisung</dc:creator>
  <cp:keywords/>
  <dc:description/>
  <cp:lastModifiedBy>Park  Jisung</cp:lastModifiedBy>
  <cp:revision>222</cp:revision>
  <dcterms:created xsi:type="dcterms:W3CDTF">2022-10-02T11:46:24Z</dcterms:created>
  <dcterms:modified xsi:type="dcterms:W3CDTF">2022-10-11T05:19:37Z</dcterms:modified>
  <cp:category/>
</cp:coreProperties>
</file>