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6" r:id="rId2"/>
    <p:sldId id="363" r:id="rId3"/>
    <p:sldId id="420" r:id="rId4"/>
    <p:sldId id="421" r:id="rId5"/>
    <p:sldId id="417" r:id="rId6"/>
    <p:sldId id="376" r:id="rId7"/>
    <p:sldId id="423" r:id="rId8"/>
    <p:sldId id="418" r:id="rId9"/>
    <p:sldId id="425" r:id="rId1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5050"/>
    <a:srgbClr val="FFFFFF"/>
    <a:srgbClr val="009051"/>
    <a:srgbClr val="460000"/>
    <a:srgbClr val="008F00"/>
    <a:srgbClr val="79B192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9" autoAdjust="0"/>
    <p:restoredTop sz="95441" autoAdjust="0"/>
  </p:normalViewPr>
  <p:slideViewPr>
    <p:cSldViewPr snapToGrid="0">
      <p:cViewPr varScale="1">
        <p:scale>
          <a:sx n="83" d="100"/>
          <a:sy n="83" d="100"/>
        </p:scale>
        <p:origin x="146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irhossein\Documents\LTR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irhossein\Documents\LTR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irhossein\Documents\LTR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irhossein\Downloads\LTRF_Final_NC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Sheet2!$B$1:$D$1</c:f>
              <c:strCache>
                <c:ptCount val="3"/>
                <c:pt idx="0">
                  <c:v>Available Register File</c:v>
                </c:pt>
                <c:pt idx="1">
                  <c:v>Average Required Register File</c:v>
                </c:pt>
                <c:pt idx="2">
                  <c:v>Maximum Required Register File</c:v>
                </c:pt>
              </c:strCache>
            </c:strRef>
          </c:cat>
          <c:val>
            <c:numRef>
              <c:f>Sheet2!$B$3:$D$3</c:f>
              <c:numCache>
                <c:formatCode>General</c:formatCode>
                <c:ptCount val="3"/>
                <c:pt idx="0">
                  <c:v>256</c:v>
                </c:pt>
                <c:pt idx="1">
                  <c:v>588</c:v>
                </c:pt>
                <c:pt idx="2">
                  <c:v>1505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80-46AE-A660-B767C7D8A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20"/>
        <c:axId val="-2102172472"/>
        <c:axId val="-2102176104"/>
      </c:barChart>
      <c:catAx>
        <c:axId val="-2102172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2176104"/>
        <c:crosses val="autoZero"/>
        <c:auto val="1"/>
        <c:lblAlgn val="ctr"/>
        <c:lblOffset val="100"/>
        <c:noMultiLvlLbl val="0"/>
      </c:catAx>
      <c:valAx>
        <c:axId val="-2102176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2172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Sheet2!$B$1:$D$1</c:f>
              <c:strCache>
                <c:ptCount val="3"/>
                <c:pt idx="0">
                  <c:v>Available Register File</c:v>
                </c:pt>
                <c:pt idx="1">
                  <c:v>Average Required Register File</c:v>
                </c:pt>
                <c:pt idx="2">
                  <c:v>Maximum Required Register File</c:v>
                </c:pt>
              </c:strCache>
            </c:strRef>
          </c:cat>
          <c:val>
            <c:numRef>
              <c:f>Sheet2!$B$3:$D$3</c:f>
              <c:numCache>
                <c:formatCode>General</c:formatCode>
                <c:ptCount val="3"/>
                <c:pt idx="0">
                  <c:v>256</c:v>
                </c:pt>
                <c:pt idx="1">
                  <c:v>588</c:v>
                </c:pt>
                <c:pt idx="2">
                  <c:v>1505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80-46AE-A660-B767C7D8A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20"/>
        <c:axId val="-2102172472"/>
        <c:axId val="-2102176104"/>
      </c:barChart>
      <c:catAx>
        <c:axId val="-2102172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2176104"/>
        <c:crosses val="autoZero"/>
        <c:auto val="1"/>
        <c:lblAlgn val="ctr"/>
        <c:lblOffset val="100"/>
        <c:noMultiLvlLbl val="0"/>
      </c:catAx>
      <c:valAx>
        <c:axId val="-2102176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2172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Sheet2!$B$1:$D$1</c:f>
              <c:strCache>
                <c:ptCount val="3"/>
                <c:pt idx="0">
                  <c:v>Available Register File</c:v>
                </c:pt>
                <c:pt idx="1">
                  <c:v>Average Required Register File</c:v>
                </c:pt>
                <c:pt idx="2">
                  <c:v>Maximum Required Register File</c:v>
                </c:pt>
              </c:strCache>
            </c:strRef>
          </c:cat>
          <c:val>
            <c:numRef>
              <c:f>Sheet2!$B$3:$D$3</c:f>
              <c:numCache>
                <c:formatCode>General</c:formatCode>
                <c:ptCount val="3"/>
                <c:pt idx="0">
                  <c:v>256</c:v>
                </c:pt>
                <c:pt idx="1">
                  <c:v>588</c:v>
                </c:pt>
                <c:pt idx="2">
                  <c:v>1505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80-46AE-A660-B767C7D8A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20"/>
        <c:axId val="-2102172472"/>
        <c:axId val="-2102176104"/>
      </c:barChart>
      <c:catAx>
        <c:axId val="-2102172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2176104"/>
        <c:crosses val="autoZero"/>
        <c:auto val="1"/>
        <c:lblAlgn val="ctr"/>
        <c:lblOffset val="100"/>
        <c:noMultiLvlLbl val="0"/>
      </c:catAx>
      <c:valAx>
        <c:axId val="-2102176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2172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8177775344114"/>
          <c:y val="0.1591020164266253"/>
          <c:w val="0.88732802665225308"/>
          <c:h val="0.35353948068753605"/>
        </c:manualLayout>
      </c:layout>
      <c:barChart>
        <c:barDir val="col"/>
        <c:grouping val="clustered"/>
        <c:varyColors val="0"/>
        <c:ser>
          <c:idx val="2"/>
          <c:order val="1"/>
          <c:tx>
            <c:v>TFET</c:v>
          </c:tx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'[LTRF_Final_NC (1).xlsx]LTRF_BL_RFC_More_IPC'!$B$2:$B$22</c:f>
              <c:strCache>
                <c:ptCount val="15"/>
                <c:pt idx="0">
                  <c:v>backprop</c:v>
                </c:pt>
                <c:pt idx="1">
                  <c:v>bfs</c:v>
                </c:pt>
                <c:pt idx="2">
                  <c:v>btree</c:v>
                </c:pt>
                <c:pt idx="3">
                  <c:v>kmeans</c:v>
                </c:pt>
                <c:pt idx="4">
                  <c:v>tpacf</c:v>
                </c:pt>
                <c:pt idx="5">
                  <c:v>lavaMD</c:v>
                </c:pt>
                <c:pt idx="6">
                  <c:v>lbm</c:v>
                </c:pt>
                <c:pt idx="7">
                  <c:v>leukocyte</c:v>
                </c:pt>
                <c:pt idx="8">
                  <c:v>myocyte</c:v>
                </c:pt>
                <c:pt idx="9">
                  <c:v>NN</c:v>
                </c:pt>
                <c:pt idx="10">
                  <c:v>sad</c:v>
                </c:pt>
                <c:pt idx="11">
                  <c:v>sgemm</c:v>
                </c:pt>
                <c:pt idx="12">
                  <c:v>STO</c:v>
                </c:pt>
                <c:pt idx="13">
                  <c:v>WP</c:v>
                </c:pt>
                <c:pt idx="14">
                  <c:v>GMEAN</c:v>
                </c:pt>
              </c:strCache>
              <c:extLst/>
            </c:strRef>
          </c:cat>
          <c:val>
            <c:numRef>
              <c:f>'[LTRF_Final_NC (1).xlsx]LTRF_BL_RFC_More_IPC'!$E$2:$E$22</c:f>
              <c:numCache>
                <c:formatCode>General</c:formatCode>
                <c:ptCount val="15"/>
                <c:pt idx="0">
                  <c:v>0.70924596750000002</c:v>
                </c:pt>
                <c:pt idx="1">
                  <c:v>0.73</c:v>
                </c:pt>
                <c:pt idx="2">
                  <c:v>0.71302500000000002</c:v>
                </c:pt>
                <c:pt idx="3">
                  <c:v>0.63904588124999995</c:v>
                </c:pt>
                <c:pt idx="4">
                  <c:v>0.61713749999999989</c:v>
                </c:pt>
                <c:pt idx="5">
                  <c:v>0.66490000000000005</c:v>
                </c:pt>
                <c:pt idx="6">
                  <c:v>0.67710000000000004</c:v>
                </c:pt>
                <c:pt idx="7">
                  <c:v>0.7014999999999999</c:v>
                </c:pt>
                <c:pt idx="8">
                  <c:v>0.68320000000000003</c:v>
                </c:pt>
                <c:pt idx="9">
                  <c:v>1.1895</c:v>
                </c:pt>
                <c:pt idx="10">
                  <c:v>0.93330000000000002</c:v>
                </c:pt>
                <c:pt idx="11">
                  <c:v>1.0980000000000001</c:v>
                </c:pt>
                <c:pt idx="12">
                  <c:v>0.99429999999999996</c:v>
                </c:pt>
                <c:pt idx="13">
                  <c:v>0.78080000000000005</c:v>
                </c:pt>
                <c:pt idx="14">
                  <c:v>0.83817878449211125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8BCA-47CC-BFE8-BC9C5CD6C613}"/>
            </c:ext>
          </c:extLst>
        </c:ser>
        <c:ser>
          <c:idx val="4"/>
          <c:order val="6"/>
          <c:tx>
            <c:v>TFET+RFC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'[LTRF_Final_NC (1).xlsx]LTRF_BL_RFC_More_IPC'!$B$2:$B$22</c:f>
              <c:strCache>
                <c:ptCount val="15"/>
                <c:pt idx="0">
                  <c:v>backprop</c:v>
                </c:pt>
                <c:pt idx="1">
                  <c:v>bfs</c:v>
                </c:pt>
                <c:pt idx="2">
                  <c:v>btree</c:v>
                </c:pt>
                <c:pt idx="3">
                  <c:v>kmeans</c:v>
                </c:pt>
                <c:pt idx="4">
                  <c:v>tpacf</c:v>
                </c:pt>
                <c:pt idx="5">
                  <c:v>lavaMD</c:v>
                </c:pt>
                <c:pt idx="6">
                  <c:v>lbm</c:v>
                </c:pt>
                <c:pt idx="7">
                  <c:v>leukocyte</c:v>
                </c:pt>
                <c:pt idx="8">
                  <c:v>myocyte</c:v>
                </c:pt>
                <c:pt idx="9">
                  <c:v>NN</c:v>
                </c:pt>
                <c:pt idx="10">
                  <c:v>sad</c:v>
                </c:pt>
                <c:pt idx="11">
                  <c:v>sgemm</c:v>
                </c:pt>
                <c:pt idx="12">
                  <c:v>STO</c:v>
                </c:pt>
                <c:pt idx="13">
                  <c:v>WP</c:v>
                </c:pt>
                <c:pt idx="14">
                  <c:v>GMEAN</c:v>
                </c:pt>
              </c:strCache>
              <c:extLst/>
            </c:strRef>
          </c:cat>
          <c:val>
            <c:numRef>
              <c:f>'[LTRF_Final_NC (1).xlsx]LTRF_BL_RFC_More_IPC'!$F$2:$F$22</c:f>
              <c:numCache>
                <c:formatCode>General</c:formatCode>
                <c:ptCount val="15"/>
                <c:pt idx="0">
                  <c:v>0.78377509999999995</c:v>
                </c:pt>
                <c:pt idx="1">
                  <c:v>0.81</c:v>
                </c:pt>
                <c:pt idx="2">
                  <c:v>0.78892010999999995</c:v>
                </c:pt>
                <c:pt idx="3">
                  <c:v>0.76892011000000005</c:v>
                </c:pt>
                <c:pt idx="4">
                  <c:v>0.76377510000000004</c:v>
                </c:pt>
                <c:pt idx="5">
                  <c:v>0.76463499999999995</c:v>
                </c:pt>
                <c:pt idx="6">
                  <c:v>0.77</c:v>
                </c:pt>
                <c:pt idx="7">
                  <c:v>0.8</c:v>
                </c:pt>
                <c:pt idx="8">
                  <c:v>0.77</c:v>
                </c:pt>
                <c:pt idx="9">
                  <c:v>1.37</c:v>
                </c:pt>
                <c:pt idx="10">
                  <c:v>1.06</c:v>
                </c:pt>
                <c:pt idx="11">
                  <c:v>1.26</c:v>
                </c:pt>
                <c:pt idx="12">
                  <c:v>1.1299999999999999</c:v>
                </c:pt>
                <c:pt idx="13">
                  <c:v>0.88</c:v>
                </c:pt>
                <c:pt idx="14">
                  <c:v>0.95486644875556204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BCA-47CC-BFE8-BC9C5CD6C613}"/>
            </c:ext>
          </c:extLst>
        </c:ser>
        <c:ser>
          <c:idx val="8"/>
          <c:order val="7"/>
          <c:tx>
            <c:v>TFET+LTRF</c:v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'[LTRF_Final_NC (1).xlsx]LTRF_BL_RFC_More_IPC'!$B$2:$B$22</c:f>
              <c:strCache>
                <c:ptCount val="15"/>
                <c:pt idx="0">
                  <c:v>backprop</c:v>
                </c:pt>
                <c:pt idx="1">
                  <c:v>bfs</c:v>
                </c:pt>
                <c:pt idx="2">
                  <c:v>btree</c:v>
                </c:pt>
                <c:pt idx="3">
                  <c:v>kmeans</c:v>
                </c:pt>
                <c:pt idx="4">
                  <c:v>tpacf</c:v>
                </c:pt>
                <c:pt idx="5">
                  <c:v>lavaMD</c:v>
                </c:pt>
                <c:pt idx="6">
                  <c:v>lbm</c:v>
                </c:pt>
                <c:pt idx="7">
                  <c:v>leukocyte</c:v>
                </c:pt>
                <c:pt idx="8">
                  <c:v>myocyte</c:v>
                </c:pt>
                <c:pt idx="9">
                  <c:v>NN</c:v>
                </c:pt>
                <c:pt idx="10">
                  <c:v>sad</c:v>
                </c:pt>
                <c:pt idx="11">
                  <c:v>sgemm</c:v>
                </c:pt>
                <c:pt idx="12">
                  <c:v>STO</c:v>
                </c:pt>
                <c:pt idx="13">
                  <c:v>WP</c:v>
                </c:pt>
                <c:pt idx="14">
                  <c:v>GMEAN</c:v>
                </c:pt>
              </c:strCache>
              <c:extLst/>
            </c:strRef>
          </c:cat>
          <c:val>
            <c:numRef>
              <c:f>'[LTRF_Final_NC (1).xlsx]LTRF_BL_RFC_More_IPC'!$O$2:$O$22</c:f>
              <c:numCache>
                <c:formatCode>General</c:formatCode>
                <c:ptCount val="15"/>
                <c:pt idx="0">
                  <c:v>0.97926663599999997</c:v>
                </c:pt>
                <c:pt idx="1">
                  <c:v>0.98</c:v>
                </c:pt>
                <c:pt idx="2">
                  <c:v>0.97901214200000009</c:v>
                </c:pt>
                <c:pt idx="3">
                  <c:v>0.98901214199999998</c:v>
                </c:pt>
                <c:pt idx="4">
                  <c:v>0.99</c:v>
                </c:pt>
                <c:pt idx="5">
                  <c:v>1.07</c:v>
                </c:pt>
                <c:pt idx="6">
                  <c:v>1.0900000000000001</c:v>
                </c:pt>
                <c:pt idx="7">
                  <c:v>1.1399999999999999</c:v>
                </c:pt>
                <c:pt idx="8">
                  <c:v>1.1000000000000001</c:v>
                </c:pt>
                <c:pt idx="9">
                  <c:v>1.92</c:v>
                </c:pt>
                <c:pt idx="10">
                  <c:v>1.4850000000000001</c:v>
                </c:pt>
                <c:pt idx="11">
                  <c:v>1.76</c:v>
                </c:pt>
                <c:pt idx="12">
                  <c:v>1.6</c:v>
                </c:pt>
                <c:pt idx="13">
                  <c:v>1.2544</c:v>
                </c:pt>
                <c:pt idx="14">
                  <c:v>1.3483432507432973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8BCA-47CC-BFE8-BC9C5CD6C613}"/>
            </c:ext>
          </c:extLst>
        </c:ser>
        <c:ser>
          <c:idx val="1"/>
          <c:order val="9"/>
          <c:tx>
            <c:strRef>
              <c:f>'[LTRF_Final_NC (1).xlsx]LTRF_BL_RFC_More_IPC'!$D$1</c:f>
              <c:strCache>
                <c:ptCount val="1"/>
                <c:pt idx="0">
                  <c:v>Ideal</c:v>
                </c:pt>
              </c:strCache>
            </c:strRef>
          </c:tx>
          <c:spPr>
            <a:pattFill prst="pct60">
              <a:fgClr>
                <a:srgbClr val="052200"/>
              </a:fgClr>
              <a:bgClr>
                <a:schemeClr val="bg1"/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'[LTRF_Final_NC (1).xlsx]LTRF_BL_RFC_More_IPC'!$B$2:$B$22</c:f>
              <c:strCache>
                <c:ptCount val="15"/>
                <c:pt idx="0">
                  <c:v>backprop</c:v>
                </c:pt>
                <c:pt idx="1">
                  <c:v>bfs</c:v>
                </c:pt>
                <c:pt idx="2">
                  <c:v>btree</c:v>
                </c:pt>
                <c:pt idx="3">
                  <c:v>kmeans</c:v>
                </c:pt>
                <c:pt idx="4">
                  <c:v>tpacf</c:v>
                </c:pt>
                <c:pt idx="5">
                  <c:v>lavaMD</c:v>
                </c:pt>
                <c:pt idx="6">
                  <c:v>lbm</c:v>
                </c:pt>
                <c:pt idx="7">
                  <c:v>leukocyte</c:v>
                </c:pt>
                <c:pt idx="8">
                  <c:v>myocyte</c:v>
                </c:pt>
                <c:pt idx="9">
                  <c:v>NN</c:v>
                </c:pt>
                <c:pt idx="10">
                  <c:v>sad</c:v>
                </c:pt>
                <c:pt idx="11">
                  <c:v>sgemm</c:v>
                </c:pt>
                <c:pt idx="12">
                  <c:v>STO</c:v>
                </c:pt>
                <c:pt idx="13">
                  <c:v>WP</c:v>
                </c:pt>
                <c:pt idx="14">
                  <c:v>GMEAN</c:v>
                </c:pt>
              </c:strCache>
              <c:extLst/>
            </c:strRef>
          </c:cat>
          <c:val>
            <c:numRef>
              <c:f>'[LTRF_Final_NC (1).xlsx]LTRF_BL_RFC_More_IPC'!$D$2:$D$22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1.0900000000000001</c:v>
                </c:pt>
                <c:pt idx="6">
                  <c:v>1.1100000000000001</c:v>
                </c:pt>
                <c:pt idx="7">
                  <c:v>1.1499999999999999</c:v>
                </c:pt>
                <c:pt idx="8">
                  <c:v>1.1200000000000001</c:v>
                </c:pt>
                <c:pt idx="9">
                  <c:v>1.95</c:v>
                </c:pt>
                <c:pt idx="10">
                  <c:v>1.53</c:v>
                </c:pt>
                <c:pt idx="11">
                  <c:v>1.8</c:v>
                </c:pt>
                <c:pt idx="12">
                  <c:v>1.63</c:v>
                </c:pt>
                <c:pt idx="13">
                  <c:v>1.28</c:v>
                </c:pt>
                <c:pt idx="14">
                  <c:v>1.3740635811346087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8BCA-47CC-BFE8-BC9C5CD6C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308048"/>
        <c:axId val="2420952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'[LTRF_Final_NC (1).xlsx]LTRF_BL_RFC_More_IPC'!$C$1</c15:sqref>
                        </c15:formulaRef>
                      </c:ext>
                    </c:extLst>
                    <c:strCache>
                      <c:ptCount val="1"/>
                      <c:pt idx="0">
                        <c:v>Baseline (256 KB)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'[LTRF_Final_NC (1).xlsx]LTRF_BL_RFC_More_IPC'!$B$2:$B$22</c15:sqref>
                        </c15:formulaRef>
                      </c:ext>
                    </c:extLst>
                    <c:strCache>
                      <c:ptCount val="15"/>
                      <c:pt idx="0">
                        <c:v>backprop</c:v>
                      </c:pt>
                      <c:pt idx="1">
                        <c:v>bfs</c:v>
                      </c:pt>
                      <c:pt idx="2">
                        <c:v>btree</c:v>
                      </c:pt>
                      <c:pt idx="3">
                        <c:v>kmeans</c:v>
                      </c:pt>
                      <c:pt idx="4">
                        <c:v>tpacf</c:v>
                      </c:pt>
                      <c:pt idx="5">
                        <c:v>lavaMD</c:v>
                      </c:pt>
                      <c:pt idx="6">
                        <c:v>lbm</c:v>
                      </c:pt>
                      <c:pt idx="7">
                        <c:v>leukocyte</c:v>
                      </c:pt>
                      <c:pt idx="8">
                        <c:v>myocyte</c:v>
                      </c:pt>
                      <c:pt idx="9">
                        <c:v>NN</c:v>
                      </c:pt>
                      <c:pt idx="10">
                        <c:v>sad</c:v>
                      </c:pt>
                      <c:pt idx="11">
                        <c:v>sgemm</c:v>
                      </c:pt>
                      <c:pt idx="12">
                        <c:v>STO</c:v>
                      </c:pt>
                      <c:pt idx="13">
                        <c:v>WP</c:v>
                      </c:pt>
                      <c:pt idx="14">
                        <c:v>GMEAN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'[LTRF_Final_NC (1).xlsx]LTRF_BL_RFC_More_IPC'!$C$2:$C$22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8BCA-47CC-BFE8-BC9C5CD6C613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'[LTRF_Final_NC (1).xlsx]LTRF_BL_RFC_More_IPC'!$F$1</c15:sqref>
                        </c15:formulaRef>
                      </c:ext>
                    </c:extLst>
                    <c:strCache>
                      <c:ptCount val="1"/>
                      <c:pt idx="0">
                        <c:v>RFC</c:v>
                      </c:pt>
                    </c:strCache>
                  </c:strRef>
                </c:tx>
                <c:spPr>
                  <a:pattFill prst="dkUpDiag">
                    <a:fgClr>
                      <a:srgbClr val="00C85A"/>
                    </a:fgClr>
                    <a:bgClr>
                      <a:schemeClr val="bg1"/>
                    </a:bgClr>
                  </a:pattFill>
                  <a:ln>
                    <a:solidFill>
                      <a:sysClr val="windowText" lastClr="000000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'[LTRF_Final_NC (1).xlsx]LTRF_BL_RFC_More_IPC'!$B$2:$B$22</c15:sqref>
                        </c15:formulaRef>
                      </c:ext>
                    </c:extLst>
                    <c:strCache>
                      <c:ptCount val="15"/>
                      <c:pt idx="0">
                        <c:v>backprop</c:v>
                      </c:pt>
                      <c:pt idx="1">
                        <c:v>bfs</c:v>
                      </c:pt>
                      <c:pt idx="2">
                        <c:v>btree</c:v>
                      </c:pt>
                      <c:pt idx="3">
                        <c:v>kmeans</c:v>
                      </c:pt>
                      <c:pt idx="4">
                        <c:v>tpacf</c:v>
                      </c:pt>
                      <c:pt idx="5">
                        <c:v>lavaMD</c:v>
                      </c:pt>
                      <c:pt idx="6">
                        <c:v>lbm</c:v>
                      </c:pt>
                      <c:pt idx="7">
                        <c:v>leukocyte</c:v>
                      </c:pt>
                      <c:pt idx="8">
                        <c:v>myocyte</c:v>
                      </c:pt>
                      <c:pt idx="9">
                        <c:v>NN</c:v>
                      </c:pt>
                      <c:pt idx="10">
                        <c:v>sad</c:v>
                      </c:pt>
                      <c:pt idx="11">
                        <c:v>sgemm</c:v>
                      </c:pt>
                      <c:pt idx="12">
                        <c:v>STO</c:v>
                      </c:pt>
                      <c:pt idx="13">
                        <c:v>WP</c:v>
                      </c:pt>
                      <c:pt idx="14">
                        <c:v>GMEAN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'[LTRF_Final_NC (1).xlsx]LTRF_BL_RFC_More_IPC'!$F$2:$F$22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0.78377509999999995</c:v>
                      </c:pt>
                      <c:pt idx="1">
                        <c:v>0.81</c:v>
                      </c:pt>
                      <c:pt idx="2">
                        <c:v>0.78892010999999995</c:v>
                      </c:pt>
                      <c:pt idx="3">
                        <c:v>0.76892011000000005</c:v>
                      </c:pt>
                      <c:pt idx="4">
                        <c:v>0.76377510000000004</c:v>
                      </c:pt>
                      <c:pt idx="5">
                        <c:v>0.76463499999999995</c:v>
                      </c:pt>
                      <c:pt idx="6">
                        <c:v>0.77</c:v>
                      </c:pt>
                      <c:pt idx="7">
                        <c:v>0.8</c:v>
                      </c:pt>
                      <c:pt idx="8">
                        <c:v>0.77</c:v>
                      </c:pt>
                      <c:pt idx="9">
                        <c:v>1.37</c:v>
                      </c:pt>
                      <c:pt idx="10">
                        <c:v>1.06</c:v>
                      </c:pt>
                      <c:pt idx="11">
                        <c:v>1.26</c:v>
                      </c:pt>
                      <c:pt idx="12">
                        <c:v>1.1299999999999999</c:v>
                      </c:pt>
                      <c:pt idx="13">
                        <c:v>0.88</c:v>
                      </c:pt>
                      <c:pt idx="14">
                        <c:v>0.95486644875556204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BCA-47CC-BFE8-BC9C5CD6C613}"/>
                  </c:ext>
                </c:extLst>
              </c15:ser>
            </c15:filteredBarSeries>
            <c15:filteredBarSeries>
              <c15:ser>
                <c:idx val="6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'[LTRF_Final_NC (1).xlsx]LTRF_BL_RFC_More_IPC'!$I$1</c15:sqref>
                        </c15:formulaRef>
                      </c:ext>
                    </c:extLst>
                    <c:strCache>
                      <c:ptCount val="1"/>
                      <c:pt idx="0">
                        <c:v>LTRF</c:v>
                      </c:pt>
                    </c:strCache>
                  </c:strRef>
                </c:tx>
                <c:spPr>
                  <a:pattFill prst="pct75">
                    <a:fgClr>
                      <a:srgbClr val="5B9BD5"/>
                    </a:fgClr>
                    <a:bgClr>
                      <a:schemeClr val="bg1"/>
                    </a:bgClr>
                  </a:pattFill>
                  <a:ln>
                    <a:solidFill>
                      <a:sysClr val="windowText" lastClr="000000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'[LTRF_Final_NC (1).xlsx]LTRF_BL_RFC_More_IPC'!$B$2:$B$22</c15:sqref>
                        </c15:formulaRef>
                      </c:ext>
                    </c:extLst>
                    <c:strCache>
                      <c:ptCount val="15"/>
                      <c:pt idx="0">
                        <c:v>backprop</c:v>
                      </c:pt>
                      <c:pt idx="1">
                        <c:v>bfs</c:v>
                      </c:pt>
                      <c:pt idx="2">
                        <c:v>btree</c:v>
                      </c:pt>
                      <c:pt idx="3">
                        <c:v>kmeans</c:v>
                      </c:pt>
                      <c:pt idx="4">
                        <c:v>tpacf</c:v>
                      </c:pt>
                      <c:pt idx="5">
                        <c:v>lavaMD</c:v>
                      </c:pt>
                      <c:pt idx="6">
                        <c:v>lbm</c:v>
                      </c:pt>
                      <c:pt idx="7">
                        <c:v>leukocyte</c:v>
                      </c:pt>
                      <c:pt idx="8">
                        <c:v>myocyte</c:v>
                      </c:pt>
                      <c:pt idx="9">
                        <c:v>NN</c:v>
                      </c:pt>
                      <c:pt idx="10">
                        <c:v>sad</c:v>
                      </c:pt>
                      <c:pt idx="11">
                        <c:v>sgemm</c:v>
                      </c:pt>
                      <c:pt idx="12">
                        <c:v>STO</c:v>
                      </c:pt>
                      <c:pt idx="13">
                        <c:v>WP</c:v>
                      </c:pt>
                      <c:pt idx="14">
                        <c:v>GMEAN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'[LTRF_Final_NC (1).xlsx]LTRF_BL_RFC_More_IPC'!$I$2:$I$22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0.96399999999999997</c:v>
                      </c:pt>
                      <c:pt idx="1">
                        <c:v>0.95499999999999996</c:v>
                      </c:pt>
                      <c:pt idx="2">
                        <c:v>0.95499999999999996</c:v>
                      </c:pt>
                      <c:pt idx="3">
                        <c:v>0.96</c:v>
                      </c:pt>
                      <c:pt idx="4">
                        <c:v>0.95499999999999996</c:v>
                      </c:pt>
                      <c:pt idx="5">
                        <c:v>1.046</c:v>
                      </c:pt>
                      <c:pt idx="6">
                        <c:v>1.07</c:v>
                      </c:pt>
                      <c:pt idx="7">
                        <c:v>1.1100000000000001</c:v>
                      </c:pt>
                      <c:pt idx="8">
                        <c:v>1.08</c:v>
                      </c:pt>
                      <c:pt idx="9">
                        <c:v>1.88</c:v>
                      </c:pt>
                      <c:pt idx="10">
                        <c:v>1.4650000000000001</c:v>
                      </c:pt>
                      <c:pt idx="11">
                        <c:v>1.73</c:v>
                      </c:pt>
                      <c:pt idx="12">
                        <c:v>1.56</c:v>
                      </c:pt>
                      <c:pt idx="13">
                        <c:v>1.23</c:v>
                      </c:pt>
                      <c:pt idx="14">
                        <c:v>1.3212055429202003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BCA-47CC-BFE8-BC9C5CD6C613}"/>
                  </c:ext>
                </c:extLst>
              </c15:ser>
            </c15:filteredBarSeries>
            <c15:filteredBarSeries>
              <c15:ser>
                <c:idx val="7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'[LTRF_Final_NC (1).xlsx]LTRF_BL_RFC_More_IPC'!$J$1</c15:sqref>
                        </c15:formulaRef>
                      </c:ext>
                    </c:extLst>
                    <c:strCache>
                      <c:ptCount val="1"/>
                      <c:pt idx="0">
                        <c:v>LTRF+</c:v>
                      </c:pt>
                    </c:strCache>
                  </c:strRef>
                </c:tx>
                <c:spPr>
                  <a:pattFill prst="trellis">
                    <a:fgClr>
                      <a:srgbClr val="BDD7EE"/>
                    </a:fgClr>
                    <a:bgClr>
                      <a:schemeClr val="bg1"/>
                    </a:bgClr>
                  </a:pattFill>
                  <a:ln>
                    <a:solidFill>
                      <a:sysClr val="windowText" lastClr="000000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'[LTRF_Final_NC (1).xlsx]LTRF_BL_RFC_More_IPC'!$B$2:$B$22</c15:sqref>
                        </c15:formulaRef>
                      </c:ext>
                    </c:extLst>
                    <c:strCache>
                      <c:ptCount val="15"/>
                      <c:pt idx="0">
                        <c:v>backprop</c:v>
                      </c:pt>
                      <c:pt idx="1">
                        <c:v>bfs</c:v>
                      </c:pt>
                      <c:pt idx="2">
                        <c:v>btree</c:v>
                      </c:pt>
                      <c:pt idx="3">
                        <c:v>kmeans</c:v>
                      </c:pt>
                      <c:pt idx="4">
                        <c:v>tpacf</c:v>
                      </c:pt>
                      <c:pt idx="5">
                        <c:v>lavaMD</c:v>
                      </c:pt>
                      <c:pt idx="6">
                        <c:v>lbm</c:v>
                      </c:pt>
                      <c:pt idx="7">
                        <c:v>leukocyte</c:v>
                      </c:pt>
                      <c:pt idx="8">
                        <c:v>myocyte</c:v>
                      </c:pt>
                      <c:pt idx="9">
                        <c:v>NN</c:v>
                      </c:pt>
                      <c:pt idx="10">
                        <c:v>sad</c:v>
                      </c:pt>
                      <c:pt idx="11">
                        <c:v>sgemm</c:v>
                      </c:pt>
                      <c:pt idx="12">
                        <c:v>STO</c:v>
                      </c:pt>
                      <c:pt idx="13">
                        <c:v>WP</c:v>
                      </c:pt>
                      <c:pt idx="14">
                        <c:v>GMEAN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'[LTRF_Final_NC (1).xlsx]LTRF_BL_RFC_More_IPC'!$J$2:$J$22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0.97926663599999997</c:v>
                      </c:pt>
                      <c:pt idx="1">
                        <c:v>0.98</c:v>
                      </c:pt>
                      <c:pt idx="2">
                        <c:v>0.97901214200000009</c:v>
                      </c:pt>
                      <c:pt idx="3">
                        <c:v>0.98901214199999998</c:v>
                      </c:pt>
                      <c:pt idx="4">
                        <c:v>0.99</c:v>
                      </c:pt>
                      <c:pt idx="5">
                        <c:v>1.07</c:v>
                      </c:pt>
                      <c:pt idx="6">
                        <c:v>1.0900000000000001</c:v>
                      </c:pt>
                      <c:pt idx="7">
                        <c:v>1.1399999999999999</c:v>
                      </c:pt>
                      <c:pt idx="8">
                        <c:v>1.1000000000000001</c:v>
                      </c:pt>
                      <c:pt idx="9">
                        <c:v>1.92</c:v>
                      </c:pt>
                      <c:pt idx="10">
                        <c:v>1.4850000000000001</c:v>
                      </c:pt>
                      <c:pt idx="11">
                        <c:v>1.76</c:v>
                      </c:pt>
                      <c:pt idx="12">
                        <c:v>1.6</c:v>
                      </c:pt>
                      <c:pt idx="13">
                        <c:v>1.2544</c:v>
                      </c:pt>
                      <c:pt idx="14">
                        <c:v>1.3483432507432973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BCA-47CC-BFE8-BC9C5CD6C613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'[LTRF_Final_NC (1).xlsx]LTRF_BL_RFC_More_IPC'!$H$1</c15:sqref>
                        </c15:formulaRef>
                      </c:ext>
                    </c:extLst>
                    <c:strCache>
                      <c:ptCount val="1"/>
                      <c:pt idx="0">
                        <c:v>BL</c:v>
                      </c:pt>
                    </c:strCache>
                  </c:strRef>
                </c:tx>
                <c:spPr>
                  <a:solidFill>
                    <a:srgbClr val="1F4E79"/>
                  </a:solidFill>
                  <a:ln>
                    <a:solidFill>
                      <a:sysClr val="windowText" lastClr="000000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'[LTRF_Final_NC (1).xlsx]LTRF_BL_RFC_More_IPC'!$B$2:$B$22</c15:sqref>
                        </c15:formulaRef>
                      </c:ext>
                    </c:extLst>
                    <c:strCache>
                      <c:ptCount val="15"/>
                      <c:pt idx="0">
                        <c:v>backprop</c:v>
                      </c:pt>
                      <c:pt idx="1">
                        <c:v>bfs</c:v>
                      </c:pt>
                      <c:pt idx="2">
                        <c:v>btree</c:v>
                      </c:pt>
                      <c:pt idx="3">
                        <c:v>kmeans</c:v>
                      </c:pt>
                      <c:pt idx="4">
                        <c:v>tpacf</c:v>
                      </c:pt>
                      <c:pt idx="5">
                        <c:v>lavaMD</c:v>
                      </c:pt>
                      <c:pt idx="6">
                        <c:v>lbm</c:v>
                      </c:pt>
                      <c:pt idx="7">
                        <c:v>leukocyte</c:v>
                      </c:pt>
                      <c:pt idx="8">
                        <c:v>myocyte</c:v>
                      </c:pt>
                      <c:pt idx="9">
                        <c:v>NN</c:v>
                      </c:pt>
                      <c:pt idx="10">
                        <c:v>sad</c:v>
                      </c:pt>
                      <c:pt idx="11">
                        <c:v>sgemm</c:v>
                      </c:pt>
                      <c:pt idx="12">
                        <c:v>STO</c:v>
                      </c:pt>
                      <c:pt idx="13">
                        <c:v>WP</c:v>
                      </c:pt>
                      <c:pt idx="14">
                        <c:v>GMEAN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'[LTRF_Final_NC (1).xlsx]LTRF_BL_RFC_More_IPC'!$H$2:$H$22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0.60070199999999996</c:v>
                      </c:pt>
                      <c:pt idx="1">
                        <c:v>0.68</c:v>
                      </c:pt>
                      <c:pt idx="2">
                        <c:v>0.65490000000000004</c:v>
                      </c:pt>
                      <c:pt idx="3">
                        <c:v>0.55000000000000004</c:v>
                      </c:pt>
                      <c:pt idx="4">
                        <c:v>0.56999999999999995</c:v>
                      </c:pt>
                      <c:pt idx="5">
                        <c:v>0.6</c:v>
                      </c:pt>
                      <c:pt idx="6">
                        <c:v>0.62</c:v>
                      </c:pt>
                      <c:pt idx="7">
                        <c:v>0.63</c:v>
                      </c:pt>
                      <c:pt idx="8">
                        <c:v>0.6</c:v>
                      </c:pt>
                      <c:pt idx="9">
                        <c:v>1.07</c:v>
                      </c:pt>
                      <c:pt idx="10">
                        <c:v>0.85</c:v>
                      </c:pt>
                      <c:pt idx="11">
                        <c:v>0.94</c:v>
                      </c:pt>
                      <c:pt idx="12">
                        <c:v>0.9</c:v>
                      </c:pt>
                      <c:pt idx="13">
                        <c:v>0.73</c:v>
                      </c:pt>
                      <c:pt idx="14">
                        <c:v>0.75422931331604415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BCA-47CC-BFE8-BC9C5CD6C613}"/>
                  </c:ext>
                </c:extLst>
              </c15:ser>
            </c15:filteredBarSeries>
            <c15:filteredBa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'[LTRF_Final_NC (1).xlsx]LTRF_BL_RFC_More_IPC'!$L$1</c15:sqref>
                        </c15:formulaRef>
                      </c:ext>
                    </c:extLst>
                    <c:strCache>
                      <c:ptCount val="1"/>
                      <c:pt idx="0">
                        <c:v>LTRF+</c:v>
                      </c:pt>
                    </c:strCache>
                  </c:strRef>
                </c:tx>
                <c:spPr>
                  <a:solidFill>
                    <a:srgbClr val="002060"/>
                  </a:solidFill>
                  <a:ln>
                    <a:solidFill>
                      <a:sysClr val="windowText" lastClr="000000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'[LTRF_Final_NC (1).xlsx]LTRF_BL_RFC_More_IPC'!$B$2:$B$22</c15:sqref>
                        </c15:formulaRef>
                      </c:ext>
                    </c:extLst>
                    <c:strCache>
                      <c:ptCount val="15"/>
                      <c:pt idx="0">
                        <c:v>backprop</c:v>
                      </c:pt>
                      <c:pt idx="1">
                        <c:v>bfs</c:v>
                      </c:pt>
                      <c:pt idx="2">
                        <c:v>btree</c:v>
                      </c:pt>
                      <c:pt idx="3">
                        <c:v>kmeans</c:v>
                      </c:pt>
                      <c:pt idx="4">
                        <c:v>tpacf</c:v>
                      </c:pt>
                      <c:pt idx="5">
                        <c:v>lavaMD</c:v>
                      </c:pt>
                      <c:pt idx="6">
                        <c:v>lbm</c:v>
                      </c:pt>
                      <c:pt idx="7">
                        <c:v>leukocyte</c:v>
                      </c:pt>
                      <c:pt idx="8">
                        <c:v>myocyte</c:v>
                      </c:pt>
                      <c:pt idx="9">
                        <c:v>NN</c:v>
                      </c:pt>
                      <c:pt idx="10">
                        <c:v>sad</c:v>
                      </c:pt>
                      <c:pt idx="11">
                        <c:v>sgemm</c:v>
                      </c:pt>
                      <c:pt idx="12">
                        <c:v>STO</c:v>
                      </c:pt>
                      <c:pt idx="13">
                        <c:v>WP</c:v>
                      </c:pt>
                      <c:pt idx="14">
                        <c:v>GMEAN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'[LTRF_Final_NC (1).xlsx]LTRF_BL_RFC_More_IPC'!$L$2:$L$22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0.96099999999999997</c:v>
                      </c:pt>
                      <c:pt idx="1">
                        <c:v>0.96</c:v>
                      </c:pt>
                      <c:pt idx="2">
                        <c:v>0.96836947200000001</c:v>
                      </c:pt>
                      <c:pt idx="3">
                        <c:v>0.96836947200000001</c:v>
                      </c:pt>
                      <c:pt idx="4">
                        <c:v>0.95099999999999996</c:v>
                      </c:pt>
                      <c:pt idx="5">
                        <c:v>1.05</c:v>
                      </c:pt>
                      <c:pt idx="6">
                        <c:v>1.06</c:v>
                      </c:pt>
                      <c:pt idx="7">
                        <c:v>1.1000000000000001</c:v>
                      </c:pt>
                      <c:pt idx="8">
                        <c:v>1.06</c:v>
                      </c:pt>
                      <c:pt idx="9">
                        <c:v>1.86</c:v>
                      </c:pt>
                      <c:pt idx="10">
                        <c:v>1.44</c:v>
                      </c:pt>
                      <c:pt idx="11">
                        <c:v>1.72</c:v>
                      </c:pt>
                      <c:pt idx="12">
                        <c:v>1.55</c:v>
                      </c:pt>
                      <c:pt idx="13">
                        <c:v>1.22</c:v>
                      </c:pt>
                      <c:pt idx="14">
                        <c:v>1.3092787680937903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BCA-47CC-BFE8-BC9C5CD6C613}"/>
                  </c:ext>
                </c:extLst>
              </c15:ser>
            </c15:filteredBarSeries>
          </c:ext>
        </c:extLst>
      </c:barChart>
      <c:catAx>
        <c:axId val="24930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2095216"/>
        <c:crosses val="autoZero"/>
        <c:auto val="1"/>
        <c:lblAlgn val="ctr"/>
        <c:lblOffset val="100"/>
        <c:noMultiLvlLbl val="0"/>
      </c:catAx>
      <c:valAx>
        <c:axId val="242095216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Normalized</a:t>
                </a:r>
                <a:r>
                  <a:rPr lang="en-US" sz="1600" baseline="0"/>
                  <a:t> IPC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1.0940123416245459E-2"/>
              <c:y val="0.11072044435820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9308048"/>
        <c:crosses val="autoZero"/>
        <c:crossBetween val="between"/>
        <c:majorUnit val="0.4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12814466567797697"/>
          <c:y val="3.245818659246015E-2"/>
          <c:w val="0.73058523682529264"/>
          <c:h val="0.116595501771867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7FBD1-A786-4944-85C1-F00657A73DBE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3271F-7425-1F4D-9CEB-AA003F758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42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E85CC-C942-4BEA-8A51-D004A285CE75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70261-DDF3-4A25-A57F-F361917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0261-DDF3-4A25-A57F-F361917ECC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93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0261-DDF3-4A25-A57F-F361917ECC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5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0261-DDF3-4A25-A57F-F361917ECC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21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0261-DDF3-4A25-A57F-F361917ECC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9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0261-DDF3-4A25-A57F-F361917ECC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30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0261-DDF3-4A25-A57F-F361917ECC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52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0261-DDF3-4A25-A57F-F361917ECC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53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5050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0261-DDF3-4A25-A57F-F361917ECC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60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5050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0261-DDF3-4A25-A57F-F361917ECC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9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678B-5A7A-4B90-B104-08D81DE501A8}" type="datetime1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9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0DDE-3A47-4319-8657-B02B4FE328D8}" type="datetime1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3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1CC4-A03E-4285-8700-BD0558A54FBC}" type="datetime1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9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344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0491"/>
            <a:ext cx="7886700" cy="496647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1266-C3DB-42D6-86AE-14035E33A8BD}" type="datetime1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D769-23A8-4C3A-A7DA-3008081AC88D}" type="datetime1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3600-220B-4590-B408-BA8ECB6E25BB}" type="datetime1">
              <a:rPr lang="en-US" smtClean="0"/>
              <a:t>3/25/2018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6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DA88-5A0B-4296-ADE5-A67D092B0EAE}" type="datetime1">
              <a:rPr lang="en-US" smtClean="0"/>
              <a:t>3/25/2018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7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AAEB-00FA-49C4-903C-825242744E6F}" type="datetime1">
              <a:rPr lang="en-US" smtClean="0"/>
              <a:t>3/25/2018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5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5CC0-D307-42C4-8DD8-A1304BC2F6A7}" type="datetime1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7031-1807-44C6-9E33-9D4219CB35E4}" type="datetime1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1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30472-63BD-4F26-8322-E7B4933B0A11}" type="datetime1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9896" y="64890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1761933-5E43-49A2-AD73-7C7EDD79F2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9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6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chart" Target="../charts/chart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6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chart" Target="../charts/chart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6.png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chart" Target="../charts/chart3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chart" Target="../charts/chart4.xml"/><Relationship Id="rId2" Type="http://schemas.microsoft.com/office/2007/relationships/media" Target="../media/media4.m4a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6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7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ctrTitle"/>
          </p:nvPr>
        </p:nvSpPr>
        <p:spPr>
          <a:xfrm>
            <a:off x="0" y="709253"/>
            <a:ext cx="9144000" cy="1987126"/>
          </a:xfrm>
        </p:spPr>
        <p:txBody>
          <a:bodyPr anchor="t"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LTRF: Enabling High-Capacity Register Files for GPUs via Hardware/Software Cooperative Register Prefetching</a:t>
            </a:r>
            <a:endParaRPr lang="en-US" sz="3300" b="1" i="1" dirty="0">
              <a:solidFill>
                <a:schemeClr val="accent1">
                  <a:lumMod val="50000"/>
                </a:schemeClr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graphicFrame>
        <p:nvGraphicFramePr>
          <p:cNvPr id="4" name="Table 3" descr="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236723"/>
              </p:ext>
            </p:extLst>
          </p:nvPr>
        </p:nvGraphicFramePr>
        <p:xfrm>
          <a:off x="-274617" y="2354193"/>
          <a:ext cx="9319466" cy="1929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59733">
                  <a:extLst>
                    <a:ext uri="{9D8B030D-6E8A-4147-A177-3AD203B41FA5}">
                      <a16:colId xmlns:a16="http://schemas.microsoft.com/office/drawing/2014/main" val="2751068646"/>
                    </a:ext>
                  </a:extLst>
                </a:gridCol>
                <a:gridCol w="4659733">
                  <a:extLst>
                    <a:ext uri="{9D8B030D-6E8A-4147-A177-3AD203B41FA5}">
                      <a16:colId xmlns:a16="http://schemas.microsoft.com/office/drawing/2014/main" val="778666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Mohammad </a:t>
                      </a: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Sadrosadati</a:t>
                      </a:r>
                      <a:endParaRPr lang="en-US" sz="2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30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Amirhossein</a:t>
                      </a:r>
                      <a:r>
                        <a:rPr lang="en-US" sz="3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Mirhosseini</a:t>
                      </a:r>
                      <a:endParaRPr lang="en-US" sz="3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876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Seyed</a:t>
                      </a:r>
                      <a:r>
                        <a:rPr lang="en-US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Borna</a:t>
                      </a:r>
                      <a:r>
                        <a:rPr lang="en-US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Ehsani</a:t>
                      </a:r>
                      <a:endParaRPr lang="en-US" sz="2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Hamid </a:t>
                      </a: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Sarbazi</a:t>
                      </a:r>
                      <a:r>
                        <a:rPr lang="en-US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-Azad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467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Mario </a:t>
                      </a: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Drumond</a:t>
                      </a:r>
                      <a:endParaRPr lang="en-US" sz="2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Babak</a:t>
                      </a:r>
                      <a:r>
                        <a:rPr lang="en-US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Falsafi</a:t>
                      </a:r>
                      <a:endParaRPr lang="en-US" sz="2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075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Rachata</a:t>
                      </a:r>
                      <a:r>
                        <a:rPr lang="en-US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Ausavarungnirun</a:t>
                      </a:r>
                      <a:endParaRPr lang="en-US" sz="2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Onur</a:t>
                      </a:r>
                      <a:r>
                        <a:rPr lang="en-US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Mutlu</a:t>
                      </a:r>
                      <a:endParaRPr lang="en-US" sz="2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9050"/>
                  </a:ext>
                </a:extLst>
              </a:tr>
            </a:tbl>
          </a:graphicData>
        </a:graphic>
      </p:graphicFrame>
      <p:pic>
        <p:nvPicPr>
          <p:cNvPr id="11" name="Picture 10" descr="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97" y="4902597"/>
            <a:ext cx="1592071" cy="946398"/>
          </a:xfrm>
          <a:prstGeom prst="rect">
            <a:avLst/>
          </a:prstGeom>
        </p:spPr>
      </p:pic>
      <p:pic>
        <p:nvPicPr>
          <p:cNvPr id="12" name="Picture 11" descr="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0" y="4953785"/>
            <a:ext cx="1793274" cy="845120"/>
          </a:xfrm>
          <a:prstGeom prst="rect">
            <a:avLst/>
          </a:prstGeom>
        </p:spPr>
      </p:pic>
      <p:pic>
        <p:nvPicPr>
          <p:cNvPr id="13" name="Picture 12" descr="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8" y="4834706"/>
            <a:ext cx="1951322" cy="1183579"/>
          </a:xfrm>
          <a:prstGeom prst="rect">
            <a:avLst/>
          </a:prstGeom>
        </p:spPr>
      </p:pic>
      <p:pic>
        <p:nvPicPr>
          <p:cNvPr id="14" name="Picture 13" descr="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36" y="4784495"/>
            <a:ext cx="1263999" cy="1233790"/>
          </a:xfrm>
          <a:prstGeom prst="rect">
            <a:avLst/>
          </a:prstGeom>
        </p:spPr>
      </p:pic>
      <p:pic>
        <p:nvPicPr>
          <p:cNvPr id="15" name="Picture 14" descr="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69" y="4824161"/>
            <a:ext cx="1874795" cy="1125047"/>
          </a:xfrm>
          <a:prstGeom prst="rect">
            <a:avLst/>
          </a:prstGeom>
        </p:spPr>
      </p:pic>
      <p:pic>
        <p:nvPicPr>
          <p:cNvPr id="25" name="Audio 24" descr=" 25">
            <a:hlinkClick r:id="" action="ppaction://media"/>
            <a:extLst>
              <a:ext uri="{FF2B5EF4-FFF2-40B4-BE49-F238E27FC236}">
                <a16:creationId xmlns:a16="http://schemas.microsoft.com/office/drawing/2014/main" id="{F5C4D32A-7408-45DD-9D86-2506151CB0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2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7472">
        <p:cut/>
      </p:transition>
    </mc:Choice>
    <mc:Fallback>
      <p:transition advTm="7472">
        <p:cut/>
      </p:transition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36FA5D63-B3B2-4E07-A6AB-F4FC60CB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245" y="365126"/>
            <a:ext cx="9254490" cy="723445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Register file size limits GPU scalability </a:t>
            </a:r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C6919525-815C-401F-B3EE-611F35824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9626"/>
            <a:ext cx="8144960" cy="1858226"/>
          </a:xfrm>
        </p:spPr>
        <p:txBody>
          <a:bodyPr>
            <a:normAutofit/>
          </a:bodyPr>
          <a:lstStyle/>
          <a:p>
            <a:r>
              <a:rPr lang="en-US" sz="2400" dirty="0"/>
              <a:t>Register file already accounts for 60% of on-chip storage</a:t>
            </a:r>
          </a:p>
          <a:p>
            <a:r>
              <a:rPr lang="en-US" sz="2400" dirty="0"/>
              <a:t>But, there is still demand for more registers to achieve maximum performance and concurrency</a:t>
            </a:r>
          </a:p>
          <a:p>
            <a:pPr marL="0" indent="0">
              <a:buNone/>
            </a:pPr>
            <a:r>
              <a:rPr lang="en-US" sz="2400" dirty="0"/>
              <a:t>    </a:t>
            </a:r>
          </a:p>
        </p:txBody>
      </p:sp>
      <p:sp>
        <p:nvSpPr>
          <p:cNvPr id="4" name="Slide Number Placeholder 3" descr=" 4">
            <a:extLst>
              <a:ext uri="{FF2B5EF4-FFF2-40B4-BE49-F238E27FC236}">
                <a16:creationId xmlns:a16="http://schemas.microsoft.com/office/drawing/2014/main" id="{EC1FC138-68E5-406C-9A6A-DFC0F6F5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graphicFrame>
        <p:nvGraphicFramePr>
          <p:cNvPr id="17" name="Chart 16" descr=" 17">
            <a:extLst>
              <a:ext uri="{FF2B5EF4-FFF2-40B4-BE49-F238E27FC236}">
                <a16:creationId xmlns:a16="http://schemas.microsoft.com/office/drawing/2014/main" id="{7F3F1940-2257-44C0-A322-A1E79EC61C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996646"/>
              </p:ext>
            </p:extLst>
          </p:nvPr>
        </p:nvGraphicFramePr>
        <p:xfrm>
          <a:off x="1013381" y="2397884"/>
          <a:ext cx="6992197" cy="180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22" descr=" 23">
            <a:extLst>
              <a:ext uri="{FF2B5EF4-FFF2-40B4-BE49-F238E27FC236}">
                <a16:creationId xmlns:a16="http://schemas.microsoft.com/office/drawing/2014/main" id="{AC818A5F-7BB1-4D71-A3FD-1FDF781BCDF4}"/>
              </a:ext>
            </a:extLst>
          </p:cNvPr>
          <p:cNvSpPr txBox="1"/>
          <p:nvPr/>
        </p:nvSpPr>
        <p:spPr>
          <a:xfrm>
            <a:off x="5411190" y="29758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ill Sans MT" panose="020B0502020104020203" pitchFamily="34" charset="0"/>
              </a:rPr>
              <a:t>2.3x</a:t>
            </a:r>
          </a:p>
        </p:txBody>
      </p:sp>
      <p:sp>
        <p:nvSpPr>
          <p:cNvPr id="25" name="TextBox 24" descr=" 25">
            <a:extLst>
              <a:ext uri="{FF2B5EF4-FFF2-40B4-BE49-F238E27FC236}">
                <a16:creationId xmlns:a16="http://schemas.microsoft.com/office/drawing/2014/main" id="{033ADC4D-6D93-43B7-A09A-82B51980EBAD}"/>
              </a:ext>
            </a:extLst>
          </p:cNvPr>
          <p:cNvSpPr txBox="1"/>
          <p:nvPr/>
        </p:nvSpPr>
        <p:spPr>
          <a:xfrm>
            <a:off x="6929896" y="258790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ill Sans MT" panose="020B0502020104020203" pitchFamily="34" charset="0"/>
              </a:rPr>
              <a:t>5.9x</a:t>
            </a:r>
          </a:p>
        </p:txBody>
      </p:sp>
      <p:sp>
        <p:nvSpPr>
          <p:cNvPr id="5" name="TextBox 4" descr=" 5">
            <a:extLst>
              <a:ext uri="{FF2B5EF4-FFF2-40B4-BE49-F238E27FC236}">
                <a16:creationId xmlns:a16="http://schemas.microsoft.com/office/drawing/2014/main" id="{FD9EECE7-DBB4-47D7-9E7B-33BC70026E97}"/>
              </a:ext>
            </a:extLst>
          </p:cNvPr>
          <p:cNvSpPr txBox="1"/>
          <p:nvPr/>
        </p:nvSpPr>
        <p:spPr>
          <a:xfrm>
            <a:off x="7845124" y="3801573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(KB)</a:t>
            </a:r>
          </a:p>
        </p:txBody>
      </p:sp>
      <p:sp>
        <p:nvSpPr>
          <p:cNvPr id="14" name="Content Placeholder 2" descr=" 14">
            <a:extLst>
              <a:ext uri="{FF2B5EF4-FFF2-40B4-BE49-F238E27FC236}">
                <a16:creationId xmlns:a16="http://schemas.microsoft.com/office/drawing/2014/main" id="{AD67BDB5-E179-4D67-943F-2F0D85843E84}"/>
              </a:ext>
            </a:extLst>
          </p:cNvPr>
          <p:cNvSpPr txBox="1">
            <a:spLocks/>
          </p:cNvSpPr>
          <p:nvPr/>
        </p:nvSpPr>
        <p:spPr>
          <a:xfrm>
            <a:off x="628649" y="4226074"/>
            <a:ext cx="8358647" cy="1858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har char=" "/>
            </a:pPr>
            <a:r>
              <a:rPr lang="en-US" sz="2400" smtClean="0"/>
              <a:t>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          </a:t>
            </a:r>
            <a:endParaRPr lang="en-US" sz="2400" dirty="0"/>
          </a:p>
          <a:p>
            <a:pPr lvl="1">
              <a:buChar char=" "/>
            </a:pPr>
            <a:r>
              <a:rPr lang="en-US" sz="2000" smtClean="0"/>
              <a:t>                                                                     </a:t>
            </a: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    </a:t>
            </a:r>
          </a:p>
        </p:txBody>
      </p:sp>
      <p:pic>
        <p:nvPicPr>
          <p:cNvPr id="31" name="Audio 30" descr=" 31">
            <a:hlinkClick r:id="" action="ppaction://media"/>
            <a:extLst>
              <a:ext uri="{FF2B5EF4-FFF2-40B4-BE49-F238E27FC236}">
                <a16:creationId xmlns:a16="http://schemas.microsoft.com/office/drawing/2014/main" id="{5E729B25-F4EB-4457-A43D-152A8EF92B2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964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194">
        <p:cut/>
      </p:transition>
    </mc:Choice>
    <mc:Fallback>
      <p:transition advTm="50194">
        <p:cut/>
      </p:transition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36FA5D63-B3B2-4E07-A6AB-F4FC60CB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245" y="365126"/>
            <a:ext cx="9254490" cy="723445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Register file size limits GPU scalability </a:t>
            </a:r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C6919525-815C-401F-B3EE-611F35824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9626"/>
            <a:ext cx="8144960" cy="1858226"/>
          </a:xfrm>
        </p:spPr>
        <p:txBody>
          <a:bodyPr>
            <a:normAutofit/>
          </a:bodyPr>
          <a:lstStyle/>
          <a:p>
            <a:r>
              <a:rPr lang="en-US" sz="2400" dirty="0"/>
              <a:t>Register file already accounts for 60% of on-chip storage</a:t>
            </a:r>
          </a:p>
          <a:p>
            <a:r>
              <a:rPr lang="en-US" sz="2400" dirty="0"/>
              <a:t>But, there is still demand for more registers to achieve maximum performance and concurrency</a:t>
            </a:r>
          </a:p>
          <a:p>
            <a:pPr marL="0" indent="0">
              <a:buNone/>
            </a:pPr>
            <a:r>
              <a:rPr lang="en-US" sz="2400" dirty="0"/>
              <a:t>    </a:t>
            </a:r>
          </a:p>
        </p:txBody>
      </p:sp>
      <p:sp>
        <p:nvSpPr>
          <p:cNvPr id="4" name="Slide Number Placeholder 3" descr=" 4">
            <a:extLst>
              <a:ext uri="{FF2B5EF4-FFF2-40B4-BE49-F238E27FC236}">
                <a16:creationId xmlns:a16="http://schemas.microsoft.com/office/drawing/2014/main" id="{EC1FC138-68E5-406C-9A6A-DFC0F6F5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US" dirty="0"/>
          </a:p>
        </p:txBody>
      </p:sp>
      <p:graphicFrame>
        <p:nvGraphicFramePr>
          <p:cNvPr id="17" name="Chart 16" descr=" 17">
            <a:extLst>
              <a:ext uri="{FF2B5EF4-FFF2-40B4-BE49-F238E27FC236}">
                <a16:creationId xmlns:a16="http://schemas.microsoft.com/office/drawing/2014/main" id="{7F3F1940-2257-44C0-A322-A1E79EC61C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268575"/>
              </p:ext>
            </p:extLst>
          </p:nvPr>
        </p:nvGraphicFramePr>
        <p:xfrm>
          <a:off x="1013381" y="2397884"/>
          <a:ext cx="6992197" cy="180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22" descr=" 23">
            <a:extLst>
              <a:ext uri="{FF2B5EF4-FFF2-40B4-BE49-F238E27FC236}">
                <a16:creationId xmlns:a16="http://schemas.microsoft.com/office/drawing/2014/main" id="{AC818A5F-7BB1-4D71-A3FD-1FDF781BCDF4}"/>
              </a:ext>
            </a:extLst>
          </p:cNvPr>
          <p:cNvSpPr txBox="1"/>
          <p:nvPr/>
        </p:nvSpPr>
        <p:spPr>
          <a:xfrm>
            <a:off x="5411190" y="29758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ill Sans MT" panose="020B0502020104020203" pitchFamily="34" charset="0"/>
              </a:rPr>
              <a:t>2.3x</a:t>
            </a:r>
          </a:p>
        </p:txBody>
      </p:sp>
      <p:sp>
        <p:nvSpPr>
          <p:cNvPr id="25" name="TextBox 24" descr=" 25">
            <a:extLst>
              <a:ext uri="{FF2B5EF4-FFF2-40B4-BE49-F238E27FC236}">
                <a16:creationId xmlns:a16="http://schemas.microsoft.com/office/drawing/2014/main" id="{033ADC4D-6D93-43B7-A09A-82B51980EBAD}"/>
              </a:ext>
            </a:extLst>
          </p:cNvPr>
          <p:cNvSpPr txBox="1"/>
          <p:nvPr/>
        </p:nvSpPr>
        <p:spPr>
          <a:xfrm>
            <a:off x="6929896" y="258790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ill Sans MT" panose="020B0502020104020203" pitchFamily="34" charset="0"/>
              </a:rPr>
              <a:t>5.9x</a:t>
            </a:r>
          </a:p>
        </p:txBody>
      </p:sp>
      <p:sp>
        <p:nvSpPr>
          <p:cNvPr id="5" name="TextBox 4" descr=" 5">
            <a:extLst>
              <a:ext uri="{FF2B5EF4-FFF2-40B4-BE49-F238E27FC236}">
                <a16:creationId xmlns:a16="http://schemas.microsoft.com/office/drawing/2014/main" id="{FD9EECE7-DBB4-47D7-9E7B-33BC70026E97}"/>
              </a:ext>
            </a:extLst>
          </p:cNvPr>
          <p:cNvSpPr txBox="1"/>
          <p:nvPr/>
        </p:nvSpPr>
        <p:spPr>
          <a:xfrm>
            <a:off x="7845124" y="3801573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(KB)</a:t>
            </a:r>
          </a:p>
        </p:txBody>
      </p:sp>
      <p:sp>
        <p:nvSpPr>
          <p:cNvPr id="14" name="Content Placeholder 2" descr=" 14">
            <a:extLst>
              <a:ext uri="{FF2B5EF4-FFF2-40B4-BE49-F238E27FC236}">
                <a16:creationId xmlns:a16="http://schemas.microsoft.com/office/drawing/2014/main" id="{AD67BDB5-E179-4D67-943F-2F0D85843E84}"/>
              </a:ext>
            </a:extLst>
          </p:cNvPr>
          <p:cNvSpPr txBox="1">
            <a:spLocks/>
          </p:cNvSpPr>
          <p:nvPr/>
        </p:nvSpPr>
        <p:spPr>
          <a:xfrm>
            <a:off x="628649" y="4226074"/>
            <a:ext cx="8358647" cy="1858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2400" smtClean="0">
                <a:solidFill>
                  <a:schemeClr val="tx1">
                    <a:lumMod val="100000"/>
                  </a:schemeClr>
                </a:solidFill>
              </a:rPr>
              <a:t>Unfortunately,  all mechanisms to expand RF capacity without large area/power overheads significantly increase access latency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smtClean="0">
                <a:solidFill>
                  <a:schemeClr val="tx1">
                    <a:lumMod val="100000"/>
                  </a:schemeClr>
                </a:solidFill>
              </a:rPr>
              <a:t>Emerging technologies, register file compression/virtualization, etc.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/>
              <a:t>    </a:t>
            </a:r>
            <a:endParaRPr lang="en-US" sz="2400" dirty="0"/>
          </a:p>
        </p:txBody>
      </p:sp>
      <p:pic>
        <p:nvPicPr>
          <p:cNvPr id="31" name="Audio 30" descr=" 31">
            <a:hlinkClick r:id="" action="ppaction://media"/>
            <a:extLst>
              <a:ext uri="{FF2B5EF4-FFF2-40B4-BE49-F238E27FC236}">
                <a16:creationId xmlns:a16="http://schemas.microsoft.com/office/drawing/2014/main" id="{5E729B25-F4EB-4457-A43D-152A8EF92B2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070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194">
        <p:cut/>
      </p:transition>
    </mc:Choice>
    <mc:Fallback>
      <p:transition advTm="50194">
        <p:cut/>
      </p:transition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36FA5D63-B3B2-4E07-A6AB-F4FC60CB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245" y="365126"/>
            <a:ext cx="9254490" cy="723445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Register file size limits GPU scalability </a:t>
            </a:r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C6919525-815C-401F-B3EE-611F35824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9626"/>
            <a:ext cx="8144960" cy="1858226"/>
          </a:xfrm>
        </p:spPr>
        <p:txBody>
          <a:bodyPr>
            <a:normAutofit/>
          </a:bodyPr>
          <a:lstStyle/>
          <a:p>
            <a:r>
              <a:rPr lang="en-US" sz="2400" dirty="0"/>
              <a:t>Register file already accounts for 60% of on-chip storage</a:t>
            </a:r>
          </a:p>
          <a:p>
            <a:r>
              <a:rPr lang="en-US" sz="2400" dirty="0"/>
              <a:t>But, there is still demand for more registers to achieve maximum performance and concurrency</a:t>
            </a:r>
          </a:p>
          <a:p>
            <a:pPr marL="0" indent="0">
              <a:buNone/>
            </a:pPr>
            <a:r>
              <a:rPr lang="en-US" sz="2400" dirty="0"/>
              <a:t>    </a:t>
            </a:r>
          </a:p>
        </p:txBody>
      </p:sp>
      <p:sp>
        <p:nvSpPr>
          <p:cNvPr id="4" name="Slide Number Placeholder 3" descr=" 4">
            <a:extLst>
              <a:ext uri="{FF2B5EF4-FFF2-40B4-BE49-F238E27FC236}">
                <a16:creationId xmlns:a16="http://schemas.microsoft.com/office/drawing/2014/main" id="{EC1FC138-68E5-406C-9A6A-DFC0F6F5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graphicFrame>
        <p:nvGraphicFramePr>
          <p:cNvPr id="17" name="Chart 16" descr=" 17">
            <a:extLst>
              <a:ext uri="{FF2B5EF4-FFF2-40B4-BE49-F238E27FC236}">
                <a16:creationId xmlns:a16="http://schemas.microsoft.com/office/drawing/2014/main" id="{7F3F1940-2257-44C0-A322-A1E79EC61C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129247"/>
              </p:ext>
            </p:extLst>
          </p:nvPr>
        </p:nvGraphicFramePr>
        <p:xfrm>
          <a:off x="1013381" y="2397884"/>
          <a:ext cx="6992197" cy="180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22" descr=" 23">
            <a:extLst>
              <a:ext uri="{FF2B5EF4-FFF2-40B4-BE49-F238E27FC236}">
                <a16:creationId xmlns:a16="http://schemas.microsoft.com/office/drawing/2014/main" id="{AC818A5F-7BB1-4D71-A3FD-1FDF781BCDF4}"/>
              </a:ext>
            </a:extLst>
          </p:cNvPr>
          <p:cNvSpPr txBox="1"/>
          <p:nvPr/>
        </p:nvSpPr>
        <p:spPr>
          <a:xfrm>
            <a:off x="5411190" y="29758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ill Sans MT" panose="020B0502020104020203" pitchFamily="34" charset="0"/>
              </a:rPr>
              <a:t>2.3x</a:t>
            </a:r>
          </a:p>
        </p:txBody>
      </p:sp>
      <p:sp>
        <p:nvSpPr>
          <p:cNvPr id="25" name="TextBox 24" descr=" 25">
            <a:extLst>
              <a:ext uri="{FF2B5EF4-FFF2-40B4-BE49-F238E27FC236}">
                <a16:creationId xmlns:a16="http://schemas.microsoft.com/office/drawing/2014/main" id="{033ADC4D-6D93-43B7-A09A-82B51980EBAD}"/>
              </a:ext>
            </a:extLst>
          </p:cNvPr>
          <p:cNvSpPr txBox="1"/>
          <p:nvPr/>
        </p:nvSpPr>
        <p:spPr>
          <a:xfrm>
            <a:off x="6929896" y="258790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ill Sans MT" panose="020B0502020104020203" pitchFamily="34" charset="0"/>
              </a:rPr>
              <a:t>5.9x</a:t>
            </a:r>
          </a:p>
        </p:txBody>
      </p:sp>
      <p:sp>
        <p:nvSpPr>
          <p:cNvPr id="5" name="TextBox 4" descr=" 5">
            <a:extLst>
              <a:ext uri="{FF2B5EF4-FFF2-40B4-BE49-F238E27FC236}">
                <a16:creationId xmlns:a16="http://schemas.microsoft.com/office/drawing/2014/main" id="{FD9EECE7-DBB4-47D7-9E7B-33BC70026E97}"/>
              </a:ext>
            </a:extLst>
          </p:cNvPr>
          <p:cNvSpPr txBox="1"/>
          <p:nvPr/>
        </p:nvSpPr>
        <p:spPr>
          <a:xfrm>
            <a:off x="7845124" y="3801573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(KB)</a:t>
            </a:r>
          </a:p>
        </p:txBody>
      </p:sp>
      <p:sp>
        <p:nvSpPr>
          <p:cNvPr id="11" name="goal" descr=" 11">
            <a:extLst>
              <a:ext uri="{FF2B5EF4-FFF2-40B4-BE49-F238E27FC236}">
                <a16:creationId xmlns:a16="http://schemas.microsoft.com/office/drawing/2014/main" id="{DFC5BF3E-B9D8-4537-91CD-E3E6E43DA726}"/>
              </a:ext>
            </a:extLst>
          </p:cNvPr>
          <p:cNvSpPr/>
          <p:nvPr/>
        </p:nvSpPr>
        <p:spPr>
          <a:xfrm>
            <a:off x="0" y="5678714"/>
            <a:ext cx="9144000" cy="6543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Goal: Tolerate register file latencies</a:t>
            </a:r>
          </a:p>
        </p:txBody>
      </p:sp>
      <p:sp>
        <p:nvSpPr>
          <p:cNvPr id="14" name="Content Placeholder 2" descr=" 14">
            <a:extLst>
              <a:ext uri="{FF2B5EF4-FFF2-40B4-BE49-F238E27FC236}">
                <a16:creationId xmlns:a16="http://schemas.microsoft.com/office/drawing/2014/main" id="{AD67BDB5-E179-4D67-943F-2F0D85843E84}"/>
              </a:ext>
            </a:extLst>
          </p:cNvPr>
          <p:cNvSpPr txBox="1">
            <a:spLocks/>
          </p:cNvSpPr>
          <p:nvPr/>
        </p:nvSpPr>
        <p:spPr>
          <a:xfrm>
            <a:off x="628649" y="4226074"/>
            <a:ext cx="8358647" cy="1858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2400" smtClean="0">
                <a:solidFill>
                  <a:schemeClr val="tx1">
                    <a:lumMod val="100000"/>
                  </a:schemeClr>
                </a:solidFill>
              </a:rPr>
              <a:t>Unfortunately,  all mechanisms to expand RF capacity without large area/power overheads significantly increase access latency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smtClean="0">
                <a:solidFill>
                  <a:schemeClr val="tx1">
                    <a:lumMod val="100000"/>
                  </a:schemeClr>
                </a:solidFill>
              </a:rPr>
              <a:t>Emerging technologies, register file compression/virtualization, etc.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/>
              <a:t>    </a:t>
            </a:r>
            <a:endParaRPr lang="en-US" sz="2400" dirty="0"/>
          </a:p>
        </p:txBody>
      </p:sp>
      <p:pic>
        <p:nvPicPr>
          <p:cNvPr id="31" name="Audio 30" descr=" 31">
            <a:hlinkClick r:id="" action="ppaction://media"/>
            <a:extLst>
              <a:ext uri="{FF2B5EF4-FFF2-40B4-BE49-F238E27FC236}">
                <a16:creationId xmlns:a16="http://schemas.microsoft.com/office/drawing/2014/main" id="{5E729B25-F4EB-4457-A43D-152A8EF92B2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066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194">
        <p:cut/>
      </p:transition>
    </mc:Choice>
    <mc:Fallback>
      <p:transition advTm="50194">
        <p:cut/>
      </p:transition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7245084A-BAE8-44B7-B2E2-E16C8A7EC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Contributions (1)</a:t>
            </a:r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4A63BBBB-4FC9-4945-9459-B2F659B5D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10490"/>
            <a:ext cx="8553057" cy="5830389"/>
          </a:xfrm>
        </p:spPr>
        <p:txBody>
          <a:bodyPr>
            <a:normAutofit/>
          </a:bodyPr>
          <a:lstStyle/>
          <a:p>
            <a:r>
              <a:rPr lang="en-US" b="1" dirty="0"/>
              <a:t>Compiler-driven Register Prefetching</a:t>
            </a:r>
          </a:p>
          <a:p>
            <a:pPr lvl="1"/>
            <a:r>
              <a:rPr lang="en-US" sz="2800" dirty="0">
                <a:ea typeface="Arial Rounded MT Bold" charset="0"/>
                <a:cs typeface="Arial Rounded MT Bold" charset="0"/>
              </a:rPr>
              <a:t>Break control flow graph into </a:t>
            </a:r>
            <a:r>
              <a:rPr lang="en-US" sz="2800" dirty="0">
                <a:solidFill>
                  <a:srgbClr val="0000FF"/>
                </a:solidFill>
                <a:ea typeface="Arial Rounded MT Bold" charset="0"/>
                <a:cs typeface="Arial Rounded MT Bold" charset="0"/>
              </a:rPr>
              <a:t>“prefetch subgraphs”</a:t>
            </a:r>
          </a:p>
          <a:p>
            <a:pPr lvl="1"/>
            <a:r>
              <a:rPr lang="en-US" sz="2800" dirty="0">
                <a:ea typeface="Arial Rounded MT Bold" charset="0"/>
                <a:cs typeface="Arial Rounded MT Bold" charset="0"/>
              </a:rPr>
              <a:t>Prefetch registers at the beginning of each subgraph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rgbClr val="0000FF"/>
                </a:solidFill>
                <a:ea typeface="Arial Rounded MT Bold" charset="0"/>
                <a:cs typeface="Arial Rounded MT Bold" charset="0"/>
              </a:rPr>
              <a:t>Interval analysis </a:t>
            </a:r>
            <a:r>
              <a:rPr lang="en-US" sz="2800" dirty="0">
                <a:ea typeface="Arial Rounded MT Bold" charset="0"/>
                <a:cs typeface="Arial Rounded MT Bold" charset="0"/>
              </a:rPr>
              <a:t>to identify prefetch subgraphs</a:t>
            </a:r>
          </a:p>
          <a:p>
            <a:endParaRPr lang="en-US" sz="3200" dirty="0">
              <a:ea typeface="Arial Rounded MT Bold" charset="0"/>
              <a:cs typeface="Arial Rounded MT Bold" charset="0"/>
            </a:endParaRPr>
          </a:p>
          <a:p>
            <a:pPr lvl="1"/>
            <a:endParaRPr lang="en-US" sz="2800" dirty="0">
              <a:ea typeface="Arial Rounded MT Bold" charset="0"/>
              <a:cs typeface="Arial Rounded MT Bold" charset="0"/>
            </a:endParaRPr>
          </a:p>
          <a:p>
            <a:pPr lvl="1"/>
            <a:endParaRPr lang="en-US" sz="2800" dirty="0">
              <a:ea typeface="Arial Rounded MT Bold" charset="0"/>
              <a:cs typeface="Arial Rounded MT Bold" charset="0"/>
            </a:endParaRPr>
          </a:p>
          <a:p>
            <a:pPr lvl="1"/>
            <a:endParaRPr lang="en-US" sz="2800" dirty="0">
              <a:ea typeface="Arial Rounded MT Bold" charset="0"/>
              <a:cs typeface="Arial Rounded MT Bold" charset="0"/>
            </a:endParaRPr>
          </a:p>
          <a:p>
            <a:pPr lvl="1"/>
            <a:endParaRPr lang="en-US" sz="2800" dirty="0">
              <a:ea typeface="Arial Rounded MT Bold" charset="0"/>
              <a:cs typeface="Arial Rounded MT Bold" charset="0"/>
            </a:endParaRPr>
          </a:p>
          <a:p>
            <a:pPr lvl="1"/>
            <a:endParaRPr lang="en-US" sz="2800" dirty="0">
              <a:ea typeface="Arial Rounded MT Bold" charset="0"/>
              <a:cs typeface="Arial Rounded MT Bold" charset="0"/>
            </a:endParaRPr>
          </a:p>
          <a:p>
            <a:pPr lvl="1"/>
            <a:endParaRPr lang="en-US" sz="2800" b="1" dirty="0"/>
          </a:p>
          <a:p>
            <a:pPr lvl="1"/>
            <a:endParaRPr lang="en-US" sz="2800" dirty="0"/>
          </a:p>
        </p:txBody>
      </p:sp>
      <p:sp>
        <p:nvSpPr>
          <p:cNvPr id="4" name="Slide Number Placeholder 3" descr=" 4">
            <a:extLst>
              <a:ext uri="{FF2B5EF4-FFF2-40B4-BE49-F238E27FC236}">
                <a16:creationId xmlns:a16="http://schemas.microsoft.com/office/drawing/2014/main" id="{D68360B9-B9DE-4E86-9B7C-A6BE6A3BB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US" dirty="0"/>
          </a:p>
        </p:txBody>
      </p:sp>
      <p:grpSp>
        <p:nvGrpSpPr>
          <p:cNvPr id="6" name="Group 5" descr=" 6">
            <a:extLst>
              <a:ext uri="{FF2B5EF4-FFF2-40B4-BE49-F238E27FC236}">
                <a16:creationId xmlns:a16="http://schemas.microsoft.com/office/drawing/2014/main" id="{629D9B67-EF87-46B8-A6A1-BBD200CBD78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31867" y="3268745"/>
            <a:ext cx="2154237" cy="2773363"/>
            <a:chOff x="4305" y="1122"/>
            <a:chExt cx="1357" cy="1747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58D0F024-7BA1-4CE1-9DD9-CA372CE53F9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305" y="1122"/>
              <a:ext cx="1357" cy="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211368E-A4A6-4519-A6D8-608888B42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1134"/>
              <a:ext cx="621" cy="415"/>
            </a:xfrm>
            <a:custGeom>
              <a:avLst/>
              <a:gdLst>
                <a:gd name="T0" fmla="*/ 576 w 5760"/>
                <a:gd name="T1" fmla="*/ 3840 h 3840"/>
                <a:gd name="T2" fmla="*/ 5184 w 5760"/>
                <a:gd name="T3" fmla="*/ 3840 h 3840"/>
                <a:gd name="T4" fmla="*/ 5760 w 5760"/>
                <a:gd name="T5" fmla="*/ 3264 h 3840"/>
                <a:gd name="T6" fmla="*/ 5760 w 5760"/>
                <a:gd name="T7" fmla="*/ 576 h 3840"/>
                <a:gd name="T8" fmla="*/ 5184 w 5760"/>
                <a:gd name="T9" fmla="*/ 0 h 3840"/>
                <a:gd name="T10" fmla="*/ 576 w 5760"/>
                <a:gd name="T11" fmla="*/ 0 h 3840"/>
                <a:gd name="T12" fmla="*/ 0 w 5760"/>
                <a:gd name="T13" fmla="*/ 576 h 3840"/>
                <a:gd name="T14" fmla="*/ 0 w 5760"/>
                <a:gd name="T15" fmla="*/ 3264 h 3840"/>
                <a:gd name="T16" fmla="*/ 576 w 5760"/>
                <a:gd name="T17" fmla="*/ 3840 h 3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3840">
                  <a:moveTo>
                    <a:pt x="576" y="3840"/>
                  </a:moveTo>
                  <a:lnTo>
                    <a:pt x="5184" y="3840"/>
                  </a:lnTo>
                  <a:cubicBezTo>
                    <a:pt x="5503" y="3840"/>
                    <a:pt x="5760" y="3583"/>
                    <a:pt x="5760" y="3264"/>
                  </a:cubicBezTo>
                  <a:lnTo>
                    <a:pt x="5760" y="576"/>
                  </a:lnTo>
                  <a:cubicBezTo>
                    <a:pt x="5760" y="258"/>
                    <a:pt x="5503" y="0"/>
                    <a:pt x="5184" y="0"/>
                  </a:cubicBezTo>
                  <a:lnTo>
                    <a:pt x="576" y="0"/>
                  </a:lnTo>
                  <a:cubicBezTo>
                    <a:pt x="258" y="0"/>
                    <a:pt x="0" y="258"/>
                    <a:pt x="0" y="576"/>
                  </a:cubicBezTo>
                  <a:lnTo>
                    <a:pt x="0" y="3264"/>
                  </a:lnTo>
                  <a:cubicBezTo>
                    <a:pt x="0" y="3583"/>
                    <a:pt x="258" y="3840"/>
                    <a:pt x="576" y="384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P(R1,R2)</a:t>
              </a:r>
            </a:p>
            <a:p>
              <a:pPr algn="ctr"/>
              <a:r>
                <a:rPr lang="en-US" dirty="0"/>
                <a:t>R1</a:t>
              </a: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CE7C910-5485-4A84-A94B-9BFD889D5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1134"/>
              <a:ext cx="621" cy="415"/>
            </a:xfrm>
            <a:custGeom>
              <a:avLst/>
              <a:gdLst>
                <a:gd name="T0" fmla="*/ 576 w 5760"/>
                <a:gd name="T1" fmla="*/ 3840 h 3840"/>
                <a:gd name="T2" fmla="*/ 5184 w 5760"/>
                <a:gd name="T3" fmla="*/ 3840 h 3840"/>
                <a:gd name="T4" fmla="*/ 5760 w 5760"/>
                <a:gd name="T5" fmla="*/ 3264 h 3840"/>
                <a:gd name="T6" fmla="*/ 5760 w 5760"/>
                <a:gd name="T7" fmla="*/ 576 h 3840"/>
                <a:gd name="T8" fmla="*/ 5184 w 5760"/>
                <a:gd name="T9" fmla="*/ 0 h 3840"/>
                <a:gd name="T10" fmla="*/ 576 w 5760"/>
                <a:gd name="T11" fmla="*/ 0 h 3840"/>
                <a:gd name="T12" fmla="*/ 0 w 5760"/>
                <a:gd name="T13" fmla="*/ 576 h 3840"/>
                <a:gd name="T14" fmla="*/ 0 w 5760"/>
                <a:gd name="T15" fmla="*/ 3264 h 3840"/>
                <a:gd name="T16" fmla="*/ 576 w 5760"/>
                <a:gd name="T17" fmla="*/ 3840 h 3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3840">
                  <a:moveTo>
                    <a:pt x="576" y="3840"/>
                  </a:moveTo>
                  <a:lnTo>
                    <a:pt x="5184" y="3840"/>
                  </a:lnTo>
                  <a:cubicBezTo>
                    <a:pt x="5503" y="3840"/>
                    <a:pt x="5760" y="3583"/>
                    <a:pt x="5760" y="3264"/>
                  </a:cubicBezTo>
                  <a:lnTo>
                    <a:pt x="5760" y="576"/>
                  </a:lnTo>
                  <a:cubicBezTo>
                    <a:pt x="5760" y="258"/>
                    <a:pt x="5503" y="0"/>
                    <a:pt x="5184" y="0"/>
                  </a:cubicBezTo>
                  <a:lnTo>
                    <a:pt x="576" y="0"/>
                  </a:lnTo>
                  <a:cubicBezTo>
                    <a:pt x="258" y="0"/>
                    <a:pt x="0" y="258"/>
                    <a:pt x="0" y="576"/>
                  </a:cubicBezTo>
                  <a:lnTo>
                    <a:pt x="0" y="3264"/>
                  </a:lnTo>
                  <a:cubicBezTo>
                    <a:pt x="0" y="3583"/>
                    <a:pt x="258" y="3840"/>
                    <a:pt x="576" y="3840"/>
                  </a:cubicBez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AA815E5-9B41-409F-BB63-9CBA9F251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" y="1838"/>
              <a:ext cx="621" cy="415"/>
            </a:xfrm>
            <a:custGeom>
              <a:avLst/>
              <a:gdLst>
                <a:gd name="T0" fmla="*/ 576 w 5760"/>
                <a:gd name="T1" fmla="*/ 3840 h 3840"/>
                <a:gd name="T2" fmla="*/ 5184 w 5760"/>
                <a:gd name="T3" fmla="*/ 3840 h 3840"/>
                <a:gd name="T4" fmla="*/ 5760 w 5760"/>
                <a:gd name="T5" fmla="*/ 3264 h 3840"/>
                <a:gd name="T6" fmla="*/ 5760 w 5760"/>
                <a:gd name="T7" fmla="*/ 576 h 3840"/>
                <a:gd name="T8" fmla="*/ 5184 w 5760"/>
                <a:gd name="T9" fmla="*/ 0 h 3840"/>
                <a:gd name="T10" fmla="*/ 576 w 5760"/>
                <a:gd name="T11" fmla="*/ 0 h 3840"/>
                <a:gd name="T12" fmla="*/ 0 w 5760"/>
                <a:gd name="T13" fmla="*/ 576 h 3840"/>
                <a:gd name="T14" fmla="*/ 0 w 5760"/>
                <a:gd name="T15" fmla="*/ 3264 h 3840"/>
                <a:gd name="T16" fmla="*/ 576 w 5760"/>
                <a:gd name="T17" fmla="*/ 3840 h 3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3840">
                  <a:moveTo>
                    <a:pt x="576" y="3840"/>
                  </a:moveTo>
                  <a:lnTo>
                    <a:pt x="5184" y="3840"/>
                  </a:lnTo>
                  <a:cubicBezTo>
                    <a:pt x="5503" y="3840"/>
                    <a:pt x="5760" y="3582"/>
                    <a:pt x="5760" y="3264"/>
                  </a:cubicBezTo>
                  <a:lnTo>
                    <a:pt x="5760" y="576"/>
                  </a:lnTo>
                  <a:cubicBezTo>
                    <a:pt x="5760" y="258"/>
                    <a:pt x="5503" y="0"/>
                    <a:pt x="5184" y="0"/>
                  </a:cubicBezTo>
                  <a:lnTo>
                    <a:pt x="576" y="0"/>
                  </a:lnTo>
                  <a:cubicBezTo>
                    <a:pt x="258" y="0"/>
                    <a:pt x="0" y="258"/>
                    <a:pt x="0" y="576"/>
                  </a:cubicBezTo>
                  <a:lnTo>
                    <a:pt x="0" y="3264"/>
                  </a:lnTo>
                  <a:cubicBezTo>
                    <a:pt x="0" y="3582"/>
                    <a:pt x="258" y="3840"/>
                    <a:pt x="576" y="384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P(R3)</a:t>
              </a:r>
            </a:p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3E56ED2-162E-4DEA-ACF3-A8DFEF039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" y="1835"/>
              <a:ext cx="621" cy="415"/>
            </a:xfrm>
            <a:custGeom>
              <a:avLst/>
              <a:gdLst>
                <a:gd name="T0" fmla="*/ 576 w 5760"/>
                <a:gd name="T1" fmla="*/ 3840 h 3840"/>
                <a:gd name="T2" fmla="*/ 5184 w 5760"/>
                <a:gd name="T3" fmla="*/ 3840 h 3840"/>
                <a:gd name="T4" fmla="*/ 5760 w 5760"/>
                <a:gd name="T5" fmla="*/ 3264 h 3840"/>
                <a:gd name="T6" fmla="*/ 5760 w 5760"/>
                <a:gd name="T7" fmla="*/ 576 h 3840"/>
                <a:gd name="T8" fmla="*/ 5184 w 5760"/>
                <a:gd name="T9" fmla="*/ 0 h 3840"/>
                <a:gd name="T10" fmla="*/ 576 w 5760"/>
                <a:gd name="T11" fmla="*/ 0 h 3840"/>
                <a:gd name="T12" fmla="*/ 0 w 5760"/>
                <a:gd name="T13" fmla="*/ 576 h 3840"/>
                <a:gd name="T14" fmla="*/ 0 w 5760"/>
                <a:gd name="T15" fmla="*/ 3264 h 3840"/>
                <a:gd name="T16" fmla="*/ 576 w 5760"/>
                <a:gd name="T17" fmla="*/ 3840 h 3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3840">
                  <a:moveTo>
                    <a:pt x="576" y="3840"/>
                  </a:moveTo>
                  <a:lnTo>
                    <a:pt x="5184" y="3840"/>
                  </a:lnTo>
                  <a:cubicBezTo>
                    <a:pt x="5503" y="3840"/>
                    <a:pt x="5760" y="3582"/>
                    <a:pt x="5760" y="3264"/>
                  </a:cubicBezTo>
                  <a:lnTo>
                    <a:pt x="5760" y="576"/>
                  </a:lnTo>
                  <a:cubicBezTo>
                    <a:pt x="5760" y="258"/>
                    <a:pt x="5503" y="0"/>
                    <a:pt x="5184" y="0"/>
                  </a:cubicBezTo>
                  <a:lnTo>
                    <a:pt x="576" y="0"/>
                  </a:lnTo>
                  <a:cubicBezTo>
                    <a:pt x="258" y="0"/>
                    <a:pt x="0" y="258"/>
                    <a:pt x="0" y="576"/>
                  </a:cubicBezTo>
                  <a:lnTo>
                    <a:pt x="0" y="3264"/>
                  </a:lnTo>
                  <a:cubicBezTo>
                    <a:pt x="0" y="3582"/>
                    <a:pt x="258" y="3840"/>
                    <a:pt x="576" y="3840"/>
                  </a:cubicBez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4F0F316-E9A3-4D48-ACC2-0E83D0205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1847"/>
              <a:ext cx="621" cy="415"/>
            </a:xfrm>
            <a:custGeom>
              <a:avLst/>
              <a:gdLst>
                <a:gd name="T0" fmla="*/ 576 w 5760"/>
                <a:gd name="T1" fmla="*/ 3840 h 3840"/>
                <a:gd name="T2" fmla="*/ 5184 w 5760"/>
                <a:gd name="T3" fmla="*/ 3840 h 3840"/>
                <a:gd name="T4" fmla="*/ 5760 w 5760"/>
                <a:gd name="T5" fmla="*/ 3264 h 3840"/>
                <a:gd name="T6" fmla="*/ 5760 w 5760"/>
                <a:gd name="T7" fmla="*/ 576 h 3840"/>
                <a:gd name="T8" fmla="*/ 5184 w 5760"/>
                <a:gd name="T9" fmla="*/ 0 h 3840"/>
                <a:gd name="T10" fmla="*/ 576 w 5760"/>
                <a:gd name="T11" fmla="*/ 0 h 3840"/>
                <a:gd name="T12" fmla="*/ 0 w 5760"/>
                <a:gd name="T13" fmla="*/ 576 h 3840"/>
                <a:gd name="T14" fmla="*/ 0 w 5760"/>
                <a:gd name="T15" fmla="*/ 3264 h 3840"/>
                <a:gd name="T16" fmla="*/ 576 w 5760"/>
                <a:gd name="T17" fmla="*/ 3840 h 3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3840">
                  <a:moveTo>
                    <a:pt x="576" y="3840"/>
                  </a:moveTo>
                  <a:lnTo>
                    <a:pt x="5184" y="3840"/>
                  </a:lnTo>
                  <a:cubicBezTo>
                    <a:pt x="5503" y="3840"/>
                    <a:pt x="5760" y="3582"/>
                    <a:pt x="5760" y="3264"/>
                  </a:cubicBezTo>
                  <a:lnTo>
                    <a:pt x="5760" y="576"/>
                  </a:lnTo>
                  <a:cubicBezTo>
                    <a:pt x="5760" y="258"/>
                    <a:pt x="5503" y="0"/>
                    <a:pt x="5184" y="0"/>
                  </a:cubicBezTo>
                  <a:lnTo>
                    <a:pt x="576" y="0"/>
                  </a:lnTo>
                  <a:cubicBezTo>
                    <a:pt x="258" y="0"/>
                    <a:pt x="0" y="258"/>
                    <a:pt x="0" y="576"/>
                  </a:cubicBezTo>
                  <a:lnTo>
                    <a:pt x="0" y="3264"/>
                  </a:lnTo>
                  <a:cubicBezTo>
                    <a:pt x="0" y="3582"/>
                    <a:pt x="258" y="3840"/>
                    <a:pt x="576" y="384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  <a:p>
              <a:pPr algn="ctr"/>
              <a:r>
                <a:rPr lang="en-US" dirty="0"/>
                <a:t>R2</a:t>
              </a: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68EF4FD-56F8-4CB8-8DD5-4E0F5CD5F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1847"/>
              <a:ext cx="621" cy="415"/>
            </a:xfrm>
            <a:custGeom>
              <a:avLst/>
              <a:gdLst>
                <a:gd name="T0" fmla="*/ 576 w 5760"/>
                <a:gd name="T1" fmla="*/ 3840 h 3840"/>
                <a:gd name="T2" fmla="*/ 5184 w 5760"/>
                <a:gd name="T3" fmla="*/ 3840 h 3840"/>
                <a:gd name="T4" fmla="*/ 5760 w 5760"/>
                <a:gd name="T5" fmla="*/ 3264 h 3840"/>
                <a:gd name="T6" fmla="*/ 5760 w 5760"/>
                <a:gd name="T7" fmla="*/ 576 h 3840"/>
                <a:gd name="T8" fmla="*/ 5184 w 5760"/>
                <a:gd name="T9" fmla="*/ 0 h 3840"/>
                <a:gd name="T10" fmla="*/ 576 w 5760"/>
                <a:gd name="T11" fmla="*/ 0 h 3840"/>
                <a:gd name="T12" fmla="*/ 0 w 5760"/>
                <a:gd name="T13" fmla="*/ 576 h 3840"/>
                <a:gd name="T14" fmla="*/ 0 w 5760"/>
                <a:gd name="T15" fmla="*/ 3264 h 3840"/>
                <a:gd name="T16" fmla="*/ 576 w 5760"/>
                <a:gd name="T17" fmla="*/ 3840 h 3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3840">
                  <a:moveTo>
                    <a:pt x="576" y="3840"/>
                  </a:moveTo>
                  <a:lnTo>
                    <a:pt x="5184" y="3840"/>
                  </a:lnTo>
                  <a:cubicBezTo>
                    <a:pt x="5503" y="3840"/>
                    <a:pt x="5760" y="3582"/>
                    <a:pt x="5760" y="3264"/>
                  </a:cubicBezTo>
                  <a:lnTo>
                    <a:pt x="5760" y="576"/>
                  </a:lnTo>
                  <a:cubicBezTo>
                    <a:pt x="5760" y="258"/>
                    <a:pt x="5503" y="0"/>
                    <a:pt x="5184" y="0"/>
                  </a:cubicBezTo>
                  <a:lnTo>
                    <a:pt x="576" y="0"/>
                  </a:lnTo>
                  <a:cubicBezTo>
                    <a:pt x="258" y="0"/>
                    <a:pt x="0" y="258"/>
                    <a:pt x="0" y="576"/>
                  </a:cubicBezTo>
                  <a:lnTo>
                    <a:pt x="0" y="3264"/>
                  </a:lnTo>
                  <a:cubicBezTo>
                    <a:pt x="0" y="3582"/>
                    <a:pt x="258" y="3840"/>
                    <a:pt x="576" y="3840"/>
                  </a:cubicBez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F59B2A5A-7A28-47BC-8A01-7D2C4BF8C6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2" y="1549"/>
              <a:ext cx="349" cy="258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393C8434-2653-4927-A428-7DB0F7188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" y="1781"/>
              <a:ext cx="60" cy="54"/>
            </a:xfrm>
            <a:custGeom>
              <a:avLst/>
              <a:gdLst>
                <a:gd name="T0" fmla="*/ 32 w 60"/>
                <a:gd name="T1" fmla="*/ 0 h 54"/>
                <a:gd name="T2" fmla="*/ 60 w 60"/>
                <a:gd name="T3" fmla="*/ 54 h 54"/>
                <a:gd name="T4" fmla="*/ 0 w 60"/>
                <a:gd name="T5" fmla="*/ 44 h 54"/>
                <a:gd name="T6" fmla="*/ 32 w 6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4">
                  <a:moveTo>
                    <a:pt x="32" y="0"/>
                  </a:moveTo>
                  <a:lnTo>
                    <a:pt x="60" y="54"/>
                  </a:lnTo>
                  <a:lnTo>
                    <a:pt x="0" y="4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31374BEB-9EE6-4536-B778-B6AF6ABC67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62" y="1549"/>
              <a:ext cx="280" cy="265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ACFE8648-0B10-4DB6-B077-C9D9CA9B8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1790"/>
              <a:ext cx="59" cy="57"/>
            </a:xfrm>
            <a:custGeom>
              <a:avLst/>
              <a:gdLst>
                <a:gd name="T0" fmla="*/ 59 w 59"/>
                <a:gd name="T1" fmla="*/ 40 h 57"/>
                <a:gd name="T2" fmla="*/ 0 w 59"/>
                <a:gd name="T3" fmla="*/ 57 h 57"/>
                <a:gd name="T4" fmla="*/ 21 w 59"/>
                <a:gd name="T5" fmla="*/ 0 h 57"/>
                <a:gd name="T6" fmla="*/ 59 w 59"/>
                <a:gd name="T7" fmla="*/ 4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7">
                  <a:moveTo>
                    <a:pt x="59" y="40"/>
                  </a:moveTo>
                  <a:lnTo>
                    <a:pt x="0" y="57"/>
                  </a:lnTo>
                  <a:lnTo>
                    <a:pt x="21" y="0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Freeform 8" descr=" 18">
            <a:extLst>
              <a:ext uri="{FF2B5EF4-FFF2-40B4-BE49-F238E27FC236}">
                <a16:creationId xmlns:a16="http://schemas.microsoft.com/office/drawing/2014/main" id="{B73325E3-6B3B-45C0-B6F8-0CB2EB1ACD77}"/>
              </a:ext>
            </a:extLst>
          </p:cNvPr>
          <p:cNvSpPr>
            <a:spLocks/>
          </p:cNvSpPr>
          <p:nvPr/>
        </p:nvSpPr>
        <p:spPr bwMode="auto">
          <a:xfrm>
            <a:off x="5624005" y="5487908"/>
            <a:ext cx="985837" cy="658813"/>
          </a:xfrm>
          <a:custGeom>
            <a:avLst/>
            <a:gdLst>
              <a:gd name="T0" fmla="*/ 576 w 5760"/>
              <a:gd name="T1" fmla="*/ 3840 h 3840"/>
              <a:gd name="T2" fmla="*/ 5184 w 5760"/>
              <a:gd name="T3" fmla="*/ 3840 h 3840"/>
              <a:gd name="T4" fmla="*/ 5760 w 5760"/>
              <a:gd name="T5" fmla="*/ 3264 h 3840"/>
              <a:gd name="T6" fmla="*/ 5760 w 5760"/>
              <a:gd name="T7" fmla="*/ 576 h 3840"/>
              <a:gd name="T8" fmla="*/ 5184 w 5760"/>
              <a:gd name="T9" fmla="*/ 0 h 3840"/>
              <a:gd name="T10" fmla="*/ 576 w 5760"/>
              <a:gd name="T11" fmla="*/ 0 h 3840"/>
              <a:gd name="T12" fmla="*/ 0 w 5760"/>
              <a:gd name="T13" fmla="*/ 576 h 3840"/>
              <a:gd name="T14" fmla="*/ 0 w 5760"/>
              <a:gd name="T15" fmla="*/ 3264 h 3840"/>
              <a:gd name="T16" fmla="*/ 576 w 5760"/>
              <a:gd name="T17" fmla="*/ 3840 h 3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3840">
                <a:moveTo>
                  <a:pt x="576" y="3840"/>
                </a:moveTo>
                <a:lnTo>
                  <a:pt x="5184" y="3840"/>
                </a:lnTo>
                <a:cubicBezTo>
                  <a:pt x="5503" y="3840"/>
                  <a:pt x="5760" y="3582"/>
                  <a:pt x="5760" y="3264"/>
                </a:cubicBezTo>
                <a:lnTo>
                  <a:pt x="5760" y="576"/>
                </a:lnTo>
                <a:cubicBezTo>
                  <a:pt x="5760" y="258"/>
                  <a:pt x="5503" y="0"/>
                  <a:pt x="5184" y="0"/>
                </a:cubicBezTo>
                <a:lnTo>
                  <a:pt x="576" y="0"/>
                </a:lnTo>
                <a:cubicBezTo>
                  <a:pt x="258" y="0"/>
                  <a:pt x="0" y="258"/>
                  <a:pt x="0" y="576"/>
                </a:cubicBezTo>
                <a:lnTo>
                  <a:pt x="0" y="3264"/>
                </a:lnTo>
                <a:cubicBezTo>
                  <a:pt x="0" y="3582"/>
                  <a:pt x="258" y="3840"/>
                  <a:pt x="576" y="3840"/>
                </a:cubicBezTo>
                <a:close/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P(R4)</a:t>
            </a:r>
          </a:p>
          <a:p>
            <a:pPr algn="ctr"/>
            <a:r>
              <a:rPr lang="en-US" dirty="0"/>
              <a:t>R4</a:t>
            </a:r>
          </a:p>
        </p:txBody>
      </p:sp>
      <p:sp>
        <p:nvSpPr>
          <p:cNvPr id="19" name="Line 11" descr=" 19">
            <a:extLst>
              <a:ext uri="{FF2B5EF4-FFF2-40B4-BE49-F238E27FC236}">
                <a16:creationId xmlns:a16="http://schemas.microsoft.com/office/drawing/2014/main" id="{73348BBE-1E6C-4747-B7BC-41B827DD93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3019" y="5087939"/>
            <a:ext cx="554037" cy="409575"/>
          </a:xfrm>
          <a:prstGeom prst="line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3" descr=" 20">
            <a:extLst>
              <a:ext uri="{FF2B5EF4-FFF2-40B4-BE49-F238E27FC236}">
                <a16:creationId xmlns:a16="http://schemas.microsoft.com/office/drawing/2014/main" id="{F3C91F7B-AD6C-4961-B225-D312730978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7080" y="5070351"/>
            <a:ext cx="444500" cy="420688"/>
          </a:xfrm>
          <a:prstGeom prst="line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 descr=" 21">
            <a:extLst>
              <a:ext uri="{FF2B5EF4-FFF2-40B4-BE49-F238E27FC236}">
                <a16:creationId xmlns:a16="http://schemas.microsoft.com/office/drawing/2014/main" id="{2FDD59DC-A657-43B8-988A-E227E27D310F}"/>
              </a:ext>
            </a:extLst>
          </p:cNvPr>
          <p:cNvSpPr/>
          <p:nvPr/>
        </p:nvSpPr>
        <p:spPr>
          <a:xfrm rot="1474879">
            <a:off x="5228851" y="3031006"/>
            <a:ext cx="1121136" cy="2205872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 descr=" 22">
            <a:extLst>
              <a:ext uri="{FF2B5EF4-FFF2-40B4-BE49-F238E27FC236}">
                <a16:creationId xmlns:a16="http://schemas.microsoft.com/office/drawing/2014/main" id="{24DFC226-37F8-4AC7-8060-D47A53B6C6BD}"/>
              </a:ext>
            </a:extLst>
          </p:cNvPr>
          <p:cNvSpPr/>
          <p:nvPr/>
        </p:nvSpPr>
        <p:spPr>
          <a:xfrm rot="5400000">
            <a:off x="5688771" y="5308514"/>
            <a:ext cx="855674" cy="985838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 descr=" 23">
            <a:extLst>
              <a:ext uri="{FF2B5EF4-FFF2-40B4-BE49-F238E27FC236}">
                <a16:creationId xmlns:a16="http://schemas.microsoft.com/office/drawing/2014/main" id="{031E531C-5752-49CF-9745-F75DDAEB1887}"/>
              </a:ext>
            </a:extLst>
          </p:cNvPr>
          <p:cNvSpPr/>
          <p:nvPr/>
        </p:nvSpPr>
        <p:spPr>
          <a:xfrm rot="5400000">
            <a:off x="6328620" y="4249826"/>
            <a:ext cx="855674" cy="985838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Audio 28" descr=" 29">
            <a:hlinkClick r:id="" action="ppaction://media"/>
            <a:extLst>
              <a:ext uri="{FF2B5EF4-FFF2-40B4-BE49-F238E27FC236}">
                <a16:creationId xmlns:a16="http://schemas.microsoft.com/office/drawing/2014/main" id="{3B49C686-CEA8-4C0E-BAA6-DAD5CAD3A2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  <p:grpSp>
        <p:nvGrpSpPr>
          <p:cNvPr id="30" name="Group 29" descr=" 30">
            <a:extLst>
              <a:ext uri="{FF2B5EF4-FFF2-40B4-BE49-F238E27FC236}">
                <a16:creationId xmlns:a16="http://schemas.microsoft.com/office/drawing/2014/main" id="{EDB5C32E-B8CB-44FB-BFF3-D9AB4675E4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11960" y="3268744"/>
            <a:ext cx="2154237" cy="2773363"/>
            <a:chOff x="4305" y="1122"/>
            <a:chExt cx="1357" cy="1747"/>
          </a:xfrm>
        </p:grpSpPr>
        <p:sp>
          <p:nvSpPr>
            <p:cNvPr id="31" name="AutoShape 3">
              <a:extLst>
                <a:ext uri="{FF2B5EF4-FFF2-40B4-BE49-F238E27FC236}">
                  <a16:creationId xmlns:a16="http://schemas.microsoft.com/office/drawing/2014/main" id="{08E6DC93-46BA-4CDE-B44B-EEEF7EA0BF1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305" y="1122"/>
              <a:ext cx="1357" cy="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7177B597-7107-4FE7-8A21-988DAD2E7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1134"/>
              <a:ext cx="621" cy="415"/>
            </a:xfrm>
            <a:custGeom>
              <a:avLst/>
              <a:gdLst>
                <a:gd name="T0" fmla="*/ 576 w 5760"/>
                <a:gd name="T1" fmla="*/ 3840 h 3840"/>
                <a:gd name="T2" fmla="*/ 5184 w 5760"/>
                <a:gd name="T3" fmla="*/ 3840 h 3840"/>
                <a:gd name="T4" fmla="*/ 5760 w 5760"/>
                <a:gd name="T5" fmla="*/ 3264 h 3840"/>
                <a:gd name="T6" fmla="*/ 5760 w 5760"/>
                <a:gd name="T7" fmla="*/ 576 h 3840"/>
                <a:gd name="T8" fmla="*/ 5184 w 5760"/>
                <a:gd name="T9" fmla="*/ 0 h 3840"/>
                <a:gd name="T10" fmla="*/ 576 w 5760"/>
                <a:gd name="T11" fmla="*/ 0 h 3840"/>
                <a:gd name="T12" fmla="*/ 0 w 5760"/>
                <a:gd name="T13" fmla="*/ 576 h 3840"/>
                <a:gd name="T14" fmla="*/ 0 w 5760"/>
                <a:gd name="T15" fmla="*/ 3264 h 3840"/>
                <a:gd name="T16" fmla="*/ 576 w 5760"/>
                <a:gd name="T17" fmla="*/ 3840 h 3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3840">
                  <a:moveTo>
                    <a:pt x="576" y="3840"/>
                  </a:moveTo>
                  <a:lnTo>
                    <a:pt x="5184" y="3840"/>
                  </a:lnTo>
                  <a:cubicBezTo>
                    <a:pt x="5503" y="3840"/>
                    <a:pt x="5760" y="3583"/>
                    <a:pt x="5760" y="3264"/>
                  </a:cubicBezTo>
                  <a:lnTo>
                    <a:pt x="5760" y="576"/>
                  </a:lnTo>
                  <a:cubicBezTo>
                    <a:pt x="5760" y="258"/>
                    <a:pt x="5503" y="0"/>
                    <a:pt x="5184" y="0"/>
                  </a:cubicBezTo>
                  <a:lnTo>
                    <a:pt x="576" y="0"/>
                  </a:lnTo>
                  <a:cubicBezTo>
                    <a:pt x="258" y="0"/>
                    <a:pt x="0" y="258"/>
                    <a:pt x="0" y="576"/>
                  </a:cubicBezTo>
                  <a:lnTo>
                    <a:pt x="0" y="3264"/>
                  </a:lnTo>
                  <a:cubicBezTo>
                    <a:pt x="0" y="3583"/>
                    <a:pt x="258" y="3840"/>
                    <a:pt x="576" y="384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  <a:p>
              <a:pPr algn="ctr"/>
              <a:r>
                <a:rPr lang="en-US" dirty="0"/>
                <a:t>R1</a:t>
              </a:r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1EB899FE-0892-4F79-9461-385839929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1134"/>
              <a:ext cx="621" cy="415"/>
            </a:xfrm>
            <a:custGeom>
              <a:avLst/>
              <a:gdLst>
                <a:gd name="T0" fmla="*/ 576 w 5760"/>
                <a:gd name="T1" fmla="*/ 3840 h 3840"/>
                <a:gd name="T2" fmla="*/ 5184 w 5760"/>
                <a:gd name="T3" fmla="*/ 3840 h 3840"/>
                <a:gd name="T4" fmla="*/ 5760 w 5760"/>
                <a:gd name="T5" fmla="*/ 3264 h 3840"/>
                <a:gd name="T6" fmla="*/ 5760 w 5760"/>
                <a:gd name="T7" fmla="*/ 576 h 3840"/>
                <a:gd name="T8" fmla="*/ 5184 w 5760"/>
                <a:gd name="T9" fmla="*/ 0 h 3840"/>
                <a:gd name="T10" fmla="*/ 576 w 5760"/>
                <a:gd name="T11" fmla="*/ 0 h 3840"/>
                <a:gd name="T12" fmla="*/ 0 w 5760"/>
                <a:gd name="T13" fmla="*/ 576 h 3840"/>
                <a:gd name="T14" fmla="*/ 0 w 5760"/>
                <a:gd name="T15" fmla="*/ 3264 h 3840"/>
                <a:gd name="T16" fmla="*/ 576 w 5760"/>
                <a:gd name="T17" fmla="*/ 3840 h 3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3840">
                  <a:moveTo>
                    <a:pt x="576" y="3840"/>
                  </a:moveTo>
                  <a:lnTo>
                    <a:pt x="5184" y="3840"/>
                  </a:lnTo>
                  <a:cubicBezTo>
                    <a:pt x="5503" y="3840"/>
                    <a:pt x="5760" y="3583"/>
                    <a:pt x="5760" y="3264"/>
                  </a:cubicBezTo>
                  <a:lnTo>
                    <a:pt x="5760" y="576"/>
                  </a:lnTo>
                  <a:cubicBezTo>
                    <a:pt x="5760" y="258"/>
                    <a:pt x="5503" y="0"/>
                    <a:pt x="5184" y="0"/>
                  </a:cubicBezTo>
                  <a:lnTo>
                    <a:pt x="576" y="0"/>
                  </a:lnTo>
                  <a:cubicBezTo>
                    <a:pt x="258" y="0"/>
                    <a:pt x="0" y="258"/>
                    <a:pt x="0" y="576"/>
                  </a:cubicBezTo>
                  <a:lnTo>
                    <a:pt x="0" y="3264"/>
                  </a:lnTo>
                  <a:cubicBezTo>
                    <a:pt x="0" y="3583"/>
                    <a:pt x="258" y="3840"/>
                    <a:pt x="576" y="3840"/>
                  </a:cubicBez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9D46AB9-7395-42CB-BEDA-578B83147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" y="1838"/>
              <a:ext cx="621" cy="415"/>
            </a:xfrm>
            <a:custGeom>
              <a:avLst/>
              <a:gdLst>
                <a:gd name="T0" fmla="*/ 576 w 5760"/>
                <a:gd name="T1" fmla="*/ 3840 h 3840"/>
                <a:gd name="T2" fmla="*/ 5184 w 5760"/>
                <a:gd name="T3" fmla="*/ 3840 h 3840"/>
                <a:gd name="T4" fmla="*/ 5760 w 5760"/>
                <a:gd name="T5" fmla="*/ 3264 h 3840"/>
                <a:gd name="T6" fmla="*/ 5760 w 5760"/>
                <a:gd name="T7" fmla="*/ 576 h 3840"/>
                <a:gd name="T8" fmla="*/ 5184 w 5760"/>
                <a:gd name="T9" fmla="*/ 0 h 3840"/>
                <a:gd name="T10" fmla="*/ 576 w 5760"/>
                <a:gd name="T11" fmla="*/ 0 h 3840"/>
                <a:gd name="T12" fmla="*/ 0 w 5760"/>
                <a:gd name="T13" fmla="*/ 576 h 3840"/>
                <a:gd name="T14" fmla="*/ 0 w 5760"/>
                <a:gd name="T15" fmla="*/ 3264 h 3840"/>
                <a:gd name="T16" fmla="*/ 576 w 5760"/>
                <a:gd name="T17" fmla="*/ 3840 h 3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3840">
                  <a:moveTo>
                    <a:pt x="576" y="3840"/>
                  </a:moveTo>
                  <a:lnTo>
                    <a:pt x="5184" y="3840"/>
                  </a:lnTo>
                  <a:cubicBezTo>
                    <a:pt x="5503" y="3840"/>
                    <a:pt x="5760" y="3582"/>
                    <a:pt x="5760" y="3264"/>
                  </a:cubicBezTo>
                  <a:lnTo>
                    <a:pt x="5760" y="576"/>
                  </a:lnTo>
                  <a:cubicBezTo>
                    <a:pt x="5760" y="258"/>
                    <a:pt x="5503" y="0"/>
                    <a:pt x="5184" y="0"/>
                  </a:cubicBezTo>
                  <a:lnTo>
                    <a:pt x="576" y="0"/>
                  </a:lnTo>
                  <a:cubicBezTo>
                    <a:pt x="258" y="0"/>
                    <a:pt x="0" y="258"/>
                    <a:pt x="0" y="576"/>
                  </a:cubicBezTo>
                  <a:lnTo>
                    <a:pt x="0" y="3264"/>
                  </a:lnTo>
                  <a:cubicBezTo>
                    <a:pt x="0" y="3582"/>
                    <a:pt x="258" y="3840"/>
                    <a:pt x="576" y="384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AEC599B5-D806-4885-A807-C006BFD41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" y="1835"/>
              <a:ext cx="621" cy="415"/>
            </a:xfrm>
            <a:custGeom>
              <a:avLst/>
              <a:gdLst>
                <a:gd name="T0" fmla="*/ 576 w 5760"/>
                <a:gd name="T1" fmla="*/ 3840 h 3840"/>
                <a:gd name="T2" fmla="*/ 5184 w 5760"/>
                <a:gd name="T3" fmla="*/ 3840 h 3840"/>
                <a:gd name="T4" fmla="*/ 5760 w 5760"/>
                <a:gd name="T5" fmla="*/ 3264 h 3840"/>
                <a:gd name="T6" fmla="*/ 5760 w 5760"/>
                <a:gd name="T7" fmla="*/ 576 h 3840"/>
                <a:gd name="T8" fmla="*/ 5184 w 5760"/>
                <a:gd name="T9" fmla="*/ 0 h 3840"/>
                <a:gd name="T10" fmla="*/ 576 w 5760"/>
                <a:gd name="T11" fmla="*/ 0 h 3840"/>
                <a:gd name="T12" fmla="*/ 0 w 5760"/>
                <a:gd name="T13" fmla="*/ 576 h 3840"/>
                <a:gd name="T14" fmla="*/ 0 w 5760"/>
                <a:gd name="T15" fmla="*/ 3264 h 3840"/>
                <a:gd name="T16" fmla="*/ 576 w 5760"/>
                <a:gd name="T17" fmla="*/ 3840 h 3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3840">
                  <a:moveTo>
                    <a:pt x="576" y="3840"/>
                  </a:moveTo>
                  <a:lnTo>
                    <a:pt x="5184" y="3840"/>
                  </a:lnTo>
                  <a:cubicBezTo>
                    <a:pt x="5503" y="3840"/>
                    <a:pt x="5760" y="3582"/>
                    <a:pt x="5760" y="3264"/>
                  </a:cubicBezTo>
                  <a:lnTo>
                    <a:pt x="5760" y="576"/>
                  </a:lnTo>
                  <a:cubicBezTo>
                    <a:pt x="5760" y="258"/>
                    <a:pt x="5503" y="0"/>
                    <a:pt x="5184" y="0"/>
                  </a:cubicBezTo>
                  <a:lnTo>
                    <a:pt x="576" y="0"/>
                  </a:lnTo>
                  <a:cubicBezTo>
                    <a:pt x="258" y="0"/>
                    <a:pt x="0" y="258"/>
                    <a:pt x="0" y="576"/>
                  </a:cubicBezTo>
                  <a:lnTo>
                    <a:pt x="0" y="3264"/>
                  </a:lnTo>
                  <a:cubicBezTo>
                    <a:pt x="0" y="3582"/>
                    <a:pt x="258" y="3840"/>
                    <a:pt x="576" y="3840"/>
                  </a:cubicBez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045C7409-B2D4-441F-982F-C73B065A3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1847"/>
              <a:ext cx="621" cy="415"/>
            </a:xfrm>
            <a:custGeom>
              <a:avLst/>
              <a:gdLst>
                <a:gd name="T0" fmla="*/ 576 w 5760"/>
                <a:gd name="T1" fmla="*/ 3840 h 3840"/>
                <a:gd name="T2" fmla="*/ 5184 w 5760"/>
                <a:gd name="T3" fmla="*/ 3840 h 3840"/>
                <a:gd name="T4" fmla="*/ 5760 w 5760"/>
                <a:gd name="T5" fmla="*/ 3264 h 3840"/>
                <a:gd name="T6" fmla="*/ 5760 w 5760"/>
                <a:gd name="T7" fmla="*/ 576 h 3840"/>
                <a:gd name="T8" fmla="*/ 5184 w 5760"/>
                <a:gd name="T9" fmla="*/ 0 h 3840"/>
                <a:gd name="T10" fmla="*/ 576 w 5760"/>
                <a:gd name="T11" fmla="*/ 0 h 3840"/>
                <a:gd name="T12" fmla="*/ 0 w 5760"/>
                <a:gd name="T13" fmla="*/ 576 h 3840"/>
                <a:gd name="T14" fmla="*/ 0 w 5760"/>
                <a:gd name="T15" fmla="*/ 3264 h 3840"/>
                <a:gd name="T16" fmla="*/ 576 w 5760"/>
                <a:gd name="T17" fmla="*/ 3840 h 3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3840">
                  <a:moveTo>
                    <a:pt x="576" y="3840"/>
                  </a:moveTo>
                  <a:lnTo>
                    <a:pt x="5184" y="3840"/>
                  </a:lnTo>
                  <a:cubicBezTo>
                    <a:pt x="5503" y="3840"/>
                    <a:pt x="5760" y="3582"/>
                    <a:pt x="5760" y="3264"/>
                  </a:cubicBezTo>
                  <a:lnTo>
                    <a:pt x="5760" y="576"/>
                  </a:lnTo>
                  <a:cubicBezTo>
                    <a:pt x="5760" y="258"/>
                    <a:pt x="5503" y="0"/>
                    <a:pt x="5184" y="0"/>
                  </a:cubicBezTo>
                  <a:lnTo>
                    <a:pt x="576" y="0"/>
                  </a:lnTo>
                  <a:cubicBezTo>
                    <a:pt x="258" y="0"/>
                    <a:pt x="0" y="258"/>
                    <a:pt x="0" y="576"/>
                  </a:cubicBezTo>
                  <a:lnTo>
                    <a:pt x="0" y="3264"/>
                  </a:lnTo>
                  <a:cubicBezTo>
                    <a:pt x="0" y="3582"/>
                    <a:pt x="258" y="3840"/>
                    <a:pt x="576" y="384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  <a:p>
              <a:pPr algn="ctr"/>
              <a:r>
                <a:rPr lang="en-US" dirty="0"/>
                <a:t>R2</a:t>
              </a:r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92469A4E-9C11-485D-9CE6-2A2CE51A6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1847"/>
              <a:ext cx="621" cy="415"/>
            </a:xfrm>
            <a:custGeom>
              <a:avLst/>
              <a:gdLst>
                <a:gd name="T0" fmla="*/ 576 w 5760"/>
                <a:gd name="T1" fmla="*/ 3840 h 3840"/>
                <a:gd name="T2" fmla="*/ 5184 w 5760"/>
                <a:gd name="T3" fmla="*/ 3840 h 3840"/>
                <a:gd name="T4" fmla="*/ 5760 w 5760"/>
                <a:gd name="T5" fmla="*/ 3264 h 3840"/>
                <a:gd name="T6" fmla="*/ 5760 w 5760"/>
                <a:gd name="T7" fmla="*/ 576 h 3840"/>
                <a:gd name="T8" fmla="*/ 5184 w 5760"/>
                <a:gd name="T9" fmla="*/ 0 h 3840"/>
                <a:gd name="T10" fmla="*/ 576 w 5760"/>
                <a:gd name="T11" fmla="*/ 0 h 3840"/>
                <a:gd name="T12" fmla="*/ 0 w 5760"/>
                <a:gd name="T13" fmla="*/ 576 h 3840"/>
                <a:gd name="T14" fmla="*/ 0 w 5760"/>
                <a:gd name="T15" fmla="*/ 3264 h 3840"/>
                <a:gd name="T16" fmla="*/ 576 w 5760"/>
                <a:gd name="T17" fmla="*/ 3840 h 3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3840">
                  <a:moveTo>
                    <a:pt x="576" y="3840"/>
                  </a:moveTo>
                  <a:lnTo>
                    <a:pt x="5184" y="3840"/>
                  </a:lnTo>
                  <a:cubicBezTo>
                    <a:pt x="5503" y="3840"/>
                    <a:pt x="5760" y="3582"/>
                    <a:pt x="5760" y="3264"/>
                  </a:cubicBezTo>
                  <a:lnTo>
                    <a:pt x="5760" y="576"/>
                  </a:lnTo>
                  <a:cubicBezTo>
                    <a:pt x="5760" y="258"/>
                    <a:pt x="5503" y="0"/>
                    <a:pt x="5184" y="0"/>
                  </a:cubicBezTo>
                  <a:lnTo>
                    <a:pt x="576" y="0"/>
                  </a:lnTo>
                  <a:cubicBezTo>
                    <a:pt x="258" y="0"/>
                    <a:pt x="0" y="258"/>
                    <a:pt x="0" y="576"/>
                  </a:cubicBezTo>
                  <a:lnTo>
                    <a:pt x="0" y="3264"/>
                  </a:lnTo>
                  <a:cubicBezTo>
                    <a:pt x="0" y="3582"/>
                    <a:pt x="258" y="3840"/>
                    <a:pt x="576" y="3840"/>
                  </a:cubicBez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11">
              <a:extLst>
                <a:ext uri="{FF2B5EF4-FFF2-40B4-BE49-F238E27FC236}">
                  <a16:creationId xmlns:a16="http://schemas.microsoft.com/office/drawing/2014/main" id="{8B9B67BF-AD07-4B8A-8938-0ACA3BF6AD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2" y="1549"/>
              <a:ext cx="349" cy="258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6DEF8254-7D52-4404-8C52-AD208E35B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" y="1781"/>
              <a:ext cx="60" cy="54"/>
            </a:xfrm>
            <a:custGeom>
              <a:avLst/>
              <a:gdLst>
                <a:gd name="T0" fmla="*/ 32 w 60"/>
                <a:gd name="T1" fmla="*/ 0 h 54"/>
                <a:gd name="T2" fmla="*/ 60 w 60"/>
                <a:gd name="T3" fmla="*/ 54 h 54"/>
                <a:gd name="T4" fmla="*/ 0 w 60"/>
                <a:gd name="T5" fmla="*/ 44 h 54"/>
                <a:gd name="T6" fmla="*/ 32 w 6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4">
                  <a:moveTo>
                    <a:pt x="32" y="0"/>
                  </a:moveTo>
                  <a:lnTo>
                    <a:pt x="60" y="54"/>
                  </a:lnTo>
                  <a:lnTo>
                    <a:pt x="0" y="4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13">
              <a:extLst>
                <a:ext uri="{FF2B5EF4-FFF2-40B4-BE49-F238E27FC236}">
                  <a16:creationId xmlns:a16="http://schemas.microsoft.com/office/drawing/2014/main" id="{F9359991-29AE-4312-9E21-467AF460D0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62" y="1549"/>
              <a:ext cx="280" cy="265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C160CA23-5E3E-40BC-B3FA-17FB7FA43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1790"/>
              <a:ext cx="59" cy="57"/>
            </a:xfrm>
            <a:custGeom>
              <a:avLst/>
              <a:gdLst>
                <a:gd name="T0" fmla="*/ 59 w 59"/>
                <a:gd name="T1" fmla="*/ 40 h 57"/>
                <a:gd name="T2" fmla="*/ 0 w 59"/>
                <a:gd name="T3" fmla="*/ 57 h 57"/>
                <a:gd name="T4" fmla="*/ 21 w 59"/>
                <a:gd name="T5" fmla="*/ 0 h 57"/>
                <a:gd name="T6" fmla="*/ 59 w 59"/>
                <a:gd name="T7" fmla="*/ 4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7">
                  <a:moveTo>
                    <a:pt x="59" y="40"/>
                  </a:moveTo>
                  <a:lnTo>
                    <a:pt x="0" y="57"/>
                  </a:lnTo>
                  <a:lnTo>
                    <a:pt x="21" y="0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Freeform 8" descr=" 42">
            <a:extLst>
              <a:ext uri="{FF2B5EF4-FFF2-40B4-BE49-F238E27FC236}">
                <a16:creationId xmlns:a16="http://schemas.microsoft.com/office/drawing/2014/main" id="{8C18C11E-F3DA-41A6-81AD-A8234515108C}"/>
              </a:ext>
            </a:extLst>
          </p:cNvPr>
          <p:cNvSpPr>
            <a:spLocks/>
          </p:cNvSpPr>
          <p:nvPr/>
        </p:nvSpPr>
        <p:spPr bwMode="auto">
          <a:xfrm>
            <a:off x="2804098" y="5487907"/>
            <a:ext cx="985837" cy="658813"/>
          </a:xfrm>
          <a:custGeom>
            <a:avLst/>
            <a:gdLst>
              <a:gd name="T0" fmla="*/ 576 w 5760"/>
              <a:gd name="T1" fmla="*/ 3840 h 3840"/>
              <a:gd name="T2" fmla="*/ 5184 w 5760"/>
              <a:gd name="T3" fmla="*/ 3840 h 3840"/>
              <a:gd name="T4" fmla="*/ 5760 w 5760"/>
              <a:gd name="T5" fmla="*/ 3264 h 3840"/>
              <a:gd name="T6" fmla="*/ 5760 w 5760"/>
              <a:gd name="T7" fmla="*/ 576 h 3840"/>
              <a:gd name="T8" fmla="*/ 5184 w 5760"/>
              <a:gd name="T9" fmla="*/ 0 h 3840"/>
              <a:gd name="T10" fmla="*/ 576 w 5760"/>
              <a:gd name="T11" fmla="*/ 0 h 3840"/>
              <a:gd name="T12" fmla="*/ 0 w 5760"/>
              <a:gd name="T13" fmla="*/ 576 h 3840"/>
              <a:gd name="T14" fmla="*/ 0 w 5760"/>
              <a:gd name="T15" fmla="*/ 3264 h 3840"/>
              <a:gd name="T16" fmla="*/ 576 w 5760"/>
              <a:gd name="T17" fmla="*/ 3840 h 3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3840">
                <a:moveTo>
                  <a:pt x="576" y="3840"/>
                </a:moveTo>
                <a:lnTo>
                  <a:pt x="5184" y="3840"/>
                </a:lnTo>
                <a:cubicBezTo>
                  <a:pt x="5503" y="3840"/>
                  <a:pt x="5760" y="3582"/>
                  <a:pt x="5760" y="3264"/>
                </a:cubicBezTo>
                <a:lnTo>
                  <a:pt x="5760" y="576"/>
                </a:lnTo>
                <a:cubicBezTo>
                  <a:pt x="5760" y="258"/>
                  <a:pt x="5503" y="0"/>
                  <a:pt x="5184" y="0"/>
                </a:cubicBezTo>
                <a:lnTo>
                  <a:pt x="576" y="0"/>
                </a:lnTo>
                <a:cubicBezTo>
                  <a:pt x="258" y="0"/>
                  <a:pt x="0" y="258"/>
                  <a:pt x="0" y="576"/>
                </a:cubicBezTo>
                <a:lnTo>
                  <a:pt x="0" y="3264"/>
                </a:lnTo>
                <a:cubicBezTo>
                  <a:pt x="0" y="3582"/>
                  <a:pt x="258" y="3840"/>
                  <a:pt x="576" y="3840"/>
                </a:cubicBezTo>
                <a:close/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R4</a:t>
            </a:r>
          </a:p>
        </p:txBody>
      </p:sp>
      <p:sp>
        <p:nvSpPr>
          <p:cNvPr id="43" name="Line 11" descr=" 43">
            <a:extLst>
              <a:ext uri="{FF2B5EF4-FFF2-40B4-BE49-F238E27FC236}">
                <a16:creationId xmlns:a16="http://schemas.microsoft.com/office/drawing/2014/main" id="{D13FFAA4-3E2C-45D5-A461-CF893545AD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3112" y="5087938"/>
            <a:ext cx="554037" cy="409575"/>
          </a:xfrm>
          <a:prstGeom prst="line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13" descr=" 44">
            <a:extLst>
              <a:ext uri="{FF2B5EF4-FFF2-40B4-BE49-F238E27FC236}">
                <a16:creationId xmlns:a16="http://schemas.microsoft.com/office/drawing/2014/main" id="{3C4EBA77-16C4-4A8D-A4F0-D9B10E8DBD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7173" y="5070350"/>
            <a:ext cx="444500" cy="420688"/>
          </a:xfrm>
          <a:prstGeom prst="line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rrow: Right 47" descr=" 48">
            <a:extLst>
              <a:ext uri="{FF2B5EF4-FFF2-40B4-BE49-F238E27FC236}">
                <a16:creationId xmlns:a16="http://schemas.microsoft.com/office/drawing/2014/main" id="{9843089F-69D4-4449-8E51-CCB49A9B5A22}"/>
              </a:ext>
            </a:extLst>
          </p:cNvPr>
          <p:cNvSpPr/>
          <p:nvPr/>
        </p:nvSpPr>
        <p:spPr>
          <a:xfrm>
            <a:off x="4282379" y="3941534"/>
            <a:ext cx="652969" cy="3683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9000">
        <p:cut/>
      </p:transition>
    </mc:Choice>
    <mc:Fallback>
      <p:transition advTm="19000">
        <p:cut/>
      </p:transition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7245084A-BAE8-44B7-B2E2-E16C8A7EC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Contributions (2)</a:t>
            </a:r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4A63BBBB-4FC9-4945-9459-B2F659B5D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10490"/>
            <a:ext cx="8553057" cy="5830389"/>
          </a:xfrm>
        </p:spPr>
        <p:txBody>
          <a:bodyPr>
            <a:normAutofit/>
          </a:bodyPr>
          <a:lstStyle/>
          <a:p>
            <a:r>
              <a:rPr lang="en-US" b="1" dirty="0"/>
              <a:t>Latency Tolerant Register File (LTRF)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rgbClr val="0000FF"/>
                </a:solidFill>
                <a:ea typeface="Arial Rounded MT Bold" charset="0"/>
                <a:cs typeface="Arial Rounded MT Bold" charset="0"/>
              </a:rPr>
              <a:t>“2-level” </a:t>
            </a:r>
            <a:r>
              <a:rPr lang="en-US" sz="2800" dirty="0">
                <a:ea typeface="Arial Rounded MT Bold" charset="0"/>
                <a:cs typeface="Arial Rounded MT Bold" charset="0"/>
              </a:rPr>
              <a:t>main register file + register cache</a:t>
            </a:r>
          </a:p>
          <a:p>
            <a:pPr lvl="1"/>
            <a:r>
              <a:rPr lang="en-US" sz="2800" dirty="0">
                <a:ea typeface="Arial Rounded MT Bold" charset="0"/>
                <a:cs typeface="Arial Rounded MT Bold" charset="0"/>
              </a:rPr>
              <a:t>Performs </a:t>
            </a:r>
            <a:r>
              <a:rPr lang="en-US" sz="2800" dirty="0">
                <a:solidFill>
                  <a:srgbClr val="0000FF"/>
                </a:solidFill>
                <a:ea typeface="Arial Rounded MT Bold" charset="0"/>
                <a:cs typeface="Arial Rounded MT Bold" charset="0"/>
              </a:rPr>
              <a:t>prefetch</a:t>
            </a:r>
            <a:r>
              <a:rPr lang="en-US" sz="2800" dirty="0">
                <a:ea typeface="Arial Rounded MT Bold" charset="0"/>
                <a:cs typeface="Arial Rounded MT Bold" charset="0"/>
              </a:rPr>
              <a:t> ops while executing </a:t>
            </a:r>
            <a:r>
              <a:rPr lang="en-US" sz="2800" dirty="0">
                <a:solidFill>
                  <a:srgbClr val="0000FF"/>
                </a:solidFill>
                <a:ea typeface="Arial Rounded MT Bold" charset="0"/>
                <a:cs typeface="Arial Rounded MT Bold" charset="0"/>
              </a:rPr>
              <a:t>other warps</a:t>
            </a:r>
          </a:p>
          <a:p>
            <a:pPr lvl="1"/>
            <a:r>
              <a:rPr lang="en-US" sz="2800" dirty="0">
                <a:ea typeface="Arial Rounded MT Bold" charset="0"/>
                <a:cs typeface="Arial Rounded MT Bold" charset="0"/>
              </a:rPr>
              <a:t>Tolerates up to </a:t>
            </a:r>
            <a:r>
              <a:rPr lang="en-US" sz="2800" dirty="0">
                <a:solidFill>
                  <a:srgbClr val="0000FF"/>
                </a:solidFill>
                <a:ea typeface="Arial Rounded MT Bold" charset="0"/>
                <a:cs typeface="Arial Rounded MT Bold" charset="0"/>
              </a:rPr>
              <a:t>6x</a:t>
            </a:r>
            <a:r>
              <a:rPr lang="en-US" sz="2800" dirty="0">
                <a:ea typeface="Arial Rounded MT Bold" charset="0"/>
                <a:cs typeface="Arial Rounded MT Bold" charset="0"/>
              </a:rPr>
              <a:t> higher RF access latencies</a:t>
            </a:r>
          </a:p>
          <a:p>
            <a:pPr lvl="1"/>
            <a:r>
              <a:rPr lang="en-US" sz="2800" dirty="0">
                <a:ea typeface="Arial Rounded MT Bold" charset="0"/>
                <a:cs typeface="Arial Rounded MT Bold" charset="0"/>
              </a:rPr>
              <a:t>Paves the way for various </a:t>
            </a:r>
            <a:r>
              <a:rPr lang="en-US" sz="2800" dirty="0">
                <a:solidFill>
                  <a:srgbClr val="0000FF"/>
                </a:solidFill>
                <a:ea typeface="Arial Rounded MT Bold" charset="0"/>
                <a:cs typeface="Arial Rounded MT Bold" charset="0"/>
              </a:rPr>
              <a:t>area/power </a:t>
            </a:r>
            <a:r>
              <a:rPr lang="en-US" sz="2800" dirty="0">
                <a:ea typeface="Arial Rounded MT Bold" charset="0"/>
                <a:cs typeface="Arial Rounded MT Bold" charset="0"/>
              </a:rPr>
              <a:t>optimizations</a:t>
            </a:r>
          </a:p>
          <a:p>
            <a:pPr lvl="1"/>
            <a:endParaRPr lang="en-US" sz="2800" dirty="0">
              <a:ea typeface="Arial Rounded MT Bold" charset="0"/>
              <a:cs typeface="Arial Rounded MT Bold" charset="0"/>
            </a:endParaRPr>
          </a:p>
          <a:p>
            <a:endParaRPr lang="en-US" sz="3200" dirty="0">
              <a:ea typeface="Arial Rounded MT Bold" charset="0"/>
              <a:cs typeface="Arial Rounded MT Bold" charset="0"/>
            </a:endParaRPr>
          </a:p>
          <a:p>
            <a:pPr lvl="1"/>
            <a:endParaRPr lang="en-US" sz="2800" dirty="0">
              <a:ea typeface="Arial Rounded MT Bold" charset="0"/>
              <a:cs typeface="Arial Rounded MT Bold" charset="0"/>
            </a:endParaRPr>
          </a:p>
          <a:p>
            <a:pPr lvl="1"/>
            <a:endParaRPr lang="en-US" sz="2800" dirty="0">
              <a:ea typeface="Arial Rounded MT Bold" charset="0"/>
              <a:cs typeface="Arial Rounded MT Bold" charset="0"/>
            </a:endParaRPr>
          </a:p>
          <a:p>
            <a:pPr lvl="1"/>
            <a:endParaRPr lang="en-US" sz="2800" dirty="0">
              <a:ea typeface="Arial Rounded MT Bold" charset="0"/>
              <a:cs typeface="Arial Rounded MT Bold" charset="0"/>
            </a:endParaRPr>
          </a:p>
          <a:p>
            <a:pPr lvl="1"/>
            <a:endParaRPr lang="en-US" sz="2800" dirty="0">
              <a:ea typeface="Arial Rounded MT Bold" charset="0"/>
              <a:cs typeface="Arial Rounded MT Bold" charset="0"/>
            </a:endParaRPr>
          </a:p>
          <a:p>
            <a:pPr lvl="1"/>
            <a:endParaRPr lang="en-US" sz="2800" dirty="0">
              <a:ea typeface="Arial Rounded MT Bold" charset="0"/>
              <a:cs typeface="Arial Rounded MT Bold" charset="0"/>
            </a:endParaRPr>
          </a:p>
          <a:p>
            <a:pPr lvl="1"/>
            <a:endParaRPr lang="en-US" sz="2800" b="1" dirty="0"/>
          </a:p>
          <a:p>
            <a:pPr lvl="1"/>
            <a:endParaRPr lang="en-US" sz="2800" dirty="0"/>
          </a:p>
        </p:txBody>
      </p:sp>
      <p:sp>
        <p:nvSpPr>
          <p:cNvPr id="4" name="Slide Number Placeholder 3" descr=" 4">
            <a:extLst>
              <a:ext uri="{FF2B5EF4-FFF2-40B4-BE49-F238E27FC236}">
                <a16:creationId xmlns:a16="http://schemas.microsoft.com/office/drawing/2014/main" id="{D68360B9-B9DE-4E86-9B7C-A6BE6A3BB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US" dirty="0"/>
          </a:p>
        </p:txBody>
      </p:sp>
      <p:pic>
        <p:nvPicPr>
          <p:cNvPr id="17" name="Audio 16" descr=" 17">
            <a:hlinkClick r:id="" action="ppaction://media"/>
            <a:extLst>
              <a:ext uri="{FF2B5EF4-FFF2-40B4-BE49-F238E27FC236}">
                <a16:creationId xmlns:a16="http://schemas.microsoft.com/office/drawing/2014/main" id="{E9A41C1B-5F7C-419A-BBCC-F9D394CD1B4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673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29028">
        <p:cut/>
      </p:transition>
    </mc:Choice>
    <mc:Fallback>
      <p:transition advTm="29028">
        <p:cut/>
      </p:transition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7245084A-BAE8-44B7-B2E2-E16C8A7EC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Contributions (2)</a:t>
            </a:r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4A63BBBB-4FC9-4945-9459-B2F659B5D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10490"/>
            <a:ext cx="8553057" cy="5830389"/>
          </a:xfrm>
        </p:spPr>
        <p:txBody>
          <a:bodyPr>
            <a:normAutofit/>
          </a:bodyPr>
          <a:lstStyle/>
          <a:p>
            <a:r>
              <a:rPr lang="en-US" b="1" dirty="0"/>
              <a:t>Latency Tolerant Register File (LTRF)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rgbClr val="0000FF"/>
                </a:solidFill>
                <a:ea typeface="Arial Rounded MT Bold" charset="0"/>
                <a:cs typeface="Arial Rounded MT Bold" charset="0"/>
              </a:rPr>
              <a:t>“2-level” </a:t>
            </a:r>
            <a:r>
              <a:rPr lang="en-US" sz="2800" dirty="0">
                <a:ea typeface="Arial Rounded MT Bold" charset="0"/>
                <a:cs typeface="Arial Rounded MT Bold" charset="0"/>
              </a:rPr>
              <a:t>main register file + register cache</a:t>
            </a:r>
          </a:p>
          <a:p>
            <a:pPr lvl="1"/>
            <a:r>
              <a:rPr lang="en-US" sz="2800" dirty="0">
                <a:ea typeface="Arial Rounded MT Bold" charset="0"/>
                <a:cs typeface="Arial Rounded MT Bold" charset="0"/>
              </a:rPr>
              <a:t>Performs </a:t>
            </a:r>
            <a:r>
              <a:rPr lang="en-US" sz="2800" dirty="0">
                <a:solidFill>
                  <a:srgbClr val="0000FF"/>
                </a:solidFill>
                <a:ea typeface="Arial Rounded MT Bold" charset="0"/>
                <a:cs typeface="Arial Rounded MT Bold" charset="0"/>
              </a:rPr>
              <a:t>prefetch</a:t>
            </a:r>
            <a:r>
              <a:rPr lang="en-US" sz="2800" dirty="0">
                <a:ea typeface="Arial Rounded MT Bold" charset="0"/>
                <a:cs typeface="Arial Rounded MT Bold" charset="0"/>
              </a:rPr>
              <a:t> ops while executing </a:t>
            </a:r>
            <a:r>
              <a:rPr lang="en-US" sz="2800" dirty="0">
                <a:solidFill>
                  <a:srgbClr val="0000FF"/>
                </a:solidFill>
                <a:ea typeface="Arial Rounded MT Bold" charset="0"/>
                <a:cs typeface="Arial Rounded MT Bold" charset="0"/>
              </a:rPr>
              <a:t>other warps</a:t>
            </a:r>
          </a:p>
          <a:p>
            <a:pPr lvl="1"/>
            <a:r>
              <a:rPr lang="en-US" sz="2800" dirty="0">
                <a:ea typeface="Arial Rounded MT Bold" charset="0"/>
                <a:cs typeface="Arial Rounded MT Bold" charset="0"/>
              </a:rPr>
              <a:t>Tolerates up to </a:t>
            </a:r>
            <a:r>
              <a:rPr lang="en-US" sz="2800" dirty="0">
                <a:solidFill>
                  <a:srgbClr val="0000FF"/>
                </a:solidFill>
                <a:ea typeface="Arial Rounded MT Bold" charset="0"/>
                <a:cs typeface="Arial Rounded MT Bold" charset="0"/>
              </a:rPr>
              <a:t>6x</a:t>
            </a:r>
            <a:r>
              <a:rPr lang="en-US" sz="2800" dirty="0">
                <a:ea typeface="Arial Rounded MT Bold" charset="0"/>
                <a:cs typeface="Arial Rounded MT Bold" charset="0"/>
              </a:rPr>
              <a:t> higher RF access latencies</a:t>
            </a:r>
          </a:p>
          <a:p>
            <a:pPr lvl="1"/>
            <a:r>
              <a:rPr lang="en-US" sz="2800" dirty="0">
                <a:ea typeface="Arial Rounded MT Bold" charset="0"/>
                <a:cs typeface="Arial Rounded MT Bold" charset="0"/>
              </a:rPr>
              <a:t>Paves the way for various </a:t>
            </a:r>
            <a:r>
              <a:rPr lang="en-US" sz="2800" dirty="0">
                <a:solidFill>
                  <a:srgbClr val="0000FF"/>
                </a:solidFill>
                <a:ea typeface="Arial Rounded MT Bold" charset="0"/>
                <a:cs typeface="Arial Rounded MT Bold" charset="0"/>
              </a:rPr>
              <a:t>area/power </a:t>
            </a:r>
            <a:r>
              <a:rPr lang="en-US" sz="2800" dirty="0">
                <a:ea typeface="Arial Rounded MT Bold" charset="0"/>
                <a:cs typeface="Arial Rounded MT Bold" charset="0"/>
              </a:rPr>
              <a:t>optimizations</a:t>
            </a:r>
          </a:p>
          <a:p>
            <a:pPr lvl="1"/>
            <a:endParaRPr lang="en-US" sz="2800" dirty="0">
              <a:ea typeface="Arial Rounded MT Bold" charset="0"/>
              <a:cs typeface="Arial Rounded MT Bold" charset="0"/>
            </a:endParaRPr>
          </a:p>
          <a:p>
            <a:endParaRPr lang="en-US" sz="3200" dirty="0">
              <a:ea typeface="Arial Rounded MT Bold" charset="0"/>
              <a:cs typeface="Arial Rounded MT Bold" charset="0"/>
            </a:endParaRPr>
          </a:p>
          <a:p>
            <a:pPr lvl="1"/>
            <a:endParaRPr lang="en-US" sz="2800" dirty="0">
              <a:ea typeface="Arial Rounded MT Bold" charset="0"/>
              <a:cs typeface="Arial Rounded MT Bold" charset="0"/>
            </a:endParaRPr>
          </a:p>
          <a:p>
            <a:pPr lvl="1"/>
            <a:endParaRPr lang="en-US" sz="2800" dirty="0">
              <a:ea typeface="Arial Rounded MT Bold" charset="0"/>
              <a:cs typeface="Arial Rounded MT Bold" charset="0"/>
            </a:endParaRPr>
          </a:p>
          <a:p>
            <a:pPr lvl="1"/>
            <a:endParaRPr lang="en-US" sz="2800" dirty="0">
              <a:ea typeface="Arial Rounded MT Bold" charset="0"/>
              <a:cs typeface="Arial Rounded MT Bold" charset="0"/>
            </a:endParaRPr>
          </a:p>
          <a:p>
            <a:pPr lvl="1"/>
            <a:endParaRPr lang="en-US" sz="2800" dirty="0">
              <a:ea typeface="Arial Rounded MT Bold" charset="0"/>
              <a:cs typeface="Arial Rounded MT Bold" charset="0"/>
            </a:endParaRPr>
          </a:p>
          <a:p>
            <a:pPr lvl="1"/>
            <a:endParaRPr lang="en-US" sz="2800" dirty="0">
              <a:ea typeface="Arial Rounded MT Bold" charset="0"/>
              <a:cs typeface="Arial Rounded MT Bold" charset="0"/>
            </a:endParaRPr>
          </a:p>
          <a:p>
            <a:pPr lvl="1"/>
            <a:endParaRPr lang="en-US" sz="2800" b="1" dirty="0"/>
          </a:p>
          <a:p>
            <a:pPr lvl="1"/>
            <a:endParaRPr lang="en-US" sz="2800" dirty="0"/>
          </a:p>
        </p:txBody>
      </p:sp>
      <p:sp>
        <p:nvSpPr>
          <p:cNvPr id="4" name="Slide Number Placeholder 3" descr=" 4">
            <a:extLst>
              <a:ext uri="{FF2B5EF4-FFF2-40B4-BE49-F238E27FC236}">
                <a16:creationId xmlns:a16="http://schemas.microsoft.com/office/drawing/2014/main" id="{D68360B9-B9DE-4E86-9B7C-A6BE6A3BB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  <a:endParaRPr lang="en-US" dirty="0"/>
          </a:p>
        </p:txBody>
      </p:sp>
      <p:sp>
        <p:nvSpPr>
          <p:cNvPr id="6" name="goal" descr=" 5"/>
          <p:cNvSpPr/>
          <p:nvPr/>
        </p:nvSpPr>
        <p:spPr>
          <a:xfrm>
            <a:off x="37706" y="5368443"/>
            <a:ext cx="9144000" cy="1120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Example LTRF deployment enables 8× larger register file and 32% higher performance</a:t>
            </a:r>
            <a:endParaRPr lang="en-US" sz="3200" b="1" dirty="0">
              <a:solidFill>
                <a:schemeClr val="bg1"/>
              </a:solidFill>
              <a:latin typeface="Arial Rounded MT Bold" panose="020F0704030504030204" pitchFamily="34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17" name="Audio 16" descr=" 17">
            <a:hlinkClick r:id="" action="ppaction://media"/>
            <a:extLst>
              <a:ext uri="{FF2B5EF4-FFF2-40B4-BE49-F238E27FC236}">
                <a16:creationId xmlns:a16="http://schemas.microsoft.com/office/drawing/2014/main" id="{E9A41C1B-5F7C-419A-BBCC-F9D394CD1B4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  <p:graphicFrame>
        <p:nvGraphicFramePr>
          <p:cNvPr id="7" name="Chart 6" descr=" 18">
            <a:extLst>
              <a:ext uri="{FF2B5EF4-FFF2-40B4-BE49-F238E27FC236}">
                <a16:creationId xmlns:a16="http://schemas.microsoft.com/office/drawing/2014/main" id="{75DDF519-464A-4C66-BA03-CDB30B90E4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145760"/>
              </p:ext>
            </p:extLst>
          </p:nvPr>
        </p:nvGraphicFramePr>
        <p:xfrm>
          <a:off x="812264" y="3538654"/>
          <a:ext cx="7819872" cy="1815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52054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29028">
        <p:cut/>
      </p:transition>
    </mc:Choice>
    <mc:Fallback>
      <p:transition advTm="29028">
        <p:cut/>
      </p:transition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ctrTitle"/>
          </p:nvPr>
        </p:nvSpPr>
        <p:spPr>
          <a:xfrm>
            <a:off x="0" y="709253"/>
            <a:ext cx="9144000" cy="1987126"/>
          </a:xfrm>
        </p:spPr>
        <p:txBody>
          <a:bodyPr anchor="t"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LTRF: Enabling High-Capacity Register Files for GPUs via Hardware/Software Cooperative Register Prefetching</a:t>
            </a:r>
            <a:endParaRPr lang="en-US" sz="3300" b="1" i="1" dirty="0">
              <a:solidFill>
                <a:schemeClr val="accent1">
                  <a:lumMod val="50000"/>
                </a:schemeClr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graphicFrame>
        <p:nvGraphicFramePr>
          <p:cNvPr id="4" name="Table 3" descr="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92940"/>
              </p:ext>
            </p:extLst>
          </p:nvPr>
        </p:nvGraphicFramePr>
        <p:xfrm>
          <a:off x="-274617" y="2354193"/>
          <a:ext cx="9319466" cy="1929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59733">
                  <a:extLst>
                    <a:ext uri="{9D8B030D-6E8A-4147-A177-3AD203B41FA5}">
                      <a16:colId xmlns:a16="http://schemas.microsoft.com/office/drawing/2014/main" val="2751068646"/>
                    </a:ext>
                  </a:extLst>
                </a:gridCol>
                <a:gridCol w="4659733">
                  <a:extLst>
                    <a:ext uri="{9D8B030D-6E8A-4147-A177-3AD203B41FA5}">
                      <a16:colId xmlns:a16="http://schemas.microsoft.com/office/drawing/2014/main" val="778666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Mohammad </a:t>
                      </a: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Sadrosadati</a:t>
                      </a:r>
                      <a:endParaRPr lang="en-US" sz="2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30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Amirhossein</a:t>
                      </a:r>
                      <a:r>
                        <a:rPr lang="en-US" sz="3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Mirhosseini</a:t>
                      </a:r>
                      <a:endParaRPr lang="en-US" sz="3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876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Seyed</a:t>
                      </a:r>
                      <a:r>
                        <a:rPr lang="en-US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Borna</a:t>
                      </a:r>
                      <a:r>
                        <a:rPr lang="en-US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Ehsani</a:t>
                      </a:r>
                      <a:endParaRPr lang="en-US" sz="2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Hamid </a:t>
                      </a: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Sarbazi</a:t>
                      </a:r>
                      <a:r>
                        <a:rPr lang="en-US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-Azad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467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Mario </a:t>
                      </a: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Drumond</a:t>
                      </a:r>
                      <a:endParaRPr lang="en-US" sz="2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Babak</a:t>
                      </a:r>
                      <a:r>
                        <a:rPr lang="en-US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Falsafi</a:t>
                      </a:r>
                      <a:endParaRPr lang="en-US" sz="2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075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Rachata</a:t>
                      </a:r>
                      <a:r>
                        <a:rPr lang="en-US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Ausavarungnirun</a:t>
                      </a:r>
                      <a:endParaRPr lang="en-US" sz="2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Onur</a:t>
                      </a:r>
                      <a:r>
                        <a:rPr lang="en-US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Mutlu</a:t>
                      </a:r>
                      <a:endParaRPr lang="en-US" sz="2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9050"/>
                  </a:ext>
                </a:extLst>
              </a:tr>
            </a:tbl>
          </a:graphicData>
        </a:graphic>
      </p:graphicFrame>
      <p:pic>
        <p:nvPicPr>
          <p:cNvPr id="11" name="Picture 10" descr="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97" y="4902597"/>
            <a:ext cx="1592071" cy="946398"/>
          </a:xfrm>
          <a:prstGeom prst="rect">
            <a:avLst/>
          </a:prstGeom>
        </p:spPr>
      </p:pic>
      <p:pic>
        <p:nvPicPr>
          <p:cNvPr id="12" name="Picture 11" descr="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0" y="4953785"/>
            <a:ext cx="1793274" cy="845120"/>
          </a:xfrm>
          <a:prstGeom prst="rect">
            <a:avLst/>
          </a:prstGeom>
        </p:spPr>
      </p:pic>
      <p:pic>
        <p:nvPicPr>
          <p:cNvPr id="13" name="Picture 12" descr="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8" y="4834706"/>
            <a:ext cx="1951322" cy="1183579"/>
          </a:xfrm>
          <a:prstGeom prst="rect">
            <a:avLst/>
          </a:prstGeom>
        </p:spPr>
      </p:pic>
      <p:pic>
        <p:nvPicPr>
          <p:cNvPr id="14" name="Picture 13" descr="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36" y="4784495"/>
            <a:ext cx="1263999" cy="1233790"/>
          </a:xfrm>
          <a:prstGeom prst="rect">
            <a:avLst/>
          </a:prstGeom>
        </p:spPr>
      </p:pic>
      <p:pic>
        <p:nvPicPr>
          <p:cNvPr id="15" name="Picture 14" descr="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69" y="4824161"/>
            <a:ext cx="1874795" cy="1125047"/>
          </a:xfrm>
          <a:prstGeom prst="rect">
            <a:avLst/>
          </a:prstGeom>
        </p:spPr>
      </p:pic>
      <p:sp>
        <p:nvSpPr>
          <p:cNvPr id="9" name="TextBox 8" descr=" 9">
            <a:extLst>
              <a:ext uri="{FF2B5EF4-FFF2-40B4-BE49-F238E27FC236}">
                <a16:creationId xmlns:a16="http://schemas.microsoft.com/office/drawing/2014/main" id="{3706BD85-0276-42BA-BEAB-F63D6BAE17A2}"/>
              </a:ext>
            </a:extLst>
          </p:cNvPr>
          <p:cNvSpPr txBox="1"/>
          <p:nvPr/>
        </p:nvSpPr>
        <p:spPr>
          <a:xfrm>
            <a:off x="1352256" y="6207551"/>
            <a:ext cx="5118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har char=" "/>
            </a:pPr>
            <a:r>
              <a:rPr lang="en-US" sz="2800" smtClean="0">
                <a:latin typeface="Gill Sans MT" panose="020B0502020104020203" pitchFamily="34" charset="0"/>
              </a:rPr>
              <a:t>                          </a:t>
            </a:r>
            <a:r>
              <a:rPr lang="en-US" sz="2800" smtClean="0">
                <a:solidFill>
                  <a:srgbClr val="FF5050"/>
                </a:solidFill>
                <a:latin typeface="Gill Sans MT" panose="020B0502020104020203" pitchFamily="34" charset="0"/>
              </a:rPr>
              <a:t>    </a:t>
            </a:r>
            <a:r>
              <a:rPr lang="en-US" sz="2800" smtClean="0">
                <a:latin typeface="Gill Sans MT" panose="020B0502020104020203" pitchFamily="34" charset="0"/>
              </a:rPr>
              <a:t>    </a:t>
            </a:r>
            <a:r>
              <a:rPr lang="en-US" sz="2800" smtClean="0">
                <a:solidFill>
                  <a:srgbClr val="FF5050"/>
                </a:solidFill>
                <a:latin typeface="Gill Sans MT" panose="020B0502020104020203" pitchFamily="34" charset="0"/>
              </a:rPr>
              <a:t>           </a:t>
            </a:r>
            <a:endParaRPr lang="en-US" sz="2800" dirty="0">
              <a:solidFill>
                <a:srgbClr val="FF5050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Audio 5" descr=" 6">
            <a:hlinkClick r:id="" action="ppaction://media"/>
            <a:extLst>
              <a:ext uri="{FF2B5EF4-FFF2-40B4-BE49-F238E27FC236}">
                <a16:creationId xmlns:a16="http://schemas.microsoft.com/office/drawing/2014/main" id="{EB5A61E3-6734-485C-AE6B-D5A0E6F75C1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383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6444">
        <p:cut/>
      </p:transition>
    </mc:Choice>
    <mc:Fallback>
      <p:transition advTm="6444">
        <p:cut/>
      </p:transition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ctrTitle"/>
          </p:nvPr>
        </p:nvSpPr>
        <p:spPr>
          <a:xfrm>
            <a:off x="0" y="709253"/>
            <a:ext cx="9144000" cy="1987126"/>
          </a:xfrm>
        </p:spPr>
        <p:txBody>
          <a:bodyPr anchor="t"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LTRF: Enabling High-Capacity Register Files for GPUs via Hardware/Software Cooperative Register Prefetching</a:t>
            </a:r>
            <a:endParaRPr lang="en-US" sz="3300" b="1" i="1" dirty="0">
              <a:solidFill>
                <a:schemeClr val="accent1">
                  <a:lumMod val="50000"/>
                </a:schemeClr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graphicFrame>
        <p:nvGraphicFramePr>
          <p:cNvPr id="4" name="Table 3" descr="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338547"/>
              </p:ext>
            </p:extLst>
          </p:nvPr>
        </p:nvGraphicFramePr>
        <p:xfrm>
          <a:off x="-274617" y="2354193"/>
          <a:ext cx="9319466" cy="1929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59733">
                  <a:extLst>
                    <a:ext uri="{9D8B030D-6E8A-4147-A177-3AD203B41FA5}">
                      <a16:colId xmlns:a16="http://schemas.microsoft.com/office/drawing/2014/main" val="2751068646"/>
                    </a:ext>
                  </a:extLst>
                </a:gridCol>
                <a:gridCol w="4659733">
                  <a:extLst>
                    <a:ext uri="{9D8B030D-6E8A-4147-A177-3AD203B41FA5}">
                      <a16:colId xmlns:a16="http://schemas.microsoft.com/office/drawing/2014/main" val="778666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Mohammad </a:t>
                      </a: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Sadrosadati</a:t>
                      </a:r>
                      <a:endParaRPr lang="en-US" sz="2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30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Amirhossein</a:t>
                      </a:r>
                      <a:r>
                        <a:rPr lang="en-US" sz="3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Mirhosseini</a:t>
                      </a:r>
                      <a:endParaRPr lang="en-US" sz="3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876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Seyed</a:t>
                      </a:r>
                      <a:r>
                        <a:rPr lang="en-US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Borna</a:t>
                      </a:r>
                      <a:r>
                        <a:rPr lang="en-US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Ehsani</a:t>
                      </a:r>
                      <a:endParaRPr lang="en-US" sz="2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Hamid </a:t>
                      </a: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Sarbazi</a:t>
                      </a:r>
                      <a:r>
                        <a:rPr lang="en-US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-Azad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467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Mario </a:t>
                      </a: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Drumond</a:t>
                      </a:r>
                      <a:endParaRPr lang="en-US" sz="2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Babak</a:t>
                      </a:r>
                      <a:r>
                        <a:rPr lang="en-US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Falsafi</a:t>
                      </a:r>
                      <a:endParaRPr lang="en-US" sz="2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075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Rachata</a:t>
                      </a:r>
                      <a:r>
                        <a:rPr lang="en-US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Ausavarungnirun</a:t>
                      </a:r>
                      <a:endParaRPr lang="en-US" sz="2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Onur</a:t>
                      </a:r>
                      <a:r>
                        <a:rPr lang="en-US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Mutlu</a:t>
                      </a:r>
                      <a:endParaRPr lang="en-US" sz="2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9050"/>
                  </a:ext>
                </a:extLst>
              </a:tr>
            </a:tbl>
          </a:graphicData>
        </a:graphic>
      </p:graphicFrame>
      <p:pic>
        <p:nvPicPr>
          <p:cNvPr id="11" name="Picture 10" descr="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97" y="4902597"/>
            <a:ext cx="1592071" cy="946398"/>
          </a:xfrm>
          <a:prstGeom prst="rect">
            <a:avLst/>
          </a:prstGeom>
        </p:spPr>
      </p:pic>
      <p:pic>
        <p:nvPicPr>
          <p:cNvPr id="12" name="Picture 11" descr="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0" y="4953785"/>
            <a:ext cx="1793274" cy="845120"/>
          </a:xfrm>
          <a:prstGeom prst="rect">
            <a:avLst/>
          </a:prstGeom>
        </p:spPr>
      </p:pic>
      <p:pic>
        <p:nvPicPr>
          <p:cNvPr id="13" name="Picture 12" descr="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8" y="4834706"/>
            <a:ext cx="1951322" cy="1183579"/>
          </a:xfrm>
          <a:prstGeom prst="rect">
            <a:avLst/>
          </a:prstGeom>
        </p:spPr>
      </p:pic>
      <p:pic>
        <p:nvPicPr>
          <p:cNvPr id="14" name="Picture 13" descr="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36" y="4784495"/>
            <a:ext cx="1263999" cy="1233790"/>
          </a:xfrm>
          <a:prstGeom prst="rect">
            <a:avLst/>
          </a:prstGeom>
        </p:spPr>
      </p:pic>
      <p:pic>
        <p:nvPicPr>
          <p:cNvPr id="15" name="Picture 14" descr="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69" y="4824161"/>
            <a:ext cx="1874795" cy="1125047"/>
          </a:xfrm>
          <a:prstGeom prst="rect">
            <a:avLst/>
          </a:prstGeom>
        </p:spPr>
      </p:pic>
      <p:sp>
        <p:nvSpPr>
          <p:cNvPr id="9" name="TextBox 8" descr=" 9">
            <a:extLst>
              <a:ext uri="{FF2B5EF4-FFF2-40B4-BE49-F238E27FC236}">
                <a16:creationId xmlns:a16="http://schemas.microsoft.com/office/drawing/2014/main" id="{3706BD85-0276-42BA-BEAB-F63D6BAE17A2}"/>
              </a:ext>
            </a:extLst>
          </p:cNvPr>
          <p:cNvSpPr txBox="1"/>
          <p:nvPr/>
        </p:nvSpPr>
        <p:spPr>
          <a:xfrm>
            <a:off x="1352256" y="6207551"/>
            <a:ext cx="63745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tx1">
                    <a:lumMod val="100000"/>
                  </a:schemeClr>
                </a:solidFill>
                <a:latin typeface="Gill Sans MT" panose="020B0502020104020203" pitchFamily="34" charset="0"/>
              </a:rPr>
              <a:t>Please attend our talk at </a:t>
            </a:r>
            <a:r>
              <a:rPr lang="en-US" sz="2800" smtClean="0">
                <a:solidFill>
                  <a:srgbClr val="FF5050"/>
                </a:solidFill>
                <a:latin typeface="Gill Sans MT" panose="020B0502020104020203" pitchFamily="34" charset="0"/>
              </a:rPr>
              <a:t>2:00</a:t>
            </a:r>
            <a:r>
              <a:rPr lang="en-US" sz="2800" smtClean="0">
                <a:solidFill>
                  <a:schemeClr val="tx1">
                    <a:lumMod val="100000"/>
                  </a:schemeClr>
                </a:solidFill>
                <a:latin typeface="Gill Sans MT" panose="020B0502020104020203" pitchFamily="34" charset="0"/>
              </a:rPr>
              <a:t> in </a:t>
            </a:r>
            <a:r>
              <a:rPr lang="en-US" sz="2800" smtClean="0">
                <a:solidFill>
                  <a:srgbClr val="FF5050"/>
                </a:solidFill>
                <a:latin typeface="Gill Sans MT" panose="020B0502020104020203" pitchFamily="34" charset="0"/>
              </a:rPr>
              <a:t>Virginia EF</a:t>
            </a:r>
            <a:endParaRPr lang="en-US" sz="2800" dirty="0">
              <a:solidFill>
                <a:srgbClr val="FF5050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Audio 5" descr=" 6">
            <a:hlinkClick r:id="" action="ppaction://media"/>
            <a:extLst>
              <a:ext uri="{FF2B5EF4-FFF2-40B4-BE49-F238E27FC236}">
                <a16:creationId xmlns:a16="http://schemas.microsoft.com/office/drawing/2014/main" id="{EB5A61E3-6734-485C-AE6B-D5A0E6F75C1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710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6444">
        <p:cut/>
      </p:transition>
    </mc:Choice>
    <mc:Fallback>
      <p:transition advTm="6444">
        <p:cut/>
      </p:transition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4|1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4|1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4|1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7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7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51786</TotalTime>
  <Words>429</Words>
  <Application>Microsoft Office PowerPoint</Application>
  <PresentationFormat>On-screen Show (4:3)</PresentationFormat>
  <Paragraphs>129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Rounded MT Bold</vt:lpstr>
      <vt:lpstr>Calibri</vt:lpstr>
      <vt:lpstr>Gill Sans MT</vt:lpstr>
      <vt:lpstr>Office Theme</vt:lpstr>
      <vt:lpstr>LTRF: Enabling High-Capacity Register Files for GPUs via Hardware/Software Cooperative Register Prefetching</vt:lpstr>
      <vt:lpstr>Register file size limits GPU scalability </vt:lpstr>
      <vt:lpstr>Register file size limits GPU scalability </vt:lpstr>
      <vt:lpstr>Register file size limits GPU scalability </vt:lpstr>
      <vt:lpstr>Contributions (1)</vt:lpstr>
      <vt:lpstr>Contributions (2)</vt:lpstr>
      <vt:lpstr>Contributions (2)</vt:lpstr>
      <vt:lpstr>LTRF: Enabling High-Capacity Register Files for GPUs via Hardware/Software Cooperative Register Prefetching</vt:lpstr>
      <vt:lpstr>LTRF: Enabling High-Capacity Register Files for GPUs via Hardware/Software Cooperative Register Prefetching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Transparent Offloading and Mapping (TOM): Enabling Programmer-Transparent Near-Data Processing in GPU Systems</dc:title>
  <dc:creator>Amirhossein Mirhosseini</dc:creator>
  <cp:lastModifiedBy>Mohammad Sadrosadati</cp:lastModifiedBy>
  <cp:revision>1008</cp:revision>
  <cp:lastPrinted>2016-06-26T00:20:11Z</cp:lastPrinted>
  <dcterms:created xsi:type="dcterms:W3CDTF">2016-06-04T20:12:37Z</dcterms:created>
  <dcterms:modified xsi:type="dcterms:W3CDTF">2018-03-25T04:50:12Z</dcterms:modified>
</cp:coreProperties>
</file>