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6.xml" ContentType="application/vnd.openxmlformats-officedocument.presentationml.tags+xml"/>
  <Override PartName="/ppt/theme/themeOverride4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tags/tag12.xml" ContentType="application/vnd.openxmlformats-officedocument.presentationml.tag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66" r:id="rId2"/>
    <p:sldId id="363" r:id="rId3"/>
    <p:sldId id="385" r:id="rId4"/>
    <p:sldId id="376" r:id="rId5"/>
    <p:sldId id="370" r:id="rId6"/>
    <p:sldId id="388" r:id="rId7"/>
    <p:sldId id="389" r:id="rId8"/>
    <p:sldId id="377" r:id="rId9"/>
    <p:sldId id="391" r:id="rId10"/>
    <p:sldId id="411" r:id="rId11"/>
    <p:sldId id="410" r:id="rId12"/>
    <p:sldId id="394" r:id="rId13"/>
    <p:sldId id="420" r:id="rId14"/>
    <p:sldId id="342" r:id="rId15"/>
    <p:sldId id="397" r:id="rId16"/>
    <p:sldId id="398" r:id="rId17"/>
    <p:sldId id="399" r:id="rId18"/>
    <p:sldId id="400" r:id="rId19"/>
    <p:sldId id="401" r:id="rId20"/>
    <p:sldId id="403" r:id="rId21"/>
    <p:sldId id="404" r:id="rId22"/>
    <p:sldId id="405" r:id="rId23"/>
    <p:sldId id="407" r:id="rId24"/>
    <p:sldId id="406" r:id="rId25"/>
    <p:sldId id="408" r:id="rId26"/>
    <p:sldId id="395" r:id="rId27"/>
    <p:sldId id="424" r:id="rId28"/>
    <p:sldId id="415" r:id="rId29"/>
    <p:sldId id="414" r:id="rId30"/>
    <p:sldId id="413" r:id="rId31"/>
    <p:sldId id="387" r:id="rId32"/>
    <p:sldId id="417" r:id="rId33"/>
    <p:sldId id="371" r:id="rId34"/>
    <p:sldId id="344" r:id="rId35"/>
    <p:sldId id="347" r:id="rId36"/>
    <p:sldId id="348" r:id="rId37"/>
    <p:sldId id="422" r:id="rId38"/>
    <p:sldId id="346" r:id="rId39"/>
    <p:sldId id="423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FFFFFF"/>
    <a:srgbClr val="009051"/>
    <a:srgbClr val="460000"/>
    <a:srgbClr val="008F00"/>
    <a:srgbClr val="79B19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9" autoAdjust="0"/>
    <p:restoredTop sz="95441" autoAdjust="0"/>
  </p:normalViewPr>
  <p:slideViewPr>
    <p:cSldViewPr snapToGrid="0">
      <p:cViewPr varScale="1">
        <p:scale>
          <a:sx n="77" d="100"/>
          <a:sy n="77" d="100"/>
        </p:scale>
        <p:origin x="1078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rhossein\Documents\LTR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ublication\ASPLOS_2018_LTRF\Camera%20Ready\Borna%20Email%20two%20days%20before%20the%20deadline\New\Plots\Motivations_NC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ublication\ASPLOS_2018_LTRF\Camera%20Ready\Borna%20Email%20two%20days%20before%20the%20deadline\New\Plots\RFC_Hit_Rate_MRF_Latency_Final_N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rhossein\Downloads\LTRF_Final_NC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rhossein\Downloads\LTRF_Final_NC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Sheet2!$B$1:$D$1</c:f>
              <c:strCache>
                <c:ptCount val="3"/>
                <c:pt idx="0">
                  <c:v>Available Register File</c:v>
                </c:pt>
                <c:pt idx="1">
                  <c:v>Average Required Register File</c:v>
                </c:pt>
                <c:pt idx="2">
                  <c:v>Maximum Required Register File</c:v>
                </c:pt>
              </c:strCache>
            </c:strRef>
          </c:cat>
          <c:val>
            <c:numRef>
              <c:f>Sheet2!$B$3:$D$3</c:f>
              <c:numCache>
                <c:formatCode>General</c:formatCode>
                <c:ptCount val="3"/>
                <c:pt idx="0">
                  <c:v>256</c:v>
                </c:pt>
                <c:pt idx="1">
                  <c:v>588</c:v>
                </c:pt>
                <c:pt idx="2">
                  <c:v>1505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0-46AE-A660-B767C7D8A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-20"/>
        <c:axId val="-2102172472"/>
        <c:axId val="-2102176104"/>
      </c:barChart>
      <c:catAx>
        <c:axId val="-210217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2176104"/>
        <c:crosses val="autoZero"/>
        <c:auto val="1"/>
        <c:lblAlgn val="ctr"/>
        <c:lblOffset val="100"/>
        <c:noMultiLvlLbl val="0"/>
      </c:catAx>
      <c:valAx>
        <c:axId val="-2102176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217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5508992584"/>
          <c:y val="3.7893589046890497E-2"/>
          <c:w val="0.735363666789973"/>
          <c:h val="0.4893649458367160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IPC_Different_RF_size!$F$32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IPC_Different_RF_size!$A$33:$A$53</c:f>
              <c:strCache>
                <c:ptCount val="10"/>
                <c:pt idx="0">
                  <c:v>lavaMD</c:v>
                </c:pt>
                <c:pt idx="1">
                  <c:v>lbm</c:v>
                </c:pt>
                <c:pt idx="2">
                  <c:v>leukocyte</c:v>
                </c:pt>
                <c:pt idx="3">
                  <c:v>myocyte</c:v>
                </c:pt>
                <c:pt idx="4">
                  <c:v>NN</c:v>
                </c:pt>
                <c:pt idx="5">
                  <c:v>sad</c:v>
                </c:pt>
                <c:pt idx="6">
                  <c:v>sgemm</c:v>
                </c:pt>
                <c:pt idx="7">
                  <c:v>STO</c:v>
                </c:pt>
                <c:pt idx="8">
                  <c:v>WP</c:v>
                </c:pt>
                <c:pt idx="9">
                  <c:v>GMEAN</c:v>
                </c:pt>
              </c:strCache>
              <c:extLst/>
            </c:strRef>
          </c:cat>
          <c:val>
            <c:numRef>
              <c:f>IPC_Different_RF_size!$D$33:$D$53</c:f>
              <c:numCache>
                <c:formatCode>General</c:formatCode>
                <c:ptCount val="10"/>
                <c:pt idx="0">
                  <c:v>1.0900000000000001</c:v>
                </c:pt>
                <c:pt idx="1">
                  <c:v>1.1100000000000001</c:v>
                </c:pt>
                <c:pt idx="2">
                  <c:v>1.1499999999999999</c:v>
                </c:pt>
                <c:pt idx="3">
                  <c:v>1.1200000000000001</c:v>
                </c:pt>
                <c:pt idx="4">
                  <c:v>1.95</c:v>
                </c:pt>
                <c:pt idx="5">
                  <c:v>1.53</c:v>
                </c:pt>
                <c:pt idx="6">
                  <c:v>1.8</c:v>
                </c:pt>
                <c:pt idx="7">
                  <c:v>1.63</c:v>
                </c:pt>
                <c:pt idx="8">
                  <c:v>1.28</c:v>
                </c:pt>
                <c:pt idx="9">
                  <c:v>1.37406358113461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837-4BBB-8B45-2E3DA10E822F}"/>
            </c:ext>
          </c:extLst>
        </c:ser>
        <c:ser>
          <c:idx val="2"/>
          <c:order val="2"/>
          <c:tx>
            <c:strRef>
              <c:f>IPC_Different_RF_size!$G$32</c:f>
              <c:strCache>
                <c:ptCount val="1"/>
                <c:pt idx="0">
                  <c:v>Real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IPC_Different_RF_size!$A$33:$A$53</c:f>
              <c:strCache>
                <c:ptCount val="10"/>
                <c:pt idx="0">
                  <c:v>lavaMD</c:v>
                </c:pt>
                <c:pt idx="1">
                  <c:v>lbm</c:v>
                </c:pt>
                <c:pt idx="2">
                  <c:v>leukocyte</c:v>
                </c:pt>
                <c:pt idx="3">
                  <c:v>myocyte</c:v>
                </c:pt>
                <c:pt idx="4">
                  <c:v>NN</c:v>
                </c:pt>
                <c:pt idx="5">
                  <c:v>sad</c:v>
                </c:pt>
                <c:pt idx="6">
                  <c:v>sgemm</c:v>
                </c:pt>
                <c:pt idx="7">
                  <c:v>STO</c:v>
                </c:pt>
                <c:pt idx="8">
                  <c:v>WP</c:v>
                </c:pt>
                <c:pt idx="9">
                  <c:v>GMEAN</c:v>
                </c:pt>
              </c:strCache>
              <c:extLst/>
            </c:strRef>
          </c:cat>
          <c:val>
            <c:numRef>
              <c:f>IPC_Different_RF_size!$K$59:$K$79</c:f>
              <c:numCache>
                <c:formatCode>General</c:formatCode>
                <c:ptCount val="10"/>
                <c:pt idx="0">
                  <c:v>0.7579034</c:v>
                </c:pt>
                <c:pt idx="1">
                  <c:v>1.0095359399999999</c:v>
                </c:pt>
                <c:pt idx="2">
                  <c:v>0.97464070000000003</c:v>
                </c:pt>
                <c:pt idx="3">
                  <c:v>1.019521799999999</c:v>
                </c:pt>
                <c:pt idx="4">
                  <c:v>1.0026663</c:v>
                </c:pt>
                <c:pt idx="5">
                  <c:v>0.68852024999999994</c:v>
                </c:pt>
                <c:pt idx="6">
                  <c:v>0.88162211999999995</c:v>
                </c:pt>
                <c:pt idx="7">
                  <c:v>0.67325088</c:v>
                </c:pt>
                <c:pt idx="8">
                  <c:v>0.71270316</c:v>
                </c:pt>
                <c:pt idx="9">
                  <c:v>0.84601832442441505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837-4BBB-8B45-2E3DA10E82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02253992"/>
        <c:axId val="-21022577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IPC_Different_RF_size!$C$32</c15:sqref>
                        </c15:formulaRef>
                      </c:ext>
                    </c:extLst>
                    <c:strCache>
                      <c:ptCount val="1"/>
                      <c:pt idx="0">
                        <c:v>Baseline (256 KB)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IPC_Different_RF_size!$A$33:$A$53</c15:sqref>
                        </c15:formulaRef>
                      </c:ext>
                    </c:extLst>
                    <c:strCache>
                      <c:ptCount val="10"/>
                      <c:pt idx="0">
                        <c:v>lavaMD</c:v>
                      </c:pt>
                      <c:pt idx="1">
                        <c:v>lbm</c:v>
                      </c:pt>
                      <c:pt idx="2">
                        <c:v>leukocyte</c:v>
                      </c:pt>
                      <c:pt idx="3">
                        <c:v>myocyte</c:v>
                      </c:pt>
                      <c:pt idx="4">
                        <c:v>NN</c:v>
                      </c:pt>
                      <c:pt idx="5">
                        <c:v>sad</c:v>
                      </c:pt>
                      <c:pt idx="6">
                        <c:v>sgemm</c:v>
                      </c:pt>
                      <c:pt idx="7">
                        <c:v>STO</c:v>
                      </c:pt>
                      <c:pt idx="8">
                        <c:v>WP</c:v>
                      </c:pt>
                      <c:pt idx="9">
                        <c:v>GMEAN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IPC_Different_RF_size!$C$33:$C$53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D837-4BBB-8B45-2E3DA10E822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IPC_Different_RF_size!$E$1</c15:sqref>
                        </c15:formulaRef>
                      </c:ext>
                    </c:extLst>
                    <c:strCache>
                      <c:ptCount val="1"/>
                      <c:pt idx="0">
                        <c:v>RF = 384KB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IPC_Different_RF_size!$A$33:$A$53</c15:sqref>
                        </c15:formulaRef>
                      </c:ext>
                    </c:extLst>
                    <c:strCache>
                      <c:ptCount val="10"/>
                      <c:pt idx="0">
                        <c:v>lavaMD</c:v>
                      </c:pt>
                      <c:pt idx="1">
                        <c:v>lbm</c:v>
                      </c:pt>
                      <c:pt idx="2">
                        <c:v>leukocyte</c:v>
                      </c:pt>
                      <c:pt idx="3">
                        <c:v>myocyte</c:v>
                      </c:pt>
                      <c:pt idx="4">
                        <c:v>NN</c:v>
                      </c:pt>
                      <c:pt idx="5">
                        <c:v>sad</c:v>
                      </c:pt>
                      <c:pt idx="6">
                        <c:v>sgemm</c:v>
                      </c:pt>
                      <c:pt idx="7">
                        <c:v>STO</c:v>
                      </c:pt>
                      <c:pt idx="8">
                        <c:v>WP</c:v>
                      </c:pt>
                      <c:pt idx="9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IPC_Different_RF_size!$L$2:$L$27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1.1000000000000001</c:v>
                      </c:pt>
                      <c:pt idx="1">
                        <c:v>0.88</c:v>
                      </c:pt>
                      <c:pt idx="2">
                        <c:v>1.04</c:v>
                      </c:pt>
                      <c:pt idx="3">
                        <c:v>1.17</c:v>
                      </c:pt>
                      <c:pt idx="4">
                        <c:v>1.37</c:v>
                      </c:pt>
                      <c:pt idx="5">
                        <c:v>1.1200000000000001</c:v>
                      </c:pt>
                      <c:pt idx="6">
                        <c:v>0.94</c:v>
                      </c:pt>
                      <c:pt idx="7">
                        <c:v>1.1399999999999999</c:v>
                      </c:pt>
                      <c:pt idx="8">
                        <c:v>0.95</c:v>
                      </c:pt>
                      <c:pt idx="9">
                        <c:v>1.07</c:v>
                      </c:pt>
                      <c:pt idx="10">
                        <c:v>0.85</c:v>
                      </c:pt>
                      <c:pt idx="11">
                        <c:v>1.26</c:v>
                      </c:pt>
                      <c:pt idx="12">
                        <c:v>0.95</c:v>
                      </c:pt>
                      <c:pt idx="13">
                        <c:v>1.04</c:v>
                      </c:pt>
                      <c:pt idx="14">
                        <c:v>1.0331939683995792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D837-4BBB-8B45-2E3DA10E822F}"/>
                  </c:ext>
                </c:extLst>
              </c15:ser>
            </c15:filteredBarSeries>
          </c:ext>
        </c:extLst>
      </c:barChart>
      <c:catAx>
        <c:axId val="-210225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02257704"/>
        <c:crosses val="autoZero"/>
        <c:auto val="1"/>
        <c:lblAlgn val="ctr"/>
        <c:lblOffset val="100"/>
        <c:noMultiLvlLbl val="0"/>
      </c:catAx>
      <c:valAx>
        <c:axId val="-2102257704"/>
        <c:scaling>
          <c:orientation val="minMax"/>
          <c:max val="2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cs typeface="Times New Roman" panose="02020603050405020304" pitchFamily="18" charset="0"/>
                  </a:rPr>
                  <a:t>Normalized IPC</a:t>
                </a:r>
              </a:p>
            </c:rich>
          </c:tx>
          <c:layout>
            <c:manualLayout>
              <c:xMode val="edge"/>
              <c:yMode val="edge"/>
              <c:x val="0"/>
              <c:y val="8.6215466653552092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102253992"/>
        <c:crosses val="autoZero"/>
        <c:crossBetween val="between"/>
        <c:majorUnit val="0.5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82475764354959002"/>
          <c:y val="4.9038800999752302E-2"/>
          <c:w val="0.14093959731543601"/>
          <c:h val="0.48702131060296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57260764923599"/>
          <c:y val="4.4956668152330001E-2"/>
          <c:w val="0.83411989917067397"/>
          <c:h val="0.49256637391479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'RFC hit rate'!$J$42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'RFC hit rate'!$A$42:$A$62</c:f>
              <c:strCache>
                <c:ptCount val="10"/>
                <c:pt idx="0">
                  <c:v>lavaMD</c:v>
                </c:pt>
                <c:pt idx="1">
                  <c:v>lbm</c:v>
                </c:pt>
                <c:pt idx="2">
                  <c:v>leukocyte</c:v>
                </c:pt>
                <c:pt idx="3">
                  <c:v>myocyte</c:v>
                </c:pt>
                <c:pt idx="4">
                  <c:v>NN</c:v>
                </c:pt>
                <c:pt idx="5">
                  <c:v>sad</c:v>
                </c:pt>
                <c:pt idx="6">
                  <c:v>sgemm</c:v>
                </c:pt>
                <c:pt idx="7">
                  <c:v>STO</c:v>
                </c:pt>
                <c:pt idx="8">
                  <c:v>WP</c:v>
                </c:pt>
                <c:pt idx="9">
                  <c:v>GMEAN</c:v>
                </c:pt>
              </c:strCache>
              <c:extLst/>
            </c:strRef>
          </c:cat>
          <c:val>
            <c:numRef>
              <c:f>'RFC hit rate'!$C$42:$C$62</c:f>
              <c:numCache>
                <c:formatCode>General</c:formatCode>
                <c:ptCount val="10"/>
                <c:pt idx="0">
                  <c:v>0.26684084760586402</c:v>
                </c:pt>
                <c:pt idx="1">
                  <c:v>0.20553496296257501</c:v>
                </c:pt>
                <c:pt idx="2">
                  <c:v>0.164931915173399</c:v>
                </c:pt>
                <c:pt idx="3">
                  <c:v>0.29314121369765</c:v>
                </c:pt>
                <c:pt idx="4">
                  <c:v>0.29716188736851801</c:v>
                </c:pt>
                <c:pt idx="5">
                  <c:v>0.103318372849371</c:v>
                </c:pt>
                <c:pt idx="6">
                  <c:v>0.28738454049417</c:v>
                </c:pt>
                <c:pt idx="7">
                  <c:v>8.4308019310818105E-2</c:v>
                </c:pt>
                <c:pt idx="8">
                  <c:v>0.21007271974606001</c:v>
                </c:pt>
                <c:pt idx="9">
                  <c:v>0.19535357235568299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5B9-48A8-B841-0B7B3D68B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00611256"/>
        <c:axId val="-21006075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'RFC hit rate'!$I$42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'RFC hit rate'!$A$42:$A$62</c15:sqref>
                        </c15:formulaRef>
                      </c:ext>
                    </c:extLst>
                    <c:strCache>
                      <c:ptCount val="10"/>
                      <c:pt idx="0">
                        <c:v>lavaMD</c:v>
                      </c:pt>
                      <c:pt idx="1">
                        <c:v>lbm</c:v>
                      </c:pt>
                      <c:pt idx="2">
                        <c:v>leukocyte</c:v>
                      </c:pt>
                      <c:pt idx="3">
                        <c:v>myocyte</c:v>
                      </c:pt>
                      <c:pt idx="4">
                        <c:v>NN</c:v>
                      </c:pt>
                      <c:pt idx="5">
                        <c:v>sad</c:v>
                      </c:pt>
                      <c:pt idx="6">
                        <c:v>sgemm</c:v>
                      </c:pt>
                      <c:pt idx="7">
                        <c:v>STO</c:v>
                      </c:pt>
                      <c:pt idx="8">
                        <c:v>WP</c:v>
                      </c:pt>
                      <c:pt idx="9">
                        <c:v>GMEAN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'RFC hit rate'!$B$42:$B$62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0.25664599999999999</c:v>
                      </c:pt>
                      <c:pt idx="1">
                        <c:v>0.19287799999999999</c:v>
                      </c:pt>
                      <c:pt idx="2">
                        <c:v>0.154061</c:v>
                      </c:pt>
                      <c:pt idx="3">
                        <c:v>0.29357099999999997</c:v>
                      </c:pt>
                      <c:pt idx="4">
                        <c:v>0.27999999999999997</c:v>
                      </c:pt>
                      <c:pt idx="5">
                        <c:v>0.10123900000000001</c:v>
                      </c:pt>
                      <c:pt idx="6">
                        <c:v>0.27</c:v>
                      </c:pt>
                      <c:pt idx="7">
                        <c:v>0.08</c:v>
                      </c:pt>
                      <c:pt idx="8">
                        <c:v>0.19459399999999999</c:v>
                      </c:pt>
                      <c:pt idx="9">
                        <c:v>0.18602358717105499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5B9-48A8-B841-0B7B3D68BFD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'D:\Publication\ASPLOS_2018_LTRF\Curves_Figures\[Motivations.xlsx]IPC_Different_RF_size'!$E$32</c15:sqref>
                        </c15:formulaRef>
                      </c:ext>
                    </c:extLst>
                    <c:strCache>
                      <c:ptCount val="1"/>
                      <c:pt idx="0">
                        <c:v>TFET-SRAM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4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4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4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'RFC hit rate'!$A$42:$A$62</c15:sqref>
                        </c15:formulaRef>
                      </c:ext>
                    </c:extLst>
                    <c:strCache>
                      <c:ptCount val="10"/>
                      <c:pt idx="0">
                        <c:v>lavaMD</c:v>
                      </c:pt>
                      <c:pt idx="1">
                        <c:v>lbm</c:v>
                      </c:pt>
                      <c:pt idx="2">
                        <c:v>leukocyte</c:v>
                      </c:pt>
                      <c:pt idx="3">
                        <c:v>myocyte</c:v>
                      </c:pt>
                      <c:pt idx="4">
                        <c:v>NN</c:v>
                      </c:pt>
                      <c:pt idx="5">
                        <c:v>sad</c:v>
                      </c:pt>
                      <c:pt idx="6">
                        <c:v>sgemm</c:v>
                      </c:pt>
                      <c:pt idx="7">
                        <c:v>STO</c:v>
                      </c:pt>
                      <c:pt idx="8">
                        <c:v>WP</c:v>
                      </c:pt>
                      <c:pt idx="9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[1]IPC_Different_RF_size!$E$33:$E$53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5B9-48A8-B841-0B7B3D68BFD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'D:\Publication\ASPLOS_2018_LTRF\Curves_Figures\[Motivations.xlsx]IPC_Different_RF_size'!$E$1</c15:sqref>
                        </c15:formulaRef>
                      </c:ext>
                    </c:extLst>
                    <c:strCache>
                      <c:ptCount val="1"/>
                      <c:pt idx="0">
                        <c:v>RF = 384KB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lumMod val="6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lumMod val="6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6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'RFC hit rate'!$A$42:$A$62</c15:sqref>
                        </c15:formulaRef>
                      </c:ext>
                    </c:extLst>
                    <c:strCache>
                      <c:ptCount val="10"/>
                      <c:pt idx="0">
                        <c:v>lavaMD</c:v>
                      </c:pt>
                      <c:pt idx="1">
                        <c:v>lbm</c:v>
                      </c:pt>
                      <c:pt idx="2">
                        <c:v>leukocyte</c:v>
                      </c:pt>
                      <c:pt idx="3">
                        <c:v>myocyte</c:v>
                      </c:pt>
                      <c:pt idx="4">
                        <c:v>NN</c:v>
                      </c:pt>
                      <c:pt idx="5">
                        <c:v>sad</c:v>
                      </c:pt>
                      <c:pt idx="6">
                        <c:v>sgemm</c:v>
                      </c:pt>
                      <c:pt idx="7">
                        <c:v>STO</c:v>
                      </c:pt>
                      <c:pt idx="8">
                        <c:v>WP</c:v>
                      </c:pt>
                      <c:pt idx="9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[1]IPC_Different_RF_size!$L$2:$L$27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5B9-48A8-B841-0B7B3D68BFDC}"/>
                  </c:ext>
                </c:extLst>
              </c15:ser>
            </c15:filteredBarSeries>
          </c:ext>
        </c:extLst>
      </c:barChart>
      <c:catAx>
        <c:axId val="-210061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6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0607560"/>
        <c:crosses val="autoZero"/>
        <c:auto val="1"/>
        <c:lblAlgn val="ctr"/>
        <c:lblOffset val="100"/>
        <c:noMultiLvlLbl val="0"/>
      </c:catAx>
      <c:valAx>
        <c:axId val="-210060756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Cache hit-rate</a:t>
                </a:r>
              </a:p>
            </c:rich>
          </c:tx>
          <c:layout>
            <c:manualLayout>
              <c:xMode val="edge"/>
              <c:yMode val="edge"/>
              <c:x val="6.41480250035546E-3"/>
              <c:y val="3.1351830768137603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06112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85365815301"/>
          <c:y val="9.5043281363221599E-2"/>
          <c:w val="0.85144579627644001"/>
          <c:h val="0.43934266919166798"/>
        </c:manualLayout>
      </c:layout>
      <c:barChart>
        <c:barDir val="col"/>
        <c:grouping val="clustered"/>
        <c:varyColors val="0"/>
        <c:ser>
          <c:idx val="0"/>
          <c:order val="0"/>
          <c:tx>
            <c:v>Baseline</c:v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[LTRF_Final_NC.xlsx]LTRF_Final!$A$2:$A$22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[LTRF_Final_NC.xlsx]LTRF_Final!$B$2:$B$22</c:f>
              <c:numCache>
                <c:formatCode>General</c:formatCode>
                <c:ptCount val="15"/>
                <c:pt idx="0">
                  <c:v>1.4</c:v>
                </c:pt>
                <c:pt idx="1">
                  <c:v>1.6</c:v>
                </c:pt>
                <c:pt idx="2">
                  <c:v>1.5</c:v>
                </c:pt>
                <c:pt idx="3">
                  <c:v>1.4</c:v>
                </c:pt>
                <c:pt idx="4">
                  <c:v>1.5</c:v>
                </c:pt>
                <c:pt idx="5">
                  <c:v>1.65</c:v>
                </c:pt>
                <c:pt idx="6">
                  <c:v>1.55</c:v>
                </c:pt>
                <c:pt idx="7">
                  <c:v>1.5</c:v>
                </c:pt>
                <c:pt idx="8">
                  <c:v>1.55</c:v>
                </c:pt>
                <c:pt idx="9">
                  <c:v>1.5</c:v>
                </c:pt>
                <c:pt idx="10">
                  <c:v>1.75</c:v>
                </c:pt>
                <c:pt idx="11">
                  <c:v>1.6</c:v>
                </c:pt>
                <c:pt idx="12">
                  <c:v>1.55</c:v>
                </c:pt>
                <c:pt idx="13">
                  <c:v>1.55</c:v>
                </c:pt>
                <c:pt idx="14">
                  <c:v>1.576058614651165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1A2D-4105-83F5-9DB69636BD75}"/>
            </c:ext>
          </c:extLst>
        </c:ser>
        <c:ser>
          <c:idx val="1"/>
          <c:order val="1"/>
          <c:tx>
            <c:strRef>
              <c:f>[LTRF_Final_NC.xlsx]LTRF_Final!$C$1</c:f>
              <c:strCache>
                <c:ptCount val="1"/>
                <c:pt idx="0">
                  <c:v>RFC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[LTRF_Final_NC.xlsx]LTRF_Final!$A$2:$A$22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[LTRF_Final_NC.xlsx]LTRF_Final!$C$2:$C$22</c:f>
              <c:numCache>
                <c:formatCode>General</c:formatCode>
                <c:ptCount val="15"/>
                <c:pt idx="0">
                  <c:v>1.9</c:v>
                </c:pt>
                <c:pt idx="1">
                  <c:v>2.2000000000000002</c:v>
                </c:pt>
                <c:pt idx="2">
                  <c:v>1.9</c:v>
                </c:pt>
                <c:pt idx="3">
                  <c:v>1.9</c:v>
                </c:pt>
                <c:pt idx="4">
                  <c:v>2.0499999999999998</c:v>
                </c:pt>
                <c:pt idx="5">
                  <c:v>2.2000000000000002</c:v>
                </c:pt>
                <c:pt idx="6">
                  <c:v>2.0499999999999998</c:v>
                </c:pt>
                <c:pt idx="7">
                  <c:v>1.9</c:v>
                </c:pt>
                <c:pt idx="8">
                  <c:v>2.1</c:v>
                </c:pt>
                <c:pt idx="9">
                  <c:v>2.2000000000000002</c:v>
                </c:pt>
                <c:pt idx="10">
                  <c:v>2.0499999999999998</c:v>
                </c:pt>
                <c:pt idx="11">
                  <c:v>2.5</c:v>
                </c:pt>
                <c:pt idx="12">
                  <c:v>2</c:v>
                </c:pt>
                <c:pt idx="13">
                  <c:v>2.4</c:v>
                </c:pt>
                <c:pt idx="14">
                  <c:v>2.1481092161417998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A2D-4105-83F5-9DB69636BD75}"/>
            </c:ext>
          </c:extLst>
        </c:ser>
        <c:ser>
          <c:idx val="2"/>
          <c:order val="2"/>
          <c:tx>
            <c:strRef>
              <c:f>[LTRF_Final_NC.xlsx]LTRF_Final!$D$1</c:f>
              <c:strCache>
                <c:ptCount val="1"/>
                <c:pt idx="0">
                  <c:v>LTRF</c:v>
                </c:pt>
              </c:strCache>
            </c:strRef>
          </c:tx>
          <c:spPr>
            <a:pattFill prst="dkUpDiag">
              <a:fgClr>
                <a:srgbClr val="8E00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[LTRF_Final_NC.xlsx]LTRF_Final!$A$2:$A$22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[LTRF_Final_NC.xlsx]LTRF_Final!$D$2:$D$22</c:f>
              <c:numCache>
                <c:formatCode>General</c:formatCode>
                <c:ptCount val="15"/>
                <c:pt idx="0">
                  <c:v>5</c:v>
                </c:pt>
                <c:pt idx="1">
                  <c:v>5.05</c:v>
                </c:pt>
                <c:pt idx="2">
                  <c:v>5.9</c:v>
                </c:pt>
                <c:pt idx="3">
                  <c:v>4.9000000000000004</c:v>
                </c:pt>
                <c:pt idx="4">
                  <c:v>5.2</c:v>
                </c:pt>
                <c:pt idx="5">
                  <c:v>5.0999999999999996</c:v>
                </c:pt>
                <c:pt idx="6">
                  <c:v>5.3</c:v>
                </c:pt>
                <c:pt idx="7">
                  <c:v>5.2</c:v>
                </c:pt>
                <c:pt idx="8">
                  <c:v>5.35</c:v>
                </c:pt>
                <c:pt idx="9">
                  <c:v>5.2</c:v>
                </c:pt>
                <c:pt idx="10">
                  <c:v>5.4</c:v>
                </c:pt>
                <c:pt idx="11">
                  <c:v>5.2</c:v>
                </c:pt>
                <c:pt idx="12">
                  <c:v>5.0999999999999996</c:v>
                </c:pt>
                <c:pt idx="13">
                  <c:v>5.05</c:v>
                </c:pt>
                <c:pt idx="14">
                  <c:v>5.2099009140702304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1A2D-4105-83F5-9DB69636B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70212408"/>
        <c:axId val="-207028836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[LTRF_Final_NC.xlsx]LTRF_Final!$E$1</c15:sqref>
                        </c15:formulaRef>
                      </c:ext>
                    </c:extLst>
                    <c:strCache>
                      <c:ptCount val="1"/>
                      <c:pt idx="0">
                        <c:v>LTRF+</c:v>
                      </c:pt>
                    </c:strCache>
                  </c:strRef>
                </c:tx>
                <c:spPr>
                  <a:solidFill>
                    <a:srgbClr val="002060"/>
                  </a:solid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[LTRF_Final_NC.xlsx]LTRF_Final!$A$2:$A$22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[LTRF_Final_NC.xlsx]LTRF_Final!$E$2:$E$22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6.2</c:v>
                      </c:pt>
                      <c:pt idx="1">
                        <c:v>6.1</c:v>
                      </c:pt>
                      <c:pt idx="2">
                        <c:v>6.8</c:v>
                      </c:pt>
                      <c:pt idx="3">
                        <c:v>6</c:v>
                      </c:pt>
                      <c:pt idx="4">
                        <c:v>6.2</c:v>
                      </c:pt>
                      <c:pt idx="5">
                        <c:v>6.05</c:v>
                      </c:pt>
                      <c:pt idx="6">
                        <c:v>6</c:v>
                      </c:pt>
                      <c:pt idx="7">
                        <c:v>6</c:v>
                      </c:pt>
                      <c:pt idx="8">
                        <c:v>6.5</c:v>
                      </c:pt>
                      <c:pt idx="9">
                        <c:v>6.2</c:v>
                      </c:pt>
                      <c:pt idx="10">
                        <c:v>6.1</c:v>
                      </c:pt>
                      <c:pt idx="11">
                        <c:v>6.1</c:v>
                      </c:pt>
                      <c:pt idx="12">
                        <c:v>6.1</c:v>
                      </c:pt>
                      <c:pt idx="13">
                        <c:v>6.05</c:v>
                      </c:pt>
                      <c:pt idx="14">
                        <c:v>6.1205402133344275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A2D-4105-83F5-9DB69636BD75}"/>
                  </c:ext>
                </c:extLst>
              </c15:ser>
            </c15:filteredBarSeries>
          </c:ext>
        </c:extLst>
      </c:barChart>
      <c:catAx>
        <c:axId val="-207021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070288360"/>
        <c:crosses val="autoZero"/>
        <c:auto val="1"/>
        <c:lblAlgn val="ctr"/>
        <c:lblOffset val="100"/>
        <c:noMultiLvlLbl val="0"/>
      </c:catAx>
      <c:valAx>
        <c:axId val="-2070288360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070212408"/>
        <c:crosses val="autoZero"/>
        <c:crossBetween val="between"/>
        <c:majorUnit val="1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t"/>
      <c:layout>
        <c:manualLayout>
          <c:xMode val="edge"/>
          <c:yMode val="edge"/>
          <c:x val="0.16349169063959801"/>
          <c:y val="3.2699037620297399E-3"/>
          <c:w val="0.82051387723212899"/>
          <c:h val="7.8537839020122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8177775344114"/>
          <c:y val="0.1591020164266253"/>
          <c:w val="0.88732802665225308"/>
          <c:h val="0.35353948068753605"/>
        </c:manualLayout>
      </c:layout>
      <c:barChart>
        <c:barDir val="col"/>
        <c:grouping val="clustered"/>
        <c:varyColors val="0"/>
        <c:ser>
          <c:idx val="2"/>
          <c:order val="1"/>
          <c:tx>
            <c:v>TFET</c:v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'[LTRF_Final_NC (1).xlsx]LTRF_BL_RFC_More_IPC'!$B$2:$B$22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'[LTRF_Final_NC (1).xlsx]LTRF_BL_RFC_More_IPC'!$E$2:$E$22</c:f>
              <c:numCache>
                <c:formatCode>General</c:formatCode>
                <c:ptCount val="15"/>
                <c:pt idx="0">
                  <c:v>0.70924596750000002</c:v>
                </c:pt>
                <c:pt idx="1">
                  <c:v>0.73</c:v>
                </c:pt>
                <c:pt idx="2">
                  <c:v>0.71302500000000002</c:v>
                </c:pt>
                <c:pt idx="3">
                  <c:v>0.63904588124999995</c:v>
                </c:pt>
                <c:pt idx="4">
                  <c:v>0.61713749999999989</c:v>
                </c:pt>
                <c:pt idx="5">
                  <c:v>0.66490000000000005</c:v>
                </c:pt>
                <c:pt idx="6">
                  <c:v>0.67710000000000004</c:v>
                </c:pt>
                <c:pt idx="7">
                  <c:v>0.7014999999999999</c:v>
                </c:pt>
                <c:pt idx="8">
                  <c:v>0.68320000000000003</c:v>
                </c:pt>
                <c:pt idx="9">
                  <c:v>1.1895</c:v>
                </c:pt>
                <c:pt idx="10">
                  <c:v>0.93330000000000002</c:v>
                </c:pt>
                <c:pt idx="11">
                  <c:v>1.0980000000000001</c:v>
                </c:pt>
                <c:pt idx="12">
                  <c:v>0.99429999999999996</c:v>
                </c:pt>
                <c:pt idx="13">
                  <c:v>0.78080000000000005</c:v>
                </c:pt>
                <c:pt idx="14">
                  <c:v>0.83817878449211125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EF39-447B-B14C-8F55EEE17ED2}"/>
            </c:ext>
          </c:extLst>
        </c:ser>
        <c:ser>
          <c:idx val="4"/>
          <c:order val="6"/>
          <c:tx>
            <c:v>TFET+RFC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'[LTRF_Final_NC (1).xlsx]LTRF_BL_RFC_More_IPC'!$B$2:$B$22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'[LTRF_Final_NC (1).xlsx]LTRF_BL_RFC_More_IPC'!$F$2:$F$22</c:f>
              <c:numCache>
                <c:formatCode>General</c:formatCode>
                <c:ptCount val="15"/>
                <c:pt idx="0">
                  <c:v>0.78377509999999995</c:v>
                </c:pt>
                <c:pt idx="1">
                  <c:v>0.81</c:v>
                </c:pt>
                <c:pt idx="2">
                  <c:v>0.78892010999999995</c:v>
                </c:pt>
                <c:pt idx="3">
                  <c:v>0.76892011000000005</c:v>
                </c:pt>
                <c:pt idx="4">
                  <c:v>0.76377510000000004</c:v>
                </c:pt>
                <c:pt idx="5">
                  <c:v>0.76463499999999995</c:v>
                </c:pt>
                <c:pt idx="6">
                  <c:v>0.77</c:v>
                </c:pt>
                <c:pt idx="7">
                  <c:v>0.8</c:v>
                </c:pt>
                <c:pt idx="8">
                  <c:v>0.77</c:v>
                </c:pt>
                <c:pt idx="9">
                  <c:v>1.37</c:v>
                </c:pt>
                <c:pt idx="10">
                  <c:v>1.06</c:v>
                </c:pt>
                <c:pt idx="11">
                  <c:v>1.26</c:v>
                </c:pt>
                <c:pt idx="12">
                  <c:v>1.1299999999999999</c:v>
                </c:pt>
                <c:pt idx="13">
                  <c:v>0.88</c:v>
                </c:pt>
                <c:pt idx="14">
                  <c:v>0.95486644875556204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F39-447B-B14C-8F55EEE17ED2}"/>
            </c:ext>
          </c:extLst>
        </c:ser>
        <c:ser>
          <c:idx val="8"/>
          <c:order val="7"/>
          <c:tx>
            <c:v>TFET+LTRF</c:v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'[LTRF_Final_NC (1).xlsx]LTRF_BL_RFC_More_IPC'!$B$2:$B$22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'[LTRF_Final_NC (1).xlsx]LTRF_BL_RFC_More_IPC'!$O$2:$O$22</c:f>
              <c:numCache>
                <c:formatCode>General</c:formatCode>
                <c:ptCount val="15"/>
                <c:pt idx="0">
                  <c:v>0.97926663599999997</c:v>
                </c:pt>
                <c:pt idx="1">
                  <c:v>0.98</c:v>
                </c:pt>
                <c:pt idx="2">
                  <c:v>0.97901214200000009</c:v>
                </c:pt>
                <c:pt idx="3">
                  <c:v>0.98901214199999998</c:v>
                </c:pt>
                <c:pt idx="4">
                  <c:v>0.99</c:v>
                </c:pt>
                <c:pt idx="5">
                  <c:v>1.07</c:v>
                </c:pt>
                <c:pt idx="6">
                  <c:v>1.0900000000000001</c:v>
                </c:pt>
                <c:pt idx="7">
                  <c:v>1.1399999999999999</c:v>
                </c:pt>
                <c:pt idx="8">
                  <c:v>1.1000000000000001</c:v>
                </c:pt>
                <c:pt idx="9">
                  <c:v>1.92</c:v>
                </c:pt>
                <c:pt idx="10">
                  <c:v>1.4850000000000001</c:v>
                </c:pt>
                <c:pt idx="11">
                  <c:v>1.76</c:v>
                </c:pt>
                <c:pt idx="12">
                  <c:v>1.6</c:v>
                </c:pt>
                <c:pt idx="13">
                  <c:v>1.2544</c:v>
                </c:pt>
                <c:pt idx="14">
                  <c:v>1.3483432507432973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EF39-447B-B14C-8F55EEE17ED2}"/>
            </c:ext>
          </c:extLst>
        </c:ser>
        <c:ser>
          <c:idx val="1"/>
          <c:order val="9"/>
          <c:tx>
            <c:strRef>
              <c:f>'[LTRF_Final_NC (1).xlsx]LTRF_BL_RFC_More_IPC'!$D$1</c:f>
              <c:strCache>
                <c:ptCount val="1"/>
                <c:pt idx="0">
                  <c:v>Ideal</c:v>
                </c:pt>
              </c:strCache>
            </c:strRef>
          </c:tx>
          <c:spPr>
            <a:pattFill prst="pct60">
              <a:fgClr>
                <a:srgbClr val="0522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'[LTRF_Final_NC (1).xlsx]LTRF_BL_RFC_More_IPC'!$B$2:$B$22</c:f>
              <c:strCache>
                <c:ptCount val="15"/>
                <c:pt idx="0">
                  <c:v>backprop</c:v>
                </c:pt>
                <c:pt idx="1">
                  <c:v>bfs</c:v>
                </c:pt>
                <c:pt idx="2">
                  <c:v>btree</c:v>
                </c:pt>
                <c:pt idx="3">
                  <c:v>kmeans</c:v>
                </c:pt>
                <c:pt idx="4">
                  <c:v>tpacf</c:v>
                </c:pt>
                <c:pt idx="5">
                  <c:v>lavaMD</c:v>
                </c:pt>
                <c:pt idx="6">
                  <c:v>lbm</c:v>
                </c:pt>
                <c:pt idx="7">
                  <c:v>leukocyte</c:v>
                </c:pt>
                <c:pt idx="8">
                  <c:v>myocyte</c:v>
                </c:pt>
                <c:pt idx="9">
                  <c:v>NN</c:v>
                </c:pt>
                <c:pt idx="10">
                  <c:v>sad</c:v>
                </c:pt>
                <c:pt idx="11">
                  <c:v>sgemm</c:v>
                </c:pt>
                <c:pt idx="12">
                  <c:v>STO</c:v>
                </c:pt>
                <c:pt idx="13">
                  <c:v>WP</c:v>
                </c:pt>
                <c:pt idx="14">
                  <c:v>GMEAN</c:v>
                </c:pt>
              </c:strCache>
              <c:extLst/>
            </c:strRef>
          </c:cat>
          <c:val>
            <c:numRef>
              <c:f>'[LTRF_Final_NC (1).xlsx]LTRF_BL_RFC_More_IPC'!$D$2:$D$22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1.0900000000000001</c:v>
                </c:pt>
                <c:pt idx="6">
                  <c:v>1.1100000000000001</c:v>
                </c:pt>
                <c:pt idx="7">
                  <c:v>1.1499999999999999</c:v>
                </c:pt>
                <c:pt idx="8">
                  <c:v>1.1200000000000001</c:v>
                </c:pt>
                <c:pt idx="9">
                  <c:v>1.95</c:v>
                </c:pt>
                <c:pt idx="10">
                  <c:v>1.53</c:v>
                </c:pt>
                <c:pt idx="11">
                  <c:v>1.8</c:v>
                </c:pt>
                <c:pt idx="12">
                  <c:v>1.63</c:v>
                </c:pt>
                <c:pt idx="13">
                  <c:v>1.28</c:v>
                </c:pt>
                <c:pt idx="14">
                  <c:v>1.3740635811346087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EF39-447B-B14C-8F55EEE17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308048"/>
        <c:axId val="2420952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'[LTRF_Final_NC (1).xlsx]LTRF_BL_RFC_More_IPC'!$C$1</c15:sqref>
                        </c15:formulaRef>
                      </c:ext>
                    </c:extLst>
                    <c:strCache>
                      <c:ptCount val="1"/>
                      <c:pt idx="0">
                        <c:v>Baseline (256 KB)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'[LTRF_Final_NC (1).xlsx]LTRF_BL_RFC_More_IPC'!$B$2:$B$22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'[LTRF_Final_NC (1).xlsx]LTRF_BL_RFC_More_IPC'!$C$2:$C$22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1</c:v>
                      </c:pt>
                      <c:pt idx="10">
                        <c:v>1</c:v>
                      </c:pt>
                      <c:pt idx="11">
                        <c:v>1</c:v>
                      </c:pt>
                      <c:pt idx="12">
                        <c:v>1</c:v>
                      </c:pt>
                      <c:pt idx="13">
                        <c:v>1</c:v>
                      </c:pt>
                      <c:pt idx="14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EF39-447B-B14C-8F55EEE17ED2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(1).xlsx]LTRF_BL_RFC_More_IPC'!$F$1</c15:sqref>
                        </c15:formulaRef>
                      </c:ext>
                    </c:extLst>
                    <c:strCache>
                      <c:ptCount val="1"/>
                      <c:pt idx="0">
                        <c:v>RFC</c:v>
                      </c:pt>
                    </c:strCache>
                  </c:strRef>
                </c:tx>
                <c:spPr>
                  <a:pattFill prst="dkUpDiag">
                    <a:fgClr>
                      <a:srgbClr val="00C85A"/>
                    </a:fgClr>
                    <a:bgClr>
                      <a:schemeClr val="bg1"/>
                    </a:bgClr>
                  </a:patt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(1).xlsx]LTRF_BL_RFC_More_IPC'!$B$2:$B$22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(1).xlsx]LTRF_BL_RFC_More_IPC'!$F$2:$F$22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0.78377509999999995</c:v>
                      </c:pt>
                      <c:pt idx="1">
                        <c:v>0.81</c:v>
                      </c:pt>
                      <c:pt idx="2">
                        <c:v>0.78892010999999995</c:v>
                      </c:pt>
                      <c:pt idx="3">
                        <c:v>0.76892011000000005</c:v>
                      </c:pt>
                      <c:pt idx="4">
                        <c:v>0.76377510000000004</c:v>
                      </c:pt>
                      <c:pt idx="5">
                        <c:v>0.76463499999999995</c:v>
                      </c:pt>
                      <c:pt idx="6">
                        <c:v>0.77</c:v>
                      </c:pt>
                      <c:pt idx="7">
                        <c:v>0.8</c:v>
                      </c:pt>
                      <c:pt idx="8">
                        <c:v>0.77</c:v>
                      </c:pt>
                      <c:pt idx="9">
                        <c:v>1.37</c:v>
                      </c:pt>
                      <c:pt idx="10">
                        <c:v>1.06</c:v>
                      </c:pt>
                      <c:pt idx="11">
                        <c:v>1.26</c:v>
                      </c:pt>
                      <c:pt idx="12">
                        <c:v>1.1299999999999999</c:v>
                      </c:pt>
                      <c:pt idx="13">
                        <c:v>0.88</c:v>
                      </c:pt>
                      <c:pt idx="14">
                        <c:v>0.95486644875556204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F39-447B-B14C-8F55EEE17ED2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(1).xlsx]LTRF_BL_RFC_More_IPC'!$I$1</c15:sqref>
                        </c15:formulaRef>
                      </c:ext>
                    </c:extLst>
                    <c:strCache>
                      <c:ptCount val="1"/>
                      <c:pt idx="0">
                        <c:v>LTRF</c:v>
                      </c:pt>
                    </c:strCache>
                  </c:strRef>
                </c:tx>
                <c:spPr>
                  <a:pattFill prst="pct75">
                    <a:fgClr>
                      <a:srgbClr val="5B9BD5"/>
                    </a:fgClr>
                    <a:bgClr>
                      <a:schemeClr val="bg1"/>
                    </a:bgClr>
                  </a:patt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(1).xlsx]LTRF_BL_RFC_More_IPC'!$B$2:$B$22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(1).xlsx]LTRF_BL_RFC_More_IPC'!$I$2:$I$22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0.96399999999999997</c:v>
                      </c:pt>
                      <c:pt idx="1">
                        <c:v>0.95499999999999996</c:v>
                      </c:pt>
                      <c:pt idx="2">
                        <c:v>0.95499999999999996</c:v>
                      </c:pt>
                      <c:pt idx="3">
                        <c:v>0.96</c:v>
                      </c:pt>
                      <c:pt idx="4">
                        <c:v>0.95499999999999996</c:v>
                      </c:pt>
                      <c:pt idx="5">
                        <c:v>1.046</c:v>
                      </c:pt>
                      <c:pt idx="6">
                        <c:v>1.07</c:v>
                      </c:pt>
                      <c:pt idx="7">
                        <c:v>1.1100000000000001</c:v>
                      </c:pt>
                      <c:pt idx="8">
                        <c:v>1.08</c:v>
                      </c:pt>
                      <c:pt idx="9">
                        <c:v>1.88</c:v>
                      </c:pt>
                      <c:pt idx="10">
                        <c:v>1.4650000000000001</c:v>
                      </c:pt>
                      <c:pt idx="11">
                        <c:v>1.73</c:v>
                      </c:pt>
                      <c:pt idx="12">
                        <c:v>1.56</c:v>
                      </c:pt>
                      <c:pt idx="13">
                        <c:v>1.23</c:v>
                      </c:pt>
                      <c:pt idx="14">
                        <c:v>1.3212055429202003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F39-447B-B14C-8F55EEE17ED2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(1).xlsx]LTRF_BL_RFC_More_IPC'!$J$1</c15:sqref>
                        </c15:formulaRef>
                      </c:ext>
                    </c:extLst>
                    <c:strCache>
                      <c:ptCount val="1"/>
                      <c:pt idx="0">
                        <c:v>LTRF+</c:v>
                      </c:pt>
                    </c:strCache>
                  </c:strRef>
                </c:tx>
                <c:spPr>
                  <a:pattFill prst="trellis">
                    <a:fgClr>
                      <a:srgbClr val="BDD7EE"/>
                    </a:fgClr>
                    <a:bgClr>
                      <a:schemeClr val="bg1"/>
                    </a:bgClr>
                  </a:patt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(1).xlsx]LTRF_BL_RFC_More_IPC'!$B$2:$B$22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(1).xlsx]LTRF_BL_RFC_More_IPC'!$J$2:$J$22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0.97926663599999997</c:v>
                      </c:pt>
                      <c:pt idx="1">
                        <c:v>0.98</c:v>
                      </c:pt>
                      <c:pt idx="2">
                        <c:v>0.97901214200000009</c:v>
                      </c:pt>
                      <c:pt idx="3">
                        <c:v>0.98901214199999998</c:v>
                      </c:pt>
                      <c:pt idx="4">
                        <c:v>0.99</c:v>
                      </c:pt>
                      <c:pt idx="5">
                        <c:v>1.07</c:v>
                      </c:pt>
                      <c:pt idx="6">
                        <c:v>1.0900000000000001</c:v>
                      </c:pt>
                      <c:pt idx="7">
                        <c:v>1.1399999999999999</c:v>
                      </c:pt>
                      <c:pt idx="8">
                        <c:v>1.1000000000000001</c:v>
                      </c:pt>
                      <c:pt idx="9">
                        <c:v>1.92</c:v>
                      </c:pt>
                      <c:pt idx="10">
                        <c:v>1.4850000000000001</c:v>
                      </c:pt>
                      <c:pt idx="11">
                        <c:v>1.76</c:v>
                      </c:pt>
                      <c:pt idx="12">
                        <c:v>1.6</c:v>
                      </c:pt>
                      <c:pt idx="13">
                        <c:v>1.2544</c:v>
                      </c:pt>
                      <c:pt idx="14">
                        <c:v>1.3483432507432973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F39-447B-B14C-8F55EEE17ED2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(1).xlsx]LTRF_BL_RFC_More_IPC'!$H$1</c15:sqref>
                        </c15:formulaRef>
                      </c:ext>
                    </c:extLst>
                    <c:strCache>
                      <c:ptCount val="1"/>
                      <c:pt idx="0">
                        <c:v>BL</c:v>
                      </c:pt>
                    </c:strCache>
                  </c:strRef>
                </c:tx>
                <c:spPr>
                  <a:solidFill>
                    <a:srgbClr val="1F4E79"/>
                  </a:solid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(1).xlsx]LTRF_BL_RFC_More_IPC'!$B$2:$B$22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(1).xlsx]LTRF_BL_RFC_More_IPC'!$H$2:$H$22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0.60070199999999996</c:v>
                      </c:pt>
                      <c:pt idx="1">
                        <c:v>0.68</c:v>
                      </c:pt>
                      <c:pt idx="2">
                        <c:v>0.65490000000000004</c:v>
                      </c:pt>
                      <c:pt idx="3">
                        <c:v>0.55000000000000004</c:v>
                      </c:pt>
                      <c:pt idx="4">
                        <c:v>0.56999999999999995</c:v>
                      </c:pt>
                      <c:pt idx="5">
                        <c:v>0.6</c:v>
                      </c:pt>
                      <c:pt idx="6">
                        <c:v>0.62</c:v>
                      </c:pt>
                      <c:pt idx="7">
                        <c:v>0.63</c:v>
                      </c:pt>
                      <c:pt idx="8">
                        <c:v>0.6</c:v>
                      </c:pt>
                      <c:pt idx="9">
                        <c:v>1.07</c:v>
                      </c:pt>
                      <c:pt idx="10">
                        <c:v>0.85</c:v>
                      </c:pt>
                      <c:pt idx="11">
                        <c:v>0.94</c:v>
                      </c:pt>
                      <c:pt idx="12">
                        <c:v>0.9</c:v>
                      </c:pt>
                      <c:pt idx="13">
                        <c:v>0.73</c:v>
                      </c:pt>
                      <c:pt idx="14">
                        <c:v>0.75422931331604415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F39-447B-B14C-8F55EEE17ED2}"/>
                  </c:ext>
                </c:extLst>
              </c15:ser>
            </c15:filteredBarSeries>
            <c15:filteredBar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(1).xlsx]LTRF_BL_RFC_More_IPC'!$L$1</c15:sqref>
                        </c15:formulaRef>
                      </c:ext>
                    </c:extLst>
                    <c:strCache>
                      <c:ptCount val="1"/>
                      <c:pt idx="0">
                        <c:v>LTRF+</c:v>
                      </c:pt>
                    </c:strCache>
                  </c:strRef>
                </c:tx>
                <c:spPr>
                  <a:solidFill>
                    <a:srgbClr val="002060"/>
                  </a:solid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(1).xlsx]LTRF_BL_RFC_More_IPC'!$B$2:$B$22</c15:sqref>
                        </c15:formulaRef>
                      </c:ext>
                    </c:extLst>
                    <c:strCache>
                      <c:ptCount val="15"/>
                      <c:pt idx="0">
                        <c:v>backprop</c:v>
                      </c:pt>
                      <c:pt idx="1">
                        <c:v>bfs</c:v>
                      </c:pt>
                      <c:pt idx="2">
                        <c:v>btree</c:v>
                      </c:pt>
                      <c:pt idx="3">
                        <c:v>kmeans</c:v>
                      </c:pt>
                      <c:pt idx="4">
                        <c:v>tpacf</c:v>
                      </c:pt>
                      <c:pt idx="5">
                        <c:v>lavaMD</c:v>
                      </c:pt>
                      <c:pt idx="6">
                        <c:v>lbm</c:v>
                      </c:pt>
                      <c:pt idx="7">
                        <c:v>leukocyte</c:v>
                      </c:pt>
                      <c:pt idx="8">
                        <c:v>myocyte</c:v>
                      </c:pt>
                      <c:pt idx="9">
                        <c:v>NN</c:v>
                      </c:pt>
                      <c:pt idx="10">
                        <c:v>sad</c:v>
                      </c:pt>
                      <c:pt idx="11">
                        <c:v>sgemm</c:v>
                      </c:pt>
                      <c:pt idx="12">
                        <c:v>STO</c:v>
                      </c:pt>
                      <c:pt idx="13">
                        <c:v>WP</c:v>
                      </c:pt>
                      <c:pt idx="14">
                        <c:v>GMEAN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'[LTRF_Final_NC (1).xlsx]LTRF_BL_RFC_More_IPC'!$L$2:$L$22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0.96099999999999997</c:v>
                      </c:pt>
                      <c:pt idx="1">
                        <c:v>0.96</c:v>
                      </c:pt>
                      <c:pt idx="2">
                        <c:v>0.96836947200000001</c:v>
                      </c:pt>
                      <c:pt idx="3">
                        <c:v>0.96836947200000001</c:v>
                      </c:pt>
                      <c:pt idx="4">
                        <c:v>0.95099999999999996</c:v>
                      </c:pt>
                      <c:pt idx="5">
                        <c:v>1.05</c:v>
                      </c:pt>
                      <c:pt idx="6">
                        <c:v>1.06</c:v>
                      </c:pt>
                      <c:pt idx="7">
                        <c:v>1.1000000000000001</c:v>
                      </c:pt>
                      <c:pt idx="8">
                        <c:v>1.06</c:v>
                      </c:pt>
                      <c:pt idx="9">
                        <c:v>1.86</c:v>
                      </c:pt>
                      <c:pt idx="10">
                        <c:v>1.44</c:v>
                      </c:pt>
                      <c:pt idx="11">
                        <c:v>1.72</c:v>
                      </c:pt>
                      <c:pt idx="12">
                        <c:v>1.55</c:v>
                      </c:pt>
                      <c:pt idx="13">
                        <c:v>1.22</c:v>
                      </c:pt>
                      <c:pt idx="14">
                        <c:v>1.3092787680937903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F39-447B-B14C-8F55EEE17ED2}"/>
                  </c:ext>
                </c:extLst>
              </c15:ser>
            </c15:filteredBarSeries>
          </c:ext>
        </c:extLst>
      </c:barChart>
      <c:catAx>
        <c:axId val="24930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2095216"/>
        <c:crosses val="autoZero"/>
        <c:auto val="1"/>
        <c:lblAlgn val="ctr"/>
        <c:lblOffset val="100"/>
        <c:noMultiLvlLbl val="0"/>
      </c:catAx>
      <c:valAx>
        <c:axId val="242095216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Normalized</a:t>
                </a:r>
                <a:r>
                  <a:rPr lang="en-US" sz="1800" baseline="0"/>
                  <a:t> IPC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1.0940123416245459E-2"/>
              <c:y val="0.11072044435820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9308048"/>
        <c:crosses val="autoZero"/>
        <c:crossBetween val="between"/>
        <c:majorUnit val="0.4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12814466567797697"/>
          <c:y val="3.245818659246015E-2"/>
          <c:w val="0.73058523682529264"/>
          <c:h val="0.11659550177186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0.35363</cdr:y>
    </cdr:from>
    <cdr:to>
      <cdr:x>0.13539</cdr:x>
      <cdr:y>0.6692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0FF1150-3CF6-4FA3-870C-10B98B329024}"/>
            </a:ext>
          </a:extLst>
        </cdr:cNvPr>
        <cdr:cNvSpPr txBox="1"/>
      </cdr:nvSpPr>
      <cdr:spPr>
        <a:xfrm xmlns:a="http://schemas.openxmlformats.org/drawingml/2006/main" rot="16200000">
          <a:off x="-608791" y="1447027"/>
          <a:ext cx="1235410" cy="1110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Max tolerable </a:t>
          </a:r>
          <a:r>
            <a:rPr lang="en-US" sz="1800" dirty="0"/>
            <a:t>access</a:t>
          </a:r>
          <a:r>
            <a:rPr lang="en-US" sz="1600" dirty="0"/>
            <a:t> </a:t>
          </a:r>
          <a:r>
            <a:rPr lang="en-US" sz="1800" dirty="0"/>
            <a:t>latency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7FBD1-A786-4944-85C1-F00657A73DB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271F-7425-1F4D-9CEB-AA003F7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2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E85CC-C942-4BEA-8A51-D004A285CE7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70261-DDF3-4A25-A57F-F361917E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93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68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6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83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2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99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6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15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5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58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4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2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5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36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68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49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49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678B-5A7A-4B90-B104-08D81DE501A8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0DDE-3A47-4319-8657-B02B4FE328D8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1CC4-A03E-4285-8700-BD0558A54FBC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9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344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7886700" cy="496647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1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1266-C3DB-42D6-86AE-14035E33A8BD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D769-23A8-4C3A-A7DA-3008081AC88D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3600-220B-4590-B408-BA8ECB6E25BB}" type="datetime1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DA88-5A0B-4296-ADE5-A67D092B0EAE}" type="datetime1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AAEB-00FA-49C4-903C-825242744E6F}" type="datetime1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5CC0-D307-42C4-8DD8-A1304BC2F6A7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7031-1807-44C6-9E33-9D4219CB35E4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0472-63BD-4F26-8322-E7B4933B0A11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9896" y="64890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761933-5E43-49A2-AD73-7C7EDD79F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9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7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0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7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0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18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15.emf"/><Relationship Id="rId5" Type="http://schemas.openxmlformats.org/officeDocument/2006/relationships/image" Target="../media/image20.emf"/><Relationship Id="rId10" Type="http://schemas.openxmlformats.org/officeDocument/2006/relationships/image" Target="../media/image14.emf"/><Relationship Id="rId4" Type="http://schemas.openxmlformats.org/officeDocument/2006/relationships/image" Target="../media/image19.emf"/><Relationship Id="rId9" Type="http://schemas.openxmlformats.org/officeDocument/2006/relationships/image" Target="../media/image13.emf"/><Relationship Id="rId14" Type="http://schemas.openxmlformats.org/officeDocument/2006/relationships/image" Target="../media/image10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image" Target="../media/image13.emf"/><Relationship Id="rId18" Type="http://schemas.openxmlformats.org/officeDocument/2006/relationships/image" Target="../media/image10.emf"/><Relationship Id="rId3" Type="http://schemas.openxmlformats.org/officeDocument/2006/relationships/image" Target="../media/image21.emf"/><Relationship Id="rId21" Type="http://schemas.openxmlformats.org/officeDocument/2006/relationships/image" Target="../media/image20.emf"/><Relationship Id="rId7" Type="http://schemas.openxmlformats.org/officeDocument/2006/relationships/image" Target="../media/image25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6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11" Type="http://schemas.openxmlformats.org/officeDocument/2006/relationships/image" Target="../media/image11.emf"/><Relationship Id="rId5" Type="http://schemas.openxmlformats.org/officeDocument/2006/relationships/image" Target="../media/image23.emf"/><Relationship Id="rId15" Type="http://schemas.openxmlformats.org/officeDocument/2006/relationships/image" Target="../media/image15.emf"/><Relationship Id="rId10" Type="http://schemas.openxmlformats.org/officeDocument/2006/relationships/image" Target="../media/image28.emf"/><Relationship Id="rId19" Type="http://schemas.openxmlformats.org/officeDocument/2006/relationships/image" Target="../media/image1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Relationship Id="rId14" Type="http://schemas.openxmlformats.org/officeDocument/2006/relationships/image" Target="../media/image14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image" Target="../media/image13.emf"/><Relationship Id="rId18" Type="http://schemas.openxmlformats.org/officeDocument/2006/relationships/image" Target="../media/image10.emf"/><Relationship Id="rId3" Type="http://schemas.openxmlformats.org/officeDocument/2006/relationships/image" Target="../media/image21.emf"/><Relationship Id="rId21" Type="http://schemas.openxmlformats.org/officeDocument/2006/relationships/image" Target="../media/image20.emf"/><Relationship Id="rId7" Type="http://schemas.openxmlformats.org/officeDocument/2006/relationships/image" Target="../media/image25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6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11" Type="http://schemas.openxmlformats.org/officeDocument/2006/relationships/image" Target="../media/image11.emf"/><Relationship Id="rId5" Type="http://schemas.openxmlformats.org/officeDocument/2006/relationships/image" Target="../media/image23.emf"/><Relationship Id="rId15" Type="http://schemas.openxmlformats.org/officeDocument/2006/relationships/image" Target="../media/image15.emf"/><Relationship Id="rId10" Type="http://schemas.openxmlformats.org/officeDocument/2006/relationships/image" Target="../media/image28.emf"/><Relationship Id="rId19" Type="http://schemas.openxmlformats.org/officeDocument/2006/relationships/image" Target="../media/image1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Relationship Id="rId1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09253"/>
            <a:ext cx="9144000" cy="1987126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LTRF: Enabling High-Capacity Register Files for GPUs via Hardware/Software Cooperative Register Prefetching</a:t>
            </a:r>
            <a:endParaRPr lang="en-US" sz="3300" b="1" i="1" dirty="0">
              <a:solidFill>
                <a:schemeClr val="accent1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45379"/>
              </p:ext>
            </p:extLst>
          </p:nvPr>
        </p:nvGraphicFramePr>
        <p:xfrm>
          <a:off x="-274617" y="2886808"/>
          <a:ext cx="9319466" cy="1929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9733">
                  <a:extLst>
                    <a:ext uri="{9D8B030D-6E8A-4147-A177-3AD203B41FA5}">
                      <a16:colId xmlns:a16="http://schemas.microsoft.com/office/drawing/2014/main" val="2751068646"/>
                    </a:ext>
                  </a:extLst>
                </a:gridCol>
                <a:gridCol w="4659733">
                  <a:extLst>
                    <a:ext uri="{9D8B030D-6E8A-4147-A177-3AD203B41FA5}">
                      <a16:colId xmlns:a16="http://schemas.microsoft.com/office/drawing/2014/main" val="778666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Mohammad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Sadrosadati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3000" b="1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Amirhossein</a:t>
                      </a:r>
                      <a:r>
                        <a:rPr lang="en-US" sz="3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1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Mirhosseini</a:t>
                      </a:r>
                      <a:endParaRPr lang="en-US" sz="3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87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Seyed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Borna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Ehsani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Hamid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Sarbazi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-Azad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6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Mario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Drumond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Babak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Falsafi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7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Rachata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Ausavarungnirun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Onur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Mutlu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2905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97" y="5435212"/>
            <a:ext cx="1592071" cy="9463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0" y="5486400"/>
            <a:ext cx="1793274" cy="845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5367321"/>
            <a:ext cx="1951322" cy="11835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36" y="5317110"/>
            <a:ext cx="1263999" cy="12337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69" y="5356776"/>
            <a:ext cx="1874795" cy="112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2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00397" cy="723445"/>
          </a:xfrm>
        </p:spPr>
        <p:txBody>
          <a:bodyPr>
            <a:normAutofit/>
          </a:bodyPr>
          <a:lstStyle/>
          <a:p>
            <a:r>
              <a:rPr lang="en-US" dirty="0"/>
              <a:t>Compiler-driven register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8358646" cy="1718138"/>
          </a:xfrm>
        </p:spPr>
        <p:txBody>
          <a:bodyPr/>
          <a:lstStyle/>
          <a:p>
            <a:r>
              <a:rPr lang="en-US" dirty="0"/>
              <a:t>Possible to have near-perfect register prefetchers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149FEE-6C0F-4EF7-B101-FED92D6D2445}"/>
              </a:ext>
            </a:extLst>
          </p:cNvPr>
          <p:cNvSpPr txBox="1">
            <a:spLocks/>
          </p:cNvSpPr>
          <p:nvPr/>
        </p:nvSpPr>
        <p:spPr>
          <a:xfrm>
            <a:off x="456225" y="1638953"/>
            <a:ext cx="6968708" cy="496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Register working sets known at compile time</a:t>
            </a:r>
          </a:p>
          <a:p>
            <a:pPr lvl="2"/>
            <a:r>
              <a:rPr lang="en-US" dirty="0"/>
              <a:t>No indirection or address translation</a:t>
            </a:r>
          </a:p>
          <a:p>
            <a:pPr lvl="1"/>
            <a:r>
              <a:rPr lang="en-US" dirty="0"/>
              <a:t>Prefetch latency may overlap with other warps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D48459-134C-4D2A-AB12-D810485A9597}"/>
              </a:ext>
            </a:extLst>
          </p:cNvPr>
          <p:cNvSpPr txBox="1"/>
          <p:nvPr/>
        </p:nvSpPr>
        <p:spPr>
          <a:xfrm>
            <a:off x="579556" y="3117044"/>
            <a:ext cx="638321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ll Sans MT" panose="020B0502020104020203" pitchFamily="34" charset="0"/>
              </a:rPr>
              <a:t>Key idea: </a:t>
            </a:r>
            <a:r>
              <a:rPr lang="en-US" sz="24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Gill Sans MT" panose="020B0502020104020203" pitchFamily="34" charset="0"/>
              </a:rPr>
              <a:t>“prefetch subgraphs”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Prefetch register working sets into the cache at the beginning of each subgraph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All register accesses in the prefetch subgraph hit in the register cache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602007C-11FA-4F59-A963-FE98E82AFC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60400" y="2172979"/>
            <a:ext cx="2154237" cy="2773363"/>
            <a:chOff x="4305" y="1122"/>
            <a:chExt cx="1357" cy="1747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4806FDA4-572F-4A74-B796-0B3C633D171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05" y="1122"/>
              <a:ext cx="1357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E89BD2CF-89E3-4472-B995-99AC2B720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1134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  <a:p>
              <a:pPr algn="ctr"/>
              <a:r>
                <a:rPr lang="en-US" dirty="0"/>
                <a:t>R1</a:t>
              </a: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8A670A6-E7CD-42EF-A8D3-4242CC171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1134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4540A69-5254-4903-8C18-33F63D862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1838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5CD4EC3F-11E7-491B-8B75-7261A166B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1835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3D7A935A-2F82-4BE7-81F1-0E393DBB0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" y="1847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  <a:p>
              <a:pPr algn="ctr"/>
              <a:r>
                <a:rPr lang="en-US" dirty="0"/>
                <a:t>R2</a:t>
              </a: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305EA1A-D7CC-4B18-A01A-11C08C80E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" y="1847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7B350750-A134-463A-9B34-03251A68B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2" y="1549"/>
              <a:ext cx="349" cy="258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F0C716A-C704-4A2E-9DA1-FC199D556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9" y="1781"/>
              <a:ext cx="60" cy="54"/>
            </a:xfrm>
            <a:custGeom>
              <a:avLst/>
              <a:gdLst>
                <a:gd name="T0" fmla="*/ 32 w 60"/>
                <a:gd name="T1" fmla="*/ 0 h 54"/>
                <a:gd name="T2" fmla="*/ 60 w 60"/>
                <a:gd name="T3" fmla="*/ 54 h 54"/>
                <a:gd name="T4" fmla="*/ 0 w 60"/>
                <a:gd name="T5" fmla="*/ 44 h 54"/>
                <a:gd name="T6" fmla="*/ 32 w 6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4">
                  <a:moveTo>
                    <a:pt x="32" y="0"/>
                  </a:moveTo>
                  <a:lnTo>
                    <a:pt x="60" y="54"/>
                  </a:lnTo>
                  <a:lnTo>
                    <a:pt x="0" y="4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BBF47A91-5251-4F82-A2C7-505D4C479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2" y="1549"/>
              <a:ext cx="280" cy="265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CD3C294A-2640-4AD9-BC38-3FCC54610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7" y="1790"/>
              <a:ext cx="59" cy="57"/>
            </a:xfrm>
            <a:custGeom>
              <a:avLst/>
              <a:gdLst>
                <a:gd name="T0" fmla="*/ 59 w 59"/>
                <a:gd name="T1" fmla="*/ 40 h 57"/>
                <a:gd name="T2" fmla="*/ 0 w 59"/>
                <a:gd name="T3" fmla="*/ 57 h 57"/>
                <a:gd name="T4" fmla="*/ 21 w 59"/>
                <a:gd name="T5" fmla="*/ 0 h 57"/>
                <a:gd name="T6" fmla="*/ 59 w 59"/>
                <a:gd name="T7" fmla="*/ 4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7">
                  <a:moveTo>
                    <a:pt x="59" y="40"/>
                  </a:moveTo>
                  <a:lnTo>
                    <a:pt x="0" y="57"/>
                  </a:lnTo>
                  <a:lnTo>
                    <a:pt x="21" y="0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Freeform 8">
            <a:extLst>
              <a:ext uri="{FF2B5EF4-FFF2-40B4-BE49-F238E27FC236}">
                <a16:creationId xmlns:a16="http://schemas.microsoft.com/office/drawing/2014/main" id="{723CBA99-9A62-4DE2-8781-BD98B94F34EE}"/>
              </a:ext>
            </a:extLst>
          </p:cNvPr>
          <p:cNvSpPr>
            <a:spLocks/>
          </p:cNvSpPr>
          <p:nvPr/>
        </p:nvSpPr>
        <p:spPr bwMode="auto">
          <a:xfrm>
            <a:off x="7352538" y="4392142"/>
            <a:ext cx="985837" cy="658813"/>
          </a:xfrm>
          <a:custGeom>
            <a:avLst/>
            <a:gdLst>
              <a:gd name="T0" fmla="*/ 576 w 5760"/>
              <a:gd name="T1" fmla="*/ 3840 h 3840"/>
              <a:gd name="T2" fmla="*/ 5184 w 5760"/>
              <a:gd name="T3" fmla="*/ 3840 h 3840"/>
              <a:gd name="T4" fmla="*/ 5760 w 5760"/>
              <a:gd name="T5" fmla="*/ 3264 h 3840"/>
              <a:gd name="T6" fmla="*/ 5760 w 5760"/>
              <a:gd name="T7" fmla="*/ 576 h 3840"/>
              <a:gd name="T8" fmla="*/ 5184 w 5760"/>
              <a:gd name="T9" fmla="*/ 0 h 3840"/>
              <a:gd name="T10" fmla="*/ 576 w 5760"/>
              <a:gd name="T11" fmla="*/ 0 h 3840"/>
              <a:gd name="T12" fmla="*/ 0 w 5760"/>
              <a:gd name="T13" fmla="*/ 576 h 3840"/>
              <a:gd name="T14" fmla="*/ 0 w 5760"/>
              <a:gd name="T15" fmla="*/ 3264 h 3840"/>
              <a:gd name="T16" fmla="*/ 576 w 5760"/>
              <a:gd name="T17" fmla="*/ 3840 h 3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3840">
                <a:moveTo>
                  <a:pt x="576" y="3840"/>
                </a:moveTo>
                <a:lnTo>
                  <a:pt x="5184" y="3840"/>
                </a:lnTo>
                <a:cubicBezTo>
                  <a:pt x="5503" y="3840"/>
                  <a:pt x="5760" y="3582"/>
                  <a:pt x="5760" y="3264"/>
                </a:cubicBezTo>
                <a:lnTo>
                  <a:pt x="5760" y="576"/>
                </a:lnTo>
                <a:cubicBezTo>
                  <a:pt x="5760" y="258"/>
                  <a:pt x="5503" y="0"/>
                  <a:pt x="5184" y="0"/>
                </a:cubicBezTo>
                <a:lnTo>
                  <a:pt x="576" y="0"/>
                </a:lnTo>
                <a:cubicBezTo>
                  <a:pt x="258" y="0"/>
                  <a:pt x="0" y="258"/>
                  <a:pt x="0" y="576"/>
                </a:cubicBezTo>
                <a:lnTo>
                  <a:pt x="0" y="3264"/>
                </a:lnTo>
                <a:cubicBezTo>
                  <a:pt x="0" y="3582"/>
                  <a:pt x="258" y="3840"/>
                  <a:pt x="576" y="3840"/>
                </a:cubicBezTo>
                <a:close/>
              </a:path>
            </a:pathLst>
          </a:custGeom>
          <a:noFill/>
          <a:ln w="206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pPr algn="ctr"/>
            <a:r>
              <a:rPr lang="en-US" dirty="0"/>
              <a:t>R4</a:t>
            </a:r>
          </a:p>
        </p:txBody>
      </p:sp>
      <p:sp>
        <p:nvSpPr>
          <p:cNvPr id="22" name="Line 11">
            <a:extLst>
              <a:ext uri="{FF2B5EF4-FFF2-40B4-BE49-F238E27FC236}">
                <a16:creationId xmlns:a16="http://schemas.microsoft.com/office/drawing/2014/main" id="{5EAD56EF-965A-40BA-B3C6-996F906AE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1552" y="3992173"/>
            <a:ext cx="554037" cy="409575"/>
          </a:xfrm>
          <a:prstGeom prst="line">
            <a:avLst/>
          </a:prstGeom>
          <a:noFill/>
          <a:ln w="20638" cap="rnd">
            <a:solidFill>
              <a:srgbClr val="000000"/>
            </a:solidFill>
            <a:prstDash val="solid"/>
            <a:round/>
            <a:headEnd type="none"/>
            <a:tailEnd type="triangl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1FB9BC2F-C576-4306-907D-BBF2B2384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05613" y="3974585"/>
            <a:ext cx="444500" cy="420688"/>
          </a:xfrm>
          <a:prstGeom prst="line">
            <a:avLst/>
          </a:prstGeom>
          <a:noFill/>
          <a:ln w="20638" cap="rnd">
            <a:solidFill>
              <a:srgbClr val="000000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77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00397" cy="723445"/>
          </a:xfrm>
        </p:spPr>
        <p:txBody>
          <a:bodyPr>
            <a:normAutofit/>
          </a:bodyPr>
          <a:lstStyle/>
          <a:p>
            <a:r>
              <a:rPr lang="en-US" dirty="0"/>
              <a:t>Compiler-driven register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8358646" cy="1718138"/>
          </a:xfrm>
        </p:spPr>
        <p:txBody>
          <a:bodyPr/>
          <a:lstStyle/>
          <a:p>
            <a:r>
              <a:rPr lang="en-US" dirty="0"/>
              <a:t>Possible to have near-perfect register prefetchers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149FEE-6C0F-4EF7-B101-FED92D6D2445}"/>
              </a:ext>
            </a:extLst>
          </p:cNvPr>
          <p:cNvSpPr txBox="1">
            <a:spLocks/>
          </p:cNvSpPr>
          <p:nvPr/>
        </p:nvSpPr>
        <p:spPr>
          <a:xfrm>
            <a:off x="456225" y="1638953"/>
            <a:ext cx="6968708" cy="496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Register working sets known at compile time</a:t>
            </a:r>
          </a:p>
          <a:p>
            <a:pPr lvl="2"/>
            <a:r>
              <a:rPr lang="en-US" dirty="0"/>
              <a:t>No indirection or address translation</a:t>
            </a:r>
          </a:p>
          <a:p>
            <a:pPr lvl="1"/>
            <a:r>
              <a:rPr lang="en-US" dirty="0"/>
              <a:t>Prefetch latency may overlap with other warps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AD6768-5151-4573-9851-269D74237E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60400" y="2172979"/>
            <a:ext cx="2154237" cy="2773363"/>
            <a:chOff x="4305" y="1122"/>
            <a:chExt cx="1357" cy="1747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BF6A355-3753-445E-A0A4-42BAF94DCFF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05" y="1122"/>
              <a:ext cx="1357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B2CA605-FE95-43F7-BF13-07B3149C7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1134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P(R1,R2)</a:t>
              </a:r>
            </a:p>
            <a:p>
              <a:pPr algn="ctr"/>
              <a:r>
                <a:rPr lang="en-US" dirty="0"/>
                <a:t>R1</a:t>
              </a: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59ABFE2-34EB-42AE-BF91-48D0FA63D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1134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58E5DCF-B767-4F41-8304-77FC7458D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1838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P(R3)</a:t>
              </a:r>
            </a:p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E16E1390-A685-44AE-8700-442EF2D4F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1835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5CE3AF9-CFD3-45AE-9F59-F8A098BCC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" y="1847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  <a:p>
              <a:pPr algn="ctr"/>
              <a:r>
                <a:rPr lang="en-US" dirty="0"/>
                <a:t>R2</a:t>
              </a: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6FA1E688-9AC4-43D4-8051-1F343E623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" y="1847"/>
              <a:ext cx="621" cy="415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A0E9232E-E888-48FA-A9B1-7C8F55F71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2" y="1549"/>
              <a:ext cx="349" cy="258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26C57AC-4C4D-4D12-B175-7EA7BCBF3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9" y="1781"/>
              <a:ext cx="60" cy="54"/>
            </a:xfrm>
            <a:custGeom>
              <a:avLst/>
              <a:gdLst>
                <a:gd name="T0" fmla="*/ 32 w 60"/>
                <a:gd name="T1" fmla="*/ 0 h 54"/>
                <a:gd name="T2" fmla="*/ 60 w 60"/>
                <a:gd name="T3" fmla="*/ 54 h 54"/>
                <a:gd name="T4" fmla="*/ 0 w 60"/>
                <a:gd name="T5" fmla="*/ 44 h 54"/>
                <a:gd name="T6" fmla="*/ 32 w 6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4">
                  <a:moveTo>
                    <a:pt x="32" y="0"/>
                  </a:moveTo>
                  <a:lnTo>
                    <a:pt x="60" y="54"/>
                  </a:lnTo>
                  <a:lnTo>
                    <a:pt x="0" y="4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4907F8EC-BAAC-4023-85BB-0CB591499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2" y="1549"/>
              <a:ext cx="280" cy="265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BB811FD-03D7-4E1A-8F1E-5855C2603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7" y="1790"/>
              <a:ext cx="59" cy="57"/>
            </a:xfrm>
            <a:custGeom>
              <a:avLst/>
              <a:gdLst>
                <a:gd name="T0" fmla="*/ 59 w 59"/>
                <a:gd name="T1" fmla="*/ 40 h 57"/>
                <a:gd name="T2" fmla="*/ 0 w 59"/>
                <a:gd name="T3" fmla="*/ 57 h 57"/>
                <a:gd name="T4" fmla="*/ 21 w 59"/>
                <a:gd name="T5" fmla="*/ 0 h 57"/>
                <a:gd name="T6" fmla="*/ 59 w 59"/>
                <a:gd name="T7" fmla="*/ 4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7">
                  <a:moveTo>
                    <a:pt x="59" y="40"/>
                  </a:moveTo>
                  <a:lnTo>
                    <a:pt x="0" y="57"/>
                  </a:lnTo>
                  <a:lnTo>
                    <a:pt x="21" y="0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Freeform 8">
            <a:extLst>
              <a:ext uri="{FF2B5EF4-FFF2-40B4-BE49-F238E27FC236}">
                <a16:creationId xmlns:a16="http://schemas.microsoft.com/office/drawing/2014/main" id="{98048AE3-FF1C-4C83-A553-A7858A8DD185}"/>
              </a:ext>
            </a:extLst>
          </p:cNvPr>
          <p:cNvSpPr>
            <a:spLocks/>
          </p:cNvSpPr>
          <p:nvPr/>
        </p:nvSpPr>
        <p:spPr bwMode="auto">
          <a:xfrm>
            <a:off x="7352538" y="4392142"/>
            <a:ext cx="985837" cy="658813"/>
          </a:xfrm>
          <a:custGeom>
            <a:avLst/>
            <a:gdLst>
              <a:gd name="T0" fmla="*/ 576 w 5760"/>
              <a:gd name="T1" fmla="*/ 3840 h 3840"/>
              <a:gd name="T2" fmla="*/ 5184 w 5760"/>
              <a:gd name="T3" fmla="*/ 3840 h 3840"/>
              <a:gd name="T4" fmla="*/ 5760 w 5760"/>
              <a:gd name="T5" fmla="*/ 3264 h 3840"/>
              <a:gd name="T6" fmla="*/ 5760 w 5760"/>
              <a:gd name="T7" fmla="*/ 576 h 3840"/>
              <a:gd name="T8" fmla="*/ 5184 w 5760"/>
              <a:gd name="T9" fmla="*/ 0 h 3840"/>
              <a:gd name="T10" fmla="*/ 576 w 5760"/>
              <a:gd name="T11" fmla="*/ 0 h 3840"/>
              <a:gd name="T12" fmla="*/ 0 w 5760"/>
              <a:gd name="T13" fmla="*/ 576 h 3840"/>
              <a:gd name="T14" fmla="*/ 0 w 5760"/>
              <a:gd name="T15" fmla="*/ 3264 h 3840"/>
              <a:gd name="T16" fmla="*/ 576 w 5760"/>
              <a:gd name="T17" fmla="*/ 3840 h 3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3840">
                <a:moveTo>
                  <a:pt x="576" y="3840"/>
                </a:moveTo>
                <a:lnTo>
                  <a:pt x="5184" y="3840"/>
                </a:lnTo>
                <a:cubicBezTo>
                  <a:pt x="5503" y="3840"/>
                  <a:pt x="5760" y="3582"/>
                  <a:pt x="5760" y="3264"/>
                </a:cubicBezTo>
                <a:lnTo>
                  <a:pt x="5760" y="576"/>
                </a:lnTo>
                <a:cubicBezTo>
                  <a:pt x="5760" y="258"/>
                  <a:pt x="5503" y="0"/>
                  <a:pt x="5184" y="0"/>
                </a:cubicBezTo>
                <a:lnTo>
                  <a:pt x="576" y="0"/>
                </a:lnTo>
                <a:cubicBezTo>
                  <a:pt x="258" y="0"/>
                  <a:pt x="0" y="258"/>
                  <a:pt x="0" y="576"/>
                </a:cubicBezTo>
                <a:lnTo>
                  <a:pt x="0" y="3264"/>
                </a:lnTo>
                <a:cubicBezTo>
                  <a:pt x="0" y="3582"/>
                  <a:pt x="258" y="3840"/>
                  <a:pt x="576" y="3840"/>
                </a:cubicBezTo>
                <a:close/>
              </a:path>
            </a:pathLst>
          </a:custGeom>
          <a:noFill/>
          <a:ln w="206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P(R4)</a:t>
            </a:r>
          </a:p>
          <a:p>
            <a:pPr algn="ctr"/>
            <a:r>
              <a:rPr lang="en-US" dirty="0"/>
              <a:t>R4</a:t>
            </a: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57FFA61F-095E-4F1A-A25E-25E442A47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1552" y="3992173"/>
            <a:ext cx="554037" cy="409575"/>
          </a:xfrm>
          <a:prstGeom prst="line">
            <a:avLst/>
          </a:prstGeom>
          <a:noFill/>
          <a:ln w="20638" cap="rnd">
            <a:solidFill>
              <a:srgbClr val="000000"/>
            </a:solidFill>
            <a:prstDash val="solid"/>
            <a:round/>
            <a:headEnd type="none"/>
            <a:tailEnd type="triangl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A0803EE8-7697-4F22-836A-EB40C014D5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05613" y="3974585"/>
            <a:ext cx="444500" cy="420688"/>
          </a:xfrm>
          <a:prstGeom prst="line">
            <a:avLst/>
          </a:prstGeom>
          <a:noFill/>
          <a:ln w="20638" cap="rnd">
            <a:solidFill>
              <a:srgbClr val="000000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3285CF-05A3-48D9-9B65-C077982211CF}"/>
              </a:ext>
            </a:extLst>
          </p:cNvPr>
          <p:cNvSpPr/>
          <p:nvPr/>
        </p:nvSpPr>
        <p:spPr>
          <a:xfrm rot="1474879">
            <a:off x="6957384" y="1935240"/>
            <a:ext cx="1121136" cy="2205872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17DCD7-74C8-4F09-A8A1-3A5F109E9E67}"/>
              </a:ext>
            </a:extLst>
          </p:cNvPr>
          <p:cNvSpPr/>
          <p:nvPr/>
        </p:nvSpPr>
        <p:spPr>
          <a:xfrm rot="5400000">
            <a:off x="7417304" y="4212748"/>
            <a:ext cx="855674" cy="985838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495B3F5-4EF8-4FB0-84E7-C06B9906F7A4}"/>
              </a:ext>
            </a:extLst>
          </p:cNvPr>
          <p:cNvSpPr/>
          <p:nvPr/>
        </p:nvSpPr>
        <p:spPr>
          <a:xfrm rot="5400000">
            <a:off x="8057153" y="3154060"/>
            <a:ext cx="855674" cy="985838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D48459-134C-4D2A-AB12-D810485A9597}"/>
              </a:ext>
            </a:extLst>
          </p:cNvPr>
          <p:cNvSpPr txBox="1"/>
          <p:nvPr/>
        </p:nvSpPr>
        <p:spPr>
          <a:xfrm>
            <a:off x="579556" y="3117044"/>
            <a:ext cx="638321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ll Sans MT" panose="020B0502020104020203" pitchFamily="34" charset="0"/>
              </a:rPr>
              <a:t>Key idea: </a:t>
            </a:r>
            <a:r>
              <a:rPr lang="en-US" sz="24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Gill Sans MT" panose="020B0502020104020203" pitchFamily="34" charset="0"/>
              </a:rPr>
              <a:t>“prefetch subgraphs”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Prefetch register working sets into the cache at the beginning of each subgraph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All register accesses in the prefetch subgraph hit in the register cache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sp>
        <p:nvSpPr>
          <p:cNvPr id="26" name="goal">
            <a:extLst>
              <a:ext uri="{FF2B5EF4-FFF2-40B4-BE49-F238E27FC236}">
                <a16:creationId xmlns:a16="http://schemas.microsoft.com/office/drawing/2014/main" id="{0C07AF7E-4CC5-4A18-B715-6DBD45EA3CC1}"/>
              </a:ext>
            </a:extLst>
          </p:cNvPr>
          <p:cNvSpPr/>
          <p:nvPr/>
        </p:nvSpPr>
        <p:spPr>
          <a:xfrm>
            <a:off x="0" y="5482139"/>
            <a:ext cx="9144000" cy="66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are best prefetch subgraphs?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87116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72D8D-94D6-4DBE-A1B9-DEBB95AA1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363659"/>
            <a:ext cx="3868340" cy="82391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0B8C2-1CAE-4830-8DC7-840969ECC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187571"/>
            <a:ext cx="3868340" cy="4666636"/>
          </a:xfrm>
        </p:spPr>
        <p:txBody>
          <a:bodyPr>
            <a:normAutofit/>
          </a:bodyPr>
          <a:lstStyle/>
          <a:p>
            <a:r>
              <a:rPr lang="en-US" sz="2600" dirty="0"/>
              <a:t>Prefetch operations dominate register uses</a:t>
            </a:r>
          </a:p>
          <a:p>
            <a:endParaRPr lang="en-US" dirty="0"/>
          </a:p>
          <a:p>
            <a:r>
              <a:rPr lang="en-US" sz="2600" dirty="0"/>
              <a:t>Minimum number of prefetch operations</a:t>
            </a:r>
          </a:p>
          <a:p>
            <a:endParaRPr lang="en-US" dirty="0"/>
          </a:p>
          <a:p>
            <a:r>
              <a:rPr lang="en-US" sz="2600" dirty="0"/>
              <a:t>Fit entire loops</a:t>
            </a:r>
          </a:p>
          <a:p>
            <a:pPr lvl="1"/>
            <a:r>
              <a:rPr lang="en-US" sz="2300" dirty="0"/>
              <a:t>Maximize dynamic </a:t>
            </a:r>
            <a:r>
              <a:rPr lang="en-US" sz="2300" dirty="0" err="1"/>
              <a:t>insts</a:t>
            </a:r>
            <a:endParaRPr lang="en-US" sz="23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827E58-8485-456D-8E47-4028AFDA8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363659"/>
            <a:ext cx="3887391" cy="82391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Implications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658EB3-E31A-4ACA-90DB-5577F094F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187570"/>
            <a:ext cx="4302747" cy="4208517"/>
          </a:xfrm>
        </p:spPr>
        <p:txBody>
          <a:bodyPr>
            <a:normAutofit/>
          </a:bodyPr>
          <a:lstStyle/>
          <a:p>
            <a:r>
              <a:rPr lang="en-US" sz="2600" dirty="0"/>
              <a:t>Single-entry subgraphs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sz="2600" dirty="0"/>
              <a:t>Largest possible subgraphs</a:t>
            </a:r>
          </a:p>
          <a:p>
            <a:endParaRPr lang="en-US" sz="2000" dirty="0"/>
          </a:p>
          <a:p>
            <a:endParaRPr lang="en-US" dirty="0"/>
          </a:p>
          <a:p>
            <a:r>
              <a:rPr lang="en-US" sz="2600" dirty="0"/>
              <a:t>Capture backward branches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CAFD2-CE66-4C6E-ABC4-F4C81392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27194" cy="723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Optimal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prefetch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subgraphs</a:t>
            </a:r>
            <a:endParaRPr lang="en-US" sz="36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2292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3892BAE-9643-43F6-8AF5-C5AC5E0C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Register intervals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C329D0-09AD-4E9A-BC36-7F8A103E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416369" cy="4966472"/>
          </a:xfrm>
        </p:spPr>
        <p:txBody>
          <a:bodyPr/>
          <a:lstStyle/>
          <a:p>
            <a:r>
              <a:rPr lang="en-US" b="1" dirty="0"/>
              <a:t>Intervals: </a:t>
            </a:r>
            <a:r>
              <a:rPr lang="en-US" dirty="0"/>
              <a:t>disjoint single-entry subgraphs of CFG</a:t>
            </a:r>
          </a:p>
          <a:p>
            <a:r>
              <a:rPr lang="en-US" b="1" dirty="0"/>
              <a:t>Register intervals</a:t>
            </a:r>
            <a:r>
              <a:rPr lang="en-US" dirty="0"/>
              <a:t> access at most </a:t>
            </a:r>
            <a:r>
              <a:rPr lang="en-US" i="1" dirty="0"/>
              <a:t>k</a:t>
            </a:r>
            <a:r>
              <a:rPr lang="en-US" dirty="0"/>
              <a:t> registers</a:t>
            </a:r>
          </a:p>
          <a:p>
            <a:pPr lvl="1"/>
            <a:r>
              <a:rPr lang="en-US" dirty="0"/>
              <a:t>Reserve </a:t>
            </a:r>
            <a:r>
              <a:rPr lang="en-US" i="1" dirty="0"/>
              <a:t>k</a:t>
            </a:r>
            <a:r>
              <a:rPr lang="en-US" dirty="0"/>
              <a:t> register slots for each warp to prevent eviction</a:t>
            </a:r>
          </a:p>
          <a:p>
            <a:endParaRPr lang="en-US" sz="100" dirty="0"/>
          </a:p>
          <a:p>
            <a:endParaRPr lang="en-US" sz="1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Entry block is the header of the first interval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Greedily add child basic blocks </a:t>
            </a:r>
            <a:r>
              <a:rPr lang="en-US" sz="2400" dirty="0" err="1"/>
              <a:t>iff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Incoming edges only from within interval,  AND</a:t>
            </a:r>
          </a:p>
          <a:p>
            <a:pPr lvl="1"/>
            <a:r>
              <a:rPr lang="en-US" sz="2000" dirty="0"/>
              <a:t>| registers accessed in interval | ≤ </a:t>
            </a:r>
            <a:r>
              <a:rPr lang="en-US" sz="2000" i="1" dirty="0"/>
              <a:t>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Remaining children become new headers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graph is irreducible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14307-CDC9-4E07-A311-A2FB248E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13</a:t>
            </a:fld>
            <a:endParaRPr lang="en-US"/>
          </a:p>
        </p:txBody>
      </p:sp>
      <p:sp>
        <p:nvSpPr>
          <p:cNvPr id="10" name="goal">
            <a:extLst>
              <a:ext uri="{FF2B5EF4-FFF2-40B4-BE49-F238E27FC236}">
                <a16:creationId xmlns:a16="http://schemas.microsoft.com/office/drawing/2014/main" id="{52224DDC-FF9A-4DFA-BB0C-8B28BAC47CD4}"/>
              </a:ext>
            </a:extLst>
          </p:cNvPr>
          <p:cNvSpPr/>
          <p:nvPr/>
        </p:nvSpPr>
        <p:spPr>
          <a:xfrm>
            <a:off x="0" y="5538124"/>
            <a:ext cx="9144000" cy="10247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Prefetch register working sets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at the beginning of register intervals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4521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60470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is the first interval 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E3F9DE9D-D1E8-4051-904B-994389679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89923"/>
              </p:ext>
            </p:extLst>
          </p:nvPr>
        </p:nvGraphicFramePr>
        <p:xfrm>
          <a:off x="6453638" y="5212784"/>
          <a:ext cx="2090058" cy="37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2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 is the only candidate to merge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pattFill prst="wdDnDiag">
              <a:fgClr>
                <a:schemeClr val="accent1"/>
              </a:fgClr>
              <a:bgClr>
                <a:schemeClr val="bg1"/>
              </a:bgClr>
            </a:patt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B279796-F83F-4F01-B3FE-8E9B6D29B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44939"/>
              </p:ext>
            </p:extLst>
          </p:nvPr>
        </p:nvGraphicFramePr>
        <p:xfrm>
          <a:off x="6453638" y="5226923"/>
          <a:ext cx="2090058" cy="37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7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 merges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39D699E-8037-4B40-8BC0-7827021CC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13397"/>
              </p:ext>
            </p:extLst>
          </p:nvPr>
        </p:nvGraphicFramePr>
        <p:xfrm>
          <a:off x="6453638" y="5226923"/>
          <a:ext cx="2090058" cy="37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64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886701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 and G are potential candidates to merge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pattFill prst="wdDnDiag">
              <a:fgClr>
                <a:schemeClr val="accent1"/>
              </a:fgClr>
              <a:bgClr>
                <a:schemeClr val="bg1"/>
              </a:bgClr>
            </a:patt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pattFill prst="wdDnDiag">
              <a:fgClr>
                <a:schemeClr val="accent1"/>
              </a:fgClr>
              <a:bgClr>
                <a:schemeClr val="bg1"/>
              </a:bgClr>
            </a:patt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64955E38-E39A-42C7-A083-837735FB0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314584"/>
              </p:ext>
            </p:extLst>
          </p:nvPr>
        </p:nvGraphicFramePr>
        <p:xfrm>
          <a:off x="6453638" y="5226923"/>
          <a:ext cx="2090058" cy="37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91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886701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 merges but G can’t (register cache is full)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A38A8B2-5483-465C-8C18-E44261D73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32847"/>
              </p:ext>
            </p:extLst>
          </p:nvPr>
        </p:nvGraphicFramePr>
        <p:xfrm>
          <a:off x="6453638" y="5226923"/>
          <a:ext cx="2090058" cy="37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02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5D63-B3B2-4E07-A6AB-F4FC60CB0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245" y="365126"/>
            <a:ext cx="9254490" cy="723445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Register file size limits GPU scalability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19525-815C-401F-B3EE-611F35824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627"/>
            <a:ext cx="8144960" cy="4966472"/>
          </a:xfrm>
        </p:spPr>
        <p:txBody>
          <a:bodyPr/>
          <a:lstStyle/>
          <a:p>
            <a:r>
              <a:rPr lang="en-US" sz="2400" dirty="0"/>
              <a:t>Register file (RF) already accounts for 60% of on-chip storage</a:t>
            </a:r>
          </a:p>
          <a:p>
            <a:r>
              <a:rPr lang="en-US" sz="2400" dirty="0"/>
              <a:t>But, there is still demand for more registers to achieve maximum performance and concurrency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Future slow memory accesses call for more threads </a:t>
            </a:r>
          </a:p>
          <a:p>
            <a:pPr lvl="1"/>
            <a:r>
              <a:rPr lang="en-US" sz="2000" dirty="0"/>
              <a:t>Multi-socket, multi-GPU, RDMA, NVM, etc.</a:t>
            </a:r>
          </a:p>
          <a:p>
            <a:r>
              <a:rPr lang="en-US" sz="2400" dirty="0"/>
              <a:t>Compiler optimizations call for more registers per thread</a:t>
            </a:r>
          </a:p>
          <a:p>
            <a:pPr lvl="1"/>
            <a:r>
              <a:rPr lang="en-US" sz="2000" dirty="0"/>
              <a:t>Loop unrolling, thread coarsening,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FC138-68E5-406C-9A6A-DFC0F6F5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goal">
            <a:extLst>
              <a:ext uri="{FF2B5EF4-FFF2-40B4-BE49-F238E27FC236}">
                <a16:creationId xmlns:a16="http://schemas.microsoft.com/office/drawing/2014/main" id="{58EEF7F6-5812-49A1-8FE0-FDF0A0C6CC53}"/>
              </a:ext>
            </a:extLst>
          </p:cNvPr>
          <p:cNvSpPr/>
          <p:nvPr/>
        </p:nvSpPr>
        <p:spPr>
          <a:xfrm>
            <a:off x="0" y="5538075"/>
            <a:ext cx="9144000" cy="9510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Need mechanisms to expand RF capacity </a:t>
            </a:r>
            <a:r>
              <a:rPr lang="en-US" sz="28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(without large area/power overheads)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3F1940-2257-44C0-A322-A1E79EC61C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610466"/>
              </p:ext>
            </p:extLst>
          </p:nvPr>
        </p:nvGraphicFramePr>
        <p:xfrm>
          <a:off x="1237423" y="2354287"/>
          <a:ext cx="6768156" cy="156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AC818A5F-7BB1-4D71-A3FD-1FDF781BCDF4}"/>
              </a:ext>
            </a:extLst>
          </p:cNvPr>
          <p:cNvSpPr txBox="1"/>
          <p:nvPr/>
        </p:nvSpPr>
        <p:spPr>
          <a:xfrm>
            <a:off x="5750555" y="280656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ill Sans MT" panose="020B0502020104020203" pitchFamily="34" charset="0"/>
              </a:rPr>
              <a:t>2.3x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3ADC4D-6D93-43B7-A09A-82B51980EBAD}"/>
              </a:ext>
            </a:extLst>
          </p:cNvPr>
          <p:cNvSpPr txBox="1"/>
          <p:nvPr/>
        </p:nvSpPr>
        <p:spPr>
          <a:xfrm>
            <a:off x="7663543" y="250935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ill Sans MT" panose="020B0502020104020203" pitchFamily="34" charset="0"/>
              </a:rPr>
              <a:t>5.9x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EECE7-DBB4-47D7-9E7B-33BC70026E97}"/>
              </a:ext>
            </a:extLst>
          </p:cNvPr>
          <p:cNvSpPr txBox="1"/>
          <p:nvPr/>
        </p:nvSpPr>
        <p:spPr>
          <a:xfrm>
            <a:off x="7880628" y="3525077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(KB)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64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7" grpId="0">
        <p:bldAsOne/>
      </p:bldGraphic>
      <p:bldP spid="23" grpId="0"/>
      <p:bldP spid="25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322101" cy="4966472"/>
          </a:xfrm>
        </p:spPr>
        <p:txBody>
          <a:bodyPr/>
          <a:lstStyle/>
          <a:p>
            <a:r>
              <a:rPr lang="en-US" dirty="0"/>
              <a:t>Done with first interval --- B and G become headers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4" name="L-Shape 33">
            <a:extLst>
              <a:ext uri="{FF2B5EF4-FFF2-40B4-BE49-F238E27FC236}">
                <a16:creationId xmlns:a16="http://schemas.microsoft.com/office/drawing/2014/main" id="{4E00BA23-6DAE-4AFE-80C8-22126DF3B88D}"/>
              </a:ext>
            </a:extLst>
          </p:cNvPr>
          <p:cNvSpPr/>
          <p:nvPr/>
        </p:nvSpPr>
        <p:spPr>
          <a:xfrm rot="10800000">
            <a:off x="2589212" y="1795462"/>
            <a:ext cx="3500493" cy="3272455"/>
          </a:xfrm>
          <a:prstGeom prst="corner">
            <a:avLst>
              <a:gd name="adj1" fmla="val 29403"/>
              <a:gd name="adj2" fmla="val 426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94B9F40-3F2B-4B9C-937D-FCCDA0FB3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91896"/>
              </p:ext>
            </p:extLst>
          </p:nvPr>
        </p:nvGraphicFramePr>
        <p:xfrm>
          <a:off x="6453638" y="5226923"/>
          <a:ext cx="2090058" cy="111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875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R9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04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00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322101" cy="4966472"/>
          </a:xfrm>
        </p:spPr>
        <p:txBody>
          <a:bodyPr/>
          <a:lstStyle/>
          <a:p>
            <a:r>
              <a:rPr lang="en-US" dirty="0"/>
              <a:t>No candidate to merge into B --- C becomes 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4" name="L-Shape 33">
            <a:extLst>
              <a:ext uri="{FF2B5EF4-FFF2-40B4-BE49-F238E27FC236}">
                <a16:creationId xmlns:a16="http://schemas.microsoft.com/office/drawing/2014/main" id="{4E00BA23-6DAE-4AFE-80C8-22126DF3B88D}"/>
              </a:ext>
            </a:extLst>
          </p:cNvPr>
          <p:cNvSpPr/>
          <p:nvPr/>
        </p:nvSpPr>
        <p:spPr>
          <a:xfrm rot="10800000">
            <a:off x="2589212" y="1795462"/>
            <a:ext cx="3500493" cy="3272455"/>
          </a:xfrm>
          <a:prstGeom prst="corner">
            <a:avLst>
              <a:gd name="adj1" fmla="val 29403"/>
              <a:gd name="adj2" fmla="val 426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72DF7AB9-422D-477F-AE4C-49ACFEF2F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94949"/>
              </p:ext>
            </p:extLst>
          </p:nvPr>
        </p:nvGraphicFramePr>
        <p:xfrm>
          <a:off x="6453638" y="5226923"/>
          <a:ext cx="2090058" cy="148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875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R9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0490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72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322101" cy="4966472"/>
          </a:xfrm>
        </p:spPr>
        <p:txBody>
          <a:bodyPr/>
          <a:lstStyle/>
          <a:p>
            <a:r>
              <a:rPr lang="en-US" dirty="0"/>
              <a:t>D becomes candidate to merge into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" name="L-Shape 33">
            <a:extLst>
              <a:ext uri="{FF2B5EF4-FFF2-40B4-BE49-F238E27FC236}">
                <a16:creationId xmlns:a16="http://schemas.microsoft.com/office/drawing/2014/main" id="{4E00BA23-6DAE-4AFE-80C8-22126DF3B88D}"/>
              </a:ext>
            </a:extLst>
          </p:cNvPr>
          <p:cNvSpPr/>
          <p:nvPr/>
        </p:nvSpPr>
        <p:spPr>
          <a:xfrm rot="10800000">
            <a:off x="2589212" y="1795462"/>
            <a:ext cx="3500493" cy="3272455"/>
          </a:xfrm>
          <a:prstGeom prst="corner">
            <a:avLst>
              <a:gd name="adj1" fmla="val 29403"/>
              <a:gd name="adj2" fmla="val 426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pattFill prst="wdDnDiag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7A75FBE8-F049-4690-8DBF-D18BD04E0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57063"/>
              </p:ext>
            </p:extLst>
          </p:nvPr>
        </p:nvGraphicFramePr>
        <p:xfrm>
          <a:off x="6453638" y="5226923"/>
          <a:ext cx="2090058" cy="148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875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R9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0490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508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322101" cy="4966472"/>
          </a:xfrm>
        </p:spPr>
        <p:txBody>
          <a:bodyPr/>
          <a:lstStyle/>
          <a:p>
            <a:r>
              <a:rPr lang="en-US" dirty="0"/>
              <a:t>D merges into C --- done with the first pass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" name="L-Shape 33">
            <a:extLst>
              <a:ext uri="{FF2B5EF4-FFF2-40B4-BE49-F238E27FC236}">
                <a16:creationId xmlns:a16="http://schemas.microsoft.com/office/drawing/2014/main" id="{4E00BA23-6DAE-4AFE-80C8-22126DF3B88D}"/>
              </a:ext>
            </a:extLst>
          </p:cNvPr>
          <p:cNvSpPr/>
          <p:nvPr/>
        </p:nvSpPr>
        <p:spPr>
          <a:xfrm rot="10800000">
            <a:off x="2589212" y="1795462"/>
            <a:ext cx="3500493" cy="3272455"/>
          </a:xfrm>
          <a:prstGeom prst="corner">
            <a:avLst>
              <a:gd name="adj1" fmla="val 29403"/>
              <a:gd name="adj2" fmla="val 426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3BE150-DB3F-45D9-B932-C8FC6C67CD15}"/>
              </a:ext>
            </a:extLst>
          </p:cNvPr>
          <p:cNvSpPr/>
          <p:nvPr/>
        </p:nvSpPr>
        <p:spPr>
          <a:xfrm>
            <a:off x="2266951" y="3973398"/>
            <a:ext cx="1805428" cy="23512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E61EEF0-2D31-4BD0-B71C-D58BDE6BB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23150"/>
              </p:ext>
            </p:extLst>
          </p:nvPr>
        </p:nvGraphicFramePr>
        <p:xfrm>
          <a:off x="6453638" y="5226923"/>
          <a:ext cx="2090058" cy="148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875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R9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0490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R6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5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322101" cy="4966472"/>
          </a:xfrm>
        </p:spPr>
        <p:txBody>
          <a:bodyPr/>
          <a:lstStyle/>
          <a:p>
            <a:r>
              <a:rPr lang="en-US" b="1" dirty="0"/>
              <a:t>Second pass:</a:t>
            </a:r>
            <a:r>
              <a:rPr lang="en-US" dirty="0"/>
              <a:t> Yellow is able to merge into 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4" name="L-Shape 33">
            <a:extLst>
              <a:ext uri="{FF2B5EF4-FFF2-40B4-BE49-F238E27FC236}">
                <a16:creationId xmlns:a16="http://schemas.microsoft.com/office/drawing/2014/main" id="{4E00BA23-6DAE-4AFE-80C8-22126DF3B88D}"/>
              </a:ext>
            </a:extLst>
          </p:cNvPr>
          <p:cNvSpPr/>
          <p:nvPr/>
        </p:nvSpPr>
        <p:spPr>
          <a:xfrm rot="10800000">
            <a:off x="2589212" y="1795462"/>
            <a:ext cx="3500493" cy="3272455"/>
          </a:xfrm>
          <a:prstGeom prst="corner">
            <a:avLst>
              <a:gd name="adj1" fmla="val 29403"/>
              <a:gd name="adj2" fmla="val 426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3BE150-DB3F-45D9-B932-C8FC6C67CD15}"/>
              </a:ext>
            </a:extLst>
          </p:cNvPr>
          <p:cNvSpPr/>
          <p:nvPr/>
        </p:nvSpPr>
        <p:spPr>
          <a:xfrm>
            <a:off x="2266951" y="3973398"/>
            <a:ext cx="1805428" cy="23512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EA14998-5ED1-4413-A809-138FACB51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6821"/>
              </p:ext>
            </p:extLst>
          </p:nvPr>
        </p:nvGraphicFramePr>
        <p:xfrm>
          <a:off x="6453638" y="5226923"/>
          <a:ext cx="2090058" cy="148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875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R9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0490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ill Sans MT" panose="020B0502020104020203" pitchFamily="34" charset="0"/>
                        </a:rPr>
                        <a:t>R6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78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7451-2682-4631-91C6-6803507C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7915047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intervals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5E84-7FCD-400C-9A6C-218C07E3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322101" cy="4966472"/>
          </a:xfrm>
        </p:spPr>
        <p:txBody>
          <a:bodyPr/>
          <a:lstStyle/>
          <a:p>
            <a:r>
              <a:rPr lang="en-US" dirty="0"/>
              <a:t>Done with second pass --- graph no further reducible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079D1-76C4-453A-B629-0112239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4" name="L-Shape 33">
            <a:extLst>
              <a:ext uri="{FF2B5EF4-FFF2-40B4-BE49-F238E27FC236}">
                <a16:creationId xmlns:a16="http://schemas.microsoft.com/office/drawing/2014/main" id="{4E00BA23-6DAE-4AFE-80C8-22126DF3B88D}"/>
              </a:ext>
            </a:extLst>
          </p:cNvPr>
          <p:cNvSpPr/>
          <p:nvPr/>
        </p:nvSpPr>
        <p:spPr>
          <a:xfrm rot="10800000">
            <a:off x="2589212" y="1795462"/>
            <a:ext cx="3500493" cy="3272455"/>
          </a:xfrm>
          <a:prstGeom prst="corner">
            <a:avLst>
              <a:gd name="adj1" fmla="val 29403"/>
              <a:gd name="adj2" fmla="val 426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3BE150-DB3F-45D9-B932-C8FC6C67CD15}"/>
              </a:ext>
            </a:extLst>
          </p:cNvPr>
          <p:cNvSpPr/>
          <p:nvPr/>
        </p:nvSpPr>
        <p:spPr>
          <a:xfrm>
            <a:off x="1636713" y="3001964"/>
            <a:ext cx="2306214" cy="3192189"/>
          </a:xfrm>
          <a:prstGeom prst="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92E6BB-581B-4F89-890D-41EBFFCFA5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4488" y="1741488"/>
            <a:ext cx="5915025" cy="4435475"/>
            <a:chOff x="1017" y="1097"/>
            <a:chExt cx="3726" cy="2794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37E7E2AA-C67B-4860-974A-D0FC63F272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17" y="1097"/>
              <a:ext cx="3726" cy="2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EC106E6-07E7-4022-9B0D-8DA748688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161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A</a:t>
              </a:r>
              <a:endParaRPr lang="en-US" sz="2400" b="1" dirty="0"/>
            </a:p>
            <a:p>
              <a:pPr algn="ctr"/>
              <a:r>
                <a:rPr lang="en-US" sz="2000" dirty="0"/>
                <a:t>R1</a:t>
              </a:r>
              <a:endParaRPr lang="en-US" sz="2400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FB141C5-5F97-479E-AFEA-4A9798880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1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FCA5BB1-F5BB-419B-9CF7-7751AFC7D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7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BF85C35-EEC2-434F-9F96-F4203AA0B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1650"/>
              <a:ext cx="0" cy="184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87FDD6D-8343-4F53-BEA0-ABD53EE0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826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6D9A29A-C1EE-4BA3-A68B-26403E67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1903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B</a:t>
              </a:r>
            </a:p>
            <a:p>
              <a:pPr algn="ctr"/>
              <a:r>
                <a:rPr lang="en-US" sz="2000" dirty="0"/>
                <a:t>R1, R9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601F175-988C-427F-80E8-F1F4E22C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F28CDAB2-CF80-4865-A32B-E70E28767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2392"/>
              <a:ext cx="0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9E249D6-BF20-42E4-B68F-6D3D82C4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569"/>
              <a:ext cx="65" cy="64"/>
            </a:xfrm>
            <a:custGeom>
              <a:avLst/>
              <a:gdLst>
                <a:gd name="T0" fmla="*/ 65 w 65"/>
                <a:gd name="T1" fmla="*/ 0 h 64"/>
                <a:gd name="T2" fmla="*/ 33 w 65"/>
                <a:gd name="T3" fmla="*/ 64 h 64"/>
                <a:gd name="T4" fmla="*/ 0 w 65"/>
                <a:gd name="T5" fmla="*/ 0 h 64"/>
                <a:gd name="T6" fmla="*/ 65 w 65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4">
                  <a:moveTo>
                    <a:pt x="65" y="0"/>
                  </a:moveTo>
                  <a:lnTo>
                    <a:pt x="33" y="64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E55A6E1-131E-4A21-8D16-7538E5058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646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C</a:t>
              </a:r>
            </a:p>
            <a:p>
              <a:pPr algn="ctr"/>
              <a:r>
                <a:rPr lang="en-US" sz="2000" dirty="0"/>
                <a:t>R1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1C4B7CBE-66B7-4739-8C81-D15CD7E8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ED9D51E5-1474-4349-91FA-DE3F3B2F6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0" y="3135"/>
              <a:ext cx="0" cy="19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ABCAC77-DD07-402B-B9DA-A486F5950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323"/>
              <a:ext cx="65" cy="65"/>
            </a:xfrm>
            <a:custGeom>
              <a:avLst/>
              <a:gdLst>
                <a:gd name="T0" fmla="*/ 65 w 65"/>
                <a:gd name="T1" fmla="*/ 0 h 65"/>
                <a:gd name="T2" fmla="*/ 33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65" y="0"/>
                  </a:moveTo>
                  <a:lnTo>
                    <a:pt x="33" y="65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B1A1D938-EFEA-49DF-991A-BBE5C5FF5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3389"/>
              <a:ext cx="731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rgbClr val="FF5050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D</a:t>
              </a:r>
            </a:p>
            <a:p>
              <a:pPr algn="ctr"/>
              <a:r>
                <a:rPr lang="en-US" sz="2000" dirty="0"/>
                <a:t>R5, R6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FA8D3716-D42C-4C9B-9597-FF191B1B6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8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EDEE5A9-C79F-4E2D-81C7-0F3844D28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2920"/>
              <a:ext cx="306" cy="714"/>
            </a:xfrm>
            <a:custGeom>
              <a:avLst/>
              <a:gdLst>
                <a:gd name="T0" fmla="*/ 306 w 306"/>
                <a:gd name="T1" fmla="*/ 714 h 714"/>
                <a:gd name="T2" fmla="*/ 0 w 306"/>
                <a:gd name="T3" fmla="*/ 332 h 714"/>
                <a:gd name="T4" fmla="*/ 222 w 306"/>
                <a:gd name="T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714">
                  <a:moveTo>
                    <a:pt x="306" y="714"/>
                  </a:moveTo>
                  <a:cubicBezTo>
                    <a:pt x="214" y="714"/>
                    <a:pt x="0" y="517"/>
                    <a:pt x="0" y="332"/>
                  </a:cubicBezTo>
                  <a:cubicBezTo>
                    <a:pt x="0" y="191"/>
                    <a:pt x="122" y="57"/>
                    <a:pt x="222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A91016C-234A-4AB1-AE57-D3F48F59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891"/>
              <a:ext cx="103" cy="62"/>
            </a:xfrm>
            <a:custGeom>
              <a:avLst/>
              <a:gdLst>
                <a:gd name="T0" fmla="*/ 0 w 103"/>
                <a:gd name="T1" fmla="*/ 1 h 62"/>
                <a:gd name="T2" fmla="*/ 103 w 103"/>
                <a:gd name="T3" fmla="*/ 0 h 62"/>
                <a:gd name="T4" fmla="*/ 21 w 103"/>
                <a:gd name="T5" fmla="*/ 62 h 62"/>
                <a:gd name="T6" fmla="*/ 0 w 103"/>
                <a:gd name="T7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62">
                  <a:moveTo>
                    <a:pt x="0" y="1"/>
                  </a:moveTo>
                  <a:lnTo>
                    <a:pt x="103" y="0"/>
                  </a:lnTo>
                  <a:lnTo>
                    <a:pt x="21" y="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A45EE41-031A-42F2-9C4E-C42AC2DA7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" y="2183"/>
              <a:ext cx="703" cy="1451"/>
            </a:xfrm>
            <a:custGeom>
              <a:avLst/>
              <a:gdLst>
                <a:gd name="T0" fmla="*/ 703 w 703"/>
                <a:gd name="T1" fmla="*/ 1451 h 1451"/>
                <a:gd name="T2" fmla="*/ 0 w 703"/>
                <a:gd name="T3" fmla="*/ 809 h 1451"/>
                <a:gd name="T4" fmla="*/ 621 w 703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3" h="1451">
                  <a:moveTo>
                    <a:pt x="703" y="1451"/>
                  </a:moveTo>
                  <a:cubicBezTo>
                    <a:pt x="611" y="1451"/>
                    <a:pt x="0" y="1180"/>
                    <a:pt x="0" y="809"/>
                  </a:cubicBezTo>
                  <a:cubicBezTo>
                    <a:pt x="0" y="498"/>
                    <a:pt x="428" y="117"/>
                    <a:pt x="621" y="0"/>
                  </a:cubicBez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882A8C-67BD-4B11-9A8A-EB15DD64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8"/>
              <a:ext cx="102" cy="68"/>
            </a:xfrm>
            <a:custGeom>
              <a:avLst/>
              <a:gdLst>
                <a:gd name="T0" fmla="*/ 0 w 102"/>
                <a:gd name="T1" fmla="*/ 9 h 68"/>
                <a:gd name="T2" fmla="*/ 102 w 102"/>
                <a:gd name="T3" fmla="*/ 0 h 68"/>
                <a:gd name="T4" fmla="*/ 25 w 102"/>
                <a:gd name="T5" fmla="*/ 68 h 68"/>
                <a:gd name="T6" fmla="*/ 0 w 102"/>
                <a:gd name="T7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8">
                  <a:moveTo>
                    <a:pt x="0" y="9"/>
                  </a:moveTo>
                  <a:lnTo>
                    <a:pt x="102" y="0"/>
                  </a:lnTo>
                  <a:lnTo>
                    <a:pt x="25" y="6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5CE4E84-9854-4DFB-8609-7806EE474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911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E</a:t>
              </a:r>
            </a:p>
            <a:p>
              <a:pPr algn="ctr"/>
              <a:r>
                <a:rPr lang="en-US" sz="2000" dirty="0"/>
                <a:t>R7, R8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DC3118ED-99D8-4535-AB1D-F4C71A2A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99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264336B-1754-4CCE-8877-B1952D24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405"/>
              <a:ext cx="914" cy="409"/>
            </a:xfrm>
            <a:custGeom>
              <a:avLst/>
              <a:gdLst>
                <a:gd name="T0" fmla="*/ 0 w 914"/>
                <a:gd name="T1" fmla="*/ 0 h 409"/>
                <a:gd name="T2" fmla="*/ 914 w 914"/>
                <a:gd name="T3" fmla="*/ 0 h 409"/>
                <a:gd name="T4" fmla="*/ 914 w 914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409">
                  <a:moveTo>
                    <a:pt x="0" y="0"/>
                  </a:moveTo>
                  <a:lnTo>
                    <a:pt x="914" y="0"/>
                  </a:lnTo>
                  <a:lnTo>
                    <a:pt x="914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A8AF759D-5C85-48C2-93BE-D165EF0B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806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EC2AEF2-7285-4DC6-B2F8-E27ABF4B5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2646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2" y="3840"/>
                    <a:pt x="5760" y="3583"/>
                    <a:pt x="5760" y="3264"/>
                  </a:cubicBezTo>
                  <a:lnTo>
                    <a:pt x="5760" y="576"/>
                  </a:lnTo>
                  <a:cubicBezTo>
                    <a:pt x="5760" y="258"/>
                    <a:pt x="5502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8"/>
                    <a:pt x="0" y="576"/>
                  </a:cubicBezTo>
                  <a:lnTo>
                    <a:pt x="0" y="3264"/>
                  </a:lnTo>
                  <a:cubicBezTo>
                    <a:pt x="0" y="3583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G</a:t>
              </a:r>
            </a:p>
            <a:p>
              <a:pPr algn="ctr"/>
              <a:r>
                <a:rPr lang="en-US" sz="2000" dirty="0"/>
                <a:t>R2, R3</a:t>
              </a: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0AF64BC9-211A-48A2-8192-0CE9F0E82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73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338951E-D3D9-424F-A0F1-E29DD747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2640"/>
              <a:ext cx="732" cy="489"/>
            </a:xfrm>
            <a:custGeom>
              <a:avLst/>
              <a:gdLst>
                <a:gd name="T0" fmla="*/ 576 w 5760"/>
                <a:gd name="T1" fmla="*/ 3840 h 3840"/>
                <a:gd name="T2" fmla="*/ 5184 w 5760"/>
                <a:gd name="T3" fmla="*/ 3840 h 3840"/>
                <a:gd name="T4" fmla="*/ 5760 w 5760"/>
                <a:gd name="T5" fmla="*/ 3264 h 3840"/>
                <a:gd name="T6" fmla="*/ 5760 w 5760"/>
                <a:gd name="T7" fmla="*/ 576 h 3840"/>
                <a:gd name="T8" fmla="*/ 5184 w 5760"/>
                <a:gd name="T9" fmla="*/ 0 h 3840"/>
                <a:gd name="T10" fmla="*/ 576 w 5760"/>
                <a:gd name="T11" fmla="*/ 0 h 3840"/>
                <a:gd name="T12" fmla="*/ 0 w 5760"/>
                <a:gd name="T13" fmla="*/ 576 h 3840"/>
                <a:gd name="T14" fmla="*/ 0 w 5760"/>
                <a:gd name="T15" fmla="*/ 3264 h 3840"/>
                <a:gd name="T16" fmla="*/ 576 w 5760"/>
                <a:gd name="T17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3840">
                  <a:moveTo>
                    <a:pt x="576" y="3840"/>
                  </a:moveTo>
                  <a:lnTo>
                    <a:pt x="5184" y="3840"/>
                  </a:lnTo>
                  <a:cubicBezTo>
                    <a:pt x="5503" y="3840"/>
                    <a:pt x="5760" y="3582"/>
                    <a:pt x="5760" y="3264"/>
                  </a:cubicBezTo>
                  <a:lnTo>
                    <a:pt x="5760" y="576"/>
                  </a:lnTo>
                  <a:cubicBezTo>
                    <a:pt x="5760" y="257"/>
                    <a:pt x="5503" y="0"/>
                    <a:pt x="5184" y="0"/>
                  </a:cubicBezTo>
                  <a:lnTo>
                    <a:pt x="576" y="0"/>
                  </a:lnTo>
                  <a:cubicBezTo>
                    <a:pt x="258" y="0"/>
                    <a:pt x="0" y="257"/>
                    <a:pt x="0" y="576"/>
                  </a:cubicBezTo>
                  <a:lnTo>
                    <a:pt x="0" y="3264"/>
                  </a:lnTo>
                  <a:cubicBezTo>
                    <a:pt x="0" y="3582"/>
                    <a:pt x="258" y="3840"/>
                    <a:pt x="576" y="3840"/>
                  </a:cubicBezTo>
                  <a:close/>
                </a:path>
              </a:pathLst>
            </a:custGeom>
            <a:solidFill>
              <a:schemeClr val="accent1"/>
            </a:solidFill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F</a:t>
              </a:r>
            </a:p>
            <a:p>
              <a:pPr algn="ctr"/>
              <a:r>
                <a:rPr lang="en-US" sz="2000" dirty="0"/>
                <a:t>R3, R8</a:t>
              </a:r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E2A8706-EC65-40A8-90FC-285FD7E56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392"/>
              <a:ext cx="0" cy="192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6DE5F7-4CE7-451F-B0F8-E2EA528BA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576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32 w 64"/>
                <a:gd name="T3" fmla="*/ 64 h 64"/>
                <a:gd name="T4" fmla="*/ 0 w 64"/>
                <a:gd name="T5" fmla="*/ 0 h 64"/>
                <a:gd name="T6" fmla="*/ 64 w 64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32" y="64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6A6DEA1-DB87-4D62-804B-22994C44A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48"/>
              <a:ext cx="618" cy="409"/>
            </a:xfrm>
            <a:custGeom>
              <a:avLst/>
              <a:gdLst>
                <a:gd name="T0" fmla="*/ 0 w 618"/>
                <a:gd name="T1" fmla="*/ 0 h 409"/>
                <a:gd name="T2" fmla="*/ 618 w 618"/>
                <a:gd name="T3" fmla="*/ 0 h 409"/>
                <a:gd name="T4" fmla="*/ 618 w 618"/>
                <a:gd name="T5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409">
                  <a:moveTo>
                    <a:pt x="0" y="0"/>
                  </a:moveTo>
                  <a:lnTo>
                    <a:pt x="618" y="0"/>
                  </a:lnTo>
                  <a:lnTo>
                    <a:pt x="618" y="409"/>
                  </a:lnTo>
                </a:path>
              </a:pathLst>
            </a:cu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2C3ADA5D-FB49-476F-B39A-A71C2177A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549"/>
              <a:ext cx="65" cy="97"/>
            </a:xfrm>
            <a:custGeom>
              <a:avLst/>
              <a:gdLst>
                <a:gd name="T0" fmla="*/ 65 w 65"/>
                <a:gd name="T1" fmla="*/ 0 h 97"/>
                <a:gd name="T2" fmla="*/ 32 w 65"/>
                <a:gd name="T3" fmla="*/ 97 h 97"/>
                <a:gd name="T4" fmla="*/ 0 w 65"/>
                <a:gd name="T5" fmla="*/ 0 h 97"/>
                <a:gd name="T6" fmla="*/ 65 w 65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97">
                  <a:moveTo>
                    <a:pt x="65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B8A8D046-40B9-4EFB-934A-212F1B078270}"/>
              </a:ext>
            </a:extLst>
          </p:cNvPr>
          <p:cNvSpPr txBox="1"/>
          <p:nvPr/>
        </p:nvSpPr>
        <p:spPr>
          <a:xfrm>
            <a:off x="6307650" y="1724298"/>
            <a:ext cx="2677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Terminate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FA70638B-67EC-4637-9350-102C6D3EF771}"/>
              </a:ext>
            </a:extLst>
          </p:cNvPr>
          <p:cNvSpPr/>
          <p:nvPr/>
        </p:nvSpPr>
        <p:spPr>
          <a:xfrm>
            <a:off x="209005" y="4069080"/>
            <a:ext cx="1376969" cy="1463040"/>
          </a:xfrm>
          <a:prstGeom prst="wedgeRoundRectCallout">
            <a:avLst>
              <a:gd name="adj1" fmla="val 49895"/>
              <a:gd name="adj2" fmla="val -719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Entire</a:t>
            </a:r>
          </a:p>
          <a:p>
            <a:pPr algn="ctr"/>
            <a:r>
              <a:rPr lang="en-US" sz="2800" dirty="0">
                <a:latin typeface="Gill Sans MT" panose="020B0502020104020203" pitchFamily="34" charset="0"/>
              </a:rPr>
              <a:t>nested</a:t>
            </a:r>
          </a:p>
          <a:p>
            <a:pPr algn="ctr"/>
            <a:r>
              <a:rPr lang="en-US" sz="2800" dirty="0">
                <a:latin typeface="Gill Sans MT" panose="020B0502020104020203" pitchFamily="34" charset="0"/>
              </a:rPr>
              <a:t>loop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1C5DAF3-7238-4901-94E3-7BD0119174B4}"/>
              </a:ext>
            </a:extLst>
          </p:cNvPr>
          <p:cNvSpPr/>
          <p:nvPr/>
        </p:nvSpPr>
        <p:spPr>
          <a:xfrm>
            <a:off x="1486590" y="2800889"/>
            <a:ext cx="1973580" cy="66877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ill Sans MT" panose="020B0502020104020203" pitchFamily="34" charset="0"/>
              </a:rPr>
              <a:t>PREFETCH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ill Sans MT" panose="020B0502020104020203" pitchFamily="34" charset="0"/>
              </a:rPr>
              <a:t>R1, R9, R5 , R6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C867CA-4A91-4613-B788-87EA3DAD12AE}"/>
              </a:ext>
            </a:extLst>
          </p:cNvPr>
          <p:cNvSpPr/>
          <p:nvPr/>
        </p:nvSpPr>
        <p:spPr>
          <a:xfrm>
            <a:off x="4341304" y="1698406"/>
            <a:ext cx="1973580" cy="66877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ill Sans MT" panose="020B0502020104020203" pitchFamily="34" charset="0"/>
              </a:rPr>
              <a:t>PREFETCH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ill Sans MT" panose="020B0502020104020203" pitchFamily="34" charset="0"/>
              </a:rPr>
              <a:t>R1, R7, R8 , R3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8308598-9C41-4477-B673-E18E52997CE4}"/>
              </a:ext>
            </a:extLst>
          </p:cNvPr>
          <p:cNvSpPr/>
          <p:nvPr/>
        </p:nvSpPr>
        <p:spPr>
          <a:xfrm>
            <a:off x="7169691" y="3791855"/>
            <a:ext cx="1617150" cy="66877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ill Sans MT" panose="020B0502020104020203" pitchFamily="34" charset="0"/>
              </a:rPr>
              <a:t>PREFETCH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ill Sans MT" panose="020B0502020104020203" pitchFamily="34" charset="0"/>
              </a:rPr>
              <a:t>R2, R3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EE8591E4-BEEC-4F53-B401-94ACCC9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56551"/>
              </p:ext>
            </p:extLst>
          </p:nvPr>
        </p:nvGraphicFramePr>
        <p:xfrm>
          <a:off x="6453638" y="5226923"/>
          <a:ext cx="2090058" cy="111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">
                  <a:extLst>
                    <a:ext uri="{9D8B030D-6E8A-4147-A177-3AD203B41FA5}">
                      <a16:colId xmlns:a16="http://schemas.microsoft.com/office/drawing/2014/main" val="408824881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975178358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1880339659"/>
                    </a:ext>
                  </a:extLst>
                </a:gridCol>
                <a:gridCol w="523132">
                  <a:extLst>
                    <a:ext uri="{9D8B030D-6E8A-4147-A177-3AD203B41FA5}">
                      <a16:colId xmlns:a16="http://schemas.microsoft.com/office/drawing/2014/main" val="2889001961"/>
                    </a:ext>
                  </a:extLst>
                </a:gridCol>
              </a:tblGrid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5544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38756"/>
                  </a:ext>
                </a:extLst>
              </a:tr>
              <a:tr h="37025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R9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R5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R6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049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4481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2" grpId="0" animBg="1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52A409E-DE84-47EA-B69E-8DE4B17A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Register interval highlights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6AB939-7E1B-4771-98FF-FC46C3F0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0"/>
            <a:ext cx="7886700" cy="5727637"/>
          </a:xfrm>
        </p:spPr>
        <p:txBody>
          <a:bodyPr>
            <a:normAutofit/>
          </a:bodyPr>
          <a:lstStyle/>
          <a:p>
            <a:r>
              <a:rPr lang="en-US" dirty="0"/>
              <a:t>Single-entry prefetch subgraphs</a:t>
            </a:r>
          </a:p>
          <a:p>
            <a:pPr lvl="1"/>
            <a:r>
              <a:rPr lang="en-US" dirty="0"/>
              <a:t>Prefetch operations dominate register uses</a:t>
            </a:r>
          </a:p>
          <a:p>
            <a:r>
              <a:rPr lang="en-US" dirty="0"/>
              <a:t>Maximal-length </a:t>
            </a:r>
            <a:r>
              <a:rPr lang="en-US" dirty="0" err="1"/>
              <a:t>subgraphs</a:t>
            </a:r>
            <a:endParaRPr lang="en-US" dirty="0"/>
          </a:p>
          <a:p>
            <a:pPr lvl="1"/>
            <a:r>
              <a:rPr lang="en-US" dirty="0"/>
              <a:t>Minimize prefetch overheads</a:t>
            </a:r>
          </a:p>
          <a:p>
            <a:r>
              <a:rPr lang="en-US" dirty="0"/>
              <a:t>Minimal termination constraints</a:t>
            </a:r>
          </a:p>
          <a:p>
            <a:pPr lvl="1"/>
            <a:r>
              <a:rPr lang="en-US" dirty="0"/>
              <a:t>Encapsulate entire loops</a:t>
            </a:r>
          </a:p>
          <a:p>
            <a:pPr lvl="1"/>
            <a:r>
              <a:rPr lang="en-US" dirty="0"/>
              <a:t>Maximize dynamic instructions per interval</a:t>
            </a:r>
          </a:p>
          <a:p>
            <a:r>
              <a:rPr lang="en-US" dirty="0"/>
              <a:t>Multi-pass construction algorithm based on classic interval analysis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C6843-B76E-4D25-AC07-776CBAEE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26</a:t>
            </a:fld>
            <a:endParaRPr lang="en-US"/>
          </a:p>
        </p:txBody>
      </p:sp>
      <p:sp>
        <p:nvSpPr>
          <p:cNvPr id="10" name="goal">
            <a:extLst>
              <a:ext uri="{FF2B5EF4-FFF2-40B4-BE49-F238E27FC236}">
                <a16:creationId xmlns:a16="http://schemas.microsoft.com/office/drawing/2014/main" id="{DFBB5605-0FE1-4BC7-8425-9E26FA2A2C3E}"/>
              </a:ext>
            </a:extLst>
          </p:cNvPr>
          <p:cNvSpPr/>
          <p:nvPr/>
        </p:nvSpPr>
        <p:spPr>
          <a:xfrm>
            <a:off x="0" y="5236589"/>
            <a:ext cx="9144000" cy="9917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Need hardware mechanisms to provide fixed-size cache partitions for register intervals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614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F603-1799-4542-AEA9-D30551332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663C-47ED-4498-8375-0B9ECFB7A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299219" cy="4966472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Background and challenges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The case for compiler-driven register prefetching in GPUs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b="1" dirty="0"/>
              <a:t>LTRF architecture and compiler support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Evaluation methodology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EB097-16AE-4508-880E-79440BFF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1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7" name="Rectangle 10"/>
          <p:cNvSpPr>
            <a:spLocks noChangeArrowheads="1"/>
          </p:cNvSpPr>
          <p:nvPr/>
        </p:nvSpPr>
        <p:spPr bwMode="auto">
          <a:xfrm>
            <a:off x="628650" y="4240207"/>
            <a:ext cx="1741489" cy="193675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Rectangle 76"/>
          <p:cNvSpPr>
            <a:spLocks noChangeArrowheads="1"/>
          </p:cNvSpPr>
          <p:nvPr/>
        </p:nvSpPr>
        <p:spPr bwMode="auto">
          <a:xfrm>
            <a:off x="755650" y="4765671"/>
            <a:ext cx="1766889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95" name="Rectangle 77"/>
          <p:cNvSpPr>
            <a:spLocks noChangeArrowheads="1"/>
          </p:cNvSpPr>
          <p:nvPr/>
        </p:nvSpPr>
        <p:spPr bwMode="auto">
          <a:xfrm>
            <a:off x="1179513" y="5302247"/>
            <a:ext cx="887413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203"/>
          <p:cNvSpPr>
            <a:spLocks noChangeArrowheads="1"/>
          </p:cNvSpPr>
          <p:nvPr/>
        </p:nvSpPr>
        <p:spPr bwMode="auto">
          <a:xfrm>
            <a:off x="3554415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204"/>
          <p:cNvSpPr>
            <a:spLocks noChangeArrowheads="1"/>
          </p:cNvSpPr>
          <p:nvPr/>
        </p:nvSpPr>
        <p:spPr bwMode="auto">
          <a:xfrm>
            <a:off x="3670302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814314" y="4336830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9" name="Straight Connector 3258"/>
          <p:cNvCxnSpPr/>
          <p:nvPr/>
        </p:nvCxnSpPr>
        <p:spPr>
          <a:xfrm flipH="1">
            <a:off x="2812728" y="4340642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AC8B-46E0-4B24-9642-524F1D28C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426523" cy="4966472"/>
          </a:xfrm>
        </p:spPr>
        <p:txBody>
          <a:bodyPr/>
          <a:lstStyle/>
          <a:p>
            <a:r>
              <a:rPr lang="en-US" dirty="0"/>
              <a:t>“2-level” register file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FB4F8-49A4-4331-9158-32A4BE81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8940D-4ADA-401F-BEDE-2434304D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58646" cy="723445"/>
          </a:xfrm>
        </p:spPr>
        <p:txBody>
          <a:bodyPr>
            <a:normAutofit/>
          </a:bodyPr>
          <a:lstStyle/>
          <a:p>
            <a:r>
              <a:rPr lang="en-US" dirty="0"/>
              <a:t>Latency Tolerant Register File (LTRF)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3" y="3162291"/>
            <a:ext cx="2681290" cy="69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10" name="Rectangle 13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14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noFill/>
          <a:ln w="20638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2" name="Rectangle 18"/>
          <p:cNvSpPr>
            <a:spLocks noChangeArrowheads="1"/>
          </p:cNvSpPr>
          <p:nvPr/>
        </p:nvSpPr>
        <p:spPr bwMode="auto">
          <a:xfrm>
            <a:off x="5315070" y="3302101"/>
            <a:ext cx="1960564" cy="41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Warp Scheduler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3" name="Rectangle 21"/>
          <p:cNvSpPr>
            <a:spLocks noChangeArrowheads="1"/>
          </p:cNvSpPr>
          <p:nvPr/>
        </p:nvSpPr>
        <p:spPr bwMode="auto">
          <a:xfrm>
            <a:off x="2716214" y="4222744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9" name="Rectangle 28"/>
          <p:cNvSpPr>
            <a:spLocks noChangeArrowheads="1"/>
          </p:cNvSpPr>
          <p:nvPr/>
        </p:nvSpPr>
        <p:spPr bwMode="auto">
          <a:xfrm rot="16200000">
            <a:off x="1963736" y="5006972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2" name="Line 29"/>
          <p:cNvSpPr>
            <a:spLocks noChangeShapeType="1"/>
          </p:cNvSpPr>
          <p:nvPr/>
        </p:nvSpPr>
        <p:spPr bwMode="auto">
          <a:xfrm>
            <a:off x="2381251" y="5203822"/>
            <a:ext cx="2682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3" name="Freeform 30"/>
          <p:cNvSpPr>
            <a:spLocks/>
          </p:cNvSpPr>
          <p:nvPr/>
        </p:nvSpPr>
        <p:spPr bwMode="auto">
          <a:xfrm>
            <a:off x="2627314" y="5159372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" name="Line 31"/>
          <p:cNvSpPr>
            <a:spLocks noChangeShapeType="1"/>
          </p:cNvSpPr>
          <p:nvPr/>
        </p:nvSpPr>
        <p:spPr bwMode="auto">
          <a:xfrm>
            <a:off x="3206752" y="5202235"/>
            <a:ext cx="22860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7" name="Freeform 32"/>
          <p:cNvSpPr>
            <a:spLocks/>
          </p:cNvSpPr>
          <p:nvPr/>
        </p:nvSpPr>
        <p:spPr bwMode="auto">
          <a:xfrm>
            <a:off x="3414715" y="5157784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2" y="139"/>
                  <a:pt x="32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179897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9" name="Freeform 36"/>
          <p:cNvSpPr>
            <a:spLocks noEditPoints="1"/>
          </p:cNvSpPr>
          <p:nvPr/>
        </p:nvSpPr>
        <p:spPr bwMode="auto">
          <a:xfrm>
            <a:off x="6229355" y="4202122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570424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7" name="Freeform 41"/>
          <p:cNvSpPr>
            <a:spLocks noEditPoints="1"/>
          </p:cNvSpPr>
          <p:nvPr/>
        </p:nvSpPr>
        <p:spPr bwMode="auto">
          <a:xfrm>
            <a:off x="6229355" y="4591061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960950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1" name="Freeform 46"/>
          <p:cNvSpPr>
            <a:spLocks noEditPoints="1"/>
          </p:cNvSpPr>
          <p:nvPr/>
        </p:nvSpPr>
        <p:spPr bwMode="auto">
          <a:xfrm>
            <a:off x="6229355" y="4980000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6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351476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" name="Freeform 51"/>
          <p:cNvSpPr>
            <a:spLocks noEditPoints="1"/>
          </p:cNvSpPr>
          <p:nvPr/>
        </p:nvSpPr>
        <p:spPr bwMode="auto">
          <a:xfrm>
            <a:off x="6229355" y="5368939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56"/>
          <p:cNvSpPr>
            <a:spLocks noEditPoints="1"/>
          </p:cNvSpPr>
          <p:nvPr/>
        </p:nvSpPr>
        <p:spPr bwMode="auto">
          <a:xfrm>
            <a:off x="6229355" y="5757877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6 h 251"/>
              <a:gd name="T4" fmla="*/ 278 w 281"/>
              <a:gd name="T5" fmla="*/ 246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7 h 251"/>
              <a:gd name="T12" fmla="*/ 3 w 281"/>
              <a:gd name="T13" fmla="*/ 7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6"/>
                </a:lnTo>
                <a:lnTo>
                  <a:pt x="278" y="246"/>
                </a:lnTo>
                <a:lnTo>
                  <a:pt x="275" y="248"/>
                </a:lnTo>
                <a:lnTo>
                  <a:pt x="275" y="3"/>
                </a:lnTo>
                <a:lnTo>
                  <a:pt x="278" y="7"/>
                </a:lnTo>
                <a:lnTo>
                  <a:pt x="3" y="7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Rectangle 58"/>
          <p:cNvSpPr>
            <a:spLocks noChangeArrowheads="1"/>
          </p:cNvSpPr>
          <p:nvPr/>
        </p:nvSpPr>
        <p:spPr bwMode="auto">
          <a:xfrm rot="16200000">
            <a:off x="5475290" y="5021275"/>
            <a:ext cx="19510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Operand Collector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81" name="Rectangle 61"/>
          <p:cNvSpPr>
            <a:spLocks noChangeArrowheads="1"/>
          </p:cNvSpPr>
          <p:nvPr/>
        </p:nvSpPr>
        <p:spPr bwMode="auto">
          <a:xfrm>
            <a:off x="6234118" y="4206885"/>
            <a:ext cx="436563" cy="1944694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Line 62"/>
          <p:cNvSpPr>
            <a:spLocks noChangeShapeType="1"/>
          </p:cNvSpPr>
          <p:nvPr/>
        </p:nvSpPr>
        <p:spPr bwMode="auto">
          <a:xfrm flipV="1">
            <a:off x="5999160" y="5189551"/>
            <a:ext cx="201168" cy="1588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Freeform 63"/>
          <p:cNvSpPr>
            <a:spLocks/>
          </p:cNvSpPr>
          <p:nvPr/>
        </p:nvSpPr>
        <p:spPr bwMode="auto">
          <a:xfrm>
            <a:off x="6138868" y="5145100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2" name="Picture 6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1" y="4179897"/>
            <a:ext cx="538163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Freeform 66"/>
          <p:cNvSpPr>
            <a:spLocks/>
          </p:cNvSpPr>
          <p:nvPr/>
        </p:nvSpPr>
        <p:spPr bwMode="auto">
          <a:xfrm>
            <a:off x="7042156" y="4203710"/>
            <a:ext cx="444500" cy="1960569"/>
          </a:xfrm>
          <a:custGeom>
            <a:avLst/>
            <a:gdLst>
              <a:gd name="T0" fmla="*/ 0 w 280"/>
              <a:gd name="T1" fmla="*/ 0 h 1235"/>
              <a:gd name="T2" fmla="*/ 0 w 280"/>
              <a:gd name="T3" fmla="*/ 1235 h 1235"/>
              <a:gd name="T4" fmla="*/ 280 w 280"/>
              <a:gd name="T5" fmla="*/ 1111 h 1235"/>
              <a:gd name="T6" fmla="*/ 280 w 280"/>
              <a:gd name="T7" fmla="*/ 124 h 1235"/>
              <a:gd name="T8" fmla="*/ 0 w 280"/>
              <a:gd name="T9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235">
                <a:moveTo>
                  <a:pt x="0" y="0"/>
                </a:moveTo>
                <a:lnTo>
                  <a:pt x="0" y="1235"/>
                </a:lnTo>
                <a:lnTo>
                  <a:pt x="280" y="1111"/>
                </a:lnTo>
                <a:lnTo>
                  <a:pt x="280" y="124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Line 67"/>
          <p:cNvSpPr>
            <a:spLocks noChangeShapeType="1"/>
          </p:cNvSpPr>
          <p:nvPr/>
        </p:nvSpPr>
        <p:spPr bwMode="auto">
          <a:xfrm>
            <a:off x="6688143" y="5178438"/>
            <a:ext cx="284163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Freeform 68"/>
          <p:cNvSpPr>
            <a:spLocks/>
          </p:cNvSpPr>
          <p:nvPr/>
        </p:nvSpPr>
        <p:spPr bwMode="auto">
          <a:xfrm>
            <a:off x="6950081" y="5133988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69"/>
          <p:cNvSpPr>
            <a:spLocks noChangeShapeType="1"/>
          </p:cNvSpPr>
          <p:nvPr/>
        </p:nvSpPr>
        <p:spPr bwMode="auto">
          <a:xfrm>
            <a:off x="7504119" y="5176851"/>
            <a:ext cx="282575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Freeform 70"/>
          <p:cNvSpPr>
            <a:spLocks/>
          </p:cNvSpPr>
          <p:nvPr/>
        </p:nvSpPr>
        <p:spPr bwMode="auto">
          <a:xfrm>
            <a:off x="7766057" y="5132400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3" y="139"/>
                  <a:pt x="33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9" name="Picture 7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44" y="4165610"/>
            <a:ext cx="628651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Rectangle 73"/>
          <p:cNvSpPr>
            <a:spLocks noChangeArrowheads="1"/>
          </p:cNvSpPr>
          <p:nvPr/>
        </p:nvSpPr>
        <p:spPr bwMode="auto">
          <a:xfrm>
            <a:off x="7854957" y="4187835"/>
            <a:ext cx="541338" cy="196691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Rectangle 74"/>
          <p:cNvSpPr>
            <a:spLocks noChangeArrowheads="1"/>
          </p:cNvSpPr>
          <p:nvPr/>
        </p:nvSpPr>
        <p:spPr bwMode="auto">
          <a:xfrm rot="16200000">
            <a:off x="7137404" y="4987938"/>
            <a:ext cx="196056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SIMD Units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99" name="Line 81"/>
          <p:cNvSpPr>
            <a:spLocks noChangeShapeType="1"/>
          </p:cNvSpPr>
          <p:nvPr/>
        </p:nvSpPr>
        <p:spPr bwMode="auto">
          <a:xfrm flipH="1" flipV="1">
            <a:off x="6448431" y="3854459"/>
            <a:ext cx="3175" cy="3333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Freeform 82"/>
          <p:cNvSpPr>
            <a:spLocks/>
          </p:cNvSpPr>
          <p:nvPr/>
        </p:nvSpPr>
        <p:spPr bwMode="auto">
          <a:xfrm>
            <a:off x="6403981" y="3787784"/>
            <a:ext cx="88900" cy="88900"/>
          </a:xfrm>
          <a:custGeom>
            <a:avLst/>
            <a:gdLst>
              <a:gd name="T0" fmla="*/ 100 w 204"/>
              <a:gd name="T1" fmla="*/ 0 h 205"/>
              <a:gd name="T2" fmla="*/ 204 w 204"/>
              <a:gd name="T3" fmla="*/ 202 h 205"/>
              <a:gd name="T4" fmla="*/ 0 w 204"/>
              <a:gd name="T5" fmla="*/ 205 h 205"/>
              <a:gd name="T6" fmla="*/ 100 w 204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0" y="0"/>
                </a:moveTo>
                <a:lnTo>
                  <a:pt x="204" y="202"/>
                </a:lnTo>
                <a:cubicBezTo>
                  <a:pt x="140" y="171"/>
                  <a:pt x="64" y="172"/>
                  <a:pt x="0" y="205"/>
                </a:cubicBezTo>
                <a:lnTo>
                  <a:pt x="100" y="0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Line 83"/>
          <p:cNvSpPr>
            <a:spLocks noChangeShapeType="1"/>
          </p:cNvSpPr>
          <p:nvPr/>
        </p:nvSpPr>
        <p:spPr bwMode="auto">
          <a:xfrm>
            <a:off x="7258056" y="3787784"/>
            <a:ext cx="6350" cy="4476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4" name="Freeform 84"/>
          <p:cNvSpPr>
            <a:spLocks/>
          </p:cNvSpPr>
          <p:nvPr/>
        </p:nvSpPr>
        <p:spPr bwMode="auto">
          <a:xfrm>
            <a:off x="7218369" y="4213235"/>
            <a:ext cx="88900" cy="88900"/>
          </a:xfrm>
          <a:custGeom>
            <a:avLst/>
            <a:gdLst>
              <a:gd name="T0" fmla="*/ 104 w 204"/>
              <a:gd name="T1" fmla="*/ 205 h 205"/>
              <a:gd name="T2" fmla="*/ 0 w 204"/>
              <a:gd name="T3" fmla="*/ 2 h 205"/>
              <a:gd name="T4" fmla="*/ 204 w 204"/>
              <a:gd name="T5" fmla="*/ 0 h 205"/>
              <a:gd name="T6" fmla="*/ 104 w 204"/>
              <a:gd name="T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4" y="205"/>
                </a:moveTo>
                <a:lnTo>
                  <a:pt x="0" y="2"/>
                </a:lnTo>
                <a:cubicBezTo>
                  <a:pt x="65" y="34"/>
                  <a:pt x="140" y="33"/>
                  <a:pt x="204" y="0"/>
                </a:cubicBezTo>
                <a:lnTo>
                  <a:pt x="104" y="205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5617049" y="4317324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5615463" y="4321136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5518949" y="4203238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28"/>
          <p:cNvSpPr>
            <a:spLocks noChangeArrowheads="1"/>
          </p:cNvSpPr>
          <p:nvPr/>
        </p:nvSpPr>
        <p:spPr bwMode="auto">
          <a:xfrm rot="16200000">
            <a:off x="4766471" y="4987466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Freeform 30"/>
          <p:cNvSpPr>
            <a:spLocks/>
          </p:cNvSpPr>
          <p:nvPr/>
        </p:nvSpPr>
        <p:spPr bwMode="auto">
          <a:xfrm>
            <a:off x="5430049" y="5139866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29"/>
          <p:cNvSpPr>
            <a:spLocks noChangeShapeType="1"/>
          </p:cNvSpPr>
          <p:nvPr/>
        </p:nvSpPr>
        <p:spPr bwMode="auto">
          <a:xfrm>
            <a:off x="5240208" y="5181645"/>
            <a:ext cx="2468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49A6B8FA-54B2-42E7-85ED-413AD54B8873}"/>
              </a:ext>
            </a:extLst>
          </p:cNvPr>
          <p:cNvSpPr/>
          <p:nvPr/>
        </p:nvSpPr>
        <p:spPr>
          <a:xfrm>
            <a:off x="3513139" y="4187835"/>
            <a:ext cx="1722440" cy="1954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</a:rPr>
              <a:t>Register File Cache</a:t>
            </a:r>
            <a:endParaRPr lang="en-US" altLang="en-US" sz="35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7" name="Rectangle 75">
            <a:extLst>
              <a:ext uri="{FF2B5EF4-FFF2-40B4-BE49-F238E27FC236}">
                <a16:creationId xmlns:a16="http://schemas.microsoft.com/office/drawing/2014/main" id="{12DE3F78-128C-4045-A038-9B6877895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4317746"/>
            <a:ext cx="1200151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5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7" name="Rectangle 10"/>
          <p:cNvSpPr>
            <a:spLocks noChangeArrowheads="1"/>
          </p:cNvSpPr>
          <p:nvPr/>
        </p:nvSpPr>
        <p:spPr bwMode="auto">
          <a:xfrm>
            <a:off x="628650" y="4240207"/>
            <a:ext cx="1741489" cy="193675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Rectangle 76"/>
          <p:cNvSpPr>
            <a:spLocks noChangeArrowheads="1"/>
          </p:cNvSpPr>
          <p:nvPr/>
        </p:nvSpPr>
        <p:spPr bwMode="auto">
          <a:xfrm>
            <a:off x="755650" y="4765671"/>
            <a:ext cx="1766889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95" name="Rectangle 77"/>
          <p:cNvSpPr>
            <a:spLocks noChangeArrowheads="1"/>
          </p:cNvSpPr>
          <p:nvPr/>
        </p:nvSpPr>
        <p:spPr bwMode="auto">
          <a:xfrm>
            <a:off x="1179513" y="5302247"/>
            <a:ext cx="887413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203"/>
          <p:cNvSpPr>
            <a:spLocks noChangeArrowheads="1"/>
          </p:cNvSpPr>
          <p:nvPr/>
        </p:nvSpPr>
        <p:spPr bwMode="auto">
          <a:xfrm>
            <a:off x="3554415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204"/>
          <p:cNvSpPr>
            <a:spLocks noChangeArrowheads="1"/>
          </p:cNvSpPr>
          <p:nvPr/>
        </p:nvSpPr>
        <p:spPr bwMode="auto">
          <a:xfrm>
            <a:off x="3670302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814314" y="4336830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9" name="Straight Connector 3258"/>
          <p:cNvCxnSpPr/>
          <p:nvPr/>
        </p:nvCxnSpPr>
        <p:spPr>
          <a:xfrm flipH="1">
            <a:off x="2812728" y="4340642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AC8B-46E0-4B24-9642-524F1D28C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426523" cy="4966472"/>
          </a:xfrm>
        </p:spPr>
        <p:txBody>
          <a:bodyPr/>
          <a:lstStyle/>
          <a:p>
            <a:r>
              <a:rPr lang="en-US" dirty="0"/>
              <a:t>“2-level” register file + warp scheduler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FB4F8-49A4-4331-9158-32A4BE81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8940D-4ADA-401F-BEDE-2434304D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58646" cy="723445"/>
          </a:xfrm>
        </p:spPr>
        <p:txBody>
          <a:bodyPr>
            <a:normAutofit/>
          </a:bodyPr>
          <a:lstStyle/>
          <a:p>
            <a:r>
              <a:rPr lang="en-US" dirty="0"/>
              <a:t>Latency Tolerant Register File (LTRF)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3" y="3162291"/>
            <a:ext cx="2681290" cy="69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10" name="Rectangle 13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14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noFill/>
          <a:ln w="20638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5" name="Rectangle 15"/>
          <p:cNvSpPr>
            <a:spLocks noChangeArrowheads="1"/>
          </p:cNvSpPr>
          <p:nvPr/>
        </p:nvSpPr>
        <p:spPr bwMode="auto">
          <a:xfrm>
            <a:off x="5629280" y="3144921"/>
            <a:ext cx="1179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Two-Level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2" name="Rectangle 18"/>
          <p:cNvSpPr>
            <a:spLocks noChangeArrowheads="1"/>
          </p:cNvSpPr>
          <p:nvPr/>
        </p:nvSpPr>
        <p:spPr bwMode="auto">
          <a:xfrm>
            <a:off x="5346705" y="3441725"/>
            <a:ext cx="1960564" cy="41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Warp Scheduler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3" name="Rectangle 21"/>
          <p:cNvSpPr>
            <a:spLocks noChangeArrowheads="1"/>
          </p:cNvSpPr>
          <p:nvPr/>
        </p:nvSpPr>
        <p:spPr bwMode="auto">
          <a:xfrm>
            <a:off x="2716214" y="4222744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9" name="Rectangle 28"/>
          <p:cNvSpPr>
            <a:spLocks noChangeArrowheads="1"/>
          </p:cNvSpPr>
          <p:nvPr/>
        </p:nvSpPr>
        <p:spPr bwMode="auto">
          <a:xfrm rot="16200000">
            <a:off x="1963736" y="5006972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2" name="Line 29"/>
          <p:cNvSpPr>
            <a:spLocks noChangeShapeType="1"/>
          </p:cNvSpPr>
          <p:nvPr/>
        </p:nvSpPr>
        <p:spPr bwMode="auto">
          <a:xfrm>
            <a:off x="2381251" y="5203822"/>
            <a:ext cx="2682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3" name="Freeform 30"/>
          <p:cNvSpPr>
            <a:spLocks/>
          </p:cNvSpPr>
          <p:nvPr/>
        </p:nvSpPr>
        <p:spPr bwMode="auto">
          <a:xfrm>
            <a:off x="2627314" y="5159372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" name="Line 31"/>
          <p:cNvSpPr>
            <a:spLocks noChangeShapeType="1"/>
          </p:cNvSpPr>
          <p:nvPr/>
        </p:nvSpPr>
        <p:spPr bwMode="auto">
          <a:xfrm>
            <a:off x="3206752" y="5202235"/>
            <a:ext cx="22860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7" name="Freeform 32"/>
          <p:cNvSpPr>
            <a:spLocks/>
          </p:cNvSpPr>
          <p:nvPr/>
        </p:nvSpPr>
        <p:spPr bwMode="auto">
          <a:xfrm>
            <a:off x="3414715" y="5157784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2" y="139"/>
                  <a:pt x="32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179897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9" name="Freeform 36"/>
          <p:cNvSpPr>
            <a:spLocks noEditPoints="1"/>
          </p:cNvSpPr>
          <p:nvPr/>
        </p:nvSpPr>
        <p:spPr bwMode="auto">
          <a:xfrm>
            <a:off x="6229355" y="4202122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570424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7" name="Freeform 41"/>
          <p:cNvSpPr>
            <a:spLocks noEditPoints="1"/>
          </p:cNvSpPr>
          <p:nvPr/>
        </p:nvSpPr>
        <p:spPr bwMode="auto">
          <a:xfrm>
            <a:off x="6229355" y="4591061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960950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1" name="Freeform 46"/>
          <p:cNvSpPr>
            <a:spLocks noEditPoints="1"/>
          </p:cNvSpPr>
          <p:nvPr/>
        </p:nvSpPr>
        <p:spPr bwMode="auto">
          <a:xfrm>
            <a:off x="6229355" y="4980000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6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351476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" name="Freeform 51"/>
          <p:cNvSpPr>
            <a:spLocks noEditPoints="1"/>
          </p:cNvSpPr>
          <p:nvPr/>
        </p:nvSpPr>
        <p:spPr bwMode="auto">
          <a:xfrm>
            <a:off x="6229355" y="5368939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56"/>
          <p:cNvSpPr>
            <a:spLocks noEditPoints="1"/>
          </p:cNvSpPr>
          <p:nvPr/>
        </p:nvSpPr>
        <p:spPr bwMode="auto">
          <a:xfrm>
            <a:off x="6229355" y="5757877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6 h 251"/>
              <a:gd name="T4" fmla="*/ 278 w 281"/>
              <a:gd name="T5" fmla="*/ 246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7 h 251"/>
              <a:gd name="T12" fmla="*/ 3 w 281"/>
              <a:gd name="T13" fmla="*/ 7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6"/>
                </a:lnTo>
                <a:lnTo>
                  <a:pt x="278" y="246"/>
                </a:lnTo>
                <a:lnTo>
                  <a:pt x="275" y="248"/>
                </a:lnTo>
                <a:lnTo>
                  <a:pt x="275" y="3"/>
                </a:lnTo>
                <a:lnTo>
                  <a:pt x="278" y="7"/>
                </a:lnTo>
                <a:lnTo>
                  <a:pt x="3" y="7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Rectangle 58"/>
          <p:cNvSpPr>
            <a:spLocks noChangeArrowheads="1"/>
          </p:cNvSpPr>
          <p:nvPr/>
        </p:nvSpPr>
        <p:spPr bwMode="auto">
          <a:xfrm rot="16200000">
            <a:off x="5475290" y="5021275"/>
            <a:ext cx="19510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Operand Collector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81" name="Rectangle 61"/>
          <p:cNvSpPr>
            <a:spLocks noChangeArrowheads="1"/>
          </p:cNvSpPr>
          <p:nvPr/>
        </p:nvSpPr>
        <p:spPr bwMode="auto">
          <a:xfrm>
            <a:off x="6234118" y="4206885"/>
            <a:ext cx="436563" cy="1944694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Line 62"/>
          <p:cNvSpPr>
            <a:spLocks noChangeShapeType="1"/>
          </p:cNvSpPr>
          <p:nvPr/>
        </p:nvSpPr>
        <p:spPr bwMode="auto">
          <a:xfrm flipV="1">
            <a:off x="5999160" y="5189551"/>
            <a:ext cx="201168" cy="1588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Freeform 63"/>
          <p:cNvSpPr>
            <a:spLocks/>
          </p:cNvSpPr>
          <p:nvPr/>
        </p:nvSpPr>
        <p:spPr bwMode="auto">
          <a:xfrm>
            <a:off x="6138868" y="5145100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2" name="Picture 6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1" y="4179897"/>
            <a:ext cx="538163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Freeform 66"/>
          <p:cNvSpPr>
            <a:spLocks/>
          </p:cNvSpPr>
          <p:nvPr/>
        </p:nvSpPr>
        <p:spPr bwMode="auto">
          <a:xfrm>
            <a:off x="7042156" y="4203710"/>
            <a:ext cx="444500" cy="1960569"/>
          </a:xfrm>
          <a:custGeom>
            <a:avLst/>
            <a:gdLst>
              <a:gd name="T0" fmla="*/ 0 w 280"/>
              <a:gd name="T1" fmla="*/ 0 h 1235"/>
              <a:gd name="T2" fmla="*/ 0 w 280"/>
              <a:gd name="T3" fmla="*/ 1235 h 1235"/>
              <a:gd name="T4" fmla="*/ 280 w 280"/>
              <a:gd name="T5" fmla="*/ 1111 h 1235"/>
              <a:gd name="T6" fmla="*/ 280 w 280"/>
              <a:gd name="T7" fmla="*/ 124 h 1235"/>
              <a:gd name="T8" fmla="*/ 0 w 280"/>
              <a:gd name="T9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235">
                <a:moveTo>
                  <a:pt x="0" y="0"/>
                </a:moveTo>
                <a:lnTo>
                  <a:pt x="0" y="1235"/>
                </a:lnTo>
                <a:lnTo>
                  <a:pt x="280" y="1111"/>
                </a:lnTo>
                <a:lnTo>
                  <a:pt x="280" y="124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Line 67"/>
          <p:cNvSpPr>
            <a:spLocks noChangeShapeType="1"/>
          </p:cNvSpPr>
          <p:nvPr/>
        </p:nvSpPr>
        <p:spPr bwMode="auto">
          <a:xfrm>
            <a:off x="6688143" y="5178438"/>
            <a:ext cx="284163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Freeform 68"/>
          <p:cNvSpPr>
            <a:spLocks/>
          </p:cNvSpPr>
          <p:nvPr/>
        </p:nvSpPr>
        <p:spPr bwMode="auto">
          <a:xfrm>
            <a:off x="6950081" y="5133988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69"/>
          <p:cNvSpPr>
            <a:spLocks noChangeShapeType="1"/>
          </p:cNvSpPr>
          <p:nvPr/>
        </p:nvSpPr>
        <p:spPr bwMode="auto">
          <a:xfrm>
            <a:off x="7504119" y="5176851"/>
            <a:ext cx="282575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Freeform 70"/>
          <p:cNvSpPr>
            <a:spLocks/>
          </p:cNvSpPr>
          <p:nvPr/>
        </p:nvSpPr>
        <p:spPr bwMode="auto">
          <a:xfrm>
            <a:off x="7766057" y="5132400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3" y="139"/>
                  <a:pt x="33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9" name="Picture 7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44" y="4165610"/>
            <a:ext cx="628651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Rectangle 73"/>
          <p:cNvSpPr>
            <a:spLocks noChangeArrowheads="1"/>
          </p:cNvSpPr>
          <p:nvPr/>
        </p:nvSpPr>
        <p:spPr bwMode="auto">
          <a:xfrm>
            <a:off x="7854957" y="4187835"/>
            <a:ext cx="541338" cy="196691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Rectangle 74"/>
          <p:cNvSpPr>
            <a:spLocks noChangeArrowheads="1"/>
          </p:cNvSpPr>
          <p:nvPr/>
        </p:nvSpPr>
        <p:spPr bwMode="auto">
          <a:xfrm rot="16200000">
            <a:off x="7137404" y="4987938"/>
            <a:ext cx="196056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SIMD Units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99" name="Line 81"/>
          <p:cNvSpPr>
            <a:spLocks noChangeShapeType="1"/>
          </p:cNvSpPr>
          <p:nvPr/>
        </p:nvSpPr>
        <p:spPr bwMode="auto">
          <a:xfrm flipH="1" flipV="1">
            <a:off x="6448431" y="3854459"/>
            <a:ext cx="3175" cy="3333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Freeform 82"/>
          <p:cNvSpPr>
            <a:spLocks/>
          </p:cNvSpPr>
          <p:nvPr/>
        </p:nvSpPr>
        <p:spPr bwMode="auto">
          <a:xfrm>
            <a:off x="6403981" y="3787784"/>
            <a:ext cx="88900" cy="88900"/>
          </a:xfrm>
          <a:custGeom>
            <a:avLst/>
            <a:gdLst>
              <a:gd name="T0" fmla="*/ 100 w 204"/>
              <a:gd name="T1" fmla="*/ 0 h 205"/>
              <a:gd name="T2" fmla="*/ 204 w 204"/>
              <a:gd name="T3" fmla="*/ 202 h 205"/>
              <a:gd name="T4" fmla="*/ 0 w 204"/>
              <a:gd name="T5" fmla="*/ 205 h 205"/>
              <a:gd name="T6" fmla="*/ 100 w 204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0" y="0"/>
                </a:moveTo>
                <a:lnTo>
                  <a:pt x="204" y="202"/>
                </a:lnTo>
                <a:cubicBezTo>
                  <a:pt x="140" y="171"/>
                  <a:pt x="64" y="172"/>
                  <a:pt x="0" y="205"/>
                </a:cubicBezTo>
                <a:lnTo>
                  <a:pt x="100" y="0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Line 83"/>
          <p:cNvSpPr>
            <a:spLocks noChangeShapeType="1"/>
          </p:cNvSpPr>
          <p:nvPr/>
        </p:nvSpPr>
        <p:spPr bwMode="auto">
          <a:xfrm>
            <a:off x="7258056" y="3787784"/>
            <a:ext cx="6350" cy="4476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4" name="Freeform 84"/>
          <p:cNvSpPr>
            <a:spLocks/>
          </p:cNvSpPr>
          <p:nvPr/>
        </p:nvSpPr>
        <p:spPr bwMode="auto">
          <a:xfrm>
            <a:off x="7218369" y="4213235"/>
            <a:ext cx="88900" cy="88900"/>
          </a:xfrm>
          <a:custGeom>
            <a:avLst/>
            <a:gdLst>
              <a:gd name="T0" fmla="*/ 104 w 204"/>
              <a:gd name="T1" fmla="*/ 205 h 205"/>
              <a:gd name="T2" fmla="*/ 0 w 204"/>
              <a:gd name="T3" fmla="*/ 2 h 205"/>
              <a:gd name="T4" fmla="*/ 204 w 204"/>
              <a:gd name="T5" fmla="*/ 0 h 205"/>
              <a:gd name="T6" fmla="*/ 104 w 204"/>
              <a:gd name="T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4" y="205"/>
                </a:moveTo>
                <a:lnTo>
                  <a:pt x="0" y="2"/>
                </a:lnTo>
                <a:cubicBezTo>
                  <a:pt x="65" y="34"/>
                  <a:pt x="140" y="33"/>
                  <a:pt x="204" y="0"/>
                </a:cubicBezTo>
                <a:lnTo>
                  <a:pt x="104" y="205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5617049" y="4317324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5615463" y="4321136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5518949" y="4203238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28"/>
          <p:cNvSpPr>
            <a:spLocks noChangeArrowheads="1"/>
          </p:cNvSpPr>
          <p:nvPr/>
        </p:nvSpPr>
        <p:spPr bwMode="auto">
          <a:xfrm rot="16200000">
            <a:off x="4766471" y="4987466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Freeform 30"/>
          <p:cNvSpPr>
            <a:spLocks/>
          </p:cNvSpPr>
          <p:nvPr/>
        </p:nvSpPr>
        <p:spPr bwMode="auto">
          <a:xfrm>
            <a:off x="5430049" y="5139866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29"/>
          <p:cNvSpPr>
            <a:spLocks noChangeShapeType="1"/>
          </p:cNvSpPr>
          <p:nvPr/>
        </p:nvSpPr>
        <p:spPr bwMode="auto">
          <a:xfrm>
            <a:off x="5240208" y="5181645"/>
            <a:ext cx="2468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49A6B8FA-54B2-42E7-85ED-413AD54B8873}"/>
              </a:ext>
            </a:extLst>
          </p:cNvPr>
          <p:cNvSpPr/>
          <p:nvPr/>
        </p:nvSpPr>
        <p:spPr>
          <a:xfrm>
            <a:off x="3513139" y="4187835"/>
            <a:ext cx="1722440" cy="1954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</a:rPr>
              <a:t>Register File Cache</a:t>
            </a:r>
            <a:endParaRPr lang="en-US" altLang="en-US" sz="35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7" name="Rectangle 75">
            <a:extLst>
              <a:ext uri="{FF2B5EF4-FFF2-40B4-BE49-F238E27FC236}">
                <a16:creationId xmlns:a16="http://schemas.microsoft.com/office/drawing/2014/main" id="{12DE3F78-128C-4045-A038-9B6877895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4317746"/>
            <a:ext cx="1200151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9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17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to make register files larger?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10491"/>
            <a:ext cx="8515351" cy="4966472"/>
          </a:xfrm>
        </p:spPr>
        <p:txBody>
          <a:bodyPr/>
          <a:lstStyle/>
          <a:p>
            <a:pPr marL="228600" lvl="1"/>
            <a:r>
              <a:rPr lang="en-US" dirty="0"/>
              <a:t>Emerging technologies</a:t>
            </a:r>
            <a:r>
              <a:rPr lang="en-US" sz="2000" dirty="0"/>
              <a:t> </a:t>
            </a:r>
            <a:r>
              <a:rPr lang="en-US" sz="1800" dirty="0"/>
              <a:t>[Jing’13][Mao’14][Wang’15][Abdel-Majid’17]</a:t>
            </a:r>
          </a:p>
          <a:p>
            <a:pPr marL="228600" lvl="1"/>
            <a:r>
              <a:rPr lang="en-US" dirty="0"/>
              <a:t>Register file compression </a:t>
            </a:r>
            <a:r>
              <a:rPr lang="en-US" sz="1800" dirty="0"/>
              <a:t>[Lee’15]</a:t>
            </a:r>
          </a:p>
          <a:p>
            <a:pPr marL="228600" lvl="1"/>
            <a:r>
              <a:rPr lang="en-US" dirty="0"/>
              <a:t>Register file virtualization </a:t>
            </a:r>
            <a:r>
              <a:rPr lang="en-US" sz="1800" dirty="0"/>
              <a:t>[Jion’15][Vijaykumar’16][Kloosterman’17]</a:t>
            </a:r>
          </a:p>
          <a:p>
            <a:pPr marL="228600" lvl="1"/>
            <a:endParaRPr lang="en-US" sz="1400" dirty="0"/>
          </a:p>
          <a:p>
            <a:pPr marL="228600" lvl="1">
              <a:buNone/>
            </a:pPr>
            <a:endParaRPr lang="en-US" sz="1400" dirty="0"/>
          </a:p>
          <a:p>
            <a:pPr marL="228600" lvl="1"/>
            <a:r>
              <a:rPr lang="en-US" sz="2800" dirty="0"/>
              <a:t>Common challenge: </a:t>
            </a:r>
            <a:r>
              <a:rPr lang="en-US" sz="2800" dirty="0">
                <a:solidFill>
                  <a:srgbClr val="FF0000"/>
                </a:solidFill>
              </a:rPr>
              <a:t>Latency overhead</a:t>
            </a:r>
          </a:p>
          <a:p>
            <a:pPr marL="736600" lvl="2"/>
            <a:r>
              <a:rPr lang="en-US" sz="2400" b="1" dirty="0"/>
              <a:t>Example: </a:t>
            </a:r>
            <a:r>
              <a:rPr lang="en-US" sz="2400" dirty="0"/>
              <a:t>8x larger register file with </a:t>
            </a:r>
            <a:r>
              <a:rPr lang="en-US" sz="2400" dirty="0">
                <a:solidFill>
                  <a:srgbClr val="0000FF"/>
                </a:solidFill>
              </a:rPr>
              <a:t>NTV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TFET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867603"/>
              </p:ext>
            </p:extLst>
          </p:nvPr>
        </p:nvGraphicFramePr>
        <p:xfrm>
          <a:off x="314325" y="3722746"/>
          <a:ext cx="8515350" cy="284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666" y="4497779"/>
            <a:ext cx="6291879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al"/>
          <p:cNvSpPr/>
          <p:nvPr/>
        </p:nvSpPr>
        <p:spPr>
          <a:xfrm>
            <a:off x="0" y="5678714"/>
            <a:ext cx="9144000" cy="6543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Goal: Tolerate register file latencies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0BF1A8-D09A-4586-A04B-E16EE743BE07}"/>
              </a:ext>
            </a:extLst>
          </p:cNvPr>
          <p:cNvSpPr/>
          <p:nvPr/>
        </p:nvSpPr>
        <p:spPr>
          <a:xfrm>
            <a:off x="7769462" y="4693611"/>
            <a:ext cx="1139023" cy="452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5.3x slower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4BC78C-8BA2-451B-B88D-1923E16538CB}"/>
              </a:ext>
            </a:extLst>
          </p:cNvPr>
          <p:cNvSpPr/>
          <p:nvPr/>
        </p:nvSpPr>
        <p:spPr>
          <a:xfrm>
            <a:off x="7769462" y="4004696"/>
            <a:ext cx="1139023" cy="452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No latency overhead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353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 animBg="1"/>
      <p:bldP spid="6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4214806"/>
            <a:ext cx="1835152" cy="202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7" name="Rectangle 10"/>
          <p:cNvSpPr>
            <a:spLocks noChangeArrowheads="1"/>
          </p:cNvSpPr>
          <p:nvPr/>
        </p:nvSpPr>
        <p:spPr bwMode="auto">
          <a:xfrm>
            <a:off x="628650" y="4240207"/>
            <a:ext cx="1741489" cy="193675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Rectangle 76"/>
          <p:cNvSpPr>
            <a:spLocks noChangeArrowheads="1"/>
          </p:cNvSpPr>
          <p:nvPr/>
        </p:nvSpPr>
        <p:spPr bwMode="auto">
          <a:xfrm>
            <a:off x="755650" y="4765671"/>
            <a:ext cx="1766889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95" name="Rectangle 77"/>
          <p:cNvSpPr>
            <a:spLocks noChangeArrowheads="1"/>
          </p:cNvSpPr>
          <p:nvPr/>
        </p:nvSpPr>
        <p:spPr bwMode="auto">
          <a:xfrm>
            <a:off x="1179513" y="5302247"/>
            <a:ext cx="887413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203"/>
          <p:cNvSpPr>
            <a:spLocks noChangeArrowheads="1"/>
          </p:cNvSpPr>
          <p:nvPr/>
        </p:nvSpPr>
        <p:spPr bwMode="auto">
          <a:xfrm>
            <a:off x="3554415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204"/>
          <p:cNvSpPr>
            <a:spLocks noChangeArrowheads="1"/>
          </p:cNvSpPr>
          <p:nvPr/>
        </p:nvSpPr>
        <p:spPr bwMode="auto">
          <a:xfrm>
            <a:off x="3670302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814314" y="4336830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9" name="Straight Connector 3258"/>
          <p:cNvCxnSpPr/>
          <p:nvPr/>
        </p:nvCxnSpPr>
        <p:spPr>
          <a:xfrm flipH="1">
            <a:off x="2812728" y="4340642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AC8B-46E0-4B24-9642-524F1D28C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426523" cy="4966472"/>
          </a:xfrm>
        </p:spPr>
        <p:txBody>
          <a:bodyPr/>
          <a:lstStyle/>
          <a:p>
            <a:r>
              <a:rPr lang="en-US" dirty="0"/>
              <a:t>“2-level” register file + warp scheduler</a:t>
            </a:r>
          </a:p>
          <a:p>
            <a:r>
              <a:rPr lang="en-US" dirty="0"/>
              <a:t>Cache registers only for the </a:t>
            </a:r>
            <a:r>
              <a:rPr lang="en-US" b="1" dirty="0"/>
              <a:t>active</a:t>
            </a:r>
            <a:r>
              <a:rPr lang="en-US" dirty="0"/>
              <a:t> warps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FB4F8-49A4-4331-9158-32A4BE81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8940D-4ADA-401F-BEDE-2434304D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58646" cy="723445"/>
          </a:xfrm>
        </p:spPr>
        <p:txBody>
          <a:bodyPr>
            <a:normAutofit/>
          </a:bodyPr>
          <a:lstStyle/>
          <a:p>
            <a:r>
              <a:rPr lang="en-US" dirty="0"/>
              <a:t>Latency Tolerant Register File (LTRF)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3" y="3162291"/>
            <a:ext cx="2681290" cy="69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10" name="Rectangle 13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14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noFill/>
          <a:ln w="20638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5" name="Rectangle 15"/>
          <p:cNvSpPr>
            <a:spLocks noChangeArrowheads="1"/>
          </p:cNvSpPr>
          <p:nvPr/>
        </p:nvSpPr>
        <p:spPr bwMode="auto">
          <a:xfrm>
            <a:off x="5629280" y="3144921"/>
            <a:ext cx="1179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Two-Level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2" name="Rectangle 18"/>
          <p:cNvSpPr>
            <a:spLocks noChangeArrowheads="1"/>
          </p:cNvSpPr>
          <p:nvPr/>
        </p:nvSpPr>
        <p:spPr bwMode="auto">
          <a:xfrm>
            <a:off x="5346705" y="3441725"/>
            <a:ext cx="1960564" cy="41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Warp Scheduler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3" name="Rectangle 21"/>
          <p:cNvSpPr>
            <a:spLocks noChangeArrowheads="1"/>
          </p:cNvSpPr>
          <p:nvPr/>
        </p:nvSpPr>
        <p:spPr bwMode="auto">
          <a:xfrm>
            <a:off x="2716214" y="4222744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9" name="Rectangle 28"/>
          <p:cNvSpPr>
            <a:spLocks noChangeArrowheads="1"/>
          </p:cNvSpPr>
          <p:nvPr/>
        </p:nvSpPr>
        <p:spPr bwMode="auto">
          <a:xfrm rot="16200000">
            <a:off x="1963736" y="5006972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2" name="Line 29"/>
          <p:cNvSpPr>
            <a:spLocks noChangeShapeType="1"/>
          </p:cNvSpPr>
          <p:nvPr/>
        </p:nvSpPr>
        <p:spPr bwMode="auto">
          <a:xfrm>
            <a:off x="2381251" y="5203822"/>
            <a:ext cx="2682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3" name="Freeform 30"/>
          <p:cNvSpPr>
            <a:spLocks/>
          </p:cNvSpPr>
          <p:nvPr/>
        </p:nvSpPr>
        <p:spPr bwMode="auto">
          <a:xfrm>
            <a:off x="2627314" y="5159372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" name="Line 31"/>
          <p:cNvSpPr>
            <a:spLocks noChangeShapeType="1"/>
          </p:cNvSpPr>
          <p:nvPr/>
        </p:nvSpPr>
        <p:spPr bwMode="auto">
          <a:xfrm>
            <a:off x="3206752" y="5202235"/>
            <a:ext cx="22860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7" name="Freeform 32"/>
          <p:cNvSpPr>
            <a:spLocks/>
          </p:cNvSpPr>
          <p:nvPr/>
        </p:nvSpPr>
        <p:spPr bwMode="auto">
          <a:xfrm>
            <a:off x="3414715" y="5157784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2" y="139"/>
                  <a:pt x="32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179897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9" name="Freeform 36"/>
          <p:cNvSpPr>
            <a:spLocks noEditPoints="1"/>
          </p:cNvSpPr>
          <p:nvPr/>
        </p:nvSpPr>
        <p:spPr bwMode="auto">
          <a:xfrm>
            <a:off x="6229355" y="4202122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570424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7" name="Freeform 41"/>
          <p:cNvSpPr>
            <a:spLocks noEditPoints="1"/>
          </p:cNvSpPr>
          <p:nvPr/>
        </p:nvSpPr>
        <p:spPr bwMode="auto">
          <a:xfrm>
            <a:off x="6229355" y="4591061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960950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1" name="Freeform 46"/>
          <p:cNvSpPr>
            <a:spLocks noEditPoints="1"/>
          </p:cNvSpPr>
          <p:nvPr/>
        </p:nvSpPr>
        <p:spPr bwMode="auto">
          <a:xfrm>
            <a:off x="6229355" y="4980000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6" name="Picture 4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351476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" name="Freeform 51"/>
          <p:cNvSpPr>
            <a:spLocks noEditPoints="1"/>
          </p:cNvSpPr>
          <p:nvPr/>
        </p:nvSpPr>
        <p:spPr bwMode="auto">
          <a:xfrm>
            <a:off x="6229355" y="5368939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56"/>
          <p:cNvSpPr>
            <a:spLocks noEditPoints="1"/>
          </p:cNvSpPr>
          <p:nvPr/>
        </p:nvSpPr>
        <p:spPr bwMode="auto">
          <a:xfrm>
            <a:off x="6229355" y="5757877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6 h 251"/>
              <a:gd name="T4" fmla="*/ 278 w 281"/>
              <a:gd name="T5" fmla="*/ 246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7 h 251"/>
              <a:gd name="T12" fmla="*/ 3 w 281"/>
              <a:gd name="T13" fmla="*/ 7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6"/>
                </a:lnTo>
                <a:lnTo>
                  <a:pt x="278" y="246"/>
                </a:lnTo>
                <a:lnTo>
                  <a:pt x="275" y="248"/>
                </a:lnTo>
                <a:lnTo>
                  <a:pt x="275" y="3"/>
                </a:lnTo>
                <a:lnTo>
                  <a:pt x="278" y="7"/>
                </a:lnTo>
                <a:lnTo>
                  <a:pt x="3" y="7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Rectangle 58"/>
          <p:cNvSpPr>
            <a:spLocks noChangeArrowheads="1"/>
          </p:cNvSpPr>
          <p:nvPr/>
        </p:nvSpPr>
        <p:spPr bwMode="auto">
          <a:xfrm rot="16200000">
            <a:off x="5475290" y="5021275"/>
            <a:ext cx="19510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Operand Collector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81" name="Rectangle 61"/>
          <p:cNvSpPr>
            <a:spLocks noChangeArrowheads="1"/>
          </p:cNvSpPr>
          <p:nvPr/>
        </p:nvSpPr>
        <p:spPr bwMode="auto">
          <a:xfrm>
            <a:off x="6234118" y="4206885"/>
            <a:ext cx="436563" cy="1944694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Line 62"/>
          <p:cNvSpPr>
            <a:spLocks noChangeShapeType="1"/>
          </p:cNvSpPr>
          <p:nvPr/>
        </p:nvSpPr>
        <p:spPr bwMode="auto">
          <a:xfrm flipV="1">
            <a:off x="5999160" y="5189551"/>
            <a:ext cx="201168" cy="1588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Freeform 63"/>
          <p:cNvSpPr>
            <a:spLocks/>
          </p:cNvSpPr>
          <p:nvPr/>
        </p:nvSpPr>
        <p:spPr bwMode="auto">
          <a:xfrm>
            <a:off x="6138868" y="5145100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2" name="Picture 6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1" y="4179897"/>
            <a:ext cx="538163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Freeform 66"/>
          <p:cNvSpPr>
            <a:spLocks/>
          </p:cNvSpPr>
          <p:nvPr/>
        </p:nvSpPr>
        <p:spPr bwMode="auto">
          <a:xfrm>
            <a:off x="7042156" y="4203710"/>
            <a:ext cx="444500" cy="1960569"/>
          </a:xfrm>
          <a:custGeom>
            <a:avLst/>
            <a:gdLst>
              <a:gd name="T0" fmla="*/ 0 w 280"/>
              <a:gd name="T1" fmla="*/ 0 h 1235"/>
              <a:gd name="T2" fmla="*/ 0 w 280"/>
              <a:gd name="T3" fmla="*/ 1235 h 1235"/>
              <a:gd name="T4" fmla="*/ 280 w 280"/>
              <a:gd name="T5" fmla="*/ 1111 h 1235"/>
              <a:gd name="T6" fmla="*/ 280 w 280"/>
              <a:gd name="T7" fmla="*/ 124 h 1235"/>
              <a:gd name="T8" fmla="*/ 0 w 280"/>
              <a:gd name="T9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235">
                <a:moveTo>
                  <a:pt x="0" y="0"/>
                </a:moveTo>
                <a:lnTo>
                  <a:pt x="0" y="1235"/>
                </a:lnTo>
                <a:lnTo>
                  <a:pt x="280" y="1111"/>
                </a:lnTo>
                <a:lnTo>
                  <a:pt x="280" y="124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Line 67"/>
          <p:cNvSpPr>
            <a:spLocks noChangeShapeType="1"/>
          </p:cNvSpPr>
          <p:nvPr/>
        </p:nvSpPr>
        <p:spPr bwMode="auto">
          <a:xfrm>
            <a:off x="6688143" y="5178438"/>
            <a:ext cx="284163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Freeform 68"/>
          <p:cNvSpPr>
            <a:spLocks/>
          </p:cNvSpPr>
          <p:nvPr/>
        </p:nvSpPr>
        <p:spPr bwMode="auto">
          <a:xfrm>
            <a:off x="6950081" y="5133988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69"/>
          <p:cNvSpPr>
            <a:spLocks noChangeShapeType="1"/>
          </p:cNvSpPr>
          <p:nvPr/>
        </p:nvSpPr>
        <p:spPr bwMode="auto">
          <a:xfrm>
            <a:off x="7504119" y="5176851"/>
            <a:ext cx="282575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Freeform 70"/>
          <p:cNvSpPr>
            <a:spLocks/>
          </p:cNvSpPr>
          <p:nvPr/>
        </p:nvSpPr>
        <p:spPr bwMode="auto">
          <a:xfrm>
            <a:off x="7766057" y="5132400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3" y="139"/>
                  <a:pt x="33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9" name="Picture 7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44" y="4165610"/>
            <a:ext cx="628651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Rectangle 73"/>
          <p:cNvSpPr>
            <a:spLocks noChangeArrowheads="1"/>
          </p:cNvSpPr>
          <p:nvPr/>
        </p:nvSpPr>
        <p:spPr bwMode="auto">
          <a:xfrm>
            <a:off x="7854957" y="4187835"/>
            <a:ext cx="541338" cy="196691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Rectangle 74"/>
          <p:cNvSpPr>
            <a:spLocks noChangeArrowheads="1"/>
          </p:cNvSpPr>
          <p:nvPr/>
        </p:nvSpPr>
        <p:spPr bwMode="auto">
          <a:xfrm rot="16200000">
            <a:off x="7137404" y="4987938"/>
            <a:ext cx="196056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SIMD Units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99" name="Line 81"/>
          <p:cNvSpPr>
            <a:spLocks noChangeShapeType="1"/>
          </p:cNvSpPr>
          <p:nvPr/>
        </p:nvSpPr>
        <p:spPr bwMode="auto">
          <a:xfrm flipH="1" flipV="1">
            <a:off x="6448431" y="3854459"/>
            <a:ext cx="3175" cy="3333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Freeform 82"/>
          <p:cNvSpPr>
            <a:spLocks/>
          </p:cNvSpPr>
          <p:nvPr/>
        </p:nvSpPr>
        <p:spPr bwMode="auto">
          <a:xfrm>
            <a:off x="6403981" y="3787784"/>
            <a:ext cx="88900" cy="88900"/>
          </a:xfrm>
          <a:custGeom>
            <a:avLst/>
            <a:gdLst>
              <a:gd name="T0" fmla="*/ 100 w 204"/>
              <a:gd name="T1" fmla="*/ 0 h 205"/>
              <a:gd name="T2" fmla="*/ 204 w 204"/>
              <a:gd name="T3" fmla="*/ 202 h 205"/>
              <a:gd name="T4" fmla="*/ 0 w 204"/>
              <a:gd name="T5" fmla="*/ 205 h 205"/>
              <a:gd name="T6" fmla="*/ 100 w 204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0" y="0"/>
                </a:moveTo>
                <a:lnTo>
                  <a:pt x="204" y="202"/>
                </a:lnTo>
                <a:cubicBezTo>
                  <a:pt x="140" y="171"/>
                  <a:pt x="64" y="172"/>
                  <a:pt x="0" y="205"/>
                </a:cubicBezTo>
                <a:lnTo>
                  <a:pt x="100" y="0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Line 83"/>
          <p:cNvSpPr>
            <a:spLocks noChangeShapeType="1"/>
          </p:cNvSpPr>
          <p:nvPr/>
        </p:nvSpPr>
        <p:spPr bwMode="auto">
          <a:xfrm>
            <a:off x="7258056" y="3787784"/>
            <a:ext cx="6350" cy="4476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4" name="Freeform 84"/>
          <p:cNvSpPr>
            <a:spLocks/>
          </p:cNvSpPr>
          <p:nvPr/>
        </p:nvSpPr>
        <p:spPr bwMode="auto">
          <a:xfrm>
            <a:off x="7218369" y="4213235"/>
            <a:ext cx="88900" cy="88900"/>
          </a:xfrm>
          <a:custGeom>
            <a:avLst/>
            <a:gdLst>
              <a:gd name="T0" fmla="*/ 104 w 204"/>
              <a:gd name="T1" fmla="*/ 205 h 205"/>
              <a:gd name="T2" fmla="*/ 0 w 204"/>
              <a:gd name="T3" fmla="*/ 2 h 205"/>
              <a:gd name="T4" fmla="*/ 204 w 204"/>
              <a:gd name="T5" fmla="*/ 0 h 205"/>
              <a:gd name="T6" fmla="*/ 104 w 204"/>
              <a:gd name="T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4" y="205"/>
                </a:moveTo>
                <a:lnTo>
                  <a:pt x="0" y="2"/>
                </a:lnTo>
                <a:cubicBezTo>
                  <a:pt x="65" y="34"/>
                  <a:pt x="140" y="33"/>
                  <a:pt x="204" y="0"/>
                </a:cubicBezTo>
                <a:lnTo>
                  <a:pt x="104" y="205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5617049" y="4317324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5615463" y="4321136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5518949" y="4203238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28"/>
          <p:cNvSpPr>
            <a:spLocks noChangeArrowheads="1"/>
          </p:cNvSpPr>
          <p:nvPr/>
        </p:nvSpPr>
        <p:spPr bwMode="auto">
          <a:xfrm rot="16200000">
            <a:off x="4766471" y="4987466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Freeform 30"/>
          <p:cNvSpPr>
            <a:spLocks/>
          </p:cNvSpPr>
          <p:nvPr/>
        </p:nvSpPr>
        <p:spPr bwMode="auto">
          <a:xfrm>
            <a:off x="5430049" y="5139866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29"/>
          <p:cNvSpPr>
            <a:spLocks noChangeShapeType="1"/>
          </p:cNvSpPr>
          <p:nvPr/>
        </p:nvSpPr>
        <p:spPr bwMode="auto">
          <a:xfrm>
            <a:off x="5240208" y="5181645"/>
            <a:ext cx="2468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49A6B8FA-54B2-42E7-85ED-413AD54B8873}"/>
              </a:ext>
            </a:extLst>
          </p:cNvPr>
          <p:cNvSpPr/>
          <p:nvPr/>
        </p:nvSpPr>
        <p:spPr>
          <a:xfrm>
            <a:off x="3513139" y="4187835"/>
            <a:ext cx="1722440" cy="19542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</a:rPr>
              <a:t>Active Warps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</a:rPr>
              <a:t>Cache</a:t>
            </a:r>
            <a:endParaRPr lang="en-US" altLang="en-US" sz="35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7" name="Rectangle 75">
            <a:extLst>
              <a:ext uri="{FF2B5EF4-FFF2-40B4-BE49-F238E27FC236}">
                <a16:creationId xmlns:a16="http://schemas.microsoft.com/office/drawing/2014/main" id="{030FEF9A-AFEC-42D7-A0CB-295A8DB35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4317746"/>
            <a:ext cx="1200151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7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1" name="Rectangle 119"/>
          <p:cNvSpPr>
            <a:spLocks noChangeArrowheads="1"/>
          </p:cNvSpPr>
          <p:nvPr/>
        </p:nvSpPr>
        <p:spPr bwMode="auto">
          <a:xfrm>
            <a:off x="4541841" y="4602793"/>
            <a:ext cx="344488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3" name="Rectangle 107"/>
          <p:cNvSpPr>
            <a:spLocks noChangeArrowheads="1"/>
          </p:cNvSpPr>
          <p:nvPr/>
        </p:nvSpPr>
        <p:spPr bwMode="auto">
          <a:xfrm>
            <a:off x="3503615" y="4602793"/>
            <a:ext cx="342900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5" name="Rectangle 111"/>
          <p:cNvSpPr>
            <a:spLocks noChangeArrowheads="1"/>
          </p:cNvSpPr>
          <p:nvPr/>
        </p:nvSpPr>
        <p:spPr bwMode="auto">
          <a:xfrm>
            <a:off x="3841753" y="4602793"/>
            <a:ext cx="342900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" name="Rectangle 115"/>
          <p:cNvSpPr>
            <a:spLocks noChangeArrowheads="1"/>
          </p:cNvSpPr>
          <p:nvPr/>
        </p:nvSpPr>
        <p:spPr bwMode="auto">
          <a:xfrm>
            <a:off x="4191003" y="4602793"/>
            <a:ext cx="344488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5" name="Rectangle 123"/>
          <p:cNvSpPr>
            <a:spLocks noChangeArrowheads="1"/>
          </p:cNvSpPr>
          <p:nvPr/>
        </p:nvSpPr>
        <p:spPr bwMode="auto">
          <a:xfrm>
            <a:off x="4892679" y="4602793"/>
            <a:ext cx="342900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53" name="Picture 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40" y="4173531"/>
            <a:ext cx="4397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5" name="Rectangle 87"/>
          <p:cNvSpPr>
            <a:spLocks noChangeArrowheads="1"/>
          </p:cNvSpPr>
          <p:nvPr/>
        </p:nvSpPr>
        <p:spPr bwMode="auto">
          <a:xfrm>
            <a:off x="3503615" y="4200519"/>
            <a:ext cx="342900" cy="388939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8" name="Rectangle 88"/>
          <p:cNvSpPr>
            <a:spLocks noChangeArrowheads="1"/>
          </p:cNvSpPr>
          <p:nvPr/>
        </p:nvSpPr>
        <p:spPr bwMode="auto">
          <a:xfrm>
            <a:off x="3503615" y="4200519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57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173531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8" name="Picture 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173531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9" name="Rectangle 91"/>
          <p:cNvSpPr>
            <a:spLocks noChangeArrowheads="1"/>
          </p:cNvSpPr>
          <p:nvPr/>
        </p:nvSpPr>
        <p:spPr bwMode="auto">
          <a:xfrm>
            <a:off x="3841753" y="4200519"/>
            <a:ext cx="342900" cy="388939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0" name="Rectangle 92"/>
          <p:cNvSpPr>
            <a:spLocks noChangeArrowheads="1"/>
          </p:cNvSpPr>
          <p:nvPr/>
        </p:nvSpPr>
        <p:spPr bwMode="auto">
          <a:xfrm>
            <a:off x="3841753" y="4200519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3" name="Rectangle 95"/>
          <p:cNvSpPr>
            <a:spLocks noChangeArrowheads="1"/>
          </p:cNvSpPr>
          <p:nvPr/>
        </p:nvSpPr>
        <p:spPr bwMode="auto">
          <a:xfrm>
            <a:off x="4191003" y="4200519"/>
            <a:ext cx="344488" cy="388939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4" name="Rectangle 96"/>
          <p:cNvSpPr>
            <a:spLocks noChangeArrowheads="1"/>
          </p:cNvSpPr>
          <p:nvPr/>
        </p:nvSpPr>
        <p:spPr bwMode="auto">
          <a:xfrm>
            <a:off x="4191003" y="4200519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5" name="Rectangle 99"/>
          <p:cNvSpPr>
            <a:spLocks noChangeArrowheads="1"/>
          </p:cNvSpPr>
          <p:nvPr/>
        </p:nvSpPr>
        <p:spPr bwMode="auto">
          <a:xfrm>
            <a:off x="4541841" y="4198931"/>
            <a:ext cx="344488" cy="390526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8" name="Rectangle 100"/>
          <p:cNvSpPr>
            <a:spLocks noChangeArrowheads="1"/>
          </p:cNvSpPr>
          <p:nvPr/>
        </p:nvSpPr>
        <p:spPr bwMode="auto">
          <a:xfrm>
            <a:off x="4541841" y="4198931"/>
            <a:ext cx="344488" cy="39052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" name="Rectangle 103"/>
          <p:cNvSpPr>
            <a:spLocks noChangeArrowheads="1"/>
          </p:cNvSpPr>
          <p:nvPr/>
        </p:nvSpPr>
        <p:spPr bwMode="auto">
          <a:xfrm>
            <a:off x="4892679" y="4198931"/>
            <a:ext cx="342900" cy="390526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0" name="Rectangle 104"/>
          <p:cNvSpPr>
            <a:spLocks noChangeArrowheads="1"/>
          </p:cNvSpPr>
          <p:nvPr/>
        </p:nvSpPr>
        <p:spPr bwMode="auto">
          <a:xfrm>
            <a:off x="4892679" y="4198931"/>
            <a:ext cx="342900" cy="39052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4" name="Rectangle 108"/>
          <p:cNvSpPr>
            <a:spLocks noChangeArrowheads="1"/>
          </p:cNvSpPr>
          <p:nvPr/>
        </p:nvSpPr>
        <p:spPr bwMode="auto">
          <a:xfrm>
            <a:off x="3503615" y="4592633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77" name="Picture 1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570408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8" name="Picture 1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570408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6" name="Rectangle 112"/>
          <p:cNvSpPr>
            <a:spLocks noChangeArrowheads="1"/>
          </p:cNvSpPr>
          <p:nvPr/>
        </p:nvSpPr>
        <p:spPr bwMode="auto">
          <a:xfrm>
            <a:off x="3841753" y="4592633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0" name="Rectangle 116"/>
          <p:cNvSpPr>
            <a:spLocks noChangeArrowheads="1"/>
          </p:cNvSpPr>
          <p:nvPr/>
        </p:nvSpPr>
        <p:spPr bwMode="auto">
          <a:xfrm>
            <a:off x="4191003" y="4592633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4" name="Rectangle 120"/>
          <p:cNvSpPr>
            <a:spLocks noChangeArrowheads="1"/>
          </p:cNvSpPr>
          <p:nvPr/>
        </p:nvSpPr>
        <p:spPr bwMode="auto">
          <a:xfrm>
            <a:off x="4541841" y="4592633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6" name="Rectangle 124"/>
          <p:cNvSpPr>
            <a:spLocks noChangeArrowheads="1"/>
          </p:cNvSpPr>
          <p:nvPr/>
        </p:nvSpPr>
        <p:spPr bwMode="auto">
          <a:xfrm>
            <a:off x="4892679" y="4592633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7" name="Rectangle 127"/>
          <p:cNvSpPr>
            <a:spLocks noChangeArrowheads="1"/>
          </p:cNvSpPr>
          <p:nvPr/>
        </p:nvSpPr>
        <p:spPr bwMode="auto">
          <a:xfrm>
            <a:off x="3503615" y="4981571"/>
            <a:ext cx="342900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8" name="Rectangle 128"/>
          <p:cNvSpPr>
            <a:spLocks noChangeArrowheads="1"/>
          </p:cNvSpPr>
          <p:nvPr/>
        </p:nvSpPr>
        <p:spPr bwMode="auto">
          <a:xfrm>
            <a:off x="3503615" y="498157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1" name="Rectangle 131"/>
          <p:cNvSpPr>
            <a:spLocks noChangeArrowheads="1"/>
          </p:cNvSpPr>
          <p:nvPr/>
        </p:nvSpPr>
        <p:spPr bwMode="auto">
          <a:xfrm>
            <a:off x="3841753" y="4981571"/>
            <a:ext cx="342900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2" name="Rectangle 132"/>
          <p:cNvSpPr>
            <a:spLocks noChangeArrowheads="1"/>
          </p:cNvSpPr>
          <p:nvPr/>
        </p:nvSpPr>
        <p:spPr bwMode="auto">
          <a:xfrm>
            <a:off x="3841753" y="498157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3" name="Rectangle 135"/>
          <p:cNvSpPr>
            <a:spLocks noChangeArrowheads="1"/>
          </p:cNvSpPr>
          <p:nvPr/>
        </p:nvSpPr>
        <p:spPr bwMode="auto">
          <a:xfrm>
            <a:off x="4191003" y="4981571"/>
            <a:ext cx="344488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4" name="Rectangle 136"/>
          <p:cNvSpPr>
            <a:spLocks noChangeArrowheads="1"/>
          </p:cNvSpPr>
          <p:nvPr/>
        </p:nvSpPr>
        <p:spPr bwMode="auto">
          <a:xfrm>
            <a:off x="4191003" y="4981571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5" name="Rectangle 139"/>
          <p:cNvSpPr>
            <a:spLocks noChangeArrowheads="1"/>
          </p:cNvSpPr>
          <p:nvPr/>
        </p:nvSpPr>
        <p:spPr bwMode="auto">
          <a:xfrm>
            <a:off x="4541841" y="4979984"/>
            <a:ext cx="344488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6" name="Rectangle 140"/>
          <p:cNvSpPr>
            <a:spLocks noChangeArrowheads="1"/>
          </p:cNvSpPr>
          <p:nvPr/>
        </p:nvSpPr>
        <p:spPr bwMode="auto">
          <a:xfrm>
            <a:off x="4541841" y="4979984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7" name="Rectangle 143"/>
          <p:cNvSpPr>
            <a:spLocks noChangeArrowheads="1"/>
          </p:cNvSpPr>
          <p:nvPr/>
        </p:nvSpPr>
        <p:spPr bwMode="auto">
          <a:xfrm>
            <a:off x="4892679" y="4979984"/>
            <a:ext cx="342900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8" name="Rectangle 144"/>
          <p:cNvSpPr>
            <a:spLocks noChangeArrowheads="1"/>
          </p:cNvSpPr>
          <p:nvPr/>
        </p:nvSpPr>
        <p:spPr bwMode="auto">
          <a:xfrm>
            <a:off x="4892679" y="4979984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9" name="Rectangle 147"/>
          <p:cNvSpPr>
            <a:spLocks noChangeArrowheads="1"/>
          </p:cNvSpPr>
          <p:nvPr/>
        </p:nvSpPr>
        <p:spPr bwMode="auto">
          <a:xfrm>
            <a:off x="3503615" y="5373685"/>
            <a:ext cx="342900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0" name="Rectangle 148"/>
          <p:cNvSpPr>
            <a:spLocks noChangeArrowheads="1"/>
          </p:cNvSpPr>
          <p:nvPr/>
        </p:nvSpPr>
        <p:spPr bwMode="auto">
          <a:xfrm>
            <a:off x="3503615" y="5373685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17" name="Picture 14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5351460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18" name="Picture 15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5351460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51" name="Rectangle 151"/>
          <p:cNvSpPr>
            <a:spLocks noChangeArrowheads="1"/>
          </p:cNvSpPr>
          <p:nvPr/>
        </p:nvSpPr>
        <p:spPr bwMode="auto">
          <a:xfrm>
            <a:off x="3841753" y="5373685"/>
            <a:ext cx="342900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2" name="Rectangle 152"/>
          <p:cNvSpPr>
            <a:spLocks noChangeArrowheads="1"/>
          </p:cNvSpPr>
          <p:nvPr/>
        </p:nvSpPr>
        <p:spPr bwMode="auto">
          <a:xfrm>
            <a:off x="3841753" y="5373685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5" name="Rectangle 155"/>
          <p:cNvSpPr>
            <a:spLocks noChangeArrowheads="1"/>
          </p:cNvSpPr>
          <p:nvPr/>
        </p:nvSpPr>
        <p:spPr bwMode="auto">
          <a:xfrm>
            <a:off x="4191003" y="5373685"/>
            <a:ext cx="344488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6" name="Rectangle 156"/>
          <p:cNvSpPr>
            <a:spLocks noChangeArrowheads="1"/>
          </p:cNvSpPr>
          <p:nvPr/>
        </p:nvSpPr>
        <p:spPr bwMode="auto">
          <a:xfrm>
            <a:off x="4191003" y="5373685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9" name="Rectangle 159"/>
          <p:cNvSpPr>
            <a:spLocks noChangeArrowheads="1"/>
          </p:cNvSpPr>
          <p:nvPr/>
        </p:nvSpPr>
        <p:spPr bwMode="auto">
          <a:xfrm>
            <a:off x="4541841" y="5373685"/>
            <a:ext cx="344488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0" name="Rectangle 160"/>
          <p:cNvSpPr>
            <a:spLocks noChangeArrowheads="1"/>
          </p:cNvSpPr>
          <p:nvPr/>
        </p:nvSpPr>
        <p:spPr bwMode="auto">
          <a:xfrm>
            <a:off x="4541841" y="5373685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3" name="Rectangle 163"/>
          <p:cNvSpPr>
            <a:spLocks noChangeArrowheads="1"/>
          </p:cNvSpPr>
          <p:nvPr/>
        </p:nvSpPr>
        <p:spPr bwMode="auto">
          <a:xfrm>
            <a:off x="4892679" y="5373685"/>
            <a:ext cx="342900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4" name="Rectangle 164"/>
          <p:cNvSpPr>
            <a:spLocks noChangeArrowheads="1"/>
          </p:cNvSpPr>
          <p:nvPr/>
        </p:nvSpPr>
        <p:spPr bwMode="auto">
          <a:xfrm>
            <a:off x="4892679" y="5373685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7" name="Rectangle 167"/>
          <p:cNvSpPr>
            <a:spLocks noChangeArrowheads="1"/>
          </p:cNvSpPr>
          <p:nvPr/>
        </p:nvSpPr>
        <p:spPr bwMode="auto">
          <a:xfrm>
            <a:off x="3503615" y="5764211"/>
            <a:ext cx="342900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8" name="Rectangle 168"/>
          <p:cNvSpPr>
            <a:spLocks noChangeArrowheads="1"/>
          </p:cNvSpPr>
          <p:nvPr/>
        </p:nvSpPr>
        <p:spPr bwMode="auto">
          <a:xfrm>
            <a:off x="3503615" y="576421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37" name="Picture 16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5741986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" name="Rectangle 171"/>
          <p:cNvSpPr>
            <a:spLocks noChangeArrowheads="1"/>
          </p:cNvSpPr>
          <p:nvPr/>
        </p:nvSpPr>
        <p:spPr bwMode="auto">
          <a:xfrm>
            <a:off x="3841753" y="5764211"/>
            <a:ext cx="342900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" name="Rectangle 172"/>
          <p:cNvSpPr>
            <a:spLocks noChangeArrowheads="1"/>
          </p:cNvSpPr>
          <p:nvPr/>
        </p:nvSpPr>
        <p:spPr bwMode="auto">
          <a:xfrm>
            <a:off x="3841753" y="576421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" name="Rectangle 175"/>
          <p:cNvSpPr>
            <a:spLocks noChangeArrowheads="1"/>
          </p:cNvSpPr>
          <p:nvPr/>
        </p:nvSpPr>
        <p:spPr bwMode="auto">
          <a:xfrm>
            <a:off x="4191003" y="5764211"/>
            <a:ext cx="344488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" name="Rectangle 176"/>
          <p:cNvSpPr>
            <a:spLocks noChangeArrowheads="1"/>
          </p:cNvSpPr>
          <p:nvPr/>
        </p:nvSpPr>
        <p:spPr bwMode="auto">
          <a:xfrm>
            <a:off x="4191003" y="5764211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" name="Rectangle 179"/>
          <p:cNvSpPr>
            <a:spLocks noChangeArrowheads="1"/>
          </p:cNvSpPr>
          <p:nvPr/>
        </p:nvSpPr>
        <p:spPr bwMode="auto">
          <a:xfrm>
            <a:off x="4541841" y="5764211"/>
            <a:ext cx="344488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" name="Rectangle 180"/>
          <p:cNvSpPr>
            <a:spLocks noChangeArrowheads="1"/>
          </p:cNvSpPr>
          <p:nvPr/>
        </p:nvSpPr>
        <p:spPr bwMode="auto">
          <a:xfrm>
            <a:off x="4541841" y="5764211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" name="Rectangle 183"/>
          <p:cNvSpPr>
            <a:spLocks noChangeArrowheads="1"/>
          </p:cNvSpPr>
          <p:nvPr/>
        </p:nvSpPr>
        <p:spPr bwMode="auto">
          <a:xfrm>
            <a:off x="4892679" y="5764211"/>
            <a:ext cx="342900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" name="Rectangle 184"/>
          <p:cNvSpPr>
            <a:spLocks noChangeArrowheads="1"/>
          </p:cNvSpPr>
          <p:nvPr/>
        </p:nvSpPr>
        <p:spPr bwMode="auto">
          <a:xfrm>
            <a:off x="4892679" y="576421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190"/>
          <p:cNvSpPr>
            <a:spLocks noChangeShapeType="1"/>
          </p:cNvSpPr>
          <p:nvPr/>
        </p:nvSpPr>
        <p:spPr bwMode="auto">
          <a:xfrm flipH="1">
            <a:off x="3589340" y="4121144"/>
            <a:ext cx="1571627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95"/>
          <p:cNvSpPr>
            <a:spLocks noChangeArrowheads="1"/>
          </p:cNvSpPr>
          <p:nvPr/>
        </p:nvSpPr>
        <p:spPr bwMode="auto">
          <a:xfrm>
            <a:off x="3587752" y="431164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96"/>
          <p:cNvSpPr>
            <a:spLocks noChangeArrowheads="1"/>
          </p:cNvSpPr>
          <p:nvPr/>
        </p:nvSpPr>
        <p:spPr bwMode="auto">
          <a:xfrm>
            <a:off x="3703640" y="431164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99"/>
          <p:cNvSpPr>
            <a:spLocks noChangeArrowheads="1"/>
          </p:cNvSpPr>
          <p:nvPr/>
        </p:nvSpPr>
        <p:spPr bwMode="auto">
          <a:xfrm>
            <a:off x="3541715" y="5486398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200"/>
          <p:cNvSpPr>
            <a:spLocks noChangeArrowheads="1"/>
          </p:cNvSpPr>
          <p:nvPr/>
        </p:nvSpPr>
        <p:spPr bwMode="auto">
          <a:xfrm>
            <a:off x="3657602" y="5486398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201"/>
          <p:cNvSpPr>
            <a:spLocks noChangeArrowheads="1"/>
          </p:cNvSpPr>
          <p:nvPr/>
        </p:nvSpPr>
        <p:spPr bwMode="auto">
          <a:xfrm>
            <a:off x="3587752" y="587692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Rectangle 202"/>
          <p:cNvSpPr>
            <a:spLocks noChangeArrowheads="1"/>
          </p:cNvSpPr>
          <p:nvPr/>
        </p:nvSpPr>
        <p:spPr bwMode="auto">
          <a:xfrm>
            <a:off x="3703640" y="587692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203"/>
          <p:cNvSpPr>
            <a:spLocks noChangeArrowheads="1"/>
          </p:cNvSpPr>
          <p:nvPr/>
        </p:nvSpPr>
        <p:spPr bwMode="auto">
          <a:xfrm>
            <a:off x="3554415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204"/>
          <p:cNvSpPr>
            <a:spLocks noChangeArrowheads="1"/>
          </p:cNvSpPr>
          <p:nvPr/>
        </p:nvSpPr>
        <p:spPr bwMode="auto">
          <a:xfrm>
            <a:off x="3670302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814314" y="4336830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9" name="Straight Connector 3258"/>
          <p:cNvCxnSpPr/>
          <p:nvPr/>
        </p:nvCxnSpPr>
        <p:spPr>
          <a:xfrm flipH="1">
            <a:off x="2812728" y="4340642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AC8B-46E0-4B24-9642-524F1D28C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426523" cy="4966472"/>
          </a:xfrm>
        </p:spPr>
        <p:txBody>
          <a:bodyPr/>
          <a:lstStyle/>
          <a:p>
            <a:r>
              <a:rPr lang="en-US" dirty="0"/>
              <a:t>“2-level” register file + warp scheduler</a:t>
            </a:r>
          </a:p>
          <a:p>
            <a:r>
              <a:rPr lang="en-US" dirty="0"/>
              <a:t>Cache registers only for the </a:t>
            </a:r>
            <a:r>
              <a:rPr lang="en-US" b="1" dirty="0"/>
              <a:t>active</a:t>
            </a:r>
            <a:r>
              <a:rPr lang="en-US" dirty="0"/>
              <a:t> warps</a:t>
            </a:r>
            <a:endParaRPr lang="en-US" b="1" dirty="0"/>
          </a:p>
          <a:p>
            <a:r>
              <a:rPr lang="en-US" b="1" dirty="0"/>
              <a:t>Dedicated</a:t>
            </a:r>
            <a:r>
              <a:rPr lang="en-US" dirty="0"/>
              <a:t> register cache space for each warp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FB4F8-49A4-4331-9158-32A4BE81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8940D-4ADA-401F-BEDE-2434304D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58646" cy="723445"/>
          </a:xfrm>
        </p:spPr>
        <p:txBody>
          <a:bodyPr>
            <a:normAutofit/>
          </a:bodyPr>
          <a:lstStyle/>
          <a:p>
            <a:r>
              <a:rPr lang="en-US" dirty="0"/>
              <a:t>Latency Tolerant Register File (LTRF)</a:t>
            </a:r>
          </a:p>
        </p:txBody>
      </p:sp>
      <p:sp>
        <p:nvSpPr>
          <p:cNvPr id="140" name="Rectangle 191"/>
          <p:cNvSpPr>
            <a:spLocks noChangeArrowheads="1"/>
          </p:cNvSpPr>
          <p:nvPr/>
        </p:nvSpPr>
        <p:spPr bwMode="auto">
          <a:xfrm>
            <a:off x="3443144" y="6167004"/>
            <a:ext cx="17537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Active Warps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Cache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0" name="Rectangle 13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14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noFill/>
          <a:ln w="20638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5" name="Rectangle 15"/>
          <p:cNvSpPr>
            <a:spLocks noChangeArrowheads="1"/>
          </p:cNvSpPr>
          <p:nvPr/>
        </p:nvSpPr>
        <p:spPr bwMode="auto">
          <a:xfrm>
            <a:off x="5629280" y="3144921"/>
            <a:ext cx="1179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Two-Level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2" name="Rectangle 18"/>
          <p:cNvSpPr>
            <a:spLocks noChangeArrowheads="1"/>
          </p:cNvSpPr>
          <p:nvPr/>
        </p:nvSpPr>
        <p:spPr bwMode="auto">
          <a:xfrm>
            <a:off x="5346705" y="3441725"/>
            <a:ext cx="1960564" cy="41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Warp Scheduler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3" name="Rectangle 21"/>
          <p:cNvSpPr>
            <a:spLocks noChangeArrowheads="1"/>
          </p:cNvSpPr>
          <p:nvPr/>
        </p:nvSpPr>
        <p:spPr bwMode="auto">
          <a:xfrm>
            <a:off x="2716214" y="4222744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9" name="Rectangle 28"/>
          <p:cNvSpPr>
            <a:spLocks noChangeArrowheads="1"/>
          </p:cNvSpPr>
          <p:nvPr/>
        </p:nvSpPr>
        <p:spPr bwMode="auto">
          <a:xfrm rot="16200000">
            <a:off x="1963736" y="5006972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2" name="Line 29"/>
          <p:cNvSpPr>
            <a:spLocks noChangeShapeType="1"/>
          </p:cNvSpPr>
          <p:nvPr/>
        </p:nvSpPr>
        <p:spPr bwMode="auto">
          <a:xfrm>
            <a:off x="2381251" y="5203822"/>
            <a:ext cx="2682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3" name="Freeform 30"/>
          <p:cNvSpPr>
            <a:spLocks/>
          </p:cNvSpPr>
          <p:nvPr/>
        </p:nvSpPr>
        <p:spPr bwMode="auto">
          <a:xfrm>
            <a:off x="2627314" y="5159372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" name="Line 31"/>
          <p:cNvSpPr>
            <a:spLocks noChangeShapeType="1"/>
          </p:cNvSpPr>
          <p:nvPr/>
        </p:nvSpPr>
        <p:spPr bwMode="auto">
          <a:xfrm>
            <a:off x="3206752" y="5202235"/>
            <a:ext cx="22860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7" name="Freeform 32"/>
          <p:cNvSpPr>
            <a:spLocks/>
          </p:cNvSpPr>
          <p:nvPr/>
        </p:nvSpPr>
        <p:spPr bwMode="auto">
          <a:xfrm>
            <a:off x="3414715" y="5157784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2" y="139"/>
                  <a:pt x="32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179897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9" name="Freeform 36"/>
          <p:cNvSpPr>
            <a:spLocks noEditPoints="1"/>
          </p:cNvSpPr>
          <p:nvPr/>
        </p:nvSpPr>
        <p:spPr bwMode="auto">
          <a:xfrm>
            <a:off x="6229355" y="4202122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570424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7" name="Freeform 41"/>
          <p:cNvSpPr>
            <a:spLocks noEditPoints="1"/>
          </p:cNvSpPr>
          <p:nvPr/>
        </p:nvSpPr>
        <p:spPr bwMode="auto">
          <a:xfrm>
            <a:off x="6229355" y="4591061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960950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1" name="Freeform 46"/>
          <p:cNvSpPr>
            <a:spLocks noEditPoints="1"/>
          </p:cNvSpPr>
          <p:nvPr/>
        </p:nvSpPr>
        <p:spPr bwMode="auto">
          <a:xfrm>
            <a:off x="6229355" y="4980000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6" name="Picture 4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351476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" name="Freeform 51"/>
          <p:cNvSpPr>
            <a:spLocks noEditPoints="1"/>
          </p:cNvSpPr>
          <p:nvPr/>
        </p:nvSpPr>
        <p:spPr bwMode="auto">
          <a:xfrm>
            <a:off x="6229355" y="5368939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56"/>
          <p:cNvSpPr>
            <a:spLocks noEditPoints="1"/>
          </p:cNvSpPr>
          <p:nvPr/>
        </p:nvSpPr>
        <p:spPr bwMode="auto">
          <a:xfrm>
            <a:off x="6229355" y="5757877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6 h 251"/>
              <a:gd name="T4" fmla="*/ 278 w 281"/>
              <a:gd name="T5" fmla="*/ 246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7 h 251"/>
              <a:gd name="T12" fmla="*/ 3 w 281"/>
              <a:gd name="T13" fmla="*/ 7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6"/>
                </a:lnTo>
                <a:lnTo>
                  <a:pt x="278" y="246"/>
                </a:lnTo>
                <a:lnTo>
                  <a:pt x="275" y="248"/>
                </a:lnTo>
                <a:lnTo>
                  <a:pt x="275" y="3"/>
                </a:lnTo>
                <a:lnTo>
                  <a:pt x="278" y="7"/>
                </a:lnTo>
                <a:lnTo>
                  <a:pt x="3" y="7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Rectangle 58"/>
          <p:cNvSpPr>
            <a:spLocks noChangeArrowheads="1"/>
          </p:cNvSpPr>
          <p:nvPr/>
        </p:nvSpPr>
        <p:spPr bwMode="auto">
          <a:xfrm rot="16200000">
            <a:off x="5475290" y="5021275"/>
            <a:ext cx="19510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Operand Collector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81" name="Rectangle 61"/>
          <p:cNvSpPr>
            <a:spLocks noChangeArrowheads="1"/>
          </p:cNvSpPr>
          <p:nvPr/>
        </p:nvSpPr>
        <p:spPr bwMode="auto">
          <a:xfrm>
            <a:off x="6234118" y="4206885"/>
            <a:ext cx="436563" cy="1944694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Line 62"/>
          <p:cNvSpPr>
            <a:spLocks noChangeShapeType="1"/>
          </p:cNvSpPr>
          <p:nvPr/>
        </p:nvSpPr>
        <p:spPr bwMode="auto">
          <a:xfrm flipV="1">
            <a:off x="5999160" y="5189551"/>
            <a:ext cx="201168" cy="1588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Freeform 63"/>
          <p:cNvSpPr>
            <a:spLocks/>
          </p:cNvSpPr>
          <p:nvPr/>
        </p:nvSpPr>
        <p:spPr bwMode="auto">
          <a:xfrm>
            <a:off x="6138868" y="5145100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2" name="Picture 6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1" y="4179897"/>
            <a:ext cx="538163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Freeform 66"/>
          <p:cNvSpPr>
            <a:spLocks/>
          </p:cNvSpPr>
          <p:nvPr/>
        </p:nvSpPr>
        <p:spPr bwMode="auto">
          <a:xfrm>
            <a:off x="7042156" y="4203710"/>
            <a:ext cx="444500" cy="1960569"/>
          </a:xfrm>
          <a:custGeom>
            <a:avLst/>
            <a:gdLst>
              <a:gd name="T0" fmla="*/ 0 w 280"/>
              <a:gd name="T1" fmla="*/ 0 h 1235"/>
              <a:gd name="T2" fmla="*/ 0 w 280"/>
              <a:gd name="T3" fmla="*/ 1235 h 1235"/>
              <a:gd name="T4" fmla="*/ 280 w 280"/>
              <a:gd name="T5" fmla="*/ 1111 h 1235"/>
              <a:gd name="T6" fmla="*/ 280 w 280"/>
              <a:gd name="T7" fmla="*/ 124 h 1235"/>
              <a:gd name="T8" fmla="*/ 0 w 280"/>
              <a:gd name="T9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235">
                <a:moveTo>
                  <a:pt x="0" y="0"/>
                </a:moveTo>
                <a:lnTo>
                  <a:pt x="0" y="1235"/>
                </a:lnTo>
                <a:lnTo>
                  <a:pt x="280" y="1111"/>
                </a:lnTo>
                <a:lnTo>
                  <a:pt x="280" y="124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Line 67"/>
          <p:cNvSpPr>
            <a:spLocks noChangeShapeType="1"/>
          </p:cNvSpPr>
          <p:nvPr/>
        </p:nvSpPr>
        <p:spPr bwMode="auto">
          <a:xfrm>
            <a:off x="6688143" y="5178438"/>
            <a:ext cx="284163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Freeform 68"/>
          <p:cNvSpPr>
            <a:spLocks/>
          </p:cNvSpPr>
          <p:nvPr/>
        </p:nvSpPr>
        <p:spPr bwMode="auto">
          <a:xfrm>
            <a:off x="6950081" y="5133988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69"/>
          <p:cNvSpPr>
            <a:spLocks noChangeShapeType="1"/>
          </p:cNvSpPr>
          <p:nvPr/>
        </p:nvSpPr>
        <p:spPr bwMode="auto">
          <a:xfrm>
            <a:off x="7504119" y="5176851"/>
            <a:ext cx="282575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Freeform 70"/>
          <p:cNvSpPr>
            <a:spLocks/>
          </p:cNvSpPr>
          <p:nvPr/>
        </p:nvSpPr>
        <p:spPr bwMode="auto">
          <a:xfrm>
            <a:off x="7766057" y="5132400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3" y="139"/>
                  <a:pt x="33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9" name="Picture 7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44" y="4165610"/>
            <a:ext cx="628651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Rectangle 73"/>
          <p:cNvSpPr>
            <a:spLocks noChangeArrowheads="1"/>
          </p:cNvSpPr>
          <p:nvPr/>
        </p:nvSpPr>
        <p:spPr bwMode="auto">
          <a:xfrm>
            <a:off x="7854957" y="4187835"/>
            <a:ext cx="541338" cy="196691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Rectangle 74"/>
          <p:cNvSpPr>
            <a:spLocks noChangeArrowheads="1"/>
          </p:cNvSpPr>
          <p:nvPr/>
        </p:nvSpPr>
        <p:spPr bwMode="auto">
          <a:xfrm rot="16200000">
            <a:off x="7137404" y="4987938"/>
            <a:ext cx="196056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SIMD Units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99" name="Line 81"/>
          <p:cNvSpPr>
            <a:spLocks noChangeShapeType="1"/>
          </p:cNvSpPr>
          <p:nvPr/>
        </p:nvSpPr>
        <p:spPr bwMode="auto">
          <a:xfrm flipH="1" flipV="1">
            <a:off x="6448431" y="3854459"/>
            <a:ext cx="3175" cy="3333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Freeform 82"/>
          <p:cNvSpPr>
            <a:spLocks/>
          </p:cNvSpPr>
          <p:nvPr/>
        </p:nvSpPr>
        <p:spPr bwMode="auto">
          <a:xfrm>
            <a:off x="6403981" y="3787784"/>
            <a:ext cx="88900" cy="88900"/>
          </a:xfrm>
          <a:custGeom>
            <a:avLst/>
            <a:gdLst>
              <a:gd name="T0" fmla="*/ 100 w 204"/>
              <a:gd name="T1" fmla="*/ 0 h 205"/>
              <a:gd name="T2" fmla="*/ 204 w 204"/>
              <a:gd name="T3" fmla="*/ 202 h 205"/>
              <a:gd name="T4" fmla="*/ 0 w 204"/>
              <a:gd name="T5" fmla="*/ 205 h 205"/>
              <a:gd name="T6" fmla="*/ 100 w 204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0" y="0"/>
                </a:moveTo>
                <a:lnTo>
                  <a:pt x="204" y="202"/>
                </a:lnTo>
                <a:cubicBezTo>
                  <a:pt x="140" y="171"/>
                  <a:pt x="64" y="172"/>
                  <a:pt x="0" y="205"/>
                </a:cubicBezTo>
                <a:lnTo>
                  <a:pt x="100" y="0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Line 83"/>
          <p:cNvSpPr>
            <a:spLocks noChangeShapeType="1"/>
          </p:cNvSpPr>
          <p:nvPr/>
        </p:nvSpPr>
        <p:spPr bwMode="auto">
          <a:xfrm>
            <a:off x="7258056" y="3787784"/>
            <a:ext cx="6350" cy="4476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4" name="Freeform 84"/>
          <p:cNvSpPr>
            <a:spLocks/>
          </p:cNvSpPr>
          <p:nvPr/>
        </p:nvSpPr>
        <p:spPr bwMode="auto">
          <a:xfrm>
            <a:off x="7218369" y="4213235"/>
            <a:ext cx="88900" cy="88900"/>
          </a:xfrm>
          <a:custGeom>
            <a:avLst/>
            <a:gdLst>
              <a:gd name="T0" fmla="*/ 104 w 204"/>
              <a:gd name="T1" fmla="*/ 205 h 205"/>
              <a:gd name="T2" fmla="*/ 0 w 204"/>
              <a:gd name="T3" fmla="*/ 2 h 205"/>
              <a:gd name="T4" fmla="*/ 204 w 204"/>
              <a:gd name="T5" fmla="*/ 0 h 205"/>
              <a:gd name="T6" fmla="*/ 104 w 204"/>
              <a:gd name="T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4" y="205"/>
                </a:moveTo>
                <a:lnTo>
                  <a:pt x="0" y="2"/>
                </a:lnTo>
                <a:cubicBezTo>
                  <a:pt x="65" y="34"/>
                  <a:pt x="140" y="33"/>
                  <a:pt x="204" y="0"/>
                </a:cubicBezTo>
                <a:lnTo>
                  <a:pt x="104" y="205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91"/>
          <p:cNvSpPr>
            <a:spLocks/>
          </p:cNvSpPr>
          <p:nvPr/>
        </p:nvSpPr>
        <p:spPr bwMode="auto">
          <a:xfrm>
            <a:off x="5148266" y="4076694"/>
            <a:ext cx="92075" cy="92075"/>
          </a:xfrm>
          <a:custGeom>
            <a:avLst/>
            <a:gdLst>
              <a:gd name="T0" fmla="*/ 0 w 58"/>
              <a:gd name="T1" fmla="*/ 0 h 58"/>
              <a:gd name="T2" fmla="*/ 58 w 58"/>
              <a:gd name="T3" fmla="*/ 28 h 58"/>
              <a:gd name="T4" fmla="*/ 0 w 58"/>
              <a:gd name="T5" fmla="*/ 58 h 58"/>
              <a:gd name="T6" fmla="*/ 0 w 58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8">
                <a:moveTo>
                  <a:pt x="0" y="0"/>
                </a:moveTo>
                <a:lnTo>
                  <a:pt x="58" y="28"/>
                </a:lnTo>
                <a:lnTo>
                  <a:pt x="0" y="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92"/>
          <p:cNvSpPr>
            <a:spLocks/>
          </p:cNvSpPr>
          <p:nvPr/>
        </p:nvSpPr>
        <p:spPr bwMode="auto">
          <a:xfrm>
            <a:off x="3508377" y="4076694"/>
            <a:ext cx="92075" cy="92075"/>
          </a:xfrm>
          <a:custGeom>
            <a:avLst/>
            <a:gdLst>
              <a:gd name="T0" fmla="*/ 58 w 58"/>
              <a:gd name="T1" fmla="*/ 58 h 58"/>
              <a:gd name="T2" fmla="*/ 0 w 58"/>
              <a:gd name="T3" fmla="*/ 28 h 58"/>
              <a:gd name="T4" fmla="*/ 58 w 58"/>
              <a:gd name="T5" fmla="*/ 0 h 58"/>
              <a:gd name="T6" fmla="*/ 58 w 58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8">
                <a:moveTo>
                  <a:pt x="58" y="58"/>
                </a:moveTo>
                <a:lnTo>
                  <a:pt x="0" y="28"/>
                </a:lnTo>
                <a:lnTo>
                  <a:pt x="58" y="0"/>
                </a:lnTo>
                <a:lnTo>
                  <a:pt x="58" y="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93"/>
          <p:cNvSpPr>
            <a:spLocks noChangeArrowheads="1"/>
          </p:cNvSpPr>
          <p:nvPr/>
        </p:nvSpPr>
        <p:spPr bwMode="auto">
          <a:xfrm>
            <a:off x="3732215" y="3784593"/>
            <a:ext cx="495300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94"/>
          <p:cNvSpPr>
            <a:spLocks noChangeArrowheads="1"/>
          </p:cNvSpPr>
          <p:nvPr/>
        </p:nvSpPr>
        <p:spPr bwMode="auto">
          <a:xfrm>
            <a:off x="4078290" y="3784593"/>
            <a:ext cx="1179514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1" name="Straight Connector 190"/>
          <p:cNvCxnSpPr/>
          <p:nvPr/>
        </p:nvCxnSpPr>
        <p:spPr>
          <a:xfrm>
            <a:off x="5617049" y="4317324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5615463" y="4321136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5518949" y="4203238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28"/>
          <p:cNvSpPr>
            <a:spLocks noChangeArrowheads="1"/>
          </p:cNvSpPr>
          <p:nvPr/>
        </p:nvSpPr>
        <p:spPr bwMode="auto">
          <a:xfrm rot="16200000">
            <a:off x="4766471" y="4987466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Freeform 30"/>
          <p:cNvSpPr>
            <a:spLocks/>
          </p:cNvSpPr>
          <p:nvPr/>
        </p:nvSpPr>
        <p:spPr bwMode="auto">
          <a:xfrm>
            <a:off x="5430049" y="5139866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29"/>
          <p:cNvSpPr>
            <a:spLocks noChangeShapeType="1"/>
          </p:cNvSpPr>
          <p:nvPr/>
        </p:nvSpPr>
        <p:spPr bwMode="auto">
          <a:xfrm>
            <a:off x="5240208" y="5181645"/>
            <a:ext cx="2468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2" name="Picture 5">
            <a:extLst>
              <a:ext uri="{FF2B5EF4-FFF2-40B4-BE49-F238E27FC236}">
                <a16:creationId xmlns:a16="http://schemas.microsoft.com/office/drawing/2014/main" id="{AE91FAAB-CCC6-4EE4-B16A-C8F9C835F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4214806"/>
            <a:ext cx="1835152" cy="202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7">
            <a:extLst>
              <a:ext uri="{FF2B5EF4-FFF2-40B4-BE49-F238E27FC236}">
                <a16:creationId xmlns:a16="http://schemas.microsoft.com/office/drawing/2014/main" id="{B4EBC28F-F9C2-4256-8EE4-EE52D9674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8">
            <a:extLst>
              <a:ext uri="{FF2B5EF4-FFF2-40B4-BE49-F238E27FC236}">
                <a16:creationId xmlns:a16="http://schemas.microsoft.com/office/drawing/2014/main" id="{C8446DC1-E3D9-4081-A028-6399DF4E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Picture 9">
            <a:extLst>
              <a:ext uri="{FF2B5EF4-FFF2-40B4-BE49-F238E27FC236}">
                <a16:creationId xmlns:a16="http://schemas.microsoft.com/office/drawing/2014/main" id="{A565A6D6-801F-44F7-8D49-B378DA211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" name="Rectangle 10">
            <a:extLst>
              <a:ext uri="{FF2B5EF4-FFF2-40B4-BE49-F238E27FC236}">
                <a16:creationId xmlns:a16="http://schemas.microsoft.com/office/drawing/2014/main" id="{2DC6ABD2-195D-438B-99F5-39F138354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240207"/>
            <a:ext cx="1741489" cy="193675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77">
            <a:extLst>
              <a:ext uri="{FF2B5EF4-FFF2-40B4-BE49-F238E27FC236}">
                <a16:creationId xmlns:a16="http://schemas.microsoft.com/office/drawing/2014/main" id="{FC7D7183-8ACC-45AC-8E9A-E8150A1FA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13" y="5302247"/>
            <a:ext cx="887413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75">
            <a:extLst>
              <a:ext uri="{FF2B5EF4-FFF2-40B4-BE49-F238E27FC236}">
                <a16:creationId xmlns:a16="http://schemas.microsoft.com/office/drawing/2014/main" id="{79C4FF58-2BC4-4E22-BFC9-D5F62E30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4317746"/>
            <a:ext cx="1200151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76">
            <a:extLst>
              <a:ext uri="{FF2B5EF4-FFF2-40B4-BE49-F238E27FC236}">
                <a16:creationId xmlns:a16="http://schemas.microsoft.com/office/drawing/2014/main" id="{485DB676-AB99-479A-B882-1F04C93C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65671"/>
            <a:ext cx="1766889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3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1" name="Rectangle 119"/>
          <p:cNvSpPr>
            <a:spLocks noChangeArrowheads="1"/>
          </p:cNvSpPr>
          <p:nvPr/>
        </p:nvSpPr>
        <p:spPr bwMode="auto">
          <a:xfrm>
            <a:off x="4541841" y="4602793"/>
            <a:ext cx="344488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3" name="Rectangle 107"/>
          <p:cNvSpPr>
            <a:spLocks noChangeArrowheads="1"/>
          </p:cNvSpPr>
          <p:nvPr/>
        </p:nvSpPr>
        <p:spPr bwMode="auto">
          <a:xfrm>
            <a:off x="3503615" y="4602793"/>
            <a:ext cx="342900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5" name="Rectangle 111"/>
          <p:cNvSpPr>
            <a:spLocks noChangeArrowheads="1"/>
          </p:cNvSpPr>
          <p:nvPr/>
        </p:nvSpPr>
        <p:spPr bwMode="auto">
          <a:xfrm>
            <a:off x="3841753" y="4602793"/>
            <a:ext cx="342900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" name="Rectangle 115"/>
          <p:cNvSpPr>
            <a:spLocks noChangeArrowheads="1"/>
          </p:cNvSpPr>
          <p:nvPr/>
        </p:nvSpPr>
        <p:spPr bwMode="auto">
          <a:xfrm>
            <a:off x="4191003" y="4602793"/>
            <a:ext cx="344488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5" name="Rectangle 123"/>
          <p:cNvSpPr>
            <a:spLocks noChangeArrowheads="1"/>
          </p:cNvSpPr>
          <p:nvPr/>
        </p:nvSpPr>
        <p:spPr bwMode="auto">
          <a:xfrm>
            <a:off x="4892679" y="4602793"/>
            <a:ext cx="342900" cy="388939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53" name="Picture 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40" y="4173531"/>
            <a:ext cx="4397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5" name="Rectangle 87"/>
          <p:cNvSpPr>
            <a:spLocks noChangeArrowheads="1"/>
          </p:cNvSpPr>
          <p:nvPr/>
        </p:nvSpPr>
        <p:spPr bwMode="auto">
          <a:xfrm>
            <a:off x="3503615" y="4200519"/>
            <a:ext cx="342900" cy="388939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8" name="Rectangle 88"/>
          <p:cNvSpPr>
            <a:spLocks noChangeArrowheads="1"/>
          </p:cNvSpPr>
          <p:nvPr/>
        </p:nvSpPr>
        <p:spPr bwMode="auto">
          <a:xfrm>
            <a:off x="3503615" y="4200519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57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173531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8" name="Picture 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173531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9" name="Rectangle 91"/>
          <p:cNvSpPr>
            <a:spLocks noChangeArrowheads="1"/>
          </p:cNvSpPr>
          <p:nvPr/>
        </p:nvSpPr>
        <p:spPr bwMode="auto">
          <a:xfrm>
            <a:off x="3841753" y="4200519"/>
            <a:ext cx="342900" cy="388939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0" name="Rectangle 92"/>
          <p:cNvSpPr>
            <a:spLocks noChangeArrowheads="1"/>
          </p:cNvSpPr>
          <p:nvPr/>
        </p:nvSpPr>
        <p:spPr bwMode="auto">
          <a:xfrm>
            <a:off x="3841753" y="4200519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3" name="Rectangle 95"/>
          <p:cNvSpPr>
            <a:spLocks noChangeArrowheads="1"/>
          </p:cNvSpPr>
          <p:nvPr/>
        </p:nvSpPr>
        <p:spPr bwMode="auto">
          <a:xfrm>
            <a:off x="4191003" y="4200519"/>
            <a:ext cx="344488" cy="388939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4" name="Rectangle 96"/>
          <p:cNvSpPr>
            <a:spLocks noChangeArrowheads="1"/>
          </p:cNvSpPr>
          <p:nvPr/>
        </p:nvSpPr>
        <p:spPr bwMode="auto">
          <a:xfrm>
            <a:off x="4191003" y="4200519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5" name="Rectangle 99"/>
          <p:cNvSpPr>
            <a:spLocks noChangeArrowheads="1"/>
          </p:cNvSpPr>
          <p:nvPr/>
        </p:nvSpPr>
        <p:spPr bwMode="auto">
          <a:xfrm>
            <a:off x="4541841" y="4198931"/>
            <a:ext cx="344488" cy="390526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8" name="Rectangle 100"/>
          <p:cNvSpPr>
            <a:spLocks noChangeArrowheads="1"/>
          </p:cNvSpPr>
          <p:nvPr/>
        </p:nvSpPr>
        <p:spPr bwMode="auto">
          <a:xfrm>
            <a:off x="4541841" y="4198931"/>
            <a:ext cx="344488" cy="39052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" name="Rectangle 103"/>
          <p:cNvSpPr>
            <a:spLocks noChangeArrowheads="1"/>
          </p:cNvSpPr>
          <p:nvPr/>
        </p:nvSpPr>
        <p:spPr bwMode="auto">
          <a:xfrm>
            <a:off x="4892679" y="4198931"/>
            <a:ext cx="342900" cy="390526"/>
          </a:xfrm>
          <a:prstGeom prst="rect">
            <a:avLst/>
          </a:prstGeom>
          <a:solidFill>
            <a:srgbClr val="FFD96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0" name="Rectangle 104"/>
          <p:cNvSpPr>
            <a:spLocks noChangeArrowheads="1"/>
          </p:cNvSpPr>
          <p:nvPr/>
        </p:nvSpPr>
        <p:spPr bwMode="auto">
          <a:xfrm>
            <a:off x="4892679" y="4198931"/>
            <a:ext cx="342900" cy="39052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4" name="Rectangle 108"/>
          <p:cNvSpPr>
            <a:spLocks noChangeArrowheads="1"/>
          </p:cNvSpPr>
          <p:nvPr/>
        </p:nvSpPr>
        <p:spPr bwMode="auto">
          <a:xfrm>
            <a:off x="3503615" y="4592633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77" name="Picture 1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570408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8" name="Picture 1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4570408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6" name="Rectangle 112"/>
          <p:cNvSpPr>
            <a:spLocks noChangeArrowheads="1"/>
          </p:cNvSpPr>
          <p:nvPr/>
        </p:nvSpPr>
        <p:spPr bwMode="auto">
          <a:xfrm>
            <a:off x="3841753" y="4592633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0" name="Rectangle 116"/>
          <p:cNvSpPr>
            <a:spLocks noChangeArrowheads="1"/>
          </p:cNvSpPr>
          <p:nvPr/>
        </p:nvSpPr>
        <p:spPr bwMode="auto">
          <a:xfrm>
            <a:off x="4191003" y="4592633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4" name="Rectangle 120"/>
          <p:cNvSpPr>
            <a:spLocks noChangeArrowheads="1"/>
          </p:cNvSpPr>
          <p:nvPr/>
        </p:nvSpPr>
        <p:spPr bwMode="auto">
          <a:xfrm>
            <a:off x="4541841" y="4592633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6" name="Rectangle 124"/>
          <p:cNvSpPr>
            <a:spLocks noChangeArrowheads="1"/>
          </p:cNvSpPr>
          <p:nvPr/>
        </p:nvSpPr>
        <p:spPr bwMode="auto">
          <a:xfrm>
            <a:off x="4892679" y="4592633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7" name="Rectangle 127"/>
          <p:cNvSpPr>
            <a:spLocks noChangeArrowheads="1"/>
          </p:cNvSpPr>
          <p:nvPr/>
        </p:nvSpPr>
        <p:spPr bwMode="auto">
          <a:xfrm>
            <a:off x="3503615" y="4981571"/>
            <a:ext cx="342900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38" name="Rectangle 128"/>
          <p:cNvSpPr>
            <a:spLocks noChangeArrowheads="1"/>
          </p:cNvSpPr>
          <p:nvPr/>
        </p:nvSpPr>
        <p:spPr bwMode="auto">
          <a:xfrm>
            <a:off x="3503615" y="498157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1" name="Rectangle 131"/>
          <p:cNvSpPr>
            <a:spLocks noChangeArrowheads="1"/>
          </p:cNvSpPr>
          <p:nvPr/>
        </p:nvSpPr>
        <p:spPr bwMode="auto">
          <a:xfrm>
            <a:off x="3841753" y="4981571"/>
            <a:ext cx="342900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2" name="Rectangle 132"/>
          <p:cNvSpPr>
            <a:spLocks noChangeArrowheads="1"/>
          </p:cNvSpPr>
          <p:nvPr/>
        </p:nvSpPr>
        <p:spPr bwMode="auto">
          <a:xfrm>
            <a:off x="3841753" y="498157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3" name="Rectangle 135"/>
          <p:cNvSpPr>
            <a:spLocks noChangeArrowheads="1"/>
          </p:cNvSpPr>
          <p:nvPr/>
        </p:nvSpPr>
        <p:spPr bwMode="auto">
          <a:xfrm>
            <a:off x="4191003" y="4981571"/>
            <a:ext cx="344488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4" name="Rectangle 136"/>
          <p:cNvSpPr>
            <a:spLocks noChangeArrowheads="1"/>
          </p:cNvSpPr>
          <p:nvPr/>
        </p:nvSpPr>
        <p:spPr bwMode="auto">
          <a:xfrm>
            <a:off x="4191003" y="4981571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5" name="Rectangle 139"/>
          <p:cNvSpPr>
            <a:spLocks noChangeArrowheads="1"/>
          </p:cNvSpPr>
          <p:nvPr/>
        </p:nvSpPr>
        <p:spPr bwMode="auto">
          <a:xfrm>
            <a:off x="4541841" y="4979984"/>
            <a:ext cx="344488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6" name="Rectangle 140"/>
          <p:cNvSpPr>
            <a:spLocks noChangeArrowheads="1"/>
          </p:cNvSpPr>
          <p:nvPr/>
        </p:nvSpPr>
        <p:spPr bwMode="auto">
          <a:xfrm>
            <a:off x="4541841" y="4979984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7" name="Rectangle 143"/>
          <p:cNvSpPr>
            <a:spLocks noChangeArrowheads="1"/>
          </p:cNvSpPr>
          <p:nvPr/>
        </p:nvSpPr>
        <p:spPr bwMode="auto">
          <a:xfrm>
            <a:off x="4892679" y="4979984"/>
            <a:ext cx="342900" cy="388939"/>
          </a:xfrm>
          <a:prstGeom prst="rect">
            <a:avLst/>
          </a:prstGeom>
          <a:solidFill>
            <a:srgbClr val="90AA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8" name="Rectangle 144"/>
          <p:cNvSpPr>
            <a:spLocks noChangeArrowheads="1"/>
          </p:cNvSpPr>
          <p:nvPr/>
        </p:nvSpPr>
        <p:spPr bwMode="auto">
          <a:xfrm>
            <a:off x="4892679" y="4979984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49" name="Rectangle 147"/>
          <p:cNvSpPr>
            <a:spLocks noChangeArrowheads="1"/>
          </p:cNvSpPr>
          <p:nvPr/>
        </p:nvSpPr>
        <p:spPr bwMode="auto">
          <a:xfrm>
            <a:off x="3503615" y="5373685"/>
            <a:ext cx="342900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0" name="Rectangle 148"/>
          <p:cNvSpPr>
            <a:spLocks noChangeArrowheads="1"/>
          </p:cNvSpPr>
          <p:nvPr/>
        </p:nvSpPr>
        <p:spPr bwMode="auto">
          <a:xfrm>
            <a:off x="3503615" y="5373685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17" name="Picture 14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5351460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18" name="Picture 15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5351460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51" name="Rectangle 151"/>
          <p:cNvSpPr>
            <a:spLocks noChangeArrowheads="1"/>
          </p:cNvSpPr>
          <p:nvPr/>
        </p:nvSpPr>
        <p:spPr bwMode="auto">
          <a:xfrm>
            <a:off x="3841753" y="5373685"/>
            <a:ext cx="342900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2" name="Rectangle 152"/>
          <p:cNvSpPr>
            <a:spLocks noChangeArrowheads="1"/>
          </p:cNvSpPr>
          <p:nvPr/>
        </p:nvSpPr>
        <p:spPr bwMode="auto">
          <a:xfrm>
            <a:off x="3841753" y="5373685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5" name="Rectangle 155"/>
          <p:cNvSpPr>
            <a:spLocks noChangeArrowheads="1"/>
          </p:cNvSpPr>
          <p:nvPr/>
        </p:nvSpPr>
        <p:spPr bwMode="auto">
          <a:xfrm>
            <a:off x="4191003" y="5373685"/>
            <a:ext cx="344488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6" name="Rectangle 156"/>
          <p:cNvSpPr>
            <a:spLocks noChangeArrowheads="1"/>
          </p:cNvSpPr>
          <p:nvPr/>
        </p:nvSpPr>
        <p:spPr bwMode="auto">
          <a:xfrm>
            <a:off x="4191003" y="5373685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9" name="Rectangle 159"/>
          <p:cNvSpPr>
            <a:spLocks noChangeArrowheads="1"/>
          </p:cNvSpPr>
          <p:nvPr/>
        </p:nvSpPr>
        <p:spPr bwMode="auto">
          <a:xfrm>
            <a:off x="4541841" y="5373685"/>
            <a:ext cx="344488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0" name="Rectangle 160"/>
          <p:cNvSpPr>
            <a:spLocks noChangeArrowheads="1"/>
          </p:cNvSpPr>
          <p:nvPr/>
        </p:nvSpPr>
        <p:spPr bwMode="auto">
          <a:xfrm>
            <a:off x="4541841" y="5373685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3" name="Rectangle 163"/>
          <p:cNvSpPr>
            <a:spLocks noChangeArrowheads="1"/>
          </p:cNvSpPr>
          <p:nvPr/>
        </p:nvSpPr>
        <p:spPr bwMode="auto">
          <a:xfrm>
            <a:off x="4892679" y="5373685"/>
            <a:ext cx="342900" cy="388939"/>
          </a:xfrm>
          <a:prstGeom prst="rect">
            <a:avLst/>
          </a:prstGeom>
          <a:solidFill>
            <a:srgbClr val="FF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4" name="Rectangle 164"/>
          <p:cNvSpPr>
            <a:spLocks noChangeArrowheads="1"/>
          </p:cNvSpPr>
          <p:nvPr/>
        </p:nvSpPr>
        <p:spPr bwMode="auto">
          <a:xfrm>
            <a:off x="4892679" y="5373685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7" name="Rectangle 167"/>
          <p:cNvSpPr>
            <a:spLocks noChangeArrowheads="1"/>
          </p:cNvSpPr>
          <p:nvPr/>
        </p:nvSpPr>
        <p:spPr bwMode="auto">
          <a:xfrm>
            <a:off x="3503615" y="5764211"/>
            <a:ext cx="342900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68" name="Rectangle 168"/>
          <p:cNvSpPr>
            <a:spLocks noChangeArrowheads="1"/>
          </p:cNvSpPr>
          <p:nvPr/>
        </p:nvSpPr>
        <p:spPr bwMode="auto">
          <a:xfrm>
            <a:off x="3503615" y="576421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37" name="Picture 16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3" y="5741986"/>
            <a:ext cx="43338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" name="Rectangle 171"/>
          <p:cNvSpPr>
            <a:spLocks noChangeArrowheads="1"/>
          </p:cNvSpPr>
          <p:nvPr/>
        </p:nvSpPr>
        <p:spPr bwMode="auto">
          <a:xfrm>
            <a:off x="3841753" y="5764211"/>
            <a:ext cx="342900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" name="Rectangle 172"/>
          <p:cNvSpPr>
            <a:spLocks noChangeArrowheads="1"/>
          </p:cNvSpPr>
          <p:nvPr/>
        </p:nvSpPr>
        <p:spPr bwMode="auto">
          <a:xfrm>
            <a:off x="3841753" y="576421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" name="Rectangle 175"/>
          <p:cNvSpPr>
            <a:spLocks noChangeArrowheads="1"/>
          </p:cNvSpPr>
          <p:nvPr/>
        </p:nvSpPr>
        <p:spPr bwMode="auto">
          <a:xfrm>
            <a:off x="4191003" y="5764211"/>
            <a:ext cx="344488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" name="Rectangle 176"/>
          <p:cNvSpPr>
            <a:spLocks noChangeArrowheads="1"/>
          </p:cNvSpPr>
          <p:nvPr/>
        </p:nvSpPr>
        <p:spPr bwMode="auto">
          <a:xfrm>
            <a:off x="4191003" y="5764211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" name="Rectangle 179"/>
          <p:cNvSpPr>
            <a:spLocks noChangeArrowheads="1"/>
          </p:cNvSpPr>
          <p:nvPr/>
        </p:nvSpPr>
        <p:spPr bwMode="auto">
          <a:xfrm>
            <a:off x="4541841" y="5764211"/>
            <a:ext cx="344488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" name="Rectangle 180"/>
          <p:cNvSpPr>
            <a:spLocks noChangeArrowheads="1"/>
          </p:cNvSpPr>
          <p:nvPr/>
        </p:nvSpPr>
        <p:spPr bwMode="auto">
          <a:xfrm>
            <a:off x="4541841" y="5764211"/>
            <a:ext cx="344488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" name="Rectangle 183"/>
          <p:cNvSpPr>
            <a:spLocks noChangeArrowheads="1"/>
          </p:cNvSpPr>
          <p:nvPr/>
        </p:nvSpPr>
        <p:spPr bwMode="auto">
          <a:xfrm>
            <a:off x="4892679" y="5764211"/>
            <a:ext cx="342900" cy="388939"/>
          </a:xfrm>
          <a:prstGeom prst="rect">
            <a:avLst/>
          </a:prstGeom>
          <a:solidFill>
            <a:srgbClr val="C9C9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" name="Rectangle 184"/>
          <p:cNvSpPr>
            <a:spLocks noChangeArrowheads="1"/>
          </p:cNvSpPr>
          <p:nvPr/>
        </p:nvSpPr>
        <p:spPr bwMode="auto">
          <a:xfrm>
            <a:off x="4892679" y="5764211"/>
            <a:ext cx="342900" cy="38893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190"/>
          <p:cNvSpPr>
            <a:spLocks noChangeShapeType="1"/>
          </p:cNvSpPr>
          <p:nvPr/>
        </p:nvSpPr>
        <p:spPr bwMode="auto">
          <a:xfrm flipH="1">
            <a:off x="3589340" y="4121144"/>
            <a:ext cx="1571627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95"/>
          <p:cNvSpPr>
            <a:spLocks noChangeArrowheads="1"/>
          </p:cNvSpPr>
          <p:nvPr/>
        </p:nvSpPr>
        <p:spPr bwMode="auto">
          <a:xfrm>
            <a:off x="3587752" y="431164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96"/>
          <p:cNvSpPr>
            <a:spLocks noChangeArrowheads="1"/>
          </p:cNvSpPr>
          <p:nvPr/>
        </p:nvSpPr>
        <p:spPr bwMode="auto">
          <a:xfrm>
            <a:off x="3703640" y="431164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99"/>
          <p:cNvSpPr>
            <a:spLocks noChangeArrowheads="1"/>
          </p:cNvSpPr>
          <p:nvPr/>
        </p:nvSpPr>
        <p:spPr bwMode="auto">
          <a:xfrm>
            <a:off x="3541715" y="5486398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200"/>
          <p:cNvSpPr>
            <a:spLocks noChangeArrowheads="1"/>
          </p:cNvSpPr>
          <p:nvPr/>
        </p:nvSpPr>
        <p:spPr bwMode="auto">
          <a:xfrm>
            <a:off x="3657602" y="5486398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201"/>
          <p:cNvSpPr>
            <a:spLocks noChangeArrowheads="1"/>
          </p:cNvSpPr>
          <p:nvPr/>
        </p:nvSpPr>
        <p:spPr bwMode="auto">
          <a:xfrm>
            <a:off x="3587752" y="587692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Rectangle 202"/>
          <p:cNvSpPr>
            <a:spLocks noChangeArrowheads="1"/>
          </p:cNvSpPr>
          <p:nvPr/>
        </p:nvSpPr>
        <p:spPr bwMode="auto">
          <a:xfrm>
            <a:off x="3703640" y="5876924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203"/>
          <p:cNvSpPr>
            <a:spLocks noChangeArrowheads="1"/>
          </p:cNvSpPr>
          <p:nvPr/>
        </p:nvSpPr>
        <p:spPr bwMode="auto">
          <a:xfrm>
            <a:off x="3554415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204"/>
          <p:cNvSpPr>
            <a:spLocks noChangeArrowheads="1"/>
          </p:cNvSpPr>
          <p:nvPr/>
        </p:nvSpPr>
        <p:spPr bwMode="auto">
          <a:xfrm>
            <a:off x="3670302" y="5095872"/>
            <a:ext cx="0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814314" y="4336830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9" name="Straight Connector 3258"/>
          <p:cNvCxnSpPr/>
          <p:nvPr/>
        </p:nvCxnSpPr>
        <p:spPr>
          <a:xfrm flipH="1">
            <a:off x="2812728" y="4340642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AC8B-46E0-4B24-9642-524F1D28C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426523" cy="4966472"/>
          </a:xfrm>
        </p:spPr>
        <p:txBody>
          <a:bodyPr/>
          <a:lstStyle/>
          <a:p>
            <a:r>
              <a:rPr lang="en-US" dirty="0"/>
              <a:t>“2-level” register file + warp scheduler</a:t>
            </a:r>
          </a:p>
          <a:p>
            <a:r>
              <a:rPr lang="en-US" dirty="0"/>
              <a:t>Cache registers only for the </a:t>
            </a:r>
            <a:r>
              <a:rPr lang="en-US" b="1" dirty="0"/>
              <a:t>active</a:t>
            </a:r>
            <a:r>
              <a:rPr lang="en-US" dirty="0"/>
              <a:t> warps</a:t>
            </a:r>
            <a:endParaRPr lang="en-US" b="1" dirty="0"/>
          </a:p>
          <a:p>
            <a:r>
              <a:rPr lang="en-US" b="1" dirty="0"/>
              <a:t>Dedicated</a:t>
            </a:r>
            <a:r>
              <a:rPr lang="en-US" dirty="0"/>
              <a:t> register cache space for each warp</a:t>
            </a:r>
          </a:p>
          <a:p>
            <a:r>
              <a:rPr lang="en-US" dirty="0"/>
              <a:t>Swap warps on PREFETCH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FB4F8-49A4-4331-9158-32A4BE81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8940D-4ADA-401F-BEDE-2434304D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58646" cy="723445"/>
          </a:xfrm>
        </p:spPr>
        <p:txBody>
          <a:bodyPr>
            <a:normAutofit/>
          </a:bodyPr>
          <a:lstStyle/>
          <a:p>
            <a:r>
              <a:rPr lang="en-US" dirty="0"/>
              <a:t>Latency Tolerant Register File (LTRF)</a:t>
            </a:r>
          </a:p>
        </p:txBody>
      </p:sp>
      <p:sp>
        <p:nvSpPr>
          <p:cNvPr id="140" name="Rectangle 191"/>
          <p:cNvSpPr>
            <a:spLocks noChangeArrowheads="1"/>
          </p:cNvSpPr>
          <p:nvPr/>
        </p:nvSpPr>
        <p:spPr bwMode="auto">
          <a:xfrm>
            <a:off x="3443144" y="6167004"/>
            <a:ext cx="17537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Active Warps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Cache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0" name="Rectangle 13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solidFill>
            <a:srgbClr val="A8D0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14"/>
          <p:cNvSpPr>
            <a:spLocks noChangeArrowheads="1"/>
          </p:cNvSpPr>
          <p:nvPr/>
        </p:nvSpPr>
        <p:spPr bwMode="auto">
          <a:xfrm>
            <a:off x="4930779" y="3190959"/>
            <a:ext cx="2573340" cy="593727"/>
          </a:xfrm>
          <a:prstGeom prst="rect">
            <a:avLst/>
          </a:prstGeom>
          <a:noFill/>
          <a:ln w="20638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5" name="Rectangle 15"/>
          <p:cNvSpPr>
            <a:spLocks noChangeArrowheads="1"/>
          </p:cNvSpPr>
          <p:nvPr/>
        </p:nvSpPr>
        <p:spPr bwMode="auto">
          <a:xfrm>
            <a:off x="5629280" y="3144921"/>
            <a:ext cx="1179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Two-Level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2" name="Rectangle 18"/>
          <p:cNvSpPr>
            <a:spLocks noChangeArrowheads="1"/>
          </p:cNvSpPr>
          <p:nvPr/>
        </p:nvSpPr>
        <p:spPr bwMode="auto">
          <a:xfrm>
            <a:off x="5346705" y="3441725"/>
            <a:ext cx="1960564" cy="41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Warp Scheduler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3" name="Rectangle 21"/>
          <p:cNvSpPr>
            <a:spLocks noChangeArrowheads="1"/>
          </p:cNvSpPr>
          <p:nvPr/>
        </p:nvSpPr>
        <p:spPr bwMode="auto">
          <a:xfrm>
            <a:off x="2716214" y="4222744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9" name="Rectangle 28"/>
          <p:cNvSpPr>
            <a:spLocks noChangeArrowheads="1"/>
          </p:cNvSpPr>
          <p:nvPr/>
        </p:nvSpPr>
        <p:spPr bwMode="auto">
          <a:xfrm rot="16200000">
            <a:off x="1963736" y="5006972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2" name="Line 29"/>
          <p:cNvSpPr>
            <a:spLocks noChangeShapeType="1"/>
          </p:cNvSpPr>
          <p:nvPr/>
        </p:nvSpPr>
        <p:spPr bwMode="auto">
          <a:xfrm>
            <a:off x="2381251" y="5203822"/>
            <a:ext cx="2682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3" name="Freeform 30"/>
          <p:cNvSpPr>
            <a:spLocks/>
          </p:cNvSpPr>
          <p:nvPr/>
        </p:nvSpPr>
        <p:spPr bwMode="auto">
          <a:xfrm>
            <a:off x="2627314" y="5159372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" name="Line 31"/>
          <p:cNvSpPr>
            <a:spLocks noChangeShapeType="1"/>
          </p:cNvSpPr>
          <p:nvPr/>
        </p:nvSpPr>
        <p:spPr bwMode="auto">
          <a:xfrm>
            <a:off x="3206752" y="5202235"/>
            <a:ext cx="22860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7" name="Freeform 32"/>
          <p:cNvSpPr>
            <a:spLocks/>
          </p:cNvSpPr>
          <p:nvPr/>
        </p:nvSpPr>
        <p:spPr bwMode="auto">
          <a:xfrm>
            <a:off x="3414715" y="5157784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2" y="139"/>
                  <a:pt x="32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179897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9" name="Freeform 36"/>
          <p:cNvSpPr>
            <a:spLocks noEditPoints="1"/>
          </p:cNvSpPr>
          <p:nvPr/>
        </p:nvSpPr>
        <p:spPr bwMode="auto">
          <a:xfrm>
            <a:off x="6229355" y="4202122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570424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7" name="Freeform 41"/>
          <p:cNvSpPr>
            <a:spLocks noEditPoints="1"/>
          </p:cNvSpPr>
          <p:nvPr/>
        </p:nvSpPr>
        <p:spPr bwMode="auto">
          <a:xfrm>
            <a:off x="6229355" y="4591061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4960950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1" name="Freeform 46"/>
          <p:cNvSpPr>
            <a:spLocks noEditPoints="1"/>
          </p:cNvSpPr>
          <p:nvPr/>
        </p:nvSpPr>
        <p:spPr bwMode="auto">
          <a:xfrm>
            <a:off x="6229355" y="4980000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16" name="Picture 4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351476"/>
            <a:ext cx="530226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" name="Freeform 51"/>
          <p:cNvSpPr>
            <a:spLocks noEditPoints="1"/>
          </p:cNvSpPr>
          <p:nvPr/>
        </p:nvSpPr>
        <p:spPr bwMode="auto">
          <a:xfrm>
            <a:off x="6229355" y="5368939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5" y="5735652"/>
            <a:ext cx="530226" cy="4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56"/>
          <p:cNvSpPr>
            <a:spLocks noEditPoints="1"/>
          </p:cNvSpPr>
          <p:nvPr/>
        </p:nvSpPr>
        <p:spPr bwMode="auto">
          <a:xfrm>
            <a:off x="6229355" y="5757877"/>
            <a:ext cx="446088" cy="398464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6 h 251"/>
              <a:gd name="T4" fmla="*/ 278 w 281"/>
              <a:gd name="T5" fmla="*/ 246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7 h 251"/>
              <a:gd name="T12" fmla="*/ 3 w 281"/>
              <a:gd name="T13" fmla="*/ 7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6"/>
                </a:lnTo>
                <a:lnTo>
                  <a:pt x="278" y="246"/>
                </a:lnTo>
                <a:lnTo>
                  <a:pt x="275" y="248"/>
                </a:lnTo>
                <a:lnTo>
                  <a:pt x="275" y="3"/>
                </a:lnTo>
                <a:lnTo>
                  <a:pt x="278" y="7"/>
                </a:lnTo>
                <a:lnTo>
                  <a:pt x="3" y="7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Rectangle 58"/>
          <p:cNvSpPr>
            <a:spLocks noChangeArrowheads="1"/>
          </p:cNvSpPr>
          <p:nvPr/>
        </p:nvSpPr>
        <p:spPr bwMode="auto">
          <a:xfrm rot="16200000">
            <a:off x="5475290" y="5021275"/>
            <a:ext cx="19510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Operand Collector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81" name="Rectangle 61"/>
          <p:cNvSpPr>
            <a:spLocks noChangeArrowheads="1"/>
          </p:cNvSpPr>
          <p:nvPr/>
        </p:nvSpPr>
        <p:spPr bwMode="auto">
          <a:xfrm>
            <a:off x="6234118" y="4206885"/>
            <a:ext cx="436563" cy="1944694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Line 62"/>
          <p:cNvSpPr>
            <a:spLocks noChangeShapeType="1"/>
          </p:cNvSpPr>
          <p:nvPr/>
        </p:nvSpPr>
        <p:spPr bwMode="auto">
          <a:xfrm flipV="1">
            <a:off x="5999160" y="5189551"/>
            <a:ext cx="201168" cy="1588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Freeform 63"/>
          <p:cNvSpPr>
            <a:spLocks/>
          </p:cNvSpPr>
          <p:nvPr/>
        </p:nvSpPr>
        <p:spPr bwMode="auto">
          <a:xfrm>
            <a:off x="6138868" y="5145100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2" name="Picture 6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1" y="4179897"/>
            <a:ext cx="538163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Freeform 66"/>
          <p:cNvSpPr>
            <a:spLocks/>
          </p:cNvSpPr>
          <p:nvPr/>
        </p:nvSpPr>
        <p:spPr bwMode="auto">
          <a:xfrm>
            <a:off x="7042156" y="4203710"/>
            <a:ext cx="444500" cy="1960569"/>
          </a:xfrm>
          <a:custGeom>
            <a:avLst/>
            <a:gdLst>
              <a:gd name="T0" fmla="*/ 0 w 280"/>
              <a:gd name="T1" fmla="*/ 0 h 1235"/>
              <a:gd name="T2" fmla="*/ 0 w 280"/>
              <a:gd name="T3" fmla="*/ 1235 h 1235"/>
              <a:gd name="T4" fmla="*/ 280 w 280"/>
              <a:gd name="T5" fmla="*/ 1111 h 1235"/>
              <a:gd name="T6" fmla="*/ 280 w 280"/>
              <a:gd name="T7" fmla="*/ 124 h 1235"/>
              <a:gd name="T8" fmla="*/ 0 w 280"/>
              <a:gd name="T9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235">
                <a:moveTo>
                  <a:pt x="0" y="0"/>
                </a:moveTo>
                <a:lnTo>
                  <a:pt x="0" y="1235"/>
                </a:lnTo>
                <a:lnTo>
                  <a:pt x="280" y="1111"/>
                </a:lnTo>
                <a:lnTo>
                  <a:pt x="280" y="124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Line 67"/>
          <p:cNvSpPr>
            <a:spLocks noChangeShapeType="1"/>
          </p:cNvSpPr>
          <p:nvPr/>
        </p:nvSpPr>
        <p:spPr bwMode="auto">
          <a:xfrm>
            <a:off x="6688143" y="5178438"/>
            <a:ext cx="284163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Freeform 68"/>
          <p:cNvSpPr>
            <a:spLocks/>
          </p:cNvSpPr>
          <p:nvPr/>
        </p:nvSpPr>
        <p:spPr bwMode="auto">
          <a:xfrm>
            <a:off x="6950081" y="5133988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69"/>
          <p:cNvSpPr>
            <a:spLocks noChangeShapeType="1"/>
          </p:cNvSpPr>
          <p:nvPr/>
        </p:nvSpPr>
        <p:spPr bwMode="auto">
          <a:xfrm>
            <a:off x="7504119" y="5176851"/>
            <a:ext cx="282575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Freeform 70"/>
          <p:cNvSpPr>
            <a:spLocks/>
          </p:cNvSpPr>
          <p:nvPr/>
        </p:nvSpPr>
        <p:spPr bwMode="auto">
          <a:xfrm>
            <a:off x="7766057" y="5132400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3" y="139"/>
                  <a:pt x="33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39" name="Picture 7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44" y="4165610"/>
            <a:ext cx="628651" cy="2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Rectangle 73"/>
          <p:cNvSpPr>
            <a:spLocks noChangeArrowheads="1"/>
          </p:cNvSpPr>
          <p:nvPr/>
        </p:nvSpPr>
        <p:spPr bwMode="auto">
          <a:xfrm>
            <a:off x="7854957" y="4187835"/>
            <a:ext cx="541338" cy="196691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Rectangle 74"/>
          <p:cNvSpPr>
            <a:spLocks noChangeArrowheads="1"/>
          </p:cNvSpPr>
          <p:nvPr/>
        </p:nvSpPr>
        <p:spPr bwMode="auto">
          <a:xfrm rot="16200000">
            <a:off x="7137404" y="4987938"/>
            <a:ext cx="196056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SIMD Units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99" name="Line 81"/>
          <p:cNvSpPr>
            <a:spLocks noChangeShapeType="1"/>
          </p:cNvSpPr>
          <p:nvPr/>
        </p:nvSpPr>
        <p:spPr bwMode="auto">
          <a:xfrm flipH="1" flipV="1">
            <a:off x="6448431" y="3854459"/>
            <a:ext cx="3175" cy="3333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Freeform 82"/>
          <p:cNvSpPr>
            <a:spLocks/>
          </p:cNvSpPr>
          <p:nvPr/>
        </p:nvSpPr>
        <p:spPr bwMode="auto">
          <a:xfrm>
            <a:off x="6403981" y="3787784"/>
            <a:ext cx="88900" cy="88900"/>
          </a:xfrm>
          <a:custGeom>
            <a:avLst/>
            <a:gdLst>
              <a:gd name="T0" fmla="*/ 100 w 204"/>
              <a:gd name="T1" fmla="*/ 0 h 205"/>
              <a:gd name="T2" fmla="*/ 204 w 204"/>
              <a:gd name="T3" fmla="*/ 202 h 205"/>
              <a:gd name="T4" fmla="*/ 0 w 204"/>
              <a:gd name="T5" fmla="*/ 205 h 205"/>
              <a:gd name="T6" fmla="*/ 100 w 204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0" y="0"/>
                </a:moveTo>
                <a:lnTo>
                  <a:pt x="204" y="202"/>
                </a:lnTo>
                <a:cubicBezTo>
                  <a:pt x="140" y="171"/>
                  <a:pt x="64" y="172"/>
                  <a:pt x="0" y="205"/>
                </a:cubicBezTo>
                <a:lnTo>
                  <a:pt x="100" y="0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Line 83"/>
          <p:cNvSpPr>
            <a:spLocks noChangeShapeType="1"/>
          </p:cNvSpPr>
          <p:nvPr/>
        </p:nvSpPr>
        <p:spPr bwMode="auto">
          <a:xfrm>
            <a:off x="7258056" y="3787784"/>
            <a:ext cx="6350" cy="447676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4" name="Freeform 84"/>
          <p:cNvSpPr>
            <a:spLocks/>
          </p:cNvSpPr>
          <p:nvPr/>
        </p:nvSpPr>
        <p:spPr bwMode="auto">
          <a:xfrm>
            <a:off x="7218369" y="4213235"/>
            <a:ext cx="88900" cy="88900"/>
          </a:xfrm>
          <a:custGeom>
            <a:avLst/>
            <a:gdLst>
              <a:gd name="T0" fmla="*/ 104 w 204"/>
              <a:gd name="T1" fmla="*/ 205 h 205"/>
              <a:gd name="T2" fmla="*/ 0 w 204"/>
              <a:gd name="T3" fmla="*/ 2 h 205"/>
              <a:gd name="T4" fmla="*/ 204 w 204"/>
              <a:gd name="T5" fmla="*/ 0 h 205"/>
              <a:gd name="T6" fmla="*/ 104 w 204"/>
              <a:gd name="T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4" y="205"/>
                </a:moveTo>
                <a:lnTo>
                  <a:pt x="0" y="2"/>
                </a:lnTo>
                <a:cubicBezTo>
                  <a:pt x="65" y="34"/>
                  <a:pt x="140" y="33"/>
                  <a:pt x="204" y="0"/>
                </a:cubicBezTo>
                <a:lnTo>
                  <a:pt x="104" y="205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91"/>
          <p:cNvSpPr>
            <a:spLocks/>
          </p:cNvSpPr>
          <p:nvPr/>
        </p:nvSpPr>
        <p:spPr bwMode="auto">
          <a:xfrm>
            <a:off x="5148266" y="4076694"/>
            <a:ext cx="92075" cy="92075"/>
          </a:xfrm>
          <a:custGeom>
            <a:avLst/>
            <a:gdLst>
              <a:gd name="T0" fmla="*/ 0 w 58"/>
              <a:gd name="T1" fmla="*/ 0 h 58"/>
              <a:gd name="T2" fmla="*/ 58 w 58"/>
              <a:gd name="T3" fmla="*/ 28 h 58"/>
              <a:gd name="T4" fmla="*/ 0 w 58"/>
              <a:gd name="T5" fmla="*/ 58 h 58"/>
              <a:gd name="T6" fmla="*/ 0 w 58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8">
                <a:moveTo>
                  <a:pt x="0" y="0"/>
                </a:moveTo>
                <a:lnTo>
                  <a:pt x="58" y="28"/>
                </a:lnTo>
                <a:lnTo>
                  <a:pt x="0" y="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92"/>
          <p:cNvSpPr>
            <a:spLocks/>
          </p:cNvSpPr>
          <p:nvPr/>
        </p:nvSpPr>
        <p:spPr bwMode="auto">
          <a:xfrm>
            <a:off x="3508377" y="4076694"/>
            <a:ext cx="92075" cy="92075"/>
          </a:xfrm>
          <a:custGeom>
            <a:avLst/>
            <a:gdLst>
              <a:gd name="T0" fmla="*/ 58 w 58"/>
              <a:gd name="T1" fmla="*/ 58 h 58"/>
              <a:gd name="T2" fmla="*/ 0 w 58"/>
              <a:gd name="T3" fmla="*/ 28 h 58"/>
              <a:gd name="T4" fmla="*/ 58 w 58"/>
              <a:gd name="T5" fmla="*/ 0 h 58"/>
              <a:gd name="T6" fmla="*/ 58 w 58"/>
              <a:gd name="T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" h="58">
                <a:moveTo>
                  <a:pt x="58" y="58"/>
                </a:moveTo>
                <a:lnTo>
                  <a:pt x="0" y="28"/>
                </a:lnTo>
                <a:lnTo>
                  <a:pt x="58" y="0"/>
                </a:lnTo>
                <a:lnTo>
                  <a:pt x="58" y="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93"/>
          <p:cNvSpPr>
            <a:spLocks noChangeArrowheads="1"/>
          </p:cNvSpPr>
          <p:nvPr/>
        </p:nvSpPr>
        <p:spPr bwMode="auto">
          <a:xfrm>
            <a:off x="3732215" y="3784593"/>
            <a:ext cx="495300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94"/>
          <p:cNvSpPr>
            <a:spLocks noChangeArrowheads="1"/>
          </p:cNvSpPr>
          <p:nvPr/>
        </p:nvSpPr>
        <p:spPr bwMode="auto">
          <a:xfrm>
            <a:off x="4078290" y="3784593"/>
            <a:ext cx="1179514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1" name="Straight Connector 190"/>
          <p:cNvCxnSpPr/>
          <p:nvPr/>
        </p:nvCxnSpPr>
        <p:spPr>
          <a:xfrm>
            <a:off x="5617049" y="4317324"/>
            <a:ext cx="290834" cy="174347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5615463" y="4321136"/>
            <a:ext cx="282978" cy="174740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5518949" y="4203238"/>
            <a:ext cx="476250" cy="1960569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28"/>
          <p:cNvSpPr>
            <a:spLocks noChangeArrowheads="1"/>
          </p:cNvSpPr>
          <p:nvPr/>
        </p:nvSpPr>
        <p:spPr bwMode="auto">
          <a:xfrm rot="16200000">
            <a:off x="4766471" y="4987466"/>
            <a:ext cx="19542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Freeform 30"/>
          <p:cNvSpPr>
            <a:spLocks/>
          </p:cNvSpPr>
          <p:nvPr/>
        </p:nvSpPr>
        <p:spPr bwMode="auto">
          <a:xfrm>
            <a:off x="5430049" y="5139866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29"/>
          <p:cNvSpPr>
            <a:spLocks noChangeShapeType="1"/>
          </p:cNvSpPr>
          <p:nvPr/>
        </p:nvSpPr>
        <p:spPr bwMode="auto">
          <a:xfrm>
            <a:off x="5240208" y="5181645"/>
            <a:ext cx="2468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2" name="Picture 5">
            <a:extLst>
              <a:ext uri="{FF2B5EF4-FFF2-40B4-BE49-F238E27FC236}">
                <a16:creationId xmlns:a16="http://schemas.microsoft.com/office/drawing/2014/main" id="{AE91FAAB-CCC6-4EE4-B16A-C8F9C835F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4214806"/>
            <a:ext cx="1835152" cy="202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7">
            <a:extLst>
              <a:ext uri="{FF2B5EF4-FFF2-40B4-BE49-F238E27FC236}">
                <a16:creationId xmlns:a16="http://schemas.microsoft.com/office/drawing/2014/main" id="{B4EBC28F-F9C2-4256-8EE4-EE52D9674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8">
            <a:extLst>
              <a:ext uri="{FF2B5EF4-FFF2-40B4-BE49-F238E27FC236}">
                <a16:creationId xmlns:a16="http://schemas.microsoft.com/office/drawing/2014/main" id="{C8446DC1-E3D9-4081-A028-6399DF4E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Picture 9">
            <a:extLst>
              <a:ext uri="{FF2B5EF4-FFF2-40B4-BE49-F238E27FC236}">
                <a16:creationId xmlns:a16="http://schemas.microsoft.com/office/drawing/2014/main" id="{A565A6D6-801F-44F7-8D49-B378DA211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4235444"/>
            <a:ext cx="1752602" cy="194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" name="Rectangle 10">
            <a:extLst>
              <a:ext uri="{FF2B5EF4-FFF2-40B4-BE49-F238E27FC236}">
                <a16:creationId xmlns:a16="http://schemas.microsoft.com/office/drawing/2014/main" id="{2DC6ABD2-195D-438B-99F5-39F138354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240207"/>
            <a:ext cx="1741489" cy="1936756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77">
            <a:extLst>
              <a:ext uri="{FF2B5EF4-FFF2-40B4-BE49-F238E27FC236}">
                <a16:creationId xmlns:a16="http://schemas.microsoft.com/office/drawing/2014/main" id="{FC7D7183-8ACC-45AC-8E9A-E8150A1FA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513" y="5302247"/>
            <a:ext cx="887413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75">
            <a:extLst>
              <a:ext uri="{FF2B5EF4-FFF2-40B4-BE49-F238E27FC236}">
                <a16:creationId xmlns:a16="http://schemas.microsoft.com/office/drawing/2014/main" id="{79C4FF58-2BC4-4E22-BFC9-D5F62E30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4317746"/>
            <a:ext cx="1200151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76">
            <a:extLst>
              <a:ext uri="{FF2B5EF4-FFF2-40B4-BE49-F238E27FC236}">
                <a16:creationId xmlns:a16="http://schemas.microsoft.com/office/drawing/2014/main" id="{485DB676-AB99-479A-B882-1F04C93C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65671"/>
            <a:ext cx="1766889" cy="6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0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F603-1799-4542-AEA9-D30551332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663C-47ED-4498-8375-0B9ECFB7A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299219" cy="4966472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Background and challenges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The case for compiler-driven register prefetching in GPUs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LTRF architecture and compiler support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b="1" dirty="0"/>
              <a:t>Evaluation methodology</a:t>
            </a:r>
          </a:p>
          <a:p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EB097-16AE-4508-880E-79440BFF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1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6E5F-284D-45C1-A4FC-FB371E97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2C85-AB19-4EF9-A088-D44EBFA1E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102564" cy="4966472"/>
          </a:xfrm>
        </p:spPr>
        <p:txBody>
          <a:bodyPr>
            <a:normAutofit/>
          </a:bodyPr>
          <a:lstStyle/>
          <a:p>
            <a:r>
              <a:rPr lang="en-US" b="1" dirty="0"/>
              <a:t>Simulator: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GPGPU-Sim</a:t>
            </a:r>
            <a:r>
              <a:rPr lang="en-US" dirty="0"/>
              <a:t> modeling </a:t>
            </a:r>
            <a:r>
              <a:rPr lang="en-US" dirty="0">
                <a:solidFill>
                  <a:srgbClr val="0000FF"/>
                </a:solidFill>
              </a:rPr>
              <a:t>NVIDIA Maxwell</a:t>
            </a:r>
            <a:endParaRPr lang="en-US" dirty="0"/>
          </a:p>
          <a:p>
            <a:r>
              <a:rPr lang="en-US" b="1" dirty="0"/>
              <a:t>Workloads:</a:t>
            </a:r>
            <a:r>
              <a:rPr lang="en-US" dirty="0"/>
              <a:t> CUDA-SDK, </a:t>
            </a:r>
            <a:r>
              <a:rPr lang="en-US" dirty="0" err="1"/>
              <a:t>Rodinia</a:t>
            </a:r>
            <a:r>
              <a:rPr lang="en-US" dirty="0"/>
              <a:t>, and Parboil suites</a:t>
            </a:r>
          </a:p>
          <a:p>
            <a:r>
              <a:rPr lang="en-US" b="1" dirty="0"/>
              <a:t>Comparison points: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Baseline: </a:t>
            </a:r>
            <a:r>
              <a:rPr lang="en-US" dirty="0"/>
              <a:t>No register caching</a:t>
            </a:r>
            <a:endParaRPr lang="en-US" sz="2800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RFC:</a:t>
            </a:r>
            <a:r>
              <a:rPr lang="en-US" dirty="0"/>
              <a:t> Demand fetch register file caching </a:t>
            </a:r>
            <a:r>
              <a:rPr lang="en-US" sz="1600" dirty="0"/>
              <a:t>(</a:t>
            </a:r>
            <a:r>
              <a:rPr lang="en-US" sz="1600" dirty="0" err="1"/>
              <a:t>Gebhart</a:t>
            </a:r>
            <a:r>
              <a:rPr lang="en-US" sz="1600" dirty="0"/>
              <a:t>’ ISCA 2011)</a:t>
            </a:r>
            <a:endParaRPr lang="en-US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LTRF</a:t>
            </a:r>
            <a:endParaRPr lang="en-US" sz="2000" b="1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Ideal:</a:t>
            </a:r>
            <a:r>
              <a:rPr lang="en-US" dirty="0"/>
              <a:t> Increased capacity with no latency overhead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C2FB2-946F-43F2-B010-2045B5FB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ADF4-321A-4E97-9881-2508BA8B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Latency tolerance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7F8534-340C-417A-BBC9-62098B4A4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034584" cy="4966472"/>
          </a:xfrm>
        </p:spPr>
        <p:txBody>
          <a:bodyPr/>
          <a:lstStyle/>
          <a:p>
            <a:r>
              <a:rPr lang="en-US" dirty="0"/>
              <a:t>Max tolerable RF latency with IPC slowdown &lt;= 5%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C7B52-A2A3-4F65-AEDA-048DCC1D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goal">
            <a:extLst>
              <a:ext uri="{FF2B5EF4-FFF2-40B4-BE49-F238E27FC236}">
                <a16:creationId xmlns:a16="http://schemas.microsoft.com/office/drawing/2014/main" id="{EC5AC0D7-9925-4DAB-8F2E-AA9F8110C4A5}"/>
              </a:ext>
            </a:extLst>
          </p:cNvPr>
          <p:cNvSpPr/>
          <p:nvPr/>
        </p:nvSpPr>
        <p:spPr>
          <a:xfrm>
            <a:off x="0" y="5085663"/>
            <a:ext cx="9144000" cy="11236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LTRF tolerates the latencies of up to 6x slower register files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945829"/>
              </p:ext>
            </p:extLst>
          </p:nvPr>
        </p:nvGraphicFramePr>
        <p:xfrm>
          <a:off x="546157" y="1866758"/>
          <a:ext cx="8199568" cy="3914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8346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84DC-FD06-4C45-A4A1-B0B79167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Performance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44ADC-3C1E-4416-89CA-CF07F2E99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use case: </a:t>
            </a:r>
            <a:r>
              <a:rPr lang="en-US" dirty="0"/>
              <a:t>Increase register file capacity from </a:t>
            </a:r>
            <a:r>
              <a:rPr lang="en-US" dirty="0">
                <a:solidFill>
                  <a:srgbClr val="0000FF"/>
                </a:solidFill>
              </a:rPr>
              <a:t>256KB to 2MB</a:t>
            </a:r>
            <a:r>
              <a:rPr lang="en-US" dirty="0"/>
              <a:t> using </a:t>
            </a:r>
            <a:r>
              <a:rPr lang="en-US" dirty="0">
                <a:solidFill>
                  <a:srgbClr val="0000FF"/>
                </a:solidFill>
              </a:rPr>
              <a:t>NTV TFET</a:t>
            </a:r>
          </a:p>
          <a:p>
            <a:pPr lvl="1"/>
            <a:r>
              <a:rPr lang="en-US" sz="2200" dirty="0"/>
              <a:t>Same power/area as the baseline register file (256 KB)</a:t>
            </a:r>
          </a:p>
          <a:p>
            <a:pPr lvl="1"/>
            <a:r>
              <a:rPr lang="en-US" sz="2200" dirty="0"/>
              <a:t>2</a:t>
            </a:r>
            <a:r>
              <a:rPr lang="en-US" sz="2200" baseline="30000" dirty="0"/>
              <a:t>nd</a:t>
            </a:r>
            <a:r>
              <a:rPr lang="en-US" sz="2200" dirty="0"/>
              <a:t>-level RF accesses 5.3X slower than baseline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CC122-9885-4480-8822-83F65BC0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goal">
            <a:extLst>
              <a:ext uri="{FF2B5EF4-FFF2-40B4-BE49-F238E27FC236}">
                <a16:creationId xmlns:a16="http://schemas.microsoft.com/office/drawing/2014/main" id="{C9FACF18-5EC0-443A-8CB9-90738B86B2A1}"/>
              </a:ext>
            </a:extLst>
          </p:cNvPr>
          <p:cNvSpPr/>
          <p:nvPr/>
        </p:nvSpPr>
        <p:spPr>
          <a:xfrm>
            <a:off x="0" y="5093843"/>
            <a:ext cx="9144000" cy="6344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LTRF+TFET improves performance by 34.8%</a:t>
            </a:r>
          </a:p>
        </p:txBody>
      </p:sp>
      <p:sp>
        <p:nvSpPr>
          <p:cNvPr id="10" name="goal">
            <a:extLst>
              <a:ext uri="{FF2B5EF4-FFF2-40B4-BE49-F238E27FC236}">
                <a16:creationId xmlns:a16="http://schemas.microsoft.com/office/drawing/2014/main" id="{0C9E9869-DAB6-4AA0-AFFB-6917166DEBEE}"/>
              </a:ext>
            </a:extLst>
          </p:cNvPr>
          <p:cNvSpPr/>
          <p:nvPr/>
        </p:nvSpPr>
        <p:spPr>
          <a:xfrm>
            <a:off x="0" y="5728273"/>
            <a:ext cx="9144000" cy="6344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within 2.3% of an ideal large register file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4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04953"/>
              </p:ext>
            </p:extLst>
          </p:nvPr>
        </p:nvGraphicFramePr>
        <p:xfrm>
          <a:off x="628650" y="2920223"/>
          <a:ext cx="7756396" cy="198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1ADEBD-6D89-4155-AF39-4CB62AEA1659}"/>
              </a:ext>
            </a:extLst>
          </p:cNvPr>
          <p:cNvCxnSpPr>
            <a:cxnSpLocks/>
          </p:cNvCxnSpPr>
          <p:nvPr/>
        </p:nvCxnSpPr>
        <p:spPr>
          <a:xfrm>
            <a:off x="1473114" y="3573438"/>
            <a:ext cx="6911932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6716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7B71-F9FF-4208-AB8E-1A6A0B26E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Also in the paper…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295C-515F-4637-927D-28029056F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078028" cy="5801566"/>
          </a:xfrm>
        </p:spPr>
        <p:txBody>
          <a:bodyPr>
            <a:normAutofit/>
          </a:bodyPr>
          <a:lstStyle/>
          <a:p>
            <a:r>
              <a:rPr lang="en-US" b="1" dirty="0"/>
              <a:t>LTRF+: </a:t>
            </a:r>
            <a:r>
              <a:rPr lang="en-US" dirty="0"/>
              <a:t>minimize register movement between the register file and register cache using </a:t>
            </a:r>
            <a:r>
              <a:rPr lang="en-US" dirty="0">
                <a:solidFill>
                  <a:srgbClr val="0000FF"/>
                </a:solidFill>
              </a:rPr>
              <a:t>liveness analysis</a:t>
            </a:r>
          </a:p>
          <a:p>
            <a:endParaRPr lang="en-US" dirty="0"/>
          </a:p>
          <a:p>
            <a:r>
              <a:rPr lang="en-US" dirty="0"/>
              <a:t>Register interval compared to </a:t>
            </a:r>
            <a:r>
              <a:rPr lang="en-US" dirty="0">
                <a:solidFill>
                  <a:srgbClr val="0000FF"/>
                </a:solidFill>
              </a:rPr>
              <a:t>other </a:t>
            </a:r>
            <a:r>
              <a:rPr lang="en-US" dirty="0" err="1">
                <a:solidFill>
                  <a:srgbClr val="0000FF"/>
                </a:solidFill>
              </a:rPr>
              <a:t>subraphs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Strands, superblocks, etc.</a:t>
            </a:r>
          </a:p>
          <a:p>
            <a:endParaRPr lang="en-US" dirty="0"/>
          </a:p>
          <a:p>
            <a:r>
              <a:rPr lang="en-US" dirty="0"/>
              <a:t>Detailed analysis of hardware overheads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16% more area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</a:rPr>
              <a:t>21% less power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r>
              <a:rPr lang="en-US" dirty="0"/>
              <a:t>Various LTRF </a:t>
            </a:r>
            <a:r>
              <a:rPr lang="en-US" dirty="0">
                <a:solidFill>
                  <a:srgbClr val="0000FF"/>
                </a:solidFill>
              </a:rPr>
              <a:t>use cases </a:t>
            </a:r>
            <a:r>
              <a:rPr lang="en-US" dirty="0"/>
              <a:t>with different register file technologies and 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1844E-E080-4DE0-8B0B-8C3A14B8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93F0F-4037-4934-841A-94D8DD2D9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DDE3E-83C6-42A1-A733-CEE18AE9A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0"/>
            <a:ext cx="8515351" cy="6064953"/>
          </a:xfrm>
        </p:spPr>
        <p:txBody>
          <a:bodyPr>
            <a:normAutofit/>
          </a:bodyPr>
          <a:lstStyle/>
          <a:p>
            <a:r>
              <a:rPr lang="en-US" dirty="0"/>
              <a:t>Register files are the main GPU scalability bottlenecks</a:t>
            </a:r>
          </a:p>
          <a:p>
            <a:pPr lvl="1"/>
            <a:r>
              <a:rPr lang="en-US" dirty="0"/>
              <a:t>They already consume </a:t>
            </a:r>
            <a:r>
              <a:rPr lang="en-US" dirty="0">
                <a:solidFill>
                  <a:srgbClr val="FF0000"/>
                </a:solidFill>
              </a:rPr>
              <a:t>60%</a:t>
            </a:r>
            <a:r>
              <a:rPr lang="en-US" dirty="0"/>
              <a:t> of total on-chip memory</a:t>
            </a:r>
          </a:p>
          <a:p>
            <a:pPr lvl="1"/>
            <a:r>
              <a:rPr lang="en-US" dirty="0"/>
              <a:t>Need more registers for </a:t>
            </a:r>
            <a:r>
              <a:rPr lang="en-US" dirty="0">
                <a:solidFill>
                  <a:srgbClr val="0000FF"/>
                </a:solidFill>
              </a:rPr>
              <a:t>highest performance</a:t>
            </a:r>
          </a:p>
          <a:p>
            <a:r>
              <a:rPr lang="en-US" dirty="0"/>
              <a:t>Standalone register caching solutions yield low </a:t>
            </a:r>
            <a:r>
              <a:rPr lang="en-US" dirty="0">
                <a:solidFill>
                  <a:srgbClr val="FF0000"/>
                </a:solidFill>
              </a:rPr>
              <a:t>hit rates</a:t>
            </a:r>
          </a:p>
          <a:p>
            <a:endParaRPr lang="en-US" sz="1200" dirty="0"/>
          </a:p>
          <a:p>
            <a:r>
              <a:rPr lang="en-US" sz="3200" b="1" dirty="0"/>
              <a:t>Latency Tolerant Register File (LTRF)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“2-level” </a:t>
            </a:r>
            <a:r>
              <a:rPr lang="en-US" sz="2800" dirty="0">
                <a:ea typeface="Arial Rounded MT Bold" charset="0"/>
                <a:cs typeface="Arial Rounded MT Bold" charset="0"/>
              </a:rPr>
              <a:t>main register file + register cache</a:t>
            </a:r>
            <a:endParaRPr lang="en-US" sz="2800" b="1" dirty="0"/>
          </a:p>
          <a:p>
            <a:pPr lvl="1">
              <a:buClr>
                <a:schemeClr val="tx1"/>
              </a:buClr>
            </a:pPr>
            <a:r>
              <a:rPr lang="en-US" sz="2800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Prefetch</a:t>
            </a:r>
            <a:r>
              <a:rPr lang="en-US" sz="2800" dirty="0">
                <a:ea typeface="Arial Rounded MT Bold" charset="0"/>
                <a:cs typeface="Arial Rounded MT Bold" charset="0"/>
              </a:rPr>
              <a:t> register working sets ahead of time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ea typeface="Arial Rounded MT Bold" charset="0"/>
                <a:cs typeface="Arial Rounded MT Bold" charset="0"/>
              </a:rPr>
              <a:t>Performs prefetch ops while executing </a:t>
            </a:r>
            <a:r>
              <a:rPr lang="en-US" sz="2800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other warps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Interval analysis </a:t>
            </a:r>
            <a:r>
              <a:rPr lang="en-US" sz="2800" dirty="0">
                <a:ea typeface="Arial Rounded MT Bold" charset="0"/>
                <a:cs typeface="Arial Rounded MT Bold" charset="0"/>
              </a:rPr>
              <a:t>for near-optimal prefetching</a:t>
            </a:r>
          </a:p>
          <a:p>
            <a:pPr lvl="1"/>
            <a:r>
              <a:rPr lang="en-US" sz="2800" dirty="0">
                <a:ea typeface="Arial Rounded MT Bold" charset="0"/>
                <a:cs typeface="Arial Rounded MT Bold" charset="0"/>
              </a:rPr>
              <a:t>Tolerates up to </a:t>
            </a:r>
            <a:r>
              <a:rPr lang="en-US" sz="2800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6x slower </a:t>
            </a:r>
            <a:r>
              <a:rPr lang="en-US" sz="2800" dirty="0">
                <a:ea typeface="Arial Rounded MT Bold" charset="0"/>
                <a:cs typeface="Arial Rounded MT Bold" charset="0"/>
              </a:rPr>
              <a:t>main register files</a:t>
            </a:r>
          </a:p>
          <a:p>
            <a:pPr lvl="1"/>
            <a:r>
              <a:rPr lang="en-US" sz="2800" dirty="0">
                <a:ea typeface="Arial Rounded MT Bold" charset="0"/>
                <a:cs typeface="Arial Rounded MT Bold" charset="0"/>
              </a:rPr>
              <a:t>Paves the way for several </a:t>
            </a:r>
            <a:r>
              <a:rPr lang="en-US" sz="2800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power/area </a:t>
            </a:r>
            <a:r>
              <a:rPr lang="en-US" sz="2800" dirty="0">
                <a:ea typeface="Arial Rounded MT Bold" charset="0"/>
                <a:cs typeface="Arial Rounded MT Bold" charset="0"/>
              </a:rPr>
              <a:t>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F9DFE-4292-485F-A379-18AD450D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3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09253"/>
            <a:ext cx="9144000" cy="1987126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LTRF: Enabling High-Capacity Register Files for GPUs via Hardware/Software Cooperative Register Prefetching</a:t>
            </a:r>
            <a:endParaRPr lang="en-US" sz="3300" b="1" i="1" dirty="0">
              <a:solidFill>
                <a:schemeClr val="accent1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274617" y="2886808"/>
          <a:ext cx="9319466" cy="1929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9733">
                  <a:extLst>
                    <a:ext uri="{9D8B030D-6E8A-4147-A177-3AD203B41FA5}">
                      <a16:colId xmlns:a16="http://schemas.microsoft.com/office/drawing/2014/main" val="2751068646"/>
                    </a:ext>
                  </a:extLst>
                </a:gridCol>
                <a:gridCol w="4659733">
                  <a:extLst>
                    <a:ext uri="{9D8B030D-6E8A-4147-A177-3AD203B41FA5}">
                      <a16:colId xmlns:a16="http://schemas.microsoft.com/office/drawing/2014/main" val="778666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Mohammad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Sadrosadati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3000" b="1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Amirhossein</a:t>
                      </a:r>
                      <a:r>
                        <a:rPr lang="en-US" sz="3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1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Mirhosseini</a:t>
                      </a:r>
                      <a:endParaRPr lang="en-US" sz="3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87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Seyed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Borna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Ehsani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Hamid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Sarbazi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-Azad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6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Mario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Drumond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Babak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Falsafi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7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Rachata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Ausavarungnirun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Onur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Mutlu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2905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97" y="5435212"/>
            <a:ext cx="1592071" cy="9463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0" y="5486400"/>
            <a:ext cx="1793274" cy="845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5367321"/>
            <a:ext cx="1951322" cy="11835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36" y="5317110"/>
            <a:ext cx="1263999" cy="12337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69" y="5356776"/>
            <a:ext cx="1874795" cy="112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5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084A-BAE8-44B7-B2E2-E16C8A7E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BBBB-4FC9-4945-9459-B2F659B5D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0"/>
            <a:ext cx="8553057" cy="5830389"/>
          </a:xfrm>
        </p:spPr>
        <p:txBody>
          <a:bodyPr>
            <a:normAutofit/>
          </a:bodyPr>
          <a:lstStyle/>
          <a:p>
            <a:r>
              <a:rPr lang="en-US" b="1" dirty="0"/>
              <a:t>Latency Tolerant Register File (LTRF)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“2-level” </a:t>
            </a:r>
            <a:r>
              <a:rPr lang="en-US" dirty="0">
                <a:ea typeface="Arial Rounded MT Bold" charset="0"/>
                <a:cs typeface="Arial Rounded MT Bold" charset="0"/>
              </a:rPr>
              <a:t>main register file + register cache</a:t>
            </a:r>
          </a:p>
          <a:p>
            <a:pPr lvl="1"/>
            <a:r>
              <a:rPr lang="en-US" dirty="0">
                <a:ea typeface="Arial Rounded MT Bold" charset="0"/>
                <a:cs typeface="Arial Rounded MT Bold" charset="0"/>
              </a:rPr>
              <a:t>Performs </a:t>
            </a:r>
            <a:r>
              <a:rPr lang="en-US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prefetch</a:t>
            </a:r>
            <a:r>
              <a:rPr lang="en-US" dirty="0">
                <a:ea typeface="Arial Rounded MT Bold" charset="0"/>
                <a:cs typeface="Arial Rounded MT Bold" charset="0"/>
              </a:rPr>
              <a:t> ops while executing </a:t>
            </a:r>
            <a:r>
              <a:rPr lang="en-US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other warps</a:t>
            </a:r>
          </a:p>
          <a:p>
            <a:pPr lvl="1"/>
            <a:r>
              <a:rPr lang="en-US" dirty="0">
                <a:ea typeface="Arial Rounded MT Bold" charset="0"/>
                <a:cs typeface="Arial Rounded MT Bold" charset="0"/>
              </a:rPr>
              <a:t>Paves the way for several </a:t>
            </a:r>
            <a:r>
              <a:rPr lang="en-US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power/area </a:t>
            </a:r>
            <a:r>
              <a:rPr lang="en-US" dirty="0">
                <a:ea typeface="Arial Rounded MT Bold" charset="0"/>
                <a:cs typeface="Arial Rounded MT Bold" charset="0"/>
              </a:rPr>
              <a:t>optimizations</a:t>
            </a:r>
          </a:p>
          <a:p>
            <a:r>
              <a:rPr lang="en-US" b="1" dirty="0"/>
              <a:t>Compiler-driven Register Prefetching</a:t>
            </a:r>
          </a:p>
          <a:p>
            <a:pPr lvl="1"/>
            <a:r>
              <a:rPr lang="en-US" sz="2800" dirty="0">
                <a:ea typeface="Arial Rounded MT Bold" charset="0"/>
                <a:cs typeface="Arial Rounded MT Bold" charset="0"/>
              </a:rPr>
              <a:t>B</a:t>
            </a:r>
            <a:r>
              <a:rPr lang="en-US" dirty="0">
                <a:ea typeface="Arial Rounded MT Bold" charset="0"/>
                <a:cs typeface="Arial Rounded MT Bold" charset="0"/>
              </a:rPr>
              <a:t>reak control flow graph into </a:t>
            </a:r>
            <a:r>
              <a:rPr lang="en-US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“prefetch subgraphs”</a:t>
            </a:r>
          </a:p>
          <a:p>
            <a:pPr lvl="1"/>
            <a:r>
              <a:rPr lang="en-US" dirty="0">
                <a:ea typeface="Arial Rounded MT Bold" charset="0"/>
                <a:cs typeface="Arial Rounded MT Bold" charset="0"/>
              </a:rPr>
              <a:t>Prefetch registers at the beginning of each subgraph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  <a:ea typeface="Arial Rounded MT Bold" charset="0"/>
                <a:cs typeface="Arial Rounded MT Bold" charset="0"/>
              </a:rPr>
              <a:t>Interval analysis </a:t>
            </a:r>
            <a:r>
              <a:rPr lang="en-US" dirty="0">
                <a:ea typeface="Arial Rounded MT Bold" charset="0"/>
                <a:cs typeface="Arial Rounded MT Bold" charset="0"/>
              </a:rPr>
              <a:t>to identify prefetch subgraphs</a:t>
            </a:r>
          </a:p>
          <a:p>
            <a:endParaRPr lang="en-US" sz="3200" dirty="0">
              <a:ea typeface="Arial Rounded MT Bold" charset="0"/>
              <a:cs typeface="Arial Rounded MT Bold" charset="0"/>
            </a:endParaRPr>
          </a:p>
          <a:p>
            <a:pPr lvl="1"/>
            <a:endParaRPr lang="en-US" sz="2800" dirty="0">
              <a:ea typeface="Arial Rounded MT Bold" charset="0"/>
              <a:cs typeface="Arial Rounded MT Bold" charset="0"/>
            </a:endParaRPr>
          </a:p>
          <a:p>
            <a:pPr lvl="1"/>
            <a:endParaRPr lang="en-US" sz="2800" dirty="0">
              <a:ea typeface="Arial Rounded MT Bold" charset="0"/>
              <a:cs typeface="Arial Rounded MT Bold" charset="0"/>
            </a:endParaRPr>
          </a:p>
          <a:p>
            <a:pPr lvl="1"/>
            <a:endParaRPr lang="en-US" sz="2800" dirty="0">
              <a:ea typeface="Arial Rounded MT Bold" charset="0"/>
              <a:cs typeface="Arial Rounded MT Bold" charset="0"/>
            </a:endParaRPr>
          </a:p>
          <a:p>
            <a:pPr lvl="1"/>
            <a:endParaRPr lang="en-US" sz="2800" dirty="0">
              <a:ea typeface="Arial Rounded MT Bold" charset="0"/>
              <a:cs typeface="Arial Rounded MT Bold" charset="0"/>
            </a:endParaRPr>
          </a:p>
          <a:p>
            <a:pPr lvl="1"/>
            <a:endParaRPr lang="en-US" sz="2800" dirty="0">
              <a:ea typeface="Arial Rounded MT Bold" charset="0"/>
              <a:cs typeface="Arial Rounded MT Bold" charset="0"/>
            </a:endParaRPr>
          </a:p>
          <a:p>
            <a:pPr lvl="1"/>
            <a:endParaRPr lang="en-US" sz="2800" b="1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360B9-B9DE-4E86-9B7C-A6BE6A3B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goal"/>
          <p:cNvSpPr/>
          <p:nvPr/>
        </p:nvSpPr>
        <p:spPr>
          <a:xfrm>
            <a:off x="-6281" y="4679474"/>
            <a:ext cx="9144000" cy="5636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LTRF tolerates up to 6x slower register files</a:t>
            </a:r>
          </a:p>
        </p:txBody>
      </p:sp>
      <p:sp>
        <p:nvSpPr>
          <p:cNvPr id="16" name="goal">
            <a:extLst>
              <a:ext uri="{FF2B5EF4-FFF2-40B4-BE49-F238E27FC236}">
                <a16:creationId xmlns:a16="http://schemas.microsoft.com/office/drawing/2014/main" id="{13961D1C-A074-4124-BAEC-BF5DED3B17DE}"/>
              </a:ext>
            </a:extLst>
          </p:cNvPr>
          <p:cNvSpPr/>
          <p:nvPr/>
        </p:nvSpPr>
        <p:spPr>
          <a:xfrm>
            <a:off x="-6281" y="5348527"/>
            <a:ext cx="9144000" cy="10351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Example LTRF use case: </a:t>
            </a:r>
          </a:p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8× larger RF </a:t>
            </a:r>
            <a:r>
              <a:rPr lang="en-US" sz="32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Arial Rounded MT Bold" panose="020F0704030504030204" pitchFamily="34" charset="0"/>
              </a:rPr>
              <a:t> 34.8% higher performance</a:t>
            </a:r>
            <a:endParaRPr lang="en-US" sz="3200" b="1" dirty="0">
              <a:solidFill>
                <a:schemeClr val="bg1"/>
              </a:solidFill>
              <a:latin typeface="Arial Rounded MT Bold" panose="020F0704030504030204" pitchFamily="34" charset="0"/>
              <a:ea typeface="Arial Rounded MT Bold" charset="0"/>
              <a:cs typeface="Arial Rounded MT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673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F603-1799-4542-AEA9-D30551332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663C-47ED-4498-8375-0B9ECFB7A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0491"/>
            <a:ext cx="8299219" cy="4966472"/>
          </a:xfrm>
        </p:spPr>
        <p:txBody>
          <a:bodyPr>
            <a:normAutofit/>
          </a:bodyPr>
          <a:lstStyle/>
          <a:p>
            <a:r>
              <a:rPr lang="en-US" sz="2600" dirty="0"/>
              <a:t>Background and challenges</a:t>
            </a:r>
          </a:p>
          <a:p>
            <a:endParaRPr lang="en-US" sz="2600" dirty="0"/>
          </a:p>
          <a:p>
            <a:r>
              <a:rPr lang="en-US" sz="2600" dirty="0"/>
              <a:t>The case for compiler-driven register prefetching in GPUs</a:t>
            </a:r>
          </a:p>
          <a:p>
            <a:endParaRPr lang="en-US" sz="2600" dirty="0"/>
          </a:p>
          <a:p>
            <a:r>
              <a:rPr lang="en-US" sz="2600" dirty="0"/>
              <a:t>LTRF architecture and compiler support</a:t>
            </a:r>
          </a:p>
          <a:p>
            <a:endParaRPr lang="en-US" sz="2600" dirty="0"/>
          </a:p>
          <a:p>
            <a:r>
              <a:rPr lang="en-US" sz="2600" dirty="0"/>
              <a:t>Evaluation methodology</a:t>
            </a:r>
          </a:p>
          <a:p>
            <a:endParaRPr lang="en-US" sz="2600" dirty="0"/>
          </a:p>
          <a:p>
            <a:r>
              <a:rPr lang="en-US" sz="2600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EB097-16AE-4508-880E-79440BFF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76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Register file caching </a:t>
            </a:r>
            <a:r>
              <a:rPr lang="en-US" sz="2000" b="0" dirty="0"/>
              <a:t>[</a:t>
            </a:r>
            <a:r>
              <a:rPr lang="en-US" sz="2000" b="0" dirty="0" err="1"/>
              <a:t>Gebhart</a:t>
            </a:r>
            <a:r>
              <a:rPr lang="en-US" sz="2000" b="0" dirty="0"/>
              <a:t>’ ISCA11]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10491"/>
            <a:ext cx="8243644" cy="4966472"/>
          </a:xfrm>
        </p:spPr>
        <p:txBody>
          <a:bodyPr/>
          <a:lstStyle/>
          <a:p>
            <a:r>
              <a:rPr lang="en-US" dirty="0"/>
              <a:t>Promising approach for latency tolerant register files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goal"/>
          <p:cNvSpPr/>
          <p:nvPr/>
        </p:nvSpPr>
        <p:spPr>
          <a:xfrm>
            <a:off x="0" y="5108795"/>
            <a:ext cx="9144000" cy="11930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Unfortunately, classic demand fetch and replace yields low hit rate in register caches</a:t>
            </a:r>
          </a:p>
        </p:txBody>
      </p:sp>
      <p:sp>
        <p:nvSpPr>
          <p:cNvPr id="66" name="AutoShape 3">
            <a:extLst>
              <a:ext uri="{FF2B5EF4-FFF2-40B4-BE49-F238E27FC236}">
                <a16:creationId xmlns:a16="http://schemas.microsoft.com/office/drawing/2014/main" id="{CDF43389-933A-480F-B8A3-532BC06FEE5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28650" y="1762344"/>
            <a:ext cx="7310438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7" name="Picture 5">
            <a:extLst>
              <a:ext uri="{FF2B5EF4-FFF2-40B4-BE49-F238E27FC236}">
                <a16:creationId xmlns:a16="http://schemas.microsoft.com/office/drawing/2014/main" id="{5781CE53-DDD2-4DA4-B409-C9B6C7EE9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892644"/>
            <a:ext cx="1828800" cy="202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7">
            <a:extLst>
              <a:ext uri="{FF2B5EF4-FFF2-40B4-BE49-F238E27FC236}">
                <a16:creationId xmlns:a16="http://schemas.microsoft.com/office/drawing/2014/main" id="{502C9456-0618-45B6-A46B-ACA866777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2918044"/>
            <a:ext cx="1741488" cy="1936751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10">
            <a:extLst>
              <a:ext uri="{FF2B5EF4-FFF2-40B4-BE49-F238E27FC236}">
                <a16:creationId xmlns:a16="http://schemas.microsoft.com/office/drawing/2014/main" id="{39113B74-5D90-43B0-B0BC-0ABBFEF7E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975" y="2921219"/>
            <a:ext cx="1741488" cy="1936751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11">
            <a:extLst>
              <a:ext uri="{FF2B5EF4-FFF2-40B4-BE49-F238E27FC236}">
                <a16:creationId xmlns:a16="http://schemas.microsoft.com/office/drawing/2014/main" id="{9EEBA260-109B-4359-9830-FE8014F9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2932332"/>
            <a:ext cx="17668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6BCF818-9CDF-491F-A201-62F7E90F1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7188" y="3467320"/>
            <a:ext cx="88582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ACDA406-9EBD-4B13-9366-CAC0E8F18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4002307"/>
            <a:ext cx="136842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Cache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15799AC-6F44-4A93-8EFA-5CD7CA3C8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4546820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6D4127B-CE87-4C88-8077-0E87980A1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4546820"/>
            <a:ext cx="14486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 banks)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6" name="Picture 17">
            <a:extLst>
              <a:ext uri="{FF2B5EF4-FFF2-40B4-BE49-F238E27FC236}">
                <a16:creationId xmlns:a16="http://schemas.microsoft.com/office/drawing/2014/main" id="{64210378-1D51-4F9B-9057-793950EAE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644" y="1860768"/>
            <a:ext cx="26812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Rectangle 19">
            <a:extLst>
              <a:ext uri="{FF2B5EF4-FFF2-40B4-BE49-F238E27FC236}">
                <a16:creationId xmlns:a16="http://schemas.microsoft.com/office/drawing/2014/main" id="{65A6AA2C-A036-46ED-BEAF-E4DB5E134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1269" y="1889343"/>
            <a:ext cx="2573338" cy="5937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20">
            <a:extLst>
              <a:ext uri="{FF2B5EF4-FFF2-40B4-BE49-F238E27FC236}">
                <a16:creationId xmlns:a16="http://schemas.microsoft.com/office/drawing/2014/main" id="{FC37A29F-ABD4-49DD-9253-C380BA52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1269" y="1889343"/>
            <a:ext cx="2573338" cy="593725"/>
          </a:xfrm>
          <a:prstGeom prst="rect">
            <a:avLst/>
          </a:prstGeom>
          <a:noFill/>
          <a:ln w="20638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24">
            <a:extLst>
              <a:ext uri="{FF2B5EF4-FFF2-40B4-BE49-F238E27FC236}">
                <a16:creationId xmlns:a16="http://schemas.microsoft.com/office/drawing/2014/main" id="{3E57DE59-BDCA-4920-BA28-BCD534B50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50" y="1999039"/>
            <a:ext cx="1991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Warp Scheduler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0" name="Picture 25">
            <a:extLst>
              <a:ext uri="{FF2B5EF4-FFF2-40B4-BE49-F238E27FC236}">
                <a16:creationId xmlns:a16="http://schemas.microsoft.com/office/drawing/2014/main" id="{DB925CAA-B8D3-4187-B00F-486E761C5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898994"/>
            <a:ext cx="56515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7">
            <a:extLst>
              <a:ext uri="{FF2B5EF4-FFF2-40B4-BE49-F238E27FC236}">
                <a16:creationId xmlns:a16="http://schemas.microsoft.com/office/drawing/2014/main" id="{653AF6A1-497D-40A4-A8FF-7D35F4C42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2921219"/>
            <a:ext cx="476250" cy="1960563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34">
            <a:extLst>
              <a:ext uri="{FF2B5EF4-FFF2-40B4-BE49-F238E27FC236}">
                <a16:creationId xmlns:a16="http://schemas.microsoft.com/office/drawing/2014/main" id="{B1B31978-E1FA-4497-B18E-6160B33C0F7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71688" y="3707032"/>
            <a:ext cx="1928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Line 35">
            <a:extLst>
              <a:ext uri="{FF2B5EF4-FFF2-40B4-BE49-F238E27FC236}">
                <a16:creationId xmlns:a16="http://schemas.microsoft.com/office/drawing/2014/main" id="{24CCFB29-7225-4DD0-B157-AC357B5D5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7613" y="3902295"/>
            <a:ext cx="268288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36">
            <a:extLst>
              <a:ext uri="{FF2B5EF4-FFF2-40B4-BE49-F238E27FC236}">
                <a16:creationId xmlns:a16="http://schemas.microsoft.com/office/drawing/2014/main" id="{F9C16316-59C8-4370-924A-389E657F41FA}"/>
              </a:ext>
            </a:extLst>
          </p:cNvPr>
          <p:cNvSpPr>
            <a:spLocks/>
          </p:cNvSpPr>
          <p:nvPr/>
        </p:nvSpPr>
        <p:spPr bwMode="auto">
          <a:xfrm>
            <a:off x="2733675" y="3857845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37">
            <a:extLst>
              <a:ext uri="{FF2B5EF4-FFF2-40B4-BE49-F238E27FC236}">
                <a16:creationId xmlns:a16="http://schemas.microsoft.com/office/drawing/2014/main" id="{8E2D8279-27B0-4EBD-A9F3-A172CFBA5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3113" y="3900707"/>
            <a:ext cx="22860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38">
            <a:extLst>
              <a:ext uri="{FF2B5EF4-FFF2-40B4-BE49-F238E27FC236}">
                <a16:creationId xmlns:a16="http://schemas.microsoft.com/office/drawing/2014/main" id="{655C8B33-72AC-49C1-8941-B354F6D9DE51}"/>
              </a:ext>
            </a:extLst>
          </p:cNvPr>
          <p:cNvSpPr>
            <a:spLocks/>
          </p:cNvSpPr>
          <p:nvPr/>
        </p:nvSpPr>
        <p:spPr bwMode="auto">
          <a:xfrm>
            <a:off x="3521075" y="3856257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2" y="139"/>
                  <a:pt x="32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42">
            <a:extLst>
              <a:ext uri="{FF2B5EF4-FFF2-40B4-BE49-F238E27FC236}">
                <a16:creationId xmlns:a16="http://schemas.microsoft.com/office/drawing/2014/main" id="{CCD23A7C-869B-49A2-AB08-B1ABECC8B4A3}"/>
              </a:ext>
            </a:extLst>
          </p:cNvPr>
          <p:cNvSpPr>
            <a:spLocks noEditPoints="1"/>
          </p:cNvSpPr>
          <p:nvPr/>
        </p:nvSpPr>
        <p:spPr bwMode="auto">
          <a:xfrm>
            <a:off x="6290469" y="2900581"/>
            <a:ext cx="446088" cy="398463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47">
            <a:extLst>
              <a:ext uri="{FF2B5EF4-FFF2-40B4-BE49-F238E27FC236}">
                <a16:creationId xmlns:a16="http://schemas.microsoft.com/office/drawing/2014/main" id="{97FAA023-1291-42B2-82DB-9737D6184D3B}"/>
              </a:ext>
            </a:extLst>
          </p:cNvPr>
          <p:cNvSpPr>
            <a:spLocks noEditPoints="1"/>
          </p:cNvSpPr>
          <p:nvPr/>
        </p:nvSpPr>
        <p:spPr bwMode="auto">
          <a:xfrm>
            <a:off x="6290469" y="3289518"/>
            <a:ext cx="446088" cy="398463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2">
            <a:extLst>
              <a:ext uri="{FF2B5EF4-FFF2-40B4-BE49-F238E27FC236}">
                <a16:creationId xmlns:a16="http://schemas.microsoft.com/office/drawing/2014/main" id="{7E996DFD-0617-4059-87A6-66AAF05FD898}"/>
              </a:ext>
            </a:extLst>
          </p:cNvPr>
          <p:cNvSpPr>
            <a:spLocks noEditPoints="1"/>
          </p:cNvSpPr>
          <p:nvPr/>
        </p:nvSpPr>
        <p:spPr bwMode="auto">
          <a:xfrm>
            <a:off x="6290469" y="3678456"/>
            <a:ext cx="446088" cy="398463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7">
            <a:extLst>
              <a:ext uri="{FF2B5EF4-FFF2-40B4-BE49-F238E27FC236}">
                <a16:creationId xmlns:a16="http://schemas.microsoft.com/office/drawing/2014/main" id="{D700E505-018C-486D-AA6A-F73379D2378B}"/>
              </a:ext>
            </a:extLst>
          </p:cNvPr>
          <p:cNvSpPr>
            <a:spLocks noEditPoints="1"/>
          </p:cNvSpPr>
          <p:nvPr/>
        </p:nvSpPr>
        <p:spPr bwMode="auto">
          <a:xfrm>
            <a:off x="6290469" y="4067394"/>
            <a:ext cx="446088" cy="398463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5 h 251"/>
              <a:gd name="T4" fmla="*/ 278 w 281"/>
              <a:gd name="T5" fmla="*/ 245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6 h 251"/>
              <a:gd name="T12" fmla="*/ 3 w 281"/>
              <a:gd name="T13" fmla="*/ 6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5"/>
                </a:lnTo>
                <a:lnTo>
                  <a:pt x="278" y="245"/>
                </a:lnTo>
                <a:lnTo>
                  <a:pt x="275" y="248"/>
                </a:lnTo>
                <a:lnTo>
                  <a:pt x="275" y="3"/>
                </a:lnTo>
                <a:lnTo>
                  <a:pt x="278" y="6"/>
                </a:lnTo>
                <a:lnTo>
                  <a:pt x="3" y="6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62">
            <a:extLst>
              <a:ext uri="{FF2B5EF4-FFF2-40B4-BE49-F238E27FC236}">
                <a16:creationId xmlns:a16="http://schemas.microsoft.com/office/drawing/2014/main" id="{48963736-3612-43DB-B3FD-8B79BCE2AE8F}"/>
              </a:ext>
            </a:extLst>
          </p:cNvPr>
          <p:cNvSpPr>
            <a:spLocks noEditPoints="1"/>
          </p:cNvSpPr>
          <p:nvPr/>
        </p:nvSpPr>
        <p:spPr bwMode="auto">
          <a:xfrm>
            <a:off x="6290469" y="4456331"/>
            <a:ext cx="446088" cy="398463"/>
          </a:xfrm>
          <a:custGeom>
            <a:avLst/>
            <a:gdLst>
              <a:gd name="T0" fmla="*/ 6 w 281"/>
              <a:gd name="T1" fmla="*/ 248 h 251"/>
              <a:gd name="T2" fmla="*/ 3 w 281"/>
              <a:gd name="T3" fmla="*/ 246 h 251"/>
              <a:gd name="T4" fmla="*/ 278 w 281"/>
              <a:gd name="T5" fmla="*/ 246 h 251"/>
              <a:gd name="T6" fmla="*/ 275 w 281"/>
              <a:gd name="T7" fmla="*/ 248 h 251"/>
              <a:gd name="T8" fmla="*/ 275 w 281"/>
              <a:gd name="T9" fmla="*/ 3 h 251"/>
              <a:gd name="T10" fmla="*/ 278 w 281"/>
              <a:gd name="T11" fmla="*/ 7 h 251"/>
              <a:gd name="T12" fmla="*/ 3 w 281"/>
              <a:gd name="T13" fmla="*/ 7 h 251"/>
              <a:gd name="T14" fmla="*/ 6 w 281"/>
              <a:gd name="T15" fmla="*/ 3 h 251"/>
              <a:gd name="T16" fmla="*/ 6 w 281"/>
              <a:gd name="T17" fmla="*/ 248 h 251"/>
              <a:gd name="T18" fmla="*/ 0 w 281"/>
              <a:gd name="T19" fmla="*/ 0 h 251"/>
              <a:gd name="T20" fmla="*/ 281 w 281"/>
              <a:gd name="T21" fmla="*/ 0 h 251"/>
              <a:gd name="T22" fmla="*/ 281 w 281"/>
              <a:gd name="T23" fmla="*/ 251 h 251"/>
              <a:gd name="T24" fmla="*/ 0 w 281"/>
              <a:gd name="T25" fmla="*/ 251 h 251"/>
              <a:gd name="T26" fmla="*/ 0 w 281"/>
              <a:gd name="T27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1" h="251">
                <a:moveTo>
                  <a:pt x="6" y="248"/>
                </a:moveTo>
                <a:lnTo>
                  <a:pt x="3" y="246"/>
                </a:lnTo>
                <a:lnTo>
                  <a:pt x="278" y="246"/>
                </a:lnTo>
                <a:lnTo>
                  <a:pt x="275" y="248"/>
                </a:lnTo>
                <a:lnTo>
                  <a:pt x="275" y="3"/>
                </a:lnTo>
                <a:lnTo>
                  <a:pt x="278" y="7"/>
                </a:lnTo>
                <a:lnTo>
                  <a:pt x="3" y="7"/>
                </a:lnTo>
                <a:lnTo>
                  <a:pt x="6" y="3"/>
                </a:lnTo>
                <a:lnTo>
                  <a:pt x="6" y="248"/>
                </a:lnTo>
                <a:close/>
                <a:moveTo>
                  <a:pt x="0" y="0"/>
                </a:moveTo>
                <a:lnTo>
                  <a:pt x="281" y="0"/>
                </a:lnTo>
                <a:lnTo>
                  <a:pt x="281" y="251"/>
                </a:lnTo>
                <a:lnTo>
                  <a:pt x="0" y="2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64">
            <a:extLst>
              <a:ext uri="{FF2B5EF4-FFF2-40B4-BE49-F238E27FC236}">
                <a16:creationId xmlns:a16="http://schemas.microsoft.com/office/drawing/2014/main" id="{F7C930B9-B136-4858-A9D9-7C42B528DA8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528469" y="3722906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Operand Collector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>
            <a:extLst>
              <a:ext uri="{FF2B5EF4-FFF2-40B4-BE49-F238E27FC236}">
                <a16:creationId xmlns:a16="http://schemas.microsoft.com/office/drawing/2014/main" id="{3F1156C9-A3F5-4626-AADB-4F5BFC5C4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5232" y="2905343"/>
            <a:ext cx="436563" cy="1944688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68">
            <a:extLst>
              <a:ext uri="{FF2B5EF4-FFF2-40B4-BE49-F238E27FC236}">
                <a16:creationId xmlns:a16="http://schemas.microsoft.com/office/drawing/2014/main" id="{1624E8E8-B015-461A-9B73-A011401B2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3540" y="3886419"/>
            <a:ext cx="118872" cy="1588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69">
            <a:extLst>
              <a:ext uri="{FF2B5EF4-FFF2-40B4-BE49-F238E27FC236}">
                <a16:creationId xmlns:a16="http://schemas.microsoft.com/office/drawing/2014/main" id="{522C59AB-A430-45C8-8A93-164D5C11F4F4}"/>
              </a:ext>
            </a:extLst>
          </p:cNvPr>
          <p:cNvSpPr>
            <a:spLocks/>
          </p:cNvSpPr>
          <p:nvPr/>
        </p:nvSpPr>
        <p:spPr bwMode="auto">
          <a:xfrm>
            <a:off x="6199982" y="3843556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8" name="Picture 70">
            <a:extLst>
              <a:ext uri="{FF2B5EF4-FFF2-40B4-BE49-F238E27FC236}">
                <a16:creationId xmlns:a16="http://schemas.microsoft.com/office/drawing/2014/main" id="{21F521E2-8D69-4030-BC76-EE13D2063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994" y="2878356"/>
            <a:ext cx="538163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Freeform 72">
            <a:extLst>
              <a:ext uri="{FF2B5EF4-FFF2-40B4-BE49-F238E27FC236}">
                <a16:creationId xmlns:a16="http://schemas.microsoft.com/office/drawing/2014/main" id="{17048E16-DDC9-4494-B38E-1EA34BFE583A}"/>
              </a:ext>
            </a:extLst>
          </p:cNvPr>
          <p:cNvSpPr>
            <a:spLocks/>
          </p:cNvSpPr>
          <p:nvPr/>
        </p:nvSpPr>
        <p:spPr bwMode="auto">
          <a:xfrm>
            <a:off x="7103269" y="2902168"/>
            <a:ext cx="444500" cy="1960563"/>
          </a:xfrm>
          <a:custGeom>
            <a:avLst/>
            <a:gdLst>
              <a:gd name="T0" fmla="*/ 0 w 280"/>
              <a:gd name="T1" fmla="*/ 0 h 1235"/>
              <a:gd name="T2" fmla="*/ 0 w 280"/>
              <a:gd name="T3" fmla="*/ 1235 h 1235"/>
              <a:gd name="T4" fmla="*/ 280 w 280"/>
              <a:gd name="T5" fmla="*/ 1111 h 1235"/>
              <a:gd name="T6" fmla="*/ 280 w 280"/>
              <a:gd name="T7" fmla="*/ 124 h 1235"/>
              <a:gd name="T8" fmla="*/ 0 w 280"/>
              <a:gd name="T9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235">
                <a:moveTo>
                  <a:pt x="0" y="0"/>
                </a:moveTo>
                <a:lnTo>
                  <a:pt x="0" y="1235"/>
                </a:lnTo>
                <a:lnTo>
                  <a:pt x="280" y="1111"/>
                </a:lnTo>
                <a:lnTo>
                  <a:pt x="280" y="124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73">
            <a:extLst>
              <a:ext uri="{FF2B5EF4-FFF2-40B4-BE49-F238E27FC236}">
                <a16:creationId xmlns:a16="http://schemas.microsoft.com/office/drawing/2014/main" id="{0E427860-CB61-4CB4-B58D-66E33EA72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9257" y="3876894"/>
            <a:ext cx="284163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74">
            <a:extLst>
              <a:ext uri="{FF2B5EF4-FFF2-40B4-BE49-F238E27FC236}">
                <a16:creationId xmlns:a16="http://schemas.microsoft.com/office/drawing/2014/main" id="{28E3B63C-4A6C-41FB-B78C-F437DA221186}"/>
              </a:ext>
            </a:extLst>
          </p:cNvPr>
          <p:cNvSpPr>
            <a:spLocks/>
          </p:cNvSpPr>
          <p:nvPr/>
        </p:nvSpPr>
        <p:spPr bwMode="auto">
          <a:xfrm>
            <a:off x="7011194" y="3832444"/>
            <a:ext cx="88900" cy="88900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75">
            <a:extLst>
              <a:ext uri="{FF2B5EF4-FFF2-40B4-BE49-F238E27FC236}">
                <a16:creationId xmlns:a16="http://schemas.microsoft.com/office/drawing/2014/main" id="{48E1F12C-1C17-4500-BF45-2806FCCD5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5232" y="3875306"/>
            <a:ext cx="282575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76">
            <a:extLst>
              <a:ext uri="{FF2B5EF4-FFF2-40B4-BE49-F238E27FC236}">
                <a16:creationId xmlns:a16="http://schemas.microsoft.com/office/drawing/2014/main" id="{DFE6E43C-354C-4C10-B2EC-38C128090B5E}"/>
              </a:ext>
            </a:extLst>
          </p:cNvPr>
          <p:cNvSpPr>
            <a:spLocks/>
          </p:cNvSpPr>
          <p:nvPr/>
        </p:nvSpPr>
        <p:spPr bwMode="auto">
          <a:xfrm>
            <a:off x="7827169" y="3830856"/>
            <a:ext cx="88900" cy="88900"/>
          </a:xfrm>
          <a:custGeom>
            <a:avLst/>
            <a:gdLst>
              <a:gd name="T0" fmla="*/ 204 w 204"/>
              <a:gd name="T1" fmla="*/ 101 h 203"/>
              <a:gd name="T2" fmla="*/ 0 w 204"/>
              <a:gd name="T3" fmla="*/ 203 h 203"/>
              <a:gd name="T4" fmla="*/ 0 w 204"/>
              <a:gd name="T5" fmla="*/ 0 h 203"/>
              <a:gd name="T6" fmla="*/ 204 w 204"/>
              <a:gd name="T7" fmla="*/ 10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3">
                <a:moveTo>
                  <a:pt x="204" y="101"/>
                </a:moveTo>
                <a:lnTo>
                  <a:pt x="0" y="203"/>
                </a:lnTo>
                <a:cubicBezTo>
                  <a:pt x="33" y="139"/>
                  <a:pt x="33" y="64"/>
                  <a:pt x="0" y="0"/>
                </a:cubicBezTo>
                <a:lnTo>
                  <a:pt x="204" y="101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" name="Picture 77">
            <a:extLst>
              <a:ext uri="{FF2B5EF4-FFF2-40B4-BE49-F238E27FC236}">
                <a16:creationId xmlns:a16="http://schemas.microsoft.com/office/drawing/2014/main" id="{45AD75BC-DABE-49D1-B4A0-8D984BB8F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57" y="2864068"/>
            <a:ext cx="628650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Rectangle 79">
            <a:extLst>
              <a:ext uri="{FF2B5EF4-FFF2-40B4-BE49-F238E27FC236}">
                <a16:creationId xmlns:a16="http://schemas.microsoft.com/office/drawing/2014/main" id="{4F622DF8-7CBC-4027-887F-F95F69706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069" y="2886293"/>
            <a:ext cx="541338" cy="1966913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80">
            <a:extLst>
              <a:ext uri="{FF2B5EF4-FFF2-40B4-BE49-F238E27FC236}">
                <a16:creationId xmlns:a16="http://schemas.microsoft.com/office/drawing/2014/main" id="{9D87244B-5E65-4568-B2B5-9CC5477818B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96932" y="3676869"/>
            <a:ext cx="199072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SIMD Units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7" name="Rectangle 81">
            <a:extLst>
              <a:ext uri="{FF2B5EF4-FFF2-40B4-BE49-F238E27FC236}">
                <a16:creationId xmlns:a16="http://schemas.microsoft.com/office/drawing/2014/main" id="{EB366B7A-EBDA-4AF0-8438-1AB04276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2929157"/>
            <a:ext cx="120015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82">
            <a:extLst>
              <a:ext uri="{FF2B5EF4-FFF2-40B4-BE49-F238E27FC236}">
                <a16:creationId xmlns:a16="http://schemas.microsoft.com/office/drawing/2014/main" id="{9677D746-C72A-4D6E-AED4-DB500205A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3464145"/>
            <a:ext cx="176688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83">
            <a:extLst>
              <a:ext uri="{FF2B5EF4-FFF2-40B4-BE49-F238E27FC236}">
                <a16:creationId xmlns:a16="http://schemas.microsoft.com/office/drawing/2014/main" id="{1D44900C-1D29-4BE3-A35D-A77691A0F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4000720"/>
            <a:ext cx="887413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84">
            <a:extLst>
              <a:ext uri="{FF2B5EF4-FFF2-40B4-BE49-F238E27FC236}">
                <a16:creationId xmlns:a16="http://schemas.microsoft.com/office/drawing/2014/main" id="{1DE77A4F-5864-44D8-B862-DB4E4B50C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63" y="4545232"/>
            <a:ext cx="1873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85">
            <a:extLst>
              <a:ext uri="{FF2B5EF4-FFF2-40B4-BE49-F238E27FC236}">
                <a16:creationId xmlns:a16="http://schemas.microsoft.com/office/drawing/2014/main" id="{9637D4AF-C013-4BE6-AF55-D3FB2AD6C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4545232"/>
            <a:ext cx="14954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 banks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86">
            <a:extLst>
              <a:ext uri="{FF2B5EF4-FFF2-40B4-BE49-F238E27FC236}">
                <a16:creationId xmlns:a16="http://schemas.microsoft.com/office/drawing/2014/main" id="{1CD9BEA4-F97A-4976-8DD7-89EB6483E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4545232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Line 87">
            <a:extLst>
              <a:ext uri="{FF2B5EF4-FFF2-40B4-BE49-F238E27FC236}">
                <a16:creationId xmlns:a16="http://schemas.microsoft.com/office/drawing/2014/main" id="{1E4412D5-5513-49D7-941D-9AF809E949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09544" y="2552918"/>
            <a:ext cx="3175" cy="333375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88">
            <a:extLst>
              <a:ext uri="{FF2B5EF4-FFF2-40B4-BE49-F238E27FC236}">
                <a16:creationId xmlns:a16="http://schemas.microsoft.com/office/drawing/2014/main" id="{A8A45AF0-3AA4-4345-8AD8-CABF674D6234}"/>
              </a:ext>
            </a:extLst>
          </p:cNvPr>
          <p:cNvSpPr>
            <a:spLocks/>
          </p:cNvSpPr>
          <p:nvPr/>
        </p:nvSpPr>
        <p:spPr bwMode="auto">
          <a:xfrm>
            <a:off x="6465094" y="2486243"/>
            <a:ext cx="88900" cy="88900"/>
          </a:xfrm>
          <a:custGeom>
            <a:avLst/>
            <a:gdLst>
              <a:gd name="T0" fmla="*/ 100 w 204"/>
              <a:gd name="T1" fmla="*/ 0 h 205"/>
              <a:gd name="T2" fmla="*/ 204 w 204"/>
              <a:gd name="T3" fmla="*/ 202 h 205"/>
              <a:gd name="T4" fmla="*/ 0 w 204"/>
              <a:gd name="T5" fmla="*/ 205 h 205"/>
              <a:gd name="T6" fmla="*/ 100 w 204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0" y="0"/>
                </a:moveTo>
                <a:lnTo>
                  <a:pt x="204" y="202"/>
                </a:lnTo>
                <a:cubicBezTo>
                  <a:pt x="140" y="171"/>
                  <a:pt x="64" y="172"/>
                  <a:pt x="0" y="205"/>
                </a:cubicBezTo>
                <a:lnTo>
                  <a:pt x="100" y="0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Line 89">
            <a:extLst>
              <a:ext uri="{FF2B5EF4-FFF2-40B4-BE49-F238E27FC236}">
                <a16:creationId xmlns:a16="http://schemas.microsoft.com/office/drawing/2014/main" id="{91E65046-FEF7-44F3-A07C-70E28669B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169" y="2486243"/>
            <a:ext cx="6350" cy="447675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90">
            <a:extLst>
              <a:ext uri="{FF2B5EF4-FFF2-40B4-BE49-F238E27FC236}">
                <a16:creationId xmlns:a16="http://schemas.microsoft.com/office/drawing/2014/main" id="{9D86B69A-7AF3-477D-BEE9-8D2AC96A45C8}"/>
              </a:ext>
            </a:extLst>
          </p:cNvPr>
          <p:cNvSpPr>
            <a:spLocks/>
          </p:cNvSpPr>
          <p:nvPr/>
        </p:nvSpPr>
        <p:spPr bwMode="auto">
          <a:xfrm>
            <a:off x="7279482" y="2911693"/>
            <a:ext cx="88900" cy="88900"/>
          </a:xfrm>
          <a:custGeom>
            <a:avLst/>
            <a:gdLst>
              <a:gd name="T0" fmla="*/ 104 w 204"/>
              <a:gd name="T1" fmla="*/ 205 h 205"/>
              <a:gd name="T2" fmla="*/ 0 w 204"/>
              <a:gd name="T3" fmla="*/ 2 h 205"/>
              <a:gd name="T4" fmla="*/ 204 w 204"/>
              <a:gd name="T5" fmla="*/ 0 h 205"/>
              <a:gd name="T6" fmla="*/ 104 w 204"/>
              <a:gd name="T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5">
                <a:moveTo>
                  <a:pt x="104" y="205"/>
                </a:moveTo>
                <a:lnTo>
                  <a:pt x="0" y="2"/>
                </a:lnTo>
                <a:cubicBezTo>
                  <a:pt x="65" y="34"/>
                  <a:pt x="140" y="33"/>
                  <a:pt x="204" y="0"/>
                </a:cubicBezTo>
                <a:lnTo>
                  <a:pt x="104" y="205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C20741C5-78C1-4C9A-B250-457AD5D06C96}"/>
              </a:ext>
            </a:extLst>
          </p:cNvPr>
          <p:cNvCxnSpPr/>
          <p:nvPr/>
        </p:nvCxnSpPr>
        <p:spPr>
          <a:xfrm>
            <a:off x="2919413" y="3044608"/>
            <a:ext cx="294084" cy="1755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0819102-087F-4C4B-A7FC-E04F342B8EC2}"/>
              </a:ext>
            </a:extLst>
          </p:cNvPr>
          <p:cNvCxnSpPr/>
          <p:nvPr/>
        </p:nvCxnSpPr>
        <p:spPr>
          <a:xfrm flipH="1">
            <a:off x="2925363" y="3044607"/>
            <a:ext cx="263725" cy="17557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Picture 25">
            <a:extLst>
              <a:ext uri="{FF2B5EF4-FFF2-40B4-BE49-F238E27FC236}">
                <a16:creationId xmlns:a16="http://schemas.microsoft.com/office/drawing/2014/main" id="{D8157484-EC86-4BD7-ADBA-5274B2399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856" y="2874387"/>
            <a:ext cx="56515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Rectangle 27">
            <a:extLst>
              <a:ext uri="{FF2B5EF4-FFF2-40B4-BE49-F238E27FC236}">
                <a16:creationId xmlns:a16="http://schemas.microsoft.com/office/drawing/2014/main" id="{9E0A74DF-3F1A-477E-9424-FB0E3074D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368" y="2896612"/>
            <a:ext cx="476250" cy="1960563"/>
          </a:xfrm>
          <a:prstGeom prst="rect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34">
            <a:extLst>
              <a:ext uri="{FF2B5EF4-FFF2-40B4-BE49-F238E27FC236}">
                <a16:creationId xmlns:a16="http://schemas.microsoft.com/office/drawing/2014/main" id="{CA03931B-4CB7-4A51-BA74-74AD940D64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66481" y="3682425"/>
            <a:ext cx="1928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Crossbar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2" name="Line 35">
            <a:extLst>
              <a:ext uri="{FF2B5EF4-FFF2-40B4-BE49-F238E27FC236}">
                <a16:creationId xmlns:a16="http://schemas.microsoft.com/office/drawing/2014/main" id="{1D2342A7-F019-4E68-943B-849C96789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5717" y="3877688"/>
            <a:ext cx="182880" cy="0"/>
          </a:xfrm>
          <a:prstGeom prst="line">
            <a:avLst/>
          </a:prstGeom>
          <a:noFill/>
          <a:ln w="20638" cap="rnd">
            <a:solidFill>
              <a:srgbClr val="0C0C0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36">
            <a:extLst>
              <a:ext uri="{FF2B5EF4-FFF2-40B4-BE49-F238E27FC236}">
                <a16:creationId xmlns:a16="http://schemas.microsoft.com/office/drawing/2014/main" id="{DBEF7FCB-D281-43A0-AC39-B59148F0F435}"/>
              </a:ext>
            </a:extLst>
          </p:cNvPr>
          <p:cNvSpPr>
            <a:spLocks/>
          </p:cNvSpPr>
          <p:nvPr/>
        </p:nvSpPr>
        <p:spPr bwMode="auto">
          <a:xfrm>
            <a:off x="5528468" y="3833238"/>
            <a:ext cx="88900" cy="88900"/>
          </a:xfrm>
          <a:custGeom>
            <a:avLst/>
            <a:gdLst>
              <a:gd name="T0" fmla="*/ 204 w 204"/>
              <a:gd name="T1" fmla="*/ 102 h 204"/>
              <a:gd name="T2" fmla="*/ 1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1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C0C0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5D1F579-61D3-4EC2-BC40-00AB0137594A}"/>
              </a:ext>
            </a:extLst>
          </p:cNvPr>
          <p:cNvCxnSpPr/>
          <p:nvPr/>
        </p:nvCxnSpPr>
        <p:spPr>
          <a:xfrm>
            <a:off x="5714206" y="3020001"/>
            <a:ext cx="294084" cy="1755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D053961-3699-48F8-9B6D-1E31D1A8E271}"/>
              </a:ext>
            </a:extLst>
          </p:cNvPr>
          <p:cNvCxnSpPr/>
          <p:nvPr/>
        </p:nvCxnSpPr>
        <p:spPr>
          <a:xfrm flipH="1">
            <a:off x="5720156" y="3020000"/>
            <a:ext cx="263725" cy="17557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2501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33F02-9438-4B70-B3BD-AAD8A34D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Demand fetch/replace register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F29A-908D-48B3-9C23-BADD6FE78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8-30% hit rate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sz="2600" dirty="0"/>
              <a:t>No spatial locality for registers </a:t>
            </a:r>
          </a:p>
          <a:p>
            <a:pPr lvl="1"/>
            <a:r>
              <a:rPr lang="en-US" sz="2600" dirty="0"/>
              <a:t>Values might be renamed to different registers</a:t>
            </a:r>
          </a:p>
          <a:p>
            <a:pPr lvl="2"/>
            <a:r>
              <a:rPr lang="en-US" sz="2400" dirty="0"/>
              <a:t>Scrambles temporal locality</a:t>
            </a:r>
          </a:p>
          <a:p>
            <a:pPr lvl="1"/>
            <a:r>
              <a:rPr lang="en-US" sz="2600" dirty="0"/>
              <a:t>Lots of threads </a:t>
            </a:r>
            <a:r>
              <a:rPr lang="en-US" sz="2600" dirty="0">
                <a:sym typeface="Wingdings" panose="05000000000000000000" pitchFamily="2" charset="2"/>
              </a:rPr>
              <a:t> cache thrashing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37A1D-507B-4679-99AB-A974629F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3899679-2559-4709-BBB6-7B9F3D0664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500846"/>
              </p:ext>
            </p:extLst>
          </p:nvPr>
        </p:nvGraphicFramePr>
        <p:xfrm>
          <a:off x="1198971" y="1750550"/>
          <a:ext cx="6948772" cy="216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20621" y="5897320"/>
            <a:ext cx="9144000" cy="6543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Our solution: Precise register prefetching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50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00397" cy="723445"/>
          </a:xfrm>
        </p:spPr>
        <p:txBody>
          <a:bodyPr>
            <a:normAutofit/>
          </a:bodyPr>
          <a:lstStyle/>
          <a:p>
            <a:r>
              <a:rPr lang="en-US" dirty="0"/>
              <a:t>Compiler-driven register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8358646" cy="4966472"/>
          </a:xfrm>
        </p:spPr>
        <p:txBody>
          <a:bodyPr/>
          <a:lstStyle/>
          <a:p>
            <a:r>
              <a:rPr lang="en-US" dirty="0"/>
              <a:t>Possible to have near-perfect register prefetchers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149FEE-6C0F-4EF7-B101-FED92D6D2445}"/>
              </a:ext>
            </a:extLst>
          </p:cNvPr>
          <p:cNvSpPr txBox="1">
            <a:spLocks/>
          </p:cNvSpPr>
          <p:nvPr/>
        </p:nvSpPr>
        <p:spPr>
          <a:xfrm>
            <a:off x="456225" y="1638953"/>
            <a:ext cx="6968708" cy="496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Register working sets known at compile time</a:t>
            </a:r>
          </a:p>
          <a:p>
            <a:pPr lvl="2"/>
            <a:r>
              <a:rPr lang="en-US" dirty="0"/>
              <a:t>No indirection or address translation</a:t>
            </a:r>
          </a:p>
          <a:p>
            <a:pPr lvl="1"/>
            <a:r>
              <a:rPr lang="en-US" dirty="0"/>
              <a:t>Prefetch latency may overlap with other warps</a:t>
            </a:r>
          </a:p>
        </p:txBody>
      </p:sp>
    </p:spTree>
    <p:extLst>
      <p:ext uri="{BB962C8B-B14F-4D97-AF65-F5344CB8AC3E}">
        <p14:creationId xmlns:p14="http://schemas.microsoft.com/office/powerpoint/2010/main" val="376537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00397" cy="723445"/>
          </a:xfrm>
        </p:spPr>
        <p:txBody>
          <a:bodyPr>
            <a:normAutofit/>
          </a:bodyPr>
          <a:lstStyle/>
          <a:p>
            <a:r>
              <a:rPr lang="en-US" dirty="0"/>
              <a:t>Compiler-driven register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8358646" cy="1718138"/>
          </a:xfrm>
        </p:spPr>
        <p:txBody>
          <a:bodyPr/>
          <a:lstStyle/>
          <a:p>
            <a:r>
              <a:rPr lang="en-US" dirty="0"/>
              <a:t>Possible to have near-perfect register prefetchers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149FEE-6C0F-4EF7-B101-FED92D6D2445}"/>
              </a:ext>
            </a:extLst>
          </p:cNvPr>
          <p:cNvSpPr txBox="1">
            <a:spLocks/>
          </p:cNvSpPr>
          <p:nvPr/>
        </p:nvSpPr>
        <p:spPr>
          <a:xfrm>
            <a:off x="456225" y="1638953"/>
            <a:ext cx="6968708" cy="496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Register working sets known at compile time</a:t>
            </a:r>
          </a:p>
          <a:p>
            <a:pPr lvl="2"/>
            <a:r>
              <a:rPr lang="en-US" dirty="0"/>
              <a:t>No indirection or address translation</a:t>
            </a:r>
          </a:p>
          <a:p>
            <a:pPr lvl="1"/>
            <a:r>
              <a:rPr lang="en-US" dirty="0"/>
              <a:t>Prefetch latency may overlap with other warps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D48459-134C-4D2A-AB12-D810485A9597}"/>
              </a:ext>
            </a:extLst>
          </p:cNvPr>
          <p:cNvSpPr txBox="1"/>
          <p:nvPr/>
        </p:nvSpPr>
        <p:spPr>
          <a:xfrm>
            <a:off x="579556" y="3117044"/>
            <a:ext cx="638321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ll Sans MT" panose="020B0502020104020203" pitchFamily="34" charset="0"/>
              </a:rPr>
              <a:t>Key idea: </a:t>
            </a:r>
            <a:r>
              <a:rPr lang="en-US" sz="24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Gill Sans MT" panose="020B0502020104020203" pitchFamily="34" charset="0"/>
              </a:rPr>
              <a:t>“prefetch subgraphs”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Prefetch register working sets into the cache at the beginning of each subgraph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All register accesses in the prefetch subgraph hit in the register cache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1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9.1|1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3.7|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18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1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|3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3|9.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58795</TotalTime>
  <Words>1784</Words>
  <Application>Microsoft Office PowerPoint</Application>
  <PresentationFormat>On-screen Show (4:3)</PresentationFormat>
  <Paragraphs>673</Paragraphs>
  <Slides>39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Arial Rounded MT Bold</vt:lpstr>
      <vt:lpstr>Calibri</vt:lpstr>
      <vt:lpstr>Gill Sans MT</vt:lpstr>
      <vt:lpstr>Times New Roman</vt:lpstr>
      <vt:lpstr>Wingdings</vt:lpstr>
      <vt:lpstr>Office Theme</vt:lpstr>
      <vt:lpstr>LTRF: Enabling High-Capacity Register Files for GPUs via Hardware/Software Cooperative Register Prefetching</vt:lpstr>
      <vt:lpstr>Register file size limits GPU scalability </vt:lpstr>
      <vt:lpstr>How to make register files larger? </vt:lpstr>
      <vt:lpstr>Contributions</vt:lpstr>
      <vt:lpstr>Outline</vt:lpstr>
      <vt:lpstr>Register file caching [Gebhart’ ISCA11]</vt:lpstr>
      <vt:lpstr>Demand fetch/replace register caching</vt:lpstr>
      <vt:lpstr>Compiler-driven register prefetching</vt:lpstr>
      <vt:lpstr>Compiler-driven register prefetching</vt:lpstr>
      <vt:lpstr>Compiler-driven register prefetching</vt:lpstr>
      <vt:lpstr>Compiler-driven register prefetching</vt:lpstr>
      <vt:lpstr>PowerPoint Presentation</vt:lpstr>
      <vt:lpstr>Register intervals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intervals in action</vt:lpstr>
      <vt:lpstr>Register interval highlights</vt:lpstr>
      <vt:lpstr>Outline</vt:lpstr>
      <vt:lpstr>Latency Tolerant Register File (LTRF)</vt:lpstr>
      <vt:lpstr>Latency Tolerant Register File (LTRF)</vt:lpstr>
      <vt:lpstr>Latency Tolerant Register File (LTRF)</vt:lpstr>
      <vt:lpstr>Latency Tolerant Register File (LTRF)</vt:lpstr>
      <vt:lpstr>Latency Tolerant Register File (LTRF)</vt:lpstr>
      <vt:lpstr>Outline</vt:lpstr>
      <vt:lpstr>Evaluation methodology</vt:lpstr>
      <vt:lpstr>Latency tolerance</vt:lpstr>
      <vt:lpstr>Performance improvement</vt:lpstr>
      <vt:lpstr>Also in the paper…</vt:lpstr>
      <vt:lpstr>Conclusion</vt:lpstr>
      <vt:lpstr>LTRF: Enabling High-Capacity Register Files for GPUs via Hardware/Software Cooperative Register Prefetching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Transparent Offloading and Mapping (TOM): Enabling Programmer-Transparent Near-Data Processing in GPU Systems</dc:title>
  <dc:creator>Amirhossein Mirhosseini</dc:creator>
  <cp:lastModifiedBy>Mirhosseininiri, Seyedamirhossein</cp:lastModifiedBy>
  <cp:revision>1033</cp:revision>
  <cp:lastPrinted>2016-06-26T00:20:11Z</cp:lastPrinted>
  <dcterms:created xsi:type="dcterms:W3CDTF">2016-06-04T20:12:37Z</dcterms:created>
  <dcterms:modified xsi:type="dcterms:W3CDTF">2018-03-30T09:56:34Z</dcterms:modified>
</cp:coreProperties>
</file>