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89" r:id="rId2"/>
    <p:sldId id="390" r:id="rId3"/>
    <p:sldId id="391" r:id="rId4"/>
    <p:sldId id="399" r:id="rId5"/>
    <p:sldId id="398" r:id="rId6"/>
    <p:sldId id="392" r:id="rId7"/>
    <p:sldId id="393" r:id="rId8"/>
    <p:sldId id="394" r:id="rId9"/>
    <p:sldId id="395" r:id="rId10"/>
    <p:sldId id="396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olas" panose="020B0609020204030204" pitchFamily="49" charset="0"/>
      <p:regular r:id="rId18"/>
      <p:bold r:id="rId19"/>
      <p:italic r:id="rId20"/>
      <p:boldItalic r:id="rId21"/>
    </p:embeddedFont>
    <p:embeddedFont>
      <p:font typeface="MS PGothic" panose="020B0600070205080204" pitchFamily="34" charset="-128"/>
      <p:regular r:id="rId22"/>
    </p:embeddedFont>
    <p:embeddedFont>
      <p:font typeface="Myriad Pro Cond" panose="020B0506030403020204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79011" autoAdjust="0"/>
  </p:normalViewPr>
  <p:slideViewPr>
    <p:cSldViewPr snapToGrid="0">
      <p:cViewPr varScale="1">
        <p:scale>
          <a:sx n="63" d="100"/>
          <a:sy n="63" d="100"/>
        </p:scale>
        <p:origin x="655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10" y="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84CB72-596D-4862-BDDB-481E6B4577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68CEBB-31B2-411E-9EA9-1B8FE7E5AA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C82D1-B24A-409D-8650-46CDA579A0D6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54BEF-1912-4AA8-8E42-485F6ED596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772426-7768-45FE-A87A-2D597924D3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AE280-62A3-4049-A19F-54F977C9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6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65453-5C94-4387-AB22-1EB7A95013A0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3D22C-E660-4C8A-A2B8-0C29DC9C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3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980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279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04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79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7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69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17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24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98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3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945C0-6189-45F9-A8E4-849CD1DF2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E678AC-468B-4020-B66A-F26093C6C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063D3-AC3D-4E76-A78A-B51591A9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D25C-F694-4F68-8D5A-65525F91DF75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38CE1-BA36-4FB2-88E1-7E09F3AB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8B6EB-C060-4924-9B34-88A9864E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8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6459E-BE5E-491B-AEF7-CCC35653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5A17B-10C3-4BC3-896E-F4A7480A3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13C5-9D68-4087-94B1-CEAD73FEE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34B1-BBA1-494D-ADBD-ABDC9FB5C3B0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E33D7-DBC3-4872-A104-16CD8C71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B39CF-823E-448C-8E9C-E8F84369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8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2E8218-3921-4591-9CEB-1E93553B8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1F1C2-8E82-4C14-AC81-B0F87B274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563B6-21C8-4604-99A3-8D4882C8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F115-0CA3-4B6F-844E-2810361768C9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C49B4-F7EE-423B-A741-B6749DD8A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1E3C1-79D2-45C4-BE80-5F170BA4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8A2E-E498-4BCD-947B-EFD8C5D7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Myriad Pro Cond" panose="020B0506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CCAA5-BEA7-4B42-A5C2-FBC93371B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Myriad Pro Cond" panose="020B0506030403020204" pitchFamily="34" charset="0"/>
              </a:defRPr>
            </a:lvl1pPr>
            <a:lvl2pPr>
              <a:defRPr b="1">
                <a:latin typeface="Myriad Pro Cond" panose="020B0506030403020204" pitchFamily="34" charset="0"/>
              </a:defRPr>
            </a:lvl2pPr>
            <a:lvl3pPr>
              <a:defRPr b="1">
                <a:latin typeface="Myriad Pro Cond" panose="020B0506030403020204" pitchFamily="34" charset="0"/>
              </a:defRPr>
            </a:lvl3pPr>
            <a:lvl4pPr>
              <a:defRPr b="1">
                <a:latin typeface="Myriad Pro Cond" panose="020B0506030403020204" pitchFamily="34" charset="0"/>
              </a:defRPr>
            </a:lvl4pPr>
            <a:lvl5pPr>
              <a:defRPr b="1"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2F03B-B56E-4DD2-ABA2-715658E5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524B-378D-4120-812B-E21594B585F8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6711E-CC1D-458A-92D8-6F660BA8D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9852C-DF95-435C-B2E7-2E5B7793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2C27E80B-A655-44B0-A6D9-E5EAFBEBB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2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712F3-7128-47A5-A901-A4ACA2FD0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1C3FA-7C62-46A7-889B-BAAF2989A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76295-0E82-4E7D-A4DF-61967F4D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9F8E-A6F1-4E66-9E3F-04A7B45BF641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FB585-9159-484F-B86C-E399141CE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D0D0F-9310-4D13-96CB-221E769D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7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1E01-B7CF-447C-A24B-903A8ECE3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EBDE5-9085-4E58-8199-DA390C8A6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06C08-827D-40DE-A323-1B69BD0D7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B6AFD-AE7D-4C80-B660-19FA11AC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4E09-252D-4070-979C-16C9604640B9}" type="datetime1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AA9C8-3795-4A4C-B978-CC4FC2715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7D1B4-EC34-44B5-870E-4916AAE3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6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42F32-BF12-4E6E-9D0E-8DEB5ED7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9FB2A-6E70-451C-AE42-6361AC8B2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C8E6D-A0CC-4B7C-A3B8-A4092AE88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61A02B-11BC-4A8E-88B7-2E7B26D63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355BE3-71E0-41FD-8082-2533166CE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6165C3-2FD7-4F62-8147-54EEABCF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534-A92F-4D29-8E00-121C45191CCC}" type="datetime1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FB7643-3F0C-413F-A6FF-CE7E52B70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1A58E-5CF6-4E60-8348-CDC976DF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5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EA521-D0ED-4F32-9C05-1CED72364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B80FF-8F21-4A93-9A9D-1D24CC62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28B3-AA8C-4839-898C-04083890AAAB}" type="datetime1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B90A6-7A3E-460F-809B-E7AC23C5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02378-A3CD-4657-ABB1-FAA6F52C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1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C2E51-5953-4DA5-93BC-41DBE0718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AC74-146A-4985-BDF9-1316F0F289AB}" type="datetime1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99423-AB3B-43D6-9DA0-1D68F96F7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77AB9-06C5-47D0-9AB2-EB19C778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0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E011D-2F27-45D9-A75D-718F4CE6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5BE6F-BC5F-4FC4-8CA4-B3EB6FFF2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973DF-CDBB-4F17-AF9B-65387D38B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1773F-1E93-4D17-8AF6-4567B9077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8899-B75B-42CE-A255-697E102B83C3}" type="datetime1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8B7AC-6A7C-49AF-8E05-18CD7983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56CA0-2AD6-4CB0-A263-63A063D1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5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944E9-475D-45F1-87FC-221F0ACA8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85F34-77D8-4238-A2AD-61D9FB6E05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7E0C8-F160-4535-888B-CF534C910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2E6D-D87E-4833-A79F-F4E3A1F1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E4C1-8AEE-4053-8A5C-3B569DB941A0}" type="datetime1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6BF33-4AAE-4AFB-8216-0C45F35AE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A5AF4-3F17-429F-9C73-B93D8212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0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51D48D-9BA1-4D8A-9201-0E58407A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7B755-18A1-4B6D-A51A-27521AA42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3F0FF-2B6F-426B-BDD4-8DDA6BBA5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EBBC9-CB66-4688-8198-697384A9C39F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C5BFE-9F91-4309-9B29-3AA41155A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FDED7-CE46-445B-8945-762C97F24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>
                <a:solidFill>
                  <a:srgbClr val="009900"/>
                </a:solidFill>
                <a:latin typeface="Myriad Pro Cond" panose="020B0506030403020204" pitchFamily="34" charset="0"/>
              </a:defRPr>
            </a:lvl1pPr>
          </a:lstStyle>
          <a:p>
            <a:fld id="{2C27E80B-A655-44B0-A6D9-E5EAFBEBB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4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yriad Pro Cond" panose="020B0506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Myriad Pro Cond" panose="020B0506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Myriad Pro Cond" panose="020B0506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Myriad Pro Cond" panose="020B0506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Myriad Pro Cond" panose="020B0506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Myriad Pro Cond" panose="020B0506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391400"/>
            <a:ext cx="12192000" cy="2515696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The Locality Descriptor</a:t>
            </a:r>
            <a:br>
              <a:rPr lang="en-US" b="1" dirty="0">
                <a:solidFill>
                  <a:schemeClr val="accent2"/>
                </a:solidFill>
                <a:latin typeface="Myriad Pro Cond" panose="020B0506030403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Myriad Pro Cond" panose="020B0506030403020204" pitchFamily="34" charset="0"/>
              </a:rPr>
              <a:t>A Holistic Cross-Layer Abstraction </a:t>
            </a:r>
            <a:br>
              <a:rPr lang="en-US" b="1" dirty="0">
                <a:solidFill>
                  <a:schemeClr val="tx1"/>
                </a:solidFill>
                <a:latin typeface="Myriad Pro Cond" panose="020B0506030403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Myriad Pro Cond" panose="020B0506030403020204" pitchFamily="34" charset="0"/>
              </a:rPr>
              <a:t>to Express Data Locality in GPUs</a:t>
            </a: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0" y="3599726"/>
            <a:ext cx="12192000" cy="137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9900"/>
                </a:solidFill>
                <a:latin typeface="Myriad Pro Cond"/>
              </a:rPr>
              <a:t>Nandita Vijaykumar</a:t>
            </a:r>
          </a:p>
          <a:p>
            <a:r>
              <a:rPr lang="en-US" sz="3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Myriad Pro Cond"/>
              </a:rPr>
              <a:t>Eiman</a:t>
            </a:r>
            <a:r>
              <a:rPr lang="en-US" sz="3600" dirty="0">
                <a:solidFill>
                  <a:prstClr val="black">
                    <a:lumMod val="50000"/>
                    <a:lumOff val="50000"/>
                  </a:prstClr>
                </a:solidFill>
                <a:latin typeface="Myriad Pro Cond"/>
              </a:rPr>
              <a:t> Ebrahimi, Kevin Hsieh, Phillip B. Gibbons, </a:t>
            </a:r>
            <a:r>
              <a:rPr lang="en-US" sz="3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Myriad Pro Cond"/>
              </a:rPr>
              <a:t>Onur</a:t>
            </a:r>
            <a:r>
              <a:rPr lang="en-US" sz="3600" dirty="0">
                <a:solidFill>
                  <a:prstClr val="black">
                    <a:lumMod val="50000"/>
                    <a:lumOff val="50000"/>
                  </a:prstClr>
                </a:solidFill>
                <a:latin typeface="Myriad Pro Cond"/>
              </a:rPr>
              <a:t> </a:t>
            </a:r>
            <a:r>
              <a:rPr lang="en-US" sz="3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Myriad Pro Cond"/>
              </a:rPr>
              <a:t>Mutlu</a:t>
            </a:r>
            <a:endParaRPr lang="en-US" sz="3600" dirty="0">
              <a:solidFill>
                <a:prstClr val="black">
                  <a:lumMod val="50000"/>
                  <a:lumOff val="50000"/>
                </a:prstClr>
              </a:solidFill>
              <a:latin typeface="Myriad Pro Cond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01D79B-C6A9-4E67-9ABA-A5F93A17C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91" y="5150262"/>
            <a:ext cx="2305544" cy="14942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2D1A86-E960-4704-AB6A-9111FEFA4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5492076"/>
            <a:ext cx="2438400" cy="97452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E98B2F2-5902-4A87-A33F-A336F57FBA82}"/>
              </a:ext>
            </a:extLst>
          </p:cNvPr>
          <p:cNvGrpSpPr/>
          <p:nvPr/>
        </p:nvGrpSpPr>
        <p:grpSpPr>
          <a:xfrm>
            <a:off x="4675909" y="5672954"/>
            <a:ext cx="2438400" cy="612768"/>
            <a:chOff x="677492" y="-1417931"/>
            <a:chExt cx="3154606" cy="58270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5D3735E-3866-4A19-B8DA-D92757EE93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1772" y="-980905"/>
              <a:ext cx="70326" cy="68652"/>
            </a:xfrm>
            <a:custGeom>
              <a:avLst/>
              <a:gdLst>
                <a:gd name="T0" fmla="*/ 36 w 87"/>
                <a:gd name="T1" fmla="*/ 37 h 83"/>
                <a:gd name="T2" fmla="*/ 36 w 87"/>
                <a:gd name="T3" fmla="*/ 26 h 83"/>
                <a:gd name="T4" fmla="*/ 43 w 87"/>
                <a:gd name="T5" fmla="*/ 26 h 83"/>
                <a:gd name="T6" fmla="*/ 52 w 87"/>
                <a:gd name="T7" fmla="*/ 31 h 83"/>
                <a:gd name="T8" fmla="*/ 45 w 87"/>
                <a:gd name="T9" fmla="*/ 37 h 83"/>
                <a:gd name="T10" fmla="*/ 36 w 87"/>
                <a:gd name="T11" fmla="*/ 37 h 83"/>
                <a:gd name="T12" fmla="*/ 36 w 87"/>
                <a:gd name="T13" fmla="*/ 45 h 83"/>
                <a:gd name="T14" fmla="*/ 41 w 87"/>
                <a:gd name="T15" fmla="*/ 45 h 83"/>
                <a:gd name="T16" fmla="*/ 52 w 87"/>
                <a:gd name="T17" fmla="*/ 63 h 83"/>
                <a:gd name="T18" fmla="*/ 63 w 87"/>
                <a:gd name="T19" fmla="*/ 63 h 83"/>
                <a:gd name="T20" fmla="*/ 52 w 87"/>
                <a:gd name="T21" fmla="*/ 44 h 83"/>
                <a:gd name="T22" fmla="*/ 63 w 87"/>
                <a:gd name="T23" fmla="*/ 32 h 83"/>
                <a:gd name="T24" fmla="*/ 44 w 87"/>
                <a:gd name="T25" fmla="*/ 19 h 83"/>
                <a:gd name="T26" fmla="*/ 26 w 87"/>
                <a:gd name="T27" fmla="*/ 19 h 83"/>
                <a:gd name="T28" fmla="*/ 26 w 87"/>
                <a:gd name="T29" fmla="*/ 63 h 83"/>
                <a:gd name="T30" fmla="*/ 36 w 87"/>
                <a:gd name="T31" fmla="*/ 63 h 83"/>
                <a:gd name="T32" fmla="*/ 36 w 87"/>
                <a:gd name="T33" fmla="*/ 45 h 83"/>
                <a:gd name="T34" fmla="*/ 87 w 87"/>
                <a:gd name="T35" fmla="*/ 41 h 83"/>
                <a:gd name="T36" fmla="*/ 44 w 87"/>
                <a:gd name="T37" fmla="*/ 0 h 83"/>
                <a:gd name="T38" fmla="*/ 0 w 87"/>
                <a:gd name="T39" fmla="*/ 41 h 83"/>
                <a:gd name="T40" fmla="*/ 44 w 87"/>
                <a:gd name="T41" fmla="*/ 83 h 83"/>
                <a:gd name="T42" fmla="*/ 87 w 87"/>
                <a:gd name="T43" fmla="*/ 41 h 83"/>
                <a:gd name="T44" fmla="*/ 74 w 87"/>
                <a:gd name="T45" fmla="*/ 41 h 83"/>
                <a:gd name="T46" fmla="*/ 44 w 87"/>
                <a:gd name="T47" fmla="*/ 73 h 83"/>
                <a:gd name="T48" fmla="*/ 44 w 87"/>
                <a:gd name="T49" fmla="*/ 73 h 83"/>
                <a:gd name="T50" fmla="*/ 13 w 87"/>
                <a:gd name="T51" fmla="*/ 41 h 83"/>
                <a:gd name="T52" fmla="*/ 44 w 87"/>
                <a:gd name="T53" fmla="*/ 9 h 83"/>
                <a:gd name="T54" fmla="*/ 74 w 87"/>
                <a:gd name="T5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83">
                  <a:moveTo>
                    <a:pt x="36" y="37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7" y="26"/>
                    <a:pt x="52" y="27"/>
                    <a:pt x="52" y="31"/>
                  </a:cubicBezTo>
                  <a:cubicBezTo>
                    <a:pt x="52" y="36"/>
                    <a:pt x="50" y="37"/>
                    <a:pt x="45" y="37"/>
                  </a:cubicBezTo>
                  <a:cubicBezTo>
                    <a:pt x="36" y="37"/>
                    <a:pt x="36" y="37"/>
                    <a:pt x="36" y="37"/>
                  </a:cubicBezTo>
                  <a:moveTo>
                    <a:pt x="36" y="45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43"/>
                    <a:pt x="63" y="41"/>
                    <a:pt x="63" y="32"/>
                  </a:cubicBezTo>
                  <a:cubicBezTo>
                    <a:pt x="63" y="22"/>
                    <a:pt x="56" y="19"/>
                    <a:pt x="44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45"/>
                    <a:pt x="36" y="45"/>
                    <a:pt x="36" y="45"/>
                  </a:cubicBezTo>
                  <a:moveTo>
                    <a:pt x="87" y="41"/>
                  </a:moveTo>
                  <a:cubicBezTo>
                    <a:pt x="87" y="15"/>
                    <a:pt x="66" y="0"/>
                    <a:pt x="44" y="0"/>
                  </a:cubicBezTo>
                  <a:cubicBezTo>
                    <a:pt x="21" y="0"/>
                    <a:pt x="0" y="15"/>
                    <a:pt x="0" y="41"/>
                  </a:cubicBezTo>
                  <a:cubicBezTo>
                    <a:pt x="0" y="67"/>
                    <a:pt x="21" y="83"/>
                    <a:pt x="44" y="83"/>
                  </a:cubicBezTo>
                  <a:cubicBezTo>
                    <a:pt x="66" y="83"/>
                    <a:pt x="87" y="67"/>
                    <a:pt x="87" y="41"/>
                  </a:cubicBezTo>
                  <a:moveTo>
                    <a:pt x="74" y="41"/>
                  </a:moveTo>
                  <a:cubicBezTo>
                    <a:pt x="74" y="60"/>
                    <a:pt x="60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26" y="73"/>
                    <a:pt x="13" y="60"/>
                    <a:pt x="13" y="41"/>
                  </a:cubicBezTo>
                  <a:cubicBezTo>
                    <a:pt x="13" y="22"/>
                    <a:pt x="26" y="9"/>
                    <a:pt x="44" y="9"/>
                  </a:cubicBezTo>
                  <a:cubicBezTo>
                    <a:pt x="60" y="9"/>
                    <a:pt x="74" y="22"/>
                    <a:pt x="74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477D85-E659-45EB-87B3-F8A38914E6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0563" y="-1309093"/>
              <a:ext cx="2039443" cy="385118"/>
            </a:xfrm>
            <a:custGeom>
              <a:avLst/>
              <a:gdLst>
                <a:gd name="T0" fmla="*/ 1048 w 2520"/>
                <a:gd name="T1" fmla="*/ 0 h 472"/>
                <a:gd name="T2" fmla="*/ 1048 w 2520"/>
                <a:gd name="T3" fmla="*/ 472 h 472"/>
                <a:gd name="T4" fmla="*/ 1181 w 2520"/>
                <a:gd name="T5" fmla="*/ 472 h 472"/>
                <a:gd name="T6" fmla="*/ 1181 w 2520"/>
                <a:gd name="T7" fmla="*/ 0 h 472"/>
                <a:gd name="T8" fmla="*/ 1048 w 2520"/>
                <a:gd name="T9" fmla="*/ 0 h 472"/>
                <a:gd name="T10" fmla="*/ 0 w 2520"/>
                <a:gd name="T11" fmla="*/ 0 h 472"/>
                <a:gd name="T12" fmla="*/ 0 w 2520"/>
                <a:gd name="T13" fmla="*/ 472 h 472"/>
                <a:gd name="T14" fmla="*/ 134 w 2520"/>
                <a:gd name="T15" fmla="*/ 472 h 472"/>
                <a:gd name="T16" fmla="*/ 134 w 2520"/>
                <a:gd name="T17" fmla="*/ 105 h 472"/>
                <a:gd name="T18" fmla="*/ 239 w 2520"/>
                <a:gd name="T19" fmla="*/ 106 h 472"/>
                <a:gd name="T20" fmla="*/ 314 w 2520"/>
                <a:gd name="T21" fmla="*/ 132 h 472"/>
                <a:gd name="T22" fmla="*/ 344 w 2520"/>
                <a:gd name="T23" fmla="*/ 257 h 472"/>
                <a:gd name="T24" fmla="*/ 344 w 2520"/>
                <a:gd name="T25" fmla="*/ 472 h 472"/>
                <a:gd name="T26" fmla="*/ 474 w 2520"/>
                <a:gd name="T27" fmla="*/ 472 h 472"/>
                <a:gd name="T28" fmla="*/ 474 w 2520"/>
                <a:gd name="T29" fmla="*/ 211 h 472"/>
                <a:gd name="T30" fmla="*/ 239 w 2520"/>
                <a:gd name="T31" fmla="*/ 0 h 472"/>
                <a:gd name="T32" fmla="*/ 0 w 2520"/>
                <a:gd name="T33" fmla="*/ 0 h 472"/>
                <a:gd name="T34" fmla="*/ 1262 w 2520"/>
                <a:gd name="T35" fmla="*/ 0 h 472"/>
                <a:gd name="T36" fmla="*/ 1262 w 2520"/>
                <a:gd name="T37" fmla="*/ 472 h 472"/>
                <a:gd name="T38" fmla="*/ 1479 w 2520"/>
                <a:gd name="T39" fmla="*/ 472 h 472"/>
                <a:gd name="T40" fmla="*/ 1672 w 2520"/>
                <a:gd name="T41" fmla="*/ 410 h 472"/>
                <a:gd name="T42" fmla="*/ 1719 w 2520"/>
                <a:gd name="T43" fmla="*/ 242 h 472"/>
                <a:gd name="T44" fmla="*/ 1676 w 2520"/>
                <a:gd name="T45" fmla="*/ 79 h 472"/>
                <a:gd name="T46" fmla="*/ 1449 w 2520"/>
                <a:gd name="T47" fmla="*/ 0 h 472"/>
                <a:gd name="T48" fmla="*/ 1262 w 2520"/>
                <a:gd name="T49" fmla="*/ 0 h 472"/>
                <a:gd name="T50" fmla="*/ 1395 w 2520"/>
                <a:gd name="T51" fmla="*/ 103 h 472"/>
                <a:gd name="T52" fmla="*/ 1452 w 2520"/>
                <a:gd name="T53" fmla="*/ 103 h 472"/>
                <a:gd name="T54" fmla="*/ 1589 w 2520"/>
                <a:gd name="T55" fmla="*/ 237 h 472"/>
                <a:gd name="T56" fmla="*/ 1452 w 2520"/>
                <a:gd name="T57" fmla="*/ 372 h 472"/>
                <a:gd name="T58" fmla="*/ 1395 w 2520"/>
                <a:gd name="T59" fmla="*/ 372 h 472"/>
                <a:gd name="T60" fmla="*/ 1395 w 2520"/>
                <a:gd name="T61" fmla="*/ 103 h 472"/>
                <a:gd name="T62" fmla="*/ 856 w 2520"/>
                <a:gd name="T63" fmla="*/ 0 h 472"/>
                <a:gd name="T64" fmla="*/ 745 w 2520"/>
                <a:gd name="T65" fmla="*/ 374 h 472"/>
                <a:gd name="T66" fmla="*/ 638 w 2520"/>
                <a:gd name="T67" fmla="*/ 0 h 472"/>
                <a:gd name="T68" fmla="*/ 494 w 2520"/>
                <a:gd name="T69" fmla="*/ 0 h 472"/>
                <a:gd name="T70" fmla="*/ 646 w 2520"/>
                <a:gd name="T71" fmla="*/ 472 h 472"/>
                <a:gd name="T72" fmla="*/ 838 w 2520"/>
                <a:gd name="T73" fmla="*/ 472 h 472"/>
                <a:gd name="T74" fmla="*/ 992 w 2520"/>
                <a:gd name="T75" fmla="*/ 0 h 472"/>
                <a:gd name="T76" fmla="*/ 856 w 2520"/>
                <a:gd name="T77" fmla="*/ 0 h 472"/>
                <a:gd name="T78" fmla="*/ 1781 w 2520"/>
                <a:gd name="T79" fmla="*/ 472 h 472"/>
                <a:gd name="T80" fmla="*/ 1915 w 2520"/>
                <a:gd name="T81" fmla="*/ 472 h 472"/>
                <a:gd name="T82" fmla="*/ 1915 w 2520"/>
                <a:gd name="T83" fmla="*/ 0 h 472"/>
                <a:gd name="T84" fmla="*/ 1781 w 2520"/>
                <a:gd name="T85" fmla="*/ 0 h 472"/>
                <a:gd name="T86" fmla="*/ 1781 w 2520"/>
                <a:gd name="T87" fmla="*/ 472 h 472"/>
                <a:gd name="T88" fmla="*/ 2155 w 2520"/>
                <a:gd name="T89" fmla="*/ 1 h 472"/>
                <a:gd name="T90" fmla="*/ 1969 w 2520"/>
                <a:gd name="T91" fmla="*/ 472 h 472"/>
                <a:gd name="T92" fmla="*/ 2100 w 2520"/>
                <a:gd name="T93" fmla="*/ 472 h 472"/>
                <a:gd name="T94" fmla="*/ 2130 w 2520"/>
                <a:gd name="T95" fmla="*/ 389 h 472"/>
                <a:gd name="T96" fmla="*/ 2350 w 2520"/>
                <a:gd name="T97" fmla="*/ 389 h 472"/>
                <a:gd name="T98" fmla="*/ 2378 w 2520"/>
                <a:gd name="T99" fmla="*/ 472 h 472"/>
                <a:gd name="T100" fmla="*/ 2520 w 2520"/>
                <a:gd name="T101" fmla="*/ 472 h 472"/>
                <a:gd name="T102" fmla="*/ 2333 w 2520"/>
                <a:gd name="T103" fmla="*/ 1 h 472"/>
                <a:gd name="T104" fmla="*/ 2155 w 2520"/>
                <a:gd name="T105" fmla="*/ 1 h 472"/>
                <a:gd name="T106" fmla="*/ 2241 w 2520"/>
                <a:gd name="T107" fmla="*/ 87 h 472"/>
                <a:gd name="T108" fmla="*/ 2322 w 2520"/>
                <a:gd name="T109" fmla="*/ 307 h 472"/>
                <a:gd name="T110" fmla="*/ 2158 w 2520"/>
                <a:gd name="T111" fmla="*/ 307 h 472"/>
                <a:gd name="T112" fmla="*/ 2241 w 2520"/>
                <a:gd name="T113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0" h="472">
                  <a:moveTo>
                    <a:pt x="1048" y="0"/>
                  </a:moveTo>
                  <a:cubicBezTo>
                    <a:pt x="1048" y="472"/>
                    <a:pt x="1048" y="472"/>
                    <a:pt x="1048" y="472"/>
                  </a:cubicBezTo>
                  <a:cubicBezTo>
                    <a:pt x="1181" y="472"/>
                    <a:pt x="1181" y="472"/>
                    <a:pt x="1181" y="472"/>
                  </a:cubicBezTo>
                  <a:cubicBezTo>
                    <a:pt x="1181" y="0"/>
                    <a:pt x="1181" y="0"/>
                    <a:pt x="1181" y="0"/>
                  </a:cubicBezTo>
                  <a:lnTo>
                    <a:pt x="1048" y="0"/>
                  </a:lnTo>
                  <a:close/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134" y="472"/>
                    <a:pt x="134" y="472"/>
                    <a:pt x="134" y="472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239" y="106"/>
                    <a:pt x="239" y="106"/>
                    <a:pt x="239" y="106"/>
                  </a:cubicBezTo>
                  <a:cubicBezTo>
                    <a:pt x="273" y="106"/>
                    <a:pt x="297" y="114"/>
                    <a:pt x="314" y="132"/>
                  </a:cubicBezTo>
                  <a:cubicBezTo>
                    <a:pt x="335" y="154"/>
                    <a:pt x="344" y="191"/>
                    <a:pt x="344" y="257"/>
                  </a:cubicBezTo>
                  <a:cubicBezTo>
                    <a:pt x="344" y="472"/>
                    <a:pt x="344" y="472"/>
                    <a:pt x="344" y="472"/>
                  </a:cubicBezTo>
                  <a:cubicBezTo>
                    <a:pt x="474" y="472"/>
                    <a:pt x="474" y="472"/>
                    <a:pt x="474" y="472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4" y="25"/>
                    <a:pt x="355" y="0"/>
                    <a:pt x="239" y="0"/>
                  </a:cubicBezTo>
                  <a:lnTo>
                    <a:pt x="0" y="0"/>
                  </a:lnTo>
                  <a:close/>
                  <a:moveTo>
                    <a:pt x="1262" y="0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479" y="472"/>
                    <a:pt x="1479" y="472"/>
                    <a:pt x="1479" y="472"/>
                  </a:cubicBezTo>
                  <a:cubicBezTo>
                    <a:pt x="1594" y="472"/>
                    <a:pt x="1631" y="453"/>
                    <a:pt x="1672" y="410"/>
                  </a:cubicBezTo>
                  <a:cubicBezTo>
                    <a:pt x="1701" y="380"/>
                    <a:pt x="1719" y="314"/>
                    <a:pt x="1719" y="242"/>
                  </a:cubicBezTo>
                  <a:cubicBezTo>
                    <a:pt x="1719" y="175"/>
                    <a:pt x="1704" y="116"/>
                    <a:pt x="1676" y="79"/>
                  </a:cubicBezTo>
                  <a:cubicBezTo>
                    <a:pt x="1627" y="13"/>
                    <a:pt x="1556" y="0"/>
                    <a:pt x="1449" y="0"/>
                  </a:cubicBezTo>
                  <a:lnTo>
                    <a:pt x="1262" y="0"/>
                  </a:lnTo>
                  <a:close/>
                  <a:moveTo>
                    <a:pt x="1395" y="103"/>
                  </a:moveTo>
                  <a:cubicBezTo>
                    <a:pt x="1452" y="103"/>
                    <a:pt x="1452" y="103"/>
                    <a:pt x="1452" y="103"/>
                  </a:cubicBezTo>
                  <a:cubicBezTo>
                    <a:pt x="1535" y="103"/>
                    <a:pt x="1589" y="140"/>
                    <a:pt x="1589" y="237"/>
                  </a:cubicBezTo>
                  <a:cubicBezTo>
                    <a:pt x="1589" y="334"/>
                    <a:pt x="1535" y="372"/>
                    <a:pt x="1452" y="372"/>
                  </a:cubicBezTo>
                  <a:cubicBezTo>
                    <a:pt x="1395" y="372"/>
                    <a:pt x="1395" y="372"/>
                    <a:pt x="1395" y="372"/>
                  </a:cubicBezTo>
                  <a:lnTo>
                    <a:pt x="1395" y="103"/>
                  </a:lnTo>
                  <a:close/>
                  <a:moveTo>
                    <a:pt x="856" y="0"/>
                  </a:moveTo>
                  <a:cubicBezTo>
                    <a:pt x="745" y="374"/>
                    <a:pt x="745" y="374"/>
                    <a:pt x="745" y="374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646" y="472"/>
                    <a:pt x="646" y="472"/>
                    <a:pt x="646" y="472"/>
                  </a:cubicBezTo>
                  <a:cubicBezTo>
                    <a:pt x="838" y="472"/>
                    <a:pt x="838" y="472"/>
                    <a:pt x="838" y="472"/>
                  </a:cubicBezTo>
                  <a:cubicBezTo>
                    <a:pt x="992" y="0"/>
                    <a:pt x="992" y="0"/>
                    <a:pt x="992" y="0"/>
                  </a:cubicBezTo>
                  <a:lnTo>
                    <a:pt x="856" y="0"/>
                  </a:lnTo>
                  <a:close/>
                  <a:moveTo>
                    <a:pt x="1781" y="472"/>
                  </a:moveTo>
                  <a:cubicBezTo>
                    <a:pt x="1915" y="472"/>
                    <a:pt x="1915" y="472"/>
                    <a:pt x="1915" y="472"/>
                  </a:cubicBezTo>
                  <a:cubicBezTo>
                    <a:pt x="1915" y="0"/>
                    <a:pt x="1915" y="0"/>
                    <a:pt x="1915" y="0"/>
                  </a:cubicBezTo>
                  <a:cubicBezTo>
                    <a:pt x="1781" y="0"/>
                    <a:pt x="1781" y="0"/>
                    <a:pt x="1781" y="0"/>
                  </a:cubicBezTo>
                  <a:lnTo>
                    <a:pt x="1781" y="472"/>
                  </a:lnTo>
                  <a:close/>
                  <a:moveTo>
                    <a:pt x="2155" y="1"/>
                  </a:moveTo>
                  <a:cubicBezTo>
                    <a:pt x="1969" y="472"/>
                    <a:pt x="1969" y="472"/>
                    <a:pt x="1969" y="472"/>
                  </a:cubicBezTo>
                  <a:cubicBezTo>
                    <a:pt x="2100" y="472"/>
                    <a:pt x="2100" y="472"/>
                    <a:pt x="2100" y="472"/>
                  </a:cubicBezTo>
                  <a:cubicBezTo>
                    <a:pt x="2130" y="389"/>
                    <a:pt x="2130" y="389"/>
                    <a:pt x="2130" y="389"/>
                  </a:cubicBezTo>
                  <a:cubicBezTo>
                    <a:pt x="2350" y="389"/>
                    <a:pt x="2350" y="389"/>
                    <a:pt x="2350" y="389"/>
                  </a:cubicBezTo>
                  <a:cubicBezTo>
                    <a:pt x="2378" y="472"/>
                    <a:pt x="2378" y="472"/>
                    <a:pt x="2378" y="472"/>
                  </a:cubicBezTo>
                  <a:cubicBezTo>
                    <a:pt x="2520" y="472"/>
                    <a:pt x="2520" y="472"/>
                    <a:pt x="2520" y="472"/>
                  </a:cubicBezTo>
                  <a:cubicBezTo>
                    <a:pt x="2333" y="1"/>
                    <a:pt x="2333" y="1"/>
                    <a:pt x="2333" y="1"/>
                  </a:cubicBezTo>
                  <a:lnTo>
                    <a:pt x="2155" y="1"/>
                  </a:lnTo>
                  <a:close/>
                  <a:moveTo>
                    <a:pt x="2241" y="87"/>
                  </a:moveTo>
                  <a:cubicBezTo>
                    <a:pt x="2322" y="307"/>
                    <a:pt x="2322" y="307"/>
                    <a:pt x="2322" y="307"/>
                  </a:cubicBezTo>
                  <a:cubicBezTo>
                    <a:pt x="2158" y="307"/>
                    <a:pt x="2158" y="307"/>
                    <a:pt x="2158" y="307"/>
                  </a:cubicBezTo>
                  <a:lnTo>
                    <a:pt x="2241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B888649-0F72-4983-A2B4-EA965DD12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7492" y="-1417931"/>
              <a:ext cx="877396" cy="582700"/>
            </a:xfrm>
            <a:custGeom>
              <a:avLst/>
              <a:gdLst>
                <a:gd name="T0" fmla="*/ 405 w 1086"/>
                <a:gd name="T1" fmla="*/ 214 h 718"/>
                <a:gd name="T2" fmla="*/ 405 w 1086"/>
                <a:gd name="T3" fmla="*/ 149 h 718"/>
                <a:gd name="T4" fmla="*/ 424 w 1086"/>
                <a:gd name="T5" fmla="*/ 148 h 718"/>
                <a:gd name="T6" fmla="*/ 719 w 1086"/>
                <a:gd name="T7" fmla="*/ 301 h 718"/>
                <a:gd name="T8" fmla="*/ 458 w 1086"/>
                <a:gd name="T9" fmla="*/ 476 h 718"/>
                <a:gd name="T10" fmla="*/ 405 w 1086"/>
                <a:gd name="T11" fmla="*/ 467 h 718"/>
                <a:gd name="T12" fmla="*/ 405 w 1086"/>
                <a:gd name="T13" fmla="*/ 270 h 718"/>
                <a:gd name="T14" fmla="*/ 530 w 1086"/>
                <a:gd name="T15" fmla="*/ 378 h 718"/>
                <a:gd name="T16" fmla="*/ 622 w 1086"/>
                <a:gd name="T17" fmla="*/ 300 h 718"/>
                <a:gd name="T18" fmla="*/ 441 w 1086"/>
                <a:gd name="T19" fmla="*/ 212 h 718"/>
                <a:gd name="T20" fmla="*/ 405 w 1086"/>
                <a:gd name="T21" fmla="*/ 214 h 718"/>
                <a:gd name="T22" fmla="*/ 405 w 1086"/>
                <a:gd name="T23" fmla="*/ 0 h 718"/>
                <a:gd name="T24" fmla="*/ 405 w 1086"/>
                <a:gd name="T25" fmla="*/ 97 h 718"/>
                <a:gd name="T26" fmla="*/ 424 w 1086"/>
                <a:gd name="T27" fmla="*/ 95 h 718"/>
                <a:gd name="T28" fmla="*/ 832 w 1086"/>
                <a:gd name="T29" fmla="*/ 298 h 718"/>
                <a:gd name="T30" fmla="*/ 455 w 1086"/>
                <a:gd name="T31" fmla="*/ 523 h 718"/>
                <a:gd name="T32" fmla="*/ 405 w 1086"/>
                <a:gd name="T33" fmla="*/ 518 h 718"/>
                <a:gd name="T34" fmla="*/ 405 w 1086"/>
                <a:gd name="T35" fmla="*/ 578 h 718"/>
                <a:gd name="T36" fmla="*/ 447 w 1086"/>
                <a:gd name="T37" fmla="*/ 581 h 718"/>
                <a:gd name="T38" fmla="*/ 881 w 1086"/>
                <a:gd name="T39" fmla="*/ 381 h 718"/>
                <a:gd name="T40" fmla="*/ 1004 w 1086"/>
                <a:gd name="T41" fmla="*/ 456 h 718"/>
                <a:gd name="T42" fmla="*/ 449 w 1086"/>
                <a:gd name="T43" fmla="*/ 636 h 718"/>
                <a:gd name="T44" fmla="*/ 405 w 1086"/>
                <a:gd name="T45" fmla="*/ 634 h 718"/>
                <a:gd name="T46" fmla="*/ 405 w 1086"/>
                <a:gd name="T47" fmla="*/ 718 h 718"/>
                <a:gd name="T48" fmla="*/ 1086 w 1086"/>
                <a:gd name="T49" fmla="*/ 718 h 718"/>
                <a:gd name="T50" fmla="*/ 1086 w 1086"/>
                <a:gd name="T51" fmla="*/ 0 h 718"/>
                <a:gd name="T52" fmla="*/ 405 w 1086"/>
                <a:gd name="T53" fmla="*/ 0 h 718"/>
                <a:gd name="T54" fmla="*/ 405 w 1086"/>
                <a:gd name="T55" fmla="*/ 467 h 718"/>
                <a:gd name="T56" fmla="*/ 405 w 1086"/>
                <a:gd name="T57" fmla="*/ 518 h 718"/>
                <a:gd name="T58" fmla="*/ 194 w 1086"/>
                <a:gd name="T59" fmla="*/ 317 h 718"/>
                <a:gd name="T60" fmla="*/ 405 w 1086"/>
                <a:gd name="T61" fmla="*/ 214 h 718"/>
                <a:gd name="T62" fmla="*/ 405 w 1086"/>
                <a:gd name="T63" fmla="*/ 270 h 718"/>
                <a:gd name="T64" fmla="*/ 405 w 1086"/>
                <a:gd name="T65" fmla="*/ 270 h 718"/>
                <a:gd name="T66" fmla="*/ 281 w 1086"/>
                <a:gd name="T67" fmla="*/ 327 h 718"/>
                <a:gd name="T68" fmla="*/ 405 w 1086"/>
                <a:gd name="T69" fmla="*/ 467 h 718"/>
                <a:gd name="T70" fmla="*/ 111 w 1086"/>
                <a:gd name="T71" fmla="*/ 309 h 718"/>
                <a:gd name="T72" fmla="*/ 405 w 1086"/>
                <a:gd name="T73" fmla="*/ 149 h 718"/>
                <a:gd name="T74" fmla="*/ 405 w 1086"/>
                <a:gd name="T75" fmla="*/ 97 h 718"/>
                <a:gd name="T76" fmla="*/ 0 w 1086"/>
                <a:gd name="T77" fmla="*/ 298 h 718"/>
                <a:gd name="T78" fmla="*/ 405 w 1086"/>
                <a:gd name="T79" fmla="*/ 634 h 718"/>
                <a:gd name="T80" fmla="*/ 405 w 1086"/>
                <a:gd name="T81" fmla="*/ 578 h 718"/>
                <a:gd name="T82" fmla="*/ 111 w 1086"/>
                <a:gd name="T83" fmla="*/ 30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6" h="718">
                  <a:moveTo>
                    <a:pt x="405" y="214"/>
                  </a:moveTo>
                  <a:cubicBezTo>
                    <a:pt x="405" y="149"/>
                    <a:pt x="405" y="149"/>
                    <a:pt x="405" y="149"/>
                  </a:cubicBezTo>
                  <a:cubicBezTo>
                    <a:pt x="412" y="149"/>
                    <a:pt x="418" y="148"/>
                    <a:pt x="424" y="148"/>
                  </a:cubicBezTo>
                  <a:cubicBezTo>
                    <a:pt x="602" y="143"/>
                    <a:pt x="719" y="301"/>
                    <a:pt x="719" y="301"/>
                  </a:cubicBezTo>
                  <a:cubicBezTo>
                    <a:pt x="719" y="301"/>
                    <a:pt x="593" y="476"/>
                    <a:pt x="458" y="476"/>
                  </a:cubicBezTo>
                  <a:cubicBezTo>
                    <a:pt x="438" y="476"/>
                    <a:pt x="421" y="472"/>
                    <a:pt x="405" y="467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74" y="279"/>
                    <a:pt x="488" y="309"/>
                    <a:pt x="530" y="378"/>
                  </a:cubicBezTo>
                  <a:cubicBezTo>
                    <a:pt x="622" y="300"/>
                    <a:pt x="622" y="300"/>
                    <a:pt x="622" y="300"/>
                  </a:cubicBezTo>
                  <a:cubicBezTo>
                    <a:pt x="622" y="300"/>
                    <a:pt x="555" y="212"/>
                    <a:pt x="441" y="212"/>
                  </a:cubicBezTo>
                  <a:cubicBezTo>
                    <a:pt x="429" y="212"/>
                    <a:pt x="417" y="213"/>
                    <a:pt x="405" y="214"/>
                  </a:cubicBezTo>
                  <a:moveTo>
                    <a:pt x="405" y="0"/>
                  </a:moveTo>
                  <a:cubicBezTo>
                    <a:pt x="405" y="97"/>
                    <a:pt x="405" y="97"/>
                    <a:pt x="405" y="97"/>
                  </a:cubicBezTo>
                  <a:cubicBezTo>
                    <a:pt x="412" y="96"/>
                    <a:pt x="418" y="96"/>
                    <a:pt x="424" y="95"/>
                  </a:cubicBezTo>
                  <a:cubicBezTo>
                    <a:pt x="671" y="87"/>
                    <a:pt x="832" y="298"/>
                    <a:pt x="832" y="298"/>
                  </a:cubicBezTo>
                  <a:cubicBezTo>
                    <a:pt x="832" y="298"/>
                    <a:pt x="647" y="523"/>
                    <a:pt x="455" y="523"/>
                  </a:cubicBezTo>
                  <a:cubicBezTo>
                    <a:pt x="437" y="523"/>
                    <a:pt x="421" y="521"/>
                    <a:pt x="405" y="518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419" y="580"/>
                    <a:pt x="432" y="581"/>
                    <a:pt x="447" y="581"/>
                  </a:cubicBezTo>
                  <a:cubicBezTo>
                    <a:pt x="626" y="581"/>
                    <a:pt x="755" y="489"/>
                    <a:pt x="881" y="381"/>
                  </a:cubicBezTo>
                  <a:cubicBezTo>
                    <a:pt x="902" y="398"/>
                    <a:pt x="987" y="438"/>
                    <a:pt x="1004" y="456"/>
                  </a:cubicBezTo>
                  <a:cubicBezTo>
                    <a:pt x="885" y="556"/>
                    <a:pt x="607" y="636"/>
                    <a:pt x="449" y="636"/>
                  </a:cubicBezTo>
                  <a:cubicBezTo>
                    <a:pt x="434" y="636"/>
                    <a:pt x="420" y="636"/>
                    <a:pt x="405" y="634"/>
                  </a:cubicBezTo>
                  <a:cubicBezTo>
                    <a:pt x="405" y="718"/>
                    <a:pt x="405" y="718"/>
                    <a:pt x="405" y="718"/>
                  </a:cubicBezTo>
                  <a:cubicBezTo>
                    <a:pt x="1086" y="718"/>
                    <a:pt x="1086" y="718"/>
                    <a:pt x="1086" y="718"/>
                  </a:cubicBezTo>
                  <a:cubicBezTo>
                    <a:pt x="1086" y="0"/>
                    <a:pt x="1086" y="0"/>
                    <a:pt x="1086" y="0"/>
                  </a:cubicBezTo>
                  <a:lnTo>
                    <a:pt x="405" y="0"/>
                  </a:lnTo>
                  <a:close/>
                  <a:moveTo>
                    <a:pt x="405" y="467"/>
                  </a:moveTo>
                  <a:cubicBezTo>
                    <a:pt x="405" y="518"/>
                    <a:pt x="405" y="518"/>
                    <a:pt x="405" y="518"/>
                  </a:cubicBezTo>
                  <a:cubicBezTo>
                    <a:pt x="240" y="489"/>
                    <a:pt x="194" y="317"/>
                    <a:pt x="194" y="317"/>
                  </a:cubicBezTo>
                  <a:cubicBezTo>
                    <a:pt x="194" y="317"/>
                    <a:pt x="273" y="228"/>
                    <a:pt x="405" y="214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336" y="262"/>
                    <a:pt x="281" y="327"/>
                    <a:pt x="281" y="327"/>
                  </a:cubicBezTo>
                  <a:cubicBezTo>
                    <a:pt x="281" y="327"/>
                    <a:pt x="312" y="436"/>
                    <a:pt x="405" y="467"/>
                  </a:cubicBezTo>
                  <a:moveTo>
                    <a:pt x="111" y="309"/>
                  </a:moveTo>
                  <a:cubicBezTo>
                    <a:pt x="111" y="309"/>
                    <a:pt x="209" y="164"/>
                    <a:pt x="405" y="149"/>
                  </a:cubicBezTo>
                  <a:cubicBezTo>
                    <a:pt x="405" y="97"/>
                    <a:pt x="405" y="97"/>
                    <a:pt x="405" y="97"/>
                  </a:cubicBezTo>
                  <a:cubicBezTo>
                    <a:pt x="188" y="114"/>
                    <a:pt x="0" y="298"/>
                    <a:pt x="0" y="298"/>
                  </a:cubicBezTo>
                  <a:cubicBezTo>
                    <a:pt x="0" y="298"/>
                    <a:pt x="106" y="606"/>
                    <a:pt x="405" y="634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186" y="551"/>
                    <a:pt x="111" y="309"/>
                    <a:pt x="111" y="309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10" name="Subtitle 5">
            <a:extLst>
              <a:ext uri="{FF2B5EF4-FFF2-40B4-BE49-F238E27FC236}">
                <a16:creationId xmlns:a16="http://schemas.microsoft.com/office/drawing/2014/main" id="{AB6CAC3E-8D21-4DC5-9EB6-CBE744DC354C}"/>
              </a:ext>
            </a:extLst>
          </p:cNvPr>
          <p:cNvSpPr txBox="1">
            <a:spLocks/>
          </p:cNvSpPr>
          <p:nvPr/>
        </p:nvSpPr>
        <p:spPr>
          <a:xfrm>
            <a:off x="-52086" y="2866086"/>
            <a:ext cx="12192000" cy="137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Myriad Pro Cond"/>
              </a:rPr>
              <a:t>ISCA 2018</a:t>
            </a:r>
          </a:p>
        </p:txBody>
      </p:sp>
    </p:spTree>
    <p:extLst>
      <p:ext uri="{BB962C8B-B14F-4D97-AF65-F5344CB8AC3E}">
        <p14:creationId xmlns:p14="http://schemas.microsoft.com/office/powerpoint/2010/main" val="6924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391400"/>
            <a:ext cx="12192000" cy="2515696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The Locality Descriptor</a:t>
            </a:r>
            <a:br>
              <a:rPr lang="en-US" b="1" dirty="0">
                <a:solidFill>
                  <a:schemeClr val="accent2"/>
                </a:solidFill>
                <a:latin typeface="Myriad Pro Cond" panose="020B0506030403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Myriad Pro Cond" panose="020B0506030403020204" pitchFamily="34" charset="0"/>
              </a:rPr>
              <a:t>A Holistic Cross-Layer Abstraction </a:t>
            </a:r>
            <a:br>
              <a:rPr lang="en-US" b="1" dirty="0">
                <a:solidFill>
                  <a:schemeClr val="tx1"/>
                </a:solidFill>
                <a:latin typeface="Myriad Pro Cond" panose="020B0506030403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Myriad Pro Cond" panose="020B0506030403020204" pitchFamily="34" charset="0"/>
              </a:rPr>
              <a:t>to Express Data Locality in GPUs</a:t>
            </a: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0" y="3599726"/>
            <a:ext cx="12192000" cy="137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9900"/>
                </a:solidFill>
                <a:latin typeface="Myriad Pro Cond"/>
              </a:rPr>
              <a:t>Nandita Vijaykumar</a:t>
            </a:r>
          </a:p>
          <a:p>
            <a:r>
              <a:rPr lang="en-US" sz="3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Myriad Pro Cond"/>
              </a:rPr>
              <a:t>Eiman</a:t>
            </a:r>
            <a:r>
              <a:rPr lang="en-US" sz="3600" dirty="0">
                <a:solidFill>
                  <a:prstClr val="black">
                    <a:lumMod val="50000"/>
                    <a:lumOff val="50000"/>
                  </a:prstClr>
                </a:solidFill>
                <a:latin typeface="Myriad Pro Cond"/>
              </a:rPr>
              <a:t> Ebrahimi, Kevin Hsieh, Phillip B. Gibbons, </a:t>
            </a:r>
            <a:r>
              <a:rPr lang="en-US" sz="3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Myriad Pro Cond"/>
              </a:rPr>
              <a:t>Onur</a:t>
            </a:r>
            <a:r>
              <a:rPr lang="en-US" sz="3600" dirty="0">
                <a:solidFill>
                  <a:prstClr val="black">
                    <a:lumMod val="50000"/>
                    <a:lumOff val="50000"/>
                  </a:prstClr>
                </a:solidFill>
                <a:latin typeface="Myriad Pro Cond"/>
              </a:rPr>
              <a:t> </a:t>
            </a:r>
            <a:r>
              <a:rPr lang="en-US" sz="3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Myriad Pro Cond"/>
              </a:rPr>
              <a:t>Mutlu</a:t>
            </a:r>
            <a:endParaRPr lang="en-US" sz="3600" dirty="0">
              <a:solidFill>
                <a:prstClr val="black">
                  <a:lumMod val="50000"/>
                  <a:lumOff val="50000"/>
                </a:prstClr>
              </a:solidFill>
              <a:latin typeface="Myriad Pro Cond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01D79B-C6A9-4E67-9ABA-A5F93A17C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91" y="5150262"/>
            <a:ext cx="2305544" cy="14942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2D1A86-E960-4704-AB6A-9111FEFA4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5492076"/>
            <a:ext cx="2438400" cy="97452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E98B2F2-5902-4A87-A33F-A336F57FBA82}"/>
              </a:ext>
            </a:extLst>
          </p:cNvPr>
          <p:cNvGrpSpPr/>
          <p:nvPr/>
        </p:nvGrpSpPr>
        <p:grpSpPr>
          <a:xfrm>
            <a:off x="4800600" y="5672954"/>
            <a:ext cx="2438400" cy="612768"/>
            <a:chOff x="677492" y="-1417931"/>
            <a:chExt cx="3154606" cy="58270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5D3735E-3866-4A19-B8DA-D92757EE93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1772" y="-980905"/>
              <a:ext cx="70326" cy="68652"/>
            </a:xfrm>
            <a:custGeom>
              <a:avLst/>
              <a:gdLst>
                <a:gd name="T0" fmla="*/ 36 w 87"/>
                <a:gd name="T1" fmla="*/ 37 h 83"/>
                <a:gd name="T2" fmla="*/ 36 w 87"/>
                <a:gd name="T3" fmla="*/ 26 h 83"/>
                <a:gd name="T4" fmla="*/ 43 w 87"/>
                <a:gd name="T5" fmla="*/ 26 h 83"/>
                <a:gd name="T6" fmla="*/ 52 w 87"/>
                <a:gd name="T7" fmla="*/ 31 h 83"/>
                <a:gd name="T8" fmla="*/ 45 w 87"/>
                <a:gd name="T9" fmla="*/ 37 h 83"/>
                <a:gd name="T10" fmla="*/ 36 w 87"/>
                <a:gd name="T11" fmla="*/ 37 h 83"/>
                <a:gd name="T12" fmla="*/ 36 w 87"/>
                <a:gd name="T13" fmla="*/ 45 h 83"/>
                <a:gd name="T14" fmla="*/ 41 w 87"/>
                <a:gd name="T15" fmla="*/ 45 h 83"/>
                <a:gd name="T16" fmla="*/ 52 w 87"/>
                <a:gd name="T17" fmla="*/ 63 h 83"/>
                <a:gd name="T18" fmla="*/ 63 w 87"/>
                <a:gd name="T19" fmla="*/ 63 h 83"/>
                <a:gd name="T20" fmla="*/ 52 w 87"/>
                <a:gd name="T21" fmla="*/ 44 h 83"/>
                <a:gd name="T22" fmla="*/ 63 w 87"/>
                <a:gd name="T23" fmla="*/ 32 h 83"/>
                <a:gd name="T24" fmla="*/ 44 w 87"/>
                <a:gd name="T25" fmla="*/ 19 h 83"/>
                <a:gd name="T26" fmla="*/ 26 w 87"/>
                <a:gd name="T27" fmla="*/ 19 h 83"/>
                <a:gd name="T28" fmla="*/ 26 w 87"/>
                <a:gd name="T29" fmla="*/ 63 h 83"/>
                <a:gd name="T30" fmla="*/ 36 w 87"/>
                <a:gd name="T31" fmla="*/ 63 h 83"/>
                <a:gd name="T32" fmla="*/ 36 w 87"/>
                <a:gd name="T33" fmla="*/ 45 h 83"/>
                <a:gd name="T34" fmla="*/ 87 w 87"/>
                <a:gd name="T35" fmla="*/ 41 h 83"/>
                <a:gd name="T36" fmla="*/ 44 w 87"/>
                <a:gd name="T37" fmla="*/ 0 h 83"/>
                <a:gd name="T38" fmla="*/ 0 w 87"/>
                <a:gd name="T39" fmla="*/ 41 h 83"/>
                <a:gd name="T40" fmla="*/ 44 w 87"/>
                <a:gd name="T41" fmla="*/ 83 h 83"/>
                <a:gd name="T42" fmla="*/ 87 w 87"/>
                <a:gd name="T43" fmla="*/ 41 h 83"/>
                <a:gd name="T44" fmla="*/ 74 w 87"/>
                <a:gd name="T45" fmla="*/ 41 h 83"/>
                <a:gd name="T46" fmla="*/ 44 w 87"/>
                <a:gd name="T47" fmla="*/ 73 h 83"/>
                <a:gd name="T48" fmla="*/ 44 w 87"/>
                <a:gd name="T49" fmla="*/ 73 h 83"/>
                <a:gd name="T50" fmla="*/ 13 w 87"/>
                <a:gd name="T51" fmla="*/ 41 h 83"/>
                <a:gd name="T52" fmla="*/ 44 w 87"/>
                <a:gd name="T53" fmla="*/ 9 h 83"/>
                <a:gd name="T54" fmla="*/ 74 w 87"/>
                <a:gd name="T5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83">
                  <a:moveTo>
                    <a:pt x="36" y="37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7" y="26"/>
                    <a:pt x="52" y="27"/>
                    <a:pt x="52" y="31"/>
                  </a:cubicBezTo>
                  <a:cubicBezTo>
                    <a:pt x="52" y="36"/>
                    <a:pt x="50" y="37"/>
                    <a:pt x="45" y="37"/>
                  </a:cubicBezTo>
                  <a:cubicBezTo>
                    <a:pt x="36" y="37"/>
                    <a:pt x="36" y="37"/>
                    <a:pt x="36" y="37"/>
                  </a:cubicBezTo>
                  <a:moveTo>
                    <a:pt x="36" y="45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43"/>
                    <a:pt x="63" y="41"/>
                    <a:pt x="63" y="32"/>
                  </a:cubicBezTo>
                  <a:cubicBezTo>
                    <a:pt x="63" y="22"/>
                    <a:pt x="56" y="19"/>
                    <a:pt x="44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45"/>
                    <a:pt x="36" y="45"/>
                    <a:pt x="36" y="45"/>
                  </a:cubicBezTo>
                  <a:moveTo>
                    <a:pt x="87" y="41"/>
                  </a:moveTo>
                  <a:cubicBezTo>
                    <a:pt x="87" y="15"/>
                    <a:pt x="66" y="0"/>
                    <a:pt x="44" y="0"/>
                  </a:cubicBezTo>
                  <a:cubicBezTo>
                    <a:pt x="21" y="0"/>
                    <a:pt x="0" y="15"/>
                    <a:pt x="0" y="41"/>
                  </a:cubicBezTo>
                  <a:cubicBezTo>
                    <a:pt x="0" y="67"/>
                    <a:pt x="21" y="83"/>
                    <a:pt x="44" y="83"/>
                  </a:cubicBezTo>
                  <a:cubicBezTo>
                    <a:pt x="66" y="83"/>
                    <a:pt x="87" y="67"/>
                    <a:pt x="87" y="41"/>
                  </a:cubicBezTo>
                  <a:moveTo>
                    <a:pt x="74" y="41"/>
                  </a:moveTo>
                  <a:cubicBezTo>
                    <a:pt x="74" y="60"/>
                    <a:pt x="60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26" y="73"/>
                    <a:pt x="13" y="60"/>
                    <a:pt x="13" y="41"/>
                  </a:cubicBezTo>
                  <a:cubicBezTo>
                    <a:pt x="13" y="22"/>
                    <a:pt x="26" y="9"/>
                    <a:pt x="44" y="9"/>
                  </a:cubicBezTo>
                  <a:cubicBezTo>
                    <a:pt x="60" y="9"/>
                    <a:pt x="74" y="22"/>
                    <a:pt x="74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477D85-E659-45EB-87B3-F8A38914E6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0563" y="-1309093"/>
              <a:ext cx="2039443" cy="385118"/>
            </a:xfrm>
            <a:custGeom>
              <a:avLst/>
              <a:gdLst>
                <a:gd name="T0" fmla="*/ 1048 w 2520"/>
                <a:gd name="T1" fmla="*/ 0 h 472"/>
                <a:gd name="T2" fmla="*/ 1048 w 2520"/>
                <a:gd name="T3" fmla="*/ 472 h 472"/>
                <a:gd name="T4" fmla="*/ 1181 w 2520"/>
                <a:gd name="T5" fmla="*/ 472 h 472"/>
                <a:gd name="T6" fmla="*/ 1181 w 2520"/>
                <a:gd name="T7" fmla="*/ 0 h 472"/>
                <a:gd name="T8" fmla="*/ 1048 w 2520"/>
                <a:gd name="T9" fmla="*/ 0 h 472"/>
                <a:gd name="T10" fmla="*/ 0 w 2520"/>
                <a:gd name="T11" fmla="*/ 0 h 472"/>
                <a:gd name="T12" fmla="*/ 0 w 2520"/>
                <a:gd name="T13" fmla="*/ 472 h 472"/>
                <a:gd name="T14" fmla="*/ 134 w 2520"/>
                <a:gd name="T15" fmla="*/ 472 h 472"/>
                <a:gd name="T16" fmla="*/ 134 w 2520"/>
                <a:gd name="T17" fmla="*/ 105 h 472"/>
                <a:gd name="T18" fmla="*/ 239 w 2520"/>
                <a:gd name="T19" fmla="*/ 106 h 472"/>
                <a:gd name="T20" fmla="*/ 314 w 2520"/>
                <a:gd name="T21" fmla="*/ 132 h 472"/>
                <a:gd name="T22" fmla="*/ 344 w 2520"/>
                <a:gd name="T23" fmla="*/ 257 h 472"/>
                <a:gd name="T24" fmla="*/ 344 w 2520"/>
                <a:gd name="T25" fmla="*/ 472 h 472"/>
                <a:gd name="T26" fmla="*/ 474 w 2520"/>
                <a:gd name="T27" fmla="*/ 472 h 472"/>
                <a:gd name="T28" fmla="*/ 474 w 2520"/>
                <a:gd name="T29" fmla="*/ 211 h 472"/>
                <a:gd name="T30" fmla="*/ 239 w 2520"/>
                <a:gd name="T31" fmla="*/ 0 h 472"/>
                <a:gd name="T32" fmla="*/ 0 w 2520"/>
                <a:gd name="T33" fmla="*/ 0 h 472"/>
                <a:gd name="T34" fmla="*/ 1262 w 2520"/>
                <a:gd name="T35" fmla="*/ 0 h 472"/>
                <a:gd name="T36" fmla="*/ 1262 w 2520"/>
                <a:gd name="T37" fmla="*/ 472 h 472"/>
                <a:gd name="T38" fmla="*/ 1479 w 2520"/>
                <a:gd name="T39" fmla="*/ 472 h 472"/>
                <a:gd name="T40" fmla="*/ 1672 w 2520"/>
                <a:gd name="T41" fmla="*/ 410 h 472"/>
                <a:gd name="T42" fmla="*/ 1719 w 2520"/>
                <a:gd name="T43" fmla="*/ 242 h 472"/>
                <a:gd name="T44" fmla="*/ 1676 w 2520"/>
                <a:gd name="T45" fmla="*/ 79 h 472"/>
                <a:gd name="T46" fmla="*/ 1449 w 2520"/>
                <a:gd name="T47" fmla="*/ 0 h 472"/>
                <a:gd name="T48" fmla="*/ 1262 w 2520"/>
                <a:gd name="T49" fmla="*/ 0 h 472"/>
                <a:gd name="T50" fmla="*/ 1395 w 2520"/>
                <a:gd name="T51" fmla="*/ 103 h 472"/>
                <a:gd name="T52" fmla="*/ 1452 w 2520"/>
                <a:gd name="T53" fmla="*/ 103 h 472"/>
                <a:gd name="T54" fmla="*/ 1589 w 2520"/>
                <a:gd name="T55" fmla="*/ 237 h 472"/>
                <a:gd name="T56" fmla="*/ 1452 w 2520"/>
                <a:gd name="T57" fmla="*/ 372 h 472"/>
                <a:gd name="T58" fmla="*/ 1395 w 2520"/>
                <a:gd name="T59" fmla="*/ 372 h 472"/>
                <a:gd name="T60" fmla="*/ 1395 w 2520"/>
                <a:gd name="T61" fmla="*/ 103 h 472"/>
                <a:gd name="T62" fmla="*/ 856 w 2520"/>
                <a:gd name="T63" fmla="*/ 0 h 472"/>
                <a:gd name="T64" fmla="*/ 745 w 2520"/>
                <a:gd name="T65" fmla="*/ 374 h 472"/>
                <a:gd name="T66" fmla="*/ 638 w 2520"/>
                <a:gd name="T67" fmla="*/ 0 h 472"/>
                <a:gd name="T68" fmla="*/ 494 w 2520"/>
                <a:gd name="T69" fmla="*/ 0 h 472"/>
                <a:gd name="T70" fmla="*/ 646 w 2520"/>
                <a:gd name="T71" fmla="*/ 472 h 472"/>
                <a:gd name="T72" fmla="*/ 838 w 2520"/>
                <a:gd name="T73" fmla="*/ 472 h 472"/>
                <a:gd name="T74" fmla="*/ 992 w 2520"/>
                <a:gd name="T75" fmla="*/ 0 h 472"/>
                <a:gd name="T76" fmla="*/ 856 w 2520"/>
                <a:gd name="T77" fmla="*/ 0 h 472"/>
                <a:gd name="T78" fmla="*/ 1781 w 2520"/>
                <a:gd name="T79" fmla="*/ 472 h 472"/>
                <a:gd name="T80" fmla="*/ 1915 w 2520"/>
                <a:gd name="T81" fmla="*/ 472 h 472"/>
                <a:gd name="T82" fmla="*/ 1915 w 2520"/>
                <a:gd name="T83" fmla="*/ 0 h 472"/>
                <a:gd name="T84" fmla="*/ 1781 w 2520"/>
                <a:gd name="T85" fmla="*/ 0 h 472"/>
                <a:gd name="T86" fmla="*/ 1781 w 2520"/>
                <a:gd name="T87" fmla="*/ 472 h 472"/>
                <a:gd name="T88" fmla="*/ 2155 w 2520"/>
                <a:gd name="T89" fmla="*/ 1 h 472"/>
                <a:gd name="T90" fmla="*/ 1969 w 2520"/>
                <a:gd name="T91" fmla="*/ 472 h 472"/>
                <a:gd name="T92" fmla="*/ 2100 w 2520"/>
                <a:gd name="T93" fmla="*/ 472 h 472"/>
                <a:gd name="T94" fmla="*/ 2130 w 2520"/>
                <a:gd name="T95" fmla="*/ 389 h 472"/>
                <a:gd name="T96" fmla="*/ 2350 w 2520"/>
                <a:gd name="T97" fmla="*/ 389 h 472"/>
                <a:gd name="T98" fmla="*/ 2378 w 2520"/>
                <a:gd name="T99" fmla="*/ 472 h 472"/>
                <a:gd name="T100" fmla="*/ 2520 w 2520"/>
                <a:gd name="T101" fmla="*/ 472 h 472"/>
                <a:gd name="T102" fmla="*/ 2333 w 2520"/>
                <a:gd name="T103" fmla="*/ 1 h 472"/>
                <a:gd name="T104" fmla="*/ 2155 w 2520"/>
                <a:gd name="T105" fmla="*/ 1 h 472"/>
                <a:gd name="T106" fmla="*/ 2241 w 2520"/>
                <a:gd name="T107" fmla="*/ 87 h 472"/>
                <a:gd name="T108" fmla="*/ 2322 w 2520"/>
                <a:gd name="T109" fmla="*/ 307 h 472"/>
                <a:gd name="T110" fmla="*/ 2158 w 2520"/>
                <a:gd name="T111" fmla="*/ 307 h 472"/>
                <a:gd name="T112" fmla="*/ 2241 w 2520"/>
                <a:gd name="T113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0" h="472">
                  <a:moveTo>
                    <a:pt x="1048" y="0"/>
                  </a:moveTo>
                  <a:cubicBezTo>
                    <a:pt x="1048" y="472"/>
                    <a:pt x="1048" y="472"/>
                    <a:pt x="1048" y="472"/>
                  </a:cubicBezTo>
                  <a:cubicBezTo>
                    <a:pt x="1181" y="472"/>
                    <a:pt x="1181" y="472"/>
                    <a:pt x="1181" y="472"/>
                  </a:cubicBezTo>
                  <a:cubicBezTo>
                    <a:pt x="1181" y="0"/>
                    <a:pt x="1181" y="0"/>
                    <a:pt x="1181" y="0"/>
                  </a:cubicBezTo>
                  <a:lnTo>
                    <a:pt x="1048" y="0"/>
                  </a:lnTo>
                  <a:close/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134" y="472"/>
                    <a:pt x="134" y="472"/>
                    <a:pt x="134" y="472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239" y="106"/>
                    <a:pt x="239" y="106"/>
                    <a:pt x="239" y="106"/>
                  </a:cubicBezTo>
                  <a:cubicBezTo>
                    <a:pt x="273" y="106"/>
                    <a:pt x="297" y="114"/>
                    <a:pt x="314" y="132"/>
                  </a:cubicBezTo>
                  <a:cubicBezTo>
                    <a:pt x="335" y="154"/>
                    <a:pt x="344" y="191"/>
                    <a:pt x="344" y="257"/>
                  </a:cubicBezTo>
                  <a:cubicBezTo>
                    <a:pt x="344" y="472"/>
                    <a:pt x="344" y="472"/>
                    <a:pt x="344" y="472"/>
                  </a:cubicBezTo>
                  <a:cubicBezTo>
                    <a:pt x="474" y="472"/>
                    <a:pt x="474" y="472"/>
                    <a:pt x="474" y="472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4" y="25"/>
                    <a:pt x="355" y="0"/>
                    <a:pt x="239" y="0"/>
                  </a:cubicBezTo>
                  <a:lnTo>
                    <a:pt x="0" y="0"/>
                  </a:lnTo>
                  <a:close/>
                  <a:moveTo>
                    <a:pt x="1262" y="0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479" y="472"/>
                    <a:pt x="1479" y="472"/>
                    <a:pt x="1479" y="472"/>
                  </a:cubicBezTo>
                  <a:cubicBezTo>
                    <a:pt x="1594" y="472"/>
                    <a:pt x="1631" y="453"/>
                    <a:pt x="1672" y="410"/>
                  </a:cubicBezTo>
                  <a:cubicBezTo>
                    <a:pt x="1701" y="380"/>
                    <a:pt x="1719" y="314"/>
                    <a:pt x="1719" y="242"/>
                  </a:cubicBezTo>
                  <a:cubicBezTo>
                    <a:pt x="1719" y="175"/>
                    <a:pt x="1704" y="116"/>
                    <a:pt x="1676" y="79"/>
                  </a:cubicBezTo>
                  <a:cubicBezTo>
                    <a:pt x="1627" y="13"/>
                    <a:pt x="1556" y="0"/>
                    <a:pt x="1449" y="0"/>
                  </a:cubicBezTo>
                  <a:lnTo>
                    <a:pt x="1262" y="0"/>
                  </a:lnTo>
                  <a:close/>
                  <a:moveTo>
                    <a:pt x="1395" y="103"/>
                  </a:moveTo>
                  <a:cubicBezTo>
                    <a:pt x="1452" y="103"/>
                    <a:pt x="1452" y="103"/>
                    <a:pt x="1452" y="103"/>
                  </a:cubicBezTo>
                  <a:cubicBezTo>
                    <a:pt x="1535" y="103"/>
                    <a:pt x="1589" y="140"/>
                    <a:pt x="1589" y="237"/>
                  </a:cubicBezTo>
                  <a:cubicBezTo>
                    <a:pt x="1589" y="334"/>
                    <a:pt x="1535" y="372"/>
                    <a:pt x="1452" y="372"/>
                  </a:cubicBezTo>
                  <a:cubicBezTo>
                    <a:pt x="1395" y="372"/>
                    <a:pt x="1395" y="372"/>
                    <a:pt x="1395" y="372"/>
                  </a:cubicBezTo>
                  <a:lnTo>
                    <a:pt x="1395" y="103"/>
                  </a:lnTo>
                  <a:close/>
                  <a:moveTo>
                    <a:pt x="856" y="0"/>
                  </a:moveTo>
                  <a:cubicBezTo>
                    <a:pt x="745" y="374"/>
                    <a:pt x="745" y="374"/>
                    <a:pt x="745" y="374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646" y="472"/>
                    <a:pt x="646" y="472"/>
                    <a:pt x="646" y="472"/>
                  </a:cubicBezTo>
                  <a:cubicBezTo>
                    <a:pt x="838" y="472"/>
                    <a:pt x="838" y="472"/>
                    <a:pt x="838" y="472"/>
                  </a:cubicBezTo>
                  <a:cubicBezTo>
                    <a:pt x="992" y="0"/>
                    <a:pt x="992" y="0"/>
                    <a:pt x="992" y="0"/>
                  </a:cubicBezTo>
                  <a:lnTo>
                    <a:pt x="856" y="0"/>
                  </a:lnTo>
                  <a:close/>
                  <a:moveTo>
                    <a:pt x="1781" y="472"/>
                  </a:moveTo>
                  <a:cubicBezTo>
                    <a:pt x="1915" y="472"/>
                    <a:pt x="1915" y="472"/>
                    <a:pt x="1915" y="472"/>
                  </a:cubicBezTo>
                  <a:cubicBezTo>
                    <a:pt x="1915" y="0"/>
                    <a:pt x="1915" y="0"/>
                    <a:pt x="1915" y="0"/>
                  </a:cubicBezTo>
                  <a:cubicBezTo>
                    <a:pt x="1781" y="0"/>
                    <a:pt x="1781" y="0"/>
                    <a:pt x="1781" y="0"/>
                  </a:cubicBezTo>
                  <a:lnTo>
                    <a:pt x="1781" y="472"/>
                  </a:lnTo>
                  <a:close/>
                  <a:moveTo>
                    <a:pt x="2155" y="1"/>
                  </a:moveTo>
                  <a:cubicBezTo>
                    <a:pt x="1969" y="472"/>
                    <a:pt x="1969" y="472"/>
                    <a:pt x="1969" y="472"/>
                  </a:cubicBezTo>
                  <a:cubicBezTo>
                    <a:pt x="2100" y="472"/>
                    <a:pt x="2100" y="472"/>
                    <a:pt x="2100" y="472"/>
                  </a:cubicBezTo>
                  <a:cubicBezTo>
                    <a:pt x="2130" y="389"/>
                    <a:pt x="2130" y="389"/>
                    <a:pt x="2130" y="389"/>
                  </a:cubicBezTo>
                  <a:cubicBezTo>
                    <a:pt x="2350" y="389"/>
                    <a:pt x="2350" y="389"/>
                    <a:pt x="2350" y="389"/>
                  </a:cubicBezTo>
                  <a:cubicBezTo>
                    <a:pt x="2378" y="472"/>
                    <a:pt x="2378" y="472"/>
                    <a:pt x="2378" y="472"/>
                  </a:cubicBezTo>
                  <a:cubicBezTo>
                    <a:pt x="2520" y="472"/>
                    <a:pt x="2520" y="472"/>
                    <a:pt x="2520" y="472"/>
                  </a:cubicBezTo>
                  <a:cubicBezTo>
                    <a:pt x="2333" y="1"/>
                    <a:pt x="2333" y="1"/>
                    <a:pt x="2333" y="1"/>
                  </a:cubicBezTo>
                  <a:lnTo>
                    <a:pt x="2155" y="1"/>
                  </a:lnTo>
                  <a:close/>
                  <a:moveTo>
                    <a:pt x="2241" y="87"/>
                  </a:moveTo>
                  <a:cubicBezTo>
                    <a:pt x="2322" y="307"/>
                    <a:pt x="2322" y="307"/>
                    <a:pt x="2322" y="307"/>
                  </a:cubicBezTo>
                  <a:cubicBezTo>
                    <a:pt x="2158" y="307"/>
                    <a:pt x="2158" y="307"/>
                    <a:pt x="2158" y="307"/>
                  </a:cubicBezTo>
                  <a:lnTo>
                    <a:pt x="2241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B888649-0F72-4983-A2B4-EA965DD12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7492" y="-1417931"/>
              <a:ext cx="877396" cy="582700"/>
            </a:xfrm>
            <a:custGeom>
              <a:avLst/>
              <a:gdLst>
                <a:gd name="T0" fmla="*/ 405 w 1086"/>
                <a:gd name="T1" fmla="*/ 214 h 718"/>
                <a:gd name="T2" fmla="*/ 405 w 1086"/>
                <a:gd name="T3" fmla="*/ 149 h 718"/>
                <a:gd name="T4" fmla="*/ 424 w 1086"/>
                <a:gd name="T5" fmla="*/ 148 h 718"/>
                <a:gd name="T6" fmla="*/ 719 w 1086"/>
                <a:gd name="T7" fmla="*/ 301 h 718"/>
                <a:gd name="T8" fmla="*/ 458 w 1086"/>
                <a:gd name="T9" fmla="*/ 476 h 718"/>
                <a:gd name="T10" fmla="*/ 405 w 1086"/>
                <a:gd name="T11" fmla="*/ 467 h 718"/>
                <a:gd name="T12" fmla="*/ 405 w 1086"/>
                <a:gd name="T13" fmla="*/ 270 h 718"/>
                <a:gd name="T14" fmla="*/ 530 w 1086"/>
                <a:gd name="T15" fmla="*/ 378 h 718"/>
                <a:gd name="T16" fmla="*/ 622 w 1086"/>
                <a:gd name="T17" fmla="*/ 300 h 718"/>
                <a:gd name="T18" fmla="*/ 441 w 1086"/>
                <a:gd name="T19" fmla="*/ 212 h 718"/>
                <a:gd name="T20" fmla="*/ 405 w 1086"/>
                <a:gd name="T21" fmla="*/ 214 h 718"/>
                <a:gd name="T22" fmla="*/ 405 w 1086"/>
                <a:gd name="T23" fmla="*/ 0 h 718"/>
                <a:gd name="T24" fmla="*/ 405 w 1086"/>
                <a:gd name="T25" fmla="*/ 97 h 718"/>
                <a:gd name="T26" fmla="*/ 424 w 1086"/>
                <a:gd name="T27" fmla="*/ 95 h 718"/>
                <a:gd name="T28" fmla="*/ 832 w 1086"/>
                <a:gd name="T29" fmla="*/ 298 h 718"/>
                <a:gd name="T30" fmla="*/ 455 w 1086"/>
                <a:gd name="T31" fmla="*/ 523 h 718"/>
                <a:gd name="T32" fmla="*/ 405 w 1086"/>
                <a:gd name="T33" fmla="*/ 518 h 718"/>
                <a:gd name="T34" fmla="*/ 405 w 1086"/>
                <a:gd name="T35" fmla="*/ 578 h 718"/>
                <a:gd name="T36" fmla="*/ 447 w 1086"/>
                <a:gd name="T37" fmla="*/ 581 h 718"/>
                <a:gd name="T38" fmla="*/ 881 w 1086"/>
                <a:gd name="T39" fmla="*/ 381 h 718"/>
                <a:gd name="T40" fmla="*/ 1004 w 1086"/>
                <a:gd name="T41" fmla="*/ 456 h 718"/>
                <a:gd name="T42" fmla="*/ 449 w 1086"/>
                <a:gd name="T43" fmla="*/ 636 h 718"/>
                <a:gd name="T44" fmla="*/ 405 w 1086"/>
                <a:gd name="T45" fmla="*/ 634 h 718"/>
                <a:gd name="T46" fmla="*/ 405 w 1086"/>
                <a:gd name="T47" fmla="*/ 718 h 718"/>
                <a:gd name="T48" fmla="*/ 1086 w 1086"/>
                <a:gd name="T49" fmla="*/ 718 h 718"/>
                <a:gd name="T50" fmla="*/ 1086 w 1086"/>
                <a:gd name="T51" fmla="*/ 0 h 718"/>
                <a:gd name="T52" fmla="*/ 405 w 1086"/>
                <a:gd name="T53" fmla="*/ 0 h 718"/>
                <a:gd name="T54" fmla="*/ 405 w 1086"/>
                <a:gd name="T55" fmla="*/ 467 h 718"/>
                <a:gd name="T56" fmla="*/ 405 w 1086"/>
                <a:gd name="T57" fmla="*/ 518 h 718"/>
                <a:gd name="T58" fmla="*/ 194 w 1086"/>
                <a:gd name="T59" fmla="*/ 317 h 718"/>
                <a:gd name="T60" fmla="*/ 405 w 1086"/>
                <a:gd name="T61" fmla="*/ 214 h 718"/>
                <a:gd name="T62" fmla="*/ 405 w 1086"/>
                <a:gd name="T63" fmla="*/ 270 h 718"/>
                <a:gd name="T64" fmla="*/ 405 w 1086"/>
                <a:gd name="T65" fmla="*/ 270 h 718"/>
                <a:gd name="T66" fmla="*/ 281 w 1086"/>
                <a:gd name="T67" fmla="*/ 327 h 718"/>
                <a:gd name="T68" fmla="*/ 405 w 1086"/>
                <a:gd name="T69" fmla="*/ 467 h 718"/>
                <a:gd name="T70" fmla="*/ 111 w 1086"/>
                <a:gd name="T71" fmla="*/ 309 h 718"/>
                <a:gd name="T72" fmla="*/ 405 w 1086"/>
                <a:gd name="T73" fmla="*/ 149 h 718"/>
                <a:gd name="T74" fmla="*/ 405 w 1086"/>
                <a:gd name="T75" fmla="*/ 97 h 718"/>
                <a:gd name="T76" fmla="*/ 0 w 1086"/>
                <a:gd name="T77" fmla="*/ 298 h 718"/>
                <a:gd name="T78" fmla="*/ 405 w 1086"/>
                <a:gd name="T79" fmla="*/ 634 h 718"/>
                <a:gd name="T80" fmla="*/ 405 w 1086"/>
                <a:gd name="T81" fmla="*/ 578 h 718"/>
                <a:gd name="T82" fmla="*/ 111 w 1086"/>
                <a:gd name="T83" fmla="*/ 30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6" h="718">
                  <a:moveTo>
                    <a:pt x="405" y="214"/>
                  </a:moveTo>
                  <a:cubicBezTo>
                    <a:pt x="405" y="149"/>
                    <a:pt x="405" y="149"/>
                    <a:pt x="405" y="149"/>
                  </a:cubicBezTo>
                  <a:cubicBezTo>
                    <a:pt x="412" y="149"/>
                    <a:pt x="418" y="148"/>
                    <a:pt x="424" y="148"/>
                  </a:cubicBezTo>
                  <a:cubicBezTo>
                    <a:pt x="602" y="143"/>
                    <a:pt x="719" y="301"/>
                    <a:pt x="719" y="301"/>
                  </a:cubicBezTo>
                  <a:cubicBezTo>
                    <a:pt x="719" y="301"/>
                    <a:pt x="593" y="476"/>
                    <a:pt x="458" y="476"/>
                  </a:cubicBezTo>
                  <a:cubicBezTo>
                    <a:pt x="438" y="476"/>
                    <a:pt x="421" y="472"/>
                    <a:pt x="405" y="467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74" y="279"/>
                    <a:pt x="488" y="309"/>
                    <a:pt x="530" y="378"/>
                  </a:cubicBezTo>
                  <a:cubicBezTo>
                    <a:pt x="622" y="300"/>
                    <a:pt x="622" y="300"/>
                    <a:pt x="622" y="300"/>
                  </a:cubicBezTo>
                  <a:cubicBezTo>
                    <a:pt x="622" y="300"/>
                    <a:pt x="555" y="212"/>
                    <a:pt x="441" y="212"/>
                  </a:cubicBezTo>
                  <a:cubicBezTo>
                    <a:pt x="429" y="212"/>
                    <a:pt x="417" y="213"/>
                    <a:pt x="405" y="214"/>
                  </a:cubicBezTo>
                  <a:moveTo>
                    <a:pt x="405" y="0"/>
                  </a:moveTo>
                  <a:cubicBezTo>
                    <a:pt x="405" y="97"/>
                    <a:pt x="405" y="97"/>
                    <a:pt x="405" y="97"/>
                  </a:cubicBezTo>
                  <a:cubicBezTo>
                    <a:pt x="412" y="96"/>
                    <a:pt x="418" y="96"/>
                    <a:pt x="424" y="95"/>
                  </a:cubicBezTo>
                  <a:cubicBezTo>
                    <a:pt x="671" y="87"/>
                    <a:pt x="832" y="298"/>
                    <a:pt x="832" y="298"/>
                  </a:cubicBezTo>
                  <a:cubicBezTo>
                    <a:pt x="832" y="298"/>
                    <a:pt x="647" y="523"/>
                    <a:pt x="455" y="523"/>
                  </a:cubicBezTo>
                  <a:cubicBezTo>
                    <a:pt x="437" y="523"/>
                    <a:pt x="421" y="521"/>
                    <a:pt x="405" y="518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419" y="580"/>
                    <a:pt x="432" y="581"/>
                    <a:pt x="447" y="581"/>
                  </a:cubicBezTo>
                  <a:cubicBezTo>
                    <a:pt x="626" y="581"/>
                    <a:pt x="755" y="489"/>
                    <a:pt x="881" y="381"/>
                  </a:cubicBezTo>
                  <a:cubicBezTo>
                    <a:pt x="902" y="398"/>
                    <a:pt x="987" y="438"/>
                    <a:pt x="1004" y="456"/>
                  </a:cubicBezTo>
                  <a:cubicBezTo>
                    <a:pt x="885" y="556"/>
                    <a:pt x="607" y="636"/>
                    <a:pt x="449" y="636"/>
                  </a:cubicBezTo>
                  <a:cubicBezTo>
                    <a:pt x="434" y="636"/>
                    <a:pt x="420" y="636"/>
                    <a:pt x="405" y="634"/>
                  </a:cubicBezTo>
                  <a:cubicBezTo>
                    <a:pt x="405" y="718"/>
                    <a:pt x="405" y="718"/>
                    <a:pt x="405" y="718"/>
                  </a:cubicBezTo>
                  <a:cubicBezTo>
                    <a:pt x="1086" y="718"/>
                    <a:pt x="1086" y="718"/>
                    <a:pt x="1086" y="718"/>
                  </a:cubicBezTo>
                  <a:cubicBezTo>
                    <a:pt x="1086" y="0"/>
                    <a:pt x="1086" y="0"/>
                    <a:pt x="1086" y="0"/>
                  </a:cubicBezTo>
                  <a:lnTo>
                    <a:pt x="405" y="0"/>
                  </a:lnTo>
                  <a:close/>
                  <a:moveTo>
                    <a:pt x="405" y="467"/>
                  </a:moveTo>
                  <a:cubicBezTo>
                    <a:pt x="405" y="518"/>
                    <a:pt x="405" y="518"/>
                    <a:pt x="405" y="518"/>
                  </a:cubicBezTo>
                  <a:cubicBezTo>
                    <a:pt x="240" y="489"/>
                    <a:pt x="194" y="317"/>
                    <a:pt x="194" y="317"/>
                  </a:cubicBezTo>
                  <a:cubicBezTo>
                    <a:pt x="194" y="317"/>
                    <a:pt x="273" y="228"/>
                    <a:pt x="405" y="214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336" y="262"/>
                    <a:pt x="281" y="327"/>
                    <a:pt x="281" y="327"/>
                  </a:cubicBezTo>
                  <a:cubicBezTo>
                    <a:pt x="281" y="327"/>
                    <a:pt x="312" y="436"/>
                    <a:pt x="405" y="467"/>
                  </a:cubicBezTo>
                  <a:moveTo>
                    <a:pt x="111" y="309"/>
                  </a:moveTo>
                  <a:cubicBezTo>
                    <a:pt x="111" y="309"/>
                    <a:pt x="209" y="164"/>
                    <a:pt x="405" y="149"/>
                  </a:cubicBezTo>
                  <a:cubicBezTo>
                    <a:pt x="405" y="97"/>
                    <a:pt x="405" y="97"/>
                    <a:pt x="405" y="97"/>
                  </a:cubicBezTo>
                  <a:cubicBezTo>
                    <a:pt x="188" y="114"/>
                    <a:pt x="0" y="298"/>
                    <a:pt x="0" y="298"/>
                  </a:cubicBezTo>
                  <a:cubicBezTo>
                    <a:pt x="0" y="298"/>
                    <a:pt x="106" y="606"/>
                    <a:pt x="405" y="634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186" y="551"/>
                    <a:pt x="111" y="309"/>
                    <a:pt x="111" y="309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10" name="Subtitle 5">
            <a:extLst>
              <a:ext uri="{FF2B5EF4-FFF2-40B4-BE49-F238E27FC236}">
                <a16:creationId xmlns:a16="http://schemas.microsoft.com/office/drawing/2014/main" id="{AB6CAC3E-8D21-4DC5-9EB6-CBE744DC354C}"/>
              </a:ext>
            </a:extLst>
          </p:cNvPr>
          <p:cNvSpPr txBox="1">
            <a:spLocks/>
          </p:cNvSpPr>
          <p:nvPr/>
        </p:nvSpPr>
        <p:spPr>
          <a:xfrm>
            <a:off x="-52086" y="2852231"/>
            <a:ext cx="12192000" cy="137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Myriad Pro Cond"/>
              </a:rPr>
              <a:t>ISCA 2018</a:t>
            </a:r>
          </a:p>
        </p:txBody>
      </p:sp>
    </p:spTree>
    <p:extLst>
      <p:ext uri="{BB962C8B-B14F-4D97-AF65-F5344CB8AC3E}">
        <p14:creationId xmlns:p14="http://schemas.microsoft.com/office/powerpoint/2010/main" val="4155227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locality is critical to GPU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41175" y="1729410"/>
            <a:ext cx="1192696" cy="100385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Core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65783" y="1729409"/>
            <a:ext cx="1192696" cy="100385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Core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41175" y="2985053"/>
            <a:ext cx="2617304" cy="543339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L1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41175" y="3780184"/>
            <a:ext cx="2617304" cy="712304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L2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41175" y="4806192"/>
            <a:ext cx="2617304" cy="104029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Memory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9870" y="6063962"/>
            <a:ext cx="2259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Cache Locality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16668" y="6101086"/>
            <a:ext cx="2296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NUMA Locality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622628" y="4145309"/>
            <a:ext cx="1192696" cy="61986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Core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490107" y="5023528"/>
            <a:ext cx="1457739" cy="77047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Memory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724663" y="4084983"/>
            <a:ext cx="1192696" cy="70132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Core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615741" y="5023528"/>
            <a:ext cx="1457739" cy="77047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Memory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476592" y="3978509"/>
            <a:ext cx="1749287" cy="2012715"/>
          </a:xfrm>
          <a:prstGeom prst="roundRect">
            <a:avLst/>
          </a:prstGeom>
          <a:noFill/>
          <a:ln w="38100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8365028" y="3995071"/>
            <a:ext cx="1749287" cy="1996154"/>
          </a:xfrm>
          <a:prstGeom prst="roundRect">
            <a:avLst/>
          </a:prstGeom>
          <a:noFill/>
          <a:ln w="38100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8622628" y="1890799"/>
            <a:ext cx="1192696" cy="61986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Core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490107" y="2769018"/>
            <a:ext cx="1457739" cy="77047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Memory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724663" y="1830473"/>
            <a:ext cx="1192696" cy="70132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Core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615741" y="2769018"/>
            <a:ext cx="1457739" cy="77047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Memory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476592" y="1723999"/>
            <a:ext cx="1749287" cy="2012715"/>
          </a:xfrm>
          <a:prstGeom prst="roundRect">
            <a:avLst/>
          </a:prstGeom>
          <a:noFill/>
          <a:ln w="38100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8365028" y="1740561"/>
            <a:ext cx="1749287" cy="1996154"/>
          </a:xfrm>
          <a:prstGeom prst="roundRect">
            <a:avLst/>
          </a:prstGeom>
          <a:noFill/>
          <a:ln w="38100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286539" y="2870791"/>
            <a:ext cx="2913321" cy="1775637"/>
          </a:xfrm>
          <a:prstGeom prst="roundRect">
            <a:avLst/>
          </a:prstGeom>
          <a:noFill/>
          <a:ln w="38100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09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429185" cy="28527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Exploiting data locality in GPUs is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 challenging and elusive feat…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4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…requiring a range of architectural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4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873891" y="2049515"/>
            <a:ext cx="2309038" cy="128653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Cache Management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91967" y="2049516"/>
            <a:ext cx="2309038" cy="128653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CTA Scheduling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38177" y="4064278"/>
            <a:ext cx="2309038" cy="12865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Data Placement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182929" y="4064275"/>
            <a:ext cx="2309038" cy="12865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Data Prefetching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827681" y="4064276"/>
            <a:ext cx="2309038" cy="128653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6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Furthermore…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3200" dirty="0"/>
              <a:t>A </a:t>
            </a:r>
            <a:r>
              <a:rPr lang="en-US" sz="3200" u="sng" dirty="0"/>
              <a:t>single</a:t>
            </a:r>
            <a:r>
              <a:rPr lang="en-US" sz="3200" dirty="0"/>
              <a:t> technique is often insufficient</a:t>
            </a:r>
          </a:p>
          <a:p>
            <a:pPr marL="0" indent="0">
              <a:lnSpc>
                <a:spcPct val="50000"/>
              </a:lnSpc>
              <a:buNone/>
            </a:pPr>
            <a:endParaRPr lang="en-US" sz="32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3200" dirty="0"/>
              <a:t>The required set of techniques depends on the </a:t>
            </a:r>
            <a:r>
              <a:rPr lang="en-US" sz="3200" u="sng" dirty="0"/>
              <a:t>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323783" y="4040372"/>
            <a:ext cx="1896582" cy="99556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yriad Pro Cond" panose="020B0506030403020204" pitchFamily="34" charset="0"/>
              </a:rPr>
              <a:t>Cache Management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01390" y="4040372"/>
            <a:ext cx="1896582" cy="99556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yriad Pro Cond" panose="020B0506030403020204" pitchFamily="34" charset="0"/>
              </a:rPr>
              <a:t>CTA Scheduling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93064" y="5345323"/>
            <a:ext cx="1896582" cy="9955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yriad Pro Cond" panose="020B0506030403020204" pitchFamily="34" charset="0"/>
              </a:rPr>
              <a:t>Data Placement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24818" y="5389004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Data Prefetching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56572" y="5389004"/>
            <a:ext cx="1896582" cy="9955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…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93281">
            <a:off x="1674322" y="3657810"/>
            <a:ext cx="3933994" cy="27562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46" y="2802008"/>
            <a:ext cx="6984926" cy="29018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4672" y="4277788"/>
            <a:ext cx="1492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Myriad Pro Cond" panose="020B0506030403020204" pitchFamily="34" charset="0"/>
              </a:rPr>
              <a:t>Program 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28098" y="3293649"/>
            <a:ext cx="1500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Myriad Pro Cond" panose="020B0506030403020204" pitchFamily="34" charset="0"/>
              </a:rPr>
              <a:t>Program 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160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Challenging for the programmer/software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No easy access to many architectural techniques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Tedious and un-portable programming: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Bypass Cache Line A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Schedule Thread Block 2 at SM 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dirty="0"/>
              <a:t>… 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66B096-09DD-4C93-9902-B3ECB8F82E0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695" y="2765321"/>
            <a:ext cx="2644558" cy="26656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6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Challenging for the architect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87009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C00000"/>
                </a:solidFill>
              </a:rPr>
              <a:t>Hardware misses </a:t>
            </a:r>
            <a:r>
              <a:rPr lang="en-US" sz="3600" u="sng" dirty="0">
                <a:solidFill>
                  <a:srgbClr val="C00000"/>
                </a:solidFill>
              </a:rPr>
              <a:t>key program semantics</a:t>
            </a:r>
            <a:r>
              <a:rPr lang="en-US" sz="3600" dirty="0">
                <a:solidFill>
                  <a:srgbClr val="C00000"/>
                </a:solidFill>
              </a:rPr>
              <a:t> required for optimization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Where to place data?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Which threads to schedule together?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Which data to bypass?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919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900"/>
                </a:solidFill>
              </a:rPr>
              <a:t>The Locality Descriptor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40887"/>
            <a:ext cx="2743200" cy="365125"/>
          </a:xfrm>
        </p:spPr>
        <p:txBody>
          <a:bodyPr/>
          <a:lstStyle/>
          <a:p>
            <a:fld id="{2C27E80B-A655-44B0-A6D9-E5EAFBEBB6E2}" type="slidenum">
              <a:rPr lang="en-US" smtClean="0"/>
              <a:t>8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54704" y="4299402"/>
            <a:ext cx="9686260" cy="744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77449" y="3677477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Software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9070" y="4532277"/>
            <a:ext cx="1583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Hardware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5579" y="1430030"/>
            <a:ext cx="102126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Myriad Pro Cond" panose="020B0506030403020204" pitchFamily="34" charset="0"/>
              </a:rPr>
              <a:t>A hardware-software abstraction to express and exploit data locality</a:t>
            </a:r>
          </a:p>
          <a:p>
            <a:endParaRPr lang="en-US" b="1" dirty="0">
              <a:latin typeface="Myriad Pro Cond" panose="020B0506030403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38330" y="3756991"/>
            <a:ext cx="3115339" cy="1172818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yriad Pro Cond" panose="020B0506030403020204" pitchFamily="34" charset="0"/>
              </a:rPr>
              <a:t>Locality Descriptor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77763" y="5416118"/>
            <a:ext cx="1896582" cy="99556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yriad Pro Cond" panose="020B0506030403020204" pitchFamily="34" charset="0"/>
              </a:rPr>
              <a:t>Cache Management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232221" y="5416118"/>
            <a:ext cx="1896582" cy="99556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yriad Pro Cond" panose="020B0506030403020204" pitchFamily="34" charset="0"/>
              </a:rPr>
              <a:t>CTA Scheduling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3305" y="5416118"/>
            <a:ext cx="1896582" cy="9955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yriad Pro Cond" panose="020B0506030403020204" pitchFamily="34" charset="0"/>
              </a:rPr>
              <a:t>Data Placement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86679" y="5416118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Data Prefetching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741137" y="5404957"/>
            <a:ext cx="1896582" cy="9955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…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38329" y="2321184"/>
            <a:ext cx="3115339" cy="69037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Application</a:t>
            </a:r>
          </a:p>
        </p:txBody>
      </p:sp>
      <p:cxnSp>
        <p:nvCxnSpPr>
          <p:cNvPr id="21" name="Straight Arrow Connector 20"/>
          <p:cNvCxnSpPr>
            <a:stCxn id="19" idx="2"/>
            <a:endCxn id="11" idx="0"/>
          </p:cNvCxnSpPr>
          <p:nvPr/>
        </p:nvCxnSpPr>
        <p:spPr>
          <a:xfrm>
            <a:off x="6095999" y="3011557"/>
            <a:ext cx="1" cy="745434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</p:cNvCxnSpPr>
          <p:nvPr/>
        </p:nvCxnSpPr>
        <p:spPr>
          <a:xfrm flipH="1">
            <a:off x="1671596" y="4929809"/>
            <a:ext cx="4424404" cy="427549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  <a:endCxn id="13" idx="0"/>
          </p:cNvCxnSpPr>
          <p:nvPr/>
        </p:nvCxnSpPr>
        <p:spPr>
          <a:xfrm flipH="1">
            <a:off x="3926054" y="4929809"/>
            <a:ext cx="2169946" cy="486309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2"/>
            <a:endCxn id="14" idx="0"/>
          </p:cNvCxnSpPr>
          <p:nvPr/>
        </p:nvCxnSpPr>
        <p:spPr>
          <a:xfrm>
            <a:off x="6096000" y="4929809"/>
            <a:ext cx="84512" cy="486309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2"/>
          </p:cNvCxnSpPr>
          <p:nvPr/>
        </p:nvCxnSpPr>
        <p:spPr>
          <a:xfrm>
            <a:off x="6096000" y="4929809"/>
            <a:ext cx="2457426" cy="486309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2"/>
            <a:endCxn id="17" idx="0"/>
          </p:cNvCxnSpPr>
          <p:nvPr/>
        </p:nvCxnSpPr>
        <p:spPr>
          <a:xfrm>
            <a:off x="6096000" y="4929809"/>
            <a:ext cx="4593428" cy="475148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65693" y="2116265"/>
            <a:ext cx="37098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Connects locality semantics to the underlying </a:t>
            </a:r>
          </a:p>
          <a:p>
            <a:r>
              <a:rPr lang="en-US" sz="28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hardware techniques</a:t>
            </a:r>
          </a:p>
          <a:p>
            <a:endParaRPr lang="en-US" b="1" dirty="0">
              <a:latin typeface="Myriad Pro Cond" panose="020B0506030403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27903" y="3313888"/>
            <a:ext cx="3709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New software interface</a:t>
            </a:r>
          </a:p>
          <a:p>
            <a:endParaRPr lang="en-US" b="1" dirty="0">
              <a:latin typeface="Myriad Pro Cond" panose="020B0506030403020204" pitchFamily="34" charset="0"/>
            </a:endParaRPr>
          </a:p>
        </p:txBody>
      </p:sp>
      <p:cxnSp>
        <p:nvCxnSpPr>
          <p:cNvPr id="40" name="Curved Connector 39"/>
          <p:cNvCxnSpPr/>
          <p:nvPr/>
        </p:nvCxnSpPr>
        <p:spPr>
          <a:xfrm>
            <a:off x="6180512" y="3155875"/>
            <a:ext cx="1747391" cy="442669"/>
          </a:xfrm>
          <a:prstGeom prst="curvedConnector3">
            <a:avLst>
              <a:gd name="adj1" fmla="val 50000"/>
            </a:avLst>
          </a:prstGeom>
          <a:ln w="38100">
            <a:solidFill>
              <a:srgbClr val="0099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39">
            <a:extLst>
              <a:ext uri="{FF2B5EF4-FFF2-40B4-BE49-F238E27FC236}">
                <a16:creationId xmlns:a16="http://schemas.microsoft.com/office/drawing/2014/main" id="{0DDDB177-F0AB-4471-9959-7B36AAE90731}"/>
              </a:ext>
            </a:extLst>
          </p:cNvPr>
          <p:cNvCxnSpPr>
            <a:cxnSpLocks/>
          </p:cNvCxnSpPr>
          <p:nvPr/>
        </p:nvCxnSpPr>
        <p:spPr>
          <a:xfrm flipV="1">
            <a:off x="7616271" y="4620628"/>
            <a:ext cx="1468735" cy="340769"/>
          </a:xfrm>
          <a:prstGeom prst="curvedConnector3">
            <a:avLst>
              <a:gd name="adj1" fmla="val 50000"/>
            </a:avLst>
          </a:prstGeom>
          <a:ln w="38100">
            <a:solidFill>
              <a:srgbClr val="0099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3EDDDEC-701F-4C49-943F-C7753CE14D0F}"/>
              </a:ext>
            </a:extLst>
          </p:cNvPr>
          <p:cNvSpPr txBox="1"/>
          <p:nvPr/>
        </p:nvSpPr>
        <p:spPr>
          <a:xfrm>
            <a:off x="9245520" y="4323741"/>
            <a:ext cx="27779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Access to key program semantics</a:t>
            </a:r>
          </a:p>
          <a:p>
            <a:endParaRPr lang="en-US" b="1" dirty="0">
              <a:latin typeface="Myriad Pro Cond" panose="020B05060304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507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37" grpId="0"/>
      <p:bldP spid="38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Sneak Peak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8589" y="2196806"/>
            <a:ext cx="1135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67"/>
              </a:spcBef>
              <a:spcAft>
                <a:spcPts val="667"/>
              </a:spcAft>
              <a:buClr>
                <a:srgbClr val="B3B3B3"/>
              </a:buClr>
            </a:pPr>
            <a:r>
              <a:rPr lang="en-US" sz="3200" b="1" kern="0" dirty="0" err="1">
                <a:solidFill>
                  <a:srgbClr val="139D3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LocalityDescriptor</a:t>
            </a:r>
            <a:r>
              <a:rPr lang="en-US" sz="3200" b="1" kern="0" dirty="0">
                <a:solidFill>
                  <a:srgbClr val="139D3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ldesc</a:t>
            </a:r>
            <a:r>
              <a:rPr lang="en-US" sz="32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3200" b="1" kern="0" dirty="0">
              <a:solidFill>
                <a:schemeClr val="bg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303" y="2200440"/>
            <a:ext cx="11651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667"/>
              </a:spcBef>
              <a:spcAft>
                <a:spcPts val="667"/>
              </a:spcAft>
              <a:buClr>
                <a:srgbClr val="B3B3B3"/>
              </a:buClr>
            </a:pPr>
            <a:r>
              <a:rPr lang="en-US" sz="3200" b="1" kern="0" dirty="0" err="1">
                <a:solidFill>
                  <a:srgbClr val="139D3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LocalityDescriptor</a:t>
            </a:r>
            <a:r>
              <a:rPr lang="en-US" sz="3200" b="1" kern="0" dirty="0">
                <a:solidFill>
                  <a:srgbClr val="139D3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ldesc</a:t>
            </a:r>
            <a:r>
              <a:rPr lang="en-US" sz="32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(A, </a:t>
            </a:r>
            <a:r>
              <a:rPr lang="en-US" sz="32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32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200" b="1" kern="0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INTER-THREAD</a:t>
            </a:r>
            <a:r>
              <a:rPr lang="en-US" sz="32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200" b="1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tile</a:t>
            </a:r>
            <a:r>
              <a:rPr lang="en-US" sz="32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200" b="1" kern="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32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200" b="1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priority</a:t>
            </a:r>
            <a:r>
              <a:rPr lang="en-US" sz="32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3200" b="1" kern="0" dirty="0">
              <a:solidFill>
                <a:schemeClr val="bg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4651" y="3804526"/>
            <a:ext cx="2479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Myriad Pro Cond" panose="020B0506030403020204" pitchFamily="34" charset="0"/>
              </a:rPr>
              <a:t>Tile Semantics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CBCD191-4EE9-4641-87C8-B3CCFE9FCF0B}"/>
              </a:ext>
            </a:extLst>
          </p:cNvPr>
          <p:cNvCxnSpPr>
            <a:cxnSpLocks/>
          </p:cNvCxnSpPr>
          <p:nvPr/>
        </p:nvCxnSpPr>
        <p:spPr>
          <a:xfrm flipV="1">
            <a:off x="10122196" y="1746535"/>
            <a:ext cx="648585" cy="490118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9892203" y="1210711"/>
            <a:ext cx="2027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Myriad Pro Cond" panose="020B0506030403020204" pitchFamily="34" charset="0"/>
              </a:rPr>
              <a:t>Locality Type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CBCD191-4EE9-4641-87C8-B3CCFE9FCF0B}"/>
              </a:ext>
            </a:extLst>
          </p:cNvPr>
          <p:cNvCxnSpPr>
            <a:cxnSpLocks/>
          </p:cNvCxnSpPr>
          <p:nvPr/>
        </p:nvCxnSpPr>
        <p:spPr>
          <a:xfrm flipH="1">
            <a:off x="6638312" y="3174603"/>
            <a:ext cx="608659" cy="624964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CBCD191-4EE9-4641-87C8-B3CCFE9FCF0B}"/>
              </a:ext>
            </a:extLst>
          </p:cNvPr>
          <p:cNvCxnSpPr>
            <a:cxnSpLocks/>
          </p:cNvCxnSpPr>
          <p:nvPr/>
        </p:nvCxnSpPr>
        <p:spPr>
          <a:xfrm flipH="1" flipV="1">
            <a:off x="6354294" y="1637157"/>
            <a:ext cx="499787" cy="580399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CBCD191-4EE9-4641-87C8-B3CCFE9FCF0B}"/>
              </a:ext>
            </a:extLst>
          </p:cNvPr>
          <p:cNvCxnSpPr>
            <a:cxnSpLocks/>
          </p:cNvCxnSpPr>
          <p:nvPr/>
        </p:nvCxnSpPr>
        <p:spPr>
          <a:xfrm flipV="1">
            <a:off x="7772348" y="1374843"/>
            <a:ext cx="701801" cy="861811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CBCD191-4EE9-4641-87C8-B3CCFE9FCF0B}"/>
              </a:ext>
            </a:extLst>
          </p:cNvPr>
          <p:cNvCxnSpPr>
            <a:cxnSpLocks/>
          </p:cNvCxnSpPr>
          <p:nvPr/>
        </p:nvCxnSpPr>
        <p:spPr>
          <a:xfrm flipV="1">
            <a:off x="6814662" y="1394175"/>
            <a:ext cx="1659487" cy="804854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701510" y="778810"/>
            <a:ext cx="2264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Myriad Pro Cond" panose="020B0506030403020204" pitchFamily="34" charset="0"/>
              </a:rPr>
              <a:t>Address Range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90183" y="1036652"/>
            <a:ext cx="2269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Myriad Pro Cond" panose="020B0506030403020204" pitchFamily="34" charset="0"/>
              </a:rPr>
              <a:t>Data Structure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CBCD191-4EE9-4641-87C8-B3CCFE9FCF0B}"/>
              </a:ext>
            </a:extLst>
          </p:cNvPr>
          <p:cNvCxnSpPr>
            <a:cxnSpLocks/>
          </p:cNvCxnSpPr>
          <p:nvPr/>
        </p:nvCxnSpPr>
        <p:spPr>
          <a:xfrm>
            <a:off x="8531272" y="3177826"/>
            <a:ext cx="79328" cy="621741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7516729" y="3739785"/>
            <a:ext cx="2195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Myriad Pro Cond" panose="020B0506030403020204" pitchFamily="34" charset="0"/>
              </a:rPr>
              <a:t>Locality</a:t>
            </a:r>
          </a:p>
          <a:p>
            <a:pPr algn="ctr"/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Myriad Pro Cond" panose="020B0506030403020204" pitchFamily="34" charset="0"/>
              </a:rPr>
              <a:t>Semantics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CBCD191-4EE9-4641-87C8-B3CCFE9FCF0B}"/>
              </a:ext>
            </a:extLst>
          </p:cNvPr>
          <p:cNvCxnSpPr>
            <a:cxnSpLocks/>
          </p:cNvCxnSpPr>
          <p:nvPr/>
        </p:nvCxnSpPr>
        <p:spPr>
          <a:xfrm>
            <a:off x="10406824" y="3287699"/>
            <a:ext cx="79328" cy="621741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9440664" y="3939841"/>
            <a:ext cx="2479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Myriad Pro Cond" panose="020B0506030403020204" pitchFamily="34" charset="0"/>
              </a:rPr>
              <a:t>Priority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5617" y="4567195"/>
            <a:ext cx="114763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yriad Pro Cond" panose="020B0506030403020204" pitchFamily="34" charset="0"/>
              </a:rPr>
              <a:t>Key Performance Results: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Myriad Pro Cond" panose="020B0506030403020204" pitchFamily="34" charset="0"/>
              </a:rPr>
              <a:t>	</a:t>
            </a:r>
            <a:r>
              <a:rPr lang="en-US" sz="3200" b="1" dirty="0">
                <a:latin typeface="Myriad Pro Cond" panose="020B0506030403020204" pitchFamily="34" charset="0"/>
              </a:rPr>
              <a:t>Leveraging Cache Locality:      </a:t>
            </a:r>
            <a:r>
              <a:rPr lang="en-US" sz="32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26.6% on average (up to 46.6%)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Myriad Pro Cond" panose="020B0506030403020204" pitchFamily="34" charset="0"/>
              </a:rPr>
              <a:t>	Leveraging NUMA Locality:      </a:t>
            </a:r>
            <a:r>
              <a:rPr lang="en-US" sz="32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53.7% (up to 2.8X) 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5687081" y="5341555"/>
            <a:ext cx="7237" cy="367100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704123" y="6096764"/>
            <a:ext cx="0" cy="392453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223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10" grpId="0"/>
      <p:bldP spid="12" grpId="0"/>
      <p:bldP spid="43" grpId="0"/>
      <p:bldP spid="44" grpId="0"/>
      <p:bldP spid="50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.8|1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1|0.7|0.9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5|3.6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.7|1.5|1.4|1.4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1|3.7|2.6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2|1.7|5.9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b="1" dirty="0" smtClean="0">
            <a:latin typeface="Myriad Pro Cond" panose="020B05060304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258</Words>
  <Application>Microsoft Office PowerPoint</Application>
  <PresentationFormat>Widescreen</PresentationFormat>
  <Paragraphs>102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MS PGothic</vt:lpstr>
      <vt:lpstr>Consolas</vt:lpstr>
      <vt:lpstr>Arial</vt:lpstr>
      <vt:lpstr>Calibri</vt:lpstr>
      <vt:lpstr>Myriad Pro Cond</vt:lpstr>
      <vt:lpstr>Courier New</vt:lpstr>
      <vt:lpstr>Office Theme</vt:lpstr>
      <vt:lpstr>The Locality Descriptor A Holistic Cross-Layer Abstraction  to Express Data Locality in GPUs</vt:lpstr>
      <vt:lpstr>Data locality is critical to GPU performance</vt:lpstr>
      <vt:lpstr>Exploiting data locality in GPUs is  a challenging and elusive feat…</vt:lpstr>
      <vt:lpstr>…requiring a range of architectural techniques</vt:lpstr>
      <vt:lpstr>Furthermore…</vt:lpstr>
      <vt:lpstr>Challenging for the programmer/software</vt:lpstr>
      <vt:lpstr>Challenging for the architect</vt:lpstr>
      <vt:lpstr>The Locality Descriptor</vt:lpstr>
      <vt:lpstr>A Sneak Peak</vt:lpstr>
      <vt:lpstr>The Locality Descriptor A Holistic Cross-Layer Abstraction  to Express Data Locality in GPUs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Locality Descriptor A Holistic Cross-Layer Abstraction  to Express Data Locality in GPUs</dc:title>
  <dc:creator>Nandita Vijaykumar</dc:creator>
  <cp:lastModifiedBy>Nandita Vijaykumar</cp:lastModifiedBy>
  <cp:revision>51</cp:revision>
  <dcterms:created xsi:type="dcterms:W3CDTF">2018-05-16T15:53:03Z</dcterms:created>
  <dcterms:modified xsi:type="dcterms:W3CDTF">2018-06-18T15:37:54Z</dcterms:modified>
</cp:coreProperties>
</file>