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9"/>
  </p:notesMasterIdLst>
  <p:sldIdLst>
    <p:sldId id="297" r:id="rId2"/>
    <p:sldId id="299" r:id="rId3"/>
    <p:sldId id="300" r:id="rId4"/>
    <p:sldId id="301" r:id="rId5"/>
    <p:sldId id="302" r:id="rId6"/>
    <p:sldId id="328" r:id="rId7"/>
    <p:sldId id="303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30305"/>
    <a:srgbClr val="FFFFFF"/>
    <a:srgbClr val="E8C9F8"/>
    <a:srgbClr val="F8C0F4"/>
    <a:srgbClr val="B1F5F8"/>
    <a:srgbClr val="E7E6E6"/>
    <a:srgbClr val="000CFF"/>
    <a:srgbClr val="DAE3F3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09" autoAdjust="0"/>
    <p:restoredTop sz="96327" autoAdjust="0"/>
  </p:normalViewPr>
  <p:slideViewPr>
    <p:cSldViewPr snapToGrid="0">
      <p:cViewPr varScale="1">
        <p:scale>
          <a:sx n="122" d="100"/>
          <a:sy n="122" d="100"/>
        </p:scale>
        <p:origin x="1384" y="20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DA43C-4C76-4DC1-B557-1933397398DF}" type="datetimeFigureOut">
              <a:rPr lang="en-CH" smtClean="0"/>
              <a:t>10/1/21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4AB11-ED51-4041-ABF3-98774B65612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38846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Hi I’m Rahul. Today, I will introduce Pythia.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93F4-8E1E-4CDB-AE5F-DC093960CF4B}" type="slidenum">
              <a:rPr lang="en-CH" smtClean="0"/>
              <a:t>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55915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analyze many prior prefetchers and observe three key shortcomings that significantly limits their performance.</a:t>
            </a:r>
          </a:p>
          <a:p>
            <a:endParaRPr lang="en-US" dirty="0"/>
          </a:p>
          <a:p>
            <a:r>
              <a:rPr lang="en-US" dirty="0"/>
              <a:t>[CLICK] First, they use mainly a single program context for prefetch prediction</a:t>
            </a:r>
          </a:p>
          <a:p>
            <a:r>
              <a:rPr lang="en-US" dirty="0"/>
              <a:t>[CLICK] Second, they lack system awareness</a:t>
            </a:r>
          </a:p>
          <a:p>
            <a:r>
              <a:rPr lang="en-US" dirty="0"/>
              <a:t>[CLICK] Third, they lack in-silicon customizability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59791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alleviate these challenges, we introduce Pythia that:</a:t>
            </a:r>
          </a:p>
          <a:p>
            <a:endParaRPr lang="en-US" dirty="0"/>
          </a:p>
          <a:p>
            <a:r>
              <a:rPr lang="en-US" dirty="0"/>
              <a:t>[CLICK] autonomously learns to prefetch using multiple program context information and system-level feedback</a:t>
            </a:r>
          </a:p>
          <a:p>
            <a:endParaRPr lang="en-US" dirty="0"/>
          </a:p>
          <a:p>
            <a:r>
              <a:rPr lang="en-US" dirty="0"/>
              <a:t>[CLICK] and can be customizable in silicon to alter the program context information or the objective of the prefetcher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42110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Pythia formulates prefetching as a reinforcement learning problem where,</a:t>
            </a:r>
          </a:p>
          <a:p>
            <a:endParaRPr lang="en-US" dirty="0"/>
          </a:p>
          <a:p>
            <a:r>
              <a:rPr lang="en-US" dirty="0"/>
              <a:t>[CLICK] the prefetcher acts as the agent, ….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522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[CLICK] We extensively evaluate Pythia over a wide range of workloads and show that Pythia outperforms many state-of-the-art prefetcher over a wide range of system configuration.</a:t>
            </a:r>
          </a:p>
          <a:p>
            <a:endParaRPr lang="en-US" dirty="0"/>
          </a:p>
          <a:p>
            <a:r>
              <a:rPr lang="en-US" dirty="0"/>
              <a:t>[CLICK] We also show that by simple customization via configuration registers, Pythia can provide higher performance benefits for target workloads, without any changes to the underlying hardware.</a:t>
            </a:r>
          </a:p>
          <a:p>
            <a:endParaRPr lang="en-US" dirty="0"/>
          </a:p>
          <a:p>
            <a:r>
              <a:rPr lang="en-US" dirty="0"/>
              <a:t>[CLICK] Finally, Pythia proposes a realistic implementation of its RL algorithm that incurs a modest area and power overhead on top of a traditional processor.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04338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Pythia is open-sourced and artifact evaluated.</a:t>
            </a:r>
          </a:p>
          <a:p>
            <a:endParaRPr lang="en-US" dirty="0"/>
          </a:p>
          <a:p>
            <a:r>
              <a:rPr lang="en-US" dirty="0"/>
              <a:t>All necessary source code and traces used for evaluation can be found online in our GitHub repository.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4AB11-ED51-4041-ABF3-98774B656127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14807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We invite everyone to attend our talk in Session 9B on 21</a:t>
            </a:r>
            <a:r>
              <a:rPr lang="en-US" sz="1200" b="0" baseline="3000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st</a:t>
            </a: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  <a:latin typeface="Palatino Linotype" panose="02040502050505030304" pitchFamily="18" charset="0"/>
              </a:rPr>
              <a:t> October.</a:t>
            </a:r>
            <a:endParaRPr lang="en-CH" sz="1200" b="0" dirty="0">
              <a:solidFill>
                <a:schemeClr val="accent1">
                  <a:lumMod val="50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793F4-8E1E-4CDB-AE5F-DC093960CF4B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14937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011" y="132334"/>
            <a:ext cx="8894602" cy="6060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200" b="1" i="0">
                <a:latin typeface="Lato Black" panose="020F0502020204030203" pitchFamily="34" charset="77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419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Lato" panose="020F0502020204030203" pitchFamily="34" charset="77"/>
                <a:cs typeface="Segoe UI" panose="020B0502040204020203" pitchFamily="34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Lato" panose="020F0502020204030203" pitchFamily="34" charset="77"/>
                <a:cs typeface="Segoe UI" panose="020B0502040204020203" pitchFamily="34" charset="0"/>
              </a:defRPr>
            </a:lvl2pPr>
            <a:lvl3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3pPr>
            <a:lvl4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4pPr>
            <a:lvl5pPr>
              <a:defRPr sz="2000">
                <a:latin typeface="Lato" panose="020F0502020204030203" pitchFamily="34" charset="77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1400" smtClean="0">
                <a:latin typeface="Lato" panose="020F0502020204030203" pitchFamily="34" charset="77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Lato" panose="020F0502020204030203" pitchFamily="34" charset="77"/>
              <a:cs typeface="Segoe UI" panose="020B0502040204020203" pitchFamily="34" charset="0"/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D6C95C-F5A1-47A0-B338-935B91ACFEDF}"/>
              </a:ext>
            </a:extLst>
          </p:cNvPr>
          <p:cNvCxnSpPr>
            <a:cxnSpLocks/>
          </p:cNvCxnSpPr>
          <p:nvPr userDrawn="1"/>
        </p:nvCxnSpPr>
        <p:spPr>
          <a:xfrm>
            <a:off x="117021" y="831498"/>
            <a:ext cx="8894601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06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5811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7764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01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9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53331"/>
            <a:ext cx="7886700" cy="500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1078-45FA-4BA5-9BE9-4C6ADE012FE3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4934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7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 Black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github.com/CMU-SAFARI/Pythia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4" y="4109250"/>
            <a:ext cx="848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Rahul </a:t>
            </a:r>
            <a:r>
              <a:rPr lang="en-US" sz="2400" b="1" u="sng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Bera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,  Konstantinos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Kanellopoulos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,  Anant V. Nori,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Taha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Shahroodi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,  Sreenivas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Subramoney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, 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Onur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Mutlu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Lato" panose="020F0502020204030203" pitchFamily="34" charset="77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516923"/>
          </a:xfrm>
          <a:prstGeom prst="rect">
            <a:avLst/>
          </a:prstGeom>
          <a:solidFill>
            <a:srgbClr val="23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Lato Black" panose="020F0502020204030203" pitchFamily="34" charset="77"/>
              </a:rPr>
              <a:t>Pythia</a:t>
            </a:r>
            <a:endParaRPr lang="en-US" b="1" dirty="0">
              <a:latin typeface="Lato Black" panose="020F0502020204030203" pitchFamily="34" charset="77"/>
            </a:endParaRPr>
          </a:p>
          <a:p>
            <a:pPr algn="ctr"/>
            <a:r>
              <a:rPr lang="en-US" sz="3120" b="1" dirty="0">
                <a:latin typeface="Lato" panose="020F0502020204030203" pitchFamily="34" charset="77"/>
              </a:rPr>
              <a:t>A Customizable Hardware Prefetching Framework Using Online Reinforcement Learning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108674-F00F-2B40-AD5B-7FE829C4B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407" y="5601696"/>
            <a:ext cx="1767017" cy="691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9FDEEC-591E-3C42-A016-8DA5B8771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264" y="113396"/>
            <a:ext cx="908812" cy="903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1704F2-1F67-2246-8A8F-97F8D6574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5746" y="113395"/>
            <a:ext cx="908812" cy="903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06E66-DC9E-BB4A-8BC5-F2099075EC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229" y="113394"/>
            <a:ext cx="908812" cy="9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93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B787024-1CDB-D24A-B90F-7E6CF173F204}"/>
              </a:ext>
            </a:extLst>
          </p:cNvPr>
          <p:cNvSpPr/>
          <p:nvPr/>
        </p:nvSpPr>
        <p:spPr>
          <a:xfrm>
            <a:off x="24714" y="774357"/>
            <a:ext cx="9061622" cy="107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E8B71-B563-A143-B242-43734D3BC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79" y="4973434"/>
            <a:ext cx="1673441" cy="1753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A405C-66E6-634B-814C-50B63DFE0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98" y="2135744"/>
            <a:ext cx="899983" cy="899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B92004-03B8-784A-A6EB-02608CFD8B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96" t="12574" r="5631" b="15837"/>
          <a:stretch/>
        </p:blipFill>
        <p:spPr>
          <a:xfrm>
            <a:off x="1320627" y="2246871"/>
            <a:ext cx="1435957" cy="677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A06D0-19E6-EA4C-B0B7-7A57B2E63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151" y="2135744"/>
            <a:ext cx="1349974" cy="8999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3A9C7E-7A86-CA41-898D-58A43FC88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386" y="2094693"/>
            <a:ext cx="1349974" cy="1334307"/>
          </a:xfrm>
          <a:prstGeom prst="rect">
            <a:avLst/>
          </a:prstGeom>
        </p:spPr>
      </p:pic>
      <p:sp>
        <p:nvSpPr>
          <p:cNvPr id="11" name="Multiply 10">
            <a:extLst>
              <a:ext uri="{FF2B5EF4-FFF2-40B4-BE49-F238E27FC236}">
                <a16:creationId xmlns:a16="http://schemas.microsoft.com/office/drawing/2014/main" id="{FFBC5EF7-E6A4-2D46-A36B-C4D471BA5C6A}"/>
              </a:ext>
            </a:extLst>
          </p:cNvPr>
          <p:cNvSpPr/>
          <p:nvPr/>
        </p:nvSpPr>
        <p:spPr>
          <a:xfrm>
            <a:off x="7293577" y="2135744"/>
            <a:ext cx="1059592" cy="1059592"/>
          </a:xfrm>
          <a:prstGeom prst="mathMultiply">
            <a:avLst>
              <a:gd name="adj1" fmla="val 17300"/>
            </a:avLst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A409D54-D93F-7140-AB3A-5BB0EC6A344D}"/>
              </a:ext>
            </a:extLst>
          </p:cNvPr>
          <p:cNvSpPr/>
          <p:nvPr/>
        </p:nvSpPr>
        <p:spPr>
          <a:xfrm>
            <a:off x="177113" y="930876"/>
            <a:ext cx="2484735" cy="1005016"/>
          </a:xfrm>
          <a:prstGeom prst="roundRect">
            <a:avLst>
              <a:gd name="adj" fmla="val 68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Mainly use </a:t>
            </a:r>
            <a:r>
              <a:rPr lang="en-US" b="1" u="sng" dirty="0">
                <a:latin typeface="Lato" panose="020F0502020204030203" pitchFamily="34" charset="77"/>
              </a:rPr>
              <a:t>one</a:t>
            </a:r>
            <a:r>
              <a:rPr lang="en-US" b="1" dirty="0">
                <a:latin typeface="Lato" panose="020F0502020204030203" pitchFamily="34" charset="77"/>
              </a:rPr>
              <a:t> program context info. for prediction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0E44E15-5D2E-4743-A757-1A54706A0F3E}"/>
              </a:ext>
            </a:extLst>
          </p:cNvPr>
          <p:cNvSpPr/>
          <p:nvPr/>
        </p:nvSpPr>
        <p:spPr>
          <a:xfrm>
            <a:off x="3329631" y="930876"/>
            <a:ext cx="2484735" cy="1005016"/>
          </a:xfrm>
          <a:prstGeom prst="roundRect">
            <a:avLst>
              <a:gd name="adj" fmla="val 68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Lack </a:t>
            </a:r>
            <a:r>
              <a:rPr lang="en-US" b="1" u="sng" dirty="0">
                <a:latin typeface="Lato" panose="020F0502020204030203" pitchFamily="34" charset="77"/>
              </a:rPr>
              <a:t>system awareness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B6E010-AB5B-9944-B914-78407CF1B23E}"/>
              </a:ext>
            </a:extLst>
          </p:cNvPr>
          <p:cNvSpPr/>
          <p:nvPr/>
        </p:nvSpPr>
        <p:spPr>
          <a:xfrm>
            <a:off x="6503326" y="930015"/>
            <a:ext cx="2484735" cy="1005016"/>
          </a:xfrm>
          <a:prstGeom prst="roundRect">
            <a:avLst>
              <a:gd name="adj" fmla="val 68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Lack in-silicon </a:t>
            </a:r>
            <a:r>
              <a:rPr lang="en-US" b="1" u="sng" dirty="0">
                <a:latin typeface="Lato" panose="020F0502020204030203" pitchFamily="34" charset="77"/>
              </a:rPr>
              <a:t>customizability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F961FC-AD4C-1C4E-999B-F95F6F0C4A5D}"/>
              </a:ext>
            </a:extLst>
          </p:cNvPr>
          <p:cNvSpPr txBox="1"/>
          <p:nvPr/>
        </p:nvSpPr>
        <p:spPr>
          <a:xfrm>
            <a:off x="92609" y="462735"/>
            <a:ext cx="542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757F49-C45C-E94D-B353-2B12B1BE0CE4}"/>
              </a:ext>
            </a:extLst>
          </p:cNvPr>
          <p:cNvSpPr txBox="1"/>
          <p:nvPr/>
        </p:nvSpPr>
        <p:spPr>
          <a:xfrm>
            <a:off x="3350808" y="514516"/>
            <a:ext cx="542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32A204-3D83-1940-988D-96277F6E16FD}"/>
              </a:ext>
            </a:extLst>
          </p:cNvPr>
          <p:cNvSpPr txBox="1"/>
          <p:nvPr/>
        </p:nvSpPr>
        <p:spPr>
          <a:xfrm>
            <a:off x="6503326" y="514516"/>
            <a:ext cx="542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3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5B601EC1-2D96-EA4F-B5B4-D56DD55E6B94}"/>
              </a:ext>
            </a:extLst>
          </p:cNvPr>
          <p:cNvCxnSpPr>
            <a:cxnSpLocks/>
          </p:cNvCxnSpPr>
          <p:nvPr/>
        </p:nvCxnSpPr>
        <p:spPr>
          <a:xfrm rot="10800000">
            <a:off x="1425142" y="3035727"/>
            <a:ext cx="2086746" cy="1165572"/>
          </a:xfrm>
          <a:prstGeom prst="bentConnector2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78A911A3-128D-074C-B9F9-4AADA430B666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5988908" y="3429000"/>
            <a:ext cx="1834465" cy="772299"/>
          </a:xfrm>
          <a:prstGeom prst="bentConnector2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1C356F-1A36-D249-A2B8-8B227454B598}"/>
              </a:ext>
            </a:extLst>
          </p:cNvPr>
          <p:cNvCxnSpPr/>
          <p:nvPr/>
        </p:nvCxnSpPr>
        <p:spPr>
          <a:xfrm flipV="1">
            <a:off x="4646138" y="3105665"/>
            <a:ext cx="0" cy="323335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FF35CB54-1AEA-6E4E-9CEE-DA985548B898}"/>
              </a:ext>
            </a:extLst>
          </p:cNvPr>
          <p:cNvSpPr/>
          <p:nvPr/>
        </p:nvSpPr>
        <p:spPr>
          <a:xfrm>
            <a:off x="3056236" y="3542272"/>
            <a:ext cx="3179805" cy="1318054"/>
          </a:xfrm>
          <a:prstGeom prst="wedgeRoundRectCallout">
            <a:avLst>
              <a:gd name="adj1" fmla="val 13882"/>
              <a:gd name="adj2" fmla="val 75625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Why prefetchers do not perform well?</a:t>
            </a:r>
          </a:p>
        </p:txBody>
      </p:sp>
    </p:spTree>
    <p:extLst>
      <p:ext uri="{BB962C8B-B14F-4D97-AF65-F5344CB8AC3E}">
        <p14:creationId xmlns:p14="http://schemas.microsoft.com/office/powerpoint/2010/main" val="161394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931C012-C888-E24C-AD15-A46ED8EA6F2C}"/>
              </a:ext>
            </a:extLst>
          </p:cNvPr>
          <p:cNvSpPr/>
          <p:nvPr/>
        </p:nvSpPr>
        <p:spPr>
          <a:xfrm>
            <a:off x="24714" y="774357"/>
            <a:ext cx="9061622" cy="107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4A3F0-80C7-EF4F-B8E7-3EAE19F28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80" y="303772"/>
            <a:ext cx="2074390" cy="20743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D68E338-D8CE-3244-B0B0-0D673FF4A0B3}"/>
              </a:ext>
            </a:extLst>
          </p:cNvPr>
          <p:cNvSpPr/>
          <p:nvPr/>
        </p:nvSpPr>
        <p:spPr>
          <a:xfrm>
            <a:off x="177113" y="3239530"/>
            <a:ext cx="4172465" cy="1005016"/>
          </a:xfrm>
          <a:prstGeom prst="roundRect">
            <a:avLst>
              <a:gd name="adj" fmla="val 68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Autonomously learns to prefetch using </a:t>
            </a:r>
            <a:r>
              <a:rPr lang="en-US" b="1" u="sng" dirty="0">
                <a:latin typeface="Lato" panose="020F0502020204030203" pitchFamily="34" charset="77"/>
              </a:rPr>
              <a:t>multiple program context information </a:t>
            </a:r>
          </a:p>
          <a:p>
            <a:pPr algn="ctr"/>
            <a:r>
              <a:rPr lang="en-US" b="1" dirty="0">
                <a:latin typeface="Lato" panose="020F0502020204030203" pitchFamily="34" charset="77"/>
              </a:rPr>
              <a:t>and </a:t>
            </a:r>
            <a:r>
              <a:rPr lang="en-US" b="1" u="sng" dirty="0">
                <a:latin typeface="Lato" panose="020F0502020204030203" pitchFamily="34" charset="77"/>
              </a:rPr>
              <a:t>system-level feedback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99DEC7B-0A8F-9B42-95AD-E465A8905B1E}"/>
              </a:ext>
            </a:extLst>
          </p:cNvPr>
          <p:cNvSpPr/>
          <p:nvPr/>
        </p:nvSpPr>
        <p:spPr>
          <a:xfrm>
            <a:off x="4810897" y="3239530"/>
            <a:ext cx="4172465" cy="1005016"/>
          </a:xfrm>
          <a:prstGeom prst="roundRect">
            <a:avLst>
              <a:gd name="adj" fmla="val 683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latin typeface="Lato" panose="020F0502020204030203" pitchFamily="34" charset="77"/>
              </a:rPr>
              <a:t>In-silicon customizable</a:t>
            </a:r>
            <a:r>
              <a:rPr lang="en-US" b="1" dirty="0">
                <a:latin typeface="Lato" panose="020F0502020204030203" pitchFamily="34" charset="77"/>
              </a:rPr>
              <a:t> to change program context information or prefetching objective </a:t>
            </a:r>
            <a:r>
              <a:rPr lang="en-US" b="1" u="sng" dirty="0">
                <a:latin typeface="Lato" panose="020F0502020204030203" pitchFamily="34" charset="77"/>
              </a:rPr>
              <a:t>on the fly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AC716-2E21-E74A-AE60-59619E2D8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70" y="4466968"/>
            <a:ext cx="3638550" cy="1911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8C9232-7878-4B44-B6F8-D3113823CD67}"/>
              </a:ext>
            </a:extLst>
          </p:cNvPr>
          <p:cNvSpPr txBox="1"/>
          <p:nvPr/>
        </p:nvSpPr>
        <p:spPr>
          <a:xfrm>
            <a:off x="3728303" y="2360708"/>
            <a:ext cx="1720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ato Black" panose="020F0502020204030203" pitchFamily="34" charset="77"/>
              </a:rPr>
              <a:t>Pythia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ABD906-F46D-FF41-B13A-37B8F2436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420" y="4709700"/>
            <a:ext cx="2947513" cy="125269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Bent Up Arrow 14">
            <a:extLst>
              <a:ext uri="{FF2B5EF4-FFF2-40B4-BE49-F238E27FC236}">
                <a16:creationId xmlns:a16="http://schemas.microsoft.com/office/drawing/2014/main" id="{D415CFDF-6466-4F46-A3CA-6EAE031D5E13}"/>
              </a:ext>
            </a:extLst>
          </p:cNvPr>
          <p:cNvSpPr/>
          <p:nvPr/>
        </p:nvSpPr>
        <p:spPr>
          <a:xfrm rot="10800000">
            <a:off x="1874969" y="1660208"/>
            <a:ext cx="1499287" cy="13569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Bent Up Arrow 17">
            <a:extLst>
              <a:ext uri="{FF2B5EF4-FFF2-40B4-BE49-F238E27FC236}">
                <a16:creationId xmlns:a16="http://schemas.microsoft.com/office/drawing/2014/main" id="{AB081D5D-9738-0748-9BCA-9B7E13C48F55}"/>
              </a:ext>
            </a:extLst>
          </p:cNvPr>
          <p:cNvSpPr/>
          <p:nvPr/>
        </p:nvSpPr>
        <p:spPr>
          <a:xfrm rot="10800000" flipH="1">
            <a:off x="5802695" y="1660209"/>
            <a:ext cx="1499287" cy="13569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6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B3DD89C-2FD7-EC46-A6E9-1554CE5C0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Overview of Pythia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2D7D5D-1A98-794A-8C36-6FC358F95A48}"/>
              </a:ext>
            </a:extLst>
          </p:cNvPr>
          <p:cNvSpPr txBox="1"/>
          <p:nvPr/>
        </p:nvSpPr>
        <p:spPr>
          <a:xfrm>
            <a:off x="200289" y="796913"/>
            <a:ext cx="886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Lato" panose="020F0502020204030203" pitchFamily="34" charset="77"/>
              </a:rPr>
              <a:t>Pythia formulates prefetching as a </a:t>
            </a:r>
            <a:r>
              <a:rPr lang="en-US" sz="2800" b="1" dirty="0">
                <a:solidFill>
                  <a:srgbClr val="C00000"/>
                </a:solidFill>
                <a:latin typeface="Lato Black" panose="020F0502020204030203" pitchFamily="34" charset="77"/>
              </a:rPr>
              <a:t>reinforcement learning</a:t>
            </a:r>
            <a:r>
              <a:rPr lang="en-US" sz="2000" b="1" dirty="0">
                <a:latin typeface="Lato" panose="020F0502020204030203" pitchFamily="34" charset="77"/>
              </a:rPr>
              <a:t> problem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6D395E3F-1734-C842-97D4-0E8B7E24E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87" y="1320133"/>
            <a:ext cx="5391785" cy="2288674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BFB3EC-1599-3B43-B030-E79BA4875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57" y="4017494"/>
            <a:ext cx="6905646" cy="27078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CC332C6-6CD8-DB47-A2D4-3C16369AAC9B}"/>
              </a:ext>
            </a:extLst>
          </p:cNvPr>
          <p:cNvSpPr/>
          <p:nvPr/>
        </p:nvSpPr>
        <p:spPr>
          <a:xfrm>
            <a:off x="4000684" y="1320133"/>
            <a:ext cx="1502797" cy="625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472537-9FA7-1240-B3FE-35F009017DB7}"/>
              </a:ext>
            </a:extLst>
          </p:cNvPr>
          <p:cNvSpPr/>
          <p:nvPr/>
        </p:nvSpPr>
        <p:spPr>
          <a:xfrm>
            <a:off x="3613720" y="2983126"/>
            <a:ext cx="2276726" cy="625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D62A66-2919-D742-9F16-7D46F19D3D71}"/>
              </a:ext>
            </a:extLst>
          </p:cNvPr>
          <p:cNvSpPr/>
          <p:nvPr/>
        </p:nvSpPr>
        <p:spPr>
          <a:xfrm>
            <a:off x="3890690" y="3985892"/>
            <a:ext cx="1571269" cy="698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D9B694-E895-4146-8950-D9F3E33DB56F}"/>
              </a:ext>
            </a:extLst>
          </p:cNvPr>
          <p:cNvSpPr/>
          <p:nvPr/>
        </p:nvSpPr>
        <p:spPr>
          <a:xfrm>
            <a:off x="3499530" y="5820108"/>
            <a:ext cx="2434870" cy="9052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A23658-26AC-F845-8D44-E0B7B2E10E9A}"/>
              </a:ext>
            </a:extLst>
          </p:cNvPr>
          <p:cNvSpPr/>
          <p:nvPr/>
        </p:nvSpPr>
        <p:spPr>
          <a:xfrm>
            <a:off x="2024387" y="1320133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86855E-1258-E94E-A220-298EE99DCFF2}"/>
              </a:ext>
            </a:extLst>
          </p:cNvPr>
          <p:cNvSpPr/>
          <p:nvPr/>
        </p:nvSpPr>
        <p:spPr>
          <a:xfrm>
            <a:off x="1665031" y="2320648"/>
            <a:ext cx="1929911" cy="1110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BF1FFA-58EB-7343-BED3-8ED0E41B2D1D}"/>
              </a:ext>
            </a:extLst>
          </p:cNvPr>
          <p:cNvSpPr/>
          <p:nvPr/>
        </p:nvSpPr>
        <p:spPr>
          <a:xfrm>
            <a:off x="5509454" y="1320133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46FD34-F0D5-EA48-AE33-3C44D7350896}"/>
              </a:ext>
            </a:extLst>
          </p:cNvPr>
          <p:cNvSpPr/>
          <p:nvPr/>
        </p:nvSpPr>
        <p:spPr>
          <a:xfrm>
            <a:off x="5902597" y="2334041"/>
            <a:ext cx="1532354" cy="1035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CDA68C-3655-2C44-9CF8-F9047D74ECF3}"/>
              </a:ext>
            </a:extLst>
          </p:cNvPr>
          <p:cNvSpPr/>
          <p:nvPr/>
        </p:nvSpPr>
        <p:spPr>
          <a:xfrm>
            <a:off x="3783814" y="2330649"/>
            <a:ext cx="1929911" cy="31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DE50A43-774B-E843-8D6B-E88673E91B32}"/>
              </a:ext>
            </a:extLst>
          </p:cNvPr>
          <p:cNvSpPr/>
          <p:nvPr/>
        </p:nvSpPr>
        <p:spPr>
          <a:xfrm flipV="1">
            <a:off x="4611179" y="2760237"/>
            <a:ext cx="211572" cy="207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C8D83AC-7C2F-584D-9DEF-48092C7E9E08}"/>
              </a:ext>
            </a:extLst>
          </p:cNvPr>
          <p:cNvSpPr/>
          <p:nvPr/>
        </p:nvSpPr>
        <p:spPr>
          <a:xfrm flipV="1">
            <a:off x="4638547" y="1961186"/>
            <a:ext cx="211572" cy="334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22B6E4-FFF2-1546-BCD0-1781DC3813AF}"/>
              </a:ext>
            </a:extLst>
          </p:cNvPr>
          <p:cNvSpPr/>
          <p:nvPr/>
        </p:nvSpPr>
        <p:spPr>
          <a:xfrm>
            <a:off x="1948627" y="3882957"/>
            <a:ext cx="1929911" cy="97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1259C5-0BA9-0445-9DF8-9727087756EB}"/>
              </a:ext>
            </a:extLst>
          </p:cNvPr>
          <p:cNvSpPr/>
          <p:nvPr/>
        </p:nvSpPr>
        <p:spPr>
          <a:xfrm>
            <a:off x="1349423" y="4890098"/>
            <a:ext cx="2150107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7A0CB0-575D-1A4A-809D-B2E4E67D4220}"/>
              </a:ext>
            </a:extLst>
          </p:cNvPr>
          <p:cNvSpPr/>
          <p:nvPr/>
        </p:nvSpPr>
        <p:spPr>
          <a:xfrm>
            <a:off x="5474111" y="3925549"/>
            <a:ext cx="2617026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A9B8B5-F812-0648-B065-CE6AD4FD3531}"/>
              </a:ext>
            </a:extLst>
          </p:cNvPr>
          <p:cNvSpPr/>
          <p:nvPr/>
        </p:nvSpPr>
        <p:spPr>
          <a:xfrm>
            <a:off x="5941032" y="5351899"/>
            <a:ext cx="2143475" cy="14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A171BCB-8BA1-8746-A1E7-E9ACA2262371}"/>
              </a:ext>
            </a:extLst>
          </p:cNvPr>
          <p:cNvSpPr/>
          <p:nvPr/>
        </p:nvSpPr>
        <p:spPr>
          <a:xfrm>
            <a:off x="4267056" y="5163401"/>
            <a:ext cx="828047" cy="318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C68A780-7040-AC45-9755-5A4F1A6DA902}"/>
              </a:ext>
            </a:extLst>
          </p:cNvPr>
          <p:cNvSpPr/>
          <p:nvPr/>
        </p:nvSpPr>
        <p:spPr>
          <a:xfrm>
            <a:off x="4487466" y="4692548"/>
            <a:ext cx="302162" cy="437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17D5AC1-73BF-9541-A7C9-F90D63A1B2CC}"/>
              </a:ext>
            </a:extLst>
          </p:cNvPr>
          <p:cNvSpPr/>
          <p:nvPr/>
        </p:nvSpPr>
        <p:spPr>
          <a:xfrm>
            <a:off x="4487466" y="5497411"/>
            <a:ext cx="302162" cy="291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1A355A8-4431-D34D-B6E2-9EAD9E85B657}"/>
              </a:ext>
            </a:extLst>
          </p:cNvPr>
          <p:cNvCxnSpPr/>
          <p:nvPr/>
        </p:nvCxnSpPr>
        <p:spPr>
          <a:xfrm>
            <a:off x="1102437" y="3744797"/>
            <a:ext cx="7243638" cy="0"/>
          </a:xfrm>
          <a:prstGeom prst="line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37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ED599-F653-3745-953A-779835A380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B6571078-45FA-4BA5-9BE9-4C6ADE012FE3}" type="slidenum">
              <a:rPr lang="en-CH" smtClean="0"/>
              <a:t>5</a:t>
            </a:fld>
            <a:endParaRPr lang="en-CH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4DA42F-AC2A-3E42-9996-FADEDB663821}"/>
              </a:ext>
            </a:extLst>
          </p:cNvPr>
          <p:cNvSpPr/>
          <p:nvPr/>
        </p:nvSpPr>
        <p:spPr>
          <a:xfrm>
            <a:off x="271848" y="280085"/>
            <a:ext cx="8600303" cy="2545493"/>
          </a:xfrm>
          <a:prstGeom prst="roundRect">
            <a:avLst>
              <a:gd name="adj" fmla="val 4586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Lato" panose="020F0502020204030203" pitchFamily="34" charset="77"/>
              </a:rPr>
              <a:t>We evaluate Pythia using a wide-range of workloads</a:t>
            </a:r>
          </a:p>
          <a:p>
            <a:pPr algn="ctr"/>
            <a:endParaRPr lang="en-US" sz="900" b="1" dirty="0">
              <a:solidFill>
                <a:schemeClr val="tx1"/>
              </a:solidFill>
              <a:latin typeface="Lato" panose="020F0502020204030203" pitchFamily="34" charset="77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Lato" panose="020F0502020204030203" pitchFamily="34" charset="77"/>
              </a:rPr>
              <a:t>Pythia improves performance by</a:t>
            </a:r>
          </a:p>
          <a:p>
            <a:pPr algn="ctr"/>
            <a:endParaRPr lang="en-US" sz="600" b="1" dirty="0">
              <a:solidFill>
                <a:schemeClr val="tx1"/>
              </a:solidFill>
              <a:latin typeface="Lato" panose="020F0502020204030203" pitchFamily="34" charset="77"/>
            </a:endParaRPr>
          </a:p>
          <a:p>
            <a:pPr algn="ctr"/>
            <a:r>
              <a:rPr lang="en-US" sz="2500" b="1" dirty="0">
                <a:solidFill>
                  <a:srgbClr val="00B050"/>
                </a:solidFill>
                <a:latin typeface="Lato" panose="020F0502020204030203" pitchFamily="34" charset="77"/>
              </a:rPr>
              <a:t>3.4% and 3.8% in single-core </a:t>
            </a:r>
          </a:p>
          <a:p>
            <a:pPr algn="ctr"/>
            <a:r>
              <a:rPr lang="en-US" sz="2500" b="1" dirty="0">
                <a:solidFill>
                  <a:srgbClr val="00B050"/>
                </a:solidFill>
                <a:latin typeface="Lato" panose="020F0502020204030203" pitchFamily="34" charset="77"/>
              </a:rPr>
              <a:t>7.7% and 9.6% in twelve-core</a:t>
            </a:r>
          </a:p>
          <a:p>
            <a:pPr algn="ctr"/>
            <a:r>
              <a:rPr lang="en-US" sz="2500" b="1" dirty="0">
                <a:solidFill>
                  <a:srgbClr val="00B050"/>
                </a:solidFill>
                <a:latin typeface="Lato" panose="020F0502020204030203" pitchFamily="34" charset="77"/>
              </a:rPr>
              <a:t>16.9% and 20.2% in memory bandwidth-constrained core</a:t>
            </a:r>
          </a:p>
          <a:p>
            <a:pPr algn="ctr"/>
            <a:endParaRPr lang="en-US" sz="600" b="1" dirty="0">
              <a:solidFill>
                <a:srgbClr val="00B050"/>
              </a:solidFill>
              <a:latin typeface="Lato" panose="020F0502020204030203" pitchFamily="34" charset="77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Lato" panose="020F0502020204030203" pitchFamily="34" charset="77"/>
              </a:rPr>
              <a:t>over state-of-the-art MLOP and Bingo prefetchers</a:t>
            </a:r>
            <a:endParaRPr lang="en-US" sz="2000" b="1" dirty="0">
              <a:solidFill>
                <a:schemeClr val="tx1"/>
              </a:solidFill>
              <a:latin typeface="Lato" panose="020F0502020204030203" pitchFamily="34" charset="77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2AA01-88F3-A841-A493-1D8D4058D777}"/>
              </a:ext>
            </a:extLst>
          </p:cNvPr>
          <p:cNvSpPr/>
          <p:nvPr/>
        </p:nvSpPr>
        <p:spPr>
          <a:xfrm>
            <a:off x="271848" y="3277028"/>
            <a:ext cx="8600303" cy="1313936"/>
          </a:xfrm>
          <a:prstGeom prst="roundRect">
            <a:avLst>
              <a:gd name="adj" fmla="val 4586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Lato" panose="020F0502020204030203" pitchFamily="34" charset="77"/>
              </a:rPr>
              <a:t>We gain </a:t>
            </a:r>
            <a:r>
              <a:rPr lang="en-US" sz="2500" b="1" dirty="0">
                <a:solidFill>
                  <a:srgbClr val="00B050"/>
                </a:solidFill>
                <a:latin typeface="Lato" panose="020F0502020204030203" pitchFamily="34" charset="77"/>
              </a:rPr>
              <a:t>7.8% more performance on top of basic Pythia </a:t>
            </a:r>
            <a:r>
              <a:rPr lang="en-US" sz="2000" b="1" dirty="0">
                <a:solidFill>
                  <a:schemeClr val="tx1"/>
                </a:solidFill>
                <a:latin typeface="Lato" panose="020F0502020204030203" pitchFamily="34" charset="77"/>
              </a:rPr>
              <a:t>configuration by simply customizing reward values for graph workloads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815BC04-231D-A648-BD8C-BF48CD81B812}"/>
              </a:ext>
            </a:extLst>
          </p:cNvPr>
          <p:cNvSpPr/>
          <p:nvPr/>
        </p:nvSpPr>
        <p:spPr>
          <a:xfrm>
            <a:off x="271848" y="5042414"/>
            <a:ext cx="8600303" cy="1313936"/>
          </a:xfrm>
          <a:prstGeom prst="roundRect">
            <a:avLst>
              <a:gd name="adj" fmla="val 4586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00FF"/>
                </a:solidFill>
                <a:latin typeface="Lato" panose="020F0502020204030203" pitchFamily="34" charset="77"/>
              </a:rPr>
              <a:t>Realistic, practical</a:t>
            </a:r>
            <a:r>
              <a:rPr lang="en-US" sz="2000" b="1" dirty="0">
                <a:solidFill>
                  <a:srgbClr val="0000FF"/>
                </a:solidFill>
                <a:latin typeface="Lato" panose="020F0502020204030203" pitchFamily="34" charset="77"/>
              </a:rPr>
              <a:t> implementation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Lato" panose="020F0502020204030203" pitchFamily="34" charset="77"/>
              </a:rPr>
              <a:t>No complex structures, only simple tables.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Lato" panose="020F0502020204030203" pitchFamily="34" charset="77"/>
              </a:rPr>
              <a:t>Only </a:t>
            </a:r>
            <a:r>
              <a:rPr lang="en-US" sz="2500" b="1" dirty="0">
                <a:solidFill>
                  <a:srgbClr val="00B050"/>
                </a:solidFill>
                <a:latin typeface="Lato" panose="020F0502020204030203" pitchFamily="34" charset="77"/>
              </a:rPr>
              <a:t>1.03% area and 0.4% power</a:t>
            </a:r>
            <a:r>
              <a:rPr lang="en-US" sz="2000" b="1" dirty="0">
                <a:solidFill>
                  <a:schemeClr val="tx1"/>
                </a:solidFill>
                <a:latin typeface="Lato" panose="020F0502020204030203" pitchFamily="34" charset="77"/>
              </a:rPr>
              <a:t> of a desktop-class processor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62CF42-BBC9-0B41-8AF7-B3BC76C5FD06}"/>
              </a:ext>
            </a:extLst>
          </p:cNvPr>
          <p:cNvSpPr txBox="1"/>
          <p:nvPr/>
        </p:nvSpPr>
        <p:spPr>
          <a:xfrm>
            <a:off x="271848" y="-85040"/>
            <a:ext cx="6751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1</a:t>
            </a:r>
            <a:endParaRPr lang="en-US" sz="48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DAA98D-726E-9F41-8A9A-28FC5A985FC6}"/>
              </a:ext>
            </a:extLst>
          </p:cNvPr>
          <p:cNvSpPr txBox="1"/>
          <p:nvPr/>
        </p:nvSpPr>
        <p:spPr>
          <a:xfrm>
            <a:off x="271847" y="2723030"/>
            <a:ext cx="6751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2</a:t>
            </a:r>
            <a:endParaRPr lang="en-US" sz="48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00BB1-4C42-084D-A3CD-6875F89AAA62}"/>
              </a:ext>
            </a:extLst>
          </p:cNvPr>
          <p:cNvSpPr txBox="1"/>
          <p:nvPr/>
        </p:nvSpPr>
        <p:spPr>
          <a:xfrm>
            <a:off x="271846" y="4525652"/>
            <a:ext cx="6751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 w="127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Lato Black" panose="020F0502020204030203" pitchFamily="34" charset="77"/>
              </a:rPr>
              <a:t>3</a:t>
            </a:r>
            <a:endParaRPr lang="en-US" sz="4800" b="1" dirty="0">
              <a:ln w="12700">
                <a:solidFill>
                  <a:srgbClr val="FF000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Lato Black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031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85BB35-9FEF-244E-92B7-E108363E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Pythia is Open-sourced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3749AB-BE31-7046-A890-54FC3D0BA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3"/>
              </a:rPr>
              <a:t>https://github.com/CMU-SAFARI/Pythia</a:t>
            </a:r>
            <a:endParaRPr lang="en-US" dirty="0"/>
          </a:p>
          <a:p>
            <a:endParaRPr lang="en-US" sz="100" dirty="0"/>
          </a:p>
          <a:p>
            <a:r>
              <a:rPr lang="en-US" dirty="0"/>
              <a:t>MICRO’21 </a:t>
            </a:r>
            <a:r>
              <a:rPr lang="en-US" b="1" dirty="0">
                <a:solidFill>
                  <a:srgbClr val="C00000"/>
                </a:solidFill>
              </a:rPr>
              <a:t>artifact evaluated</a:t>
            </a:r>
          </a:p>
          <a:p>
            <a:r>
              <a:rPr lang="en-US" b="1" dirty="0" err="1">
                <a:solidFill>
                  <a:srgbClr val="C00000"/>
                </a:solidFill>
              </a:rPr>
              <a:t>Champsim</a:t>
            </a:r>
            <a:r>
              <a:rPr lang="en-US" b="1" dirty="0">
                <a:solidFill>
                  <a:srgbClr val="C00000"/>
                </a:solidFill>
              </a:rPr>
              <a:t> source</a:t>
            </a:r>
            <a:r>
              <a:rPr lang="en-US" dirty="0"/>
              <a:t> code + </a:t>
            </a:r>
            <a:r>
              <a:rPr lang="en-US" b="1" dirty="0">
                <a:solidFill>
                  <a:srgbClr val="C00000"/>
                </a:solidFill>
              </a:rPr>
              <a:t>Chisel</a:t>
            </a:r>
            <a:r>
              <a:rPr lang="en-US" dirty="0"/>
              <a:t> modeling code</a:t>
            </a:r>
          </a:p>
          <a:p>
            <a:r>
              <a:rPr lang="en-US" b="1" dirty="0">
                <a:solidFill>
                  <a:srgbClr val="C00000"/>
                </a:solidFill>
              </a:rPr>
              <a:t>All traces</a:t>
            </a:r>
            <a:r>
              <a:rPr lang="en-US" dirty="0"/>
              <a:t> used for evaluation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57B9FF22-2361-2E4E-BF5B-E2ACE1D0A8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53"/>
          <a:stretch/>
        </p:blipFill>
        <p:spPr>
          <a:xfrm>
            <a:off x="610433" y="3252084"/>
            <a:ext cx="5189497" cy="31036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C3FC08-5B15-AE45-9D76-D056354B3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46" y="3366700"/>
            <a:ext cx="2751251" cy="2874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51876-2774-604C-B12B-CB9D757B3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9933" y="1395092"/>
            <a:ext cx="759994" cy="7557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963882-2781-184B-8124-7F3E699EE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616" y="1396189"/>
            <a:ext cx="759994" cy="755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25227A-CBE5-E542-927A-E269C88CB4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5299" y="1395968"/>
            <a:ext cx="759994" cy="7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75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918E52C-4B7C-9144-BB78-21CE44F089CF}"/>
              </a:ext>
            </a:extLst>
          </p:cNvPr>
          <p:cNvSpPr txBox="1"/>
          <p:nvPr/>
        </p:nvSpPr>
        <p:spPr>
          <a:xfrm>
            <a:off x="328274" y="3797739"/>
            <a:ext cx="84874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Rahul </a:t>
            </a:r>
            <a:r>
              <a:rPr lang="en-US" sz="2400" b="1" u="sng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Bera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,  Konstantinos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Kanellopoulos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,  Anant V. Nori,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Taha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Shahroodi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,  Sreenivas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Subramoney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, 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Onur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Mutlu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Lato" panose="020F0502020204030203" pitchFamily="34" charset="77"/>
              <a:cs typeface="Calibri" panose="020F0502020204030204" pitchFamily="34" charset="0"/>
            </a:endParaRPr>
          </a:p>
          <a:p>
            <a:pPr algn="ctr"/>
            <a:endParaRPr lang="en-US" sz="2400" b="1" dirty="0">
              <a:solidFill>
                <a:schemeClr val="accent1">
                  <a:lumMod val="50000"/>
                </a:schemeClr>
              </a:solidFill>
              <a:latin typeface="Lato" panose="020F0502020204030203" pitchFamily="34" charset="77"/>
              <a:cs typeface="Calibri" panose="020F0502020204030204" pitchFamily="34" charset="0"/>
            </a:endParaRPr>
          </a:p>
          <a:p>
            <a:pPr algn="ctr"/>
            <a:r>
              <a:rPr lang="en-US" sz="2800" b="1" u="sng" dirty="0">
                <a:solidFill>
                  <a:srgbClr val="FF0000"/>
                </a:solidFill>
                <a:latin typeface="Lato" panose="020F0502020204030203" pitchFamily="34" charset="77"/>
                <a:cs typeface="Calibri" panose="020F0502020204030204" pitchFamily="34" charset="0"/>
              </a:rPr>
              <a:t>Session 9B, October 21, 8:00 PM CEST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49E7-0553-A74C-A55D-DEC37CBF3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74" y="5884914"/>
            <a:ext cx="1992923" cy="7888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528331-2068-754C-8769-2D61FE0A35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53" t="31836" r="15247" b="32270"/>
          <a:stretch/>
        </p:blipFill>
        <p:spPr>
          <a:xfrm>
            <a:off x="2687934" y="5877306"/>
            <a:ext cx="2190541" cy="4154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329F96-A644-1147-8C8D-3FEBAACCA52B}"/>
              </a:ext>
            </a:extLst>
          </p:cNvPr>
          <p:cNvSpPr/>
          <p:nvPr/>
        </p:nvSpPr>
        <p:spPr>
          <a:xfrm>
            <a:off x="0" y="0"/>
            <a:ext cx="9144000" cy="3516923"/>
          </a:xfrm>
          <a:prstGeom prst="rect">
            <a:avLst/>
          </a:prstGeom>
          <a:solidFill>
            <a:srgbClr val="23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Lato Black" panose="020F0502020204030203" pitchFamily="34" charset="77"/>
              </a:rPr>
              <a:t>Pythia</a:t>
            </a:r>
            <a:endParaRPr lang="en-US" b="1" dirty="0">
              <a:latin typeface="Lato Black" panose="020F0502020204030203" pitchFamily="34" charset="77"/>
            </a:endParaRPr>
          </a:p>
          <a:p>
            <a:pPr algn="ctr"/>
            <a:r>
              <a:rPr lang="en-US" sz="3120" b="1" dirty="0">
                <a:latin typeface="Lato" panose="020F0502020204030203" pitchFamily="34" charset="77"/>
              </a:rPr>
              <a:t>A Customizable Hardware Prefetching Framework Using Online Reinforcement Learning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634075-57FE-5941-A015-53B1298194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73" t="34927" r="30772" b="35321"/>
          <a:stretch/>
        </p:blipFill>
        <p:spPr>
          <a:xfrm>
            <a:off x="5245212" y="5812732"/>
            <a:ext cx="1336458" cy="544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108674-F00F-2B40-AD5B-7FE829C4B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407" y="5601696"/>
            <a:ext cx="1767017" cy="691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D23A21-A496-D546-8DFC-DDECA569A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264" y="113396"/>
            <a:ext cx="908812" cy="903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E70765-3A79-D048-933F-1A0A23056E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5746" y="113395"/>
            <a:ext cx="908812" cy="9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894719-B153-0142-97F9-B3B840C321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229" y="113394"/>
            <a:ext cx="908812" cy="9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88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46AF6C8-510F-B843-927B-D228E6D21AE1}" vid="{401B834B-21C8-DD47-A919-8F9510F717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{DA3DCFB4-9847-D34B-A73B-734A654CEF15}tf16401378</Template>
  <TotalTime>3877</TotalTime>
  <Words>509</Words>
  <Application>Microsoft Macintosh PowerPoint</Application>
  <PresentationFormat>On-screen Show (4:3)</PresentationFormat>
  <Paragraphs>76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Cambria</vt:lpstr>
      <vt:lpstr>Lato</vt:lpstr>
      <vt:lpstr>Lato Black</vt:lpstr>
      <vt:lpstr>Palatino Linotype</vt:lpstr>
      <vt:lpstr>Office Theme</vt:lpstr>
      <vt:lpstr>PowerPoint Presentation</vt:lpstr>
      <vt:lpstr>PowerPoint Presentation</vt:lpstr>
      <vt:lpstr>PowerPoint Presentation</vt:lpstr>
      <vt:lpstr>Brief Overview of Pythia</vt:lpstr>
      <vt:lpstr>PowerPoint Presentation</vt:lpstr>
      <vt:lpstr>Pythia is Open-sourced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Rahul Bera</dc:creator>
  <cp:lastModifiedBy>Rahul Bera</cp:lastModifiedBy>
  <cp:revision>482</cp:revision>
  <dcterms:created xsi:type="dcterms:W3CDTF">2021-09-25T16:16:41Z</dcterms:created>
  <dcterms:modified xsi:type="dcterms:W3CDTF">2021-10-01T18:16:37Z</dcterms:modified>
</cp:coreProperties>
</file>