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sldIdLst>
    <p:sldId id="256" r:id="rId5"/>
    <p:sldId id="266" r:id="rId6"/>
    <p:sldId id="259" r:id="rId7"/>
    <p:sldId id="260" r:id="rId8"/>
    <p:sldId id="261" r:id="rId9"/>
    <p:sldId id="262" r:id="rId10"/>
    <p:sldId id="263" r:id="rId11"/>
    <p:sldId id="277" r:id="rId12"/>
    <p:sldId id="265" r:id="rId13"/>
    <p:sldId id="267" r:id="rId14"/>
    <p:sldId id="273" r:id="rId15"/>
    <p:sldId id="271" r:id="rId16"/>
    <p:sldId id="275" r:id="rId17"/>
    <p:sldId id="269" r:id="rId18"/>
    <p:sldId id="276" r:id="rId19"/>
    <p:sldId id="27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70C0"/>
    <a:srgbClr val="FFF2CC"/>
    <a:srgbClr val="1C4587"/>
    <a:srgbClr val="FFFFFF"/>
    <a:srgbClr val="DEEBF7"/>
    <a:srgbClr val="595959"/>
    <a:srgbClr val="FEECE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61" autoAdjust="0"/>
    <p:restoredTop sz="71998" autoAdjust="0"/>
  </p:normalViewPr>
  <p:slideViewPr>
    <p:cSldViewPr snapToGrid="0">
      <p:cViewPr varScale="1">
        <p:scale>
          <a:sx n="82" d="100"/>
          <a:sy n="82" d="100"/>
        </p:scale>
        <p:origin x="86" y="2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DC8B-A038-4B23-8BE0-4139044D18D0}" type="datetimeFigureOut">
              <a:rPr lang="en-CH" smtClean="0"/>
              <a:t>15/06/2023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1FA8-7F30-4F1F-B2F6-2EBFCCE1E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7073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 am Haocong Luo. I will be presenting our work, RowPress, amplifying read disturbance in modern DRAM chips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133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RowPress amplifies read disturbance because</a:t>
            </a:r>
          </a:p>
          <a:p>
            <a:endParaRPr lang="en-US" dirty="0"/>
          </a:p>
          <a:p>
            <a:r>
              <a:rPr lang="en-US" dirty="0"/>
              <a:t>First, it reduces the minimum number of row activations needed to induce a bitflip by 1-2 orders of magnitude</a:t>
            </a:r>
          </a:p>
          <a:p>
            <a:endParaRPr lang="en-US" dirty="0"/>
          </a:p>
          <a:p>
            <a:r>
              <a:rPr lang="en-US" dirty="0"/>
              <a:t>Second, in extreme cases, activating a row only once induces bitflips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842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Third, it gets worse as temperature increases</a:t>
            </a:r>
          </a:p>
          <a:p>
            <a:endParaRPr lang="en-US" dirty="0"/>
          </a:p>
          <a:p>
            <a:r>
              <a:rPr lang="en-US" dirty="0"/>
              <a:t>RowPress is different from </a:t>
            </a:r>
            <a:r>
              <a:rPr lang="en-US" dirty="0" err="1"/>
              <a:t>RowHamer</a:t>
            </a:r>
            <a:r>
              <a:rPr lang="en-US" dirty="0"/>
              <a:t> because it affects a different set of cells and behaves differently as access pattern and temperature changes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6446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demonstrate RowPress on a real system with a recent Intel processor and a Samsung DDR4 module with TRR </a:t>
            </a:r>
            <a:r>
              <a:rPr lang="en-US" dirty="0" err="1"/>
              <a:t>rowhammer</a:t>
            </a:r>
            <a:r>
              <a:rPr lang="en-US" dirty="0"/>
              <a:t> mitigation. The key idea is to keep a DRAM row open for a longer period by keeping accessing different cache blocks in the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172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Our results show that </a:t>
            </a:r>
            <a:r>
              <a:rPr lang="en-US" dirty="0" err="1"/>
              <a:t>leveraing</a:t>
            </a:r>
            <a:r>
              <a:rPr lang="en-US" dirty="0"/>
              <a:t> RowPress, a user-level program induces bitflips when </a:t>
            </a:r>
            <a:r>
              <a:rPr lang="en-US" dirty="0" err="1"/>
              <a:t>RowHammer</a:t>
            </a:r>
            <a:r>
              <a:rPr lang="en-US" dirty="0"/>
              <a:t> cannot, in the presence of on-die TRR </a:t>
            </a:r>
            <a:r>
              <a:rPr lang="en-US" dirty="0" err="1"/>
              <a:t>RowHammer</a:t>
            </a:r>
            <a:r>
              <a:rPr lang="en-US" dirty="0"/>
              <a:t> mitigation.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390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propose a methodology to adapt existing RH mitigations to also mitigate RowPress.</a:t>
            </a:r>
          </a:p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 key mechanisms are, 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limit the maximum time that a row can stay open, and 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second, configure the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RowHammer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mitigation to account for the RowPress induced reduction in the number of activations needed to cause bitflips.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solutions mitigate RowPress at low additional performance 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9542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more results in the paper, and our work is fully open-source and artifact evaluated.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2892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for your attention, and I invite you to our full talk and paper for more details.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941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demonstrate and analyze RowPress, a new read disturbance phenomenon that causes bitflips in real DRAM chips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We show that RowPress is different from </a:t>
            </a:r>
            <a:r>
              <a:rPr lang="en-US" dirty="0" err="1"/>
              <a:t>RowHammer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demonstrate RowPress in a real system with a user-level program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And provide effective solutions to mitigate RowPress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03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is RowPress?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RowPress is the read disturbance caused by keeping a DRAM row open for a long time, which induces bitflips in adjacent rows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These bitflips do not require many row activations,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and we find in some cases only one row activation is enough.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Now, lets see how this is different from </a:t>
            </a:r>
            <a:r>
              <a:rPr lang="en-US" dirty="0" err="1"/>
              <a:t>RowHammer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164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disturbance has significant system-level implications because it breaks memory isolation. </a:t>
            </a:r>
          </a:p>
          <a:p>
            <a:r>
              <a:rPr lang="en-US" dirty="0"/>
              <a:t>A prominent example of this is </a:t>
            </a:r>
            <a:r>
              <a:rPr lang="en-US" dirty="0" err="1"/>
              <a:t>RowHammer</a:t>
            </a:r>
            <a:r>
              <a:rPr lang="en-US" dirty="0"/>
              <a:t>, where </a:t>
            </a:r>
            <a:r>
              <a:rPr lang="en-GB" dirty="0"/>
              <a:t>repeatedly activating and closing a DRAM row many times causes RowHammer bitflips in adjacent rows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799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RowHammer</a:t>
            </a:r>
            <a:r>
              <a:rPr lang="en-US" dirty="0"/>
              <a:t> is the only studied read-disturb effect, and various mitigations work by detecting high row activation count.</a:t>
            </a:r>
          </a:p>
          <a:p>
            <a:endParaRPr lang="en-US" dirty="0"/>
          </a:p>
          <a:p>
            <a:r>
              <a:rPr lang="en-US" dirty="0"/>
              <a:t>This raises the following question, what if there is another read-disturb phenomenon that does not rely on high activation count?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535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a high activation count, RowPress increases the time the that aggressor stays open.</a:t>
            </a:r>
          </a:p>
          <a:p>
            <a:endParaRPr lang="en-US" dirty="0"/>
          </a:p>
          <a:p>
            <a:r>
              <a:rPr lang="en-US" dirty="0"/>
              <a:t>Doing </a:t>
            </a:r>
            <a:r>
              <a:rPr lang="en-GB" dirty="0"/>
              <a:t>disturbs adjacent rows enough to cause bitflips without a very high activation count.</a:t>
            </a:r>
          </a:p>
          <a:p>
            <a:r>
              <a:rPr lang="en-GB" dirty="0"/>
              <a:t>We observe bitflips even with only one activation in extreme cases.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3795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a FPGA based DDR4 testing infrastructure to characterize RowPress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13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dirty="0"/>
              <a:t>DDR4 chips from all 3 major DRAM manufacturers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1805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characterization yields the following two key takeaways</a:t>
            </a:r>
          </a:p>
          <a:p>
            <a:endParaRPr lang="en-US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1FA8-7F30-4F1F-B2F6-2EBFCCE1E968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393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8CE3EE-5F6D-30D9-6691-6C24B7F56349}"/>
              </a:ext>
            </a:extLst>
          </p:cNvPr>
          <p:cNvSpPr/>
          <p:nvPr userDrawn="1"/>
        </p:nvSpPr>
        <p:spPr>
          <a:xfrm>
            <a:off x="0" y="0"/>
            <a:ext cx="9144000" cy="355556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25418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09CE-1A85-4944-AF2D-3BF692221AD4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9" name="Google Shape;57;p13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C2A20B87-3B56-2955-EC83-54FDE8CC08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060689" y="5974307"/>
            <a:ext cx="2397511" cy="4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84F6266-43B5-7F47-0360-AB4CFC563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251" y="5943937"/>
            <a:ext cx="2875694" cy="5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B80E-0F00-4820-9A77-0072E43F0E7C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77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9CA8-2656-4802-9210-8A5AA313BAAC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371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B5CA0-49E7-FE9B-EE5B-1C5C5EB456E2}"/>
              </a:ext>
            </a:extLst>
          </p:cNvPr>
          <p:cNvSpPr/>
          <p:nvPr userDrawn="1"/>
        </p:nvSpPr>
        <p:spPr>
          <a:xfrm>
            <a:off x="0" y="1"/>
            <a:ext cx="9144000" cy="6254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06" y="85582"/>
            <a:ext cx="8863692" cy="454271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70" y="720436"/>
            <a:ext cx="8863692" cy="5632864"/>
          </a:xfrm>
        </p:spPr>
        <p:txBody>
          <a:bodyPr>
            <a:normAutofit/>
          </a:bodyPr>
          <a:lstStyle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4798" y="6468965"/>
            <a:ext cx="2057400" cy="244594"/>
          </a:xfrm>
        </p:spPr>
        <p:txBody>
          <a:bodyPr/>
          <a:lstStyle>
            <a:lvl1pPr>
              <a:defRPr sz="18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E31B401-36E9-4C00-B8DC-84A96D356336}" type="slidenum">
              <a:rPr lang="en-CH" smtClean="0"/>
              <a:pPr/>
              <a:t>‹#›</a:t>
            </a:fld>
            <a:endParaRPr lang="en-CH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171DDF-1964-DD27-3DA3-56A73B8E6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70" y="6468965"/>
            <a:ext cx="1271401" cy="2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C73-1967-4EAC-BB8B-1E68029824D9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392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D230-9951-4ADB-9190-620D8099CA49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92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3A7-697F-46FA-98DC-F423254CCD3F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69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EA57-F84E-4C8D-9043-16E7ABE43D97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89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B479-0152-4A89-9AF8-2B2A8894E312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079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31A3-C014-4028-9B34-AC5DE262CA7B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91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34-6D75-469E-A6FC-633B39A6B6F8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61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0B93-6328-44B1-93FA-9A53D4CFD2E6}" type="datetime8">
              <a:rPr lang="en-CH" smtClean="0"/>
              <a:t>15/06/2023 20:33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B401-36E9-4C00-B8DC-84A96D3563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12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A7CA-4DD5-C20C-14C2-1CABE4DB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75280"/>
            <a:ext cx="7772400" cy="2254188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RowPress </a:t>
            </a:r>
            <a:br>
              <a:rPr lang="en-GB" dirty="0"/>
            </a:br>
            <a:r>
              <a:rPr lang="en-GB" sz="4400" dirty="0"/>
              <a:t>Amplifying Read Disturbance </a:t>
            </a:r>
            <a:br>
              <a:rPr lang="en-GB" sz="4400" dirty="0"/>
            </a:br>
            <a:r>
              <a:rPr lang="en-GB" sz="4400" dirty="0"/>
              <a:t>in Modern DRAM Chips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5EC6-0E78-6F66-85FB-CAE9E1C07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27" y="3914898"/>
            <a:ext cx="8368146" cy="1571501"/>
          </a:xfrm>
        </p:spPr>
        <p:txBody>
          <a:bodyPr>
            <a:normAutofit fontScale="92500" lnSpcReduction="10000"/>
          </a:bodyPr>
          <a:lstStyle/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600" b="1" i="1" dirty="0">
                <a:solidFill>
                  <a:schemeClr val="tx1"/>
                </a:solidFill>
                <a:cs typeface="Roboto Black" panose="02000000000000000000" pitchFamily="2" charset="0"/>
                <a:sym typeface="Roboto"/>
              </a:rPr>
              <a:t>Haocong Luo</a:t>
            </a:r>
            <a:endParaRPr lang="en-US" sz="2600" i="1" dirty="0">
              <a:cs typeface="Roboto"/>
              <a:sym typeface="Roboto"/>
            </a:endParaRP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400" i="1" dirty="0">
                <a:cs typeface="Roboto"/>
                <a:sym typeface="Roboto"/>
              </a:rPr>
              <a:t>Ataberk Olgun             A. Giray Yağlıkçı        Yahya Can Tuğrul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400" i="1" dirty="0">
                <a:cs typeface="Roboto"/>
                <a:sym typeface="Roboto"/>
              </a:rPr>
              <a:t>Steve </a:t>
            </a:r>
            <a:r>
              <a:rPr lang="en-US" sz="2400" i="1" dirty="0" err="1">
                <a:cs typeface="Roboto"/>
                <a:sym typeface="Roboto"/>
              </a:rPr>
              <a:t>Rhyner</a:t>
            </a:r>
            <a:r>
              <a:rPr lang="en-US" sz="2400" i="1" dirty="0">
                <a:cs typeface="Roboto"/>
                <a:sym typeface="Roboto"/>
              </a:rPr>
              <a:t>         </a:t>
            </a:r>
            <a:r>
              <a:rPr lang="en-US" sz="2400" i="1" dirty="0" err="1">
                <a:cs typeface="Roboto"/>
                <a:sym typeface="Roboto"/>
              </a:rPr>
              <a:t>Meryem</a:t>
            </a:r>
            <a:r>
              <a:rPr lang="en-US" sz="2400" i="1" dirty="0">
                <a:cs typeface="Roboto"/>
                <a:sym typeface="Roboto"/>
              </a:rPr>
              <a:t> Banu </a:t>
            </a:r>
            <a:r>
              <a:rPr lang="en-US" sz="2400" i="1" dirty="0" err="1">
                <a:cs typeface="Roboto"/>
                <a:sym typeface="Roboto"/>
              </a:rPr>
              <a:t>Cavlak</a:t>
            </a:r>
            <a:r>
              <a:rPr lang="en-US" sz="2400" i="1" dirty="0">
                <a:cs typeface="Roboto"/>
                <a:sym typeface="Roboto"/>
              </a:rPr>
              <a:t>      Joël </a:t>
            </a:r>
            <a:r>
              <a:rPr lang="en-US" sz="2400" i="1" dirty="0" err="1">
                <a:cs typeface="Roboto"/>
                <a:sym typeface="Roboto"/>
              </a:rPr>
              <a:t>Lindegger</a:t>
            </a:r>
            <a:r>
              <a:rPr lang="en-US" sz="2400" i="1" dirty="0">
                <a:cs typeface="Roboto"/>
                <a:sym typeface="Roboto"/>
              </a:rPr>
              <a:t> 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400" i="1" dirty="0">
                <a:cs typeface="Roboto"/>
                <a:sym typeface="Roboto"/>
              </a:rPr>
              <a:t>Mohammad Sadrosadati       Onur Mutlu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A43938-EE4F-F82F-32EB-BCBA1C99AC1E}"/>
              </a:ext>
            </a:extLst>
          </p:cNvPr>
          <p:cNvGrpSpPr/>
          <p:nvPr/>
        </p:nvGrpSpPr>
        <p:grpSpPr>
          <a:xfrm>
            <a:off x="6535387" y="137103"/>
            <a:ext cx="2464225" cy="712513"/>
            <a:chOff x="5255765" y="134814"/>
            <a:chExt cx="3683742" cy="106512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8587F24-D69F-E897-0B4D-E7E56D923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749" y="134815"/>
              <a:ext cx="1070796" cy="10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77C49A9-D3EF-C43D-B681-E13B5C348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765" y="134815"/>
              <a:ext cx="1063846" cy="105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835B8B-C2D4-8A10-9A0B-DE3929D7C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661" y="134814"/>
              <a:ext cx="1063846" cy="105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671E53B-86B0-FC1B-449B-0E62FD2C31B3}"/>
              </a:ext>
            </a:extLst>
          </p:cNvPr>
          <p:cNvSpPr/>
          <p:nvPr/>
        </p:nvSpPr>
        <p:spPr>
          <a:xfrm>
            <a:off x="0" y="3232743"/>
            <a:ext cx="9144000" cy="4406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Roboto Black" panose="02000000000000000000" pitchFamily="2" charset="0"/>
              </a:rPr>
              <a:t>     ISCA 2023 Session 2B: Monday 19 June, 2:15 PM EDT </a:t>
            </a:r>
          </a:p>
        </p:txBody>
      </p:sp>
    </p:spTree>
    <p:extLst>
      <p:ext uri="{BB962C8B-B14F-4D97-AF65-F5344CB8AC3E}">
        <p14:creationId xmlns:p14="http://schemas.microsoft.com/office/powerpoint/2010/main" val="171082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 of RowPress (I)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10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AA74-29A5-A3B3-2BAA-7F7669A9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02" y="855618"/>
            <a:ext cx="8863692" cy="56133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b="1" dirty="0"/>
              <a:t>Amplifying Read Disturbance in DRAM</a:t>
            </a:r>
          </a:p>
          <a:p>
            <a:pPr>
              <a:spcAft>
                <a:spcPts val="600"/>
              </a:spcAft>
            </a:pPr>
            <a:r>
              <a:rPr lang="en-GB" dirty="0"/>
              <a:t>Reduces the minimum number of row activations needed to induce a bitflip (</a:t>
            </a:r>
            <a:r>
              <a:rPr lang="en-GB" b="1" dirty="0" err="1"/>
              <a:t>AC</a:t>
            </a:r>
            <a:r>
              <a:rPr lang="en-GB" sz="2000" b="1" dirty="0" err="1"/>
              <a:t>min</a:t>
            </a:r>
            <a:r>
              <a:rPr lang="en-GB" dirty="0"/>
              <a:t>) by </a:t>
            </a:r>
            <a:r>
              <a:rPr lang="en-GB" b="1" dirty="0">
                <a:solidFill>
                  <a:srgbClr val="C00000"/>
                </a:solidFill>
              </a:rPr>
              <a:t>1-2 orders of magnitude</a:t>
            </a:r>
          </a:p>
          <a:p>
            <a:pPr>
              <a:spcAft>
                <a:spcPts val="600"/>
              </a:spcAft>
            </a:pPr>
            <a:r>
              <a:rPr lang="en-GB" dirty="0"/>
              <a:t>In extreme cases, activating a row </a:t>
            </a:r>
            <a:r>
              <a:rPr lang="en-GB" b="1" dirty="0">
                <a:solidFill>
                  <a:srgbClr val="C00000"/>
                </a:solidFill>
              </a:rPr>
              <a:t>only once</a:t>
            </a:r>
            <a:r>
              <a:rPr lang="en-GB" dirty="0"/>
              <a:t> induces bitflips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FFCAD-FAC3-7ADB-1F63-C606036E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0" y="2974842"/>
            <a:ext cx="8423564" cy="302754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DCA83E-AF19-1681-940C-09BB0886BA77}"/>
              </a:ext>
            </a:extLst>
          </p:cNvPr>
          <p:cNvGrpSpPr/>
          <p:nvPr/>
        </p:nvGrpSpPr>
        <p:grpSpPr>
          <a:xfrm>
            <a:off x="1294014" y="3782291"/>
            <a:ext cx="7113630" cy="1354974"/>
            <a:chOff x="1294014" y="3782291"/>
            <a:chExt cx="7113630" cy="135497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E0F24EC-55BE-C8CB-47FA-528AC4288ECF}"/>
                </a:ext>
              </a:extLst>
            </p:cNvPr>
            <p:cNvCxnSpPr>
              <a:cxnSpLocks/>
            </p:cNvCxnSpPr>
            <p:nvPr/>
          </p:nvCxnSpPr>
          <p:spPr>
            <a:xfrm>
              <a:off x="3895898" y="3823855"/>
              <a:ext cx="1917469" cy="1313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24AECD-F6C6-A82F-FD4E-317656B6DF3E}"/>
                </a:ext>
              </a:extLst>
            </p:cNvPr>
            <p:cNvCxnSpPr>
              <a:cxnSpLocks/>
            </p:cNvCxnSpPr>
            <p:nvPr/>
          </p:nvCxnSpPr>
          <p:spPr>
            <a:xfrm>
              <a:off x="1294014" y="3782291"/>
              <a:ext cx="1917469" cy="1313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50C1E3-F4A9-9F21-2C4B-C9375FE576BB}"/>
                </a:ext>
              </a:extLst>
            </p:cNvPr>
            <p:cNvCxnSpPr>
              <a:cxnSpLocks/>
            </p:cNvCxnSpPr>
            <p:nvPr/>
          </p:nvCxnSpPr>
          <p:spPr>
            <a:xfrm>
              <a:off x="6490175" y="3810377"/>
              <a:ext cx="1917469" cy="1313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4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 of RowPress (II)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11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AA74-29A5-A3B3-2BAA-7F7669A9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02" y="855618"/>
            <a:ext cx="8863692" cy="56133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b="1" dirty="0"/>
              <a:t>Amplifying Read Disturbance in DRAM</a:t>
            </a:r>
          </a:p>
          <a:p>
            <a:pPr>
              <a:spcAft>
                <a:spcPts val="600"/>
              </a:spcAft>
            </a:pPr>
            <a:r>
              <a:rPr lang="en-GB" dirty="0"/>
              <a:t>Reduces the minimum number of row activations needed to induce a bitflip (</a:t>
            </a:r>
            <a:r>
              <a:rPr lang="en-GB" b="1" dirty="0" err="1"/>
              <a:t>AC</a:t>
            </a:r>
            <a:r>
              <a:rPr lang="en-GB" sz="2000" b="1" dirty="0" err="1"/>
              <a:t>min</a:t>
            </a:r>
            <a:r>
              <a:rPr lang="en-GB" dirty="0"/>
              <a:t>) by </a:t>
            </a:r>
            <a:r>
              <a:rPr lang="en-GB" b="1" dirty="0">
                <a:solidFill>
                  <a:srgbClr val="C00000"/>
                </a:solidFill>
              </a:rPr>
              <a:t>1-2 orders of magnitude</a:t>
            </a:r>
          </a:p>
          <a:p>
            <a:pPr>
              <a:spcAft>
                <a:spcPts val="600"/>
              </a:spcAft>
            </a:pPr>
            <a:r>
              <a:rPr lang="en-GB" dirty="0"/>
              <a:t>In extreme cases, activating a row </a:t>
            </a:r>
            <a:r>
              <a:rPr lang="en-GB" b="1" dirty="0">
                <a:solidFill>
                  <a:srgbClr val="C00000"/>
                </a:solidFill>
              </a:rPr>
              <a:t>only once</a:t>
            </a:r>
            <a:r>
              <a:rPr lang="en-GB" dirty="0"/>
              <a:t> induces bitflips</a:t>
            </a:r>
          </a:p>
          <a:p>
            <a:pPr>
              <a:spcAft>
                <a:spcPts val="600"/>
              </a:spcAft>
            </a:pPr>
            <a:r>
              <a:rPr lang="en-GB" dirty="0"/>
              <a:t>Gets worse as </a:t>
            </a:r>
            <a:r>
              <a:rPr lang="en-GB" b="1" dirty="0">
                <a:solidFill>
                  <a:schemeClr val="accent2"/>
                </a:solidFill>
              </a:rPr>
              <a:t>temperature increases</a:t>
            </a:r>
            <a:endParaRPr lang="en-GB" sz="2800" dirty="0"/>
          </a:p>
          <a:p>
            <a:pPr marL="0" indent="0">
              <a:spcBef>
                <a:spcPts val="4200"/>
              </a:spcBef>
              <a:buNone/>
            </a:pPr>
            <a:r>
              <a:rPr lang="en-GB" sz="2800" b="1" dirty="0"/>
              <a:t>Different From RowHammer</a:t>
            </a:r>
          </a:p>
          <a:p>
            <a:pPr>
              <a:spcAft>
                <a:spcPts val="600"/>
              </a:spcAft>
            </a:pPr>
            <a:r>
              <a:rPr lang="en-GB" dirty="0"/>
              <a:t>Affects a </a:t>
            </a:r>
            <a:r>
              <a:rPr lang="en-GB" b="1" dirty="0">
                <a:solidFill>
                  <a:schemeClr val="accent1"/>
                </a:solidFill>
              </a:rPr>
              <a:t>dif</a:t>
            </a:r>
            <a:r>
              <a:rPr lang="en-GB" b="1" dirty="0">
                <a:solidFill>
                  <a:srgbClr val="4472C4"/>
                </a:solidFill>
              </a:rPr>
              <a:t>fer</a:t>
            </a:r>
            <a:r>
              <a:rPr lang="en-GB" b="1" dirty="0">
                <a:solidFill>
                  <a:schemeClr val="accent1"/>
                </a:solidFill>
              </a:rPr>
              <a:t>ent set of cells</a:t>
            </a:r>
            <a:r>
              <a:rPr lang="en-GB" dirty="0"/>
              <a:t> compared to </a:t>
            </a:r>
            <a:r>
              <a:rPr lang="en-GB" dirty="0" err="1"/>
              <a:t>RowHammer</a:t>
            </a:r>
            <a:r>
              <a:rPr lang="en-GB" dirty="0"/>
              <a:t> and retention failures</a:t>
            </a:r>
          </a:p>
          <a:p>
            <a:pPr>
              <a:buClr>
                <a:schemeClr val="tx1"/>
              </a:buClr>
            </a:pPr>
            <a:r>
              <a:rPr lang="en-GB" b="1" dirty="0">
                <a:solidFill>
                  <a:schemeClr val="accent1"/>
                </a:solidFill>
              </a:rPr>
              <a:t>Behaves differently</a:t>
            </a:r>
            <a:r>
              <a:rPr lang="en-GB" dirty="0"/>
              <a:t> as access pattern and temperature changes compared to RowHammer</a:t>
            </a:r>
          </a:p>
        </p:txBody>
      </p:sp>
    </p:spTree>
    <p:extLst>
      <p:ext uri="{BB962C8B-B14F-4D97-AF65-F5344CB8AC3E}">
        <p14:creationId xmlns:p14="http://schemas.microsoft.com/office/powerpoint/2010/main" val="36712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Real-System Demonstration (I)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12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AA74-29A5-A3B3-2BAA-7F7669A9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02" y="3370948"/>
            <a:ext cx="8863692" cy="324829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b="1" dirty="0"/>
              <a:t>Key Idea: </a:t>
            </a:r>
            <a:r>
              <a:rPr lang="en-GB" sz="2800" dirty="0"/>
              <a:t>A proof-of-concept RowPress program keeps a DRAM row open for a longer period by </a:t>
            </a:r>
            <a:r>
              <a:rPr lang="en-GB" sz="2800" b="1" dirty="0">
                <a:solidFill>
                  <a:schemeClr val="accent1"/>
                </a:solidFill>
              </a:rPr>
              <a:t>keeping on accessing different cache blocks in the row</a:t>
            </a:r>
            <a:endParaRPr lang="en-GB" sz="2800" dirty="0"/>
          </a:p>
          <a:p>
            <a:pPr marL="0" indent="0">
              <a:spcAft>
                <a:spcPts val="600"/>
              </a:spcAft>
              <a:buNone/>
            </a:pPr>
            <a:endParaRPr lang="en-GB" sz="2800" dirty="0"/>
          </a:p>
          <a:p>
            <a:pPr marL="0" indent="0">
              <a:spcAft>
                <a:spcPts val="600"/>
              </a:spcAft>
              <a:buNone/>
            </a:pPr>
            <a:endParaRPr lang="en-GB" sz="2800" dirty="0"/>
          </a:p>
          <a:p>
            <a:pPr marL="0" indent="0">
              <a:spcAft>
                <a:spcPts val="600"/>
              </a:spcAft>
              <a:buNone/>
            </a:pPr>
            <a:endParaRPr lang="en-GB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E31051-4349-B12E-6B99-475D9CA24F40}"/>
              </a:ext>
            </a:extLst>
          </p:cNvPr>
          <p:cNvGrpSpPr/>
          <p:nvPr/>
        </p:nvGrpSpPr>
        <p:grpSpPr>
          <a:xfrm>
            <a:off x="1237996" y="889756"/>
            <a:ext cx="6818531" cy="2219192"/>
            <a:chOff x="1177766" y="2100377"/>
            <a:chExt cx="6818531" cy="22191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AE2247-E33C-9F70-514D-7DA11B3CF501}"/>
                </a:ext>
              </a:extLst>
            </p:cNvPr>
            <p:cNvGrpSpPr/>
            <p:nvPr/>
          </p:nvGrpSpPr>
          <p:grpSpPr>
            <a:xfrm>
              <a:off x="1177766" y="2326003"/>
              <a:ext cx="2386941" cy="1993566"/>
              <a:chOff x="1177766" y="2326003"/>
              <a:chExt cx="2386941" cy="199356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AB5221E6-88FD-0C3D-ADE6-570B0AC7D1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271" y="2326003"/>
                <a:ext cx="1231929" cy="1229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211530-6DD6-CB60-DC0F-A8C1B3D2364B}"/>
                  </a:ext>
                </a:extLst>
              </p:cNvPr>
              <p:cNvSpPr txBox="1"/>
              <p:nvPr/>
            </p:nvSpPr>
            <p:spPr>
              <a:xfrm>
                <a:off x="1177766" y="3673238"/>
                <a:ext cx="2386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Intel Core i5-10400 (Comet Lake)</a:t>
                </a:r>
                <a:endParaRPr lang="en-CH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5753E7-7126-46E1-D58D-51A0201364CC}"/>
                </a:ext>
              </a:extLst>
            </p:cNvPr>
            <p:cNvGrpSpPr/>
            <p:nvPr/>
          </p:nvGrpSpPr>
          <p:grpSpPr>
            <a:xfrm>
              <a:off x="4076387" y="2100377"/>
              <a:ext cx="3919910" cy="2218394"/>
              <a:chOff x="4076387" y="2100377"/>
              <a:chExt cx="3919910" cy="2218394"/>
            </a:xfrm>
          </p:grpSpPr>
          <p:pic>
            <p:nvPicPr>
              <p:cNvPr id="9" name="Picture 4" descr="2666 16GB Samsung M378A2K43CB1-CTD at Amazon.com">
                <a:extLst>
                  <a:ext uri="{FF2B5EF4-FFF2-40B4-BE49-F238E27FC236}">
                    <a16:creationId xmlns:a16="http://schemas.microsoft.com/office/drawing/2014/main" id="{C47F47AF-F3FD-DD6E-3F9A-6063E36979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3277" y="2100377"/>
                <a:ext cx="3226130" cy="1171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372459-E7AB-DF01-8E10-4382ECCB2289}"/>
                  </a:ext>
                </a:extLst>
              </p:cNvPr>
              <p:cNvSpPr txBox="1"/>
              <p:nvPr/>
            </p:nvSpPr>
            <p:spPr>
              <a:xfrm>
                <a:off x="4076387" y="3118442"/>
                <a:ext cx="39199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Samsung DDR4 Module M378A2K43CB1-CTD</a:t>
                </a:r>
              </a:p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(Date Code: 20-10)</a:t>
                </a:r>
              </a:p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w/ TRR </a:t>
                </a:r>
                <a:r>
                  <a:rPr lang="en-US" b="1" dirty="0" err="1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RowHammer</a:t>
                </a:r>
                <a:r>
                  <a:rPr lang="en-US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Mitigation</a:t>
                </a:r>
                <a:endParaRPr lang="en-CH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39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Real-System Demonstration (II)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13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AA74-29A5-A3B3-2BAA-7F7669A9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02" y="3370948"/>
            <a:ext cx="8863692" cy="324829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b="1" dirty="0"/>
              <a:t>Key Idea: </a:t>
            </a:r>
            <a:r>
              <a:rPr lang="en-GB" sz="2800" dirty="0"/>
              <a:t>A proof-of-concept RowPress program keeps a DRAM row open for a longer period by </a:t>
            </a:r>
            <a:r>
              <a:rPr lang="en-GB" sz="2800" b="1" dirty="0">
                <a:solidFill>
                  <a:schemeClr val="accent1"/>
                </a:solidFill>
              </a:rPr>
              <a:t>keeping on accessing different cache blocks in the row</a:t>
            </a:r>
            <a:endParaRPr lang="en-GB" sz="2800" dirty="0"/>
          </a:p>
          <a:p>
            <a:pPr marL="0" indent="0">
              <a:spcAft>
                <a:spcPts val="600"/>
              </a:spcAft>
              <a:buNone/>
            </a:pPr>
            <a:endParaRPr lang="en-GB" sz="2800" dirty="0"/>
          </a:p>
          <a:p>
            <a:pPr marL="0" indent="0">
              <a:spcAft>
                <a:spcPts val="600"/>
              </a:spcAft>
              <a:buNone/>
            </a:pPr>
            <a:endParaRPr lang="en-GB" sz="2800" dirty="0"/>
          </a:p>
          <a:p>
            <a:pPr marL="0" indent="0">
              <a:spcAft>
                <a:spcPts val="600"/>
              </a:spcAft>
              <a:buNone/>
            </a:pPr>
            <a:endParaRPr lang="en-GB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431FB-1E1C-5E03-A267-C754427685F8}"/>
              </a:ext>
            </a:extLst>
          </p:cNvPr>
          <p:cNvSpPr txBox="1">
            <a:spLocks/>
          </p:cNvSpPr>
          <p:nvPr/>
        </p:nvSpPr>
        <p:spPr>
          <a:xfrm>
            <a:off x="0" y="4901253"/>
            <a:ext cx="9144000" cy="982018"/>
          </a:xfrm>
          <a:prstGeom prst="rect">
            <a:avLst/>
          </a:prstGeom>
          <a:solidFill>
            <a:srgbClr val="FFF2CC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800" dirty="0"/>
              <a:t>Leveraging RowPress, a user-level program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dirty="0">
                <a:solidFill>
                  <a:srgbClr val="C00000"/>
                </a:solidFill>
              </a:rPr>
              <a:t>induces bitflips when </a:t>
            </a:r>
            <a:r>
              <a:rPr lang="en-GB" sz="2800" b="1" dirty="0" err="1">
                <a:solidFill>
                  <a:srgbClr val="C00000"/>
                </a:solidFill>
              </a:rPr>
              <a:t>RowHammer</a:t>
            </a:r>
            <a:r>
              <a:rPr lang="en-GB" sz="2800" b="1" dirty="0">
                <a:solidFill>
                  <a:srgbClr val="C00000"/>
                </a:solidFill>
              </a:rPr>
              <a:t> cannot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BF52E2-608F-B97B-C9B5-6FFCDBCE2605}"/>
              </a:ext>
            </a:extLst>
          </p:cNvPr>
          <p:cNvGrpSpPr/>
          <p:nvPr/>
        </p:nvGrpSpPr>
        <p:grpSpPr>
          <a:xfrm>
            <a:off x="948923" y="1037308"/>
            <a:ext cx="7004575" cy="2065700"/>
            <a:chOff x="420203" y="2849200"/>
            <a:chExt cx="8303594" cy="2448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AA9AAE-A9EA-0385-1A14-9AADB264DAB2}"/>
                </a:ext>
              </a:extLst>
            </p:cNvPr>
            <p:cNvGrpSpPr/>
            <p:nvPr/>
          </p:nvGrpSpPr>
          <p:grpSpPr>
            <a:xfrm>
              <a:off x="420203" y="2849200"/>
              <a:ext cx="8303594" cy="2448790"/>
              <a:chOff x="442518" y="1725100"/>
              <a:chExt cx="8303594" cy="2448790"/>
            </a:xfrm>
          </p:grpSpPr>
          <p:pic>
            <p:nvPicPr>
              <p:cNvPr id="18" name="Google Shape;711;p65">
                <a:extLst>
                  <a:ext uri="{FF2B5EF4-FFF2-40B4-BE49-F238E27FC236}">
                    <a16:creationId xmlns:a16="http://schemas.microsoft.com/office/drawing/2014/main" id="{5A1C5D71-6992-31FE-7DB4-03710465AB1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-84" t="63857"/>
              <a:stretch/>
            </p:blipFill>
            <p:spPr>
              <a:xfrm>
                <a:off x="493019" y="1969477"/>
                <a:ext cx="8253093" cy="22044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711;p65">
                <a:extLst>
                  <a:ext uri="{FF2B5EF4-FFF2-40B4-BE49-F238E27FC236}">
                    <a16:creationId xmlns:a16="http://schemas.microsoft.com/office/drawing/2014/main" id="{00AC1C74-B69B-FF76-B5E8-7BBB8039054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-43" t="1826" r="-43" b="95148"/>
              <a:stretch/>
            </p:blipFill>
            <p:spPr>
              <a:xfrm>
                <a:off x="442518" y="1725100"/>
                <a:ext cx="8253093" cy="1845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22FC00-0F0F-A40F-A35F-DD0763F1FAB3}"/>
                </a:ext>
              </a:extLst>
            </p:cNvPr>
            <p:cNvSpPr/>
            <p:nvPr/>
          </p:nvSpPr>
          <p:spPr>
            <a:xfrm>
              <a:off x="420203" y="3085432"/>
              <a:ext cx="259581" cy="1709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35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</a:t>
            </a:r>
            <a:r>
              <a:rPr lang="en-US" dirty="0" err="1"/>
              <a:t>RowPress</a:t>
            </a:r>
            <a:r>
              <a:rPr lang="en-US" dirty="0"/>
              <a:t> Bitflips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14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AA74-29A5-A3B3-2BAA-7F7669A9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48" y="811312"/>
            <a:ext cx="8863692" cy="56133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We propose a methodology to </a:t>
            </a:r>
            <a:r>
              <a:rPr lang="en-GB" sz="2800" b="1" dirty="0">
                <a:solidFill>
                  <a:srgbClr val="0070C0"/>
                </a:solidFill>
              </a:rPr>
              <a:t>adapt existing RowHammer mitigations to also mitigate RowPress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800" b="1" dirty="0"/>
              <a:t>Key Mechanisms: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Limit the </a:t>
            </a:r>
            <a:r>
              <a:rPr lang="en-GB" sz="2800" dirty="0">
                <a:solidFill>
                  <a:srgbClr val="C00000"/>
                </a:solidFill>
              </a:rPr>
              <a:t>maximum time</a:t>
            </a:r>
            <a:r>
              <a:rPr lang="en-GB" sz="2800" dirty="0"/>
              <a:t> that a row can stay open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Configure the </a:t>
            </a:r>
            <a:r>
              <a:rPr lang="en-GB" sz="2800" dirty="0" err="1"/>
              <a:t>RowHammer</a:t>
            </a:r>
            <a:r>
              <a:rPr lang="en-GB" sz="2800" dirty="0"/>
              <a:t> mitigation to account for the </a:t>
            </a:r>
            <a:r>
              <a:rPr lang="en-GB" sz="2800" dirty="0">
                <a:solidFill>
                  <a:srgbClr val="C00000"/>
                </a:solidFill>
              </a:rPr>
              <a:t>RowPress-induced reduction in the number of activations needed to cause bitflips</a:t>
            </a:r>
            <a:endParaRPr lang="en-GB" sz="2800" dirty="0"/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315F8E-5797-A9A4-78B8-D79846EB242B}"/>
              </a:ext>
            </a:extLst>
          </p:cNvPr>
          <p:cNvSpPr txBox="1">
            <a:spLocks/>
          </p:cNvSpPr>
          <p:nvPr/>
        </p:nvSpPr>
        <p:spPr>
          <a:xfrm>
            <a:off x="0" y="4712442"/>
            <a:ext cx="9144000" cy="1067347"/>
          </a:xfrm>
          <a:prstGeom prst="rect">
            <a:avLst/>
          </a:prstGeom>
          <a:solidFill>
            <a:srgbClr val="FFF2CC"/>
          </a:solidFill>
          <a:ln w="28575">
            <a:solidFill>
              <a:srgbClr val="59595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Our solutions 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mitigate RowPress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b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 additional performance overhead</a:t>
            </a:r>
            <a:endParaRPr lang="en-GB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 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15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AA74-29A5-A3B3-2BAA-7F7669A9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48" y="811312"/>
            <a:ext cx="8863692" cy="56133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3200" b="1" dirty="0"/>
              <a:t>Many more results &amp; analyses in the paper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 </a:t>
            </a:r>
            <a:r>
              <a:rPr lang="en-GB" sz="2800" dirty="0">
                <a:solidFill>
                  <a:srgbClr val="C00000"/>
                </a:solidFill>
              </a:rPr>
              <a:t>6 major takeaways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 </a:t>
            </a:r>
            <a:r>
              <a:rPr lang="en-GB" sz="2800" dirty="0">
                <a:solidFill>
                  <a:srgbClr val="0070C0"/>
                </a:solidFill>
              </a:rPr>
              <a:t>19 major empirical observations</a:t>
            </a:r>
          </a:p>
          <a:p>
            <a:pPr marL="0" indent="0">
              <a:spcBef>
                <a:spcPts val="3600"/>
              </a:spcBef>
              <a:spcAft>
                <a:spcPts val="600"/>
              </a:spcAft>
              <a:buNone/>
            </a:pPr>
            <a:r>
              <a:rPr lang="en-GB" sz="3200" b="1" dirty="0"/>
              <a:t>Fully open source and artifact evaluated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dirty="0"/>
              <a:t> </a:t>
            </a:r>
            <a:r>
              <a:rPr lang="en-GB" sz="2800" u="sng" dirty="0">
                <a:solidFill>
                  <a:srgbClr val="0070C0"/>
                </a:solidFill>
              </a:rPr>
              <a:t>https://github.com/CMU-SAFARI/RowPress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3C722-8084-31F3-B910-EF7FD4C67B3A}"/>
              </a:ext>
            </a:extLst>
          </p:cNvPr>
          <p:cNvGrpSpPr/>
          <p:nvPr/>
        </p:nvGrpSpPr>
        <p:grpSpPr>
          <a:xfrm>
            <a:off x="1868065" y="4407953"/>
            <a:ext cx="5364574" cy="1551128"/>
            <a:chOff x="5255765" y="134814"/>
            <a:chExt cx="3683742" cy="106512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1A7FA62-70C6-BA39-F814-D28357C22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749" y="134815"/>
              <a:ext cx="1070796" cy="10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1E76777-6076-DA2F-78D3-FA07D6241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765" y="134815"/>
              <a:ext cx="1063846" cy="105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4B726B-AC2B-6869-B6CA-50F5EC112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661" y="134814"/>
              <a:ext cx="1063846" cy="105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6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A7CA-4DD5-C20C-14C2-1CABE4DB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75280"/>
            <a:ext cx="7772400" cy="2254188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RowPress </a:t>
            </a:r>
            <a:br>
              <a:rPr lang="en-GB" dirty="0"/>
            </a:br>
            <a:r>
              <a:rPr lang="en-GB" sz="4400" dirty="0"/>
              <a:t>Amplifying Read Disturbance </a:t>
            </a:r>
            <a:br>
              <a:rPr lang="en-GB" sz="4400" dirty="0"/>
            </a:br>
            <a:r>
              <a:rPr lang="en-GB" sz="4400" dirty="0"/>
              <a:t>in Modern DRAM Chips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5EC6-0E78-6F66-85FB-CAE9E1C07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27" y="3914898"/>
            <a:ext cx="8368146" cy="1571501"/>
          </a:xfrm>
        </p:spPr>
        <p:txBody>
          <a:bodyPr>
            <a:normAutofit fontScale="92500" lnSpcReduction="10000"/>
          </a:bodyPr>
          <a:lstStyle/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600" b="1" i="1" dirty="0">
                <a:solidFill>
                  <a:schemeClr val="tx1"/>
                </a:solidFill>
                <a:cs typeface="Roboto Black" panose="02000000000000000000" pitchFamily="2" charset="0"/>
                <a:sym typeface="Roboto"/>
              </a:rPr>
              <a:t>Haocong Luo</a:t>
            </a:r>
            <a:endParaRPr lang="en-US" sz="2600" i="1" dirty="0">
              <a:cs typeface="Roboto"/>
              <a:sym typeface="Roboto"/>
            </a:endParaRP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400" i="1" dirty="0">
                <a:cs typeface="Roboto"/>
                <a:sym typeface="Roboto"/>
              </a:rPr>
              <a:t>Ataberk Olgun             A. Giray Yağlıkçı        Yahya Can Tuğrul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400" i="1" dirty="0">
                <a:cs typeface="Roboto"/>
                <a:sym typeface="Roboto"/>
              </a:rPr>
              <a:t>Steve </a:t>
            </a:r>
            <a:r>
              <a:rPr lang="en-US" sz="2400" i="1" dirty="0" err="1">
                <a:cs typeface="Roboto"/>
                <a:sym typeface="Roboto"/>
              </a:rPr>
              <a:t>Rhyner</a:t>
            </a:r>
            <a:r>
              <a:rPr lang="en-US" sz="2400" i="1" dirty="0">
                <a:cs typeface="Roboto"/>
                <a:sym typeface="Roboto"/>
              </a:rPr>
              <a:t>         </a:t>
            </a:r>
            <a:r>
              <a:rPr lang="en-US" sz="2400" i="1" dirty="0" err="1">
                <a:cs typeface="Roboto"/>
                <a:sym typeface="Roboto"/>
              </a:rPr>
              <a:t>Meryem</a:t>
            </a:r>
            <a:r>
              <a:rPr lang="en-US" sz="2400" i="1" dirty="0">
                <a:cs typeface="Roboto"/>
                <a:sym typeface="Roboto"/>
              </a:rPr>
              <a:t> Banu </a:t>
            </a:r>
            <a:r>
              <a:rPr lang="en-US" sz="2400" i="1" dirty="0" err="1">
                <a:cs typeface="Roboto"/>
                <a:sym typeface="Roboto"/>
              </a:rPr>
              <a:t>Cavlak</a:t>
            </a:r>
            <a:r>
              <a:rPr lang="en-US" sz="2400" i="1" dirty="0">
                <a:cs typeface="Roboto"/>
                <a:sym typeface="Roboto"/>
              </a:rPr>
              <a:t>      Joël </a:t>
            </a:r>
            <a:r>
              <a:rPr lang="en-US" sz="2400" i="1" dirty="0" err="1">
                <a:cs typeface="Roboto"/>
                <a:sym typeface="Roboto"/>
              </a:rPr>
              <a:t>Lindegger</a:t>
            </a:r>
            <a:r>
              <a:rPr lang="en-US" sz="2400" i="1" dirty="0">
                <a:cs typeface="Roboto"/>
                <a:sym typeface="Roboto"/>
              </a:rPr>
              <a:t> 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SzPts val="852"/>
              <a:buNone/>
            </a:pPr>
            <a:r>
              <a:rPr lang="en-US" sz="2400" i="1" dirty="0">
                <a:cs typeface="Roboto"/>
                <a:sym typeface="Roboto"/>
              </a:rPr>
              <a:t>Mohammad Sadrosadati       Onur Mutlu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A43938-EE4F-F82F-32EB-BCBA1C99AC1E}"/>
              </a:ext>
            </a:extLst>
          </p:cNvPr>
          <p:cNvGrpSpPr/>
          <p:nvPr/>
        </p:nvGrpSpPr>
        <p:grpSpPr>
          <a:xfrm>
            <a:off x="6535387" y="137103"/>
            <a:ext cx="2464225" cy="712513"/>
            <a:chOff x="5255765" y="134814"/>
            <a:chExt cx="3683742" cy="106512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8587F24-D69F-E897-0B4D-E7E56D923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749" y="134815"/>
              <a:ext cx="1070796" cy="10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77C49A9-D3EF-C43D-B681-E13B5C348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765" y="134815"/>
              <a:ext cx="1063846" cy="105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835B8B-C2D4-8A10-9A0B-DE3929D7C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661" y="134814"/>
              <a:ext cx="1063846" cy="105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671E53B-86B0-FC1B-449B-0E62FD2C31B3}"/>
              </a:ext>
            </a:extLst>
          </p:cNvPr>
          <p:cNvSpPr/>
          <p:nvPr/>
        </p:nvSpPr>
        <p:spPr>
          <a:xfrm>
            <a:off x="0" y="3232743"/>
            <a:ext cx="9144000" cy="4406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Roboto Black" panose="02000000000000000000" pitchFamily="2" charset="0"/>
              </a:rPr>
              <a:t>     ISCA 2023 Session 2B: Monday 19 June, 2:15 PM EDT </a:t>
            </a:r>
          </a:p>
        </p:txBody>
      </p:sp>
    </p:spTree>
    <p:extLst>
      <p:ext uri="{BB962C8B-B14F-4D97-AF65-F5344CB8AC3E}">
        <p14:creationId xmlns:p14="http://schemas.microsoft.com/office/powerpoint/2010/main" val="77415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Summary</a:t>
            </a:r>
            <a:endParaRPr lang="en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5070DB-D468-A093-BD05-2A055988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2</a:t>
            </a:fld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7B1F-4968-7884-ADF3-9BFCA22F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4" y="975438"/>
            <a:ext cx="8863692" cy="542702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demonstrate and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analyze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RowPress,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new </a:t>
            </a:r>
            <a:b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disturbance phenomenon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that causes bitflips </a:t>
            </a:r>
            <a:b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in real DRAM chips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show that RowPress is </a:t>
            </a:r>
            <a:r>
              <a:rPr lang="en-GB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from the RowHammer vulnerability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demonstrate RowPress </a:t>
            </a:r>
            <a:r>
              <a:rPr lang="en-GB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a user-level program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on a real Intel system with real DRAM chips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We provide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effective solutions</a:t>
            </a:r>
            <a:r>
              <a:rPr lang="en-GB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to RowPress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08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RowPress?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80D02-0BB1-5B5A-2CF1-56AE3BC5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3</a:t>
            </a:fld>
            <a:endParaRPr lang="en-CH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F8CF88-AC87-EAFA-8A0A-7D01AF916D9F}"/>
              </a:ext>
            </a:extLst>
          </p:cNvPr>
          <p:cNvSpPr txBox="1">
            <a:spLocks/>
          </p:cNvSpPr>
          <p:nvPr/>
        </p:nvSpPr>
        <p:spPr>
          <a:xfrm>
            <a:off x="0" y="1080407"/>
            <a:ext cx="9144000" cy="1221681"/>
          </a:xfrm>
          <a:prstGeom prst="rect">
            <a:avLst/>
          </a:prstGeom>
          <a:solidFill>
            <a:srgbClr val="FFF2CC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Keeping a DRAM row </a:t>
            </a:r>
            <a:r>
              <a:rPr lang="en-GB" sz="3200" b="1" dirty="0">
                <a:solidFill>
                  <a:srgbClr val="C00000"/>
                </a:solidFill>
              </a:rPr>
              <a:t>open for a long time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causes bitflips in adjacent rows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777BF5-E845-269E-0FF1-F029B2AC250A}"/>
              </a:ext>
            </a:extLst>
          </p:cNvPr>
          <p:cNvSpPr txBox="1">
            <a:spLocks/>
          </p:cNvSpPr>
          <p:nvPr/>
        </p:nvSpPr>
        <p:spPr>
          <a:xfrm>
            <a:off x="0" y="2722963"/>
            <a:ext cx="9144000" cy="741352"/>
          </a:xfrm>
          <a:prstGeom prst="rect">
            <a:avLst/>
          </a:prstGeom>
          <a:solidFill>
            <a:srgbClr val="FEECEC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Cambria" panose="02040503050406030204" pitchFamily="18" charset="0"/>
              </a:rPr>
              <a:t>These bitflips do </a:t>
            </a:r>
            <a:r>
              <a:rPr lang="en-GB" b="1" dirty="0">
                <a:latin typeface="Cambria" panose="02040503050406030204" pitchFamily="18" charset="0"/>
              </a:rPr>
              <a:t>NOT</a:t>
            </a:r>
            <a:r>
              <a:rPr lang="en-GB" dirty="0">
                <a:latin typeface="Cambria" panose="02040503050406030204" pitchFamily="18" charset="0"/>
              </a:rPr>
              <a:t> require many row activations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499F01-BF1B-A815-AA6D-3B841A2F4344}"/>
              </a:ext>
            </a:extLst>
          </p:cNvPr>
          <p:cNvSpPr txBox="1">
            <a:spLocks/>
          </p:cNvSpPr>
          <p:nvPr/>
        </p:nvSpPr>
        <p:spPr>
          <a:xfrm>
            <a:off x="0" y="3885190"/>
            <a:ext cx="9144000" cy="710562"/>
          </a:xfrm>
          <a:prstGeom prst="rect">
            <a:avLst/>
          </a:prstGeom>
          <a:solidFill>
            <a:srgbClr val="FEECEC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</a:rPr>
              <a:t>Only one activation </a:t>
            </a:r>
            <a:r>
              <a:rPr lang="en-GB" dirty="0">
                <a:latin typeface="Cambria" panose="02040503050406030204" pitchFamily="18" charset="0"/>
              </a:rPr>
              <a:t>is enough in some cases!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E1B649-F0E7-F460-9CB1-6B31AE5AD39C}"/>
              </a:ext>
            </a:extLst>
          </p:cNvPr>
          <p:cNvGrpSpPr/>
          <p:nvPr/>
        </p:nvGrpSpPr>
        <p:grpSpPr>
          <a:xfrm>
            <a:off x="156360" y="4732834"/>
            <a:ext cx="8987640" cy="1569660"/>
            <a:chOff x="156360" y="4732834"/>
            <a:chExt cx="8987640" cy="1569660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2F7C37C-39EF-9599-F434-A239C4E6B5AF}"/>
                </a:ext>
              </a:extLst>
            </p:cNvPr>
            <p:cNvSpPr txBox="1">
              <a:spLocks/>
            </p:cNvSpPr>
            <p:nvPr/>
          </p:nvSpPr>
          <p:spPr>
            <a:xfrm>
              <a:off x="1603169" y="5086597"/>
              <a:ext cx="7540831" cy="8621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Now, let's delve into some background and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see how this is </a:t>
              </a:r>
              <a:r>
                <a:rPr lang="en-GB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different from RowHammer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AB3EBD-4B18-E57E-7AE1-F76DBA1F71D8}"/>
                </a:ext>
              </a:extLst>
            </p:cNvPr>
            <p:cNvSpPr txBox="1"/>
            <p:nvPr/>
          </p:nvSpPr>
          <p:spPr>
            <a:xfrm>
              <a:off x="156360" y="4732834"/>
              <a:ext cx="13161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9600" i="0" dirty="0">
                  <a:solidFill>
                    <a:srgbClr val="66666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☞</a:t>
              </a:r>
              <a:endParaRPr lang="en-CH" sz="9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2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Disturbance in DRAM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B905-6582-01AE-7C91-BAC3E151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0" y="926274"/>
            <a:ext cx="8863692" cy="5427025"/>
          </a:xfrm>
        </p:spPr>
        <p:txBody>
          <a:bodyPr>
            <a:normAutofit/>
          </a:bodyPr>
          <a:lstStyle/>
          <a:p>
            <a:r>
              <a:rPr lang="en-GB" sz="2800" dirty="0"/>
              <a:t>Read disturbance in DRAM breaks memory isolation</a:t>
            </a:r>
          </a:p>
          <a:p>
            <a:r>
              <a:rPr lang="en-GB" sz="2800" b="1" dirty="0"/>
              <a:t>Prominent example: RowHammer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4</a:t>
            </a:fld>
            <a:endParaRPr lang="en-CH" dirty="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65654B2-276B-8504-0718-2CFE131DF8ED}"/>
              </a:ext>
            </a:extLst>
          </p:cNvPr>
          <p:cNvSpPr/>
          <p:nvPr/>
        </p:nvSpPr>
        <p:spPr>
          <a:xfrm>
            <a:off x="1395013" y="2208810"/>
            <a:ext cx="5988161" cy="22681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7733AB-3E47-27E0-D5E2-95CE3C08D93D}"/>
              </a:ext>
            </a:extLst>
          </p:cNvPr>
          <p:cNvCxnSpPr>
            <a:cxnSpLocks/>
          </p:cNvCxnSpPr>
          <p:nvPr/>
        </p:nvCxnSpPr>
        <p:spPr>
          <a:xfrm>
            <a:off x="1728841" y="2998881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5BE9F5-B7BB-79CA-8DFC-A14B243E42EC}"/>
              </a:ext>
            </a:extLst>
          </p:cNvPr>
          <p:cNvCxnSpPr>
            <a:cxnSpLocks/>
          </p:cNvCxnSpPr>
          <p:nvPr/>
        </p:nvCxnSpPr>
        <p:spPr>
          <a:xfrm>
            <a:off x="1728841" y="3510387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16DAC2-57FC-204F-8838-6F4E4D9DC5E1}"/>
              </a:ext>
            </a:extLst>
          </p:cNvPr>
          <p:cNvCxnSpPr>
            <a:cxnSpLocks/>
          </p:cNvCxnSpPr>
          <p:nvPr/>
        </p:nvCxnSpPr>
        <p:spPr>
          <a:xfrm>
            <a:off x="1728841" y="4016151"/>
            <a:ext cx="532638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26CCA79-4BD6-901D-F256-39DF358FE479}"/>
              </a:ext>
            </a:extLst>
          </p:cNvPr>
          <p:cNvSpPr/>
          <p:nvPr/>
        </p:nvSpPr>
        <p:spPr>
          <a:xfrm>
            <a:off x="2037451" y="2740227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CD83D9-923F-2DD2-F70E-51C1574F0B27}"/>
              </a:ext>
            </a:extLst>
          </p:cNvPr>
          <p:cNvSpPr/>
          <p:nvPr/>
        </p:nvSpPr>
        <p:spPr>
          <a:xfrm>
            <a:off x="2037451" y="3239538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FFAFB3-EBAD-2EA9-9018-582554C32B51}"/>
              </a:ext>
            </a:extLst>
          </p:cNvPr>
          <p:cNvSpPr/>
          <p:nvPr/>
        </p:nvSpPr>
        <p:spPr>
          <a:xfrm>
            <a:off x="2037451" y="3744513"/>
            <a:ext cx="4709160" cy="4872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</a:rPr>
              <a:t>Row 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A2086D-4E0A-AA21-B467-86E3868B138E}"/>
              </a:ext>
            </a:extLst>
          </p:cNvPr>
          <p:cNvGrpSpPr/>
          <p:nvPr/>
        </p:nvGrpSpPr>
        <p:grpSpPr>
          <a:xfrm>
            <a:off x="2033119" y="2738744"/>
            <a:ext cx="4715035" cy="1492993"/>
            <a:chOff x="1428644" y="1937227"/>
            <a:chExt cx="6286713" cy="19906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781598-434F-FEAE-485E-A3BF63B3FD89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9C2787A6-E0EC-D942-D536-BFB0F25D460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B11AE8-B671-3FCE-7D90-4BB21AA5C12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39C1EE-A3CA-B8EA-EA84-E1E6B39106EC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5CE2A2-1E77-CFAF-B062-8BE187A1FA2B}"/>
              </a:ext>
            </a:extLst>
          </p:cNvPr>
          <p:cNvGrpSpPr/>
          <p:nvPr/>
        </p:nvGrpSpPr>
        <p:grpSpPr>
          <a:xfrm>
            <a:off x="2040695" y="3238797"/>
            <a:ext cx="4709160" cy="487224"/>
            <a:chOff x="8271133" y="2603964"/>
            <a:chExt cx="6278880" cy="6496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D5C15-A2A8-D8F6-DBB4-D071140588D7}"/>
                </a:ext>
              </a:extLst>
            </p:cNvPr>
            <p:cNvSpPr/>
            <p:nvPr/>
          </p:nvSpPr>
          <p:spPr>
            <a:xfrm>
              <a:off x="8271133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654F2E6-A0AF-026E-AFA8-AB6729A240F8}"/>
                </a:ext>
              </a:extLst>
            </p:cNvPr>
            <p:cNvSpPr txBox="1">
              <a:spLocks/>
            </p:cNvSpPr>
            <p:nvPr/>
          </p:nvSpPr>
          <p:spPr>
            <a:xfrm>
              <a:off x="8407290" y="2645717"/>
              <a:ext cx="1390654" cy="59149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E79CB2-27C0-A2C7-0107-1A2E686E7ECA}"/>
              </a:ext>
            </a:extLst>
          </p:cNvPr>
          <p:cNvGrpSpPr/>
          <p:nvPr/>
        </p:nvGrpSpPr>
        <p:grpSpPr>
          <a:xfrm>
            <a:off x="2033119" y="2741983"/>
            <a:ext cx="4715035" cy="1492993"/>
            <a:chOff x="1428644" y="1937227"/>
            <a:chExt cx="6286713" cy="19906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1D81EF-450D-83C9-7FF7-EAE6D8323E1E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9A0F8666-2E78-3AD4-285A-15320D291063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open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5DE58A-B442-04FB-E8F7-7D78FD270813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76B78E-C18E-293D-1A8A-F572C43F7FA5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F181A1-0AB6-B9BA-5ED6-BEC1FF05C312}"/>
              </a:ext>
            </a:extLst>
          </p:cNvPr>
          <p:cNvGrpSpPr/>
          <p:nvPr/>
        </p:nvGrpSpPr>
        <p:grpSpPr>
          <a:xfrm>
            <a:off x="2033322" y="3249729"/>
            <a:ext cx="4715035" cy="487224"/>
            <a:chOff x="1428644" y="2604952"/>
            <a:chExt cx="6286713" cy="6496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BA5F72-88A8-EABA-68E7-7E76AC9F3E96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2F7E5A2D-894F-210E-1495-30968566475A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open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0A5103-A994-3E01-696C-831DBAB706BB}"/>
              </a:ext>
            </a:extLst>
          </p:cNvPr>
          <p:cNvGrpSpPr/>
          <p:nvPr/>
        </p:nvGrpSpPr>
        <p:grpSpPr>
          <a:xfrm>
            <a:off x="2042237" y="3240775"/>
            <a:ext cx="4709160" cy="487224"/>
            <a:chOff x="-3925255" y="4700899"/>
            <a:chExt cx="6278880" cy="6496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6937EE-A91E-3468-523D-F1DD5F897DEB}"/>
                </a:ext>
              </a:extLst>
            </p:cNvPr>
            <p:cNvSpPr/>
            <p:nvPr/>
          </p:nvSpPr>
          <p:spPr>
            <a:xfrm>
              <a:off x="-3925255" y="4700899"/>
              <a:ext cx="6278880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  <a:latin typeface="Cambria" panose="02040503050406030204" pitchFamily="18" charset="0"/>
                </a:rPr>
                <a:t>Row 2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099229B4-34B2-9B6A-75D5-D0F7DB5D3540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i="1" dirty="0">
                  <a:solidFill>
                    <a:srgbClr val="FF0000"/>
                  </a:solidFill>
                </a:rPr>
                <a:t>closed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85B09BB-E179-C555-8B3B-DA5B115D7E76}"/>
              </a:ext>
            </a:extLst>
          </p:cNvPr>
          <p:cNvSpPr/>
          <p:nvPr/>
        </p:nvSpPr>
        <p:spPr>
          <a:xfrm>
            <a:off x="3596437" y="2258462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DRAM Chip</a:t>
            </a:r>
            <a:endParaRPr lang="en-US" sz="2400" dirty="0"/>
          </a:p>
        </p:txBody>
      </p:sp>
      <p:sp>
        <p:nvSpPr>
          <p:cNvPr id="43" name="Multiply 70">
            <a:extLst>
              <a:ext uri="{FF2B5EF4-FFF2-40B4-BE49-F238E27FC236}">
                <a16:creationId xmlns:a16="http://schemas.microsoft.com/office/drawing/2014/main" id="{A37CB594-BF08-0BE8-AB71-CCC164240AF3}"/>
              </a:ext>
            </a:extLst>
          </p:cNvPr>
          <p:cNvSpPr/>
          <p:nvPr/>
        </p:nvSpPr>
        <p:spPr>
          <a:xfrm>
            <a:off x="4919353" y="2725073"/>
            <a:ext cx="520687" cy="5206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Multiply 71">
            <a:extLst>
              <a:ext uri="{FF2B5EF4-FFF2-40B4-BE49-F238E27FC236}">
                <a16:creationId xmlns:a16="http://schemas.microsoft.com/office/drawing/2014/main" id="{1D5ACC4D-EB43-8817-1535-6BEE18652732}"/>
              </a:ext>
            </a:extLst>
          </p:cNvPr>
          <p:cNvSpPr/>
          <p:nvPr/>
        </p:nvSpPr>
        <p:spPr>
          <a:xfrm>
            <a:off x="3146403" y="3721626"/>
            <a:ext cx="520687" cy="5206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6BB90B-F8DD-4C4E-5268-0C35E426AC44}"/>
              </a:ext>
            </a:extLst>
          </p:cNvPr>
          <p:cNvGrpSpPr/>
          <p:nvPr/>
        </p:nvGrpSpPr>
        <p:grpSpPr>
          <a:xfrm>
            <a:off x="3364447" y="2723860"/>
            <a:ext cx="1900342" cy="1542150"/>
            <a:chOff x="3456171" y="2348675"/>
            <a:chExt cx="2533789" cy="2056200"/>
          </a:xfrm>
        </p:grpSpPr>
        <p:sp>
          <p:nvSpPr>
            <p:cNvPr id="47" name="Multiply 69">
              <a:extLst>
                <a:ext uri="{FF2B5EF4-FFF2-40B4-BE49-F238E27FC236}">
                  <a16:creationId xmlns:a16="http://schemas.microsoft.com/office/drawing/2014/main" id="{24B475EB-9C7C-7928-5416-277672757CB6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Multiply 72">
              <a:extLst>
                <a:ext uri="{FF2B5EF4-FFF2-40B4-BE49-F238E27FC236}">
                  <a16:creationId xmlns:a16="http://schemas.microsoft.com/office/drawing/2014/main" id="{2EC2CA6C-98F4-B4D1-6FD0-A196CA2678F4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D07BF62-66E1-6E11-F22B-7F46F4E28AC4}"/>
              </a:ext>
            </a:extLst>
          </p:cNvPr>
          <p:cNvSpPr/>
          <p:nvPr/>
        </p:nvSpPr>
        <p:spPr>
          <a:xfrm>
            <a:off x="5289603" y="2786488"/>
            <a:ext cx="14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Victim Row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FE7303-AC0C-FCD6-925F-FCDF93DC78F7}"/>
              </a:ext>
            </a:extLst>
          </p:cNvPr>
          <p:cNvSpPr/>
          <p:nvPr/>
        </p:nvSpPr>
        <p:spPr>
          <a:xfrm>
            <a:off x="5289603" y="3780995"/>
            <a:ext cx="14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  <a:latin typeface="Cambria" panose="02040503050406030204" pitchFamily="18" charset="0"/>
              </a:rPr>
              <a:t>Victim Row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88EF11-C90E-C6AA-8DEA-2E0B6E9DAFFD}"/>
              </a:ext>
            </a:extLst>
          </p:cNvPr>
          <p:cNvSpPr/>
          <p:nvPr/>
        </p:nvSpPr>
        <p:spPr>
          <a:xfrm>
            <a:off x="4862562" y="3270056"/>
            <a:ext cx="1896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Aggressor Row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3660B895-0E15-7B28-FAC0-03C12CC38025}"/>
              </a:ext>
            </a:extLst>
          </p:cNvPr>
          <p:cNvSpPr txBox="1">
            <a:spLocks/>
          </p:cNvSpPr>
          <p:nvPr/>
        </p:nvSpPr>
        <p:spPr>
          <a:xfrm>
            <a:off x="0" y="5022781"/>
            <a:ext cx="9144000" cy="897089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600" dirty="0"/>
              <a:t>Repeatedly </a:t>
            </a:r>
            <a:r>
              <a:rPr lang="en-US" sz="2600" b="1" dirty="0"/>
              <a:t>opening (activating) </a:t>
            </a:r>
            <a:r>
              <a:rPr lang="en-US" sz="2600" dirty="0"/>
              <a:t>and </a:t>
            </a:r>
            <a:r>
              <a:rPr lang="en-US" sz="2600" b="1" dirty="0"/>
              <a:t>closing </a:t>
            </a:r>
            <a:r>
              <a:rPr lang="en-US" sz="2600" dirty="0"/>
              <a:t>a DRAM row </a:t>
            </a:r>
            <a:r>
              <a:rPr lang="en-US" sz="2600" b="1" dirty="0"/>
              <a:t>many times</a:t>
            </a:r>
            <a:r>
              <a:rPr lang="en-US" sz="2600" dirty="0"/>
              <a:t> causes </a:t>
            </a:r>
            <a:r>
              <a:rPr lang="en-US" sz="2600" b="1" dirty="0" err="1">
                <a:solidFill>
                  <a:srgbClr val="C00000"/>
                </a:solidFill>
              </a:rPr>
              <a:t>RowHammer</a:t>
            </a:r>
            <a:r>
              <a:rPr lang="en-US" sz="2600" b="1" dirty="0">
                <a:solidFill>
                  <a:srgbClr val="C00000"/>
                </a:solidFill>
              </a:rPr>
              <a:t> bitflips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in adjacent rows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739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1" grpId="0"/>
      <p:bldP spid="52" grpId="0"/>
      <p:bldP spid="54" grpId="0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Are There Other Read-Disturb Issues in DRAM?</a:t>
            </a:r>
            <a:endParaRPr lang="en-C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B905-6582-01AE-7C91-BAC3E151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0" y="926274"/>
            <a:ext cx="8863692" cy="5427025"/>
          </a:xfrm>
        </p:spPr>
        <p:txBody>
          <a:bodyPr/>
          <a:lstStyle/>
          <a:p>
            <a:r>
              <a:rPr lang="en-GB" dirty="0"/>
              <a:t>RowHammer is the only studied read-disturb phenomenon</a:t>
            </a:r>
          </a:p>
          <a:p>
            <a:r>
              <a:rPr lang="en-GB" dirty="0"/>
              <a:t>Mitigations work by detecting </a:t>
            </a:r>
            <a:r>
              <a:rPr lang="en-GB" b="1" dirty="0">
                <a:solidFill>
                  <a:srgbClr val="C00000"/>
                </a:solidFill>
              </a:rPr>
              <a:t>high row activation count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5</a:t>
            </a:fld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FFB2CF-A01B-5BA5-52E3-6A848CA535E1}"/>
              </a:ext>
            </a:extLst>
          </p:cNvPr>
          <p:cNvSpPr txBox="1">
            <a:spLocks/>
          </p:cNvSpPr>
          <p:nvPr/>
        </p:nvSpPr>
        <p:spPr>
          <a:xfrm>
            <a:off x="0" y="2207319"/>
            <a:ext cx="9144000" cy="1221681"/>
          </a:xfrm>
          <a:prstGeom prst="rect">
            <a:avLst/>
          </a:prstGeom>
          <a:solidFill>
            <a:srgbClr val="FFF2CC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3000" dirty="0"/>
              <a:t>What if there is another read-disturb phenomenon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3000" dirty="0"/>
              <a:t>that </a:t>
            </a:r>
            <a:r>
              <a:rPr lang="en-GB" sz="3000" b="1" dirty="0">
                <a:solidFill>
                  <a:srgbClr val="C00000"/>
                </a:solidFill>
              </a:rPr>
              <a:t>does NOT rely on high row activation count</a:t>
            </a:r>
            <a:r>
              <a:rPr lang="en-GB" sz="30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3CC1AD-4FDA-AD8B-1F30-01CEE52A721B}"/>
              </a:ext>
            </a:extLst>
          </p:cNvPr>
          <p:cNvGrpSpPr/>
          <p:nvPr/>
        </p:nvGrpSpPr>
        <p:grpSpPr>
          <a:xfrm>
            <a:off x="1600200" y="3958269"/>
            <a:ext cx="5943600" cy="2452863"/>
            <a:chOff x="1506955" y="4209510"/>
            <a:chExt cx="5943600" cy="24528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595243-682F-0E0D-D7B5-DE26FA850C1D}"/>
                </a:ext>
              </a:extLst>
            </p:cNvPr>
            <p:cNvSpPr txBox="1"/>
            <p:nvPr/>
          </p:nvSpPr>
          <p:spPr>
            <a:xfrm>
              <a:off x="1506955" y="6431541"/>
              <a:ext cx="59436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https://www.reddit.com/r/CrappyDesign/comments/arw0q8/now_this_this_is_poor_fencing/</a:t>
              </a:r>
            </a:p>
          </p:txBody>
        </p:sp>
        <p:pic>
          <p:nvPicPr>
            <p:cNvPr id="8" name="Picture 4" descr="CDN media">
              <a:extLst>
                <a:ext uri="{FF2B5EF4-FFF2-40B4-BE49-F238E27FC236}">
                  <a16:creationId xmlns:a16="http://schemas.microsoft.com/office/drawing/2014/main" id="{B5A7933B-3FF7-2B80-BAE5-82B95C1CDF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72" b="10617"/>
            <a:stretch/>
          </p:blipFill>
          <p:spPr bwMode="auto">
            <a:xfrm>
              <a:off x="2897605" y="4209510"/>
              <a:ext cx="3162300" cy="195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4EE7E9-1BE1-390D-398B-DC3A13D34B99}"/>
              </a:ext>
            </a:extLst>
          </p:cNvPr>
          <p:cNvSpPr/>
          <p:nvPr/>
        </p:nvSpPr>
        <p:spPr>
          <a:xfrm rot="20700000">
            <a:off x="1958578" y="5357659"/>
            <a:ext cx="4856173" cy="619316"/>
          </a:xfrm>
          <a:custGeom>
            <a:avLst/>
            <a:gdLst>
              <a:gd name="connsiteX0" fmla="*/ 0 w 6635416"/>
              <a:gd name="connsiteY0" fmla="*/ 174458 h 1112921"/>
              <a:gd name="connsiteX1" fmla="*/ 60158 w 6635416"/>
              <a:gd name="connsiteY1" fmla="*/ 162426 h 1112921"/>
              <a:gd name="connsiteX2" fmla="*/ 475247 w 6635416"/>
              <a:gd name="connsiteY2" fmla="*/ 132347 h 1112921"/>
              <a:gd name="connsiteX3" fmla="*/ 1834816 w 6635416"/>
              <a:gd name="connsiteY3" fmla="*/ 258679 h 1112921"/>
              <a:gd name="connsiteX4" fmla="*/ 2087479 w 6635416"/>
              <a:gd name="connsiteY4" fmla="*/ 342900 h 1112921"/>
              <a:gd name="connsiteX5" fmla="*/ 2183732 w 6635416"/>
              <a:gd name="connsiteY5" fmla="*/ 391026 h 1112921"/>
              <a:gd name="connsiteX6" fmla="*/ 2225842 w 6635416"/>
              <a:gd name="connsiteY6" fmla="*/ 481263 h 1112921"/>
              <a:gd name="connsiteX7" fmla="*/ 2478505 w 6635416"/>
              <a:gd name="connsiteY7" fmla="*/ 878305 h 1112921"/>
              <a:gd name="connsiteX8" fmla="*/ 2827421 w 6635416"/>
              <a:gd name="connsiteY8" fmla="*/ 1016668 h 1112921"/>
              <a:gd name="connsiteX9" fmla="*/ 3603458 w 6635416"/>
              <a:gd name="connsiteY9" fmla="*/ 1112921 h 1112921"/>
              <a:gd name="connsiteX10" fmla="*/ 4114800 w 6635416"/>
              <a:gd name="connsiteY10" fmla="*/ 1010652 h 1112921"/>
              <a:gd name="connsiteX11" fmla="*/ 4391526 w 6635416"/>
              <a:gd name="connsiteY11" fmla="*/ 421105 h 1112921"/>
              <a:gd name="connsiteX12" fmla="*/ 4499811 w 6635416"/>
              <a:gd name="connsiteY12" fmla="*/ 258679 h 1112921"/>
              <a:gd name="connsiteX13" fmla="*/ 5203658 w 6635416"/>
              <a:gd name="connsiteY13" fmla="*/ 78205 h 1112921"/>
              <a:gd name="connsiteX14" fmla="*/ 5642811 w 6635416"/>
              <a:gd name="connsiteY14" fmla="*/ 36095 h 1112921"/>
              <a:gd name="connsiteX15" fmla="*/ 6430879 w 6635416"/>
              <a:gd name="connsiteY15" fmla="*/ 12031 h 1112921"/>
              <a:gd name="connsiteX16" fmla="*/ 6635416 w 6635416"/>
              <a:gd name="connsiteY16" fmla="*/ 0 h 11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35416" h="1112921">
                <a:moveTo>
                  <a:pt x="0" y="174458"/>
                </a:moveTo>
                <a:cubicBezTo>
                  <a:pt x="20053" y="170447"/>
                  <a:pt x="39892" y="165165"/>
                  <a:pt x="60158" y="162426"/>
                </a:cubicBezTo>
                <a:cubicBezTo>
                  <a:pt x="238785" y="138287"/>
                  <a:pt x="272801" y="141988"/>
                  <a:pt x="475247" y="132347"/>
                </a:cubicBezTo>
                <a:cubicBezTo>
                  <a:pt x="1012796" y="163968"/>
                  <a:pt x="1363719" y="138501"/>
                  <a:pt x="1834816" y="258679"/>
                </a:cubicBezTo>
                <a:cubicBezTo>
                  <a:pt x="1920838" y="280623"/>
                  <a:pt x="2004473" y="311415"/>
                  <a:pt x="2087479" y="342900"/>
                </a:cubicBezTo>
                <a:cubicBezTo>
                  <a:pt x="2121019" y="355622"/>
                  <a:pt x="2151648" y="374984"/>
                  <a:pt x="2183732" y="391026"/>
                </a:cubicBezTo>
                <a:cubicBezTo>
                  <a:pt x="2197769" y="421105"/>
                  <a:pt x="2210998" y="451574"/>
                  <a:pt x="2225842" y="481263"/>
                </a:cubicBezTo>
                <a:cubicBezTo>
                  <a:pt x="2308907" y="647394"/>
                  <a:pt x="2343301" y="759589"/>
                  <a:pt x="2478505" y="878305"/>
                </a:cubicBezTo>
                <a:cubicBezTo>
                  <a:pt x="2578909" y="966464"/>
                  <a:pt x="2698673" y="990918"/>
                  <a:pt x="2827421" y="1016668"/>
                </a:cubicBezTo>
                <a:cubicBezTo>
                  <a:pt x="3225240" y="1096232"/>
                  <a:pt x="3234275" y="1086551"/>
                  <a:pt x="3603458" y="1112921"/>
                </a:cubicBezTo>
                <a:cubicBezTo>
                  <a:pt x="3788972" y="1102802"/>
                  <a:pt x="3961440" y="1134645"/>
                  <a:pt x="4114800" y="1010652"/>
                </a:cubicBezTo>
                <a:cubicBezTo>
                  <a:pt x="4249910" y="901415"/>
                  <a:pt x="4355756" y="474760"/>
                  <a:pt x="4391526" y="421105"/>
                </a:cubicBezTo>
                <a:cubicBezTo>
                  <a:pt x="4427621" y="366963"/>
                  <a:pt x="4449449" y="299884"/>
                  <a:pt x="4499811" y="258679"/>
                </a:cubicBezTo>
                <a:cubicBezTo>
                  <a:pt x="4681513" y="110014"/>
                  <a:pt x="5007962" y="102507"/>
                  <a:pt x="5203658" y="78205"/>
                </a:cubicBezTo>
                <a:cubicBezTo>
                  <a:pt x="5349593" y="60082"/>
                  <a:pt x="5496099" y="46144"/>
                  <a:pt x="5642811" y="36095"/>
                </a:cubicBezTo>
                <a:cubicBezTo>
                  <a:pt x="5901316" y="18389"/>
                  <a:pt x="6171184" y="16509"/>
                  <a:pt x="6430879" y="12031"/>
                </a:cubicBezTo>
                <a:lnTo>
                  <a:pt x="6635416" y="0"/>
                </a:ln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RowPress vs. RowHammer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B905-6582-01AE-7C91-BAC3E151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0" y="931749"/>
            <a:ext cx="8863692" cy="542702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Instead of </a:t>
            </a:r>
            <a:r>
              <a:rPr lang="en-GB" sz="2800" dirty="0">
                <a:solidFill>
                  <a:srgbClr val="0070C0"/>
                </a:solidFill>
              </a:rPr>
              <a:t>using a high activation count,</a:t>
            </a:r>
            <a:br>
              <a:rPr lang="en-GB" sz="2800" dirty="0"/>
            </a:b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6</a:t>
            </a:fld>
            <a:endParaRPr lang="en-CH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901973-0473-C18B-CF4A-990A21FF975D}"/>
              </a:ext>
            </a:extLst>
          </p:cNvPr>
          <p:cNvGrpSpPr/>
          <p:nvPr/>
        </p:nvGrpSpPr>
        <p:grpSpPr>
          <a:xfrm>
            <a:off x="163474" y="2042538"/>
            <a:ext cx="7859426" cy="861148"/>
            <a:chOff x="247143" y="2502176"/>
            <a:chExt cx="7859426" cy="8611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E274FE-38CF-47AE-4C23-4EFCCBBCAA97}"/>
                </a:ext>
              </a:extLst>
            </p:cNvPr>
            <p:cNvSpPr txBox="1"/>
            <p:nvPr/>
          </p:nvSpPr>
          <p:spPr>
            <a:xfrm>
              <a:off x="247143" y="2532327"/>
              <a:ext cx="22856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RowHammer</a:t>
              </a:r>
              <a:endParaRPr lang="en-US" altLang="ja-JP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altLang="ja-JP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Aggressor</a:t>
              </a:r>
              <a:r>
                <a:rPr lang="ja-JP" altLang="en-US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Roboto Black" panose="02000000000000000000" pitchFamily="2" charset="0"/>
                </a:rPr>
                <a:t> </a:t>
              </a:r>
              <a:r>
                <a:rPr lang="en-US" altLang="ja-JP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</a:t>
              </a:r>
              <a:endParaRPr lang="en-CH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C040E7-E23D-A779-729E-A7044F19671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2671453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AA04F8-DF7C-BDA6-A226-7C6F454A1EE2}"/>
                </a:ext>
              </a:extLst>
            </p:cNvPr>
            <p:cNvSpPr txBox="1"/>
            <p:nvPr/>
          </p:nvSpPr>
          <p:spPr>
            <a:xfrm>
              <a:off x="2495449" y="2502176"/>
              <a:ext cx="6815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Open</a:t>
              </a:r>
              <a:endParaRPr lang="en-CH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F3C85E-8D02-F27F-8B64-1B7E47E0380F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3208112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6B65A7-6C13-1999-4BE4-9724AB33E96F}"/>
                </a:ext>
              </a:extLst>
            </p:cNvPr>
            <p:cNvSpPr txBox="1"/>
            <p:nvPr/>
          </p:nvSpPr>
          <p:spPr>
            <a:xfrm>
              <a:off x="2489747" y="3005657"/>
              <a:ext cx="6848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Close</a:t>
              </a:r>
              <a:endParaRPr lang="en-CH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994B20-3D66-0992-D6EB-7B99FF3CCA42}"/>
                </a:ext>
              </a:extLst>
            </p:cNvPr>
            <p:cNvGrpSpPr/>
            <p:nvPr/>
          </p:nvGrpSpPr>
          <p:grpSpPr>
            <a:xfrm>
              <a:off x="3235104" y="2671966"/>
              <a:ext cx="2213910" cy="536146"/>
              <a:chOff x="3626130" y="2598668"/>
              <a:chExt cx="2213910" cy="53614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17A9BA6-996D-2BDB-EB5B-3E2B4CF3D61B}"/>
                  </a:ext>
                </a:extLst>
              </p:cNvPr>
              <p:cNvGrpSpPr/>
              <p:nvPr/>
            </p:nvGrpSpPr>
            <p:grpSpPr>
              <a:xfrm>
                <a:off x="3626130" y="2598668"/>
                <a:ext cx="1886471" cy="536146"/>
                <a:chOff x="3304598" y="5462438"/>
                <a:chExt cx="2903548" cy="536146"/>
              </a:xfrm>
            </p:grpSpPr>
            <p:cxnSp>
              <p:nvCxnSpPr>
                <p:cNvPr id="29" name="Connector: Elbow 28">
                  <a:extLst>
                    <a:ext uri="{FF2B5EF4-FFF2-40B4-BE49-F238E27FC236}">
                      <a16:creationId xmlns:a16="http://schemas.microsoft.com/office/drawing/2014/main" id="{C458FDD1-4AEB-90E0-7387-820D058C5D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5707" y="5462439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Elbow 29">
                  <a:extLst>
                    <a:ext uri="{FF2B5EF4-FFF2-40B4-BE49-F238E27FC236}">
                      <a16:creationId xmlns:a16="http://schemas.microsoft.com/office/drawing/2014/main" id="{2372EA10-EB4F-ECA5-7D6D-76C3280D1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26816" y="5462441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or: Elbow 30">
                  <a:extLst>
                    <a:ext uri="{FF2B5EF4-FFF2-40B4-BE49-F238E27FC236}">
                      <a16:creationId xmlns:a16="http://schemas.microsoft.com/office/drawing/2014/main" id="{C91C1724-F2C6-EBB7-93B6-B6AD80D82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7925" y="5462440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Elbow 31">
                  <a:extLst>
                    <a:ext uri="{FF2B5EF4-FFF2-40B4-BE49-F238E27FC236}">
                      <a16:creationId xmlns:a16="http://schemas.microsoft.com/office/drawing/2014/main" id="{6A96DE05-0343-ADDF-F89A-AD6489484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4598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Elbow 32">
                  <a:extLst>
                    <a:ext uri="{FF2B5EF4-FFF2-40B4-BE49-F238E27FC236}">
                      <a16:creationId xmlns:a16="http://schemas.microsoft.com/office/drawing/2014/main" id="{376CFA5F-F387-1D0E-F185-48CD43D79D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5205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0CAED748-E8E1-6639-68DE-47BEA0133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377" y="2598668"/>
                <a:ext cx="560663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0E1A23-4140-09A4-AB1F-9DE6B3620689}"/>
                </a:ext>
              </a:extLst>
            </p:cNvPr>
            <p:cNvGrpSpPr/>
            <p:nvPr/>
          </p:nvGrpSpPr>
          <p:grpSpPr>
            <a:xfrm>
              <a:off x="5224468" y="2674899"/>
              <a:ext cx="2213910" cy="536146"/>
              <a:chOff x="3626130" y="2598668"/>
              <a:chExt cx="2213910" cy="53614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686D6B5-7EA0-B252-FE10-2965171C7B77}"/>
                  </a:ext>
                </a:extLst>
              </p:cNvPr>
              <p:cNvGrpSpPr/>
              <p:nvPr/>
            </p:nvGrpSpPr>
            <p:grpSpPr>
              <a:xfrm>
                <a:off x="3626130" y="2598668"/>
                <a:ext cx="1886471" cy="536146"/>
                <a:chOff x="3304598" y="5462438"/>
                <a:chExt cx="2903548" cy="536146"/>
              </a:xfrm>
            </p:grpSpPr>
            <p:cxnSp>
              <p:nvCxnSpPr>
                <p:cNvPr id="22" name="Connector: Elbow 21">
                  <a:extLst>
                    <a:ext uri="{FF2B5EF4-FFF2-40B4-BE49-F238E27FC236}">
                      <a16:creationId xmlns:a16="http://schemas.microsoft.com/office/drawing/2014/main" id="{BE1CED6D-0743-A538-1AD2-CF8BB56F75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5707" y="5462439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or: Elbow 22">
                  <a:extLst>
                    <a:ext uri="{FF2B5EF4-FFF2-40B4-BE49-F238E27FC236}">
                      <a16:creationId xmlns:a16="http://schemas.microsoft.com/office/drawing/2014/main" id="{95C8F0FF-E3FD-5E3A-34E3-D64F10614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26816" y="5462441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: Elbow 23">
                  <a:extLst>
                    <a:ext uri="{FF2B5EF4-FFF2-40B4-BE49-F238E27FC236}">
                      <a16:creationId xmlns:a16="http://schemas.microsoft.com/office/drawing/2014/main" id="{820D6D00-61EF-C690-FDD1-CA87EA7CD9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7925" y="5462440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23ECFDA2-B687-005C-D05B-3D922AD7C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4598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or: Elbow 25">
                  <a:extLst>
                    <a:ext uri="{FF2B5EF4-FFF2-40B4-BE49-F238E27FC236}">
                      <a16:creationId xmlns:a16="http://schemas.microsoft.com/office/drawing/2014/main" id="{B7FFE161-AAA6-9952-5135-39F3EE1CD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5205" y="5462438"/>
                  <a:ext cx="862941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1B0BB2DB-08E5-28AB-D7B4-7C3CC8DDD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377" y="2598668"/>
                <a:ext cx="560663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E9758A-CDFE-36D8-E7B6-83FA5040C553}"/>
                </a:ext>
              </a:extLst>
            </p:cNvPr>
            <p:cNvGrpSpPr/>
            <p:nvPr/>
          </p:nvGrpSpPr>
          <p:grpSpPr>
            <a:xfrm>
              <a:off x="7213832" y="2678341"/>
              <a:ext cx="892737" cy="536144"/>
              <a:chOff x="3304598" y="5462438"/>
              <a:chExt cx="1374050" cy="536144"/>
            </a:xfrm>
          </p:grpSpPr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B62D186B-FAB5-59E5-624B-78E74B03B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5707" y="5462439"/>
                <a:ext cx="862941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731C4559-797E-0399-B88D-F154C03B7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4598" y="5462438"/>
                <a:ext cx="862941" cy="536143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C1378B6-5530-B3EA-1A42-0A0FB6332F73}"/>
              </a:ext>
            </a:extLst>
          </p:cNvPr>
          <p:cNvGrpSpPr/>
          <p:nvPr/>
        </p:nvGrpSpPr>
        <p:grpSpPr>
          <a:xfrm>
            <a:off x="143322" y="3297367"/>
            <a:ext cx="7879578" cy="853359"/>
            <a:chOff x="226991" y="3517675"/>
            <a:chExt cx="7879578" cy="85335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186A8B-0A7E-BD30-3DB0-7E2BE51A1A98}"/>
                </a:ext>
              </a:extLst>
            </p:cNvPr>
            <p:cNvSpPr txBox="1"/>
            <p:nvPr/>
          </p:nvSpPr>
          <p:spPr>
            <a:xfrm>
              <a:off x="226991" y="3540037"/>
              <a:ext cx="22856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RowPress</a:t>
              </a:r>
            </a:p>
            <a:p>
              <a:pPr algn="ctr"/>
              <a:r>
                <a:rPr lang="en-US" altLang="ja-JP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Aggressor</a:t>
              </a:r>
              <a:r>
                <a:rPr lang="ja-JP" alt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Roboto Black" panose="02000000000000000000" pitchFamily="2" charset="0"/>
                </a:rPr>
                <a:t> </a:t>
              </a:r>
              <a:r>
                <a:rPr lang="en-US" altLang="ja-JP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Row</a:t>
              </a:r>
              <a:endParaRPr lang="en-CH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72C919B-32D4-88BA-93E0-290015DEFF1F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3686952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D38D36-52BE-3DCC-AC85-974E8414CBC7}"/>
                </a:ext>
              </a:extLst>
            </p:cNvPr>
            <p:cNvSpPr txBox="1"/>
            <p:nvPr/>
          </p:nvSpPr>
          <p:spPr>
            <a:xfrm>
              <a:off x="2495449" y="3517675"/>
              <a:ext cx="6815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Open</a:t>
              </a:r>
              <a:endParaRPr lang="en-CH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32B9E5-DA09-B165-4A68-0133A8F8B2F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103" y="4223611"/>
              <a:ext cx="48714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F9B54D-F23D-141B-64F5-CCB12BFB4420}"/>
                </a:ext>
              </a:extLst>
            </p:cNvPr>
            <p:cNvSpPr txBox="1"/>
            <p:nvPr/>
          </p:nvSpPr>
          <p:spPr>
            <a:xfrm>
              <a:off x="2489747" y="4021156"/>
              <a:ext cx="6848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Close</a:t>
              </a:r>
              <a:endParaRPr lang="en-CH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ABAA7C-8A65-3A0F-F008-3A4B10BEDD7B}"/>
                </a:ext>
              </a:extLst>
            </p:cNvPr>
            <p:cNvGrpSpPr/>
            <p:nvPr/>
          </p:nvGrpSpPr>
          <p:grpSpPr>
            <a:xfrm>
              <a:off x="3235104" y="3686952"/>
              <a:ext cx="2447134" cy="536656"/>
              <a:chOff x="5760520" y="5529943"/>
              <a:chExt cx="2447134" cy="53665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9BC8805-934F-9B15-60AF-A0CBFB1815B2}"/>
                  </a:ext>
                </a:extLst>
              </p:cNvPr>
              <p:cNvGrpSpPr/>
              <p:nvPr/>
            </p:nvGrpSpPr>
            <p:grpSpPr>
              <a:xfrm>
                <a:off x="5760520" y="5530456"/>
                <a:ext cx="2447134" cy="536143"/>
                <a:chOff x="3807855" y="5356681"/>
                <a:chExt cx="2713455" cy="536143"/>
              </a:xfrm>
            </p:grpSpPr>
            <p:cxnSp>
              <p:nvCxnSpPr>
                <p:cNvPr id="46" name="Connector: Elbow 45">
                  <a:extLst>
                    <a:ext uri="{FF2B5EF4-FFF2-40B4-BE49-F238E27FC236}">
                      <a16:creationId xmlns:a16="http://schemas.microsoft.com/office/drawing/2014/main" id="{D9290D0C-4AAD-A379-AD8D-8190E779F4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7855" y="5356681"/>
                  <a:ext cx="621680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or: Elbow 46">
                  <a:extLst>
                    <a:ext uri="{FF2B5EF4-FFF2-40B4-BE49-F238E27FC236}">
                      <a16:creationId xmlns:a16="http://schemas.microsoft.com/office/drawing/2014/main" id="{55092BFD-CB6E-4E21-DAF7-25455C3C9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9630" y="5356681"/>
                  <a:ext cx="621680" cy="536143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84B36A8-508E-D496-23D0-D6E026716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333" y="5529943"/>
                <a:ext cx="14845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675760C5-A67D-9169-BDF7-57A74F81BD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7866" y="3690394"/>
              <a:ext cx="560663" cy="536143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000BA60E-5148-5045-4FBB-F3F7A13AFCC5}"/>
                </a:ext>
              </a:extLst>
            </p:cNvPr>
            <p:cNvCxnSpPr>
              <a:cxnSpLocks/>
            </p:cNvCxnSpPr>
            <p:nvPr/>
          </p:nvCxnSpPr>
          <p:spPr>
            <a:xfrm>
              <a:off x="7344337" y="3690394"/>
              <a:ext cx="560663" cy="536143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627C544-57B9-4B07-B3E5-177513C7E77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679" y="3689881"/>
              <a:ext cx="14845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426DF7A-C34C-CA5F-85F1-9DD47CA4274D}"/>
              </a:ext>
            </a:extLst>
          </p:cNvPr>
          <p:cNvSpPr txBox="1">
            <a:spLocks/>
          </p:cNvSpPr>
          <p:nvPr/>
        </p:nvSpPr>
        <p:spPr>
          <a:xfrm>
            <a:off x="0" y="4863925"/>
            <a:ext cx="9144000" cy="106780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800" dirty="0"/>
              <a:t>We observe bitflips even with </a:t>
            </a:r>
            <a:r>
              <a:rPr lang="en-GB" sz="2800" b="1" dirty="0">
                <a:solidFill>
                  <a:srgbClr val="C00000"/>
                </a:solidFill>
              </a:rPr>
              <a:t>ONLY ONE activation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in extreme cases where the row stays open for 30ms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92424D-BA26-C5CA-81B9-45817E63651E}"/>
              </a:ext>
            </a:extLst>
          </p:cNvPr>
          <p:cNvGrpSpPr/>
          <p:nvPr/>
        </p:nvGrpSpPr>
        <p:grpSpPr>
          <a:xfrm>
            <a:off x="3289394" y="2486774"/>
            <a:ext cx="5854606" cy="1961067"/>
            <a:chOff x="3289394" y="2486774"/>
            <a:chExt cx="5854606" cy="196106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8FA87A5-B88F-E60A-0E81-F0E321696160}"/>
                </a:ext>
              </a:extLst>
            </p:cNvPr>
            <p:cNvGrpSpPr/>
            <p:nvPr/>
          </p:nvGrpSpPr>
          <p:grpSpPr>
            <a:xfrm>
              <a:off x="3411505" y="2486774"/>
              <a:ext cx="1894974" cy="1252475"/>
              <a:chOff x="3747837" y="2774093"/>
              <a:chExt cx="1894974" cy="1252475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895E55B-9295-4ECB-8CAE-343D92D89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837" y="2774093"/>
                <a:ext cx="35493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207467F-ACD8-51FB-1BDE-B42C98AC6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837" y="4026568"/>
                <a:ext cx="1894974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AFB985-473E-04F7-AB34-CEC3A574F7CE}"/>
                </a:ext>
              </a:extLst>
            </p:cNvPr>
            <p:cNvSpPr txBox="1"/>
            <p:nvPr/>
          </p:nvSpPr>
          <p:spPr>
            <a:xfrm>
              <a:off x="3289394" y="2804837"/>
              <a:ext cx="519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36ns, 47K activations to induce bitflips</a:t>
              </a:r>
              <a:endParaRPr lang="en-CH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04D6E5-4CC6-B3D3-5784-2F8BEA902362}"/>
                </a:ext>
              </a:extLst>
            </p:cNvPr>
            <p:cNvSpPr txBox="1"/>
            <p:nvPr/>
          </p:nvSpPr>
          <p:spPr>
            <a:xfrm>
              <a:off x="3933984" y="4047731"/>
              <a:ext cx="5210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7.8µs, only 5K activations to induce bitflips</a:t>
              </a:r>
              <a:endParaRPr lang="en-CH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5DBF3015-1CC7-0573-2101-C74E553C4EA5}"/>
              </a:ext>
            </a:extLst>
          </p:cNvPr>
          <p:cNvSpPr txBox="1">
            <a:spLocks/>
          </p:cNvSpPr>
          <p:nvPr/>
        </p:nvSpPr>
        <p:spPr>
          <a:xfrm>
            <a:off x="201139" y="986844"/>
            <a:ext cx="8863692" cy="542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GB" sz="2800" dirty="0"/>
            </a:br>
            <a:r>
              <a:rPr lang="en-GB" sz="2800" dirty="0"/>
              <a:t>☞ </a:t>
            </a:r>
            <a:r>
              <a:rPr lang="en-GB" sz="2800" dirty="0">
                <a:solidFill>
                  <a:srgbClr val="C00000"/>
                </a:solidFill>
              </a:rPr>
              <a:t>increase the time that the aggressor row stays open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2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 animBg="1"/>
      <p:bldP spid="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DRAM Chip Characterization (I)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B905-6582-01AE-7C91-BAC3E151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03" y="854506"/>
            <a:ext cx="8863692" cy="542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FPGA-Based DDR4 Testing Infrastructure</a:t>
            </a:r>
          </a:p>
          <a:p>
            <a:r>
              <a:rPr lang="en-GB" dirty="0"/>
              <a:t>Based on </a:t>
            </a:r>
            <a:r>
              <a:rPr lang="en-GB" dirty="0" err="1">
                <a:solidFill>
                  <a:srgbClr val="0070C0"/>
                </a:solidFill>
              </a:rPr>
              <a:t>SoftMC</a:t>
            </a:r>
            <a:r>
              <a:rPr lang="en-GB" dirty="0">
                <a:solidFill>
                  <a:srgbClr val="0070C0"/>
                </a:solidFill>
              </a:rPr>
              <a:t> [Hassan+, HPCA’17] </a:t>
            </a:r>
            <a:r>
              <a:rPr lang="en-GB" dirty="0"/>
              <a:t>and </a:t>
            </a:r>
            <a:br>
              <a:rPr lang="en-GB" dirty="0"/>
            </a:br>
            <a:r>
              <a:rPr lang="en-GB" dirty="0">
                <a:solidFill>
                  <a:srgbClr val="0070C0"/>
                </a:solidFill>
              </a:rPr>
              <a:t>DRAM Bender [Olgun+, TCAD’23]</a:t>
            </a:r>
          </a:p>
          <a:p>
            <a:r>
              <a:rPr lang="en-GB" dirty="0">
                <a:solidFill>
                  <a:srgbClr val="00B050"/>
                </a:solidFill>
              </a:rPr>
              <a:t>Fine-grained control </a:t>
            </a:r>
            <a:r>
              <a:rPr lang="en-GB" dirty="0"/>
              <a:t>over DRAM commands, timings, and temperature</a:t>
            </a:r>
          </a:p>
          <a:p>
            <a:pPr lvl="1"/>
            <a:endParaRPr lang="en-GB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7</a:t>
            </a:fld>
            <a:endParaRPr lang="en-CH" dirty="0"/>
          </a:p>
        </p:txBody>
      </p:sp>
      <p:pic>
        <p:nvPicPr>
          <p:cNvPr id="4" name="Google Shape;283;p32">
            <a:extLst>
              <a:ext uri="{FF2B5EF4-FFF2-40B4-BE49-F238E27FC236}">
                <a16:creationId xmlns:a16="http://schemas.microsoft.com/office/drawing/2014/main" id="{CF9F3F0A-6589-16E8-0DD3-B30644C52D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20" y="3116040"/>
            <a:ext cx="7123658" cy="2838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9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95AC23-CF1D-5A6F-FB26-64D0DE92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03" y="854506"/>
            <a:ext cx="8863692" cy="542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DRAM Chips Tested</a:t>
            </a:r>
          </a:p>
          <a:p>
            <a:pPr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164 DDR4 chips </a:t>
            </a:r>
            <a:r>
              <a:rPr lang="en-GB" dirty="0"/>
              <a:t>from all 3 major DRAM manufacturers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DRAM Chip Characterization (II)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8</a:t>
            </a:fld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DBE452-F062-005D-2CA8-7EC129BCB374}"/>
              </a:ext>
            </a:extLst>
          </p:cNvPr>
          <p:cNvSpPr txBox="1">
            <a:spLocks/>
          </p:cNvSpPr>
          <p:nvPr/>
        </p:nvSpPr>
        <p:spPr>
          <a:xfrm>
            <a:off x="161802" y="5132120"/>
            <a:ext cx="8863692" cy="172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4BE3CE-74C5-C4E2-2143-82F3DAAA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97" y="1920949"/>
            <a:ext cx="7029702" cy="41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93-3F1E-C74F-5B1B-302E398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Takeaways from Real DRAM Chips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22B-D417-D551-C15D-E47F74E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B401-36E9-4C00-B8DC-84A96D356336}" type="slidenum">
              <a:rPr lang="en-CH" smtClean="0"/>
              <a:pPr/>
              <a:t>9</a:t>
            </a:fld>
            <a:endParaRPr lang="en-CH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6B53A-F70D-6EB5-73E9-A5DAEE876BFF}"/>
              </a:ext>
            </a:extLst>
          </p:cNvPr>
          <p:cNvSpPr txBox="1">
            <a:spLocks/>
          </p:cNvSpPr>
          <p:nvPr/>
        </p:nvSpPr>
        <p:spPr>
          <a:xfrm>
            <a:off x="0" y="1325135"/>
            <a:ext cx="9144000" cy="1694654"/>
          </a:xfrm>
          <a:prstGeom prst="rect">
            <a:avLst/>
          </a:prstGeom>
          <a:solidFill>
            <a:srgbClr val="FFF2CC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4000" dirty="0"/>
              <a:t>RowPress significantly </a:t>
            </a:r>
            <a:r>
              <a:rPr lang="en-GB" sz="4000" b="1" dirty="0">
                <a:solidFill>
                  <a:srgbClr val="C00000"/>
                </a:solidFill>
              </a:rPr>
              <a:t>amplifies</a:t>
            </a:r>
            <a:r>
              <a:rPr lang="en-GB" sz="4000" dirty="0"/>
              <a:t> DRAM’s vulnerability to </a:t>
            </a:r>
            <a:r>
              <a:rPr lang="en-GB" sz="4000" dirty="0">
                <a:solidFill>
                  <a:srgbClr val="C00000"/>
                </a:solidFill>
              </a:rPr>
              <a:t>read disturbance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98FE21D-0C5A-091F-FBDA-A4CD0EC7BE71}"/>
              </a:ext>
            </a:extLst>
          </p:cNvPr>
          <p:cNvSpPr txBox="1">
            <a:spLocks/>
          </p:cNvSpPr>
          <p:nvPr/>
        </p:nvSpPr>
        <p:spPr>
          <a:xfrm>
            <a:off x="0" y="3693596"/>
            <a:ext cx="9144000" cy="2101562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4000" dirty="0"/>
              <a:t>RowPress has a </a:t>
            </a:r>
            <a:r>
              <a:rPr lang="en-GB" sz="4000" b="1" dirty="0">
                <a:solidFill>
                  <a:srgbClr val="0070C0"/>
                </a:solidFill>
              </a:rPr>
              <a:t>different</a:t>
            </a:r>
            <a:r>
              <a:rPr lang="en-GB" sz="4000" b="1" dirty="0"/>
              <a:t> </a:t>
            </a:r>
            <a:r>
              <a:rPr lang="en-GB" sz="4000" dirty="0"/>
              <a:t>underlying</a:t>
            </a:r>
            <a:r>
              <a:rPr lang="en-GB" sz="4000" b="1" dirty="0"/>
              <a:t> </a:t>
            </a:r>
            <a:r>
              <a:rPr lang="en-GB" sz="4000" dirty="0"/>
              <a:t>error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0070C0"/>
                </a:solidFill>
              </a:rPr>
              <a:t>mechanism</a:t>
            </a:r>
            <a:r>
              <a:rPr lang="en-GB" sz="4000" dirty="0"/>
              <a:t> from </a:t>
            </a:r>
            <a:r>
              <a:rPr lang="en-GB" sz="4000" dirty="0" err="1"/>
              <a:t>RowHammer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464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BD002CAFB3264890C230D19E131FFF" ma:contentTypeVersion="2" ma:contentTypeDescription="Ein neues Dokument erstellen." ma:contentTypeScope="" ma:versionID="fcff0d97d5e030e662ce5e3cb4bd2aaa">
  <xsd:schema xmlns:xsd="http://www.w3.org/2001/XMLSchema" xmlns:xs="http://www.w3.org/2001/XMLSchema" xmlns:p="http://schemas.microsoft.com/office/2006/metadata/properties" xmlns:ns3="efc136c2-bcae-4815-abde-6fabe11e70e0" targetNamespace="http://schemas.microsoft.com/office/2006/metadata/properties" ma:root="true" ma:fieldsID="76997cd9ac1397ccee3ffe007c84bb5b" ns3:_="">
    <xsd:import namespace="efc136c2-bcae-4815-abde-6fabe11e70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136c2-bcae-4815-abde-6fabe11e70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15985-6CD6-4477-8ED9-B0B3C71C4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BB102F-C91A-458A-8C58-78D3A86E8F86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fc136c2-bcae-4815-abde-6fabe11e70e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7E6860-CF6B-4575-9DAF-69914887C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136c2-bcae-4815-abde-6fabe11e7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1522</TotalTime>
  <Words>1365</Words>
  <Application>Microsoft Office PowerPoint</Application>
  <PresentationFormat>On-screen Show (4:3)</PresentationFormat>
  <Paragraphs>205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 Light</vt:lpstr>
      <vt:lpstr>Cambria</vt:lpstr>
      <vt:lpstr>Roboto</vt:lpstr>
      <vt:lpstr>Arial</vt:lpstr>
      <vt:lpstr>Calibri</vt:lpstr>
      <vt:lpstr>Wingdings</vt:lpstr>
      <vt:lpstr>Office Theme</vt:lpstr>
      <vt:lpstr>RowPress  Amplifying Read Disturbance  in Modern DRAM Chips</vt:lpstr>
      <vt:lpstr>High-Level Summary</vt:lpstr>
      <vt:lpstr>What is RowPress?</vt:lpstr>
      <vt:lpstr>Read Disturbance in DRAM</vt:lpstr>
      <vt:lpstr>Are There Other Read-Disturb Issues in DRAM?</vt:lpstr>
      <vt:lpstr>RowPress vs. RowHammer</vt:lpstr>
      <vt:lpstr>Real DRAM Chip Characterization (I)</vt:lpstr>
      <vt:lpstr>Real DRAM Chip Characterization (II)</vt:lpstr>
      <vt:lpstr>Major Takeaways from Real DRAM Chips</vt:lpstr>
      <vt:lpstr>Key Characteristics of RowPress (I)</vt:lpstr>
      <vt:lpstr>Key Characteristics of RowPress (II)</vt:lpstr>
      <vt:lpstr>Real-System Demonstration (I)</vt:lpstr>
      <vt:lpstr>Real-System Demonstration (II)</vt:lpstr>
      <vt:lpstr>How to Avoid RowPress Bitflips</vt:lpstr>
      <vt:lpstr>More Results </vt:lpstr>
      <vt:lpstr>RowPress  Amplifying Read Disturbance  in Modern DRAM Chips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Luo  Haocong</dc:creator>
  <cp:lastModifiedBy>Luo  Haocong</cp:lastModifiedBy>
  <cp:revision>78</cp:revision>
  <dcterms:created xsi:type="dcterms:W3CDTF">2023-06-09T11:49:44Z</dcterms:created>
  <dcterms:modified xsi:type="dcterms:W3CDTF">2023-06-15T18:33:41Z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0x01010091BD002CAFB3264890C230D19E131FFF</vt:lpwstr>
  </property>
</Properties>
</file>