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2"/>
  </p:notesMasterIdLst>
  <p:sldIdLst>
    <p:sldId id="263" r:id="rId2"/>
    <p:sldId id="431" r:id="rId3"/>
    <p:sldId id="447" r:id="rId4"/>
    <p:sldId id="448" r:id="rId5"/>
    <p:sldId id="382" r:id="rId6"/>
    <p:sldId id="443" r:id="rId7"/>
    <p:sldId id="449" r:id="rId8"/>
    <p:sldId id="384" r:id="rId9"/>
    <p:sldId id="444" r:id="rId10"/>
    <p:sldId id="445" r:id="rId11"/>
    <p:sldId id="450" r:id="rId12"/>
    <p:sldId id="387" r:id="rId13"/>
    <p:sldId id="388" r:id="rId14"/>
    <p:sldId id="389" r:id="rId15"/>
    <p:sldId id="391" r:id="rId16"/>
    <p:sldId id="393" r:id="rId17"/>
    <p:sldId id="451" r:id="rId18"/>
    <p:sldId id="394" r:id="rId19"/>
    <p:sldId id="395" r:id="rId20"/>
    <p:sldId id="396" r:id="rId21"/>
    <p:sldId id="452" r:id="rId22"/>
    <p:sldId id="422" r:id="rId23"/>
    <p:sldId id="453" r:id="rId24"/>
    <p:sldId id="397" r:id="rId25"/>
    <p:sldId id="421" r:id="rId26"/>
    <p:sldId id="454" r:id="rId27"/>
    <p:sldId id="401" r:id="rId28"/>
    <p:sldId id="424" r:id="rId29"/>
    <p:sldId id="425" r:id="rId30"/>
    <p:sldId id="426" r:id="rId31"/>
    <p:sldId id="457" r:id="rId32"/>
    <p:sldId id="455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61" r:id="rId43"/>
    <p:sldId id="456" r:id="rId44"/>
    <p:sldId id="420" r:id="rId45"/>
    <p:sldId id="458" r:id="rId46"/>
    <p:sldId id="459" r:id="rId47"/>
    <p:sldId id="418" r:id="rId48"/>
    <p:sldId id="429" r:id="rId49"/>
    <p:sldId id="441" r:id="rId50"/>
    <p:sldId id="44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85DDF1-312C-4EAF-95E8-87440E464D21}">
          <p14:sldIdLst>
            <p14:sldId id="263"/>
            <p14:sldId id="431"/>
            <p14:sldId id="447"/>
            <p14:sldId id="448"/>
            <p14:sldId id="382"/>
            <p14:sldId id="443"/>
            <p14:sldId id="449"/>
            <p14:sldId id="384"/>
            <p14:sldId id="444"/>
            <p14:sldId id="445"/>
            <p14:sldId id="450"/>
            <p14:sldId id="387"/>
            <p14:sldId id="388"/>
            <p14:sldId id="389"/>
            <p14:sldId id="391"/>
            <p14:sldId id="393"/>
            <p14:sldId id="451"/>
            <p14:sldId id="394"/>
            <p14:sldId id="395"/>
            <p14:sldId id="396"/>
            <p14:sldId id="452"/>
            <p14:sldId id="422"/>
            <p14:sldId id="453"/>
            <p14:sldId id="397"/>
            <p14:sldId id="421"/>
            <p14:sldId id="454"/>
            <p14:sldId id="401"/>
            <p14:sldId id="424"/>
            <p14:sldId id="425"/>
            <p14:sldId id="426"/>
            <p14:sldId id="457"/>
            <p14:sldId id="455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61"/>
            <p14:sldId id="456"/>
            <p14:sldId id="420"/>
            <p14:sldId id="458"/>
          </p14:sldIdLst>
        </p14:section>
        <p14:section name="Backup Section" id="{875042D0-FA04-489C-A225-DF36C08049DC}">
          <p14:sldIdLst>
            <p14:sldId id="459"/>
            <p14:sldId id="418"/>
            <p14:sldId id="429"/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6C6C6"/>
    <a:srgbClr val="8C5CB8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6395" autoAdjust="0"/>
  </p:normalViewPr>
  <p:slideViewPr>
    <p:cSldViewPr snapToGrid="0">
      <p:cViewPr varScale="1">
        <p:scale>
          <a:sx n="93" d="100"/>
          <a:sy n="93" d="100"/>
        </p:scale>
        <p:origin x="153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6364-1981-4406-8592-A989E30F1E84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E1DA-7A05-40B0-8E70-FB6934D622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1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introduction. Today, I will present our work about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E1DA-7A05-40B0-8E70-FB6934D622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0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226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45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4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415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5632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6852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Kasra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3489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568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0445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776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begin, I</a:t>
            </a:r>
            <a:r>
              <a:rPr lang="en-US" baseline="0" dirty="0"/>
              <a:t> will give a brief overview. </a:t>
            </a:r>
            <a:r>
              <a:rPr lang="en-US" b="1" baseline="0" dirty="0"/>
              <a:t>[CLICK]</a:t>
            </a:r>
            <a:r>
              <a:rPr lang="en-US" baseline="0" dirty="0"/>
              <a:t> Our motivation is that we can </a:t>
            </a:r>
            <a:r>
              <a:rPr lang="en-US" b="1" baseline="0" dirty="0"/>
              <a:t>[CLICK]</a:t>
            </a:r>
            <a:r>
              <a:rPr lang="en-US" baseline="0" dirty="0"/>
              <a:t> </a:t>
            </a:r>
            <a:r>
              <a:rPr lang="en-US" b="0" baseline="0" dirty="0"/>
              <a:t>authenticate a system via unique signatures if we can evaluate a Physical </a:t>
            </a:r>
            <a:r>
              <a:rPr lang="en-US" b="0" baseline="0" dirty="0" err="1"/>
              <a:t>Unclonable</a:t>
            </a:r>
            <a:r>
              <a:rPr lang="en-US" b="0" baseline="0" dirty="0"/>
              <a:t> Function (PUF) on it</a:t>
            </a:r>
            <a:r>
              <a:rPr lang="en-US" baseline="0" dirty="0"/>
              <a:t>. </a:t>
            </a:r>
            <a:r>
              <a:rPr lang="en-US" b="1" baseline="0" dirty="0"/>
              <a:t>[CLICK]</a:t>
            </a:r>
            <a:r>
              <a:rPr lang="en-US" b="0" baseline="0" dirty="0"/>
              <a:t> These signatures or PUF responses reflect inherent properties of a device making it unique to the DRAM device generating it. </a:t>
            </a:r>
            <a:r>
              <a:rPr lang="en-US" b="1" baseline="0" dirty="0"/>
              <a:t>[CLICK]</a:t>
            </a:r>
            <a:r>
              <a:rPr lang="en-US" b="0" baseline="0" dirty="0"/>
              <a:t> DRAM memory technology is widely used today and has significantly many units that can be used in PUF evaluation, which makes it a promising substrate to evaluate PUFs on. A DRAM PUF would enable you to authenticate any system with a DRAM device on it.</a:t>
            </a:r>
            <a:r>
              <a:rPr lang="en-US" baseline="0" dirty="0"/>
              <a:t> </a:t>
            </a:r>
            <a:r>
              <a:rPr lang="en-US" b="1" baseline="0" dirty="0"/>
              <a:t>[CLICK] </a:t>
            </a:r>
            <a:r>
              <a:rPr lang="en-US" b="0" baseline="0" dirty="0"/>
              <a:t>The main problem is that current DRAM PUFs are either slow, taking on the order of minutes to evaluate, require a DRAM reboot, or require additional custom hardware and cannot be used on commodity DRAM devices. </a:t>
            </a:r>
            <a:r>
              <a:rPr lang="en-US" b="1" baseline="0" dirty="0"/>
              <a:t>[CLICK] </a:t>
            </a:r>
            <a:r>
              <a:rPr lang="en-US" b="0" baseline="0" dirty="0"/>
              <a:t>To this end</a:t>
            </a:r>
            <a:r>
              <a:rPr lang="en-US" b="1" baseline="0" dirty="0"/>
              <a:t> </a:t>
            </a:r>
            <a:r>
              <a:rPr lang="en-US" b="0" baseline="0" dirty="0"/>
              <a:t>the goal of this work is to develop a novel and effective PUF for commodity DRAM devices that can be evaluated with low latency and low system interference across all operating temperatures. </a:t>
            </a:r>
            <a:r>
              <a:rPr lang="en-US" b="1" baseline="0" dirty="0"/>
              <a:t>[CLICK] </a:t>
            </a:r>
            <a:r>
              <a:rPr lang="en-US" b="0" baseline="0" dirty="0"/>
              <a:t>Our key idea is to reduce DRAM read access latency below the reliable datasheet specifications using software-only system calls in order to exploit the resulting error patterns as unique identifiers. We can do this because we observe that we get reliable and consistent error patterns as a result that can be used as a PUF responses</a:t>
            </a:r>
            <a:r>
              <a:rPr lang="en-US" b="0" i="1" u="none" baseline="0" dirty="0"/>
              <a:t> </a:t>
            </a:r>
            <a:r>
              <a:rPr lang="en-US" b="1" baseline="0" dirty="0"/>
              <a:t>[CLICK] </a:t>
            </a:r>
            <a:r>
              <a:rPr lang="en-US" b="0" baseline="0" dirty="0"/>
              <a:t>We experimentally characterize 223 real LPDDR4 DRAM devices, and show that DRAM latency PUFs satisfy the requirements of an effective PUF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baseline="0" dirty="0"/>
              <a:t>We also find that the DRAM latency PUF can be evaluated in 88.2 </a:t>
            </a:r>
            <a:r>
              <a:rPr lang="en-US" b="0" baseline="0" dirty="0" err="1"/>
              <a:t>ms</a:t>
            </a:r>
            <a:r>
              <a:rPr lang="en-US" b="0" baseline="0" dirty="0"/>
              <a:t> on average regardless of temperature. Since the evaluation time of prior DRAM PUFs depends on temperature, there is a large tradeoff space. However, we determine that we still achieve a speedup orders of magnitude larger than the prior DRAM PUF proposals at common operating temperatures.</a:t>
            </a:r>
          </a:p>
          <a:p>
            <a:endParaRPr lang="en-US" b="0" baseline="0" dirty="0"/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762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9796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218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19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3966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7198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0198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8081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8428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528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6155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1771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7477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0398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1833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introduction. Today, I will present our work about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E1DA-7A05-40B0-8E70-FB6934D622F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6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Kasra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956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Kasra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351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[CLICK]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PUF is a function that generates a signature that is unique to a given device.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[CLICK]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PUFs are often used in a challenge-response protocol where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[CLICK]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trusted server issues a set of input parameters to a device, and the device generates the PUF response depending on the input parameters.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[CLICK]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trusted server then receives the PUF response and can authenticate the device.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9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023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882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403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849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792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  <a:noFill/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 spc="-6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8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56CEE93-C87C-43EF-85C8-C66459897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12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84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9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864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73723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38" y="6516033"/>
            <a:ext cx="953262" cy="341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fld id="{656CEE93-C87C-43EF-85C8-C66459897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0287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>
            <a:lvl2pPr marL="403225" indent="-169863">
              <a:buFont typeface="Arial" panose="020B0604020202020204" pitchFamily="34" charset="0"/>
              <a:buChar char="•"/>
              <a:defRPr/>
            </a:lvl2pPr>
            <a:lvl3pPr marL="573088" indent="-169863">
              <a:buFont typeface="Arial" panose="020B0604020202020204" pitchFamily="34" charset="0"/>
              <a:buChar char="•"/>
              <a:defRPr/>
            </a:lvl3pPr>
            <a:lvl4pPr marL="744538" indent="-171450">
              <a:buFont typeface="Arial" panose="020B0604020202020204" pitchFamily="34" charset="0"/>
              <a:buChar char="•"/>
              <a:defRPr/>
            </a:lvl4pPr>
            <a:lvl5pPr marL="914400" indent="-1698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38" y="6516033"/>
            <a:ext cx="953262" cy="341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fld id="{656CEE93-C87C-43EF-85C8-C66459897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8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1575" b="1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9" y="1208320"/>
            <a:ext cx="4271962" cy="5053693"/>
          </a:xfrm>
        </p:spPr>
        <p:txBody>
          <a:bodyPr/>
          <a:lstStyle>
            <a:lvl1pPr>
              <a:defRPr sz="1238">
                <a:solidFill>
                  <a:schemeClr val="tx1"/>
                </a:solidFill>
              </a:defRPr>
            </a:lvl1pPr>
            <a:lvl2pPr>
              <a:defRPr sz="1069">
                <a:solidFill>
                  <a:schemeClr val="tx1"/>
                </a:solidFill>
              </a:defRPr>
            </a:lvl2pPr>
            <a:lvl3pPr>
              <a:defRPr sz="956">
                <a:solidFill>
                  <a:schemeClr val="tx1"/>
                </a:solidFill>
              </a:defRPr>
            </a:lvl3pPr>
            <a:lvl4pPr>
              <a:defRPr sz="844">
                <a:solidFill>
                  <a:schemeClr val="tx1"/>
                </a:solidFill>
              </a:defRPr>
            </a:lvl4pPr>
            <a:lvl5pPr>
              <a:defRPr sz="788">
                <a:solidFill>
                  <a:schemeClr val="tx1"/>
                </a:solidFill>
              </a:defRPr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4" y="1208320"/>
            <a:ext cx="4271962" cy="5053693"/>
          </a:xfrm>
        </p:spPr>
        <p:txBody>
          <a:bodyPr/>
          <a:lstStyle>
            <a:lvl1pPr>
              <a:defRPr sz="1238">
                <a:solidFill>
                  <a:schemeClr val="tx1"/>
                </a:solidFill>
              </a:defRPr>
            </a:lvl1pPr>
            <a:lvl2pPr>
              <a:defRPr sz="1069">
                <a:solidFill>
                  <a:schemeClr val="tx1"/>
                </a:solidFill>
              </a:defRPr>
            </a:lvl2pPr>
            <a:lvl3pPr>
              <a:defRPr sz="956">
                <a:solidFill>
                  <a:schemeClr val="tx1"/>
                </a:solidFill>
              </a:defRPr>
            </a:lvl3pPr>
            <a:lvl4pPr>
              <a:defRPr sz="844">
                <a:solidFill>
                  <a:schemeClr val="tx1"/>
                </a:solidFill>
              </a:defRPr>
            </a:lvl4pPr>
            <a:lvl5pPr>
              <a:defRPr sz="788">
                <a:solidFill>
                  <a:schemeClr val="tx1"/>
                </a:solidFill>
              </a:defRPr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8799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9" y="2029972"/>
            <a:ext cx="4271962" cy="423105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1604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4" y="2025224"/>
            <a:ext cx="4271962" cy="42358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0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1238"/>
            </a:lvl1pPr>
            <a:lvl2pPr>
              <a:defRPr sz="1069"/>
            </a:lvl2pPr>
            <a:lvl3pPr>
              <a:defRPr sz="956"/>
            </a:lvl3pPr>
            <a:lvl4pPr>
              <a:defRPr sz="844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rgbClr val="404040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4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76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5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450"/>
              </a:spcBef>
              <a:buNone/>
              <a:defRPr sz="1800">
                <a:solidFill>
                  <a:srgbClr val="4D4D4D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75"/>
              </a:spcBef>
              <a:buNone/>
              <a:defRPr sz="788">
                <a:solidFill>
                  <a:srgbClr val="262626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56CEE93-C87C-43EF-85C8-C6645989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7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793" y="6516624"/>
            <a:ext cx="954209" cy="3413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fld id="{656CEE93-C87C-43EF-85C8-C66459897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marL="129779" indent="0" algn="ctr" defTabSz="514350" rtl="0" eaLnBrk="1" latinLnBrk="0" hangingPunct="1">
        <a:lnSpc>
          <a:spcPct val="90000"/>
        </a:lnSpc>
        <a:spcBef>
          <a:spcPct val="0"/>
        </a:spcBef>
        <a:buNone/>
        <a:defRPr sz="3600" b="0" kern="1200" spc="-6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514350" rtl="0" eaLnBrk="1" latinLnBrk="0" hangingPunct="1">
        <a:lnSpc>
          <a:spcPct val="85000"/>
        </a:lnSpc>
        <a:spcBef>
          <a:spcPts val="731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69863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169863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000" b="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44538" indent="-171450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9863" algn="l" defTabSz="514350" rtl="0" eaLnBrk="1" latinLnBrk="0" hangingPunct="1">
        <a:lnSpc>
          <a:spcPct val="85000"/>
        </a:lnSpc>
        <a:spcBef>
          <a:spcPts val="338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6750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7875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9000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012500" indent="-128588" algn="l" defTabSz="514350" rtl="0" eaLnBrk="1" latinLnBrk="0" hangingPunct="1">
        <a:lnSpc>
          <a:spcPct val="85000"/>
        </a:lnSpc>
        <a:spcBef>
          <a:spcPts val="338"/>
        </a:spcBef>
        <a:buFont typeface="Arial" pitchFamily="34" charset="0"/>
        <a:buChar char=" 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E1449A-021B-4DDA-93D8-BE8490C5C507}"/>
              </a:ext>
            </a:extLst>
          </p:cNvPr>
          <p:cNvSpPr txBox="1">
            <a:spLocks/>
          </p:cNvSpPr>
          <p:nvPr/>
        </p:nvSpPr>
        <p:spPr>
          <a:xfrm>
            <a:off x="0" y="-97736"/>
            <a:ext cx="9144000" cy="3158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950" b="1" dirty="0">
              <a:solidFill>
                <a:srgbClr val="70AD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3292-70A5-4D27-B7B2-321A43A4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5" y="1832262"/>
            <a:ext cx="8686806" cy="8046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Formal Supervisory Control and Coordination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for Many-core Systems Resource Management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D3DA-FE55-4C49-877F-A626759B9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2" y="3395662"/>
            <a:ext cx="8686808" cy="740169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Amir M. Rahmani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Bryan Donyanavard     Tiago Mück     Kasra Moazzemi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Axel Jantsch     Onur Mutlu     Nikil Dutt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857E-3343-4F26-AB76-3AC2256AAF27}"/>
              </a:ext>
            </a:extLst>
          </p:cNvPr>
          <p:cNvSpPr/>
          <p:nvPr/>
        </p:nvSpPr>
        <p:spPr>
          <a:xfrm>
            <a:off x="2228772" y="313265"/>
            <a:ext cx="4621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SPECTR</a:t>
            </a:r>
            <a:endParaRPr lang="en-US" sz="6600" i="1" dirty="0">
              <a:solidFill>
                <a:schemeClr val="bg1"/>
              </a:solidFill>
            </a:endParaRPr>
          </a:p>
        </p:txBody>
      </p:sp>
      <p:pic>
        <p:nvPicPr>
          <p:cNvPr id="7" name="Picture 4" descr="Image result for eth zurich (swiss federal institute of technology) logo">
            <a:extLst>
              <a:ext uri="{FF2B5EF4-FFF2-40B4-BE49-F238E27FC236}">
                <a16:creationId xmlns:a16="http://schemas.microsoft.com/office/drawing/2014/main" id="{C7CFE395-C732-4687-80AF-6FC338BA4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18277"/>
          <a:stretch/>
        </p:blipFill>
        <p:spPr bwMode="auto">
          <a:xfrm>
            <a:off x="6135361" y="4566910"/>
            <a:ext cx="2252883" cy="5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4" y="4470937"/>
            <a:ext cx="1113514" cy="1111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7" y="4723057"/>
            <a:ext cx="1254681" cy="1254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9" y="5138164"/>
            <a:ext cx="1322729" cy="11228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7650" y="6411040"/>
            <a:ext cx="866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Lato"/>
              </a:rPr>
              <a:t>23rd ACM International Conference on Architectural Support for Programming Languages and Operating Systems Williamsburg, VA, March 2018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31" y="5408707"/>
            <a:ext cx="733527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4511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>
              <a:buNone/>
            </a:pPr>
            <a:r>
              <a:rPr lang="en" sz="3200" b="1" dirty="0"/>
              <a:t>Benefits:</a:t>
            </a:r>
          </a:p>
          <a:p>
            <a:r>
              <a:rPr lang="en" dirty="0"/>
              <a:t>Simultaneously and </a:t>
            </a:r>
            <a:r>
              <a:rPr lang="en" b="1" dirty="0"/>
              <a:t>robustly</a:t>
            </a:r>
            <a:r>
              <a:rPr lang="en" dirty="0"/>
              <a:t> track </a:t>
            </a:r>
            <a:r>
              <a:rPr lang="en" b="1" dirty="0">
                <a:solidFill>
                  <a:srgbClr val="FF0000"/>
                </a:solidFill>
              </a:rPr>
              <a:t>multiple </a:t>
            </a:r>
            <a:r>
              <a:rPr lang="en" dirty="0"/>
              <a:t>objectives </a:t>
            </a:r>
            <a:endParaRPr dirty="0"/>
          </a:p>
          <a:p>
            <a:pPr marL="114300" lvl="0" indent="0">
              <a:buNone/>
            </a:pPr>
            <a:endParaRPr lang="en" sz="3200" b="1" dirty="0">
              <a:solidFill>
                <a:prstClr val="black"/>
              </a:solidFill>
            </a:endParaRPr>
          </a:p>
          <a:p>
            <a:pPr marL="114300" lvl="0" indent="0">
              <a:buNone/>
            </a:pPr>
            <a:r>
              <a:rPr lang="en" sz="3200" b="1" dirty="0">
                <a:solidFill>
                  <a:prstClr val="black"/>
                </a:solidFill>
              </a:rPr>
              <a:t>Shortcomings:</a:t>
            </a:r>
          </a:p>
          <a:p>
            <a:pPr>
              <a:lnSpc>
                <a:spcPct val="115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goal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fixed</a:t>
            </a:r>
            <a:r>
              <a:rPr lang="en-US" b="1" dirty="0"/>
              <a:t> </a:t>
            </a:r>
            <a:r>
              <a:rPr lang="en-US" dirty="0"/>
              <a:t>at </a:t>
            </a:r>
            <a:r>
              <a:rPr lang="en-US" b="1" dirty="0">
                <a:solidFill>
                  <a:srgbClr val="FF0000"/>
                </a:solidFill>
              </a:rPr>
              <a:t>design-time</a:t>
            </a:r>
          </a:p>
          <a:p>
            <a:pPr>
              <a:lnSpc>
                <a:spcPct val="115000"/>
              </a:lnSpc>
            </a:pPr>
            <a:r>
              <a:rPr lang="en-US" dirty="0"/>
              <a:t>Does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scale</a:t>
            </a:r>
            <a:r>
              <a:rPr lang="en-US" dirty="0"/>
              <a:t> when having several </a:t>
            </a:r>
            <a:r>
              <a:rPr lang="en-US" b="1" dirty="0">
                <a:solidFill>
                  <a:srgbClr val="00B050"/>
                </a:solidFill>
              </a:rPr>
              <a:t>control inputs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measured outputs</a:t>
            </a:r>
            <a:r>
              <a:rPr lang="en-US" dirty="0"/>
              <a:t>.</a:t>
            </a:r>
          </a:p>
          <a:p>
            <a:pPr>
              <a:lnSpc>
                <a:spcPct val="115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b="1" i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MIMO Control Theory for Coordination</a:t>
            </a:r>
          </a:p>
        </p:txBody>
      </p:sp>
      <p:pic>
        <p:nvPicPr>
          <p:cNvPr id="2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31" y="4125006"/>
            <a:ext cx="6977742" cy="188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707476" y="3715789"/>
            <a:ext cx="831273" cy="482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57353" y="3657600"/>
            <a:ext cx="3233651" cy="573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700" b="1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396903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The Autonomy Challenge: An Example</a:t>
            </a:r>
          </a:p>
        </p:txBody>
      </p:sp>
      <p:sp>
        <p:nvSpPr>
          <p:cNvPr id="9" name="Rectangle: Rounded Corners 57">
            <a:extLst>
              <a:ext uri="{FF2B5EF4-FFF2-40B4-BE49-F238E27FC236}">
                <a16:creationId xmlns:a16="http://schemas.microsoft.com/office/drawing/2014/main" id="{1884F79D-3206-428A-9FD8-DA15FD33EA19}"/>
              </a:ext>
            </a:extLst>
          </p:cNvPr>
          <p:cNvSpPr/>
          <p:nvPr/>
        </p:nvSpPr>
        <p:spPr>
          <a:xfrm>
            <a:off x="1590803" y="5192083"/>
            <a:ext cx="5957997" cy="57610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if the goal changes at runtime?</a:t>
            </a:r>
          </a:p>
        </p:txBody>
      </p:sp>
      <p:sp>
        <p:nvSpPr>
          <p:cNvPr id="18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6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0" y="1456625"/>
            <a:ext cx="4181699" cy="25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85" y="1456625"/>
            <a:ext cx="4171465" cy="25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125"/>
          <p:cNvSpPr/>
          <p:nvPr/>
        </p:nvSpPr>
        <p:spPr>
          <a:xfrm>
            <a:off x="5213650" y="1735400"/>
            <a:ext cx="3261300" cy="8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126"/>
          <p:cNvSpPr/>
          <p:nvPr/>
        </p:nvSpPr>
        <p:spPr>
          <a:xfrm>
            <a:off x="5213650" y="3108400"/>
            <a:ext cx="32613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127"/>
          <p:cNvSpPr/>
          <p:nvPr/>
        </p:nvSpPr>
        <p:spPr>
          <a:xfrm>
            <a:off x="689975" y="1581150"/>
            <a:ext cx="3247500" cy="8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128"/>
          <p:cNvSpPr/>
          <p:nvPr/>
        </p:nvSpPr>
        <p:spPr>
          <a:xfrm>
            <a:off x="690175" y="3106550"/>
            <a:ext cx="32475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0" y="1456625"/>
            <a:ext cx="4181699" cy="25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85" y="1456625"/>
            <a:ext cx="4171465" cy="25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137"/>
          <p:cNvSpPr/>
          <p:nvPr/>
        </p:nvSpPr>
        <p:spPr>
          <a:xfrm>
            <a:off x="5213650" y="1937525"/>
            <a:ext cx="3261300" cy="69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138"/>
          <p:cNvSpPr/>
          <p:nvPr/>
        </p:nvSpPr>
        <p:spPr>
          <a:xfrm>
            <a:off x="5213650" y="3108400"/>
            <a:ext cx="32613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139"/>
          <p:cNvSpPr/>
          <p:nvPr/>
        </p:nvSpPr>
        <p:spPr>
          <a:xfrm>
            <a:off x="689975" y="1581150"/>
            <a:ext cx="3247500" cy="8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140"/>
          <p:cNvSpPr/>
          <p:nvPr/>
        </p:nvSpPr>
        <p:spPr>
          <a:xfrm>
            <a:off x="690175" y="3106550"/>
            <a:ext cx="32475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375" y="1721466"/>
            <a:ext cx="3314850" cy="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0" y="1456625"/>
            <a:ext cx="4181699" cy="25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85" y="1456625"/>
            <a:ext cx="4171465" cy="25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150"/>
          <p:cNvSpPr/>
          <p:nvPr/>
        </p:nvSpPr>
        <p:spPr>
          <a:xfrm>
            <a:off x="5213650" y="3108400"/>
            <a:ext cx="32613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151"/>
          <p:cNvSpPr/>
          <p:nvPr/>
        </p:nvSpPr>
        <p:spPr>
          <a:xfrm>
            <a:off x="689975" y="2174500"/>
            <a:ext cx="32475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152"/>
          <p:cNvSpPr/>
          <p:nvPr/>
        </p:nvSpPr>
        <p:spPr>
          <a:xfrm>
            <a:off x="690175" y="3106550"/>
            <a:ext cx="32475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0" y="1456625"/>
            <a:ext cx="4181699" cy="25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85" y="1456625"/>
            <a:ext cx="4171465" cy="25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161"/>
          <p:cNvSpPr/>
          <p:nvPr/>
        </p:nvSpPr>
        <p:spPr>
          <a:xfrm>
            <a:off x="5213650" y="3108400"/>
            <a:ext cx="32613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162"/>
          <p:cNvSpPr/>
          <p:nvPr/>
        </p:nvSpPr>
        <p:spPr>
          <a:xfrm>
            <a:off x="689975" y="2174500"/>
            <a:ext cx="32475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8350" y="3178100"/>
            <a:ext cx="3341725" cy="1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0" y="1456625"/>
            <a:ext cx="4181699" cy="25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85" y="1456625"/>
            <a:ext cx="4171465" cy="25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172"/>
          <p:cNvSpPr/>
          <p:nvPr/>
        </p:nvSpPr>
        <p:spPr>
          <a:xfrm>
            <a:off x="5213650" y="3289600"/>
            <a:ext cx="3261300" cy="2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178"/>
          <p:cNvSpPr txBox="1">
            <a:spLocks/>
          </p:cNvSpPr>
          <p:nvPr/>
        </p:nvSpPr>
        <p:spPr>
          <a:xfrm>
            <a:off x="390698" y="6026543"/>
            <a:ext cx="8354292" cy="62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We need the ability to switch modes at runtime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7771978" y="1838271"/>
            <a:ext cx="131670" cy="4790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5633" y="4117369"/>
            <a:ext cx="316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MIMO controller designed with higher priority on </a:t>
            </a:r>
            <a:r>
              <a:rPr lang="en-US" b="1" i="1" dirty="0" err="1">
                <a:solidFill>
                  <a:srgbClr val="0070C0"/>
                </a:solidFill>
              </a:rPr>
              <a:t>QoS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over power </a:t>
            </a:r>
          </a:p>
        </p:txBody>
      </p:sp>
      <p:sp>
        <p:nvSpPr>
          <p:cNvPr id="49" name="Rectangle: Rounded Corners 31">
            <a:extLst>
              <a:ext uri="{FF2B5EF4-FFF2-40B4-BE49-F238E27FC236}">
                <a16:creationId xmlns:a16="http://schemas.microsoft.com/office/drawing/2014/main" id="{A9F9425B-990B-4162-855E-0D73849130C2}"/>
              </a:ext>
            </a:extLst>
          </p:cNvPr>
          <p:cNvSpPr/>
          <p:nvPr/>
        </p:nvSpPr>
        <p:spPr>
          <a:xfrm>
            <a:off x="5462151" y="730271"/>
            <a:ext cx="2764298" cy="861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Power is capped.</a:t>
            </a:r>
          </a:p>
          <a:p>
            <a:pPr algn="ctr"/>
            <a:r>
              <a:rPr lang="en-US" sz="2400" b="1" dirty="0" err="1">
                <a:solidFill>
                  <a:srgbClr val="FFC000"/>
                </a:solidFill>
              </a:rPr>
              <a:t>QoS</a:t>
            </a:r>
            <a:r>
              <a:rPr lang="en-US" sz="2400" b="1" dirty="0">
                <a:solidFill>
                  <a:srgbClr val="FFC000"/>
                </a:solidFill>
              </a:rPr>
              <a:t> is not met!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>
            <a:off x="7385950" y="1614617"/>
            <a:ext cx="386028" cy="52626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 flipH="1">
            <a:off x="5370670" y="1554666"/>
            <a:ext cx="900590" cy="167223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Rectangle: Rounded Corners 31">
            <a:extLst>
              <a:ext uri="{FF2B5EF4-FFF2-40B4-BE49-F238E27FC236}">
                <a16:creationId xmlns:a16="http://schemas.microsoft.com/office/drawing/2014/main" id="{A9F9425B-990B-4162-855E-0D73849130C2}"/>
              </a:ext>
            </a:extLst>
          </p:cNvPr>
          <p:cNvSpPr/>
          <p:nvPr/>
        </p:nvSpPr>
        <p:spPr>
          <a:xfrm>
            <a:off x="965942" y="734107"/>
            <a:ext cx="2764298" cy="861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QoS</a:t>
            </a:r>
            <a:r>
              <a:rPr lang="en-US" sz="2400" b="1" dirty="0">
                <a:solidFill>
                  <a:schemeClr val="bg1"/>
                </a:solidFill>
              </a:rPr>
              <a:t> is met.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Power violation!</a:t>
            </a:r>
          </a:p>
        </p:txBody>
      </p:sp>
      <p:sp>
        <p:nvSpPr>
          <p:cNvPr id="53" name="Up-Down Arrow 52"/>
          <p:cNvSpPr/>
          <p:nvPr/>
        </p:nvSpPr>
        <p:spPr>
          <a:xfrm>
            <a:off x="839965" y="2434936"/>
            <a:ext cx="131670" cy="791969"/>
          </a:xfrm>
          <a:prstGeom prst="up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>
            <a:off x="2938489" y="1554666"/>
            <a:ext cx="445879" cy="2415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 flipH="1">
            <a:off x="999760" y="1546251"/>
            <a:ext cx="831362" cy="114103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61842" y="4103671"/>
            <a:ext cx="316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MIMO controller designed with higher priority on </a:t>
            </a:r>
            <a:r>
              <a:rPr lang="en-US" b="1" i="1" dirty="0">
                <a:solidFill>
                  <a:srgbClr val="0070C0"/>
                </a:solidFill>
              </a:rPr>
              <a:t>power </a:t>
            </a:r>
            <a:r>
              <a:rPr lang="en-US" b="1" i="1" dirty="0">
                <a:solidFill>
                  <a:srgbClr val="FF0000"/>
                </a:solidFill>
              </a:rPr>
              <a:t>over </a:t>
            </a:r>
            <a:r>
              <a:rPr lang="en-US" b="1" i="1" dirty="0" err="1">
                <a:solidFill>
                  <a:srgbClr val="FF0000"/>
                </a:solidFill>
              </a:rPr>
              <a:t>QoS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4670" y="701108"/>
            <a:ext cx="4363005" cy="43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7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5" grpId="0" animBg="1"/>
      <p:bldP spid="89" grpId="0" animBg="1"/>
      <p:bldP spid="3" grpId="0" animBg="1"/>
      <p:bldP spid="49" grpId="0" animBg="1"/>
      <p:bldP spid="52" grpId="0" animBg="1"/>
      <p:bldP spid="5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18" name="Shape 122"/>
          <p:cNvSpPr txBox="1">
            <a:spLocks noGrp="1"/>
          </p:cNvSpPr>
          <p:nvPr>
            <p:ph type="body" idx="1"/>
          </p:nvPr>
        </p:nvSpPr>
        <p:spPr>
          <a:xfrm>
            <a:off x="397425" y="113189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4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827" y="2467523"/>
            <a:ext cx="6724523" cy="1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50876" y="2810072"/>
            <a:ext cx="897549" cy="66570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9111" y="2810072"/>
            <a:ext cx="981075" cy="647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99587" y="2840098"/>
            <a:ext cx="1000125" cy="665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51" name="Speech Bubble: Oval 2">
            <a:extLst>
              <a:ext uri="{FF2B5EF4-FFF2-40B4-BE49-F238E27FC236}">
                <a16:creationId xmlns:a16="http://schemas.microsoft.com/office/drawing/2014/main" id="{D9FB3469-C291-4C21-BC79-E945C06A7434}"/>
              </a:ext>
            </a:extLst>
          </p:cNvPr>
          <p:cNvSpPr/>
          <p:nvPr/>
        </p:nvSpPr>
        <p:spPr bwMode="auto">
          <a:xfrm>
            <a:off x="5112327" y="931025"/>
            <a:ext cx="3736636" cy="1388226"/>
          </a:xfrm>
          <a:prstGeom prst="wedgeEllipseCallout">
            <a:avLst>
              <a:gd name="adj1" fmla="val -28816"/>
              <a:gd name="adj2" fmla="val 8202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600"/>
              </a:spcAft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Black-box Identification of System Dynamics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The Scalability Challenge: Example 1</a:t>
            </a:r>
          </a:p>
        </p:txBody>
      </p:sp>
      <p:sp>
        <p:nvSpPr>
          <p:cNvPr id="13" name="Rectangle: Rounded Corners 57">
            <a:extLst>
              <a:ext uri="{FF2B5EF4-FFF2-40B4-BE49-F238E27FC236}">
                <a16:creationId xmlns:a16="http://schemas.microsoft.com/office/drawing/2014/main" id="{1884F79D-3206-428A-9FD8-DA15FD33EA19}"/>
              </a:ext>
            </a:extLst>
          </p:cNvPr>
          <p:cNvSpPr/>
          <p:nvPr/>
        </p:nvSpPr>
        <p:spPr>
          <a:xfrm>
            <a:off x="1590803" y="5294732"/>
            <a:ext cx="5957997" cy="83174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if the #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control inputs </a:t>
            </a:r>
            <a:r>
              <a:rPr lang="en-US" sz="2400" b="1" dirty="0">
                <a:solidFill>
                  <a:schemeClr val="bg1"/>
                </a:solidFill>
              </a:rPr>
              <a:t>and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measured outputs </a:t>
            </a:r>
            <a:r>
              <a:rPr lang="en-US" sz="2400" b="1" dirty="0">
                <a:solidFill>
                  <a:schemeClr val="bg1"/>
                </a:solidFill>
              </a:rPr>
              <a:t>is large?</a:t>
            </a:r>
          </a:p>
        </p:txBody>
      </p:sp>
      <p:pic>
        <p:nvPicPr>
          <p:cNvPr id="1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23" y="1128666"/>
            <a:ext cx="4754124" cy="100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0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60" y="5671735"/>
            <a:ext cx="4003284" cy="1070688"/>
          </a:xfrm>
          <a:prstGeom prst="rect">
            <a:avLst/>
          </a:prstGeom>
        </p:spPr>
      </p:pic>
      <p:pic>
        <p:nvPicPr>
          <p:cNvPr id="11" name="Shape 270"/>
          <p:cNvPicPr preferRelativeResize="0"/>
          <p:nvPr/>
        </p:nvPicPr>
        <p:blipFill rotWithShape="1">
          <a:blip r:embed="rId4">
            <a:alphaModFix/>
          </a:blip>
          <a:srcRect r="53645"/>
          <a:stretch/>
        </p:blipFill>
        <p:spPr>
          <a:xfrm>
            <a:off x="5431006" y="953409"/>
            <a:ext cx="2760493" cy="207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71"/>
          <p:cNvPicPr preferRelativeResize="0"/>
          <p:nvPr/>
        </p:nvPicPr>
        <p:blipFill rotWithShape="1">
          <a:blip r:embed="rId5">
            <a:alphaModFix/>
          </a:blip>
          <a:srcRect l="51484"/>
          <a:stretch/>
        </p:blipFill>
        <p:spPr>
          <a:xfrm>
            <a:off x="1171575" y="3184202"/>
            <a:ext cx="3074750" cy="21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72"/>
          <p:cNvPicPr preferRelativeResize="0"/>
          <p:nvPr/>
        </p:nvPicPr>
        <p:blipFill rotWithShape="1">
          <a:blip r:embed="rId4">
            <a:alphaModFix/>
          </a:blip>
          <a:srcRect l="46354"/>
          <a:stretch/>
        </p:blipFill>
        <p:spPr>
          <a:xfrm>
            <a:off x="5251656" y="3416093"/>
            <a:ext cx="3220802" cy="216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449" y="1425073"/>
            <a:ext cx="4001725" cy="9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78"/>
          <p:cNvSpPr txBox="1">
            <a:spLocks/>
          </p:cNvSpPr>
          <p:nvPr/>
        </p:nvSpPr>
        <p:spPr>
          <a:xfrm>
            <a:off x="446448" y="6174399"/>
            <a:ext cx="8190475" cy="62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We need to limit the system size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38872" y="1893093"/>
            <a:ext cx="1245577" cy="447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38872" y="4407693"/>
            <a:ext cx="1245577" cy="447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46365" y="2298720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System for 2 x 2 MIMO</a:t>
            </a:r>
          </a:p>
        </p:txBody>
      </p:sp>
      <p:sp>
        <p:nvSpPr>
          <p:cNvPr id="4" name="Can 3"/>
          <p:cNvSpPr/>
          <p:nvPr/>
        </p:nvSpPr>
        <p:spPr>
          <a:xfrm>
            <a:off x="2200962" y="988292"/>
            <a:ext cx="1239595" cy="810525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set of workloads</a:t>
            </a:r>
          </a:p>
        </p:txBody>
      </p:sp>
      <p:sp>
        <p:nvSpPr>
          <p:cNvPr id="18" name="Can 17"/>
          <p:cNvSpPr/>
          <p:nvPr/>
        </p:nvSpPr>
        <p:spPr>
          <a:xfrm>
            <a:off x="2151712" y="2710991"/>
            <a:ext cx="1239595" cy="810525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set of workloads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" y="3251227"/>
            <a:ext cx="603984" cy="1950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" y="3446269"/>
            <a:ext cx="796041" cy="1813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" y="3644511"/>
            <a:ext cx="1004454" cy="178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822634"/>
            <a:ext cx="528929" cy="181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0" y="3997503"/>
            <a:ext cx="673277" cy="1813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7" y="4199001"/>
            <a:ext cx="1049996" cy="181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2" y="4394042"/>
            <a:ext cx="673277" cy="181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4" y="4595812"/>
            <a:ext cx="673277" cy="181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" y="4775306"/>
            <a:ext cx="882947" cy="181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" y="4967882"/>
            <a:ext cx="796041" cy="181324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The Scalability Challenge: Example 1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1019" y="2991046"/>
            <a:ext cx="2815835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Prediction is very accurate</a:t>
            </a:r>
            <a:endParaRPr lang="en-US" b="1" i="1" dirty="0"/>
          </a:p>
        </p:txBody>
      </p:sp>
      <p:sp>
        <p:nvSpPr>
          <p:cNvPr id="31" name="Rectangle 30"/>
          <p:cNvSpPr/>
          <p:nvPr/>
        </p:nvSpPr>
        <p:spPr>
          <a:xfrm>
            <a:off x="4964190" y="5553735"/>
            <a:ext cx="390363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Prediction greatly diverges from reality</a:t>
            </a:r>
            <a:endParaRPr lang="en-US" b="1" i="1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-44307" y="600328"/>
            <a:ext cx="1868517" cy="839400"/>
            <a:chOff x="-44307" y="600328"/>
            <a:chExt cx="1868517" cy="839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16" y="650677"/>
              <a:ext cx="1286194" cy="77439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-44307" y="120889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 level </a:t>
              </a:r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44307" y="600328"/>
              <a:ext cx="6399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 level </a:t>
              </a:r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520813" y="715744"/>
              <a:ext cx="224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17464" y="1356300"/>
              <a:ext cx="522047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-79456" y="2198936"/>
            <a:ext cx="1901519" cy="992838"/>
            <a:chOff x="-79456" y="2198936"/>
            <a:chExt cx="1901519" cy="9928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98" y="2247190"/>
              <a:ext cx="856265" cy="92760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52173" y="2960942"/>
              <a:ext cx="9541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1 core is active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814590" y="3085098"/>
              <a:ext cx="458291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-79456" y="2198936"/>
              <a:ext cx="11592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All cores are active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990111" y="2330234"/>
              <a:ext cx="521521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10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7" grpId="0" animBg="1"/>
      <p:bldP spid="4" grpId="0" animBg="1"/>
      <p:bldP spid="18" grpId="0" animBg="1"/>
      <p:bldP spid="3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33" name="Rectangle: Rounded Corners 57">
            <a:extLst>
              <a:ext uri="{FF2B5EF4-FFF2-40B4-BE49-F238E27FC236}">
                <a16:creationId xmlns:a16="http://schemas.microsoft.com/office/drawing/2014/main" id="{1884F79D-3206-428A-9FD8-DA15FD33EA19}"/>
              </a:ext>
            </a:extLst>
          </p:cNvPr>
          <p:cNvSpPr/>
          <p:nvPr/>
        </p:nvSpPr>
        <p:spPr>
          <a:xfrm>
            <a:off x="1590803" y="5294732"/>
            <a:ext cx="5957997" cy="83174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if the #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control inputs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and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measured outputs</a:t>
            </a:r>
            <a:r>
              <a:rPr lang="en-US" sz="2400" b="1" dirty="0">
                <a:solidFill>
                  <a:schemeClr val="bg1"/>
                </a:solidFill>
              </a:rPr>
              <a:t> is large?</a:t>
            </a:r>
          </a:p>
        </p:txBody>
      </p:sp>
      <p:pic>
        <p:nvPicPr>
          <p:cNvPr id="34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827" y="2467523"/>
            <a:ext cx="6724523" cy="1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50876" y="2810072"/>
            <a:ext cx="897549" cy="66570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99587" y="2840098"/>
            <a:ext cx="1000125" cy="665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1075" y="2824907"/>
            <a:ext cx="9525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66786" y="2801552"/>
            <a:ext cx="981075" cy="647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145" y="2810670"/>
            <a:ext cx="1200359" cy="665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83" y="1128666"/>
            <a:ext cx="4754124" cy="10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The Scalability Challenge: Example 2</a:t>
            </a:r>
          </a:p>
        </p:txBody>
      </p:sp>
      <p:sp>
        <p:nvSpPr>
          <p:cNvPr id="16" name="Shape 303"/>
          <p:cNvSpPr/>
          <p:nvPr/>
        </p:nvSpPr>
        <p:spPr>
          <a:xfrm>
            <a:off x="819150" y="2467522"/>
            <a:ext cx="2012351" cy="1799677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304"/>
          <p:cNvSpPr/>
          <p:nvPr/>
        </p:nvSpPr>
        <p:spPr>
          <a:xfrm>
            <a:off x="4057502" y="2467521"/>
            <a:ext cx="3726492" cy="1799677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peech Bubble: Oval 2">
            <a:extLst>
              <a:ext uri="{FF2B5EF4-FFF2-40B4-BE49-F238E27FC236}">
                <a16:creationId xmlns:a16="http://schemas.microsoft.com/office/drawing/2014/main" id="{D9FB3469-C291-4C21-BC79-E945C06A7434}"/>
              </a:ext>
            </a:extLst>
          </p:cNvPr>
          <p:cNvSpPr/>
          <p:nvPr/>
        </p:nvSpPr>
        <p:spPr bwMode="auto">
          <a:xfrm>
            <a:off x="5638503" y="714376"/>
            <a:ext cx="3210460" cy="1472050"/>
          </a:xfrm>
          <a:prstGeom prst="wedgeEllipseCallout">
            <a:avLst>
              <a:gd name="adj1" fmla="val -121824"/>
              <a:gd name="adj2" fmla="val 8413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600"/>
              </a:spcAft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Controller Design Complexity</a:t>
            </a:r>
          </a:p>
        </p:txBody>
      </p:sp>
    </p:spTree>
    <p:extLst>
      <p:ext uri="{BB962C8B-B14F-4D97-AF65-F5344CB8AC3E}">
        <p14:creationId xmlns:p14="http://schemas.microsoft.com/office/powerpoint/2010/main" val="11971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17" y="5719176"/>
            <a:ext cx="3727369" cy="996893"/>
          </a:xfrm>
          <a:prstGeom prst="rect">
            <a:avLst/>
          </a:prstGeom>
        </p:spPr>
      </p:pic>
      <p:pic>
        <p:nvPicPr>
          <p:cNvPr id="16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975" y="1256273"/>
            <a:ext cx="5607925" cy="29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29"/>
          <p:cNvSpPr txBox="1">
            <a:spLocks noGrp="1"/>
          </p:cNvSpPr>
          <p:nvPr>
            <p:ph type="body" idx="1"/>
          </p:nvPr>
        </p:nvSpPr>
        <p:spPr>
          <a:xfrm>
            <a:off x="548640" y="5857523"/>
            <a:ext cx="8083573" cy="62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 dirty="0">
                <a:solidFill>
                  <a:srgbClr val="FFFFFF"/>
                </a:solidFill>
              </a:rPr>
              <a:t>Using one large controller is not feasible!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The Scalability Challenge: Example 2</a:t>
            </a:r>
          </a:p>
        </p:txBody>
      </p:sp>
      <p:sp>
        <p:nvSpPr>
          <p:cNvPr id="10" name="Rectangle: Rounded Corners 57">
            <a:extLst>
              <a:ext uri="{FF2B5EF4-FFF2-40B4-BE49-F238E27FC236}">
                <a16:creationId xmlns:a16="http://schemas.microsoft.com/office/drawing/2014/main" id="{1884F79D-3206-428A-9FD8-DA15FD33EA19}"/>
              </a:ext>
            </a:extLst>
          </p:cNvPr>
          <p:cNvSpPr/>
          <p:nvPr/>
        </p:nvSpPr>
        <p:spPr>
          <a:xfrm>
            <a:off x="548640" y="4303644"/>
            <a:ext cx="8083574" cy="115313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many 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operations </a:t>
            </a:r>
            <a:r>
              <a:rPr lang="en-US" sz="2400" b="1" dirty="0">
                <a:solidFill>
                  <a:schemeClr val="bg1"/>
                </a:solidFill>
              </a:rPr>
              <a:t>are executed in each control epoch for a </a:t>
            </a:r>
            <a:r>
              <a:rPr lang="en-US" sz="2400" b="1" dirty="0">
                <a:solidFill>
                  <a:srgbClr val="FFFF00"/>
                </a:solidFill>
              </a:rPr>
              <a:t>single large MIMO </a:t>
            </a:r>
            <a:r>
              <a:rPr lang="en-US" sz="2400" b="1" dirty="0">
                <a:solidFill>
                  <a:schemeClr val="bg1"/>
                </a:solidFill>
              </a:rPr>
              <a:t>controlling </a:t>
            </a:r>
            <a:r>
              <a:rPr lang="en-US" sz="24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 </a:t>
            </a:r>
            <a:r>
              <a:rPr lang="en-US" sz="2400" b="1" dirty="0">
                <a:solidFill>
                  <a:schemeClr val="bg1"/>
                </a:solidFill>
              </a:rPr>
              <a:t>cores?</a:t>
            </a:r>
          </a:p>
        </p:txBody>
      </p:sp>
    </p:spTree>
    <p:extLst>
      <p:ext uri="{BB962C8B-B14F-4D97-AF65-F5344CB8AC3E}">
        <p14:creationId xmlns:p14="http://schemas.microsoft.com/office/powerpoint/2010/main" val="11523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290444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09502" y="110485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/>
              <a:t>Using Supervisory Control Theory, we…</a:t>
            </a:r>
          </a:p>
          <a:p>
            <a:pPr marL="0" indent="0">
              <a:buNone/>
            </a:pPr>
            <a:endParaRPr sz="3200" b="1" dirty="0"/>
          </a:p>
          <a:p>
            <a:pPr>
              <a:spcBef>
                <a:spcPts val="1600"/>
              </a:spcBef>
            </a:pPr>
            <a:r>
              <a:rPr lang="en" sz="2800" dirty="0"/>
              <a:t>Provide </a:t>
            </a:r>
            <a:r>
              <a:rPr lang="en" sz="2800" b="1" dirty="0">
                <a:solidFill>
                  <a:srgbClr val="FF0000"/>
                </a:solidFill>
              </a:rPr>
              <a:t>autonomy</a:t>
            </a:r>
            <a:r>
              <a:rPr lang="en" sz="2800" dirty="0"/>
              <a:t> via </a:t>
            </a:r>
            <a:r>
              <a:rPr lang="en" sz="2800" b="1" dirty="0">
                <a:solidFill>
                  <a:srgbClr val="FF0000"/>
                </a:solidFill>
              </a:rPr>
              <a:t>adaptation</a:t>
            </a:r>
            <a:r>
              <a:rPr lang="en" sz="2800" dirty="0"/>
              <a:t> in response to </a:t>
            </a:r>
            <a:r>
              <a:rPr lang="en" sz="2800" b="1" dirty="0">
                <a:solidFill>
                  <a:srgbClr val="FF0000"/>
                </a:solidFill>
              </a:rPr>
              <a:t>changes in policy</a:t>
            </a:r>
            <a:endParaRPr sz="2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00B050"/>
                </a:solidFill>
              </a:rPr>
              <a:t>Compute control parameters for different policies offline</a:t>
            </a:r>
            <a:endParaRPr b="1" dirty="0">
              <a:solidFill>
                <a:srgbClr val="00B050"/>
              </a:solidFill>
            </a:endParaRPr>
          </a:p>
          <a:p>
            <a:endParaRPr lang="en" dirty="0"/>
          </a:p>
          <a:p>
            <a:r>
              <a:rPr lang="en" sz="2800" dirty="0"/>
              <a:t>Provide </a:t>
            </a:r>
            <a:r>
              <a:rPr lang="en" sz="2800" b="1" dirty="0">
                <a:solidFill>
                  <a:srgbClr val="FF0000"/>
                </a:solidFill>
              </a:rPr>
              <a:t>scalability</a:t>
            </a:r>
            <a:r>
              <a:rPr lang="en" sz="2800" dirty="0"/>
              <a:t> via </a:t>
            </a:r>
            <a:r>
              <a:rPr lang="en" sz="2800" b="1" dirty="0">
                <a:solidFill>
                  <a:srgbClr val="FF0000"/>
                </a:solidFill>
              </a:rPr>
              <a:t>decomposition</a:t>
            </a:r>
            <a:r>
              <a:rPr lang="en" sz="2800" dirty="0"/>
              <a:t> of system into </a:t>
            </a:r>
            <a:r>
              <a:rPr lang="en" sz="2800" b="1" dirty="0"/>
              <a:t>multiple subsystems </a:t>
            </a:r>
            <a:r>
              <a:rPr lang="en" sz="2800" dirty="0"/>
              <a:t>organized in a hierarchy</a:t>
            </a:r>
            <a:endParaRPr sz="2800" dirty="0"/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00B050"/>
                </a:solidFill>
              </a:rPr>
              <a:t>Supervisor</a:t>
            </a:r>
            <a:r>
              <a:rPr lang="en" dirty="0"/>
              <a:t> provides </a:t>
            </a:r>
            <a:r>
              <a:rPr lang="en" b="1" dirty="0">
                <a:solidFill>
                  <a:srgbClr val="00B050"/>
                </a:solidFill>
              </a:rPr>
              <a:t>high-level management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SPECTR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55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Scalability via Supervisory Control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380768"/>
            <a:ext cx="8520600" cy="455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hape 353"/>
          <p:cNvSpPr/>
          <p:nvPr/>
        </p:nvSpPr>
        <p:spPr>
          <a:xfrm>
            <a:off x="5260825" y="2838110"/>
            <a:ext cx="2162700" cy="1081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High-level </a:t>
            </a:r>
            <a:endParaRPr sz="18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Plant Model (P</a:t>
            </a:r>
            <a:r>
              <a:rPr lang="en" sz="1800" baseline="-25000"/>
              <a:t>hi</a:t>
            </a:r>
            <a:r>
              <a:rPr lang="en" sz="1800"/>
              <a:t>)</a:t>
            </a:r>
            <a:endParaRPr sz="1800"/>
          </a:p>
        </p:txBody>
      </p:sp>
      <p:sp>
        <p:nvSpPr>
          <p:cNvPr id="15" name="Shape 354"/>
          <p:cNvSpPr/>
          <p:nvPr/>
        </p:nvSpPr>
        <p:spPr>
          <a:xfrm>
            <a:off x="5260825" y="4817360"/>
            <a:ext cx="2162700" cy="1081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Plant (P</a:t>
            </a:r>
            <a:r>
              <a:rPr lang="en" sz="1800" baseline="-25000" dirty="0"/>
              <a:t>lo</a:t>
            </a:r>
            <a:r>
              <a:rPr lang="en" sz="1800" dirty="0"/>
              <a:t>)</a:t>
            </a:r>
            <a:endParaRPr sz="1800" dirty="0"/>
          </a:p>
        </p:txBody>
      </p:sp>
      <p:sp>
        <p:nvSpPr>
          <p:cNvPr id="16" name="Shape 355"/>
          <p:cNvSpPr/>
          <p:nvPr/>
        </p:nvSpPr>
        <p:spPr>
          <a:xfrm>
            <a:off x="1676350" y="2838110"/>
            <a:ext cx="2162700" cy="108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Supervisory Controller (C</a:t>
            </a:r>
            <a:r>
              <a:rPr lang="en" sz="1800" baseline="-25000"/>
              <a:t>hi</a:t>
            </a:r>
            <a:r>
              <a:rPr lang="en" sz="1800"/>
              <a:t>)</a:t>
            </a:r>
            <a:endParaRPr sz="1800"/>
          </a:p>
        </p:txBody>
      </p:sp>
      <p:sp>
        <p:nvSpPr>
          <p:cNvPr id="17" name="Shape 356"/>
          <p:cNvSpPr/>
          <p:nvPr/>
        </p:nvSpPr>
        <p:spPr>
          <a:xfrm>
            <a:off x="1676350" y="4817360"/>
            <a:ext cx="2162700" cy="108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Low-level Controller (C</a:t>
            </a:r>
            <a:r>
              <a:rPr lang="en" sz="1800" baseline="-25000"/>
              <a:t>lo</a:t>
            </a:r>
            <a:r>
              <a:rPr lang="en" sz="1800"/>
              <a:t>)</a:t>
            </a:r>
            <a:endParaRPr sz="1800"/>
          </a:p>
        </p:txBody>
      </p:sp>
      <p:grpSp>
        <p:nvGrpSpPr>
          <p:cNvPr id="18" name="Shape 357"/>
          <p:cNvGrpSpPr/>
          <p:nvPr/>
        </p:nvGrpSpPr>
        <p:grpSpPr>
          <a:xfrm>
            <a:off x="2757700" y="3908919"/>
            <a:ext cx="1090075" cy="898050"/>
            <a:chOff x="2929150" y="2350284"/>
            <a:chExt cx="1090075" cy="898050"/>
          </a:xfrm>
        </p:grpSpPr>
        <p:cxnSp>
          <p:nvCxnSpPr>
            <p:cNvPr id="19" name="Shape 358"/>
            <p:cNvCxnSpPr>
              <a:stCxn id="16" idx="2"/>
              <a:endCxn id="17" idx="0"/>
            </p:cNvCxnSpPr>
            <p:nvPr/>
          </p:nvCxnSpPr>
          <p:spPr>
            <a:xfrm>
              <a:off x="2929150" y="2350284"/>
              <a:ext cx="0" cy="89805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" name="Shape 359"/>
            <p:cNvSpPr txBox="1"/>
            <p:nvPr/>
          </p:nvSpPr>
          <p:spPr>
            <a:xfrm>
              <a:off x="2970425" y="2550225"/>
              <a:ext cx="10488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Com</a:t>
              </a:r>
              <a:r>
                <a:rPr lang="en" sz="1800" baseline="-25000"/>
                <a:t>hi_lo</a:t>
              </a:r>
              <a:endParaRPr sz="1800" baseline="-25000"/>
            </a:p>
          </p:txBody>
        </p:sp>
      </p:grpSp>
      <p:grpSp>
        <p:nvGrpSpPr>
          <p:cNvPr id="21" name="Shape 360"/>
          <p:cNvGrpSpPr/>
          <p:nvPr/>
        </p:nvGrpSpPr>
        <p:grpSpPr>
          <a:xfrm>
            <a:off x="3829875" y="4608886"/>
            <a:ext cx="1436700" cy="1073174"/>
            <a:chOff x="4001325" y="3050251"/>
            <a:chExt cx="1436700" cy="1073174"/>
          </a:xfrm>
        </p:grpSpPr>
        <p:grpSp>
          <p:nvGrpSpPr>
            <p:cNvPr id="22" name="Shape 361"/>
            <p:cNvGrpSpPr/>
            <p:nvPr/>
          </p:nvGrpSpPr>
          <p:grpSpPr>
            <a:xfrm>
              <a:off x="4001325" y="3512800"/>
              <a:ext cx="1436700" cy="610625"/>
              <a:chOff x="4001325" y="3512800"/>
              <a:chExt cx="1436700" cy="610625"/>
            </a:xfrm>
          </p:grpSpPr>
          <p:cxnSp>
            <p:nvCxnSpPr>
              <p:cNvPr id="25" name="Shape 362"/>
              <p:cNvCxnSpPr/>
              <p:nvPr/>
            </p:nvCxnSpPr>
            <p:spPr>
              <a:xfrm>
                <a:off x="4015675" y="3512800"/>
                <a:ext cx="1415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6" name="Shape 363"/>
              <p:cNvCxnSpPr/>
              <p:nvPr/>
            </p:nvCxnSpPr>
            <p:spPr>
              <a:xfrm rot="10800000">
                <a:off x="4001325" y="4123425"/>
                <a:ext cx="14367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23" name="Shape 364"/>
            <p:cNvSpPr txBox="1"/>
            <p:nvPr/>
          </p:nvSpPr>
          <p:spPr>
            <a:xfrm>
              <a:off x="4019225" y="3050251"/>
              <a:ext cx="13899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Con</a:t>
              </a:r>
              <a:r>
                <a:rPr lang="en" sz="1800" baseline="-25000"/>
                <a:t>lo</a:t>
              </a:r>
              <a:endParaRPr sz="1800" baseline="-25000"/>
            </a:p>
          </p:txBody>
        </p:sp>
        <p:sp>
          <p:nvSpPr>
            <p:cNvPr id="24" name="Shape 365"/>
            <p:cNvSpPr txBox="1"/>
            <p:nvPr/>
          </p:nvSpPr>
          <p:spPr>
            <a:xfrm>
              <a:off x="4010500" y="3676750"/>
              <a:ext cx="14151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Inf</a:t>
              </a:r>
              <a:r>
                <a:rPr lang="en" sz="1800" baseline="-25000"/>
                <a:t>lo</a:t>
              </a:r>
              <a:endParaRPr sz="1800" baseline="-25000"/>
            </a:p>
          </p:txBody>
        </p:sp>
      </p:grpSp>
      <p:grpSp>
        <p:nvGrpSpPr>
          <p:cNvPr id="27" name="Shape 366"/>
          <p:cNvGrpSpPr/>
          <p:nvPr/>
        </p:nvGrpSpPr>
        <p:grpSpPr>
          <a:xfrm>
            <a:off x="6342175" y="3908919"/>
            <a:ext cx="1132400" cy="898050"/>
            <a:chOff x="6513625" y="2350284"/>
            <a:chExt cx="1132400" cy="898050"/>
          </a:xfrm>
        </p:grpSpPr>
        <p:cxnSp>
          <p:nvCxnSpPr>
            <p:cNvPr id="28" name="Shape 367"/>
            <p:cNvCxnSpPr>
              <a:stCxn id="15" idx="0"/>
              <a:endCxn id="14" idx="2"/>
            </p:cNvCxnSpPr>
            <p:nvPr/>
          </p:nvCxnSpPr>
          <p:spPr>
            <a:xfrm flipV="1">
              <a:off x="6513625" y="2350284"/>
              <a:ext cx="0" cy="89805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9" name="Shape 368"/>
            <p:cNvSpPr txBox="1"/>
            <p:nvPr/>
          </p:nvSpPr>
          <p:spPr>
            <a:xfrm>
              <a:off x="6597225" y="2550225"/>
              <a:ext cx="10488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Inf</a:t>
              </a:r>
              <a:r>
                <a:rPr lang="en" sz="1800" baseline="-25000"/>
                <a:t>lo_hi</a:t>
              </a:r>
              <a:endParaRPr sz="1800" baseline="-25000"/>
            </a:p>
          </p:txBody>
        </p:sp>
      </p:grpSp>
      <p:grpSp>
        <p:nvGrpSpPr>
          <p:cNvPr id="30" name="Shape 369"/>
          <p:cNvGrpSpPr/>
          <p:nvPr/>
        </p:nvGrpSpPr>
        <p:grpSpPr>
          <a:xfrm>
            <a:off x="3833425" y="2649237"/>
            <a:ext cx="1436700" cy="1070398"/>
            <a:chOff x="4004875" y="1090602"/>
            <a:chExt cx="1436700" cy="1070398"/>
          </a:xfrm>
        </p:grpSpPr>
        <p:cxnSp>
          <p:nvCxnSpPr>
            <p:cNvPr id="31" name="Shape 370"/>
            <p:cNvCxnSpPr/>
            <p:nvPr/>
          </p:nvCxnSpPr>
          <p:spPr>
            <a:xfrm>
              <a:off x="4019225" y="1550375"/>
              <a:ext cx="14151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32" name="Shape 371"/>
            <p:cNvCxnSpPr/>
            <p:nvPr/>
          </p:nvCxnSpPr>
          <p:spPr>
            <a:xfrm rot="10800000">
              <a:off x="4004875" y="2161000"/>
              <a:ext cx="14367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33" name="Shape 372"/>
            <p:cNvGrpSpPr/>
            <p:nvPr/>
          </p:nvGrpSpPr>
          <p:grpSpPr>
            <a:xfrm>
              <a:off x="4010500" y="1090602"/>
              <a:ext cx="1415100" cy="978399"/>
              <a:chOff x="4010500" y="3050251"/>
              <a:chExt cx="1415100" cy="978399"/>
            </a:xfrm>
          </p:grpSpPr>
          <p:sp>
            <p:nvSpPr>
              <p:cNvPr id="34" name="Shape 373"/>
              <p:cNvSpPr txBox="1"/>
              <p:nvPr/>
            </p:nvSpPr>
            <p:spPr>
              <a:xfrm>
                <a:off x="4019225" y="3050251"/>
                <a:ext cx="1389900" cy="35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/>
                  <a:t>Con</a:t>
                </a:r>
                <a:r>
                  <a:rPr lang="en" sz="1800" baseline="-25000" dirty="0"/>
                  <a:t>hi</a:t>
                </a:r>
                <a:endParaRPr sz="1800" baseline="-25000" dirty="0"/>
              </a:p>
            </p:txBody>
          </p:sp>
          <p:sp>
            <p:nvSpPr>
              <p:cNvPr id="35" name="Shape 374"/>
              <p:cNvSpPr txBox="1"/>
              <p:nvPr/>
            </p:nvSpPr>
            <p:spPr>
              <a:xfrm>
                <a:off x="4010500" y="3676750"/>
                <a:ext cx="1415100" cy="35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/>
                  <a:t>Inf</a:t>
                </a:r>
                <a:r>
                  <a:rPr lang="en" sz="1800" baseline="-25000"/>
                  <a:t>hi</a:t>
                </a:r>
                <a:endParaRPr sz="1800" baseline="-2500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3127587" y="2295053"/>
            <a:ext cx="294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Virtual Control</a:t>
            </a:r>
          </a:p>
        </p:txBody>
      </p:sp>
      <p:cxnSp>
        <p:nvCxnSpPr>
          <p:cNvPr id="39" name="Shape 370"/>
          <p:cNvCxnSpPr/>
          <p:nvPr/>
        </p:nvCxnSpPr>
        <p:spPr>
          <a:xfrm>
            <a:off x="3847775" y="3109010"/>
            <a:ext cx="14151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4A5411-8B45-4DD6-961C-78A31203217F}"/>
              </a:ext>
            </a:extLst>
          </p:cNvPr>
          <p:cNvGrpSpPr/>
          <p:nvPr/>
        </p:nvGrpSpPr>
        <p:grpSpPr>
          <a:xfrm>
            <a:off x="175209" y="969179"/>
            <a:ext cx="2764298" cy="1856008"/>
            <a:chOff x="-2929935" y="4943529"/>
            <a:chExt cx="2764298" cy="1856008"/>
          </a:xfrm>
        </p:grpSpPr>
        <p:sp>
          <p:nvSpPr>
            <p:cNvPr id="42" name="Rectangle: Rounded Corners 31">
              <a:extLst>
                <a:ext uri="{FF2B5EF4-FFF2-40B4-BE49-F238E27FC236}">
                  <a16:creationId xmlns:a16="http://schemas.microsoft.com/office/drawing/2014/main" id="{A9F9425B-990B-4162-855E-0D73849130C2}"/>
                </a:ext>
              </a:extLst>
            </p:cNvPr>
            <p:cNvSpPr/>
            <p:nvPr/>
          </p:nvSpPr>
          <p:spPr>
            <a:xfrm>
              <a:off x="-2929935" y="4943529"/>
              <a:ext cx="2764298" cy="11462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Combining </a:t>
              </a:r>
              <a:r>
                <a:rPr lang="en-US" sz="2400" b="1" dirty="0">
                  <a:solidFill>
                    <a:srgbClr val="92D050"/>
                  </a:solidFill>
                </a:rPr>
                <a:t>logic</a:t>
              </a:r>
              <a:r>
                <a:rPr lang="en-US" sz="2400" b="1" dirty="0">
                  <a:solidFill>
                    <a:schemeClr val="bg1"/>
                  </a:solidFill>
                </a:rPr>
                <a:t> with </a:t>
              </a:r>
              <a:r>
                <a:rPr lang="en-US" sz="2400" b="1" dirty="0">
                  <a:solidFill>
                    <a:srgbClr val="FFC000"/>
                  </a:solidFill>
                </a:rPr>
                <a:t>discrete dynamics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44A57A-E1C2-42BF-A765-17B92C3262DD}"/>
                </a:ext>
              </a:extLst>
            </p:cNvPr>
            <p:cNvCxnSpPr>
              <a:cxnSpLocks/>
            </p:cNvCxnSpPr>
            <p:nvPr/>
          </p:nvCxnSpPr>
          <p:spPr>
            <a:xfrm>
              <a:off x="-1870194" y="6122697"/>
              <a:ext cx="496900" cy="67684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>
            <a:off x="804171" y="2139017"/>
            <a:ext cx="822024" cy="321894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37" name="Rectangle: Rounded Corners 31">
            <a:extLst>
              <a:ext uri="{FF2B5EF4-FFF2-40B4-BE49-F238E27FC236}">
                <a16:creationId xmlns:a16="http://schemas.microsoft.com/office/drawing/2014/main" id="{A9F9425B-990B-4162-855E-0D73849130C2}"/>
              </a:ext>
            </a:extLst>
          </p:cNvPr>
          <p:cNvSpPr/>
          <p:nvPr/>
        </p:nvSpPr>
        <p:spPr>
          <a:xfrm>
            <a:off x="1686325" y="6380593"/>
            <a:ext cx="5766953" cy="33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Low-level Traditional Control Loop</a:t>
            </a:r>
            <a:endParaRPr lang="en-US" sz="2400" b="1" dirty="0">
              <a:solidFill>
                <a:srgbClr val="FFC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  <a:stCxn id="37" idx="0"/>
            <a:endCxn id="2" idx="2"/>
          </p:cNvCxnSpPr>
          <p:nvPr/>
        </p:nvCxnSpPr>
        <p:spPr>
          <a:xfrm flipV="1">
            <a:off x="4569802" y="5935968"/>
            <a:ext cx="2198" cy="44462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309255" y="4717473"/>
            <a:ext cx="6431972" cy="124690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val Callout 5"/>
          <p:cNvSpPr/>
          <p:nvPr/>
        </p:nvSpPr>
        <p:spPr>
          <a:xfrm>
            <a:off x="5270125" y="1172838"/>
            <a:ext cx="3214576" cy="14382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Represents an </a:t>
            </a:r>
            <a:r>
              <a:rPr lang="en-US" sz="2400" b="1" dirty="0">
                <a:solidFill>
                  <a:srgbClr val="FFC000"/>
                </a:solidFill>
              </a:rPr>
              <a:t>abstraction</a:t>
            </a:r>
            <a:r>
              <a:rPr lang="en-US" sz="2400" b="1" dirty="0"/>
              <a:t> of the Plant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448863" y="922503"/>
            <a:ext cx="3612010" cy="1853906"/>
          </a:xfrm>
          <a:prstGeom prst="wedgeEllipseCallout">
            <a:avLst>
              <a:gd name="adj1" fmla="val -24119"/>
              <a:gd name="adj2" fmla="val 128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C000"/>
                </a:solidFill>
              </a:rPr>
              <a:t>Information channel </a:t>
            </a:r>
            <a:r>
              <a:rPr lang="en-US" sz="2400" b="1" dirty="0"/>
              <a:t>to update the high-level model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311699" y="875617"/>
            <a:ext cx="5137163" cy="1760283"/>
          </a:xfrm>
          <a:prstGeom prst="wedgeEllipseCallout">
            <a:avLst>
              <a:gd name="adj1" fmla="val 25598"/>
              <a:gd name="adj2" fmla="val 7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C000"/>
                </a:solidFill>
              </a:rPr>
              <a:t>Supervisory Controller </a:t>
            </a:r>
            <a:r>
              <a:rPr lang="en-US" sz="2400" b="1" dirty="0"/>
              <a:t>uses this channel to </a:t>
            </a:r>
            <a:r>
              <a:rPr lang="en-US" sz="2400" b="1" dirty="0">
                <a:solidFill>
                  <a:srgbClr val="92D050"/>
                </a:solidFill>
              </a:rPr>
              <a:t>control the high-level model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3580037" y="860984"/>
            <a:ext cx="4987225" cy="1853906"/>
          </a:xfrm>
          <a:prstGeom prst="wedgeEllipseCallout">
            <a:avLst>
              <a:gd name="adj1" fmla="val -66563"/>
              <a:gd name="adj2" fmla="val 136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rgbClr val="FFC000"/>
                </a:solidFill>
              </a:rPr>
              <a:t>actual</a:t>
            </a:r>
            <a:r>
              <a:rPr lang="en-US" sz="2400" b="1" dirty="0">
                <a:solidFill>
                  <a:schemeClr val="bg1"/>
                </a:solidFill>
              </a:rPr>
              <a:t> control happens via </a:t>
            </a:r>
            <a:r>
              <a:rPr lang="en-US" sz="2400" b="1" dirty="0">
                <a:solidFill>
                  <a:srgbClr val="92D050"/>
                </a:solidFill>
              </a:rPr>
              <a:t>discrete event-based commands</a:t>
            </a:r>
          </a:p>
        </p:txBody>
      </p:sp>
    </p:spTree>
    <p:extLst>
      <p:ext uri="{BB962C8B-B14F-4D97-AF65-F5344CB8AC3E}">
        <p14:creationId xmlns:p14="http://schemas.microsoft.com/office/powerpoint/2010/main" val="24587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" grpId="0" animBg="1"/>
      <p:bldP spid="6" grpId="0" animBg="1"/>
      <p:bldP spid="6" grpId="1" animBg="1"/>
      <p:bldP spid="7" grpId="0" animBg="1"/>
      <p:bldP spid="7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0" y="807706"/>
            <a:ext cx="9068009" cy="5631194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200" b="1" u="sng" dirty="0"/>
              <a:t>Motivation</a:t>
            </a:r>
            <a:r>
              <a:rPr lang="tr-TR" sz="2200" dirty="0"/>
              <a:t>: </a:t>
            </a:r>
          </a:p>
          <a:p>
            <a:pPr marL="731520" lvl="2" indent="-274320">
              <a:spcBef>
                <a:spcPts val="400"/>
              </a:spcBef>
            </a:pPr>
            <a:r>
              <a:rPr lang="en-US" sz="2200" dirty="0"/>
              <a:t> Formal </a:t>
            </a:r>
            <a:r>
              <a:rPr lang="en-US" sz="2200" b="1" dirty="0"/>
              <a:t>supervisory control theory (SCT)</a:t>
            </a:r>
            <a:r>
              <a:rPr lang="en-US" sz="2200" dirty="0"/>
              <a:t> can </a:t>
            </a:r>
            <a:r>
              <a:rPr lang="en-US" sz="2200" b="1" dirty="0"/>
              <a:t>combine</a:t>
            </a:r>
            <a:r>
              <a:rPr lang="en-US" sz="2200" dirty="0"/>
              <a:t> the </a:t>
            </a:r>
            <a:r>
              <a:rPr lang="en-US" sz="2200" b="1" dirty="0"/>
              <a:t>strengths</a:t>
            </a:r>
            <a:r>
              <a:rPr lang="en-US" sz="2200" dirty="0"/>
              <a:t> of </a:t>
            </a:r>
            <a:r>
              <a:rPr lang="en-US" sz="2200" b="1" dirty="0"/>
              <a:t>classical control theory </a:t>
            </a:r>
            <a:r>
              <a:rPr lang="en-US" sz="2200" dirty="0"/>
              <a:t>with </a:t>
            </a:r>
            <a:r>
              <a:rPr lang="en-US" sz="2200" b="1" dirty="0"/>
              <a:t>heuristic approaches </a:t>
            </a:r>
            <a:r>
              <a:rPr lang="en-US" sz="2200" dirty="0"/>
              <a:t>to efficiently </a:t>
            </a:r>
            <a:r>
              <a:rPr lang="en-US" sz="2200" b="1" dirty="0"/>
              <a:t>meet changing runtime goals</a:t>
            </a:r>
            <a:r>
              <a:rPr lang="en-US" sz="2200" dirty="0"/>
              <a:t>. </a:t>
            </a:r>
          </a:p>
          <a:p>
            <a:pPr marL="731520" lvl="2" indent="-274320">
              <a:spcBef>
                <a:spcPts val="400"/>
              </a:spcBef>
            </a:pPr>
            <a:r>
              <a:rPr lang="en-US" sz="2200" dirty="0"/>
              <a:t>SCT enables </a:t>
            </a:r>
            <a:r>
              <a:rPr lang="en-US" sz="2200" b="1" dirty="0"/>
              <a:t>hierarchical</a:t>
            </a:r>
            <a:r>
              <a:rPr lang="en-US" sz="2200" dirty="0"/>
              <a:t> </a:t>
            </a:r>
            <a:r>
              <a:rPr lang="en-US" sz="2200" b="1" dirty="0"/>
              <a:t>control</a:t>
            </a:r>
            <a:r>
              <a:rPr lang="en-US" sz="2200" dirty="0"/>
              <a:t> and facilitates </a:t>
            </a:r>
            <a:r>
              <a:rPr lang="en-US" sz="2200" b="1" dirty="0"/>
              <a:t>automatic synthesis </a:t>
            </a:r>
            <a:r>
              <a:rPr lang="en-US" sz="2200" dirty="0"/>
              <a:t>of the </a:t>
            </a:r>
            <a:r>
              <a:rPr lang="en-US" sz="2200" b="1" dirty="0"/>
              <a:t>high-level supervisory controller </a:t>
            </a:r>
            <a:r>
              <a:rPr lang="en-US" sz="2200" dirty="0"/>
              <a:t>and its </a:t>
            </a:r>
            <a:r>
              <a:rPr lang="en-US" sz="2200" b="1" dirty="0"/>
              <a:t>property verification.</a:t>
            </a:r>
          </a:p>
          <a:p>
            <a:pPr marL="274320" indent="-274320">
              <a:spcBef>
                <a:spcPts val="400"/>
              </a:spcBef>
            </a:pPr>
            <a:r>
              <a:rPr lang="en-US" sz="2200" b="1" u="sng" dirty="0">
                <a:solidFill>
                  <a:srgbClr val="C00000"/>
                </a:solidFill>
              </a:rPr>
              <a:t>Problem</a:t>
            </a:r>
            <a:r>
              <a:rPr lang="en-US" sz="2200" dirty="0">
                <a:solidFill>
                  <a:srgbClr val="C00000"/>
                </a:solidFill>
              </a:rPr>
              <a:t>: Current resource management techniques do not offer 1) robustness, 2) formalism, 3) efficiency, 4) coordination, 5) scalability, and 6) autonomy </a:t>
            </a:r>
            <a:r>
              <a:rPr lang="en-US" sz="2200" b="1" dirty="0">
                <a:solidFill>
                  <a:srgbClr val="C00000"/>
                </a:solidFill>
              </a:rPr>
              <a:t>all together</a:t>
            </a:r>
            <a:r>
              <a:rPr lang="en-US" sz="2200" dirty="0">
                <a:solidFill>
                  <a:srgbClr val="C00000"/>
                </a:solidFill>
              </a:rPr>
              <a:t>.</a:t>
            </a:r>
          </a:p>
          <a:p>
            <a:pPr marL="274320" indent="-274320">
              <a:spcBef>
                <a:spcPts val="400"/>
              </a:spcBef>
            </a:pPr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Goal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: Address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all six key challenges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 heterogeneous multiprocessors (HMPs) resource management, in particular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scalability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autonomy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>
              <a:spcBef>
                <a:spcPts val="400"/>
              </a:spcBef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</a:rPr>
              <a:t>Our Proposal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SPECTR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uses SCT techniques such as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gain scheduling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to allow autonomy for individual controllers, and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modular decomposition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of control problems to manage complexity. 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>
              <a:spcBef>
                <a:spcPts val="400"/>
              </a:spcBef>
            </a:pPr>
            <a:r>
              <a:rPr lang="en-US" sz="2200" b="1" u="sng" dirty="0">
                <a:solidFill>
                  <a:srgbClr val="7030A0"/>
                </a:solidFill>
              </a:rPr>
              <a:t>Evaluation: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</a:p>
          <a:p>
            <a:pPr marL="914400" lvl="2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7030A0"/>
                </a:solidFill>
              </a:rPr>
              <a:t>We implement SPECTR on an </a:t>
            </a:r>
            <a:r>
              <a:rPr lang="en-US" sz="2200" dirty="0" err="1">
                <a:solidFill>
                  <a:srgbClr val="7030A0"/>
                </a:solidFill>
              </a:rPr>
              <a:t>Exynos</a:t>
            </a:r>
            <a:r>
              <a:rPr lang="en-US" sz="2200" dirty="0">
                <a:solidFill>
                  <a:srgbClr val="7030A0"/>
                </a:solidFill>
              </a:rPr>
              <a:t> platform containing ARM’s </a:t>
            </a:r>
            <a:r>
              <a:rPr lang="en-US" sz="2200" dirty="0" err="1">
                <a:solidFill>
                  <a:srgbClr val="7030A0"/>
                </a:solidFill>
              </a:rPr>
              <a:t>big.LITTLE</a:t>
            </a:r>
            <a:r>
              <a:rPr lang="en-US" sz="2200" dirty="0">
                <a:solidFill>
                  <a:srgbClr val="7030A0"/>
                </a:solidFill>
              </a:rPr>
              <a:t>-based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rgbClr val="7030A0"/>
                </a:solidFill>
              </a:rPr>
              <a:t>HMP</a:t>
            </a:r>
          </a:p>
          <a:p>
            <a:pPr marL="914400" lvl="2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7030A0"/>
                </a:solidFill>
              </a:rPr>
              <a:t>SPECTR can manage </a:t>
            </a:r>
            <a:r>
              <a:rPr lang="en-US" sz="2200" b="1" dirty="0">
                <a:solidFill>
                  <a:srgbClr val="7030A0"/>
                </a:solidFill>
              </a:rPr>
              <a:t>multiple interacting resources </a:t>
            </a:r>
            <a:r>
              <a:rPr lang="en-US" sz="2200" dirty="0">
                <a:solidFill>
                  <a:srgbClr val="7030A0"/>
                </a:solidFill>
              </a:rPr>
              <a:t>(e.g., chip power and processing cores) in the </a:t>
            </a:r>
            <a:r>
              <a:rPr lang="en-US" sz="2200" b="1" dirty="0">
                <a:solidFill>
                  <a:srgbClr val="7030A0"/>
                </a:solidFill>
              </a:rPr>
              <a:t>presence of competing objectives </a:t>
            </a:r>
            <a:r>
              <a:rPr lang="en-US" sz="2200" dirty="0">
                <a:solidFill>
                  <a:srgbClr val="7030A0"/>
                </a:solidFill>
              </a:rPr>
              <a:t>(e.g., satisfying </a:t>
            </a:r>
            <a:r>
              <a:rPr lang="en-US" sz="2200" dirty="0" err="1">
                <a:solidFill>
                  <a:srgbClr val="7030A0"/>
                </a:solidFill>
              </a:rPr>
              <a:t>QoS</a:t>
            </a:r>
            <a:r>
              <a:rPr lang="en-US" sz="2200" dirty="0">
                <a:solidFill>
                  <a:srgbClr val="7030A0"/>
                </a:solidFill>
              </a:rPr>
              <a:t> vs. power capping)</a:t>
            </a:r>
          </a:p>
          <a:p>
            <a:pPr marL="914400" lvl="2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7030A0"/>
                </a:solidFill>
              </a:rPr>
              <a:t>SPECTR achieves up to </a:t>
            </a:r>
            <a:r>
              <a:rPr lang="en-US" sz="2200" b="1" dirty="0">
                <a:solidFill>
                  <a:srgbClr val="7030A0"/>
                </a:solidFill>
              </a:rPr>
              <a:t>8x</a:t>
            </a:r>
            <a:r>
              <a:rPr lang="en-US" sz="2200" dirty="0">
                <a:solidFill>
                  <a:srgbClr val="7030A0"/>
                </a:solidFill>
              </a:rPr>
              <a:t> and </a:t>
            </a:r>
            <a:r>
              <a:rPr lang="en-US" sz="2200" b="1" dirty="0">
                <a:solidFill>
                  <a:srgbClr val="7030A0"/>
                </a:solidFill>
              </a:rPr>
              <a:t>6x</a:t>
            </a:r>
            <a:r>
              <a:rPr lang="en-US" sz="2200" dirty="0">
                <a:solidFill>
                  <a:srgbClr val="7030A0"/>
                </a:solidFill>
              </a:rPr>
              <a:t> better target </a:t>
            </a:r>
            <a:r>
              <a:rPr lang="en-US" sz="2200" b="1" dirty="0" err="1">
                <a:solidFill>
                  <a:srgbClr val="7030A0"/>
                </a:solidFill>
              </a:rPr>
              <a:t>QoS</a:t>
            </a:r>
            <a:r>
              <a:rPr lang="en-US" sz="2200" dirty="0">
                <a:solidFill>
                  <a:srgbClr val="7030A0"/>
                </a:solidFill>
              </a:rPr>
              <a:t> and </a:t>
            </a:r>
            <a:r>
              <a:rPr lang="en-US" sz="2200" b="1" dirty="0">
                <a:solidFill>
                  <a:srgbClr val="7030A0"/>
                </a:solidFill>
              </a:rPr>
              <a:t>power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b="1" dirty="0">
                <a:solidFill>
                  <a:srgbClr val="7030A0"/>
                </a:solidFill>
              </a:rPr>
              <a:t>tracking</a:t>
            </a:r>
            <a:r>
              <a:rPr lang="en-US" sz="2200" dirty="0">
                <a:solidFill>
                  <a:srgbClr val="7030A0"/>
                </a:solidFill>
              </a:rPr>
              <a:t> over state-of-the-art, respectively (in our case study).</a:t>
            </a:r>
          </a:p>
          <a:p>
            <a:pPr marL="731520" lvl="1" indent="-274320">
              <a:spcBef>
                <a:spcPts val="400"/>
              </a:spcBef>
            </a:pPr>
            <a:endParaRPr lang="en-US" sz="2200" b="1" u="sng" dirty="0"/>
          </a:p>
          <a:p>
            <a:pPr marL="731520" lvl="1" indent="-274320">
              <a:spcBef>
                <a:spcPts val="400"/>
              </a:spcBef>
            </a:pPr>
            <a:endParaRPr lang="tr-TR" sz="2200" b="1" u="sng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Autonomy via Supervisory Control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203258"/>
            <a:ext cx="8520600" cy="455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7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813" y="1993610"/>
            <a:ext cx="62960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2"/>
          <p:cNvSpPr/>
          <p:nvPr/>
        </p:nvSpPr>
        <p:spPr>
          <a:xfrm>
            <a:off x="4526248" y="4192237"/>
            <a:ext cx="546000" cy="7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383"/>
          <p:cNvCxnSpPr/>
          <p:nvPr/>
        </p:nvCxnSpPr>
        <p:spPr>
          <a:xfrm rot="10800000">
            <a:off x="4806432" y="4228005"/>
            <a:ext cx="273000" cy="37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Shape 384"/>
          <p:cNvCxnSpPr/>
          <p:nvPr/>
        </p:nvCxnSpPr>
        <p:spPr>
          <a:xfrm flipH="1">
            <a:off x="4806432" y="4598222"/>
            <a:ext cx="273000" cy="37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385"/>
          <p:cNvSpPr/>
          <p:nvPr/>
        </p:nvSpPr>
        <p:spPr>
          <a:xfrm>
            <a:off x="4748775" y="4333085"/>
            <a:ext cx="280325" cy="545975"/>
          </a:xfrm>
          <a:custGeom>
            <a:avLst/>
            <a:gdLst/>
            <a:ahLst/>
            <a:cxnLst/>
            <a:rect l="0" t="0" r="0" b="0"/>
            <a:pathLst>
              <a:path w="11213" h="21839" extrusionOk="0">
                <a:moveTo>
                  <a:pt x="11213" y="0"/>
                </a:moveTo>
                <a:cubicBezTo>
                  <a:pt x="9345" y="1628"/>
                  <a:pt x="54" y="6130"/>
                  <a:pt x="6" y="9770"/>
                </a:cubicBezTo>
                <a:cubicBezTo>
                  <a:pt x="-42" y="13410"/>
                  <a:pt x="9105" y="19828"/>
                  <a:pt x="10925" y="2183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4A5411-8B45-4DD6-961C-78A31203217F}"/>
              </a:ext>
            </a:extLst>
          </p:cNvPr>
          <p:cNvGrpSpPr/>
          <p:nvPr/>
        </p:nvGrpSpPr>
        <p:grpSpPr>
          <a:xfrm>
            <a:off x="527890" y="5215286"/>
            <a:ext cx="4317168" cy="1490219"/>
            <a:chOff x="1182039" y="4651495"/>
            <a:chExt cx="2764298" cy="1490219"/>
          </a:xfrm>
        </p:grpSpPr>
        <p:sp>
          <p:nvSpPr>
            <p:cNvPr id="44" name="Rectangle: Rounded Corners 31">
              <a:extLst>
                <a:ext uri="{FF2B5EF4-FFF2-40B4-BE49-F238E27FC236}">
                  <a16:creationId xmlns:a16="http://schemas.microsoft.com/office/drawing/2014/main" id="{A9F9425B-990B-4162-855E-0D73849130C2}"/>
                </a:ext>
              </a:extLst>
            </p:cNvPr>
            <p:cNvSpPr/>
            <p:nvPr/>
          </p:nvSpPr>
          <p:spPr>
            <a:xfrm>
              <a:off x="1182039" y="5369831"/>
              <a:ext cx="2764298" cy="771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This </a:t>
              </a:r>
              <a:r>
                <a:rPr lang="en-US" sz="2400" b="1" dirty="0">
                  <a:solidFill>
                    <a:srgbClr val="92D050"/>
                  </a:solidFill>
                </a:rPr>
                <a:t>SCT technique</a:t>
              </a:r>
              <a:r>
                <a:rPr lang="en-US" sz="2400" b="1" dirty="0">
                  <a:solidFill>
                    <a:schemeClr val="bg1"/>
                  </a:solidFill>
                </a:rPr>
                <a:t> is called </a:t>
              </a:r>
              <a:r>
                <a:rPr lang="en-US" sz="2400" b="1" i="1" dirty="0">
                  <a:solidFill>
                    <a:srgbClr val="FFFF00"/>
                  </a:solidFill>
                </a:rPr>
                <a:t>Gain Scheduling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A44A57A-E1C2-42BF-A765-17B92C326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0790" y="4651495"/>
              <a:ext cx="1068199" cy="884435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252872" y="3899838"/>
            <a:ext cx="2562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</a:rPr>
              <a:t>FPS</a:t>
            </a:r>
            <a:r>
              <a:rPr lang="en-US" dirty="0" err="1">
                <a:solidFill>
                  <a:srgbClr val="7030A0"/>
                </a:solidFill>
              </a:rPr>
              <a:t>:</a:t>
            </a:r>
            <a:r>
              <a:rPr lang="en-US" sz="2800" b="1" dirty="0" err="1">
                <a:solidFill>
                  <a:srgbClr val="7030A0"/>
                </a:solidFill>
              </a:rPr>
              <a:t>Power</a:t>
            </a:r>
            <a:r>
              <a:rPr lang="en-US" dirty="0"/>
              <a:t> &lt;= </a:t>
            </a:r>
            <a:r>
              <a:rPr lang="en-US" dirty="0">
                <a:solidFill>
                  <a:srgbClr val="7030A0"/>
                </a:solidFill>
              </a:rPr>
              <a:t>1:</a:t>
            </a:r>
            <a:r>
              <a:rPr lang="en-US" sz="2800" b="1" dirty="0">
                <a:solidFill>
                  <a:srgbClr val="7030A0"/>
                </a:solidFill>
              </a:rPr>
              <a:t>10</a:t>
            </a:r>
            <a:r>
              <a:rPr lang="en-US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26248" y="4764321"/>
            <a:ext cx="225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FPS</a:t>
            </a:r>
            <a:r>
              <a:rPr lang="en-US" dirty="0" err="1">
                <a:solidFill>
                  <a:srgbClr val="7030A0"/>
                </a:solidFill>
              </a:rPr>
              <a:t>:</a:t>
            </a:r>
            <a:r>
              <a:rPr lang="en-US" sz="1200" dirty="0" err="1">
                <a:solidFill>
                  <a:srgbClr val="7030A0"/>
                </a:solidFill>
              </a:rPr>
              <a:t>Power</a:t>
            </a:r>
            <a:r>
              <a:rPr lang="en-US" dirty="0"/>
              <a:t> &lt;= </a:t>
            </a:r>
            <a:r>
              <a:rPr lang="en-US" sz="2800" b="1" dirty="0">
                <a:solidFill>
                  <a:srgbClr val="7030A0"/>
                </a:solidFill>
              </a:rPr>
              <a:t>10</a:t>
            </a:r>
            <a:r>
              <a:rPr lang="en-US" dirty="0">
                <a:solidFill>
                  <a:srgbClr val="7030A0"/>
                </a:solidFill>
              </a:rPr>
              <a:t>:</a:t>
            </a:r>
            <a:r>
              <a:rPr lang="en-US" sz="1200" dirty="0">
                <a:solidFill>
                  <a:srgbClr val="7030A0"/>
                </a:solidFill>
              </a:rPr>
              <a:t>1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6" name="Rectangle: Rounded Corners 31">
            <a:extLst>
              <a:ext uri="{FF2B5EF4-FFF2-40B4-BE49-F238E27FC236}">
                <a16:creationId xmlns:a16="http://schemas.microsoft.com/office/drawing/2014/main" id="{A9F9425B-990B-4162-855E-0D73849130C2}"/>
              </a:ext>
            </a:extLst>
          </p:cNvPr>
          <p:cNvSpPr/>
          <p:nvPr/>
        </p:nvSpPr>
        <p:spPr>
          <a:xfrm>
            <a:off x="175209" y="794015"/>
            <a:ext cx="5041027" cy="114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Control parameters pre-designed to </a:t>
            </a:r>
            <a:r>
              <a:rPr lang="en-US" sz="2400" b="1" dirty="0">
                <a:solidFill>
                  <a:srgbClr val="FFFF00"/>
                </a:solidFill>
              </a:rPr>
              <a:t>prioritize</a:t>
            </a:r>
            <a:r>
              <a:rPr lang="en-US" sz="2400" b="1" dirty="0">
                <a:solidFill>
                  <a:schemeClr val="bg1"/>
                </a:solidFill>
              </a:rPr>
              <a:t> one measured output over the other(s)</a:t>
            </a:r>
            <a:endParaRPr lang="en-US" sz="2400" b="1" dirty="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>
            <a:off x="1735282" y="1940229"/>
            <a:ext cx="2109354" cy="204988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>
            <a:off x="921326" y="1957546"/>
            <a:ext cx="2112819" cy="292151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Rectangle: Rounded Corners 31">
            <a:extLst>
              <a:ext uri="{FF2B5EF4-FFF2-40B4-BE49-F238E27FC236}">
                <a16:creationId xmlns:a16="http://schemas.microsoft.com/office/drawing/2014/main" id="{A9F9425B-990B-4162-855E-0D73849130C2}"/>
              </a:ext>
            </a:extLst>
          </p:cNvPr>
          <p:cNvSpPr/>
          <p:nvPr/>
        </p:nvSpPr>
        <p:spPr>
          <a:xfrm>
            <a:off x="5352727" y="779719"/>
            <a:ext cx="3629278" cy="114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Tracking </a:t>
            </a:r>
            <a:r>
              <a:rPr lang="en-US" sz="2400" b="1" dirty="0">
                <a:solidFill>
                  <a:srgbClr val="FFC000"/>
                </a:solidFill>
              </a:rPr>
              <a:t>power</a:t>
            </a:r>
            <a:r>
              <a:rPr lang="en-US" sz="2400" b="1" dirty="0">
                <a:solidFill>
                  <a:schemeClr val="bg1"/>
                </a:solidFill>
              </a:rPr>
              <a:t> is </a:t>
            </a:r>
            <a:r>
              <a:rPr lang="en-US" sz="2400" b="1" dirty="0">
                <a:solidFill>
                  <a:srgbClr val="FFFF00"/>
                </a:solidFill>
              </a:rPr>
              <a:t>10x more important</a:t>
            </a:r>
            <a:r>
              <a:rPr lang="en-US" sz="2400" b="1" dirty="0">
                <a:solidFill>
                  <a:schemeClr val="bg1"/>
                </a:solidFill>
              </a:rPr>
              <a:t> than tracking </a:t>
            </a:r>
            <a:r>
              <a:rPr lang="en-US" sz="2400" b="1" dirty="0" err="1">
                <a:solidFill>
                  <a:srgbClr val="92D050"/>
                </a:solidFill>
              </a:rPr>
              <a:t>QoS</a:t>
            </a:r>
            <a:endParaRPr lang="en-US" sz="2400" b="1" dirty="0">
              <a:solidFill>
                <a:srgbClr val="92D05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 flipH="1">
            <a:off x="5559136" y="1925933"/>
            <a:ext cx="1724891" cy="214730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: Rounded Corners 31">
            <a:extLst>
              <a:ext uri="{FF2B5EF4-FFF2-40B4-BE49-F238E27FC236}">
                <a16:creationId xmlns:a16="http://schemas.microsoft.com/office/drawing/2014/main" id="{A9F9425B-990B-4162-855E-0D73849130C2}"/>
              </a:ext>
            </a:extLst>
          </p:cNvPr>
          <p:cNvSpPr/>
          <p:nvPr/>
        </p:nvSpPr>
        <p:spPr>
          <a:xfrm>
            <a:off x="5328480" y="5608028"/>
            <a:ext cx="3629278" cy="114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Tracking </a:t>
            </a:r>
            <a:r>
              <a:rPr lang="en-US" sz="2400" b="1" dirty="0" err="1">
                <a:solidFill>
                  <a:srgbClr val="FFC000"/>
                </a:solidFill>
              </a:rPr>
              <a:t>QoS</a:t>
            </a:r>
            <a:r>
              <a:rPr lang="en-US" sz="2400" b="1" dirty="0">
                <a:solidFill>
                  <a:schemeClr val="bg1"/>
                </a:solidFill>
              </a:rPr>
              <a:t> is </a:t>
            </a:r>
            <a:r>
              <a:rPr lang="en-US" sz="2400" b="1" dirty="0">
                <a:solidFill>
                  <a:srgbClr val="FFFF00"/>
                </a:solidFill>
              </a:rPr>
              <a:t>10x more important</a:t>
            </a:r>
            <a:r>
              <a:rPr lang="en-US" sz="2400" b="1" dirty="0">
                <a:solidFill>
                  <a:schemeClr val="bg1"/>
                </a:solidFill>
              </a:rPr>
              <a:t> than tracking </a:t>
            </a:r>
            <a:r>
              <a:rPr lang="en-US" sz="2400" b="1" dirty="0">
                <a:solidFill>
                  <a:srgbClr val="92D050"/>
                </a:solidFill>
              </a:rPr>
              <a:t>power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44A57A-E1C2-42BF-A765-17B92C3262DD}"/>
              </a:ext>
            </a:extLst>
          </p:cNvPr>
          <p:cNvCxnSpPr>
            <a:cxnSpLocks/>
          </p:cNvCxnSpPr>
          <p:nvPr/>
        </p:nvCxnSpPr>
        <p:spPr>
          <a:xfrm flipH="1" flipV="1">
            <a:off x="5265080" y="5166418"/>
            <a:ext cx="1419752" cy="46238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26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376998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764788" y="1874975"/>
            <a:ext cx="7797713" cy="303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1409050" y="4962250"/>
            <a:ext cx="6174600" cy="83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1626125" y="5185600"/>
            <a:ext cx="1446600" cy="5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Sub-plant 1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393175" y="5185600"/>
            <a:ext cx="1446600" cy="5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Sub-plant 2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5898150" y="5185600"/>
            <a:ext cx="1446600" cy="5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Sub-plant N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409050" y="3304800"/>
            <a:ext cx="6174600" cy="157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3848700" y="2627300"/>
            <a:ext cx="1446600" cy="5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Supervisory Controller</a:t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2369250" y="2124538"/>
            <a:ext cx="4405500" cy="25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Variable Goals and Policies</a:t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5976850" y="2627325"/>
            <a:ext cx="1367899" cy="5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High-level Plant Model</a:t>
            </a: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1626125" y="3749850"/>
            <a:ext cx="1446600" cy="68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Classic Controller 1</a:t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3393175" y="3749850"/>
            <a:ext cx="1446600" cy="68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Classic Controller 2</a:t>
            </a: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5898150" y="3749850"/>
            <a:ext cx="1446600" cy="68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Classic Controller N</a:t>
            </a:r>
            <a:endParaRPr/>
          </a:p>
        </p:txBody>
      </p:sp>
      <p:grpSp>
        <p:nvGrpSpPr>
          <p:cNvPr id="418" name="Shape 418"/>
          <p:cNvGrpSpPr/>
          <p:nvPr/>
        </p:nvGrpSpPr>
        <p:grpSpPr>
          <a:xfrm>
            <a:off x="1229525" y="1933527"/>
            <a:ext cx="1345200" cy="317612"/>
            <a:chOff x="1229525" y="1076276"/>
            <a:chExt cx="1345200" cy="317612"/>
          </a:xfrm>
        </p:grpSpPr>
        <p:cxnSp>
          <p:nvCxnSpPr>
            <p:cNvPr id="419" name="Shape 419"/>
            <p:cNvCxnSpPr>
              <a:endCxn id="413" idx="1"/>
            </p:cNvCxnSpPr>
            <p:nvPr/>
          </p:nvCxnSpPr>
          <p:spPr>
            <a:xfrm>
              <a:off x="1643850" y="1393888"/>
              <a:ext cx="725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0" name="Shape 420"/>
            <p:cNvSpPr txBox="1"/>
            <p:nvPr/>
          </p:nvSpPr>
          <p:spPr>
            <a:xfrm>
              <a:off x="1229525" y="1076276"/>
              <a:ext cx="1345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b="1"/>
                <a:t>User inputs</a:t>
              </a:r>
              <a:endParaRPr b="1"/>
            </a:p>
          </p:txBody>
        </p:sp>
      </p:grpSp>
      <p:cxnSp>
        <p:nvCxnSpPr>
          <p:cNvPr id="421" name="Shape 421"/>
          <p:cNvCxnSpPr>
            <a:stCxn id="413" idx="2"/>
            <a:endCxn id="412" idx="0"/>
          </p:cNvCxnSpPr>
          <p:nvPr/>
        </p:nvCxnSpPr>
        <p:spPr>
          <a:xfrm>
            <a:off x="4572000" y="2377738"/>
            <a:ext cx="0" cy="249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Shape 422"/>
          <p:cNvCxnSpPr>
            <a:endCxn id="414" idx="0"/>
          </p:cNvCxnSpPr>
          <p:nvPr/>
        </p:nvCxnSpPr>
        <p:spPr>
          <a:xfrm>
            <a:off x="6619350" y="2384325"/>
            <a:ext cx="2100" cy="243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23" name="Shape 423"/>
          <p:cNvGrpSpPr/>
          <p:nvPr/>
        </p:nvGrpSpPr>
        <p:grpSpPr>
          <a:xfrm>
            <a:off x="1332851" y="4443675"/>
            <a:ext cx="2072049" cy="746100"/>
            <a:chOff x="1332850" y="3586425"/>
            <a:chExt cx="2072049" cy="746100"/>
          </a:xfrm>
        </p:grpSpPr>
        <p:cxnSp>
          <p:nvCxnSpPr>
            <p:cNvPr id="424" name="Shape 424"/>
            <p:cNvCxnSpPr/>
            <p:nvPr/>
          </p:nvCxnSpPr>
          <p:spPr>
            <a:xfrm rot="10800000">
              <a:off x="2593663" y="3587325"/>
              <a:ext cx="0" cy="745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5" name="Shape 425"/>
            <p:cNvCxnSpPr/>
            <p:nvPr/>
          </p:nvCxnSpPr>
          <p:spPr>
            <a:xfrm>
              <a:off x="2111469" y="3587300"/>
              <a:ext cx="0" cy="745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6" name="Shape 426"/>
            <p:cNvSpPr txBox="1"/>
            <p:nvPr/>
          </p:nvSpPr>
          <p:spPr>
            <a:xfrm>
              <a:off x="1332850" y="3586425"/>
              <a:ext cx="889962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Con_lo</a:t>
              </a:r>
              <a:r>
                <a:rPr lang="en" i="1" baseline="-25000" dirty="0"/>
                <a:t>1</a:t>
              </a:r>
              <a:endParaRPr i="1" baseline="-25000" dirty="0"/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2530069" y="3987940"/>
              <a:ext cx="87483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Inf_lo</a:t>
              </a:r>
              <a:r>
                <a:rPr lang="en" i="1" baseline="-25000" dirty="0"/>
                <a:t>1</a:t>
              </a:r>
              <a:endParaRPr i="1" baseline="-25000" dirty="0"/>
            </a:p>
          </p:txBody>
        </p:sp>
      </p:grpSp>
      <p:grpSp>
        <p:nvGrpSpPr>
          <p:cNvPr id="428" name="Shape 428"/>
          <p:cNvGrpSpPr/>
          <p:nvPr/>
        </p:nvGrpSpPr>
        <p:grpSpPr>
          <a:xfrm>
            <a:off x="3084718" y="4417901"/>
            <a:ext cx="2077645" cy="745225"/>
            <a:chOff x="3084717" y="3579700"/>
            <a:chExt cx="2077645" cy="745225"/>
          </a:xfrm>
        </p:grpSpPr>
        <p:cxnSp>
          <p:nvCxnSpPr>
            <p:cNvPr id="429" name="Shape 429"/>
            <p:cNvCxnSpPr/>
            <p:nvPr/>
          </p:nvCxnSpPr>
          <p:spPr>
            <a:xfrm rot="10800000">
              <a:off x="4360713" y="3579725"/>
              <a:ext cx="0" cy="745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0" name="Shape 430"/>
            <p:cNvCxnSpPr/>
            <p:nvPr/>
          </p:nvCxnSpPr>
          <p:spPr>
            <a:xfrm>
              <a:off x="3878519" y="3579700"/>
              <a:ext cx="0" cy="745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1" name="Shape 431"/>
            <p:cNvSpPr txBox="1"/>
            <p:nvPr/>
          </p:nvSpPr>
          <p:spPr>
            <a:xfrm>
              <a:off x="3084717" y="3586425"/>
              <a:ext cx="90792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Con_lo</a:t>
              </a:r>
              <a:r>
                <a:rPr lang="en" i="1" baseline="-25000" dirty="0"/>
                <a:t>2</a:t>
              </a:r>
              <a:endParaRPr i="1" baseline="-25000" dirty="0"/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4329562" y="4006990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Inf_lo</a:t>
              </a:r>
              <a:r>
                <a:rPr lang="en" i="1" baseline="-25000" dirty="0"/>
                <a:t>2</a:t>
              </a:r>
              <a:endParaRPr i="1" baseline="-25000" dirty="0"/>
            </a:p>
          </p:txBody>
        </p:sp>
      </p:grpSp>
      <p:grpSp>
        <p:nvGrpSpPr>
          <p:cNvPr id="433" name="Shape 433"/>
          <p:cNvGrpSpPr/>
          <p:nvPr/>
        </p:nvGrpSpPr>
        <p:grpSpPr>
          <a:xfrm>
            <a:off x="5629359" y="4424625"/>
            <a:ext cx="2030019" cy="746088"/>
            <a:chOff x="5629358" y="3586425"/>
            <a:chExt cx="2030019" cy="746088"/>
          </a:xfrm>
        </p:grpSpPr>
        <p:cxnSp>
          <p:nvCxnSpPr>
            <p:cNvPr id="434" name="Shape 434"/>
            <p:cNvCxnSpPr/>
            <p:nvPr/>
          </p:nvCxnSpPr>
          <p:spPr>
            <a:xfrm rot="10800000">
              <a:off x="6864638" y="3587313"/>
              <a:ext cx="0" cy="745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5" name="Shape 435"/>
            <p:cNvCxnSpPr/>
            <p:nvPr/>
          </p:nvCxnSpPr>
          <p:spPr>
            <a:xfrm>
              <a:off x="6382444" y="3587288"/>
              <a:ext cx="0" cy="745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6" name="Shape 436"/>
            <p:cNvSpPr txBox="1"/>
            <p:nvPr/>
          </p:nvSpPr>
          <p:spPr>
            <a:xfrm>
              <a:off x="5629358" y="3586425"/>
              <a:ext cx="903804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Con_lo</a:t>
              </a:r>
              <a:r>
                <a:rPr lang="en" i="1" baseline="-25000" dirty="0"/>
                <a:t>N</a:t>
              </a:r>
              <a:endParaRPr i="1" baseline="-25000" dirty="0"/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6826577" y="4006990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Inf_lo</a:t>
              </a:r>
              <a:r>
                <a:rPr lang="en" i="1" baseline="-25000" dirty="0"/>
                <a:t>N</a:t>
              </a:r>
              <a:endParaRPr i="1" baseline="-25000" dirty="0"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1880901" y="3092926"/>
            <a:ext cx="2027925" cy="656925"/>
            <a:chOff x="1880900" y="2235675"/>
            <a:chExt cx="2027925" cy="656925"/>
          </a:xfrm>
        </p:grpSpPr>
        <p:cxnSp>
          <p:nvCxnSpPr>
            <p:cNvPr id="439" name="Shape 439"/>
            <p:cNvCxnSpPr>
              <a:endCxn id="415" idx="0"/>
            </p:cNvCxnSpPr>
            <p:nvPr/>
          </p:nvCxnSpPr>
          <p:spPr>
            <a:xfrm flipH="1">
              <a:off x="2349425" y="2301600"/>
              <a:ext cx="1559400" cy="591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0" name="Shape 440"/>
            <p:cNvCxnSpPr/>
            <p:nvPr/>
          </p:nvCxnSpPr>
          <p:spPr>
            <a:xfrm flipH="1">
              <a:off x="2170025" y="2235675"/>
              <a:ext cx="1680300" cy="650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41" name="Shape 441"/>
            <p:cNvSpPr txBox="1"/>
            <p:nvPr/>
          </p:nvSpPr>
          <p:spPr>
            <a:xfrm>
              <a:off x="1880900" y="2398175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/>
                <a:t>Gains</a:t>
              </a:r>
              <a:r>
                <a:rPr lang="en" i="1" baseline="-25000"/>
                <a:t>1</a:t>
              </a:r>
              <a:endParaRPr i="1" baseline="-25000"/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2908138" y="2563587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/>
                <a:t>Refs</a:t>
              </a:r>
              <a:r>
                <a:rPr lang="en" i="1" baseline="-25000"/>
                <a:t>1</a:t>
              </a:r>
              <a:endParaRPr i="1" baseline="-25000"/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x="3404900" y="3153500"/>
            <a:ext cx="1860038" cy="604200"/>
            <a:chOff x="3404900" y="2296250"/>
            <a:chExt cx="1860038" cy="604200"/>
          </a:xfrm>
        </p:grpSpPr>
        <p:cxnSp>
          <p:nvCxnSpPr>
            <p:cNvPr id="444" name="Shape 444"/>
            <p:cNvCxnSpPr>
              <a:stCxn id="412" idx="2"/>
            </p:cNvCxnSpPr>
            <p:nvPr/>
          </p:nvCxnSpPr>
          <p:spPr>
            <a:xfrm flipH="1">
              <a:off x="4303200" y="2296250"/>
              <a:ext cx="268800" cy="604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5" name="Shape 445"/>
            <p:cNvCxnSpPr>
              <a:endCxn id="416" idx="0"/>
            </p:cNvCxnSpPr>
            <p:nvPr/>
          </p:nvCxnSpPr>
          <p:spPr>
            <a:xfrm flipH="1">
              <a:off x="4116475" y="2308800"/>
              <a:ext cx="259800" cy="583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46" name="Shape 446"/>
            <p:cNvSpPr txBox="1"/>
            <p:nvPr/>
          </p:nvSpPr>
          <p:spPr>
            <a:xfrm>
              <a:off x="3404900" y="2398175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Gains</a:t>
              </a:r>
              <a:r>
                <a:rPr lang="en" i="1" baseline="-25000" dirty="0"/>
                <a:t>2</a:t>
              </a:r>
              <a:endParaRPr i="1" baseline="-25000" dirty="0"/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4432138" y="2563587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/>
                <a:t>Refs</a:t>
              </a:r>
              <a:r>
                <a:rPr lang="en" i="1" baseline="-25000"/>
                <a:t>2</a:t>
              </a:r>
              <a:endParaRPr i="1" baseline="-25000"/>
            </a:p>
          </p:txBody>
        </p:sp>
      </p:grpSp>
      <p:grpSp>
        <p:nvGrpSpPr>
          <p:cNvPr id="448" name="Shape 448"/>
          <p:cNvGrpSpPr/>
          <p:nvPr/>
        </p:nvGrpSpPr>
        <p:grpSpPr>
          <a:xfrm>
            <a:off x="5044665" y="3092925"/>
            <a:ext cx="1860038" cy="664850"/>
            <a:chOff x="5044665" y="2235675"/>
            <a:chExt cx="1860038" cy="664850"/>
          </a:xfrm>
        </p:grpSpPr>
        <p:cxnSp>
          <p:nvCxnSpPr>
            <p:cNvPr id="449" name="Shape 449"/>
            <p:cNvCxnSpPr/>
            <p:nvPr/>
          </p:nvCxnSpPr>
          <p:spPr>
            <a:xfrm>
              <a:off x="5260400" y="2301425"/>
              <a:ext cx="832800" cy="599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5296925" y="2235675"/>
              <a:ext cx="906000" cy="664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1" name="Shape 451"/>
            <p:cNvSpPr txBox="1"/>
            <p:nvPr/>
          </p:nvSpPr>
          <p:spPr>
            <a:xfrm>
              <a:off x="5044665" y="2398175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/>
                <a:t>Gains</a:t>
              </a:r>
              <a:r>
                <a:rPr lang="en" i="1" baseline="-25000"/>
                <a:t>N</a:t>
              </a:r>
              <a:endParaRPr i="1" baseline="-25000"/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6071904" y="2563587"/>
              <a:ext cx="832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/>
                <a:t>Refs</a:t>
              </a:r>
              <a:r>
                <a:rPr lang="en" i="1" baseline="-25000"/>
                <a:t>N</a:t>
              </a:r>
              <a:endParaRPr i="1" baseline="-25000"/>
            </a:p>
          </p:txBody>
        </p:sp>
      </p:grpSp>
      <p:sp>
        <p:nvSpPr>
          <p:cNvPr id="453" name="Shape 453"/>
          <p:cNvSpPr txBox="1"/>
          <p:nvPr/>
        </p:nvSpPr>
        <p:spPr>
          <a:xfrm>
            <a:off x="5101063" y="3540775"/>
            <a:ext cx="800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/>
              <a:t>…</a:t>
            </a:r>
            <a:endParaRPr sz="2400" b="1"/>
          </a:p>
          <a:p>
            <a:r>
              <a:rPr lang="en" sz="2400" b="1"/>
              <a:t>…</a:t>
            </a:r>
            <a:endParaRPr sz="2400" b="1"/>
          </a:p>
          <a:p>
            <a:endParaRPr sz="2400" b="1"/>
          </a:p>
        </p:txBody>
      </p:sp>
      <p:sp>
        <p:nvSpPr>
          <p:cNvPr id="454" name="Shape 454"/>
          <p:cNvSpPr txBox="1"/>
          <p:nvPr/>
        </p:nvSpPr>
        <p:spPr>
          <a:xfrm>
            <a:off x="5101063" y="4912375"/>
            <a:ext cx="800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/>
              <a:t>…</a:t>
            </a:r>
            <a:endParaRPr sz="2400" b="1"/>
          </a:p>
          <a:p>
            <a:r>
              <a:rPr lang="en" sz="2400" b="1"/>
              <a:t>…</a:t>
            </a:r>
            <a:endParaRPr sz="2400" b="1"/>
          </a:p>
          <a:p>
            <a:endParaRPr sz="2400" b="1"/>
          </a:p>
        </p:txBody>
      </p:sp>
      <p:grpSp>
        <p:nvGrpSpPr>
          <p:cNvPr id="455" name="Shape 455"/>
          <p:cNvGrpSpPr/>
          <p:nvPr/>
        </p:nvGrpSpPr>
        <p:grpSpPr>
          <a:xfrm>
            <a:off x="5233701" y="2417226"/>
            <a:ext cx="932625" cy="630775"/>
            <a:chOff x="5233700" y="1559975"/>
            <a:chExt cx="932625" cy="630775"/>
          </a:xfrm>
        </p:grpSpPr>
        <p:grpSp>
          <p:nvGrpSpPr>
            <p:cNvPr id="456" name="Shape 456"/>
            <p:cNvGrpSpPr/>
            <p:nvPr/>
          </p:nvGrpSpPr>
          <p:grpSpPr>
            <a:xfrm>
              <a:off x="5233700" y="1559975"/>
              <a:ext cx="832800" cy="350413"/>
              <a:chOff x="5233700" y="1559975"/>
              <a:chExt cx="832800" cy="350413"/>
            </a:xfrm>
          </p:grpSpPr>
          <p:cxnSp>
            <p:nvCxnSpPr>
              <p:cNvPr id="457" name="Shape 457"/>
              <p:cNvCxnSpPr/>
              <p:nvPr/>
            </p:nvCxnSpPr>
            <p:spPr>
              <a:xfrm rot="10800000">
                <a:off x="5304775" y="1910388"/>
                <a:ext cx="59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458" name="Shape 458"/>
              <p:cNvSpPr txBox="1"/>
              <p:nvPr/>
            </p:nvSpPr>
            <p:spPr>
              <a:xfrm>
                <a:off x="5233700" y="1559975"/>
                <a:ext cx="832800" cy="25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i="1" dirty="0"/>
                  <a:t>Con_hi</a:t>
                </a:r>
                <a:endParaRPr i="1" baseline="-25000" dirty="0"/>
              </a:p>
            </p:txBody>
          </p:sp>
        </p:grpSp>
        <p:grpSp>
          <p:nvGrpSpPr>
            <p:cNvPr id="459" name="Shape 459"/>
            <p:cNvGrpSpPr/>
            <p:nvPr/>
          </p:nvGrpSpPr>
          <p:grpSpPr>
            <a:xfrm>
              <a:off x="5304775" y="1834884"/>
              <a:ext cx="861550" cy="355866"/>
              <a:chOff x="5304775" y="1834884"/>
              <a:chExt cx="861550" cy="355866"/>
            </a:xfrm>
          </p:grpSpPr>
          <p:cxnSp>
            <p:nvCxnSpPr>
              <p:cNvPr id="460" name="Shape 460"/>
              <p:cNvCxnSpPr/>
              <p:nvPr/>
            </p:nvCxnSpPr>
            <p:spPr>
              <a:xfrm rot="10800000">
                <a:off x="5304775" y="2190750"/>
                <a:ext cx="59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461" name="Shape 461"/>
              <p:cNvSpPr txBox="1"/>
              <p:nvPr/>
            </p:nvSpPr>
            <p:spPr>
              <a:xfrm>
                <a:off x="5333525" y="1834884"/>
                <a:ext cx="832800" cy="25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i="1" dirty="0"/>
                  <a:t>Inf_hi</a:t>
                </a:r>
                <a:endParaRPr i="1" baseline="-25000" dirty="0"/>
              </a:p>
            </p:txBody>
          </p:sp>
        </p:grpSp>
      </p:grpSp>
      <p:grpSp>
        <p:nvGrpSpPr>
          <p:cNvPr id="462" name="Shape 462"/>
          <p:cNvGrpSpPr/>
          <p:nvPr/>
        </p:nvGrpSpPr>
        <p:grpSpPr>
          <a:xfrm>
            <a:off x="7344749" y="2880034"/>
            <a:ext cx="823577" cy="2488825"/>
            <a:chOff x="7344748" y="2022784"/>
            <a:chExt cx="823577" cy="2488825"/>
          </a:xfrm>
        </p:grpSpPr>
        <p:cxnSp>
          <p:nvCxnSpPr>
            <p:cNvPr id="463" name="Shape 463"/>
            <p:cNvCxnSpPr>
              <a:stCxn id="407" idx="3"/>
              <a:endCxn id="414" idx="3"/>
            </p:cNvCxnSpPr>
            <p:nvPr/>
          </p:nvCxnSpPr>
          <p:spPr>
            <a:xfrm flipH="1" flipV="1">
              <a:off x="7344748" y="2022784"/>
              <a:ext cx="238901" cy="2488825"/>
            </a:xfrm>
            <a:prstGeom prst="bentConnector3">
              <a:avLst>
                <a:gd name="adj1" fmla="val -95688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64" name="Shape 464"/>
            <p:cNvSpPr txBox="1"/>
            <p:nvPr/>
          </p:nvSpPr>
          <p:spPr>
            <a:xfrm rot="5400000">
              <a:off x="7491375" y="3191550"/>
              <a:ext cx="11007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i="1" dirty="0"/>
                <a:t>Inf_lo_hi</a:t>
              </a:r>
              <a:endParaRPr i="1" baseline="-25000" dirty="0"/>
            </a:p>
          </p:txBody>
        </p:sp>
      </p:grpSp>
      <p:sp>
        <p:nvSpPr>
          <p:cNvPr id="465" name="Shape 465"/>
          <p:cNvSpPr txBox="1"/>
          <p:nvPr/>
        </p:nvSpPr>
        <p:spPr>
          <a:xfrm rot="-5400000">
            <a:off x="236288" y="3733075"/>
            <a:ext cx="13350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/>
              <a:t>Leaf Controllers</a:t>
            </a:r>
            <a:endParaRPr b="1" baseline="-25000" dirty="0"/>
          </a:p>
        </p:txBody>
      </p:sp>
      <p:sp>
        <p:nvSpPr>
          <p:cNvPr id="466" name="Shape 466"/>
          <p:cNvSpPr txBox="1"/>
          <p:nvPr/>
        </p:nvSpPr>
        <p:spPr>
          <a:xfrm rot="-5400000">
            <a:off x="223888" y="5043475"/>
            <a:ext cx="13350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/>
              <a:t>Physical Plant</a:t>
            </a:r>
            <a:endParaRPr b="1" baseline="-25000" dirty="0"/>
          </a:p>
        </p:txBody>
      </p:sp>
      <p:grpSp>
        <p:nvGrpSpPr>
          <p:cNvPr id="467" name="Shape 467"/>
          <p:cNvGrpSpPr/>
          <p:nvPr/>
        </p:nvGrpSpPr>
        <p:grpSpPr>
          <a:xfrm>
            <a:off x="6774751" y="2251138"/>
            <a:ext cx="1787750" cy="3412500"/>
            <a:chOff x="6774750" y="1393888"/>
            <a:chExt cx="1787750" cy="3412500"/>
          </a:xfrm>
        </p:grpSpPr>
        <p:grpSp>
          <p:nvGrpSpPr>
            <p:cNvPr id="468" name="Shape 468"/>
            <p:cNvGrpSpPr/>
            <p:nvPr/>
          </p:nvGrpSpPr>
          <p:grpSpPr>
            <a:xfrm>
              <a:off x="6774750" y="1393888"/>
              <a:ext cx="1416900" cy="3412500"/>
              <a:chOff x="6774750" y="1393888"/>
              <a:chExt cx="1416900" cy="3412500"/>
            </a:xfrm>
          </p:grpSpPr>
          <p:cxnSp>
            <p:nvCxnSpPr>
              <p:cNvPr id="469" name="Shape 469"/>
              <p:cNvCxnSpPr/>
              <p:nvPr/>
            </p:nvCxnSpPr>
            <p:spPr>
              <a:xfrm>
                <a:off x="7583375" y="4799125"/>
                <a:ext cx="600900" cy="6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Shape 470"/>
              <p:cNvCxnSpPr>
                <a:endCxn id="413" idx="3"/>
              </p:cNvCxnSpPr>
              <p:nvPr/>
            </p:nvCxnSpPr>
            <p:spPr>
              <a:xfrm rot="5400000" flipH="1">
                <a:off x="5776950" y="2391688"/>
                <a:ext cx="3412500" cy="14169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471" name="Shape 471"/>
            <p:cNvSpPr txBox="1"/>
            <p:nvPr/>
          </p:nvSpPr>
          <p:spPr>
            <a:xfrm rot="5400000">
              <a:off x="7569662" y="3112162"/>
              <a:ext cx="1732475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b="1" dirty="0"/>
                <a:t>System events</a:t>
              </a:r>
              <a:endParaRPr b="1" baseline="-25000" dirty="0"/>
            </a:p>
          </p:txBody>
        </p:sp>
      </p:grpSp>
      <p:sp>
        <p:nvSpPr>
          <p:cNvPr id="472" name="Shape 472"/>
          <p:cNvSpPr txBox="1"/>
          <p:nvPr/>
        </p:nvSpPr>
        <p:spPr>
          <a:xfrm>
            <a:off x="1502175" y="2531175"/>
            <a:ext cx="13350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FF0000"/>
                </a:solidFill>
              </a:rPr>
              <a:t>SPECTR</a:t>
            </a:r>
            <a:endParaRPr b="1" baseline="-25000">
              <a:solidFill>
                <a:srgbClr val="FF0000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b="1" dirty="0"/>
              <a:t>SPECTR overview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472458" y="6030585"/>
            <a:ext cx="5487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72" name="TextBox 71"/>
          <p:cNvSpPr txBox="1"/>
          <p:nvPr/>
        </p:nvSpPr>
        <p:spPr>
          <a:xfrm>
            <a:off x="578709" y="838352"/>
            <a:ext cx="79865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Putting 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hierarchical control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gain scheduling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together!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5340" y="5821824"/>
            <a:ext cx="79865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The supervisor 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updates goals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allocates resources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at runtime</a:t>
            </a:r>
          </a:p>
        </p:txBody>
      </p:sp>
    </p:spTree>
    <p:extLst>
      <p:ext uri="{BB962C8B-B14F-4D97-AF65-F5344CB8AC3E}">
        <p14:creationId xmlns:p14="http://schemas.microsoft.com/office/powerpoint/2010/main" val="17605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500" tmFilter="0, 0; .2, .5; .8, .5; 1, 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50" autoRev="1" fill="hold"/>
                                        <p:tgtEl>
                                          <p:spTgt spid="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 tmFilter="0, 0; .2, .5; .8, .5; 1, 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50" autoRev="1" fill="hold"/>
                                        <p:tgtEl>
                                          <p:spTgt spid="4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97920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35" y="1104864"/>
            <a:ext cx="6743699" cy="223380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213452" y="3864633"/>
            <a:ext cx="8712698" cy="2145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/>
              <a:t>8-core </a:t>
            </a:r>
            <a:r>
              <a:rPr lang="en" sz="3200" b="1" dirty="0"/>
              <a:t>big.Little</a:t>
            </a:r>
            <a:r>
              <a:rPr lang="en" sz="3200" dirty="0"/>
              <a:t> HMP</a:t>
            </a:r>
            <a:endParaRPr sz="3200" dirty="0"/>
          </a:p>
          <a:p>
            <a:r>
              <a:rPr lang="en" sz="3200" b="1" dirty="0"/>
              <a:t>Two set of applications</a:t>
            </a:r>
            <a:r>
              <a:rPr lang="en" sz="3200" dirty="0"/>
              <a:t>:</a:t>
            </a:r>
            <a:endParaRPr sz="3200" dirty="0"/>
          </a:p>
          <a:p>
            <a:pPr lvl="1">
              <a:spcBef>
                <a:spcPts val="0"/>
              </a:spcBef>
            </a:pPr>
            <a:r>
              <a:rPr lang="en" sz="2800" b="1" dirty="0">
                <a:solidFill>
                  <a:srgbClr val="FF0000"/>
                </a:solidFill>
              </a:rPr>
              <a:t>A foreground application </a:t>
            </a:r>
            <a:r>
              <a:rPr lang="en" sz="2800" dirty="0"/>
              <a:t>with </a:t>
            </a:r>
            <a:r>
              <a:rPr lang="en" sz="2800" b="1" dirty="0">
                <a:solidFill>
                  <a:srgbClr val="FF0000"/>
                </a:solidFill>
              </a:rPr>
              <a:t>QoS</a:t>
            </a:r>
            <a:r>
              <a:rPr lang="en" sz="2800" dirty="0"/>
              <a:t> requirements (e.g., FPS)</a:t>
            </a:r>
            <a:endParaRPr sz="2800" dirty="0"/>
          </a:p>
          <a:p>
            <a:pPr lvl="1">
              <a:spcBef>
                <a:spcPts val="0"/>
              </a:spcBef>
            </a:pPr>
            <a:r>
              <a:rPr lang="en" sz="2800" dirty="0"/>
              <a:t>A number of </a:t>
            </a:r>
            <a:r>
              <a:rPr lang="en" sz="2800" b="1" dirty="0">
                <a:solidFill>
                  <a:srgbClr val="FF0000"/>
                </a:solidFill>
              </a:rPr>
              <a:t>background applications </a:t>
            </a:r>
            <a:r>
              <a:rPr lang="en" sz="2800" dirty="0"/>
              <a:t>with no QoS requirements</a:t>
            </a:r>
            <a:endParaRPr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Case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06581" y="3256193"/>
            <a:ext cx="7990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i="1" dirty="0">
                <a:latin typeface="Arial" panose="020B0604020202020204" pitchFamily="34" charset="0"/>
              </a:rPr>
              <a:t>ODROID-XU3 platform contains an Exynos 5422 Octa-core SoC</a:t>
            </a:r>
            <a:endParaRPr lang="fi-FI" sz="2000" b="1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5991" y="4516001"/>
            <a:ext cx="8768338" cy="2145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Control knobs: </a:t>
            </a:r>
            <a:r>
              <a:rPr lang="fi-FI" dirty="0"/>
              <a:t>per-cluster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>
                <a:solidFill>
                  <a:srgbClr val="00B050"/>
                </a:solidFill>
              </a:rPr>
              <a:t>DVFS</a:t>
            </a:r>
            <a:r>
              <a:rPr lang="fi-FI" dirty="0"/>
              <a:t>, </a:t>
            </a:r>
            <a:r>
              <a:rPr lang="fi-FI" b="1" dirty="0">
                <a:solidFill>
                  <a:srgbClr val="00B050"/>
                </a:solidFill>
              </a:rPr>
              <a:t>number of idle cores</a:t>
            </a:r>
            <a:endParaRPr lang="en" b="1" dirty="0">
              <a:solidFill>
                <a:srgbClr val="00B050"/>
              </a:solidFill>
            </a:endParaRPr>
          </a:p>
          <a:p>
            <a:r>
              <a:rPr lang="en" b="1" dirty="0">
                <a:solidFill>
                  <a:srgbClr val="FF0000"/>
                </a:solidFill>
              </a:rPr>
              <a:t>System goals:</a:t>
            </a:r>
            <a:endParaRPr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00B050"/>
                </a:solidFill>
              </a:rPr>
              <a:t>Meet the QoS requirement </a:t>
            </a:r>
            <a:r>
              <a:rPr lang="en" dirty="0"/>
              <a:t>of the foreground application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00B050"/>
                </a:solidFill>
              </a:rPr>
              <a:t>Ensure the total system power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/>
              <a:t>always remains below the Thermal Design Power </a:t>
            </a:r>
            <a:r>
              <a:rPr lang="en" b="1" dirty="0">
                <a:solidFill>
                  <a:srgbClr val="00B050"/>
                </a:solidFill>
              </a:rPr>
              <a:t>(TDP)</a:t>
            </a:r>
            <a:endParaRPr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00B050"/>
                </a:solidFill>
              </a:rPr>
              <a:t>Minimize energy consumption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Case Study</a:t>
            </a:r>
          </a:p>
        </p:txBody>
      </p:sp>
      <p:pic>
        <p:nvPicPr>
          <p:cNvPr id="7" name="Shape 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601" y="960546"/>
            <a:ext cx="5372651" cy="32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24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47130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405244" y="2009725"/>
            <a:ext cx="8427055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 lang="en-US" dirty="0"/>
          </a:p>
          <a:p>
            <a:pPr marL="0" indent="0">
              <a:spcAft>
                <a:spcPts val="1600"/>
              </a:spcAft>
              <a:buNone/>
            </a:pPr>
            <a:r>
              <a:rPr lang="en-US" sz="3200" b="1" dirty="0"/>
              <a:t>5 steps </a:t>
            </a:r>
            <a:r>
              <a:rPr lang="en-US" sz="3200" dirty="0"/>
              <a:t>to </a:t>
            </a:r>
            <a:r>
              <a:rPr lang="en-US" sz="3200" b="1" dirty="0">
                <a:solidFill>
                  <a:srgbClr val="FF0000"/>
                </a:solidFill>
              </a:rPr>
              <a:t>design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00B050"/>
                </a:solidFill>
              </a:rPr>
              <a:t>verify</a:t>
            </a:r>
            <a:r>
              <a:rPr lang="en-US" sz="3200" dirty="0"/>
              <a:t> a supervisor:</a:t>
            </a:r>
            <a:endParaRPr sz="3200" dirty="0"/>
          </a:p>
        </p:txBody>
      </p:sp>
      <p:pic>
        <p:nvPicPr>
          <p:cNvPr id="551" name="Shape 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14" y="3526088"/>
            <a:ext cx="8029575" cy="137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472" y="1085852"/>
            <a:ext cx="3200253" cy="1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6875225" y="1191725"/>
            <a:ext cx="681000" cy="204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/>
              <a:t>Supervisory</a:t>
            </a:r>
            <a:endParaRPr sz="700"/>
          </a:p>
          <a:p>
            <a:pPr algn="ctr"/>
            <a:r>
              <a:rPr lang="en" sz="700"/>
              <a:t>Controller</a:t>
            </a:r>
            <a:endParaRPr sz="7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Supervisor Synthesis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8155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472" y="1085852"/>
            <a:ext cx="3200253" cy="1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6875225" y="1191725"/>
            <a:ext cx="681000" cy="204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/>
              <a:t>Supervisory</a:t>
            </a:r>
            <a:endParaRPr sz="700"/>
          </a:p>
          <a:p>
            <a:pPr algn="ctr"/>
            <a:r>
              <a:rPr lang="en" sz="700"/>
              <a:t>Controller</a:t>
            </a:r>
            <a:endParaRPr sz="7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Step 1: Plant Model </a:t>
            </a:r>
          </a:p>
        </p:txBody>
      </p:sp>
      <p:pic>
        <p:nvPicPr>
          <p:cNvPr id="8" name="Shape 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476" y="2296451"/>
            <a:ext cx="3200249" cy="5323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61"/>
          <p:cNvSpPr/>
          <p:nvPr/>
        </p:nvSpPr>
        <p:spPr>
          <a:xfrm>
            <a:off x="6041625" y="2296450"/>
            <a:ext cx="2807100" cy="5322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" name="Shape 5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54" y="2828650"/>
            <a:ext cx="3040920" cy="33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0720" y="2911248"/>
            <a:ext cx="3741450" cy="3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65554" y="6325339"/>
            <a:ext cx="324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Manually modeled sub-plants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7155" y="6217623"/>
            <a:ext cx="210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Synthesized plant  </a:t>
            </a:r>
            <a:endParaRPr lang="en-US" i="1" dirty="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3390" y="2911248"/>
            <a:ext cx="2105686" cy="3128577"/>
            <a:chOff x="2919550" y="2911248"/>
            <a:chExt cx="2105686" cy="3128577"/>
          </a:xfrm>
        </p:grpSpPr>
        <p:sp>
          <p:nvSpPr>
            <p:cNvPr id="4" name="Right Arrow 3"/>
            <p:cNvSpPr/>
            <p:nvPr/>
          </p:nvSpPr>
          <p:spPr>
            <a:xfrm>
              <a:off x="3472953" y="4374357"/>
              <a:ext cx="1552283" cy="164307"/>
            </a:xfrm>
            <a:prstGeom prst="rightArrow">
              <a:avLst>
                <a:gd name="adj1" fmla="val 44905"/>
                <a:gd name="adj2" fmla="val 5320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2919550" y="2911248"/>
              <a:ext cx="553403" cy="3128577"/>
            </a:xfrm>
            <a:prstGeom prst="rightBrace">
              <a:avLst>
                <a:gd name="adj1" fmla="val 36873"/>
                <a:gd name="adj2" fmla="val 49365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09133" y="2979182"/>
            <a:ext cx="2039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Multiple characteristics are automatically synthesized using SCT tools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2117" y="4493150"/>
            <a:ext cx="1761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E.g. </a:t>
            </a:r>
            <a:r>
              <a:rPr lang="en-US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Supremica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343" y="960188"/>
            <a:ext cx="4847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To develop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possible actions</a:t>
            </a:r>
            <a:r>
              <a:rPr lang="en-US" sz="2400" dirty="0">
                <a:latin typeface="Arial" panose="020B0604020202020204" pitchFamily="34" charset="0"/>
              </a:rPr>
              <a:t> in high-level plant model in a form of </a:t>
            </a:r>
            <a:r>
              <a:rPr lang="en-US" sz="2400" b="1" dirty="0">
                <a:latin typeface="Arial" panose="020B0604020202020204" pitchFamily="34" charset="0"/>
              </a:rPr>
              <a:t>discrete-event dynamics</a:t>
            </a:r>
            <a:endParaRPr lang="en-US" sz="24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2779" y="845084"/>
            <a:ext cx="3906712" cy="166122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Prioritize </a:t>
            </a:r>
            <a:r>
              <a:rPr lang="en-US" sz="2400" b="1" dirty="0" err="1"/>
              <a:t>QoS</a:t>
            </a:r>
            <a:r>
              <a:rPr lang="en-US" sz="2400" dirty="0"/>
              <a:t>: The </a:t>
            </a:r>
            <a:r>
              <a:rPr lang="en-US" sz="2400" b="1" dirty="0">
                <a:solidFill>
                  <a:srgbClr val="92D050"/>
                </a:solidFill>
              </a:rPr>
              <a:t>power reference</a:t>
            </a:r>
            <a:r>
              <a:rPr lang="en-US" sz="2400" dirty="0"/>
              <a:t> is updated to meet the </a:t>
            </a:r>
            <a:r>
              <a:rPr lang="en-US" sz="2400" b="1" dirty="0" err="1">
                <a:solidFill>
                  <a:srgbClr val="FFC000"/>
                </a:solidFill>
              </a:rPr>
              <a:t>QoS</a:t>
            </a:r>
            <a:r>
              <a:rPr lang="en-US" sz="2400" b="1" dirty="0">
                <a:solidFill>
                  <a:srgbClr val="FFC000"/>
                </a:solidFill>
              </a:rPr>
              <a:t> reference </a:t>
            </a:r>
            <a:r>
              <a:rPr lang="en-US" sz="2400" dirty="0"/>
              <a:t>in an energy-efficient manner.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3845" y="2732808"/>
            <a:ext cx="925618" cy="259772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64139" y="3553692"/>
            <a:ext cx="1658759" cy="110143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132609" y="800083"/>
            <a:ext cx="4592782" cy="1661221"/>
          </a:xfrm>
          <a:prstGeom prst="wedgeRoundRectCallout">
            <a:avLst>
              <a:gd name="adj1" fmla="val -19583"/>
              <a:gd name="adj2" fmla="val 113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C000"/>
                </a:solidFill>
              </a:rPr>
              <a:t>Power budget violation </a:t>
            </a:r>
            <a:r>
              <a:rPr lang="en-US" sz="2400" dirty="0">
                <a:solidFill>
                  <a:schemeClr val="bg1"/>
                </a:solidFill>
              </a:rPr>
              <a:t>generates a </a:t>
            </a:r>
            <a:r>
              <a:rPr lang="en-US" sz="2400" b="1" i="1" dirty="0">
                <a:solidFill>
                  <a:srgbClr val="FFFF00"/>
                </a:solidFill>
              </a:rPr>
              <a:t>critical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event and results in </a:t>
            </a:r>
            <a:r>
              <a:rPr lang="en-US" sz="2400" b="1" dirty="0">
                <a:solidFill>
                  <a:srgbClr val="FFFF00"/>
                </a:solidFill>
              </a:rPr>
              <a:t>gain switching </a:t>
            </a:r>
            <a:r>
              <a:rPr lang="en-US" sz="2400" dirty="0">
                <a:solidFill>
                  <a:schemeClr val="bg1"/>
                </a:solidFill>
              </a:rPr>
              <a:t>towards the </a:t>
            </a:r>
            <a:r>
              <a:rPr lang="en-US" sz="2400" b="1" dirty="0">
                <a:solidFill>
                  <a:srgbClr val="92D050"/>
                </a:solidFill>
              </a:rPr>
              <a:t>power-driven goal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Oval 15"/>
          <p:cNvSpPr/>
          <p:nvPr/>
        </p:nvSpPr>
        <p:spPr>
          <a:xfrm>
            <a:off x="207497" y="5330536"/>
            <a:ext cx="3115401" cy="100825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722" y="2647516"/>
            <a:ext cx="3089809" cy="268302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1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19" grpId="0"/>
      <p:bldP spid="6" grpId="0" animBg="1"/>
      <p:bldP spid="6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16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472" y="1085852"/>
            <a:ext cx="3200253" cy="1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6875225" y="1191725"/>
            <a:ext cx="681000" cy="204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/>
              <a:t>Supervisory</a:t>
            </a:r>
            <a:endParaRPr sz="700"/>
          </a:p>
          <a:p>
            <a:pPr algn="ctr"/>
            <a:r>
              <a:rPr lang="en" sz="700"/>
              <a:t>Controller</a:t>
            </a:r>
            <a:endParaRPr sz="7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Step 2: Intended Behavior Specification</a:t>
            </a:r>
          </a:p>
        </p:txBody>
      </p:sp>
      <p:pic>
        <p:nvPicPr>
          <p:cNvPr id="12" name="Shape 5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476" y="2296451"/>
            <a:ext cx="3200249" cy="53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594"/>
          <p:cNvSpPr/>
          <p:nvPr/>
        </p:nvSpPr>
        <p:spPr>
          <a:xfrm>
            <a:off x="5648475" y="2296450"/>
            <a:ext cx="315000" cy="5727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595"/>
          <p:cNvSpPr/>
          <p:nvPr/>
        </p:nvSpPr>
        <p:spPr>
          <a:xfrm>
            <a:off x="6665100" y="2296450"/>
            <a:ext cx="2183700" cy="5727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5" name="Shape 6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580" y="3246881"/>
            <a:ext cx="4145016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5" name="Oval Callout 4"/>
          <p:cNvSpPr/>
          <p:nvPr/>
        </p:nvSpPr>
        <p:spPr>
          <a:xfrm>
            <a:off x="2046638" y="2657311"/>
            <a:ext cx="1866900" cy="56899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Forbidden State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203" y="1013140"/>
            <a:ext cx="5042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A </a:t>
            </a:r>
            <a:r>
              <a:rPr lang="en-US" sz="2400" b="1" dirty="0">
                <a:latin typeface="Arial" panose="020B0604020202020204" pitchFamily="34" charset="0"/>
              </a:rPr>
              <a:t>specification</a:t>
            </a:r>
            <a:r>
              <a:rPr lang="en-US" sz="2400" dirty="0">
                <a:latin typeface="Arial" panose="020B0604020202020204" pitchFamily="34" charset="0"/>
              </a:rPr>
              <a:t> defines the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</a:rPr>
              <a:t>accepted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forbidden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states via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restrictions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</a:rPr>
              <a:t>on the behavior of the plant model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1717" y="3376746"/>
            <a:ext cx="3462716" cy="2225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</a:rPr>
              <a:t>This example specification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prevents </a:t>
            </a:r>
            <a:r>
              <a:rPr lang="en-US" sz="2400" b="1" dirty="0">
                <a:latin typeface="Arial" panose="020B0604020202020204" pitchFamily="34" charset="0"/>
              </a:rPr>
              <a:t>exceeding the power budget for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no more than three control intervals.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440" y="5729750"/>
            <a:ext cx="79865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Note: The model in Step 1 has 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no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limitations!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(e.g., on exceeding the power budget)</a:t>
            </a:r>
          </a:p>
        </p:txBody>
      </p:sp>
    </p:spTree>
    <p:extLst>
      <p:ext uri="{BB962C8B-B14F-4D97-AF65-F5344CB8AC3E}">
        <p14:creationId xmlns:p14="http://schemas.microsoft.com/office/powerpoint/2010/main" val="19750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708570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472" y="1085852"/>
            <a:ext cx="3200253" cy="1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6875225" y="1191725"/>
            <a:ext cx="681000" cy="204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/>
              <a:t>Supervisory</a:t>
            </a:r>
            <a:endParaRPr sz="700"/>
          </a:p>
          <a:p>
            <a:pPr algn="ctr"/>
            <a:r>
              <a:rPr lang="en" sz="700"/>
              <a:t>Controller</a:t>
            </a:r>
            <a:endParaRPr sz="7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Steps 3-5: Synthesis and Verification</a:t>
            </a:r>
          </a:p>
        </p:txBody>
      </p:sp>
      <p:sp>
        <p:nvSpPr>
          <p:cNvPr id="13" name="Shape 594"/>
          <p:cNvSpPr/>
          <p:nvPr/>
        </p:nvSpPr>
        <p:spPr>
          <a:xfrm>
            <a:off x="5648475" y="2296450"/>
            <a:ext cx="315000" cy="5727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595"/>
          <p:cNvSpPr/>
          <p:nvPr/>
        </p:nvSpPr>
        <p:spPr>
          <a:xfrm>
            <a:off x="6665100" y="2296450"/>
            <a:ext cx="2183700" cy="5727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" name="Shape 6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001" y="2248826"/>
            <a:ext cx="3200249" cy="53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17"/>
          <p:cNvSpPr/>
          <p:nvPr/>
        </p:nvSpPr>
        <p:spPr>
          <a:xfrm>
            <a:off x="5658000" y="2248825"/>
            <a:ext cx="914400" cy="5322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6" name="Shape 6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134" y="2781026"/>
            <a:ext cx="6621091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45777" y="910554"/>
            <a:ext cx="51268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</a:rPr>
              <a:t>The synthesizer generates a 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</a:rPr>
              <a:t>minimally-restrictive controller </a:t>
            </a:r>
            <a:r>
              <a:rPr lang="en-US" sz="2600" dirty="0">
                <a:latin typeface="Arial" panose="020B0604020202020204" pitchFamily="34" charset="0"/>
              </a:rPr>
              <a:t>for the given </a:t>
            </a:r>
            <a:r>
              <a:rPr lang="en-US" sz="2600" b="1" dirty="0">
                <a:solidFill>
                  <a:srgbClr val="006699"/>
                </a:solidFill>
                <a:latin typeface="Arial" panose="020B0604020202020204" pitchFamily="34" charset="0"/>
              </a:rPr>
              <a:t>plant model</a:t>
            </a:r>
            <a:r>
              <a:rPr lang="en-US" sz="2600" dirty="0">
                <a:latin typeface="Arial" panose="020B0604020202020204" pitchFamily="34" charset="0"/>
              </a:rPr>
              <a:t> and </a:t>
            </a:r>
            <a:r>
              <a:rPr lang="en-US" sz="2600" b="1" dirty="0">
                <a:solidFill>
                  <a:srgbClr val="006699"/>
                </a:solidFill>
                <a:latin typeface="Arial" panose="020B0604020202020204" pitchFamily="34" charset="0"/>
              </a:rPr>
              <a:t>specifications.</a:t>
            </a:r>
            <a:endParaRPr lang="en-US" sz="2600" b="1" dirty="0">
              <a:latin typeface="Arial" panose="020B0604020202020204" pitchFamily="34" charset="0"/>
            </a:endParaRPr>
          </a:p>
          <a:p>
            <a:endParaRPr lang="en-US" sz="2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86080" y="760084"/>
            <a:ext cx="5126823" cy="2031332"/>
          </a:xfrm>
          <a:prstGeom prst="wedgeRoundRectCallout">
            <a:avLst>
              <a:gd name="adj1" fmla="val 14594"/>
              <a:gd name="adj2" fmla="val 670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Automatically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generated and verified using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rgbClr val="92D050"/>
                </a:solidFill>
              </a:rPr>
              <a:t>synchronous composition </a:t>
            </a:r>
            <a:r>
              <a:rPr lang="en-US" sz="2600" dirty="0">
                <a:solidFill>
                  <a:schemeClr val="bg1"/>
                </a:solidFill>
              </a:rPr>
              <a:t>operations in </a:t>
            </a:r>
            <a:r>
              <a:rPr lang="en-US" sz="2600" b="1" dirty="0" err="1">
                <a:solidFill>
                  <a:srgbClr val="FFFF00"/>
                </a:solidFill>
              </a:rPr>
              <a:t>Supremica</a:t>
            </a:r>
            <a:r>
              <a:rPr lang="en-US" sz="2600" b="1" dirty="0">
                <a:solidFill>
                  <a:srgbClr val="FFFF00"/>
                </a:solidFill>
              </a:rPr>
              <a:t> SCT tool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472" y="1085852"/>
            <a:ext cx="3200253" cy="1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/>
          <p:nvPr/>
        </p:nvSpPr>
        <p:spPr>
          <a:xfrm>
            <a:off x="6875225" y="1191725"/>
            <a:ext cx="681000" cy="204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/>
              <a:t>Supervisory</a:t>
            </a:r>
            <a:endParaRPr sz="700"/>
          </a:p>
          <a:p>
            <a:pPr algn="ctr"/>
            <a:r>
              <a:rPr lang="en" sz="700"/>
              <a:t>Controller</a:t>
            </a:r>
            <a:endParaRPr sz="7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Steps 3-5: Synthesis and Verification</a:t>
            </a:r>
          </a:p>
        </p:txBody>
      </p:sp>
      <p:sp>
        <p:nvSpPr>
          <p:cNvPr id="13" name="Shape 594"/>
          <p:cNvSpPr/>
          <p:nvPr/>
        </p:nvSpPr>
        <p:spPr>
          <a:xfrm>
            <a:off x="5648475" y="2296450"/>
            <a:ext cx="315000" cy="5727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595"/>
          <p:cNvSpPr/>
          <p:nvPr/>
        </p:nvSpPr>
        <p:spPr>
          <a:xfrm>
            <a:off x="6665100" y="2296450"/>
            <a:ext cx="2183700" cy="5727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" name="Shape 6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001" y="2248826"/>
            <a:ext cx="3200249" cy="53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17"/>
          <p:cNvSpPr/>
          <p:nvPr/>
        </p:nvSpPr>
        <p:spPr>
          <a:xfrm>
            <a:off x="5658000" y="2248825"/>
            <a:ext cx="914400" cy="5322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6" name="Shape 6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134" y="2781026"/>
            <a:ext cx="6621091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35726" y="939168"/>
            <a:ext cx="5311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SCT tools (e.g., Supremica) also </a:t>
            </a:r>
            <a:r>
              <a:rPr lang="fi-FI" sz="2800" b="1" dirty="0">
                <a:solidFill>
                  <a:srgbClr val="00B050"/>
                </a:solidFill>
              </a:rPr>
              <a:t>verify</a:t>
            </a:r>
            <a:r>
              <a:rPr lang="fi-FI" sz="2800" dirty="0">
                <a:solidFill>
                  <a:srgbClr val="00B050"/>
                </a:solidFill>
              </a:rPr>
              <a:t> </a:t>
            </a:r>
            <a:r>
              <a:rPr lang="fi-FI" sz="2800" dirty="0"/>
              <a:t>the </a:t>
            </a:r>
            <a:r>
              <a:rPr lang="fi-FI" sz="2800" b="1" dirty="0">
                <a:solidFill>
                  <a:srgbClr val="7030A0"/>
                </a:solidFill>
              </a:rPr>
              <a:t>non-blocking</a:t>
            </a:r>
            <a:r>
              <a:rPr lang="fi-FI" sz="2800" dirty="0"/>
              <a:t> and </a:t>
            </a:r>
            <a:r>
              <a:rPr lang="fi-FI" sz="2800" b="1" dirty="0">
                <a:solidFill>
                  <a:srgbClr val="7030A0"/>
                </a:solidFill>
              </a:rPr>
              <a:t>controllability</a:t>
            </a:r>
            <a:r>
              <a:rPr lang="fi-FI" sz="2800" dirty="0"/>
              <a:t> properties of the synthezied controller.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876" y="2854393"/>
            <a:ext cx="806584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Non-blocking: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Accepted states (e.g., ideal states) can always be reached.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25687" y="3834476"/>
            <a:ext cx="260589" cy="7918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75233" y="486297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Stable</a:t>
            </a:r>
            <a:endParaRPr lang="fi-F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876" y="5791676"/>
            <a:ext cx="806584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Controllability: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There is a path to the accepted states from every other valid state.</a:t>
            </a:r>
          </a:p>
        </p:txBody>
      </p:sp>
    </p:spTree>
    <p:extLst>
      <p:ext uri="{BB962C8B-B14F-4D97-AF65-F5344CB8AC3E}">
        <p14:creationId xmlns:p14="http://schemas.microsoft.com/office/powerpoint/2010/main" val="21213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3116749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271402" y="3481949"/>
            <a:ext cx="7862948" cy="4722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endParaRPr lang="en" sz="2000" b="1" dirty="0"/>
          </a:p>
          <a:p>
            <a:endParaRPr lang="en" sz="2000" b="1" dirty="0"/>
          </a:p>
          <a:p>
            <a:r>
              <a:rPr lang="en" b="1" dirty="0"/>
              <a:t>QoS applications:</a:t>
            </a:r>
            <a:endParaRPr b="1" dirty="0"/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PARSEC applications</a:t>
            </a:r>
            <a:r>
              <a:rPr lang="en" dirty="0"/>
              <a:t>: </a:t>
            </a:r>
            <a:r>
              <a:rPr lang="en" b="1" dirty="0">
                <a:solidFill>
                  <a:srgbClr val="00B050"/>
                </a:solidFill>
              </a:rPr>
              <a:t>x264</a:t>
            </a:r>
            <a:r>
              <a:rPr lang="en" dirty="0"/>
              <a:t>, bodytrack, canneal, streamcluster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Data-intensive machine learning workloads</a:t>
            </a:r>
            <a:r>
              <a:rPr lang="en" dirty="0"/>
              <a:t>: k-means, KNN, least squares, linear regression</a:t>
            </a:r>
            <a:endParaRPr dirty="0"/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233302" y="1073691"/>
            <a:ext cx="7610684" cy="115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b="1" dirty="0"/>
              <a:t>Compared SPECTR with three alternative resource managers</a:t>
            </a:r>
            <a:endParaRPr b="1" dirty="0"/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MM-Pow</a:t>
            </a:r>
            <a:r>
              <a:rPr lang="en" dirty="0">
                <a:solidFill>
                  <a:srgbClr val="FF0000"/>
                </a:solidFill>
              </a:rPr>
              <a:t>:</a:t>
            </a:r>
            <a:r>
              <a:rPr lang="en" dirty="0"/>
              <a:t> 2x2 MIMOs (</a:t>
            </a:r>
            <a:r>
              <a:rPr lang="en" b="1" dirty="0"/>
              <a:t>one per cluster</a:t>
            </a:r>
            <a:r>
              <a:rPr lang="en" dirty="0"/>
              <a:t>) with gains optimized to track </a:t>
            </a:r>
            <a:r>
              <a:rPr lang="en" b="1" dirty="0">
                <a:solidFill>
                  <a:srgbClr val="00B0F0"/>
                </a:solidFill>
              </a:rPr>
              <a:t>power</a:t>
            </a:r>
            <a:endParaRPr b="1" dirty="0">
              <a:solidFill>
                <a:srgbClr val="00B0F0"/>
              </a:solidFill>
            </a:endParaRPr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MM-Perf:</a:t>
            </a:r>
            <a:r>
              <a:rPr lang="en" dirty="0"/>
              <a:t> 2x2 MIMOs (</a:t>
            </a:r>
            <a:r>
              <a:rPr lang="en" b="1" dirty="0"/>
              <a:t>one per cluster</a:t>
            </a:r>
            <a:r>
              <a:rPr lang="en" dirty="0"/>
              <a:t>) with gains optimized to track </a:t>
            </a:r>
            <a:r>
              <a:rPr lang="en" b="1" dirty="0">
                <a:solidFill>
                  <a:srgbClr val="00B0F0"/>
                </a:solidFill>
              </a:rPr>
              <a:t>performance/QoS</a:t>
            </a:r>
            <a:endParaRPr b="1" dirty="0">
              <a:solidFill>
                <a:srgbClr val="00B0F0"/>
              </a:solidFill>
            </a:endParaRPr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FS: </a:t>
            </a:r>
            <a:r>
              <a:rPr lang="en" dirty="0"/>
              <a:t>single </a:t>
            </a:r>
            <a:r>
              <a:rPr lang="en" b="1" dirty="0"/>
              <a:t>system-wide</a:t>
            </a:r>
            <a:r>
              <a:rPr lang="en" dirty="0"/>
              <a:t> 4x2 MIMO with gains optimized towards </a:t>
            </a:r>
            <a:r>
              <a:rPr lang="en" b="1" dirty="0">
                <a:solidFill>
                  <a:srgbClr val="00B0F0"/>
                </a:solidFill>
              </a:rPr>
              <a:t>power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 sz="3400" b="1" dirty="0">
                <a:latin typeface="Cambria" panose="02040503050406030204" pitchFamily="18" charset="0"/>
              </a:rPr>
              <a:t>Evaluated resource manager configurations</a:t>
            </a:r>
            <a:endParaRPr lang="en-US" sz="3400" b="1" dirty="0">
              <a:latin typeface="Cambria" panose="020405030504060302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168571" y="1693718"/>
            <a:ext cx="314325" cy="1953491"/>
          </a:xfrm>
          <a:prstGeom prst="rightBrace">
            <a:avLst>
              <a:gd name="adj1" fmla="val 8333"/>
              <a:gd name="adj2" fmla="val 5054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67155" y="2193409"/>
            <a:ext cx="177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Fixed-Objective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26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291491" y="1144370"/>
            <a:ext cx="3983329" cy="5376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>
              <a:buNone/>
            </a:pPr>
            <a:r>
              <a:rPr lang="en" sz="2000" b="1" dirty="0"/>
              <a:t>Execution scenario with three phases </a:t>
            </a:r>
            <a:r>
              <a:rPr lang="en" sz="2000" b="1" dirty="0">
                <a:solidFill>
                  <a:srgbClr val="00B0F0"/>
                </a:solidFill>
              </a:rPr>
              <a:t>(x264)</a:t>
            </a:r>
            <a:r>
              <a:rPr lang="en" sz="2000" b="1" dirty="0"/>
              <a:t>:</a:t>
            </a:r>
          </a:p>
          <a:p>
            <a:pPr marL="114300" indent="0">
              <a:buNone/>
            </a:pPr>
            <a:endParaRPr sz="2000" b="1" dirty="0"/>
          </a:p>
          <a:p>
            <a:pPr marL="596900" indent="-457200">
              <a:buFont typeface="+mj-lt"/>
              <a:buAutoNum type="arabicPeriod"/>
            </a:pPr>
            <a:r>
              <a:rPr lang="en" sz="2000" b="1" dirty="0">
                <a:solidFill>
                  <a:srgbClr val="006699"/>
                </a:solidFill>
              </a:rPr>
              <a:t>Phase 1 - Safe Phase: 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" sz="2000" b="1" i="1" dirty="0"/>
              <a:t>only</a:t>
            </a:r>
            <a:r>
              <a:rPr lang="en" sz="2000" dirty="0"/>
              <a:t> the </a:t>
            </a:r>
            <a:r>
              <a:rPr lang="en" sz="2000" b="1" i="1" dirty="0"/>
              <a:t>QoS</a:t>
            </a:r>
            <a:r>
              <a:rPr lang="en" sz="2000" i="1" dirty="0"/>
              <a:t> </a:t>
            </a:r>
            <a:r>
              <a:rPr lang="en" sz="2000" dirty="0"/>
              <a:t>application runs; power limited by TDP</a:t>
            </a:r>
          </a:p>
          <a:p>
            <a:pPr marL="596900" lvl="1" indent="0">
              <a:spcBef>
                <a:spcPts val="0"/>
              </a:spcBef>
              <a:buNone/>
            </a:pPr>
            <a:endParaRPr sz="2000" dirty="0"/>
          </a:p>
          <a:p>
            <a:pPr marL="596900" indent="-457200">
              <a:buFont typeface="+mj-lt"/>
              <a:buAutoNum type="arabicPeriod"/>
            </a:pPr>
            <a:r>
              <a:rPr lang="en" sz="2000" b="1" dirty="0">
                <a:solidFill>
                  <a:srgbClr val="C00000"/>
                </a:solidFill>
              </a:rPr>
              <a:t>Phase 2 - Emergency phase: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" sz="2000" i="1" dirty="0"/>
              <a:t>power limit set to </a:t>
            </a:r>
            <a:r>
              <a:rPr lang="en" sz="2000" b="1" i="1" dirty="0"/>
              <a:t>1W below TDP </a:t>
            </a:r>
            <a:r>
              <a:rPr lang="en" sz="2000" i="1" dirty="0"/>
              <a:t>to emulate a </a:t>
            </a:r>
            <a:r>
              <a:rPr lang="en" sz="2000" b="1" i="1" dirty="0"/>
              <a:t>thermal emergency</a:t>
            </a:r>
          </a:p>
          <a:p>
            <a:pPr marL="596900" lvl="1" indent="0">
              <a:spcBef>
                <a:spcPts val="0"/>
              </a:spcBef>
              <a:buNone/>
            </a:pPr>
            <a:endParaRPr sz="2000" b="1" i="1" dirty="0"/>
          </a:p>
          <a:p>
            <a:pPr marL="596900" indent="-457200">
              <a:buFont typeface="+mj-lt"/>
              <a:buAutoNum type="arabicPeriod"/>
            </a:pPr>
            <a:r>
              <a:rPr lang="en" sz="2000" b="1" dirty="0">
                <a:solidFill>
                  <a:schemeClr val="accent6"/>
                </a:solidFill>
              </a:rPr>
              <a:t>Phase 3 - Workload disturbance phase: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" sz="2000" dirty="0"/>
              <a:t>power limit restored to TDP, but now </a:t>
            </a:r>
            <a:r>
              <a:rPr lang="en" sz="2000" b="1" dirty="0"/>
              <a:t>several background </a:t>
            </a:r>
            <a:r>
              <a:rPr lang="en" sz="2000" dirty="0"/>
              <a:t>tasks start, interfering with the QoS application</a:t>
            </a:r>
            <a:endParaRPr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– Contoller Evaluation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049660-F3F2-4BE1-AB87-5A6504F8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67" y="3074849"/>
            <a:ext cx="3950050" cy="30923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610CCB-BCAE-4EAB-9DF8-86E0CEBCDC92}"/>
              </a:ext>
            </a:extLst>
          </p:cNvPr>
          <p:cNvSpPr/>
          <p:nvPr/>
        </p:nvSpPr>
        <p:spPr>
          <a:xfrm>
            <a:off x="7182770" y="2951305"/>
            <a:ext cx="562960" cy="321586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AC330-2F58-4A44-9D91-0CF735448EFB}"/>
              </a:ext>
            </a:extLst>
          </p:cNvPr>
          <p:cNvSpPr/>
          <p:nvPr/>
        </p:nvSpPr>
        <p:spPr>
          <a:xfrm>
            <a:off x="5258654" y="2951305"/>
            <a:ext cx="562960" cy="321586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594E1-E1FB-4E58-80F7-66F568C5C6DC}"/>
              </a:ext>
            </a:extLst>
          </p:cNvPr>
          <p:cNvSpPr/>
          <p:nvPr/>
        </p:nvSpPr>
        <p:spPr>
          <a:xfrm>
            <a:off x="7741920" y="2951305"/>
            <a:ext cx="562960" cy="3215869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EA0074-3044-4006-8914-1EC6DB8EF698}"/>
              </a:ext>
            </a:extLst>
          </p:cNvPr>
          <p:cNvSpPr/>
          <p:nvPr/>
        </p:nvSpPr>
        <p:spPr>
          <a:xfrm>
            <a:off x="8301070" y="2949015"/>
            <a:ext cx="562960" cy="321586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A3374C-DB83-4265-A805-FDA5A73ABFF4}"/>
              </a:ext>
            </a:extLst>
          </p:cNvPr>
          <p:cNvSpPr/>
          <p:nvPr/>
        </p:nvSpPr>
        <p:spPr>
          <a:xfrm>
            <a:off x="5821614" y="2951305"/>
            <a:ext cx="562960" cy="3215869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B00F6-B5BC-4492-B37C-05D964BD8C71}"/>
              </a:ext>
            </a:extLst>
          </p:cNvPr>
          <p:cNvSpPr/>
          <p:nvPr/>
        </p:nvSpPr>
        <p:spPr>
          <a:xfrm>
            <a:off x="6380764" y="2949015"/>
            <a:ext cx="562960" cy="321586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ular Callout 4">
            <a:extLst>
              <a:ext uri="{FF2B5EF4-FFF2-40B4-BE49-F238E27FC236}">
                <a16:creationId xmlns:a16="http://schemas.microsoft.com/office/drawing/2014/main" id="{D6A23DC6-4C4F-4726-85E4-9E8F079D469C}"/>
              </a:ext>
            </a:extLst>
          </p:cNvPr>
          <p:cNvSpPr/>
          <p:nvPr/>
        </p:nvSpPr>
        <p:spPr>
          <a:xfrm>
            <a:off x="4726940" y="1943178"/>
            <a:ext cx="2764994" cy="899841"/>
          </a:xfrm>
          <a:prstGeom prst="wedgeRectCallout">
            <a:avLst/>
          </a:prstGeom>
          <a:solidFill>
            <a:srgbClr val="006699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Enough power to track QoS </a:t>
            </a:r>
          </a:p>
        </p:txBody>
      </p:sp>
      <p:sp>
        <p:nvSpPr>
          <p:cNvPr id="25" name="Rectangular Callout 10">
            <a:extLst>
              <a:ext uri="{FF2B5EF4-FFF2-40B4-BE49-F238E27FC236}">
                <a16:creationId xmlns:a16="http://schemas.microsoft.com/office/drawing/2014/main" id="{38B71D83-BCD4-4886-8DEB-D0D29930BD3E}"/>
              </a:ext>
            </a:extLst>
          </p:cNvPr>
          <p:cNvSpPr/>
          <p:nvPr/>
        </p:nvSpPr>
        <p:spPr>
          <a:xfrm>
            <a:off x="5277971" y="1577190"/>
            <a:ext cx="2764994" cy="1210190"/>
          </a:xfrm>
          <a:prstGeom prst="wedgeRectCallou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feasible to track power</a:t>
            </a:r>
          </a:p>
        </p:txBody>
      </p:sp>
      <p:sp>
        <p:nvSpPr>
          <p:cNvPr id="26" name="Rectangular Callout 11">
            <a:extLst>
              <a:ext uri="{FF2B5EF4-FFF2-40B4-BE49-F238E27FC236}">
                <a16:creationId xmlns:a16="http://schemas.microsoft.com/office/drawing/2014/main" id="{5E5F28B6-AAB8-4BF6-A391-5C2BA1821C41}"/>
              </a:ext>
            </a:extLst>
          </p:cNvPr>
          <p:cNvSpPr/>
          <p:nvPr/>
        </p:nvSpPr>
        <p:spPr>
          <a:xfrm>
            <a:off x="5879802" y="1144370"/>
            <a:ext cx="2764994" cy="1607209"/>
          </a:xfrm>
          <a:prstGeom prst="wedgeRectCallout">
            <a:avLst/>
          </a:prstGeom>
          <a:solidFill>
            <a:schemeClr val="accent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Track QoS under a power cap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8914" y="3209007"/>
            <a:ext cx="103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i="1" dirty="0">
                <a:solidFill>
                  <a:srgbClr val="FF0000"/>
                </a:solidFill>
              </a:rPr>
              <a:t>MM-Pow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>
          <a:xfrm>
            <a:off x="4068848" y="3987171"/>
            <a:ext cx="101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i="1" dirty="0">
                <a:solidFill>
                  <a:srgbClr val="FF0000"/>
                </a:solidFill>
              </a:rPr>
              <a:t>MM-Perf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4148613" y="4738379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i="1" dirty="0">
                <a:solidFill>
                  <a:srgbClr val="FF0000"/>
                </a:solidFill>
              </a:rPr>
              <a:t>MM-FS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4161651" y="5485765"/>
            <a:ext cx="94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i="1" dirty="0">
                <a:solidFill>
                  <a:srgbClr val="FF0000"/>
                </a:solidFill>
              </a:rPr>
              <a:t>SPECTR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045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3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309501" y="665018"/>
            <a:ext cx="8520600" cy="38522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800" dirty="0"/>
              <a:t>QoS task: </a:t>
            </a:r>
            <a:r>
              <a:rPr lang="en" sz="2800" b="1" dirty="0"/>
              <a:t>x264</a:t>
            </a:r>
            <a:endParaRPr sz="2800" b="1" dirty="0"/>
          </a:p>
          <a:p>
            <a:r>
              <a:rPr lang="en" sz="2800" dirty="0"/>
              <a:t>Controller: </a:t>
            </a:r>
            <a:r>
              <a:rPr lang="en" sz="2800" b="1" dirty="0"/>
              <a:t>MM-Pow (power-oriented)</a:t>
            </a:r>
          </a:p>
          <a:p>
            <a:pPr lvl="1">
              <a:spcBef>
                <a:spcPts val="0"/>
              </a:spcBef>
            </a:pPr>
            <a:r>
              <a:rPr lang="en-US" dirty="0"/>
              <a:t>2x2 MIMOs (</a:t>
            </a:r>
            <a:r>
              <a:rPr lang="en-US" b="1" dirty="0"/>
              <a:t>one per cluster</a:t>
            </a:r>
            <a:r>
              <a:rPr lang="en-US" dirty="0"/>
              <a:t>) with gains optimized to track </a:t>
            </a:r>
            <a:r>
              <a:rPr lang="en-US" b="1" dirty="0">
                <a:solidFill>
                  <a:srgbClr val="00B0F0"/>
                </a:solidFill>
              </a:rPr>
              <a:t>power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45" name="Shape 6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138288"/>
            <a:ext cx="9143999" cy="21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766AC-102E-4DAD-B00A-CA7D495505F7}"/>
              </a:ext>
            </a:extLst>
          </p:cNvPr>
          <p:cNvSpPr/>
          <p:nvPr/>
        </p:nvSpPr>
        <p:spPr>
          <a:xfrm>
            <a:off x="5132530" y="3203378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59C7D-A16F-4811-973A-93C2A5AB30C8}"/>
              </a:ext>
            </a:extLst>
          </p:cNvPr>
          <p:cNvSpPr/>
          <p:nvPr/>
        </p:nvSpPr>
        <p:spPr>
          <a:xfrm>
            <a:off x="536356" y="3203378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Shape 329">
            <a:extLst>
              <a:ext uri="{FF2B5EF4-FFF2-40B4-BE49-F238E27FC236}">
                <a16:creationId xmlns:a16="http://schemas.microsoft.com/office/drawing/2014/main" id="{16DF2AF6-8AC8-4976-B3EA-F097185332FA}"/>
              </a:ext>
            </a:extLst>
          </p:cNvPr>
          <p:cNvSpPr txBox="1">
            <a:spLocks/>
          </p:cNvSpPr>
          <p:nvPr/>
        </p:nvSpPr>
        <p:spPr>
          <a:xfrm>
            <a:off x="309501" y="5243714"/>
            <a:ext cx="8437307" cy="9739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~ 40% more then necessary FPS in </a:t>
            </a:r>
            <a:r>
              <a:rPr lang="en-US" b="1" i="1" dirty="0">
                <a:solidFill>
                  <a:srgbClr val="FFFF00"/>
                </a:solidFill>
              </a:rPr>
              <a:t>Phase 1</a:t>
            </a:r>
            <a:r>
              <a:rPr lang="en-US" b="1" i="1" dirty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FFFF"/>
                </a:solidFill>
              </a:rPr>
              <a:t>Wasting energy !</a:t>
            </a:r>
          </a:p>
        </p:txBody>
      </p:sp>
      <p:sp>
        <p:nvSpPr>
          <p:cNvPr id="9" name="Rectangular Callout 11">
            <a:extLst>
              <a:ext uri="{FF2B5EF4-FFF2-40B4-BE49-F238E27FC236}">
                <a16:creationId xmlns:a16="http://schemas.microsoft.com/office/drawing/2014/main" id="{E730F9AB-020F-4A93-AFAA-E4F5813FF5DE}"/>
              </a:ext>
            </a:extLst>
          </p:cNvPr>
          <p:cNvSpPr/>
          <p:nvPr/>
        </p:nvSpPr>
        <p:spPr>
          <a:xfrm>
            <a:off x="5132530" y="2217905"/>
            <a:ext cx="2764994" cy="697163"/>
          </a:xfrm>
          <a:prstGeom prst="wedgeRectCallout">
            <a:avLst>
              <a:gd name="adj1" fmla="val -21209"/>
              <a:gd name="adj2" fmla="val 86348"/>
            </a:avLst>
          </a:prstGeom>
          <a:solidFill>
            <a:schemeClr val="accent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Under a power cap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9D6792A6-8171-44F0-A571-90B0CA56AB1B}"/>
              </a:ext>
            </a:extLst>
          </p:cNvPr>
          <p:cNvSpPr/>
          <p:nvPr/>
        </p:nvSpPr>
        <p:spPr>
          <a:xfrm>
            <a:off x="536357" y="2213087"/>
            <a:ext cx="3110852" cy="697163"/>
          </a:xfrm>
          <a:prstGeom prst="wedgeRectCallout">
            <a:avLst>
              <a:gd name="adj1" fmla="val -22537"/>
              <a:gd name="adj2" fmla="val 89328"/>
            </a:avLst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Wasted performance </a:t>
            </a:r>
          </a:p>
        </p:txBody>
      </p:sp>
      <p:sp>
        <p:nvSpPr>
          <p:cNvPr id="11" name="Shape 329">
            <a:extLst>
              <a:ext uri="{FF2B5EF4-FFF2-40B4-BE49-F238E27FC236}">
                <a16:creationId xmlns:a16="http://schemas.microsoft.com/office/drawing/2014/main" id="{16DF2AF6-8AC8-4976-B3EA-F097185332FA}"/>
              </a:ext>
            </a:extLst>
          </p:cNvPr>
          <p:cNvSpPr txBox="1">
            <a:spLocks/>
          </p:cNvSpPr>
          <p:nvPr/>
        </p:nvSpPr>
        <p:spPr>
          <a:xfrm>
            <a:off x="309502" y="6322802"/>
            <a:ext cx="8454624" cy="4641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It works fine in </a:t>
            </a:r>
            <a:r>
              <a:rPr lang="en-US" b="1" i="1" dirty="0">
                <a:solidFill>
                  <a:srgbClr val="FFFF00"/>
                </a:solidFill>
              </a:rPr>
              <a:t>Phase 2</a:t>
            </a:r>
            <a:r>
              <a:rPr lang="en-US" b="1" i="1" dirty="0">
                <a:solidFill>
                  <a:srgbClr val="FFFFFF"/>
                </a:solidFill>
              </a:rPr>
              <a:t> and </a:t>
            </a:r>
            <a:r>
              <a:rPr lang="en-US" b="1" i="1" dirty="0">
                <a:solidFill>
                  <a:srgbClr val="FFFF00"/>
                </a:solidFill>
              </a:rPr>
              <a:t>3</a:t>
            </a:r>
            <a:r>
              <a:rPr lang="en-US" b="1" i="1" dirty="0">
                <a:solidFill>
                  <a:srgbClr val="FFFFFF"/>
                </a:solidFill>
              </a:rPr>
              <a:t> by focusing on power capping</a:t>
            </a:r>
            <a:r>
              <a:rPr lang="en-US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766AC-102E-4DAD-B00A-CA7D495505F7}"/>
              </a:ext>
            </a:extLst>
          </p:cNvPr>
          <p:cNvSpPr/>
          <p:nvPr/>
        </p:nvSpPr>
        <p:spPr>
          <a:xfrm>
            <a:off x="6438320" y="3189522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766AC-102E-4DAD-B00A-CA7D495505F7}"/>
              </a:ext>
            </a:extLst>
          </p:cNvPr>
          <p:cNvSpPr/>
          <p:nvPr/>
        </p:nvSpPr>
        <p:spPr>
          <a:xfrm>
            <a:off x="7754504" y="3175666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Shape 6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074087"/>
            <a:ext cx="9144001" cy="223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340C6E-21A7-4353-B77A-7C383FD396E5}"/>
              </a:ext>
            </a:extLst>
          </p:cNvPr>
          <p:cNvSpPr/>
          <p:nvPr/>
        </p:nvSpPr>
        <p:spPr>
          <a:xfrm>
            <a:off x="7832309" y="3178154"/>
            <a:ext cx="1258520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Shape 329">
            <a:extLst>
              <a:ext uri="{FF2B5EF4-FFF2-40B4-BE49-F238E27FC236}">
                <a16:creationId xmlns:a16="http://schemas.microsoft.com/office/drawing/2014/main" id="{3537699E-BBA5-463A-8042-4238E3E4F80A}"/>
              </a:ext>
            </a:extLst>
          </p:cNvPr>
          <p:cNvSpPr txBox="1">
            <a:spLocks/>
          </p:cNvSpPr>
          <p:nvPr/>
        </p:nvSpPr>
        <p:spPr>
          <a:xfrm>
            <a:off x="309502" y="5605453"/>
            <a:ext cx="8454624" cy="612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Exceeds TDP by ~30% in </a:t>
            </a:r>
            <a:r>
              <a:rPr lang="en-US" b="1" i="1" dirty="0">
                <a:solidFill>
                  <a:srgbClr val="FFFF00"/>
                </a:solidFill>
              </a:rPr>
              <a:t>Phase 3</a:t>
            </a:r>
            <a:r>
              <a:rPr lang="en-US" b="1" i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0D1AD9-66E3-42E9-815D-D00D12119983}"/>
              </a:ext>
            </a:extLst>
          </p:cNvPr>
          <p:cNvSpPr/>
          <p:nvPr/>
        </p:nvSpPr>
        <p:spPr>
          <a:xfrm>
            <a:off x="3278856" y="3178154"/>
            <a:ext cx="1258520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ular Callout 11">
            <a:extLst>
              <a:ext uri="{FF2B5EF4-FFF2-40B4-BE49-F238E27FC236}">
                <a16:creationId xmlns:a16="http://schemas.microsoft.com/office/drawing/2014/main" id="{62E35A45-2E88-4955-ADC9-AA87863C9612}"/>
              </a:ext>
            </a:extLst>
          </p:cNvPr>
          <p:cNvSpPr/>
          <p:nvPr/>
        </p:nvSpPr>
        <p:spPr>
          <a:xfrm flipH="1">
            <a:off x="1552762" y="2240760"/>
            <a:ext cx="2984613" cy="697163"/>
          </a:xfrm>
          <a:prstGeom prst="wedgeRectCallout">
            <a:avLst>
              <a:gd name="adj1" fmla="val -33715"/>
              <a:gd name="adj2" fmla="val 83366"/>
            </a:avLst>
          </a:prstGeom>
          <a:solidFill>
            <a:schemeClr val="accent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Tracking FPS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C84E236F-A8C6-4BED-B7F5-6911D4AC9DB0}"/>
              </a:ext>
            </a:extLst>
          </p:cNvPr>
          <p:cNvSpPr/>
          <p:nvPr/>
        </p:nvSpPr>
        <p:spPr>
          <a:xfrm flipH="1">
            <a:off x="5413664" y="2240760"/>
            <a:ext cx="3522518" cy="697163"/>
          </a:xfrm>
          <a:prstGeom prst="wedgeRectCallout">
            <a:avLst>
              <a:gd name="adj1" fmla="val -40460"/>
              <a:gd name="adj2" fmla="val 81875"/>
            </a:avLst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Exceeding power limit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  <p:sp>
        <p:nvSpPr>
          <p:cNvPr id="15" name="Shape 644"/>
          <p:cNvSpPr txBox="1">
            <a:spLocks noGrp="1"/>
          </p:cNvSpPr>
          <p:nvPr>
            <p:ph type="body" idx="1"/>
          </p:nvPr>
        </p:nvSpPr>
        <p:spPr>
          <a:xfrm>
            <a:off x="309501" y="665019"/>
            <a:ext cx="8520600" cy="14395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800" dirty="0"/>
              <a:t>QoS task: </a:t>
            </a:r>
            <a:r>
              <a:rPr lang="en" sz="2800" b="1" dirty="0"/>
              <a:t>x264</a:t>
            </a:r>
            <a:endParaRPr sz="2800" b="1" dirty="0"/>
          </a:p>
          <a:p>
            <a:r>
              <a:rPr lang="en" sz="2800" dirty="0"/>
              <a:t>Controller: </a:t>
            </a:r>
            <a:r>
              <a:rPr lang="en" sz="2800" b="1" dirty="0"/>
              <a:t>MM-Perf (performance-oriented)</a:t>
            </a:r>
          </a:p>
          <a:p>
            <a:pPr lvl="1">
              <a:spcBef>
                <a:spcPts val="0"/>
              </a:spcBef>
            </a:pPr>
            <a:r>
              <a:rPr lang="en-US" dirty="0"/>
              <a:t>2x2 MIMOs (</a:t>
            </a:r>
            <a:r>
              <a:rPr lang="en-US" b="1" dirty="0"/>
              <a:t>one per cluster</a:t>
            </a:r>
            <a:r>
              <a:rPr lang="en-US" dirty="0"/>
              <a:t>) with gains optimized to track </a:t>
            </a:r>
            <a:r>
              <a:rPr lang="en-US" b="1" dirty="0" err="1">
                <a:solidFill>
                  <a:srgbClr val="00B0F0"/>
                </a:solidFill>
              </a:rPr>
              <a:t>QoS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" name="Shape 329">
            <a:extLst>
              <a:ext uri="{FF2B5EF4-FFF2-40B4-BE49-F238E27FC236}">
                <a16:creationId xmlns:a16="http://schemas.microsoft.com/office/drawing/2014/main" id="{16DF2AF6-8AC8-4976-B3EA-F097185332FA}"/>
              </a:ext>
            </a:extLst>
          </p:cNvPr>
          <p:cNvSpPr txBox="1">
            <a:spLocks/>
          </p:cNvSpPr>
          <p:nvPr/>
        </p:nvSpPr>
        <p:spPr>
          <a:xfrm>
            <a:off x="309502" y="6322802"/>
            <a:ext cx="8454624" cy="4641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It works fine in </a:t>
            </a:r>
            <a:r>
              <a:rPr lang="en-US" b="1" i="1" dirty="0">
                <a:solidFill>
                  <a:srgbClr val="FFFF00"/>
                </a:solidFill>
              </a:rPr>
              <a:t>Phase 1</a:t>
            </a:r>
            <a:r>
              <a:rPr lang="en-US" b="1" i="1" dirty="0">
                <a:solidFill>
                  <a:srgbClr val="FFFFFF"/>
                </a:solidFill>
              </a:rPr>
              <a:t> and </a:t>
            </a:r>
            <a:r>
              <a:rPr lang="en-US" b="1" i="1" dirty="0">
                <a:solidFill>
                  <a:srgbClr val="FFFF00"/>
                </a:solidFill>
              </a:rPr>
              <a:t>2</a:t>
            </a:r>
            <a:r>
              <a:rPr lang="en-US" b="1" i="1" dirty="0">
                <a:solidFill>
                  <a:srgbClr val="FFFFFF"/>
                </a:solidFill>
              </a:rPr>
              <a:t> by focusing on </a:t>
            </a:r>
            <a:r>
              <a:rPr lang="en-US" b="1" i="1" dirty="0" err="1">
                <a:solidFill>
                  <a:srgbClr val="FFFFFF"/>
                </a:solidFill>
              </a:rPr>
              <a:t>QoS</a:t>
            </a:r>
            <a:r>
              <a:rPr lang="en-US" b="1" i="1" dirty="0">
                <a:solidFill>
                  <a:srgbClr val="FFFFFF"/>
                </a:solidFill>
              </a:rPr>
              <a:t> tracking</a:t>
            </a:r>
            <a:r>
              <a:rPr lang="en-US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0D1AD9-66E3-42E9-815D-D00D12119983}"/>
              </a:ext>
            </a:extLst>
          </p:cNvPr>
          <p:cNvSpPr/>
          <p:nvPr/>
        </p:nvSpPr>
        <p:spPr>
          <a:xfrm>
            <a:off x="440713" y="3178154"/>
            <a:ext cx="1419069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0D1AD9-66E3-42E9-815D-D00D12119983}"/>
              </a:ext>
            </a:extLst>
          </p:cNvPr>
          <p:cNvSpPr/>
          <p:nvPr/>
        </p:nvSpPr>
        <p:spPr>
          <a:xfrm>
            <a:off x="1859784" y="3178740"/>
            <a:ext cx="1419071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311699" y="623456"/>
            <a:ext cx="8520600" cy="38693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800" dirty="0"/>
              <a:t>QoS task: </a:t>
            </a:r>
            <a:r>
              <a:rPr lang="en" sz="2800" b="1" dirty="0"/>
              <a:t>x264</a:t>
            </a:r>
            <a:endParaRPr sz="2800" b="1" dirty="0"/>
          </a:p>
          <a:p>
            <a:r>
              <a:rPr lang="en" sz="2800" dirty="0"/>
              <a:t>Controller: </a:t>
            </a:r>
            <a:r>
              <a:rPr lang="en" sz="2800" b="1" dirty="0"/>
              <a:t>FS (large 4x2 power-oriented)</a:t>
            </a:r>
          </a:p>
          <a:p>
            <a:pPr lvl="1">
              <a:spcBef>
                <a:spcPts val="0"/>
              </a:spcBef>
            </a:pPr>
            <a:r>
              <a:rPr lang="en-US" kern="600" dirty="0"/>
              <a:t>Single </a:t>
            </a:r>
            <a:r>
              <a:rPr lang="en-US" b="1" kern="600" dirty="0"/>
              <a:t>system-wide</a:t>
            </a:r>
            <a:r>
              <a:rPr lang="en-US" kern="600" dirty="0"/>
              <a:t> 4x2 MIMO with gains optimized towards </a:t>
            </a:r>
            <a:r>
              <a:rPr lang="en-US" b="1" kern="600" dirty="0">
                <a:solidFill>
                  <a:srgbClr val="00B0F0"/>
                </a:solidFill>
              </a:rPr>
              <a:t>power</a:t>
            </a:r>
            <a:endParaRPr lang="en-US" kern="600" dirty="0">
              <a:solidFill>
                <a:srgbClr val="00B0F0"/>
              </a:solidFill>
            </a:endParaRPr>
          </a:p>
          <a:p>
            <a:endParaRPr lang="en" sz="2800" b="1" dirty="0"/>
          </a:p>
          <a:p>
            <a:pPr marL="114300" indent="0">
              <a:buNone/>
            </a:pPr>
            <a:endParaRPr b="1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59" name="Shape 6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110697"/>
            <a:ext cx="9143999" cy="2160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45789F-DD54-44F9-BB17-4622A7E23D5C}"/>
              </a:ext>
            </a:extLst>
          </p:cNvPr>
          <p:cNvSpPr/>
          <p:nvPr/>
        </p:nvSpPr>
        <p:spPr>
          <a:xfrm>
            <a:off x="5101721" y="4042279"/>
            <a:ext cx="378373" cy="3657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28AD4E-A6FE-4E83-BD01-420CF2925505}"/>
              </a:ext>
            </a:extLst>
          </p:cNvPr>
          <p:cNvSpPr/>
          <p:nvPr/>
        </p:nvSpPr>
        <p:spPr>
          <a:xfrm>
            <a:off x="7770298" y="4008120"/>
            <a:ext cx="623263" cy="2801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F5723B-E546-4ACB-A1B0-27F1C983AD2B}"/>
              </a:ext>
            </a:extLst>
          </p:cNvPr>
          <p:cNvSpPr/>
          <p:nvPr/>
        </p:nvSpPr>
        <p:spPr>
          <a:xfrm>
            <a:off x="6432331" y="4008120"/>
            <a:ext cx="233330" cy="55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329">
            <a:extLst>
              <a:ext uri="{FF2B5EF4-FFF2-40B4-BE49-F238E27FC236}">
                <a16:creationId xmlns:a16="http://schemas.microsoft.com/office/drawing/2014/main" id="{ADBD1BAC-0E41-43F2-95A7-23B55BF0CAB7}"/>
              </a:ext>
            </a:extLst>
          </p:cNvPr>
          <p:cNvSpPr txBox="1">
            <a:spLocks/>
          </p:cNvSpPr>
          <p:nvPr/>
        </p:nvSpPr>
        <p:spPr>
          <a:xfrm>
            <a:off x="167147" y="5421991"/>
            <a:ext cx="8817552" cy="5752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n-US" b="1" i="1" dirty="0">
                <a:solidFill>
                  <a:srgbClr val="FFFFFF"/>
                </a:solidFill>
              </a:rPr>
              <a:t>~ 40% more than necessary FPS in phase 1  (akin to MM-POW)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ular Callout 11">
            <a:extLst>
              <a:ext uri="{FF2B5EF4-FFF2-40B4-BE49-F238E27FC236}">
                <a16:creationId xmlns:a16="http://schemas.microsoft.com/office/drawing/2014/main" id="{74DFC6AC-7A41-4F16-8C12-0BBD2726D3EB}"/>
              </a:ext>
            </a:extLst>
          </p:cNvPr>
          <p:cNvSpPr/>
          <p:nvPr/>
        </p:nvSpPr>
        <p:spPr>
          <a:xfrm flipH="1">
            <a:off x="5757330" y="2164377"/>
            <a:ext cx="2496766" cy="697163"/>
          </a:xfrm>
          <a:prstGeom prst="wedgeRectCallout">
            <a:avLst>
              <a:gd name="adj1" fmla="val -20417"/>
              <a:gd name="adj2" fmla="val 96780"/>
            </a:avLst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Sluggish response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B48DA710-B531-4021-B35F-45AB0AF946B0}"/>
              </a:ext>
            </a:extLst>
          </p:cNvPr>
          <p:cNvSpPr/>
          <p:nvPr/>
        </p:nvSpPr>
        <p:spPr>
          <a:xfrm>
            <a:off x="977600" y="2164376"/>
            <a:ext cx="2496766" cy="697163"/>
          </a:xfrm>
          <a:prstGeom prst="wedgeRectCallout">
            <a:avLst>
              <a:gd name="adj1" fmla="val -21249"/>
              <a:gd name="adj2" fmla="val 93800"/>
            </a:avLst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Wasted performance </a:t>
            </a:r>
          </a:p>
        </p:txBody>
      </p:sp>
      <p:sp>
        <p:nvSpPr>
          <p:cNvPr id="13" name="Shape 684">
            <a:extLst>
              <a:ext uri="{FF2B5EF4-FFF2-40B4-BE49-F238E27FC236}">
                <a16:creationId xmlns:a16="http://schemas.microsoft.com/office/drawing/2014/main" id="{A7D71B68-F9FB-41A2-8531-5F7381DB878F}"/>
              </a:ext>
            </a:extLst>
          </p:cNvPr>
          <p:cNvSpPr/>
          <p:nvPr/>
        </p:nvSpPr>
        <p:spPr>
          <a:xfrm>
            <a:off x="650905" y="3245179"/>
            <a:ext cx="1390500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  <p:sp>
        <p:nvSpPr>
          <p:cNvPr id="15" name="Shape 329">
            <a:extLst>
              <a:ext uri="{FF2B5EF4-FFF2-40B4-BE49-F238E27FC236}">
                <a16:creationId xmlns:a16="http://schemas.microsoft.com/office/drawing/2014/main" id="{ADBD1BAC-0E41-43F2-95A7-23B55BF0CAB7}"/>
              </a:ext>
            </a:extLst>
          </p:cNvPr>
          <p:cNvSpPr txBox="1">
            <a:spLocks/>
          </p:cNvSpPr>
          <p:nvPr/>
        </p:nvSpPr>
        <p:spPr>
          <a:xfrm>
            <a:off x="167147" y="6147913"/>
            <a:ext cx="8817552" cy="594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n-US" b="1" i="1" dirty="0">
                <a:solidFill>
                  <a:srgbClr val="FFFFFF"/>
                </a:solidFill>
              </a:rPr>
              <a:t>Longer settling time due to large MIMO controller.</a:t>
            </a:r>
          </a:p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uiExpand="1" build="p" animBg="1"/>
      <p:bldP spid="11" grpId="0" animBg="1"/>
      <p:bldP spid="12" grpId="0" animBg="1"/>
      <p:bldP spid="13" grpId="0" animBg="1"/>
      <p:bldP spid="1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311699" y="929284"/>
            <a:ext cx="8520600" cy="36139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/>
              <a:t>QoS task: </a:t>
            </a:r>
            <a:r>
              <a:rPr lang="en" sz="3200" b="1" dirty="0"/>
              <a:t>x264</a:t>
            </a:r>
            <a:endParaRPr sz="3200" b="1" dirty="0"/>
          </a:p>
          <a:p>
            <a:r>
              <a:rPr lang="en" sz="3200" dirty="0"/>
              <a:t>Controller: </a:t>
            </a:r>
            <a:r>
              <a:rPr lang="en" sz="3200" b="1" dirty="0">
                <a:solidFill>
                  <a:srgbClr val="FF0000"/>
                </a:solidFill>
              </a:rPr>
              <a:t>SPECTR</a:t>
            </a:r>
          </a:p>
          <a:p>
            <a:pPr marL="114300" indent="0"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66" name="Shape 6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081704"/>
            <a:ext cx="9144001" cy="22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sp>
        <p:nvSpPr>
          <p:cNvPr id="6" name="Shape 329">
            <a:extLst>
              <a:ext uri="{FF2B5EF4-FFF2-40B4-BE49-F238E27FC236}">
                <a16:creationId xmlns:a16="http://schemas.microsoft.com/office/drawing/2014/main" id="{C561F1F5-88B3-4E27-87A9-BE2E9A0F69A5}"/>
              </a:ext>
            </a:extLst>
          </p:cNvPr>
          <p:cNvSpPr txBox="1">
            <a:spLocks/>
          </p:cNvSpPr>
          <p:nvPr/>
        </p:nvSpPr>
        <p:spPr>
          <a:xfrm>
            <a:off x="440714" y="5605453"/>
            <a:ext cx="8258175" cy="6225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Let’s Take a closer look at each phase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20C03-831D-4A01-A31B-287B494EBE4E}"/>
              </a:ext>
            </a:extLst>
          </p:cNvPr>
          <p:cNvSpPr/>
          <p:nvPr/>
        </p:nvSpPr>
        <p:spPr>
          <a:xfrm>
            <a:off x="5132530" y="3197072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20746-7825-4E84-BA06-7EBD1DEFA42E}"/>
              </a:ext>
            </a:extLst>
          </p:cNvPr>
          <p:cNvSpPr/>
          <p:nvPr/>
        </p:nvSpPr>
        <p:spPr>
          <a:xfrm>
            <a:off x="523744" y="3197072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74A3C5-2D14-4721-A761-9D9378FC377E}"/>
              </a:ext>
            </a:extLst>
          </p:cNvPr>
          <p:cNvSpPr/>
          <p:nvPr/>
        </p:nvSpPr>
        <p:spPr>
          <a:xfrm>
            <a:off x="6457555" y="3197072"/>
            <a:ext cx="1374753" cy="1639789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E0DC32-BD59-4D27-B759-A999F5C98B1E}"/>
              </a:ext>
            </a:extLst>
          </p:cNvPr>
          <p:cNvSpPr/>
          <p:nvPr/>
        </p:nvSpPr>
        <p:spPr>
          <a:xfrm>
            <a:off x="1848769" y="3197072"/>
            <a:ext cx="1374753" cy="1639789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F63F2-D99E-4B25-AADB-DAE35EA54F91}"/>
              </a:ext>
            </a:extLst>
          </p:cNvPr>
          <p:cNvSpPr/>
          <p:nvPr/>
        </p:nvSpPr>
        <p:spPr>
          <a:xfrm>
            <a:off x="7832308" y="3197072"/>
            <a:ext cx="1261242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60513-C426-4259-954F-CBD15F8930EF}"/>
              </a:ext>
            </a:extLst>
          </p:cNvPr>
          <p:cNvSpPr/>
          <p:nvPr/>
        </p:nvSpPr>
        <p:spPr>
          <a:xfrm>
            <a:off x="3223522" y="3197072"/>
            <a:ext cx="1325026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4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311700" y="1303020"/>
            <a:ext cx="8520600" cy="41231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rgbClr val="00B050"/>
                </a:solidFill>
              </a:rPr>
              <a:t>Safe Phase</a:t>
            </a:r>
            <a:r>
              <a:rPr lang="en" sz="3200" dirty="0"/>
              <a:t>: QoS App only</a:t>
            </a:r>
          </a:p>
          <a:p>
            <a:pPr marL="0" indent="0">
              <a:buNone/>
            </a:pPr>
            <a:r>
              <a:rPr lang="en" sz="3200" b="1" dirty="0">
                <a:solidFill>
                  <a:srgbClr val="FF0000"/>
                </a:solidFill>
              </a:rPr>
              <a:t>SPECTR</a:t>
            </a:r>
            <a:r>
              <a:rPr lang="en" sz="3200" b="1" dirty="0"/>
              <a:t> focuses on </a:t>
            </a:r>
            <a:r>
              <a:rPr lang="en" sz="3200" b="1" dirty="0">
                <a:solidFill>
                  <a:srgbClr val="FF0000"/>
                </a:solidFill>
              </a:rPr>
              <a:t>satisfying FPS </a:t>
            </a:r>
            <a:r>
              <a:rPr lang="en" sz="3200" b="1" dirty="0"/>
              <a:t>with the </a:t>
            </a:r>
            <a:r>
              <a:rPr lang="en" sz="3200" b="1" dirty="0">
                <a:solidFill>
                  <a:srgbClr val="FF0000"/>
                </a:solidFill>
              </a:rPr>
              <a:t>minimum power</a:t>
            </a:r>
            <a:endParaRPr sz="3200" b="1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081704"/>
            <a:ext cx="9144001" cy="22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/>
          <p:nvPr/>
        </p:nvSpPr>
        <p:spPr>
          <a:xfrm>
            <a:off x="536356" y="3937450"/>
            <a:ext cx="1337064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5132529" y="3937450"/>
            <a:ext cx="1353619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96B6E-F48A-483D-92CD-C369817C211F}"/>
              </a:ext>
            </a:extLst>
          </p:cNvPr>
          <p:cNvSpPr/>
          <p:nvPr/>
        </p:nvSpPr>
        <p:spPr>
          <a:xfrm>
            <a:off x="5132530" y="3197072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65C4E-C83A-43BC-9201-C71C285809AC}"/>
              </a:ext>
            </a:extLst>
          </p:cNvPr>
          <p:cNvSpPr/>
          <p:nvPr/>
        </p:nvSpPr>
        <p:spPr>
          <a:xfrm>
            <a:off x="523744" y="3197072"/>
            <a:ext cx="1325026" cy="1639789"/>
          </a:xfrm>
          <a:prstGeom prst="rect">
            <a:avLst/>
          </a:prstGeom>
          <a:solidFill>
            <a:srgbClr val="0066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Shape 329">
            <a:extLst>
              <a:ext uri="{FF2B5EF4-FFF2-40B4-BE49-F238E27FC236}">
                <a16:creationId xmlns:a16="http://schemas.microsoft.com/office/drawing/2014/main" id="{16DF2AF6-8AC8-4976-B3EA-F097185332FA}"/>
              </a:ext>
            </a:extLst>
          </p:cNvPr>
          <p:cNvSpPr txBox="1">
            <a:spLocks/>
          </p:cNvSpPr>
          <p:nvPr/>
        </p:nvSpPr>
        <p:spPr>
          <a:xfrm>
            <a:off x="440714" y="5605453"/>
            <a:ext cx="8258175" cy="942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&lt;5% FPS steady state error (minimal wasted </a:t>
            </a:r>
            <a:r>
              <a:rPr lang="en-US" b="1" i="1" dirty="0" err="1">
                <a:solidFill>
                  <a:srgbClr val="FFFFFF"/>
                </a:solidFill>
              </a:rPr>
              <a:t>perfomance</a:t>
            </a:r>
            <a:r>
              <a:rPr lang="en-US" b="1" i="1" dirty="0">
                <a:solidFill>
                  <a:srgbClr val="FFFFFF"/>
                </a:solidFill>
              </a:rPr>
              <a:t>)</a:t>
            </a:r>
          </a:p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FFFF"/>
                </a:solidFill>
              </a:rPr>
              <a:t>Power below TDP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91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>
                <a:solidFill>
                  <a:sysClr val="window" lastClr="FFFFFF"/>
                </a:solidFill>
              </a:rPr>
              <a:t>Motivation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1362825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311700" y="987136"/>
            <a:ext cx="8520600" cy="44389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rgbClr val="FF0000"/>
                </a:solidFill>
              </a:rPr>
              <a:t>Emergency Phase</a:t>
            </a:r>
            <a:r>
              <a:rPr lang="en" sz="3200" dirty="0"/>
              <a:t>: TDP reduced in response to thermal event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SPECTR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satisfies the reference FPS and power</a:t>
            </a:r>
            <a:endParaRPr sz="3200" b="1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82" name="Shape 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081704"/>
            <a:ext cx="9144001" cy="22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Shape 683"/>
          <p:cNvSpPr/>
          <p:nvPr/>
        </p:nvSpPr>
        <p:spPr>
          <a:xfrm>
            <a:off x="1854520" y="3708850"/>
            <a:ext cx="1390500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6467249" y="4089850"/>
            <a:ext cx="1390500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F79B8-83F5-4FD4-AC96-2B79FBEC328A}"/>
              </a:ext>
            </a:extLst>
          </p:cNvPr>
          <p:cNvSpPr/>
          <p:nvPr/>
        </p:nvSpPr>
        <p:spPr>
          <a:xfrm>
            <a:off x="6450693" y="3193023"/>
            <a:ext cx="1362697" cy="1639789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734CA-31A8-4DDC-890A-91CADE76EA41}"/>
              </a:ext>
            </a:extLst>
          </p:cNvPr>
          <p:cNvSpPr/>
          <p:nvPr/>
        </p:nvSpPr>
        <p:spPr>
          <a:xfrm>
            <a:off x="1854519" y="3193023"/>
            <a:ext cx="1362697" cy="1639789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Shape 329">
            <a:extLst>
              <a:ext uri="{FF2B5EF4-FFF2-40B4-BE49-F238E27FC236}">
                <a16:creationId xmlns:a16="http://schemas.microsoft.com/office/drawing/2014/main" id="{16DF2AF6-8AC8-4976-B3EA-F097185332FA}"/>
              </a:ext>
            </a:extLst>
          </p:cNvPr>
          <p:cNvSpPr txBox="1">
            <a:spLocks/>
          </p:cNvSpPr>
          <p:nvPr/>
        </p:nvSpPr>
        <p:spPr>
          <a:xfrm>
            <a:off x="440714" y="5605453"/>
            <a:ext cx="8258175" cy="5916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&lt;5% FPS steady state error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0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311700" y="904010"/>
            <a:ext cx="8520600" cy="45221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rgbClr val="FFC000"/>
                </a:solidFill>
              </a:rPr>
              <a:t>Disturbance Phase</a:t>
            </a:r>
            <a:r>
              <a:rPr lang="en" sz="3200" dirty="0"/>
              <a:t>: TDP returned to normal, background tasks added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SPECTR</a:t>
            </a:r>
            <a:r>
              <a:rPr lang="en-US" sz="3200" b="1" dirty="0"/>
              <a:t> focuses on </a:t>
            </a:r>
            <a:r>
              <a:rPr lang="en-US" sz="3200" b="1" dirty="0">
                <a:solidFill>
                  <a:srgbClr val="FF0000"/>
                </a:solidFill>
              </a:rPr>
              <a:t>power capping</a:t>
            </a:r>
          </a:p>
          <a:p>
            <a:pPr marL="0" indent="0">
              <a:buNone/>
            </a:pPr>
            <a:endParaRPr sz="3200" b="1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91" name="Shape 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081704"/>
            <a:ext cx="9144001" cy="22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/>
          <p:nvPr/>
        </p:nvSpPr>
        <p:spPr>
          <a:xfrm>
            <a:off x="3210186" y="3785050"/>
            <a:ext cx="1317622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7822915" y="3785050"/>
            <a:ext cx="1270635" cy="79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6529E-C8E1-44B5-84B8-86E582F41803}"/>
              </a:ext>
            </a:extLst>
          </p:cNvPr>
          <p:cNvSpPr/>
          <p:nvPr/>
        </p:nvSpPr>
        <p:spPr>
          <a:xfrm>
            <a:off x="7818974" y="3178153"/>
            <a:ext cx="1274576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597C7-D5C2-494D-9909-544DE9172BA1}"/>
              </a:ext>
            </a:extLst>
          </p:cNvPr>
          <p:cNvSpPr/>
          <p:nvPr/>
        </p:nvSpPr>
        <p:spPr>
          <a:xfrm>
            <a:off x="3222800" y="3178153"/>
            <a:ext cx="1325026" cy="1639789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Shape 329">
            <a:extLst>
              <a:ext uri="{FF2B5EF4-FFF2-40B4-BE49-F238E27FC236}">
                <a16:creationId xmlns:a16="http://schemas.microsoft.com/office/drawing/2014/main" id="{16DF2AF6-8AC8-4976-B3EA-F097185332FA}"/>
              </a:ext>
            </a:extLst>
          </p:cNvPr>
          <p:cNvSpPr txBox="1">
            <a:spLocks/>
          </p:cNvSpPr>
          <p:nvPr/>
        </p:nvSpPr>
        <p:spPr>
          <a:xfrm>
            <a:off x="440714" y="5605453"/>
            <a:ext cx="8258175" cy="942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FFFF"/>
                </a:solidFill>
              </a:rPr>
              <a:t>No TDP violations, but ~23% FPS steady state error</a:t>
            </a:r>
          </a:p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FFFF"/>
                </a:solidFill>
              </a:rPr>
              <a:t>(impossible to track without violating TDP)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Contoller Evaluation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149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02" y="831273"/>
            <a:ext cx="8520600" cy="5933208"/>
          </a:xfrm>
        </p:spPr>
        <p:txBody>
          <a:bodyPr>
            <a:normAutofit/>
          </a:bodyPr>
          <a:lstStyle/>
          <a:p>
            <a:r>
              <a:rPr lang="en-US" sz="3200" b="1" dirty="0"/>
              <a:t>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detailed </a:t>
            </a:r>
            <a:r>
              <a:rPr lang="en" sz="3200" b="1" dirty="0">
                <a:solidFill>
                  <a:schemeClr val="accent5"/>
                </a:solidFill>
              </a:rPr>
              <a:t>Contoller Evaluation </a:t>
            </a:r>
            <a:r>
              <a:rPr lang="en-US" sz="3200" b="1" dirty="0"/>
              <a:t>on: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PARSEC applications</a:t>
            </a:r>
            <a:r>
              <a:rPr lang="en-US" dirty="0"/>
              <a:t>: </a:t>
            </a:r>
            <a:r>
              <a:rPr lang="en-US" dirty="0" err="1"/>
              <a:t>bodytrack</a:t>
            </a:r>
            <a:r>
              <a:rPr lang="en-US" dirty="0"/>
              <a:t>, </a:t>
            </a:r>
            <a:r>
              <a:rPr lang="en-US" dirty="0" err="1"/>
              <a:t>canneal</a:t>
            </a:r>
            <a:r>
              <a:rPr lang="en-US" dirty="0"/>
              <a:t>, </a:t>
            </a:r>
            <a:r>
              <a:rPr lang="en-US" dirty="0" err="1"/>
              <a:t>streamcluster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Data-intensive machine learning workloads</a:t>
            </a:r>
            <a:r>
              <a:rPr lang="en-US" dirty="0"/>
              <a:t>: k-means, KNN, least squares, linear regression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Model Accuracy Analysis </a:t>
            </a:r>
            <a:r>
              <a:rPr lang="en-US" sz="3200" dirty="0"/>
              <a:t>of different sized </a:t>
            </a:r>
            <a:r>
              <a:rPr lang="en-US" sz="3200" b="1" dirty="0">
                <a:solidFill>
                  <a:schemeClr val="accent5"/>
                </a:solidFill>
              </a:rPr>
              <a:t>MIMO controllers: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2x2  -&gt;  feasible and efficient 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4x2  -&gt;  feasible but sluggish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10x10 -&gt;  not feasible</a:t>
            </a:r>
          </a:p>
          <a:p>
            <a:pPr lvl="1">
              <a:spcBef>
                <a:spcPts val="6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b="1" dirty="0"/>
              <a:t>Further discussion on: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Controller responsiveness (settling time)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Controller stability</a:t>
            </a:r>
          </a:p>
          <a:p>
            <a:pPr lvl="1">
              <a:spcBef>
                <a:spcPts val="6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1"/>
            <a:endParaRPr lang="en-US" sz="3200" b="1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b="1" dirty="0"/>
              <a:t>Other Results in the Paper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832266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1926888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310495" y="720398"/>
            <a:ext cx="8518614" cy="35149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Resource managers need to </a:t>
            </a:r>
            <a:r>
              <a:rPr lang="en-US" dirty="0"/>
              <a:t>offer</a:t>
            </a:r>
            <a:r>
              <a:rPr lang="en-US" dirty="0">
                <a:solidFill>
                  <a:srgbClr val="C00000"/>
                </a:solidFill>
              </a:rPr>
              <a:t> 1) robustness, 2) formalism, 3) efficiency, 4) coordination, 5) scalability, and 6) autonomy </a:t>
            </a:r>
            <a:r>
              <a:rPr lang="en-US" b="1" dirty="0">
                <a:solidFill>
                  <a:srgbClr val="00B050"/>
                </a:solidFill>
              </a:rPr>
              <a:t>all together</a:t>
            </a:r>
          </a:p>
          <a:p>
            <a:endParaRPr sz="2000" dirty="0"/>
          </a:p>
          <a:p>
            <a:r>
              <a:rPr lang="en" b="1" dirty="0"/>
              <a:t>SPECTR</a:t>
            </a:r>
            <a:r>
              <a:rPr lang="en" b="1" dirty="0">
                <a:solidFill>
                  <a:srgbClr val="00B050"/>
                </a:solidFill>
              </a:rPr>
              <a:t> offers them all!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SPECTR </a:t>
            </a:r>
            <a:r>
              <a:rPr lang="en" b="1" dirty="0">
                <a:solidFill>
                  <a:srgbClr val="00B050"/>
                </a:solidFill>
              </a:rPr>
              <a:t>adapts</a:t>
            </a:r>
            <a:r>
              <a:rPr lang="en" b="1" dirty="0"/>
              <a:t> </a:t>
            </a:r>
            <a:r>
              <a:rPr lang="en" dirty="0"/>
              <a:t>to</a:t>
            </a:r>
            <a:r>
              <a:rPr lang="en" b="1" dirty="0"/>
              <a:t> </a:t>
            </a:r>
            <a:r>
              <a:rPr lang="en" b="1" dirty="0">
                <a:solidFill>
                  <a:srgbClr val="FF0000"/>
                </a:solidFill>
              </a:rPr>
              <a:t>changing goals at rutime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SPECTR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decomposes the control problems </a:t>
            </a:r>
            <a:r>
              <a:rPr lang="en-US" dirty="0"/>
              <a:t>to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manage its complexity</a:t>
            </a:r>
          </a:p>
          <a:p>
            <a:endParaRPr lang="en" sz="1800" dirty="0"/>
          </a:p>
          <a:p>
            <a:pPr>
              <a:lnSpc>
                <a:spcPct val="115000"/>
              </a:lnSpc>
            </a:pPr>
            <a:r>
              <a:rPr lang="en-US" b="1" dirty="0"/>
              <a:t>SPECTR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achieves</a:t>
            </a:r>
            <a:r>
              <a:rPr lang="en-US" dirty="0">
                <a:solidFill>
                  <a:srgbClr val="7030A0"/>
                </a:solidFill>
              </a:rPr>
              <a:t> up to </a:t>
            </a:r>
            <a:r>
              <a:rPr lang="en-US" b="1" dirty="0">
                <a:solidFill>
                  <a:srgbClr val="7030A0"/>
                </a:solidFill>
              </a:rPr>
              <a:t>8x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6x</a:t>
            </a:r>
            <a:r>
              <a:rPr lang="en-US" dirty="0">
                <a:solidFill>
                  <a:srgbClr val="7030A0"/>
                </a:solidFill>
              </a:rPr>
              <a:t> better target </a:t>
            </a:r>
            <a:r>
              <a:rPr lang="en-US" b="1" dirty="0" err="1">
                <a:solidFill>
                  <a:srgbClr val="7030A0"/>
                </a:solidFill>
              </a:rPr>
              <a:t>QoS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tracking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over state-of-the-art, respectively (in our case study)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7030A0"/>
              </a:solidFill>
            </a:endParaRPr>
          </a:p>
          <a:p>
            <a:pPr>
              <a:lnSpc>
                <a:spcPct val="115000"/>
              </a:lnSpc>
            </a:pPr>
            <a:r>
              <a:rPr lang="en" dirty="0"/>
              <a:t>SPECTR is </a:t>
            </a:r>
            <a:r>
              <a:rPr lang="en" b="1" dirty="0">
                <a:solidFill>
                  <a:srgbClr val="FF0000"/>
                </a:solidFill>
              </a:rPr>
              <a:t>applicable to any resource type and objective </a:t>
            </a:r>
            <a:r>
              <a:rPr lang="en" dirty="0"/>
              <a:t>as long as the management problem can be modeled using </a:t>
            </a:r>
            <a:r>
              <a:rPr lang="en" b="1" dirty="0">
                <a:solidFill>
                  <a:srgbClr val="00B050"/>
                </a:solidFill>
              </a:rPr>
              <a:t>dynamical</a:t>
            </a:r>
            <a:r>
              <a:rPr lang="en" b="1" dirty="0">
                <a:solidFill>
                  <a:srgbClr val="FF0000"/>
                </a:solidFill>
              </a:rPr>
              <a:t> </a:t>
            </a:r>
            <a:r>
              <a:rPr lang="en" b="1" dirty="0">
                <a:solidFill>
                  <a:srgbClr val="00B050"/>
                </a:solidFill>
              </a:rPr>
              <a:t>systems theory</a:t>
            </a:r>
            <a:r>
              <a:rPr lang="en" dirty="0">
                <a:solidFill>
                  <a:srgbClr val="00B050"/>
                </a:solidFill>
              </a:rPr>
              <a:t>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164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7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7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E1449A-021B-4DDA-93D8-BE8490C5C507}"/>
              </a:ext>
            </a:extLst>
          </p:cNvPr>
          <p:cNvSpPr txBox="1">
            <a:spLocks/>
          </p:cNvSpPr>
          <p:nvPr/>
        </p:nvSpPr>
        <p:spPr>
          <a:xfrm>
            <a:off x="0" y="-97736"/>
            <a:ext cx="9144000" cy="3158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950" b="1" dirty="0">
              <a:solidFill>
                <a:srgbClr val="70AD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A3292-70A5-4D27-B7B2-321A43A4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5" y="1832262"/>
            <a:ext cx="8686806" cy="8046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Formal Supervisory Control and Coordination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for Many-core Systems Resource Management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D3DA-FE55-4C49-877F-A626759B9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2" y="3395662"/>
            <a:ext cx="8686808" cy="740169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Amir M. Rahmani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Bryan Donyanavard     Tiago Mück     Kasra Moazzemi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Axel Jantsch     Onur Mutlu     Nikil Dutt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857E-3343-4F26-AB76-3AC2256AAF27}"/>
              </a:ext>
            </a:extLst>
          </p:cNvPr>
          <p:cNvSpPr/>
          <p:nvPr/>
        </p:nvSpPr>
        <p:spPr>
          <a:xfrm>
            <a:off x="2228772" y="313265"/>
            <a:ext cx="4621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SPECTR</a:t>
            </a:r>
            <a:endParaRPr lang="en-US" sz="6600" i="1" dirty="0">
              <a:solidFill>
                <a:schemeClr val="bg1"/>
              </a:solidFill>
            </a:endParaRPr>
          </a:p>
        </p:txBody>
      </p:sp>
      <p:pic>
        <p:nvPicPr>
          <p:cNvPr id="7" name="Picture 4" descr="Image result for eth zurich (swiss federal institute of technology) logo">
            <a:extLst>
              <a:ext uri="{FF2B5EF4-FFF2-40B4-BE49-F238E27FC236}">
                <a16:creationId xmlns:a16="http://schemas.microsoft.com/office/drawing/2014/main" id="{C7CFE395-C732-4687-80AF-6FC338BA4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18277"/>
          <a:stretch/>
        </p:blipFill>
        <p:spPr bwMode="auto">
          <a:xfrm>
            <a:off x="6135361" y="4566910"/>
            <a:ext cx="2252883" cy="5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4" y="4470937"/>
            <a:ext cx="1113514" cy="1111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7" y="4723057"/>
            <a:ext cx="1254681" cy="1254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9" y="5138164"/>
            <a:ext cx="1322729" cy="11228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7650" y="6411040"/>
            <a:ext cx="866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Lato"/>
              </a:rPr>
              <a:t>23rd ACM International Conference on Architectural Support for Programming Languages and Operating Systems Williamsburg, VA, March 2018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31" y="5408707"/>
            <a:ext cx="733527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20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7537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309502" y="913377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b="1" dirty="0">
                <a:solidFill>
                  <a:schemeClr val="accent5"/>
                </a:solidFill>
              </a:rPr>
              <a:t>Accuracy</a:t>
            </a:r>
            <a:r>
              <a:rPr lang="en" dirty="0">
                <a:solidFill>
                  <a:schemeClr val="dk1"/>
                </a:solidFill>
              </a:rPr>
              <a:t> of the </a:t>
            </a:r>
            <a:r>
              <a:rPr lang="en" b="1" dirty="0">
                <a:solidFill>
                  <a:srgbClr val="00B050"/>
                </a:solidFill>
              </a:rPr>
              <a:t>identified system models </a:t>
            </a:r>
            <a:r>
              <a:rPr lang="en" dirty="0">
                <a:solidFill>
                  <a:schemeClr val="dk1"/>
                </a:solidFill>
              </a:rPr>
              <a:t>of different sized MIMO controllers</a:t>
            </a:r>
            <a:endParaRPr dirty="0">
              <a:solidFill>
                <a:schemeClr val="dk1"/>
              </a:solidFill>
            </a:endParaRPr>
          </a:p>
          <a:p>
            <a:r>
              <a:rPr lang="en-US" dirty="0"/>
              <a:t>A model output </a:t>
            </a:r>
            <a:r>
              <a:rPr lang="en-US" b="1" dirty="0">
                <a:solidFill>
                  <a:srgbClr val="00B050"/>
                </a:solidFill>
              </a:rPr>
              <a:t>within the confidence interval</a:t>
            </a:r>
            <a:r>
              <a:rPr lang="en-US" dirty="0"/>
              <a:t> indicates that the </a:t>
            </a:r>
            <a:r>
              <a:rPr lang="en-US" b="1" dirty="0">
                <a:solidFill>
                  <a:srgbClr val="0070C0"/>
                </a:solidFill>
              </a:rPr>
              <a:t>deterministic</a:t>
            </a:r>
            <a:r>
              <a:rPr lang="en-US" dirty="0"/>
              <a:t> component of the model output will be </a:t>
            </a:r>
            <a:r>
              <a:rPr lang="en-US" b="1" dirty="0">
                <a:solidFill>
                  <a:srgbClr val="0070C0"/>
                </a:solidFill>
              </a:rPr>
              <a:t>near the true output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08" name="Shape 7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785878"/>
            <a:ext cx="9143999" cy="260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dirty="0"/>
              <a:t>Experimental Results -- </a:t>
            </a:r>
            <a:r>
              <a:rPr lang="en-US" sz="4000" dirty="0"/>
              <a:t>Scalability</a:t>
            </a:r>
            <a:endParaRPr lang="en-US" sz="4000" b="1" dirty="0"/>
          </a:p>
        </p:txBody>
      </p:sp>
      <p:pic>
        <p:nvPicPr>
          <p:cNvPr id="8" name="Shape 7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790554"/>
            <a:ext cx="9143999" cy="2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87210"/>
            <a:ext cx="9144000" cy="26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7986" y="4765869"/>
            <a:ext cx="2329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Confidence level of 99%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2806" y="4801355"/>
            <a:ext cx="2329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Confidence level of 99%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9550" y="2788588"/>
            <a:ext cx="4393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Outside the confidence interval 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10" name="Shape 329">
            <a:extLst>
              <a:ext uri="{FF2B5EF4-FFF2-40B4-BE49-F238E27FC236}">
                <a16:creationId xmlns:a16="http://schemas.microsoft.com/office/drawing/2014/main" id="{ADBD1BAC-0E41-43F2-95A7-23B55BF0CAB7}"/>
              </a:ext>
            </a:extLst>
          </p:cNvPr>
          <p:cNvSpPr txBox="1">
            <a:spLocks/>
          </p:cNvSpPr>
          <p:nvPr/>
        </p:nvSpPr>
        <p:spPr>
          <a:xfrm>
            <a:off x="488372" y="5860473"/>
            <a:ext cx="8490205" cy="816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itchFamily="34" charset="0"/>
              <a:buChar char="■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FFFFFF"/>
                </a:solidFill>
              </a:rPr>
              <a:t>Black-box system identification is not feasible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FFFF"/>
                </a:solidFill>
              </a:rPr>
              <a:t>for large and complex MIMO systems!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1" y="4174701"/>
            <a:ext cx="414091" cy="414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176" y="2798810"/>
            <a:ext cx="381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Within the confidence interval </a:t>
            </a:r>
            <a:endParaRPr lang="fi-FI" sz="3200" b="1" dirty="0"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80" y="4137668"/>
            <a:ext cx="473648" cy="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Shape 7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032820"/>
            <a:ext cx="9143999" cy="355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6" name="Shape 746"/>
          <p:cNvGrpSpPr/>
          <p:nvPr/>
        </p:nvGrpSpPr>
        <p:grpSpPr>
          <a:xfrm>
            <a:off x="1224650" y="3173306"/>
            <a:ext cx="2161200" cy="641100"/>
            <a:chOff x="1203025" y="2308856"/>
            <a:chExt cx="2161200" cy="641100"/>
          </a:xfrm>
        </p:grpSpPr>
        <p:sp>
          <p:nvSpPr>
            <p:cNvPr id="747" name="Shape 747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Shape 748"/>
            <p:cNvSpPr txBox="1"/>
            <p:nvPr/>
          </p:nvSpPr>
          <p:spPr>
            <a:xfrm rot="-5400000">
              <a:off x="2835936" y="2476256"/>
              <a:ext cx="6411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1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49" name="Shape 749"/>
          <p:cNvGrpSpPr/>
          <p:nvPr/>
        </p:nvGrpSpPr>
        <p:grpSpPr>
          <a:xfrm>
            <a:off x="1224651" y="1881965"/>
            <a:ext cx="4358276" cy="747266"/>
            <a:chOff x="1203025" y="2308856"/>
            <a:chExt cx="2161200" cy="641100"/>
          </a:xfrm>
        </p:grpSpPr>
        <p:sp>
          <p:nvSpPr>
            <p:cNvPr id="750" name="Shape 750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Shape 751"/>
            <p:cNvSpPr txBox="1"/>
            <p:nvPr/>
          </p:nvSpPr>
          <p:spPr>
            <a:xfrm rot="-5400000">
              <a:off x="1035629" y="2476256"/>
              <a:ext cx="6411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2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52" name="Shape 752"/>
          <p:cNvGrpSpPr/>
          <p:nvPr/>
        </p:nvGrpSpPr>
        <p:grpSpPr>
          <a:xfrm>
            <a:off x="1224651" y="2491565"/>
            <a:ext cx="4358276" cy="747266"/>
            <a:chOff x="1203025" y="2308856"/>
            <a:chExt cx="2161200" cy="641100"/>
          </a:xfrm>
        </p:grpSpPr>
        <p:sp>
          <p:nvSpPr>
            <p:cNvPr id="753" name="Shape 753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Shape 754"/>
            <p:cNvSpPr txBox="1"/>
            <p:nvPr/>
          </p:nvSpPr>
          <p:spPr>
            <a:xfrm rot="-5400000">
              <a:off x="1035629" y="2476256"/>
              <a:ext cx="6411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3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55" name="Shape 755"/>
          <p:cNvGrpSpPr/>
          <p:nvPr/>
        </p:nvGrpSpPr>
        <p:grpSpPr>
          <a:xfrm>
            <a:off x="5637006" y="1977900"/>
            <a:ext cx="2387910" cy="1220694"/>
            <a:chOff x="5637006" y="1120650"/>
            <a:chExt cx="2387910" cy="1220694"/>
          </a:xfrm>
        </p:grpSpPr>
        <p:sp>
          <p:nvSpPr>
            <p:cNvPr id="756" name="Shape 756"/>
            <p:cNvSpPr/>
            <p:nvPr/>
          </p:nvSpPr>
          <p:spPr>
            <a:xfrm>
              <a:off x="5637006" y="1150299"/>
              <a:ext cx="2387910" cy="119104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Shape 757"/>
            <p:cNvSpPr txBox="1"/>
            <p:nvPr/>
          </p:nvSpPr>
          <p:spPr>
            <a:xfrm rot="1322">
              <a:off x="6589354" y="1120800"/>
              <a:ext cx="780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4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58" name="Shape 758"/>
          <p:cNvGrpSpPr/>
          <p:nvPr/>
        </p:nvGrpSpPr>
        <p:grpSpPr>
          <a:xfrm>
            <a:off x="5575221" y="3173300"/>
            <a:ext cx="2450013" cy="641100"/>
            <a:chOff x="1146818" y="2308856"/>
            <a:chExt cx="2217407" cy="641100"/>
          </a:xfrm>
        </p:grpSpPr>
        <p:sp>
          <p:nvSpPr>
            <p:cNvPr id="759" name="Shape 759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Shape 760"/>
            <p:cNvSpPr txBox="1"/>
            <p:nvPr/>
          </p:nvSpPr>
          <p:spPr>
            <a:xfrm rot="-5400000">
              <a:off x="979418" y="2476256"/>
              <a:ext cx="6411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9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61" name="Shape 761"/>
          <p:cNvGrpSpPr/>
          <p:nvPr/>
        </p:nvGrpSpPr>
        <p:grpSpPr>
          <a:xfrm>
            <a:off x="1210268" y="3961029"/>
            <a:ext cx="3198499" cy="714719"/>
            <a:chOff x="1193249" y="2415143"/>
            <a:chExt cx="2170976" cy="495232"/>
          </a:xfrm>
        </p:grpSpPr>
        <p:sp>
          <p:nvSpPr>
            <p:cNvPr id="762" name="Shape 762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Shape 763"/>
            <p:cNvSpPr txBox="1"/>
            <p:nvPr/>
          </p:nvSpPr>
          <p:spPr>
            <a:xfrm rot="-5400000">
              <a:off x="1126799" y="2481593"/>
              <a:ext cx="4392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6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64" name="Shape 764"/>
          <p:cNvGrpSpPr/>
          <p:nvPr/>
        </p:nvGrpSpPr>
        <p:grpSpPr>
          <a:xfrm>
            <a:off x="1210268" y="4723029"/>
            <a:ext cx="3198499" cy="714719"/>
            <a:chOff x="1193249" y="2415143"/>
            <a:chExt cx="2170976" cy="495232"/>
          </a:xfrm>
        </p:grpSpPr>
        <p:sp>
          <p:nvSpPr>
            <p:cNvPr id="765" name="Shape 765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Shape 766"/>
            <p:cNvSpPr txBox="1"/>
            <p:nvPr/>
          </p:nvSpPr>
          <p:spPr>
            <a:xfrm rot="-5400000">
              <a:off x="1126799" y="2481593"/>
              <a:ext cx="4392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5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67" name="Shape 767"/>
          <p:cNvGrpSpPr/>
          <p:nvPr/>
        </p:nvGrpSpPr>
        <p:grpSpPr>
          <a:xfrm>
            <a:off x="4648892" y="3892359"/>
            <a:ext cx="2122731" cy="1344797"/>
            <a:chOff x="1203025" y="2388489"/>
            <a:chExt cx="2161200" cy="521886"/>
          </a:xfrm>
        </p:grpSpPr>
        <p:sp>
          <p:nvSpPr>
            <p:cNvPr id="768" name="Shape 768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Shape 769"/>
            <p:cNvSpPr txBox="1"/>
            <p:nvPr/>
          </p:nvSpPr>
          <p:spPr>
            <a:xfrm>
              <a:off x="1910828" y="2388489"/>
              <a:ext cx="630300" cy="1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7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70" name="Shape 770"/>
          <p:cNvGrpSpPr/>
          <p:nvPr/>
        </p:nvGrpSpPr>
        <p:grpSpPr>
          <a:xfrm>
            <a:off x="6858667" y="3884101"/>
            <a:ext cx="1029380" cy="1475691"/>
            <a:chOff x="1203025" y="2388487"/>
            <a:chExt cx="2161200" cy="521888"/>
          </a:xfrm>
        </p:grpSpPr>
        <p:sp>
          <p:nvSpPr>
            <p:cNvPr id="771" name="Shape 771"/>
            <p:cNvSpPr/>
            <p:nvPr/>
          </p:nvSpPr>
          <p:spPr>
            <a:xfrm>
              <a:off x="1203025" y="2420475"/>
              <a:ext cx="2161200" cy="489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Shape 772"/>
            <p:cNvSpPr txBox="1"/>
            <p:nvPr/>
          </p:nvSpPr>
          <p:spPr>
            <a:xfrm>
              <a:off x="1203031" y="2388487"/>
              <a:ext cx="1338000" cy="1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000" b="1" i="1">
                  <a:solidFill>
                    <a:srgbClr val="FF0000"/>
                  </a:solidFill>
                </a:rPr>
                <a:t>Step </a:t>
              </a:r>
              <a:r>
                <a:rPr lang="en" sz="1100" b="1" i="1">
                  <a:solidFill>
                    <a:srgbClr val="FF0000"/>
                  </a:solidFill>
                </a:rPr>
                <a:t>8</a:t>
              </a:r>
              <a:endParaRPr sz="11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SPECTR Design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1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49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Steady-state Error for All Benchmarks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05" y="984124"/>
            <a:ext cx="6597989" cy="4889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9639" y="5911426"/>
            <a:ext cx="748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Steady-state error for all benchmarks, grouped by phase. A negative value indicates the amount of power/</a:t>
            </a:r>
            <a:r>
              <a:rPr lang="en-US" sz="1600" dirty="0" err="1"/>
              <a:t>QoS</a:t>
            </a:r>
            <a:r>
              <a:rPr lang="en-US" sz="1600" dirty="0"/>
              <a:t> exceeding the reference value (bad), a positive value indicates the amount of power saved (good) or </a:t>
            </a:r>
            <a:r>
              <a:rPr lang="en-US" sz="1600" dirty="0" err="1"/>
              <a:t>QoS</a:t>
            </a:r>
            <a:r>
              <a:rPr lang="en-US" sz="1600" dirty="0"/>
              <a:t> degradation (bad)</a:t>
            </a:r>
          </a:p>
        </p:txBody>
      </p:sp>
    </p:spTree>
    <p:extLst>
      <p:ext uri="{BB962C8B-B14F-4D97-AF65-F5344CB8AC3E}">
        <p14:creationId xmlns:p14="http://schemas.microsoft.com/office/powerpoint/2010/main" val="28342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21229"/>
            <a:ext cx="8520600" cy="525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55600">
              <a:buSzPts val="2000"/>
            </a:pPr>
            <a:r>
              <a:rPr lang="en" sz="3200" dirty="0"/>
              <a:t>Several </a:t>
            </a:r>
            <a:r>
              <a:rPr lang="en" sz="3200" b="1" dirty="0">
                <a:solidFill>
                  <a:srgbClr val="FF0000"/>
                </a:solidFill>
              </a:rPr>
              <a:t>conflicting</a:t>
            </a:r>
            <a:r>
              <a:rPr lang="en" sz="3200" dirty="0">
                <a:solidFill>
                  <a:srgbClr val="FF0000"/>
                </a:solidFill>
              </a:rPr>
              <a:t> </a:t>
            </a:r>
            <a:r>
              <a:rPr lang="en" sz="3200" dirty="0"/>
              <a:t>goals/constraints</a:t>
            </a:r>
            <a:endParaRPr sz="3200" dirty="0"/>
          </a:p>
          <a:p>
            <a:pPr indent="-355600">
              <a:buSzPts val="2000"/>
            </a:pPr>
            <a:endParaRPr lang="en" sz="3200" dirty="0"/>
          </a:p>
          <a:p>
            <a:pPr indent="-355600">
              <a:buSzPts val="2000"/>
            </a:pPr>
            <a:endParaRPr lang="en" sz="3200" dirty="0"/>
          </a:p>
          <a:p>
            <a:pPr indent="-355600">
              <a:buSzPts val="2000"/>
            </a:pPr>
            <a:endParaRPr lang="en" sz="3200" dirty="0"/>
          </a:p>
          <a:p>
            <a:pPr indent="-355600">
              <a:buSzPts val="2000"/>
            </a:pPr>
            <a:r>
              <a:rPr lang="en" sz="3200" dirty="0"/>
              <a:t>Multiple tunable </a:t>
            </a:r>
            <a:r>
              <a:rPr lang="en" sz="3200" b="1" dirty="0">
                <a:solidFill>
                  <a:srgbClr val="FF0000"/>
                </a:solidFill>
              </a:rPr>
              <a:t>knobs </a:t>
            </a:r>
            <a:endParaRPr dirty="0">
              <a:solidFill>
                <a:srgbClr val="FF0000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dirty="0"/>
          </a:p>
          <a:p>
            <a:pPr>
              <a:spcBef>
                <a:spcPts val="1600"/>
              </a:spcBef>
            </a:pPr>
            <a:endParaRPr lang="en" sz="3200" b="1" dirty="0"/>
          </a:p>
          <a:p>
            <a:pPr>
              <a:spcBef>
                <a:spcPts val="1600"/>
              </a:spcBef>
            </a:pPr>
            <a:r>
              <a:rPr lang="en" sz="3200" b="1" dirty="0"/>
              <a:t>Ad hoc heuristics</a:t>
            </a:r>
            <a:r>
              <a:rPr lang="en" sz="3600" dirty="0"/>
              <a:t> </a:t>
            </a:r>
            <a:endParaRPr sz="3600" dirty="0"/>
          </a:p>
          <a:p>
            <a:pPr lvl="1" indent="-330200">
              <a:spcBef>
                <a:spcPts val="0"/>
              </a:spcBef>
              <a:buSzPts val="1600"/>
            </a:pPr>
            <a:r>
              <a:rPr lang="en" dirty="0"/>
              <a:t>Can be sub-optimal</a:t>
            </a:r>
            <a:endParaRPr dirty="0"/>
          </a:p>
          <a:p>
            <a:pPr lvl="1" indent="-330200">
              <a:spcBef>
                <a:spcPts val="0"/>
              </a:spcBef>
              <a:buSzPts val="1600"/>
            </a:pPr>
            <a:r>
              <a:rPr lang="en" dirty="0"/>
              <a:t>No formal methodology</a:t>
            </a:r>
            <a:endParaRPr dirty="0"/>
          </a:p>
          <a:p>
            <a:pPr lvl="1" indent="-330200">
              <a:spcBef>
                <a:spcPts val="0"/>
              </a:spcBef>
              <a:buSzPts val="1600"/>
            </a:pPr>
            <a:r>
              <a:rPr lang="en" dirty="0"/>
              <a:t>No guarantees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675" y="3170150"/>
            <a:ext cx="2120624" cy="15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649" y="1631572"/>
            <a:ext cx="2120650" cy="13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1648" y="4851128"/>
            <a:ext cx="2120651" cy="14267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82500" lnSpcReduction="100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sz="4000" b="1" dirty="0"/>
              <a:t>Resource Management in Many-core Systems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86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50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Model Accuracy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768" y="1042516"/>
            <a:ext cx="31451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Autocorrelation of residuals for identified system models of different sized MIMO controllers.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show a single performance and power output for each modeled system across multiple sample inputs.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35" y="952233"/>
            <a:ext cx="4427523" cy="51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7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Challenges in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457" y="1248059"/>
            <a:ext cx="8987622" cy="5318753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Shape 778"/>
          <p:cNvSpPr txBox="1">
            <a:spLocks/>
          </p:cNvSpPr>
          <p:nvPr/>
        </p:nvSpPr>
        <p:spPr>
          <a:xfrm>
            <a:off x="472274" y="5561265"/>
            <a:ext cx="8520600" cy="713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69863" indent="-169863" algn="l" defTabSz="514350" rtl="0" eaLnBrk="1" latinLnBrk="0" hangingPunct="1">
              <a:lnSpc>
                <a:spcPct val="85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3600" b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Cambria" panose="02040503050406030204" pitchFamily="18" charset="0"/>
              <a:buChar char="-"/>
              <a:defRPr sz="2800" b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73088" indent="-169863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2400" b="0" i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744538" indent="-171450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914400" indent="-169863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675000" indent="-128588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itchFamily="34" charset="0"/>
              <a:buChar char=" 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87500" indent="-128588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itchFamily="34" charset="0"/>
              <a:buChar char=" 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900000" indent="-128588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itchFamily="34" charset="0"/>
              <a:buChar char=" 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012500" indent="-128588" algn="l" defTabSz="514350" rtl="0" eaLnBrk="1" latinLnBrk="0" hangingPunct="1">
              <a:lnSpc>
                <a:spcPct val="85000"/>
              </a:lnSpc>
              <a:spcBef>
                <a:spcPts val="338"/>
              </a:spcBef>
              <a:buFont typeface="Arial" pitchFamily="34" charset="0"/>
              <a:buChar char=" "/>
              <a:defRPr sz="1013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sz="1400" dirty="0"/>
              <a:t>Major on-chip resource management approaches and the key questions they address (∗ = partially addressed)</a:t>
            </a:r>
            <a:endParaRPr lang="en-US" sz="300" dirty="0">
              <a:solidFill>
                <a:srgbClr val="000000"/>
              </a:solidFill>
            </a:endParaRP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9" name="Shape 779"/>
          <p:cNvGraphicFramePr/>
          <p:nvPr>
            <p:extLst>
              <p:ext uri="{D42A27DB-BD31-4B8C-83A1-F6EECF244321}">
                <p14:modId xmlns:p14="http://schemas.microsoft.com/office/powerpoint/2010/main" val="245195346"/>
              </p:ext>
            </p:extLst>
          </p:nvPr>
        </p:nvGraphicFramePr>
        <p:xfrm>
          <a:off x="572084" y="3144994"/>
          <a:ext cx="7925775" cy="2499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Methods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Robustness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Formalism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Efficiency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Coordination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Scalability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Autonomy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Machine learning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B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Estimation/Model based heuristics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SISO Control Theory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✹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MIMO Control Theory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E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Supervisory Control Theory [SPECTR]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17641" y="3144994"/>
            <a:ext cx="990029" cy="2499300"/>
          </a:xfrm>
          <a:prstGeom prst="roundRect">
            <a:avLst>
              <a:gd name="adj" fmla="val 5333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2084" y="5130037"/>
            <a:ext cx="7925775" cy="514258"/>
          </a:xfrm>
          <a:prstGeom prst="roundRect">
            <a:avLst>
              <a:gd name="adj" fmla="val 5333"/>
            </a:avLst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2085" y="4783671"/>
            <a:ext cx="5945556" cy="343452"/>
          </a:xfrm>
          <a:prstGeom prst="roundRect">
            <a:avLst>
              <a:gd name="adj" fmla="val 5333"/>
            </a:avLst>
          </a:prstGeom>
          <a:noFill/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22178" y="1513999"/>
            <a:ext cx="8025585" cy="1185256"/>
          </a:xfrm>
          <a:prstGeom prst="wedgeRoundRectCallout">
            <a:avLst>
              <a:gd name="adj1" fmla="val 18630"/>
              <a:gd name="adj2" fmla="val 87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Guaranteed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coordination</a:t>
            </a:r>
            <a:r>
              <a:rPr lang="en-US" sz="2400" dirty="0"/>
              <a:t> of multiple conflicting goals has been recently addressed for </a:t>
            </a:r>
            <a:r>
              <a:rPr lang="en-US" sz="2400" b="1" dirty="0">
                <a:solidFill>
                  <a:srgbClr val="FFFF00"/>
                </a:solidFill>
              </a:rPr>
              <a:t>single-core</a:t>
            </a:r>
            <a:r>
              <a:rPr lang="en-US" sz="2400" dirty="0"/>
              <a:t> systems via </a:t>
            </a:r>
            <a:r>
              <a:rPr lang="en-US" sz="2400" b="1" dirty="0">
                <a:solidFill>
                  <a:srgbClr val="FFFF00"/>
                </a:solidFill>
              </a:rPr>
              <a:t>MIMO</a:t>
            </a:r>
            <a:r>
              <a:rPr lang="en-US" sz="2400" dirty="0"/>
              <a:t> control theory [ISCA’16].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2178" y="1519298"/>
            <a:ext cx="8025585" cy="1185256"/>
          </a:xfrm>
          <a:prstGeom prst="wedgeRoundRectCallout">
            <a:avLst>
              <a:gd name="adj1" fmla="val 44899"/>
              <a:gd name="adj2" fmla="val 87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What if </a:t>
            </a:r>
            <a:r>
              <a:rPr lang="en-US" sz="2400" b="1" dirty="0"/>
              <a:t>goal changes at runtime </a:t>
            </a:r>
            <a:r>
              <a:rPr lang="en-US" sz="2400" b="1" dirty="0">
                <a:solidFill>
                  <a:srgbClr val="FFC000"/>
                </a:solidFill>
              </a:rPr>
              <a:t>(Autonomy)?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22178" y="1508170"/>
            <a:ext cx="8025585" cy="1185256"/>
          </a:xfrm>
          <a:prstGeom prst="wedgeRoundRectCallout">
            <a:avLst>
              <a:gd name="adj1" fmla="val 30868"/>
              <a:gd name="adj2" fmla="val 86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Can we offer </a:t>
            </a:r>
            <a:r>
              <a:rPr lang="en-US" sz="2400" b="1" dirty="0"/>
              <a:t>a systematic design flow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rgbClr val="FFC000"/>
                </a:solidFill>
              </a:rPr>
              <a:t>hierarchical control (Scalability)?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507669" y="3144994"/>
            <a:ext cx="990109" cy="2499300"/>
          </a:xfrm>
          <a:prstGeom prst="roundRect">
            <a:avLst>
              <a:gd name="adj" fmla="val 5333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4692" y="2144661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The Goal</a:t>
            </a:r>
            <a:endParaRPr lang="fi-F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SPECTR</a:t>
            </a:r>
            <a:r>
              <a:rPr lang="en-US" dirty="0"/>
              <a:t> </a:t>
            </a:r>
            <a:r>
              <a:rPr lang="en-US" b="1" dirty="0"/>
              <a:t>Outline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CEE93-C87C-43EF-85C8-C664598978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73303" y="4407877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992" y="2745179"/>
            <a:ext cx="8094161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757" y="1852296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68" y="1340844"/>
            <a:ext cx="8799068" cy="4779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123" y="314305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971" y="2370745"/>
            <a:ext cx="8102183" cy="32432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548" y="831660"/>
            <a:ext cx="8799068" cy="47798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3992" y="4009292"/>
            <a:ext cx="8094161" cy="35875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71" y="3634154"/>
            <a:ext cx="8102183" cy="33601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8999" y="828096"/>
            <a:ext cx="8122024" cy="5318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Motivation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MIMO Control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Theory for Coordinated Management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ysClr val="window" lastClr="FFFFFF"/>
                </a:solidFill>
              </a:rPr>
              <a:t>Unaddressed Challenges in Resource Management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Autonomy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Supervisory Control Theory (SCT) via SPECTR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Scalability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Autonomy through 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SPECTR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Case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0229" y="4809661"/>
            <a:ext cx="8094161" cy="36512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Supervisor Synthesis Process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4730" y="5767296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Summary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4730" y="5274685"/>
            <a:ext cx="8805213" cy="4559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" lastClr="FFFFFF"/>
                </a:solidFill>
                <a:latin typeface="Cambria" panose="02040503050406030204" pitchFamily="18" charset="0"/>
              </a:rPr>
              <a:t>   Results</a:t>
            </a:r>
          </a:p>
        </p:txBody>
      </p:sp>
    </p:spTree>
    <p:extLst>
      <p:ext uri="{BB962C8B-B14F-4D97-AF65-F5344CB8AC3E}">
        <p14:creationId xmlns:p14="http://schemas.microsoft.com/office/powerpoint/2010/main" val="388478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4511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>
              <a:buNone/>
            </a:pPr>
            <a:r>
              <a:rPr lang="en" sz="3200" b="1" dirty="0"/>
              <a:t>Benefits:</a:t>
            </a:r>
          </a:p>
          <a:p>
            <a:r>
              <a:rPr lang="en" dirty="0"/>
              <a:t>Simultaneously and </a:t>
            </a:r>
            <a:r>
              <a:rPr lang="en" b="1" dirty="0"/>
              <a:t>robustly</a:t>
            </a:r>
            <a:r>
              <a:rPr lang="en" dirty="0"/>
              <a:t> track </a:t>
            </a:r>
            <a:r>
              <a:rPr lang="en" b="1" dirty="0">
                <a:solidFill>
                  <a:srgbClr val="FF0000"/>
                </a:solidFill>
              </a:rPr>
              <a:t>multiple </a:t>
            </a:r>
            <a:r>
              <a:rPr lang="en" dirty="0"/>
              <a:t>objectives 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b="1" i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MIMO Control Theory for Coordination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6422571" y="1745673"/>
            <a:ext cx="2459537" cy="3239984"/>
          </a:xfrm>
          <a:custGeom>
            <a:avLst/>
            <a:gdLst>
              <a:gd name="connsiteX0" fmla="*/ 0 w 2459537"/>
              <a:gd name="connsiteY0" fmla="*/ 0 h 3592286"/>
              <a:gd name="connsiteX1" fmla="*/ 2438400 w 2459537"/>
              <a:gd name="connsiteY1" fmla="*/ 1491343 h 3592286"/>
              <a:gd name="connsiteX2" fmla="*/ 979715 w 2459537"/>
              <a:gd name="connsiteY2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537" h="3592286">
                <a:moveTo>
                  <a:pt x="0" y="0"/>
                </a:moveTo>
                <a:cubicBezTo>
                  <a:pt x="1137557" y="446314"/>
                  <a:pt x="2275114" y="892629"/>
                  <a:pt x="2438400" y="1491343"/>
                </a:cubicBezTo>
                <a:cubicBezTo>
                  <a:pt x="2601686" y="2090057"/>
                  <a:pt x="1790700" y="2841171"/>
                  <a:pt x="979715" y="3592286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0" y="1745673"/>
            <a:ext cx="3029632" cy="2684813"/>
          </a:xfrm>
          <a:custGeom>
            <a:avLst/>
            <a:gdLst>
              <a:gd name="connsiteX0" fmla="*/ 0 w 3029632"/>
              <a:gd name="connsiteY0" fmla="*/ 0 h 3026229"/>
              <a:gd name="connsiteX1" fmla="*/ 2960914 w 3029632"/>
              <a:gd name="connsiteY1" fmla="*/ 1338943 h 3026229"/>
              <a:gd name="connsiteX2" fmla="*/ 1796143 w 3029632"/>
              <a:gd name="connsiteY2" fmla="*/ 3026229 h 3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9632" h="3026229">
                <a:moveTo>
                  <a:pt x="0" y="0"/>
                </a:moveTo>
                <a:cubicBezTo>
                  <a:pt x="1330778" y="417286"/>
                  <a:pt x="2661557" y="834572"/>
                  <a:pt x="2960914" y="1338943"/>
                </a:cubicBezTo>
                <a:cubicBezTo>
                  <a:pt x="3260271" y="1843315"/>
                  <a:pt x="2528207" y="2434772"/>
                  <a:pt x="1796143" y="3026229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31" y="4125006"/>
            <a:ext cx="6977742" cy="188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4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4511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>
              <a:buNone/>
            </a:pPr>
            <a:r>
              <a:rPr lang="en" sz="3200" b="1" dirty="0"/>
              <a:t>Benefits:</a:t>
            </a:r>
          </a:p>
          <a:p>
            <a:r>
              <a:rPr lang="en" dirty="0"/>
              <a:t>Simultaneously and </a:t>
            </a:r>
            <a:r>
              <a:rPr lang="en" b="1" dirty="0"/>
              <a:t>robustly</a:t>
            </a:r>
            <a:r>
              <a:rPr lang="en" dirty="0"/>
              <a:t> track </a:t>
            </a:r>
            <a:r>
              <a:rPr lang="en" b="1" dirty="0">
                <a:solidFill>
                  <a:srgbClr val="FF0000"/>
                </a:solidFill>
              </a:rPr>
              <a:t>multiple </a:t>
            </a:r>
            <a:r>
              <a:rPr lang="en" dirty="0"/>
              <a:t>objectives </a:t>
            </a:r>
            <a:endParaRPr dirty="0"/>
          </a:p>
          <a:p>
            <a:pPr marL="114300" lvl="0" indent="0">
              <a:buNone/>
            </a:pPr>
            <a:endParaRPr lang="en" sz="3200" b="1" dirty="0">
              <a:solidFill>
                <a:prstClr val="black"/>
              </a:solidFill>
            </a:endParaRPr>
          </a:p>
          <a:p>
            <a:pPr marL="114300" lvl="0" indent="0">
              <a:buNone/>
            </a:pPr>
            <a:r>
              <a:rPr lang="en" sz="3200" b="1" dirty="0">
                <a:solidFill>
                  <a:prstClr val="black"/>
                </a:solidFill>
              </a:rPr>
              <a:t>Shortcomings:</a:t>
            </a:r>
          </a:p>
          <a:p>
            <a:pPr>
              <a:lnSpc>
                <a:spcPct val="115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goal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fixed</a:t>
            </a:r>
            <a:r>
              <a:rPr lang="en-US" b="1" dirty="0"/>
              <a:t> </a:t>
            </a:r>
            <a:r>
              <a:rPr lang="en-US" dirty="0"/>
              <a:t>at </a:t>
            </a:r>
            <a:r>
              <a:rPr lang="en-US" b="1" dirty="0">
                <a:solidFill>
                  <a:srgbClr val="FF0000"/>
                </a:solidFill>
              </a:rPr>
              <a:t>design-time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b="1" i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91" y="73723"/>
            <a:ext cx="8987622" cy="74019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marL="129779" lvl="0" indent="0" algn="ctr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kern="1200" spc="-6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b="1" dirty="0"/>
              <a:t>MIMO Control Theory for Coordination</a:t>
            </a:r>
          </a:p>
        </p:txBody>
      </p:sp>
      <p:pic>
        <p:nvPicPr>
          <p:cNvPr id="2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31" y="4125006"/>
            <a:ext cx="6977742" cy="18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1970116" y="3358342"/>
            <a:ext cx="4048298" cy="914400"/>
          </a:xfrm>
          <a:prstGeom prst="wedgeEllipseCallout">
            <a:avLst>
              <a:gd name="adj1" fmla="val -16521"/>
              <a:gd name="adj2" fmla="val 6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b="1" dirty="0">
                <a:solidFill>
                  <a:srgbClr val="FFFF00"/>
                </a:solidFill>
              </a:rPr>
              <a:t>weighted</a:t>
            </a:r>
            <a:r>
              <a:rPr lang="en-US" b="1" dirty="0"/>
              <a:t> Tracking</a:t>
            </a:r>
            <a:r>
              <a:rPr lang="en-US" dirty="0"/>
              <a:t> </a:t>
            </a:r>
            <a:r>
              <a:rPr lang="en-US" b="1" dirty="0"/>
              <a:t>Error Cost </a:t>
            </a:r>
            <a:r>
              <a:rPr lang="en-US" b="1" dirty="0">
                <a:solidFill>
                  <a:schemeClr val="bg1"/>
                </a:solidFill>
              </a:rPr>
              <a:t>matrix</a:t>
            </a:r>
            <a:r>
              <a:rPr lang="en-US" dirty="0"/>
              <a:t> is </a:t>
            </a:r>
            <a:r>
              <a:rPr lang="en-US" b="1" dirty="0">
                <a:solidFill>
                  <a:srgbClr val="FFC000"/>
                </a:solidFill>
              </a:rPr>
              <a:t>fixed</a:t>
            </a:r>
            <a:r>
              <a:rPr lang="en-US" dirty="0"/>
              <a:t>.</a:t>
            </a:r>
          </a:p>
        </p:txBody>
      </p:sp>
      <p:sp>
        <p:nvSpPr>
          <p:cNvPr id="9" name="Shape 96"/>
          <p:cNvSpPr txBox="1"/>
          <p:nvPr/>
        </p:nvSpPr>
        <p:spPr>
          <a:xfrm>
            <a:off x="1730235" y="5765623"/>
            <a:ext cx="5922093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>
                <a:solidFill>
                  <a:srgbClr val="7030A0"/>
                </a:solidFill>
              </a:rPr>
              <a:t>FPS</a:t>
            </a:r>
            <a:r>
              <a:rPr lang="en" sz="2400" dirty="0">
                <a:solidFill>
                  <a:srgbClr val="7030A0"/>
                </a:solidFill>
              </a:rPr>
              <a:t>:</a:t>
            </a:r>
            <a:r>
              <a:rPr lang="en" sz="3600" b="1" dirty="0">
                <a:solidFill>
                  <a:srgbClr val="7030A0"/>
                </a:solidFill>
              </a:rPr>
              <a:t>Power</a:t>
            </a:r>
            <a:r>
              <a:rPr lang="en" sz="2400" dirty="0"/>
              <a:t> &lt;= </a:t>
            </a:r>
            <a:r>
              <a:rPr lang="en" sz="2400" dirty="0">
                <a:solidFill>
                  <a:srgbClr val="7030A0"/>
                </a:solidFill>
              </a:rPr>
              <a:t>1:</a:t>
            </a:r>
            <a:r>
              <a:rPr lang="en" sz="3600" b="1" dirty="0">
                <a:solidFill>
                  <a:srgbClr val="7030A0"/>
                </a:solidFill>
              </a:rPr>
              <a:t>10</a:t>
            </a:r>
            <a:r>
              <a:rPr lang="en" sz="2400" dirty="0"/>
              <a:t> </a:t>
            </a:r>
            <a:endParaRPr sz="2400" dirty="0"/>
          </a:p>
          <a:p>
            <a:r>
              <a:rPr lang="en" sz="2400" dirty="0"/>
              <a:t>when </a:t>
            </a:r>
            <a:r>
              <a:rPr lang="en" sz="2400" b="1" dirty="0"/>
              <a:t>Maximizing FPS under a Power cap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6628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hesisTheme2018">
  <a:themeElements>
    <a:clrScheme name="Custom 2">
      <a:dk1>
        <a:sysClr val="windowText" lastClr="000000"/>
      </a:dk1>
      <a:lt1>
        <a:sysClr val="window" lastClr="FFFFFF"/>
      </a:lt1>
      <a:dk2>
        <a:srgbClr val="5B9BD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sisTheme2018" id="{155558E7-D4BC-42F8-8EA3-132E227CD54A}" vid="{AEDF17F3-28A3-4CD4-B2D5-A67E05DA9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5B9BD5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C00000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14018</TotalTime>
  <Words>3101</Words>
  <Application>Microsoft Macintosh PowerPoint</Application>
  <PresentationFormat>On-screen Show (4:3)</PresentationFormat>
  <Paragraphs>624</Paragraphs>
  <Slides>50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</vt:lpstr>
      <vt:lpstr>Lato</vt:lpstr>
      <vt:lpstr>Times New Roman</vt:lpstr>
      <vt:lpstr>ThesisTheme2018</vt:lpstr>
      <vt:lpstr>Formal Supervisory Control and Coordination for Many-core Systems Resource Management</vt:lpstr>
      <vt:lpstr>Executive Summary</vt:lpstr>
      <vt:lpstr>SPECTR Outline</vt:lpstr>
      <vt:lpstr>SPECTR Outline</vt:lpstr>
      <vt:lpstr>PowerPoint Presentation</vt:lpstr>
      <vt:lpstr>Challenges in Resource Management</vt:lpstr>
      <vt:lpstr>SPECTR Outline</vt:lpstr>
      <vt:lpstr>PowerPoint Presentation</vt:lpstr>
      <vt:lpstr>PowerPoint Presentation</vt:lpstr>
      <vt:lpstr>PowerPoint Presentation</vt:lpstr>
      <vt:lpstr>SPECTR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 Outline</vt:lpstr>
      <vt:lpstr>PowerPoint Presentation</vt:lpstr>
      <vt:lpstr>PowerPoint Presentation</vt:lpstr>
      <vt:lpstr>PowerPoint Presentation</vt:lpstr>
      <vt:lpstr>SPECTR Outline</vt:lpstr>
      <vt:lpstr>PowerPoint Presentation</vt:lpstr>
      <vt:lpstr>SPECTR Outline</vt:lpstr>
      <vt:lpstr>PowerPoint Presentation</vt:lpstr>
      <vt:lpstr>PowerPoint Presentation</vt:lpstr>
      <vt:lpstr>SPECTR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 Outline</vt:lpstr>
      <vt:lpstr>PowerPoint Presentation</vt:lpstr>
      <vt:lpstr>Formal Supervisory Control and Coordination for Many-core Systems Resource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HeatWatch: Improving 3D NAND Flash Memory Device Reliability by Exploiting Self-Recovery and Temperature Awareness</dc:title>
  <dc:creator>yixinluo</dc:creator>
  <cp:lastModifiedBy>Onur Mutlu</cp:lastModifiedBy>
  <cp:revision>795</cp:revision>
  <dcterms:created xsi:type="dcterms:W3CDTF">2018-02-13T14:10:27Z</dcterms:created>
  <dcterms:modified xsi:type="dcterms:W3CDTF">2018-03-27T13:45:49Z</dcterms:modified>
</cp:coreProperties>
</file>