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5.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6.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7.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8.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71" r:id="rId14"/>
    <p:sldMasterId id="2147484777" r:id="rId15"/>
    <p:sldMasterId id="2147484837" r:id="rId16"/>
    <p:sldMasterId id="2147484849" r:id="rId17"/>
    <p:sldMasterId id="2147484861" r:id="rId18"/>
    <p:sldMasterId id="2147484873" r:id="rId19"/>
    <p:sldMasterId id="2147484969" r:id="rId20"/>
    <p:sldMasterId id="2147485410" r:id="rId21"/>
    <p:sldMasterId id="2147485520" r:id="rId22"/>
    <p:sldMasterId id="2147485532" r:id="rId23"/>
    <p:sldMasterId id="2147485665" r:id="rId24"/>
    <p:sldMasterId id="2147485714" r:id="rId25"/>
    <p:sldMasterId id="2147486472" r:id="rId26"/>
    <p:sldMasterId id="2147486594" r:id="rId27"/>
    <p:sldMasterId id="2147486654" r:id="rId28"/>
    <p:sldMasterId id="2147486847" r:id="rId29"/>
    <p:sldMasterId id="2147486871" r:id="rId30"/>
    <p:sldMasterId id="2147486966" r:id="rId31"/>
    <p:sldMasterId id="2147487084" r:id="rId32"/>
    <p:sldMasterId id="2147487120" r:id="rId33"/>
    <p:sldMasterId id="2147487144" r:id="rId34"/>
    <p:sldMasterId id="2147487194" r:id="rId35"/>
    <p:sldMasterId id="2147487206" r:id="rId36"/>
    <p:sldMasterId id="2147487258" r:id="rId37"/>
    <p:sldMasterId id="2147487574" r:id="rId38"/>
    <p:sldMasterId id="2147487623" r:id="rId39"/>
    <p:sldMasterId id="2147487707" r:id="rId40"/>
    <p:sldMasterId id="2147487731" r:id="rId41"/>
    <p:sldMasterId id="2147487743" r:id="rId42"/>
    <p:sldMasterId id="2147488085" r:id="rId43"/>
    <p:sldMasterId id="2147488097" r:id="rId44"/>
    <p:sldMasterId id="2147488265" r:id="rId45"/>
    <p:sldMasterId id="2147488328" r:id="rId46"/>
    <p:sldMasterId id="2147488331" r:id="rId47"/>
    <p:sldMasterId id="2147488343" r:id="rId48"/>
    <p:sldMasterId id="2147488356" r:id="rId49"/>
  </p:sldMasterIdLst>
  <p:notesMasterIdLst>
    <p:notesMasterId r:id="rId227"/>
  </p:notesMasterIdLst>
  <p:handoutMasterIdLst>
    <p:handoutMasterId r:id="rId228"/>
  </p:handoutMasterIdLst>
  <p:sldIdLst>
    <p:sldId id="5119" r:id="rId50"/>
    <p:sldId id="4680" r:id="rId51"/>
    <p:sldId id="5176" r:id="rId52"/>
    <p:sldId id="5177" r:id="rId53"/>
    <p:sldId id="1534" r:id="rId54"/>
    <p:sldId id="5207" r:id="rId55"/>
    <p:sldId id="5208" r:id="rId56"/>
    <p:sldId id="4138" r:id="rId57"/>
    <p:sldId id="4139" r:id="rId58"/>
    <p:sldId id="5165" r:id="rId59"/>
    <p:sldId id="5166" r:id="rId60"/>
    <p:sldId id="5167" r:id="rId61"/>
    <p:sldId id="5169" r:id="rId62"/>
    <p:sldId id="5168" r:id="rId63"/>
    <p:sldId id="5170" r:id="rId64"/>
    <p:sldId id="5178" r:id="rId65"/>
    <p:sldId id="5179" r:id="rId66"/>
    <p:sldId id="5180" r:id="rId67"/>
    <p:sldId id="5181" r:id="rId68"/>
    <p:sldId id="5046" r:id="rId69"/>
    <p:sldId id="5182" r:id="rId70"/>
    <p:sldId id="5163" r:id="rId71"/>
    <p:sldId id="5171" r:id="rId72"/>
    <p:sldId id="5175" r:id="rId73"/>
    <p:sldId id="4827" r:id="rId74"/>
    <p:sldId id="5174" r:id="rId75"/>
    <p:sldId id="5183" r:id="rId76"/>
    <p:sldId id="257" r:id="rId77"/>
    <p:sldId id="353" r:id="rId78"/>
    <p:sldId id="344" r:id="rId79"/>
    <p:sldId id="442" r:id="rId80"/>
    <p:sldId id="352" r:id="rId81"/>
    <p:sldId id="413" r:id="rId82"/>
    <p:sldId id="469" r:id="rId83"/>
    <p:sldId id="437" r:id="rId84"/>
    <p:sldId id="444" r:id="rId85"/>
    <p:sldId id="434" r:id="rId86"/>
    <p:sldId id="425" r:id="rId87"/>
    <p:sldId id="358" r:id="rId88"/>
    <p:sldId id="367" r:id="rId89"/>
    <p:sldId id="445" r:id="rId90"/>
    <p:sldId id="359" r:id="rId91"/>
    <p:sldId id="459" r:id="rId92"/>
    <p:sldId id="366" r:id="rId93"/>
    <p:sldId id="458" r:id="rId94"/>
    <p:sldId id="438" r:id="rId95"/>
    <p:sldId id="486" r:id="rId96"/>
    <p:sldId id="464" r:id="rId97"/>
    <p:sldId id="474" r:id="rId98"/>
    <p:sldId id="475" r:id="rId99"/>
    <p:sldId id="468" r:id="rId100"/>
    <p:sldId id="463" r:id="rId101"/>
    <p:sldId id="446" r:id="rId102"/>
    <p:sldId id="406" r:id="rId103"/>
    <p:sldId id="447" r:id="rId104"/>
    <p:sldId id="477" r:id="rId105"/>
    <p:sldId id="405" r:id="rId106"/>
    <p:sldId id="465" r:id="rId107"/>
    <p:sldId id="467" r:id="rId108"/>
    <p:sldId id="439" r:id="rId109"/>
    <p:sldId id="440" r:id="rId110"/>
    <p:sldId id="408" r:id="rId111"/>
    <p:sldId id="448" r:id="rId112"/>
    <p:sldId id="454" r:id="rId113"/>
    <p:sldId id="449" r:id="rId114"/>
    <p:sldId id="348" r:id="rId115"/>
    <p:sldId id="349" r:id="rId116"/>
    <p:sldId id="4882" r:id="rId117"/>
    <p:sldId id="4967" r:id="rId118"/>
    <p:sldId id="365" r:id="rId119"/>
    <p:sldId id="488" r:id="rId120"/>
    <p:sldId id="423" r:id="rId121"/>
    <p:sldId id="450" r:id="rId122"/>
    <p:sldId id="456" r:id="rId123"/>
    <p:sldId id="466" r:id="rId124"/>
    <p:sldId id="489" r:id="rId125"/>
    <p:sldId id="487" r:id="rId126"/>
    <p:sldId id="471" r:id="rId127"/>
    <p:sldId id="5187" r:id="rId128"/>
    <p:sldId id="5184" r:id="rId129"/>
    <p:sldId id="5158" r:id="rId130"/>
    <p:sldId id="5142" r:id="rId131"/>
    <p:sldId id="5143" r:id="rId132"/>
    <p:sldId id="394" r:id="rId133"/>
    <p:sldId id="5144" r:id="rId134"/>
    <p:sldId id="5145" r:id="rId135"/>
    <p:sldId id="395" r:id="rId136"/>
    <p:sldId id="354" r:id="rId137"/>
    <p:sldId id="419" r:id="rId138"/>
    <p:sldId id="420" r:id="rId139"/>
    <p:sldId id="421" r:id="rId140"/>
    <p:sldId id="422" r:id="rId141"/>
    <p:sldId id="428" r:id="rId142"/>
    <p:sldId id="410" r:id="rId143"/>
    <p:sldId id="396" r:id="rId144"/>
    <p:sldId id="5146" r:id="rId145"/>
    <p:sldId id="5147" r:id="rId146"/>
    <p:sldId id="397" r:id="rId147"/>
    <p:sldId id="5148" r:id="rId148"/>
    <p:sldId id="435" r:id="rId149"/>
    <p:sldId id="5149" r:id="rId150"/>
    <p:sldId id="368" r:id="rId151"/>
    <p:sldId id="414" r:id="rId152"/>
    <p:sldId id="398" r:id="rId153"/>
    <p:sldId id="5150" r:id="rId154"/>
    <p:sldId id="5151" r:id="rId155"/>
    <p:sldId id="355" r:id="rId156"/>
    <p:sldId id="399" r:id="rId157"/>
    <p:sldId id="5152" r:id="rId158"/>
    <p:sldId id="391" r:id="rId159"/>
    <p:sldId id="400" r:id="rId160"/>
    <p:sldId id="5153" r:id="rId161"/>
    <p:sldId id="424" r:id="rId162"/>
    <p:sldId id="401" r:id="rId163"/>
    <p:sldId id="5154" r:id="rId164"/>
    <p:sldId id="403" r:id="rId165"/>
    <p:sldId id="409" r:id="rId166"/>
    <p:sldId id="5155" r:id="rId167"/>
    <p:sldId id="427" r:id="rId168"/>
    <p:sldId id="426" r:id="rId169"/>
    <p:sldId id="5156" r:id="rId170"/>
    <p:sldId id="5157" r:id="rId171"/>
    <p:sldId id="402" r:id="rId172"/>
    <p:sldId id="429" r:id="rId173"/>
    <p:sldId id="5206" r:id="rId174"/>
    <p:sldId id="5188" r:id="rId175"/>
    <p:sldId id="5185" r:id="rId176"/>
    <p:sldId id="5189" r:id="rId177"/>
    <p:sldId id="5186" r:id="rId178"/>
    <p:sldId id="5159" r:id="rId179"/>
    <p:sldId id="5190" r:id="rId180"/>
    <p:sldId id="470" r:id="rId181"/>
    <p:sldId id="478" r:id="rId182"/>
    <p:sldId id="480" r:id="rId183"/>
    <p:sldId id="481" r:id="rId184"/>
    <p:sldId id="482" r:id="rId185"/>
    <p:sldId id="483" r:id="rId186"/>
    <p:sldId id="479" r:id="rId187"/>
    <p:sldId id="5192" r:id="rId188"/>
    <p:sldId id="457" r:id="rId189"/>
    <p:sldId id="5193" r:id="rId190"/>
    <p:sldId id="5194" r:id="rId191"/>
    <p:sldId id="5195" r:id="rId192"/>
    <p:sldId id="5196" r:id="rId193"/>
    <p:sldId id="5197" r:id="rId194"/>
    <p:sldId id="5198" r:id="rId195"/>
    <p:sldId id="5199" r:id="rId196"/>
    <p:sldId id="5200" r:id="rId197"/>
    <p:sldId id="5201" r:id="rId198"/>
    <p:sldId id="5202" r:id="rId199"/>
    <p:sldId id="5203" r:id="rId200"/>
    <p:sldId id="5204" r:id="rId201"/>
    <p:sldId id="5205" r:id="rId202"/>
    <p:sldId id="5191" r:id="rId203"/>
    <p:sldId id="345" r:id="rId204"/>
    <p:sldId id="381" r:id="rId205"/>
    <p:sldId id="383" r:id="rId206"/>
    <p:sldId id="384" r:id="rId207"/>
    <p:sldId id="385" r:id="rId208"/>
    <p:sldId id="386" r:id="rId209"/>
    <p:sldId id="387" r:id="rId210"/>
    <p:sldId id="388" r:id="rId211"/>
    <p:sldId id="389" r:id="rId212"/>
    <p:sldId id="390" r:id="rId213"/>
    <p:sldId id="382" r:id="rId214"/>
    <p:sldId id="267" r:id="rId215"/>
    <p:sldId id="273" r:id="rId216"/>
    <p:sldId id="278" r:id="rId217"/>
    <p:sldId id="313" r:id="rId218"/>
    <p:sldId id="331" r:id="rId219"/>
    <p:sldId id="332" r:id="rId220"/>
    <p:sldId id="308" r:id="rId221"/>
    <p:sldId id="333" r:id="rId222"/>
    <p:sldId id="334" r:id="rId223"/>
    <p:sldId id="335" r:id="rId224"/>
    <p:sldId id="336" r:id="rId225"/>
    <p:sldId id="286" r:id="rId2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A5712"/>
    <a:srgbClr val="CC8D2A"/>
    <a:srgbClr val="0432FF"/>
    <a:srgbClr val="FF00C4"/>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5" autoAdjust="0"/>
    <p:restoredTop sz="70608" autoAdjust="0"/>
  </p:normalViewPr>
  <p:slideViewPr>
    <p:cSldViewPr>
      <p:cViewPr varScale="1">
        <p:scale>
          <a:sx n="72" d="100"/>
          <a:sy n="72" d="100"/>
        </p:scale>
        <p:origin x="235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4.xml"/><Relationship Id="rId84" Type="http://schemas.openxmlformats.org/officeDocument/2006/relationships/slide" Target="slides/slide35.xml"/><Relationship Id="rId138" Type="http://schemas.openxmlformats.org/officeDocument/2006/relationships/slide" Target="slides/slide89.xml"/><Relationship Id="rId159" Type="http://schemas.openxmlformats.org/officeDocument/2006/relationships/slide" Target="slides/slide110.xml"/><Relationship Id="rId170" Type="http://schemas.openxmlformats.org/officeDocument/2006/relationships/slide" Target="slides/slide121.xml"/><Relationship Id="rId191" Type="http://schemas.openxmlformats.org/officeDocument/2006/relationships/slide" Target="slides/slide142.xml"/><Relationship Id="rId205" Type="http://schemas.openxmlformats.org/officeDocument/2006/relationships/slide" Target="slides/slide156.xml"/><Relationship Id="rId226" Type="http://schemas.openxmlformats.org/officeDocument/2006/relationships/slide" Target="slides/slide177.xml"/><Relationship Id="rId107" Type="http://schemas.openxmlformats.org/officeDocument/2006/relationships/slide" Target="slides/slide5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4.xml"/><Relationship Id="rId74" Type="http://schemas.openxmlformats.org/officeDocument/2006/relationships/slide" Target="slides/slide25.xml"/><Relationship Id="rId128" Type="http://schemas.openxmlformats.org/officeDocument/2006/relationships/slide" Target="slides/slide79.xml"/><Relationship Id="rId149" Type="http://schemas.openxmlformats.org/officeDocument/2006/relationships/slide" Target="slides/slide100.xml"/><Relationship Id="rId5" Type="http://schemas.openxmlformats.org/officeDocument/2006/relationships/slideMaster" Target="slideMasters/slideMaster5.xml"/><Relationship Id="rId95" Type="http://schemas.openxmlformats.org/officeDocument/2006/relationships/slide" Target="slides/slide46.xml"/><Relationship Id="rId160" Type="http://schemas.openxmlformats.org/officeDocument/2006/relationships/slide" Target="slides/slide111.xml"/><Relationship Id="rId181" Type="http://schemas.openxmlformats.org/officeDocument/2006/relationships/slide" Target="slides/slide132.xml"/><Relationship Id="rId216" Type="http://schemas.openxmlformats.org/officeDocument/2006/relationships/slide" Target="slides/slide16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5.xml"/><Relationship Id="rId118" Type="http://schemas.openxmlformats.org/officeDocument/2006/relationships/slide" Target="slides/slide69.xml"/><Relationship Id="rId139" Type="http://schemas.openxmlformats.org/officeDocument/2006/relationships/slide" Target="slides/slide90.xml"/><Relationship Id="rId85" Type="http://schemas.openxmlformats.org/officeDocument/2006/relationships/slide" Target="slides/slide36.xml"/><Relationship Id="rId150" Type="http://schemas.openxmlformats.org/officeDocument/2006/relationships/slide" Target="slides/slide101.xml"/><Relationship Id="rId171" Type="http://schemas.openxmlformats.org/officeDocument/2006/relationships/slide" Target="slides/slide122.xml"/><Relationship Id="rId192" Type="http://schemas.openxmlformats.org/officeDocument/2006/relationships/slide" Target="slides/slide143.xml"/><Relationship Id="rId206" Type="http://schemas.openxmlformats.org/officeDocument/2006/relationships/slide" Target="slides/slide157.xml"/><Relationship Id="rId227"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9.xml"/><Relationship Id="rId129" Type="http://schemas.openxmlformats.org/officeDocument/2006/relationships/slide" Target="slides/slide80.xml"/><Relationship Id="rId54" Type="http://schemas.openxmlformats.org/officeDocument/2006/relationships/slide" Target="slides/slide5.xml"/><Relationship Id="rId75" Type="http://schemas.openxmlformats.org/officeDocument/2006/relationships/slide" Target="slides/slide26.xml"/><Relationship Id="rId96" Type="http://schemas.openxmlformats.org/officeDocument/2006/relationships/slide" Target="slides/slide47.xml"/><Relationship Id="rId140" Type="http://schemas.openxmlformats.org/officeDocument/2006/relationships/slide" Target="slides/slide91.xml"/><Relationship Id="rId161" Type="http://schemas.openxmlformats.org/officeDocument/2006/relationships/slide" Target="slides/slide112.xml"/><Relationship Id="rId182" Type="http://schemas.openxmlformats.org/officeDocument/2006/relationships/slide" Target="slides/slide133.xml"/><Relationship Id="rId217" Type="http://schemas.openxmlformats.org/officeDocument/2006/relationships/slide" Target="slides/slide16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0.xml"/><Relationship Id="rId44" Type="http://schemas.openxmlformats.org/officeDocument/2006/relationships/slideMaster" Target="slideMasters/slideMaster44.xml"/><Relationship Id="rId65" Type="http://schemas.openxmlformats.org/officeDocument/2006/relationships/slide" Target="slides/slide16.xml"/><Relationship Id="rId86" Type="http://schemas.openxmlformats.org/officeDocument/2006/relationships/slide" Target="slides/slide37.xml"/><Relationship Id="rId130" Type="http://schemas.openxmlformats.org/officeDocument/2006/relationships/slide" Target="slides/slide81.xml"/><Relationship Id="rId151" Type="http://schemas.openxmlformats.org/officeDocument/2006/relationships/slide" Target="slides/slide102.xml"/><Relationship Id="rId172" Type="http://schemas.openxmlformats.org/officeDocument/2006/relationships/slide" Target="slides/slide123.xml"/><Relationship Id="rId193" Type="http://schemas.openxmlformats.org/officeDocument/2006/relationships/slide" Target="slides/slide144.xml"/><Relationship Id="rId207" Type="http://schemas.openxmlformats.org/officeDocument/2006/relationships/slide" Target="slides/slide158.xml"/><Relationship Id="rId228" Type="http://schemas.openxmlformats.org/officeDocument/2006/relationships/handoutMaster" Target="handoutMasters/handoutMaster1.xml"/><Relationship Id="rId13" Type="http://schemas.openxmlformats.org/officeDocument/2006/relationships/slideMaster" Target="slideMasters/slideMaster13.xml"/><Relationship Id="rId109" Type="http://schemas.openxmlformats.org/officeDocument/2006/relationships/slide" Target="slides/slide60.xml"/><Relationship Id="rId34" Type="http://schemas.openxmlformats.org/officeDocument/2006/relationships/slideMaster" Target="slideMasters/slideMaster34.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20" Type="http://schemas.openxmlformats.org/officeDocument/2006/relationships/slide" Target="slides/slide71.xml"/><Relationship Id="rId141" Type="http://schemas.openxmlformats.org/officeDocument/2006/relationships/slide" Target="slides/slide92.xml"/><Relationship Id="rId7" Type="http://schemas.openxmlformats.org/officeDocument/2006/relationships/slideMaster" Target="slideMasters/slideMaster7.xml"/><Relationship Id="rId162" Type="http://schemas.openxmlformats.org/officeDocument/2006/relationships/slide" Target="slides/slide113.xml"/><Relationship Id="rId183" Type="http://schemas.openxmlformats.org/officeDocument/2006/relationships/slide" Target="slides/slide134.xml"/><Relationship Id="rId218" Type="http://schemas.openxmlformats.org/officeDocument/2006/relationships/slide" Target="slides/slide169.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31" Type="http://schemas.openxmlformats.org/officeDocument/2006/relationships/slide" Target="slides/slide82.xml"/><Relationship Id="rId152" Type="http://schemas.openxmlformats.org/officeDocument/2006/relationships/slide" Target="slides/slide103.xml"/><Relationship Id="rId173" Type="http://schemas.openxmlformats.org/officeDocument/2006/relationships/slide" Target="slides/slide124.xml"/><Relationship Id="rId194" Type="http://schemas.openxmlformats.org/officeDocument/2006/relationships/slide" Target="slides/slide145.xml"/><Relationship Id="rId208" Type="http://schemas.openxmlformats.org/officeDocument/2006/relationships/slide" Target="slides/slide159.xml"/><Relationship Id="rId229" Type="http://schemas.openxmlformats.org/officeDocument/2006/relationships/presProps" Target="pres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8" Type="http://schemas.openxmlformats.org/officeDocument/2006/relationships/slideMaster" Target="slideMasters/slideMaster8.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184" Type="http://schemas.openxmlformats.org/officeDocument/2006/relationships/slide" Target="slides/slide135.xml"/><Relationship Id="rId219" Type="http://schemas.openxmlformats.org/officeDocument/2006/relationships/slide" Target="slides/slide170.xml"/><Relationship Id="rId230" Type="http://schemas.openxmlformats.org/officeDocument/2006/relationships/viewProps" Target="viewProps.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74" Type="http://schemas.openxmlformats.org/officeDocument/2006/relationships/slide" Target="slides/slide125.xml"/><Relationship Id="rId179" Type="http://schemas.openxmlformats.org/officeDocument/2006/relationships/slide" Target="slides/slide130.xml"/><Relationship Id="rId195" Type="http://schemas.openxmlformats.org/officeDocument/2006/relationships/slide" Target="slides/slide146.xml"/><Relationship Id="rId209" Type="http://schemas.openxmlformats.org/officeDocument/2006/relationships/slide" Target="slides/slide160.xml"/><Relationship Id="rId190" Type="http://schemas.openxmlformats.org/officeDocument/2006/relationships/slide" Target="slides/slide141.xml"/><Relationship Id="rId204" Type="http://schemas.openxmlformats.org/officeDocument/2006/relationships/slide" Target="slides/slide155.xml"/><Relationship Id="rId220" Type="http://schemas.openxmlformats.org/officeDocument/2006/relationships/slide" Target="slides/slide171.xml"/><Relationship Id="rId225" Type="http://schemas.openxmlformats.org/officeDocument/2006/relationships/slide" Target="slides/slide17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106" Type="http://schemas.openxmlformats.org/officeDocument/2006/relationships/slide" Target="slides/slide57.xml"/><Relationship Id="rId127" Type="http://schemas.openxmlformats.org/officeDocument/2006/relationships/slide" Target="slides/slide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78" Type="http://schemas.openxmlformats.org/officeDocument/2006/relationships/slide" Target="slides/slide29.xml"/><Relationship Id="rId94" Type="http://schemas.openxmlformats.org/officeDocument/2006/relationships/slide" Target="slides/slide45.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48" Type="http://schemas.openxmlformats.org/officeDocument/2006/relationships/slide" Target="slides/slide99.xml"/><Relationship Id="rId164" Type="http://schemas.openxmlformats.org/officeDocument/2006/relationships/slide" Target="slides/slide115.xml"/><Relationship Id="rId169" Type="http://schemas.openxmlformats.org/officeDocument/2006/relationships/slide" Target="slides/slide120.xml"/><Relationship Id="rId185" Type="http://schemas.openxmlformats.org/officeDocument/2006/relationships/slide" Target="slides/slide13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1.xml"/><Relationship Id="rId210" Type="http://schemas.openxmlformats.org/officeDocument/2006/relationships/slide" Target="slides/slide161.xml"/><Relationship Id="rId215" Type="http://schemas.openxmlformats.org/officeDocument/2006/relationships/slide" Target="slides/slide166.xml"/><Relationship Id="rId26" Type="http://schemas.openxmlformats.org/officeDocument/2006/relationships/slideMaster" Target="slideMasters/slideMaster26.xml"/><Relationship Id="rId231" Type="http://schemas.openxmlformats.org/officeDocument/2006/relationships/theme" Target="theme/theme1.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75" Type="http://schemas.openxmlformats.org/officeDocument/2006/relationships/slide" Target="slides/slide126.xml"/><Relationship Id="rId196" Type="http://schemas.openxmlformats.org/officeDocument/2006/relationships/slide" Target="slides/slide147.xml"/><Relationship Id="rId200" Type="http://schemas.openxmlformats.org/officeDocument/2006/relationships/slide" Target="slides/slide151.xml"/><Relationship Id="rId16" Type="http://schemas.openxmlformats.org/officeDocument/2006/relationships/slideMaster" Target="slideMasters/slideMaster16.xml"/><Relationship Id="rId221" Type="http://schemas.openxmlformats.org/officeDocument/2006/relationships/slide" Target="slides/slide172.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slide" Target="slides/slide116.xml"/><Relationship Id="rId186" Type="http://schemas.openxmlformats.org/officeDocument/2006/relationships/slide" Target="slides/slide137.xml"/><Relationship Id="rId211" Type="http://schemas.openxmlformats.org/officeDocument/2006/relationships/slide" Target="slides/slide162.xml"/><Relationship Id="rId232"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6" Type="http://schemas.openxmlformats.org/officeDocument/2006/relationships/slide" Target="slides/slide127.xml"/><Relationship Id="rId197" Type="http://schemas.openxmlformats.org/officeDocument/2006/relationships/slide" Target="slides/slide148.xml"/><Relationship Id="rId201" Type="http://schemas.openxmlformats.org/officeDocument/2006/relationships/slide" Target="slides/slide152.xml"/><Relationship Id="rId222" Type="http://schemas.openxmlformats.org/officeDocument/2006/relationships/slide" Target="slides/slide17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 Id="rId70" Type="http://schemas.openxmlformats.org/officeDocument/2006/relationships/slide" Target="slides/slide21.xml"/><Relationship Id="rId91" Type="http://schemas.openxmlformats.org/officeDocument/2006/relationships/slide" Target="slides/slide42.xml"/><Relationship Id="rId145" Type="http://schemas.openxmlformats.org/officeDocument/2006/relationships/slide" Target="slides/slide96.xml"/><Relationship Id="rId166" Type="http://schemas.openxmlformats.org/officeDocument/2006/relationships/slide" Target="slides/slide117.xml"/><Relationship Id="rId187" Type="http://schemas.openxmlformats.org/officeDocument/2006/relationships/slide" Target="slides/slide138.xml"/><Relationship Id="rId1" Type="http://schemas.openxmlformats.org/officeDocument/2006/relationships/slideMaster" Target="slideMasters/slideMaster1.xml"/><Relationship Id="rId212" Type="http://schemas.openxmlformats.org/officeDocument/2006/relationships/slide" Target="slides/slide16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60" Type="http://schemas.openxmlformats.org/officeDocument/2006/relationships/slide" Target="slides/slide11.xml"/><Relationship Id="rId81" Type="http://schemas.openxmlformats.org/officeDocument/2006/relationships/slide" Target="slides/slide32.xml"/><Relationship Id="rId135" Type="http://schemas.openxmlformats.org/officeDocument/2006/relationships/slide" Target="slides/slide86.xml"/><Relationship Id="rId156" Type="http://schemas.openxmlformats.org/officeDocument/2006/relationships/slide" Target="slides/slide107.xml"/><Relationship Id="rId177" Type="http://schemas.openxmlformats.org/officeDocument/2006/relationships/slide" Target="slides/slide128.xml"/><Relationship Id="rId198" Type="http://schemas.openxmlformats.org/officeDocument/2006/relationships/slide" Target="slides/slide149.xml"/><Relationship Id="rId202" Type="http://schemas.openxmlformats.org/officeDocument/2006/relationships/slide" Target="slides/slide153.xml"/><Relationship Id="rId223" Type="http://schemas.openxmlformats.org/officeDocument/2006/relationships/slide" Target="slides/slide17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1.xml"/><Relationship Id="rId104" Type="http://schemas.openxmlformats.org/officeDocument/2006/relationships/slide" Target="slides/slide55.xml"/><Relationship Id="rId125" Type="http://schemas.openxmlformats.org/officeDocument/2006/relationships/slide" Target="slides/slide76.xml"/><Relationship Id="rId146" Type="http://schemas.openxmlformats.org/officeDocument/2006/relationships/slide" Target="slides/slide97.xml"/><Relationship Id="rId167" Type="http://schemas.openxmlformats.org/officeDocument/2006/relationships/slide" Target="slides/slide118.xml"/><Relationship Id="rId188" Type="http://schemas.openxmlformats.org/officeDocument/2006/relationships/slide" Target="slides/slide139.xml"/><Relationship Id="rId71" Type="http://schemas.openxmlformats.org/officeDocument/2006/relationships/slide" Target="slides/slide22.xml"/><Relationship Id="rId92" Type="http://schemas.openxmlformats.org/officeDocument/2006/relationships/slide" Target="slides/slide43.xml"/><Relationship Id="rId213" Type="http://schemas.openxmlformats.org/officeDocument/2006/relationships/slide" Target="slides/slide16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6.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61" Type="http://schemas.openxmlformats.org/officeDocument/2006/relationships/slide" Target="slides/slide12.xml"/><Relationship Id="rId82" Type="http://schemas.openxmlformats.org/officeDocument/2006/relationships/slide" Target="slides/slide33.xml"/><Relationship Id="rId199" Type="http://schemas.openxmlformats.org/officeDocument/2006/relationships/slide" Target="slides/slide150.xml"/><Relationship Id="rId203" Type="http://schemas.openxmlformats.org/officeDocument/2006/relationships/slide" Target="slides/slide154.xml"/><Relationship Id="rId19" Type="http://schemas.openxmlformats.org/officeDocument/2006/relationships/slideMaster" Target="slideMasters/slideMaster19.xml"/><Relationship Id="rId224" Type="http://schemas.openxmlformats.org/officeDocument/2006/relationships/slide" Target="slides/slide175.xml"/><Relationship Id="rId30" Type="http://schemas.openxmlformats.org/officeDocument/2006/relationships/slideMaster" Target="slideMasters/slideMaster30.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189" Type="http://schemas.openxmlformats.org/officeDocument/2006/relationships/slide" Target="slides/slide140.xml"/><Relationship Id="rId3" Type="http://schemas.openxmlformats.org/officeDocument/2006/relationships/slideMaster" Target="slideMasters/slideMaster3.xml"/><Relationship Id="rId214" Type="http://schemas.openxmlformats.org/officeDocument/2006/relationships/slide" Target="slides/slide1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Sheet1!$A$2:$A$10</c:f>
              <c:numCache>
                <c:formatCode>General</c:formatCode>
                <c:ptCount val="9"/>
                <c:pt idx="0">
                  <c:v>0</c:v>
                </c:pt>
                <c:pt idx="1">
                  <c:v>1</c:v>
                </c:pt>
                <c:pt idx="2">
                  <c:v>2</c:v>
                </c:pt>
                <c:pt idx="3">
                  <c:v>3</c:v>
                </c:pt>
                <c:pt idx="4">
                  <c:v>4</c:v>
                </c:pt>
                <c:pt idx="5">
                  <c:v>5</c:v>
                </c:pt>
                <c:pt idx="6">
                  <c:v>6</c:v>
                </c:pt>
                <c:pt idx="7">
                  <c:v>7</c:v>
                </c:pt>
              </c:numCache>
            </c:numRef>
          </c:xVal>
          <c:yVal>
            <c:numRef>
              <c:f>Sheet1!$B$2:$B$10</c:f>
              <c:numCache>
                <c:formatCode>General</c:formatCode>
                <c:ptCount val="9"/>
              </c:numCache>
            </c:numRef>
          </c:yVal>
          <c:smooth val="1"/>
          <c:extLst>
            <c:ext xmlns:c16="http://schemas.microsoft.com/office/drawing/2014/chart" uri="{C3380CC4-5D6E-409C-BE32-E72D297353CC}">
              <c16:uniqueId val="{00000000-3C58-4F61-8CE2-0D3283FBA0FE}"/>
            </c:ext>
          </c:extLst>
        </c:ser>
        <c:dLbls>
          <c:showLegendKey val="0"/>
          <c:showVal val="0"/>
          <c:showCatName val="0"/>
          <c:showSerName val="0"/>
          <c:showPercent val="0"/>
          <c:showBubbleSize val="0"/>
        </c:dLbls>
        <c:axId val="-2127681056"/>
        <c:axId val="-2127159280"/>
      </c:scatterChart>
      <c:valAx>
        <c:axId val="-2127681056"/>
        <c:scaling>
          <c:orientation val="minMax"/>
          <c:max val="6"/>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127159280"/>
        <c:crosses val="autoZero"/>
        <c:crossBetween val="midCat"/>
      </c:valAx>
      <c:valAx>
        <c:axId val="-2127159280"/>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b="0" i="0" u="none" strike="noStrike" baseline="0" dirty="0">
                    <a:effectLst/>
                  </a:rPr>
                  <a:t>Probability of </a:t>
                </a:r>
                <a:r>
                  <a:rPr lang="en-US" sz="2800" dirty="0">
                    <a:solidFill>
                      <a:schemeClr val="tx1"/>
                    </a:solidFill>
                    <a:latin typeface="Cambria" panose="02040503050406030204" pitchFamily="18" charset="0"/>
                  </a:rPr>
                  <a:t>Read</a:t>
                </a:r>
                <a:r>
                  <a:rPr lang="en-US" sz="2800" baseline="0" dirty="0">
                    <a:solidFill>
                      <a:schemeClr val="tx1"/>
                    </a:solidFill>
                    <a:latin typeface="Cambria" panose="02040503050406030204" pitchFamily="18" charset="0"/>
                  </a:rPr>
                  <a:t> </a:t>
                </a:r>
                <a:r>
                  <a:rPr lang="en-US" sz="2800" dirty="0">
                    <a:solidFill>
                      <a:schemeClr val="tx1"/>
                    </a:solidFill>
                    <a:latin typeface="Cambria" panose="02040503050406030204" pitchFamily="18" charset="0"/>
                  </a:rPr>
                  <a:t>Failure</a:t>
                </a:r>
              </a:p>
            </c:rich>
          </c:tx>
          <c:layout>
            <c:manualLayout>
              <c:xMode val="edge"/>
              <c:yMode val="edge"/>
              <c:x val="7.1839080459770097E-3"/>
              <c:y val="6.841613766289909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127681056"/>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7.9573204188383903E-292</c:v>
                </c:pt>
                <c:pt idx="5">
                  <c:v>4.8762809088018301E-256</c:v>
                </c:pt>
                <c:pt idx="6">
                  <c:v>1.31193141853073E-222</c:v>
                </c:pt>
                <c:pt idx="7">
                  <c:v>1.55074095490988E-191</c:v>
                </c:pt>
                <c:pt idx="8">
                  <c:v>8.0603341898697398E-163</c:v>
                </c:pt>
                <c:pt idx="9">
                  <c:v>1.8443096120080001E-136</c:v>
                </c:pt>
                <c:pt idx="10">
                  <c:v>1.86038892729099E-112</c:v>
                </c:pt>
                <c:pt idx="11">
                  <c:v>8.2887002587017102E-91</c:v>
                </c:pt>
                <c:pt idx="12">
                  <c:v>1.63532527357116E-71</c:v>
                </c:pt>
                <c:pt idx="13">
                  <c:v>1.4339732592919399E-54</c:v>
                </c:pt>
                <c:pt idx="14">
                  <c:v>5.61868721560178E-40</c:v>
                </c:pt>
                <c:pt idx="15">
                  <c:v>9.9206213131685004E-28</c:v>
                </c:pt>
                <c:pt idx="16">
                  <c:v>8.0060441707774395E-18</c:v>
                </c:pt>
                <c:pt idx="17">
                  <c:v>3.03288841533774E-10</c:v>
                </c:pt>
                <c:pt idx="18">
                  <c:v>5.7197827313023699E-5</c:v>
                </c:pt>
                <c:pt idx="19">
                  <c:v>6.3385642286705998E-2</c:v>
                </c:pt>
                <c:pt idx="20">
                  <c:v>0.78927783203263202</c:v>
                </c:pt>
                <c:pt idx="21">
                  <c:v>0.98</c:v>
                </c:pt>
                <c:pt idx="22">
                  <c:v>0.99999997694209797</c:v>
                </c:pt>
                <c:pt idx="23">
                  <c:v>0.999999999999997</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1B01-4B9E-8AF3-B6DB9E1A6AC0}"/>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4.5234824178127897E-126</c:v>
                </c:pt>
                <c:pt idx="1">
                  <c:v>1.5348950472335101E-114</c:v>
                </c:pt>
                <c:pt idx="2">
                  <c:v>1.42965338188422E-103</c:v>
                </c:pt>
                <c:pt idx="3">
                  <c:v>3.65632350042749E-93</c:v>
                </c:pt>
                <c:pt idx="4">
                  <c:v>2.5683561926965699E-83</c:v>
                </c:pt>
                <c:pt idx="5">
                  <c:v>4.95703289766886E-74</c:v>
                </c:pt>
                <c:pt idx="6">
                  <c:v>2.6298658207867401E-65</c:v>
                </c:pt>
                <c:pt idx="7">
                  <c:v>3.8372339254362302E-57</c:v>
                </c:pt>
                <c:pt idx="8">
                  <c:v>1.54082326983449E-49</c:v>
                </c:pt>
                <c:pt idx="9">
                  <c:v>1.7040359921045301E-42</c:v>
                </c:pt>
                <c:pt idx="10">
                  <c:v>5.1954557116852101E-36</c:v>
                </c:pt>
                <c:pt idx="11">
                  <c:v>4.3725246979057101E-30</c:v>
                </c:pt>
                <c:pt idx="12">
                  <c:v>1.01745008669771E-24</c:v>
                </c:pt>
                <c:pt idx="13">
                  <c:v>6.56009115731236E-20</c:v>
                </c:pt>
                <c:pt idx="14">
                  <c:v>1.1754817518295E-15</c:v>
                </c:pt>
                <c:pt idx="15">
                  <c:v>5.8784848632246803E-12</c:v>
                </c:pt>
                <c:pt idx="16">
                  <c:v>8.2560139419403706E-9</c:v>
                </c:pt>
                <c:pt idx="17">
                  <c:v>3.2881488991022699E-6</c:v>
                </c:pt>
                <c:pt idx="18">
                  <c:v>3.7740318119135202E-4</c:v>
                </c:pt>
                <c:pt idx="19">
                  <c:v>1.2848733317716399E-2</c:v>
                </c:pt>
                <c:pt idx="20">
                  <c:v>0.13727373683503299</c:v>
                </c:pt>
                <c:pt idx="21">
                  <c:v>0.51812700193899297</c:v>
                </c:pt>
                <c:pt idx="22">
                  <c:v>0.88170569845872804</c:v>
                </c:pt>
                <c:pt idx="23">
                  <c:v>0.98987437557399205</c:v>
                </c:pt>
                <c:pt idx="24">
                  <c:v>0.99972967488573705</c:v>
                </c:pt>
                <c:pt idx="25">
                  <c:v>0.999997865805903</c:v>
                </c:pt>
                <c:pt idx="26">
                  <c:v>0.99999999515221205</c:v>
                </c:pt>
                <c:pt idx="27">
                  <c:v>0.99999999999688005</c:v>
                </c:pt>
                <c:pt idx="28">
                  <c:v>0.999999999999999</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1B01-4B9E-8AF3-B6DB9E1A6AC0}"/>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1.1257474879459401E-111</c:v>
                </c:pt>
                <c:pt idx="1">
                  <c:v>6.26301271365318E-102</c:v>
                </c:pt>
                <c:pt idx="2">
                  <c:v>1.22917101031665E-92</c:v>
                </c:pt>
                <c:pt idx="3">
                  <c:v>8.5119153294153308E-84</c:v>
                </c:pt>
                <c:pt idx="4">
                  <c:v>2.0803832272809301E-75</c:v>
                </c:pt>
                <c:pt idx="5">
                  <c:v>1.7951259049479401E-67</c:v>
                </c:pt>
                <c:pt idx="6">
                  <c:v>5.4706685677890801E-60</c:v>
                </c:pt>
                <c:pt idx="7">
                  <c:v>5.8907168735062199E-53</c:v>
                </c:pt>
                <c:pt idx="8">
                  <c:v>2.2423551857763402E-46</c:v>
                </c:pt>
                <c:pt idx="9">
                  <c:v>3.0194243736592899E-40</c:v>
                </c:pt>
                <c:pt idx="10">
                  <c:v>1.4393487232117301E-34</c:v>
                </c:pt>
                <c:pt idx="11">
                  <c:v>2.4313824799978799E-29</c:v>
                </c:pt>
                <c:pt idx="12">
                  <c:v>1.45721669416547E-24</c:v>
                </c:pt>
                <c:pt idx="13">
                  <c:v>3.1036781474976902E-20</c:v>
                </c:pt>
                <c:pt idx="14">
                  <c:v>2.3541686429759801E-16</c:v>
                </c:pt>
                <c:pt idx="15">
                  <c:v>6.3778010107848801E-13</c:v>
                </c:pt>
                <c:pt idx="16">
                  <c:v>6.1966705258975896E-10</c:v>
                </c:pt>
                <c:pt idx="17">
                  <c:v>2.1722539714510701E-7</c:v>
                </c:pt>
                <c:pt idx="18">
                  <c:v>2.7729250700352901E-5</c:v>
                </c:pt>
                <c:pt idx="19">
                  <c:v>1.30846466860542E-3</c:v>
                </c:pt>
                <c:pt idx="20">
                  <c:v>2.3426853101589901E-2</c:v>
                </c:pt>
                <c:pt idx="21">
                  <c:v>0.16708271415228501</c:v>
                </c:pt>
                <c:pt idx="22">
                  <c:v>0.52237083770361004</c:v>
                </c:pt>
                <c:pt idx="23">
                  <c:v>0.85947582778773102</c:v>
                </c:pt>
                <c:pt idx="24">
                  <c:v>0.98212809331705098</c:v>
                </c:pt>
                <c:pt idx="25">
                  <c:v>0.99910092628820002</c:v>
                </c:pt>
                <c:pt idx="26">
                  <c:v>0.99998290183919802</c:v>
                </c:pt>
                <c:pt idx="27">
                  <c:v>0.99999988004850904</c:v>
                </c:pt>
                <c:pt idx="28">
                  <c:v>0.99999999969394404</c:v>
                </c:pt>
                <c:pt idx="29">
                  <c:v>0.999999999999718</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1B01-4B9E-8AF3-B6DB9E1A6AC0}"/>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7.35684789888582E-48</c:v>
                </c:pt>
                <c:pt idx="1">
                  <c:v>6.9137877832096099E-44</c:v>
                </c:pt>
                <c:pt idx="2">
                  <c:v>4.3081225000760098E-40</c:v>
                </c:pt>
                <c:pt idx="3">
                  <c:v>1.7803096376662601E-36</c:v>
                </c:pt>
                <c:pt idx="4">
                  <c:v>4.8802212379188499E-33</c:v>
                </c:pt>
                <c:pt idx="5">
                  <c:v>8.8763999938454507E-30</c:v>
                </c:pt>
                <c:pt idx="6">
                  <c:v>1.0715784334363601E-26</c:v>
                </c:pt>
                <c:pt idx="7">
                  <c:v>8.5893658478245905E-24</c:v>
                </c:pt>
                <c:pt idx="8">
                  <c:v>4.5733910026551997E-21</c:v>
                </c:pt>
                <c:pt idx="9">
                  <c:v>1.6183899757492501E-18</c:v>
                </c:pt>
                <c:pt idx="10">
                  <c:v>3.80864862680313E-16</c:v>
                </c:pt>
                <c:pt idx="11">
                  <c:v>5.9653853654696804E-14</c:v>
                </c:pt>
                <c:pt idx="12">
                  <c:v>6.2244930939332898E-12</c:v>
                </c:pt>
                <c:pt idx="13">
                  <c:v>4.33205159819986E-10</c:v>
                </c:pt>
                <c:pt idx="14">
                  <c:v>2.0140999303843299E-8</c:v>
                </c:pt>
                <c:pt idx="15">
                  <c:v>6.2682263971207703E-7</c:v>
                </c:pt>
                <c:pt idx="16">
                  <c:v>1.3093466624001E-5</c:v>
                </c:pt>
                <c:pt idx="17">
                  <c:v>1.8424951588771199E-4</c:v>
                </c:pt>
                <c:pt idx="18">
                  <c:v>1.7556282423011099E-3</c:v>
                </c:pt>
                <c:pt idx="19">
                  <c:v>1.1411602310965999E-2</c:v>
                </c:pt>
                <c:pt idx="20">
                  <c:v>5.1157228511273301E-2</c:v>
                </c:pt>
                <c:pt idx="21">
                  <c:v>0.16082099421940299</c:v>
                </c:pt>
                <c:pt idx="22">
                  <c:v>0.36375363622310602</c:v>
                </c:pt>
                <c:pt idx="23">
                  <c:v>0.61569846584343602</c:v>
                </c:pt>
                <c:pt idx="24">
                  <c:v>0.82558177622289497</c:v>
                </c:pt>
                <c:pt idx="25">
                  <c:v>0.94288866655822401</c:v>
                </c:pt>
                <c:pt idx="26">
                  <c:v>0.98686309399466599</c:v>
                </c:pt>
                <c:pt idx="27">
                  <c:v>0.997913547293098</c:v>
                </c:pt>
                <c:pt idx="28">
                  <c:v>0.99977377336198403</c:v>
                </c:pt>
                <c:pt idx="29">
                  <c:v>0.99998338192674996</c:v>
                </c:pt>
                <c:pt idx="30">
                  <c:v>0.999999177341796</c:v>
                </c:pt>
                <c:pt idx="31">
                  <c:v>0.99999997265862195</c:v>
                </c:pt>
                <c:pt idx="32">
                  <c:v>0.999999999391608</c:v>
                </c:pt>
                <c:pt idx="33">
                  <c:v>0.99999999999095501</c:v>
                </c:pt>
                <c:pt idx="34">
                  <c:v>0.99999999999990996</c:v>
                </c:pt>
                <c:pt idx="35">
                  <c:v>0.999999999999999</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1B01-4B9E-8AF3-B6DB9E1A6AC0}"/>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1.1054324828098501E-86</c:v>
                </c:pt>
                <c:pt idx="1">
                  <c:v>1.0550084887555699E-79</c:v>
                </c:pt>
                <c:pt idx="2">
                  <c:v>5.0552609649325799E-73</c:v>
                </c:pt>
                <c:pt idx="3">
                  <c:v>1.2163877156900899E-66</c:v>
                </c:pt>
                <c:pt idx="4">
                  <c:v>1.4700407035247201E-60</c:v>
                </c:pt>
                <c:pt idx="5">
                  <c:v>8.9251811474745402E-55</c:v>
                </c:pt>
                <c:pt idx="6">
                  <c:v>2.7230319869145799E-49</c:v>
                </c:pt>
                <c:pt idx="7">
                  <c:v>4.17612984164548E-44</c:v>
                </c:pt>
                <c:pt idx="8">
                  <c:v>3.2206448404921397E-39</c:v>
                </c:pt>
                <c:pt idx="9">
                  <c:v>1.2495451910995001E-34</c:v>
                </c:pt>
                <c:pt idx="10">
                  <c:v>2.4402419292416698E-30</c:v>
                </c:pt>
                <c:pt idx="11">
                  <c:v>2.40030749963802E-26</c:v>
                </c:pt>
                <c:pt idx="12">
                  <c:v>1.1901458246287101E-22</c:v>
                </c:pt>
                <c:pt idx="13">
                  <c:v>2.97759162110974E-19</c:v>
                </c:pt>
                <c:pt idx="14">
                  <c:v>3.7636627159446102E-16</c:v>
                </c:pt>
                <c:pt idx="15">
                  <c:v>2.4073939804339302E-13</c:v>
                </c:pt>
                <c:pt idx="16">
                  <c:v>7.8093334260598506E-11</c:v>
                </c:pt>
                <c:pt idx="17">
                  <c:v>1.28850296605529E-8</c:v>
                </c:pt>
                <c:pt idx="18">
                  <c:v>1.0857805489263201E-6</c:v>
                </c:pt>
                <c:pt idx="19">
                  <c:v>4.7006591088948197E-5</c:v>
                </c:pt>
                <c:pt idx="20">
                  <c:v>1.0548979073203E-3</c:v>
                </c:pt>
                <c:pt idx="21">
                  <c:v>1.24450398781363E-2</c:v>
                </c:pt>
                <c:pt idx="22">
                  <c:v>7.8992048768208895E-2</c:v>
                </c:pt>
                <c:pt idx="23">
                  <c:v>0.28073356590393</c:v>
                </c:pt>
                <c:pt idx="24">
                  <c:v>0.59892155969820304</c:v>
                </c:pt>
                <c:pt idx="25">
                  <c:v>0.86032419710563601</c:v>
                </c:pt>
                <c:pt idx="26">
                  <c:v>0.97212580911707402</c:v>
                </c:pt>
                <c:pt idx="27">
                  <c:v>0.99696723602484005</c:v>
                </c:pt>
                <c:pt idx="28">
                  <c:v>0.99982517910342095</c:v>
                </c:pt>
                <c:pt idx="29">
                  <c:v>0.99999475112639502</c:v>
                </c:pt>
                <c:pt idx="30">
                  <c:v>0.99999991878372196</c:v>
                </c:pt>
                <c:pt idx="31">
                  <c:v>0.99999999935685202</c:v>
                </c:pt>
                <c:pt idx="32">
                  <c:v>0.99999999999740596</c:v>
                </c:pt>
                <c:pt idx="33">
                  <c:v>0.999999999999995</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1B01-4B9E-8AF3-B6DB9E1A6AC0}"/>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9.7573932793362902E-54</c:v>
                </c:pt>
                <c:pt idx="1">
                  <c:v>1.40841001611864E-49</c:v>
                </c:pt>
                <c:pt idx="2">
                  <c:v>1.36479725846537E-45</c:v>
                </c:pt>
                <c:pt idx="3">
                  <c:v>8.8801477892486E-42</c:v>
                </c:pt>
                <c:pt idx="4">
                  <c:v>3.8802894157923899E-38</c:v>
                </c:pt>
                <c:pt idx="5">
                  <c:v>1.1389120564302499E-34</c:v>
                </c:pt>
                <c:pt idx="6">
                  <c:v>2.2459618762956198E-31</c:v>
                </c:pt>
                <c:pt idx="7">
                  <c:v>2.9766052302693501E-28</c:v>
                </c:pt>
                <c:pt idx="8">
                  <c:v>2.6520857855222998E-25</c:v>
                </c:pt>
                <c:pt idx="9">
                  <c:v>1.5891581527529001E-22</c:v>
                </c:pt>
                <c:pt idx="10">
                  <c:v>6.4070301343300597E-20</c:v>
                </c:pt>
                <c:pt idx="11">
                  <c:v>1.7389720728182E-17</c:v>
                </c:pt>
                <c:pt idx="12">
                  <c:v>3.1795148644575498E-15</c:v>
                </c:pt>
                <c:pt idx="13">
                  <c:v>3.9193376485407502E-13</c:v>
                </c:pt>
                <c:pt idx="14">
                  <c:v>3.2605037410636201E-11</c:v>
                </c:pt>
                <c:pt idx="15">
                  <c:v>1.8328547974959599E-9</c:v>
                </c:pt>
                <c:pt idx="16">
                  <c:v>6.9734904841468594E-8</c:v>
                </c:pt>
                <c:pt idx="17">
                  <c:v>1.79960269865181E-6</c:v>
                </c:pt>
                <c:pt idx="18">
                  <c:v>3.1589588140031602E-5</c:v>
                </c:pt>
                <c:pt idx="19">
                  <c:v>3.7865534917388603E-4</c:v>
                </c:pt>
                <c:pt idx="20">
                  <c:v>3.1163953243129299E-3</c:v>
                </c:pt>
                <c:pt idx="21">
                  <c:v>1.77499710165843E-2</c:v>
                </c:pt>
                <c:pt idx="22">
                  <c:v>7.0788728701944997E-2</c:v>
                </c:pt>
                <c:pt idx="23">
                  <c:v>0.20121905818689001</c:v>
                </c:pt>
                <c:pt idx="24">
                  <c:v>0.41893936070679499</c:v>
                </c:pt>
                <c:pt idx="25">
                  <c:v>0.66569614235110797</c:v>
                </c:pt>
                <c:pt idx="26">
                  <c:v>0.85559296892129799</c:v>
                </c:pt>
                <c:pt idx="27">
                  <c:v>0.95480975624450004</c:v>
                </c:pt>
                <c:pt idx="28">
                  <c:v>0.989992358548896</c:v>
                </c:pt>
                <c:pt idx="29">
                  <c:v>0.99845544421865096</c:v>
                </c:pt>
                <c:pt idx="30">
                  <c:v>0.99983554408831699</c:v>
                </c:pt>
                <c:pt idx="31">
                  <c:v>0.99998800314813396</c:v>
                </c:pt>
                <c:pt idx="32">
                  <c:v>0.99999940329961701</c:v>
                </c:pt>
                <c:pt idx="33">
                  <c:v>0.99999997983462596</c:v>
                </c:pt>
                <c:pt idx="34">
                  <c:v>0.999999999538147</c:v>
                </c:pt>
                <c:pt idx="35">
                  <c:v>0.99999999999284495</c:v>
                </c:pt>
                <c:pt idx="36">
                  <c:v>0.99999999999992495</c:v>
                </c:pt>
                <c:pt idx="37">
                  <c:v>0.999999999999999</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1B01-4B9E-8AF3-B6DB9E1A6AC0}"/>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8.4361816427831005E-293</c:v>
                </c:pt>
                <c:pt idx="1">
                  <c:v>5.1472155099414302E-270</c:v>
                </c:pt>
                <c:pt idx="2">
                  <c:v>3.6938555968222803E-248</c:v>
                </c:pt>
                <c:pt idx="3">
                  <c:v>3.1184246772649302E-227</c:v>
                </c:pt>
                <c:pt idx="4">
                  <c:v>3.0975211941034298E-207</c:v>
                </c:pt>
                <c:pt idx="5">
                  <c:v>3.6207949892726301E-188</c:v>
                </c:pt>
                <c:pt idx="6">
                  <c:v>4.9820080542560803E-170</c:v>
                </c:pt>
                <c:pt idx="7">
                  <c:v>8.0710883551849204E-153</c:v>
                </c:pt>
                <c:pt idx="8">
                  <c:v>1.5400083731104901E-136</c:v>
                </c:pt>
                <c:pt idx="9">
                  <c:v>3.4620871071495098E-121</c:v>
                </c:pt>
                <c:pt idx="10">
                  <c:v>9.1741997884542797E-107</c:v>
                </c:pt>
                <c:pt idx="11">
                  <c:v>2.8671086219467798E-93</c:v>
                </c:pt>
                <c:pt idx="12">
                  <c:v>1.0574181650902699E-80</c:v>
                </c:pt>
                <c:pt idx="13">
                  <c:v>4.6059926339979899E-69</c:v>
                </c:pt>
                <c:pt idx="14">
                  <c:v>2.37197167971115E-58</c:v>
                </c:pt>
                <c:pt idx="15">
                  <c:v>1.44598255931257E-48</c:v>
                </c:pt>
                <c:pt idx="16">
                  <c:v>1.04523121445378E-39</c:v>
                </c:pt>
                <c:pt idx="17">
                  <c:v>8.9791217968679396E-32</c:v>
                </c:pt>
                <c:pt idx="18">
                  <c:v>9.1955356273204609E-25</c:v>
                </c:pt>
                <c:pt idx="19">
                  <c:v>1.1276602785352499E-18</c:v>
                </c:pt>
                <c:pt idx="20">
                  <c:v>1.6670517388568101E-13</c:v>
                </c:pt>
                <c:pt idx="21">
                  <c:v>3.00285911988689E-9</c:v>
                </c:pt>
                <c:pt idx="22">
                  <c:v>6.7134031736894098E-6</c:v>
                </c:pt>
                <c:pt idx="23">
                  <c:v>1.92949678322404E-3</c:v>
                </c:pt>
                <c:pt idx="24">
                  <c:v>7.6949098601708898E-2</c:v>
                </c:pt>
                <c:pt idx="25">
                  <c:v>0.51502488424077997</c:v>
                </c:pt>
                <c:pt idx="26">
                  <c:v>0.93335299182226905</c:v>
                </c:pt>
                <c:pt idx="27">
                  <c:v>0.99848562714924305</c:v>
                </c:pt>
                <c:pt idx="28">
                  <c:v>0.99999525266047495</c:v>
                </c:pt>
                <c:pt idx="29">
                  <c:v>0.99999999809155904</c:v>
                </c:pt>
                <c:pt idx="30">
                  <c:v>0.99999999999990496</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1B01-4B9E-8AF3-B6DB9E1A6AC0}"/>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2.7206911156218799E-291</c:v>
                </c:pt>
                <c:pt idx="10">
                  <c:v>5.9479686870232803E-259</c:v>
                </c:pt>
                <c:pt idx="11">
                  <c:v>1.57641898042144E-228</c:v>
                </c:pt>
                <c:pt idx="12">
                  <c:v>5.0676353549364402E-200</c:v>
                </c:pt>
                <c:pt idx="13">
                  <c:v>1.9771229477313401E-173</c:v>
                </c:pt>
                <c:pt idx="14">
                  <c:v>9.3687497664408492E-149</c:v>
                </c:pt>
                <c:pt idx="15">
                  <c:v>5.3970421029160203E-126</c:v>
                </c:pt>
                <c:pt idx="16">
                  <c:v>3.7841987759739403E-105</c:v>
                </c:pt>
                <c:pt idx="17">
                  <c:v>3.2345172123006298E-86</c:v>
                </c:pt>
                <c:pt idx="18">
                  <c:v>3.3772288216376701E-69</c:v>
                </c:pt>
                <c:pt idx="19">
                  <c:v>4.31977954199997E-54</c:v>
                </c:pt>
                <c:pt idx="20">
                  <c:v>6.7963292647368405E-41</c:v>
                </c:pt>
                <c:pt idx="21">
                  <c:v>1.3232255201928899E-29</c:v>
                </c:pt>
                <c:pt idx="22">
                  <c:v>3.2190608936994102E-20</c:v>
                </c:pt>
                <c:pt idx="23">
                  <c:v>9.9492631178298504E-13</c:v>
                </c:pt>
                <c:pt idx="24">
                  <c:v>4.0348066749841398E-7</c:v>
                </c:pt>
                <c:pt idx="25">
                  <c:v>0.03</c:v>
                </c:pt>
                <c:pt idx="26">
                  <c:v>0.23249869475556001</c:v>
                </c:pt>
                <c:pt idx="27">
                  <c:v>0.91479288427034999</c:v>
                </c:pt>
                <c:pt idx="28">
                  <c:v>0.99974207758363698</c:v>
                </c:pt>
                <c:pt idx="29">
                  <c:v>0.99999998754560404</c:v>
                </c:pt>
                <c:pt idx="30">
                  <c:v>0.99999999999999201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1B01-4B9E-8AF3-B6DB9E1A6AC0}"/>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1B01-4B9E-8AF3-B6DB9E1A6AC0}"/>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1B01-4B9E-8AF3-B6DB9E1A6AC0}"/>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1B01-4B9E-8AF3-B6DB9E1A6AC0}"/>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1B01-4B9E-8AF3-B6DB9E1A6AC0}"/>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1B01-4B9E-8AF3-B6DB9E1A6AC0}"/>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1B01-4B9E-8AF3-B6DB9E1A6AC0}"/>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1B01-4B9E-8AF3-B6DB9E1A6AC0}"/>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1B01-4B9E-8AF3-B6DB9E1A6AC0}"/>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1B01-4B9E-8AF3-B6DB9E1A6AC0}"/>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1B01-4B9E-8AF3-B6DB9E1A6AC0}"/>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1B01-4B9E-8AF3-B6DB9E1A6AC0}"/>
            </c:ext>
          </c:extLst>
        </c:ser>
        <c:dLbls>
          <c:showLegendKey val="0"/>
          <c:showVal val="0"/>
          <c:showCatName val="0"/>
          <c:showSerName val="0"/>
          <c:showPercent val="0"/>
          <c:showBubbleSize val="0"/>
        </c:dLbls>
        <c:axId val="-2127436768"/>
        <c:axId val="-2127434192"/>
      </c:scatterChart>
      <c:valAx>
        <c:axId val="-2127436768"/>
        <c:scaling>
          <c:orientation val="minMax"/>
          <c:max val="2"/>
          <c:min val="1.5"/>
        </c:scaling>
        <c:delete val="1"/>
        <c:axPos val="b"/>
        <c:numFmt formatCode="#,##0" sourceLinked="0"/>
        <c:majorTickMark val="out"/>
        <c:minorTickMark val="none"/>
        <c:tickLblPos val="nextTo"/>
        <c:crossAx val="-2127434192"/>
        <c:crosses val="autoZero"/>
        <c:crossBetween val="midCat"/>
      </c:valAx>
      <c:valAx>
        <c:axId val="-2127434192"/>
        <c:scaling>
          <c:orientation val="minMax"/>
          <c:max val="1.01"/>
          <c:min val="-0.01"/>
        </c:scaling>
        <c:delete val="1"/>
        <c:axPos val="l"/>
        <c:numFmt formatCode="#,##0.00" sourceLinked="0"/>
        <c:majorTickMark val="out"/>
        <c:minorTickMark val="none"/>
        <c:tickLblPos val="nextTo"/>
        <c:crossAx val="-212743676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Sheet1!$E$1</c:f>
              <c:strCache>
                <c:ptCount val="1"/>
                <c:pt idx="0">
                  <c:v>Column3</c:v>
                </c:pt>
              </c:strCache>
            </c:strRef>
          </c:tx>
          <c:spPr>
            <a:ln w="57150" cap="rnd">
              <a:solidFill>
                <a:schemeClr val="accent4"/>
              </a:solidFill>
              <a:round/>
            </a:ln>
            <a:effectLst/>
          </c:spPr>
          <c:marker>
            <c:symbol val="none"/>
          </c:marker>
          <c:xVal>
            <c:numRef>
              <c:f>Sheet1!$A$2:$A$63</c:f>
              <c:numCache>
                <c:formatCode>General</c:formatCode>
                <c:ptCount val="62"/>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Sheet1!$E$2:$E$63</c:f>
              <c:numCache>
                <c:formatCode>General</c:formatCode>
                <c:ptCount val="6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2460-432F-822C-30DE2975ACD7}"/>
            </c:ext>
          </c:extLst>
        </c:ser>
        <c:dLbls>
          <c:showLegendKey val="0"/>
          <c:showVal val="0"/>
          <c:showCatName val="0"/>
          <c:showSerName val="0"/>
          <c:showPercent val="0"/>
          <c:showBubbleSize val="0"/>
        </c:dLbls>
        <c:axId val="-2126827808"/>
        <c:axId val="-2123555840"/>
      </c:scatterChart>
      <c:valAx>
        <c:axId val="-2126827808"/>
        <c:scaling>
          <c:orientation val="minMax"/>
          <c:max val="2"/>
          <c:min val="1.5"/>
        </c:scaling>
        <c:delete val="1"/>
        <c:axPos val="b"/>
        <c:numFmt formatCode="#,##0.0" sourceLinked="0"/>
        <c:majorTickMark val="out"/>
        <c:minorTickMark val="none"/>
        <c:tickLblPos val="nextTo"/>
        <c:crossAx val="-2123555840"/>
        <c:crosses val="autoZero"/>
        <c:crossBetween val="midCat"/>
      </c:valAx>
      <c:valAx>
        <c:axId val="-2123555840"/>
        <c:scaling>
          <c:orientation val="minMax"/>
          <c:max val="1.01"/>
          <c:min val="-0.01"/>
        </c:scaling>
        <c:delete val="1"/>
        <c:axPos val="l"/>
        <c:numFmt formatCode="#,##0.00" sourceLinked="0"/>
        <c:majorTickMark val="out"/>
        <c:minorTickMark val="none"/>
        <c:tickLblPos val="nextTo"/>
        <c:crossAx val="-212682780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2071126000"/>
        <c:axId val="2071106720"/>
      </c:scatterChart>
      <c:valAx>
        <c:axId val="2071126000"/>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071106720"/>
        <c:crosses val="autoZero"/>
        <c:crossBetween val="midCat"/>
        <c:majorUnit val="0.1"/>
      </c:valAx>
      <c:valAx>
        <c:axId val="2071106720"/>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01E-2"/>
              <c:y val="7.3165764985448203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071126000"/>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6.3158000000000006E-2</c:v>
                </c:pt>
                <c:pt idx="20">
                  <c:v>0.78947400000000001</c:v>
                </c:pt>
                <c:pt idx="21">
                  <c:v>0.98947399999999897</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719F-4E0A-B996-B799D6EE6EFD}"/>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1.0526000000000001E-2</c:v>
                </c:pt>
                <c:pt idx="18">
                  <c:v>1.0526000000000001E-2</c:v>
                </c:pt>
                <c:pt idx="19">
                  <c:v>1.0526000000000001E-2</c:v>
                </c:pt>
                <c:pt idx="20">
                  <c:v>0.16842099999999899</c:v>
                </c:pt>
                <c:pt idx="21">
                  <c:v>0.484211</c:v>
                </c:pt>
                <c:pt idx="22">
                  <c:v>0.91578899999999896</c:v>
                </c:pt>
                <c:pt idx="23">
                  <c:v>0.98947399999999897</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1-719F-4E0A-B996-B799D6EE6EFD}"/>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1.0526000000000001E-2</c:v>
                </c:pt>
                <c:pt idx="19">
                  <c:v>1.0526000000000001E-2</c:v>
                </c:pt>
                <c:pt idx="20">
                  <c:v>1.0526000000000001E-2</c:v>
                </c:pt>
                <c:pt idx="21">
                  <c:v>0.16842099999999899</c:v>
                </c:pt>
                <c:pt idx="22">
                  <c:v>0.52631600000000001</c:v>
                </c:pt>
                <c:pt idx="23">
                  <c:v>0.85263199999999895</c:v>
                </c:pt>
                <c:pt idx="24">
                  <c:v>0.98947399999999897</c:v>
                </c:pt>
                <c:pt idx="25">
                  <c:v>0.98947399999999897</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2-719F-4E0A-B996-B799D6EE6EFD}"/>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3-719F-4E0A-B996-B799D6EE6EFD}"/>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5.2631999999999901E-2</c:v>
                </c:pt>
                <c:pt idx="23">
                  <c:v>0.30526300000000001</c:v>
                </c:pt>
                <c:pt idx="24">
                  <c:v>0.58947400000000005</c:v>
                </c:pt>
                <c:pt idx="25">
                  <c:v>0.85263199999999895</c:v>
                </c:pt>
                <c:pt idx="26">
                  <c:v>0.98947399999999897</c:v>
                </c:pt>
                <c:pt idx="27">
                  <c:v>0.98947399999999897</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4-719F-4E0A-B996-B799D6EE6EFD}"/>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1.0526000000000001E-2</c:v>
                </c:pt>
                <c:pt idx="23">
                  <c:v>0.27368399999999898</c:v>
                </c:pt>
                <c:pt idx="24">
                  <c:v>0.410526</c:v>
                </c:pt>
                <c:pt idx="25">
                  <c:v>0.62105299999999897</c:v>
                </c:pt>
                <c:pt idx="26">
                  <c:v>0.87368400000000002</c:v>
                </c:pt>
                <c:pt idx="27">
                  <c:v>0.98947399999999897</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5-719F-4E0A-B996-B799D6EE6EFD}"/>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1.0526000000000001E-2</c:v>
                </c:pt>
                <c:pt idx="23">
                  <c:v>1.0526000000000001E-2</c:v>
                </c:pt>
                <c:pt idx="24">
                  <c:v>3.1579000000000003E-2</c:v>
                </c:pt>
                <c:pt idx="25">
                  <c:v>0.54736799999999897</c:v>
                </c:pt>
                <c:pt idx="26">
                  <c:v>0.88421099999999897</c:v>
                </c:pt>
                <c:pt idx="27">
                  <c:v>0.98947399999999897</c:v>
                </c:pt>
                <c:pt idx="28">
                  <c:v>0.98947399999999897</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6-719F-4E0A-B996-B799D6EE6EFD}"/>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1.0526000000000001E-2</c:v>
                </c:pt>
                <c:pt idx="24">
                  <c:v>1.0526000000000001E-2</c:v>
                </c:pt>
                <c:pt idx="25">
                  <c:v>2.1052999999999902E-2</c:v>
                </c:pt>
                <c:pt idx="26">
                  <c:v>0.23157900000000001</c:v>
                </c:pt>
                <c:pt idx="27">
                  <c:v>0.91578899999999896</c:v>
                </c:pt>
                <c:pt idx="28">
                  <c:v>0.98947399999999897</c:v>
                </c:pt>
                <c:pt idx="29">
                  <c:v>0.98947399999999897</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7-719F-4E0A-B996-B799D6EE6EFD}"/>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0"/>
          <c:extLst>
            <c:ext xmlns:c16="http://schemas.microsoft.com/office/drawing/2014/chart" uri="{C3380CC4-5D6E-409C-BE32-E72D297353CC}">
              <c16:uniqueId val="{00000008-719F-4E0A-B996-B799D6EE6EFD}"/>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719F-4E0A-B996-B799D6EE6EFD}"/>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719F-4E0A-B996-B799D6EE6EFD}"/>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13-719F-4E0A-B996-B799D6EE6EFD}"/>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14-719F-4E0A-B996-B799D6EE6EFD}"/>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15-719F-4E0A-B996-B799D6EE6EFD}"/>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16-719F-4E0A-B996-B799D6EE6EFD}"/>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17-719F-4E0A-B996-B799D6EE6EFD}"/>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8-719F-4E0A-B996-B799D6EE6EFD}"/>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9-719F-4E0A-B996-B799D6EE6EFD}"/>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A-719F-4E0A-B996-B799D6EE6EFD}"/>
            </c:ext>
          </c:extLst>
        </c:ser>
        <c:dLbls>
          <c:showLegendKey val="0"/>
          <c:showVal val="0"/>
          <c:showCatName val="0"/>
          <c:showSerName val="0"/>
          <c:showPercent val="0"/>
          <c:showBubbleSize val="0"/>
        </c:dLbls>
        <c:axId val="-2123751968"/>
        <c:axId val="-2123756144"/>
      </c:scatterChart>
      <c:valAx>
        <c:axId val="-2123751968"/>
        <c:scaling>
          <c:orientation val="minMax"/>
          <c:max val="2"/>
          <c:min val="1.5"/>
        </c:scaling>
        <c:delete val="1"/>
        <c:axPos val="b"/>
        <c:numFmt formatCode="#,##0.0" sourceLinked="0"/>
        <c:majorTickMark val="out"/>
        <c:minorTickMark val="none"/>
        <c:tickLblPos val="nextTo"/>
        <c:crossAx val="-2123756144"/>
        <c:crosses val="autoZero"/>
        <c:crossBetween val="midCat"/>
      </c:valAx>
      <c:valAx>
        <c:axId val="-2123756144"/>
        <c:scaling>
          <c:orientation val="minMax"/>
          <c:max val="1.01"/>
          <c:min val="-0.01"/>
        </c:scaling>
        <c:delete val="1"/>
        <c:axPos val="l"/>
        <c:numFmt formatCode="#,##0.00" sourceLinked="0"/>
        <c:majorTickMark val="out"/>
        <c:minorTickMark val="none"/>
        <c:tickLblPos val="nextTo"/>
        <c:crossAx val="-212375196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7.9573204188383903E-292</c:v>
                </c:pt>
                <c:pt idx="5">
                  <c:v>4.8762809088018301E-256</c:v>
                </c:pt>
                <c:pt idx="6">
                  <c:v>1.31193141853073E-222</c:v>
                </c:pt>
                <c:pt idx="7">
                  <c:v>1.55074095490988E-191</c:v>
                </c:pt>
                <c:pt idx="8">
                  <c:v>8.0603341898697398E-163</c:v>
                </c:pt>
                <c:pt idx="9">
                  <c:v>1.8443096120080001E-136</c:v>
                </c:pt>
                <c:pt idx="10">
                  <c:v>1.86038892729099E-112</c:v>
                </c:pt>
                <c:pt idx="11">
                  <c:v>8.2887002587017102E-91</c:v>
                </c:pt>
                <c:pt idx="12">
                  <c:v>1.63532527357116E-71</c:v>
                </c:pt>
                <c:pt idx="13">
                  <c:v>1.4339732592919399E-54</c:v>
                </c:pt>
                <c:pt idx="14">
                  <c:v>5.61868721560178E-40</c:v>
                </c:pt>
                <c:pt idx="15">
                  <c:v>9.9206213131685004E-28</c:v>
                </c:pt>
                <c:pt idx="16">
                  <c:v>8.0060441707774395E-18</c:v>
                </c:pt>
                <c:pt idx="17">
                  <c:v>3.03288841533774E-10</c:v>
                </c:pt>
                <c:pt idx="18">
                  <c:v>5.7197827313023699E-5</c:v>
                </c:pt>
                <c:pt idx="19">
                  <c:v>6.3385642286705998E-2</c:v>
                </c:pt>
                <c:pt idx="20">
                  <c:v>0.78927783203263202</c:v>
                </c:pt>
                <c:pt idx="21">
                  <c:v>0.98</c:v>
                </c:pt>
                <c:pt idx="22">
                  <c:v>0.99999997694209797</c:v>
                </c:pt>
                <c:pt idx="23">
                  <c:v>0.999999999999997</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1B01-4B9E-8AF3-B6DB9E1A6AC0}"/>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4.5234824178127897E-126</c:v>
                </c:pt>
                <c:pt idx="1">
                  <c:v>1.5348950472335101E-114</c:v>
                </c:pt>
                <c:pt idx="2">
                  <c:v>1.42965338188422E-103</c:v>
                </c:pt>
                <c:pt idx="3">
                  <c:v>3.65632350042749E-93</c:v>
                </c:pt>
                <c:pt idx="4">
                  <c:v>2.5683561926965699E-83</c:v>
                </c:pt>
                <c:pt idx="5">
                  <c:v>4.95703289766886E-74</c:v>
                </c:pt>
                <c:pt idx="6">
                  <c:v>2.6298658207867401E-65</c:v>
                </c:pt>
                <c:pt idx="7">
                  <c:v>3.8372339254362302E-57</c:v>
                </c:pt>
                <c:pt idx="8">
                  <c:v>1.54082326983449E-49</c:v>
                </c:pt>
                <c:pt idx="9">
                  <c:v>1.7040359921045301E-42</c:v>
                </c:pt>
                <c:pt idx="10">
                  <c:v>5.1954557116852101E-36</c:v>
                </c:pt>
                <c:pt idx="11">
                  <c:v>4.3725246979057101E-30</c:v>
                </c:pt>
                <c:pt idx="12">
                  <c:v>1.01745008669771E-24</c:v>
                </c:pt>
                <c:pt idx="13">
                  <c:v>6.56009115731236E-20</c:v>
                </c:pt>
                <c:pt idx="14">
                  <c:v>1.1754817518295E-15</c:v>
                </c:pt>
                <c:pt idx="15">
                  <c:v>5.8784848632246803E-12</c:v>
                </c:pt>
                <c:pt idx="16">
                  <c:v>8.2560139419403706E-9</c:v>
                </c:pt>
                <c:pt idx="17">
                  <c:v>3.2881488991022699E-6</c:v>
                </c:pt>
                <c:pt idx="18">
                  <c:v>3.7740318119135202E-4</c:v>
                </c:pt>
                <c:pt idx="19">
                  <c:v>1.2848733317716399E-2</c:v>
                </c:pt>
                <c:pt idx="20">
                  <c:v>0.13727373683503299</c:v>
                </c:pt>
                <c:pt idx="21">
                  <c:v>0.51812700193899297</c:v>
                </c:pt>
                <c:pt idx="22">
                  <c:v>0.88170569845872804</c:v>
                </c:pt>
                <c:pt idx="23">
                  <c:v>0.98987437557399205</c:v>
                </c:pt>
                <c:pt idx="24">
                  <c:v>0.99972967488573705</c:v>
                </c:pt>
                <c:pt idx="25">
                  <c:v>0.999997865805903</c:v>
                </c:pt>
                <c:pt idx="26">
                  <c:v>0.99999999515221205</c:v>
                </c:pt>
                <c:pt idx="27">
                  <c:v>0.99999999999688005</c:v>
                </c:pt>
                <c:pt idx="28">
                  <c:v>0.999999999999999</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1B01-4B9E-8AF3-B6DB9E1A6AC0}"/>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1.1257474879459401E-111</c:v>
                </c:pt>
                <c:pt idx="1">
                  <c:v>6.26301271365318E-102</c:v>
                </c:pt>
                <c:pt idx="2">
                  <c:v>1.22917101031665E-92</c:v>
                </c:pt>
                <c:pt idx="3">
                  <c:v>8.5119153294153308E-84</c:v>
                </c:pt>
                <c:pt idx="4">
                  <c:v>2.0803832272809301E-75</c:v>
                </c:pt>
                <c:pt idx="5">
                  <c:v>1.7951259049479401E-67</c:v>
                </c:pt>
                <c:pt idx="6">
                  <c:v>5.4706685677890801E-60</c:v>
                </c:pt>
                <c:pt idx="7">
                  <c:v>5.8907168735062199E-53</c:v>
                </c:pt>
                <c:pt idx="8">
                  <c:v>2.2423551857763402E-46</c:v>
                </c:pt>
                <c:pt idx="9">
                  <c:v>3.0194243736592899E-40</c:v>
                </c:pt>
                <c:pt idx="10">
                  <c:v>1.4393487232117301E-34</c:v>
                </c:pt>
                <c:pt idx="11">
                  <c:v>2.4313824799978799E-29</c:v>
                </c:pt>
                <c:pt idx="12">
                  <c:v>1.45721669416547E-24</c:v>
                </c:pt>
                <c:pt idx="13">
                  <c:v>3.1036781474976902E-20</c:v>
                </c:pt>
                <c:pt idx="14">
                  <c:v>2.3541686429759801E-16</c:v>
                </c:pt>
                <c:pt idx="15">
                  <c:v>6.3778010107848801E-13</c:v>
                </c:pt>
                <c:pt idx="16">
                  <c:v>6.1966705258975896E-10</c:v>
                </c:pt>
                <c:pt idx="17">
                  <c:v>2.1722539714510701E-7</c:v>
                </c:pt>
                <c:pt idx="18">
                  <c:v>2.7729250700352901E-5</c:v>
                </c:pt>
                <c:pt idx="19">
                  <c:v>1.30846466860542E-3</c:v>
                </c:pt>
                <c:pt idx="20">
                  <c:v>2.3426853101589901E-2</c:v>
                </c:pt>
                <c:pt idx="21">
                  <c:v>0.16708271415228501</c:v>
                </c:pt>
                <c:pt idx="22">
                  <c:v>0.52237083770361004</c:v>
                </c:pt>
                <c:pt idx="23">
                  <c:v>0.85947582778773102</c:v>
                </c:pt>
                <c:pt idx="24">
                  <c:v>0.98212809331705098</c:v>
                </c:pt>
                <c:pt idx="25">
                  <c:v>0.99910092628820002</c:v>
                </c:pt>
                <c:pt idx="26">
                  <c:v>0.99998290183919802</c:v>
                </c:pt>
                <c:pt idx="27">
                  <c:v>0.99999988004850904</c:v>
                </c:pt>
                <c:pt idx="28">
                  <c:v>0.99999999969394404</c:v>
                </c:pt>
                <c:pt idx="29">
                  <c:v>0.999999999999718</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1B01-4B9E-8AF3-B6DB9E1A6AC0}"/>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7.35684789888582E-48</c:v>
                </c:pt>
                <c:pt idx="1">
                  <c:v>6.9137877832096099E-44</c:v>
                </c:pt>
                <c:pt idx="2">
                  <c:v>4.3081225000760098E-40</c:v>
                </c:pt>
                <c:pt idx="3">
                  <c:v>1.7803096376662601E-36</c:v>
                </c:pt>
                <c:pt idx="4">
                  <c:v>4.8802212379188499E-33</c:v>
                </c:pt>
                <c:pt idx="5">
                  <c:v>8.8763999938454507E-30</c:v>
                </c:pt>
                <c:pt idx="6">
                  <c:v>1.0715784334363601E-26</c:v>
                </c:pt>
                <c:pt idx="7">
                  <c:v>8.5893658478245905E-24</c:v>
                </c:pt>
                <c:pt idx="8">
                  <c:v>4.5733910026551997E-21</c:v>
                </c:pt>
                <c:pt idx="9">
                  <c:v>1.6183899757492501E-18</c:v>
                </c:pt>
                <c:pt idx="10">
                  <c:v>3.80864862680313E-16</c:v>
                </c:pt>
                <c:pt idx="11">
                  <c:v>5.9653853654696804E-14</c:v>
                </c:pt>
                <c:pt idx="12">
                  <c:v>6.2244930939332898E-12</c:v>
                </c:pt>
                <c:pt idx="13">
                  <c:v>4.33205159819986E-10</c:v>
                </c:pt>
                <c:pt idx="14">
                  <c:v>2.0140999303843299E-8</c:v>
                </c:pt>
                <c:pt idx="15">
                  <c:v>6.2682263971207703E-7</c:v>
                </c:pt>
                <c:pt idx="16">
                  <c:v>1.3093466624001E-5</c:v>
                </c:pt>
                <c:pt idx="17">
                  <c:v>1.8424951588771199E-4</c:v>
                </c:pt>
                <c:pt idx="18">
                  <c:v>1.7556282423011099E-3</c:v>
                </c:pt>
                <c:pt idx="19">
                  <c:v>1.1411602310965999E-2</c:v>
                </c:pt>
                <c:pt idx="20">
                  <c:v>5.1157228511273301E-2</c:v>
                </c:pt>
                <c:pt idx="21">
                  <c:v>0.16082099421940299</c:v>
                </c:pt>
                <c:pt idx="22">
                  <c:v>0.36375363622310602</c:v>
                </c:pt>
                <c:pt idx="23">
                  <c:v>0.61569846584343602</c:v>
                </c:pt>
                <c:pt idx="24">
                  <c:v>0.82558177622289497</c:v>
                </c:pt>
                <c:pt idx="25">
                  <c:v>0.94288866655822401</c:v>
                </c:pt>
                <c:pt idx="26">
                  <c:v>0.98686309399466599</c:v>
                </c:pt>
                <c:pt idx="27">
                  <c:v>0.997913547293098</c:v>
                </c:pt>
                <c:pt idx="28">
                  <c:v>0.99977377336198403</c:v>
                </c:pt>
                <c:pt idx="29">
                  <c:v>0.99998338192674996</c:v>
                </c:pt>
                <c:pt idx="30">
                  <c:v>0.999999177341796</c:v>
                </c:pt>
                <c:pt idx="31">
                  <c:v>0.99999997265862195</c:v>
                </c:pt>
                <c:pt idx="32">
                  <c:v>0.999999999391608</c:v>
                </c:pt>
                <c:pt idx="33">
                  <c:v>0.99999999999095501</c:v>
                </c:pt>
                <c:pt idx="34">
                  <c:v>0.99999999999990996</c:v>
                </c:pt>
                <c:pt idx="35">
                  <c:v>0.999999999999999</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1B01-4B9E-8AF3-B6DB9E1A6AC0}"/>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1.1054324828098501E-86</c:v>
                </c:pt>
                <c:pt idx="1">
                  <c:v>1.0550084887555699E-79</c:v>
                </c:pt>
                <c:pt idx="2">
                  <c:v>5.0552609649325799E-73</c:v>
                </c:pt>
                <c:pt idx="3">
                  <c:v>1.2163877156900899E-66</c:v>
                </c:pt>
                <c:pt idx="4">
                  <c:v>1.4700407035247201E-60</c:v>
                </c:pt>
                <c:pt idx="5">
                  <c:v>8.9251811474745402E-55</c:v>
                </c:pt>
                <c:pt idx="6">
                  <c:v>2.7230319869145799E-49</c:v>
                </c:pt>
                <c:pt idx="7">
                  <c:v>4.17612984164548E-44</c:v>
                </c:pt>
                <c:pt idx="8">
                  <c:v>3.2206448404921397E-39</c:v>
                </c:pt>
                <c:pt idx="9">
                  <c:v>1.2495451910995001E-34</c:v>
                </c:pt>
                <c:pt idx="10">
                  <c:v>2.4402419292416698E-30</c:v>
                </c:pt>
                <c:pt idx="11">
                  <c:v>2.40030749963802E-26</c:v>
                </c:pt>
                <c:pt idx="12">
                  <c:v>1.1901458246287101E-22</c:v>
                </c:pt>
                <c:pt idx="13">
                  <c:v>2.97759162110974E-19</c:v>
                </c:pt>
                <c:pt idx="14">
                  <c:v>3.7636627159446102E-16</c:v>
                </c:pt>
                <c:pt idx="15">
                  <c:v>2.4073939804339302E-13</c:v>
                </c:pt>
                <c:pt idx="16">
                  <c:v>7.8093334260598506E-11</c:v>
                </c:pt>
                <c:pt idx="17">
                  <c:v>1.28850296605529E-8</c:v>
                </c:pt>
                <c:pt idx="18">
                  <c:v>1.0857805489263201E-6</c:v>
                </c:pt>
                <c:pt idx="19">
                  <c:v>4.7006591088948197E-5</c:v>
                </c:pt>
                <c:pt idx="20">
                  <c:v>1.0548979073203E-3</c:v>
                </c:pt>
                <c:pt idx="21">
                  <c:v>1.24450398781363E-2</c:v>
                </c:pt>
                <c:pt idx="22">
                  <c:v>7.8992048768208895E-2</c:v>
                </c:pt>
                <c:pt idx="23">
                  <c:v>0.28073356590393</c:v>
                </c:pt>
                <c:pt idx="24">
                  <c:v>0.59892155969820304</c:v>
                </c:pt>
                <c:pt idx="25">
                  <c:v>0.86032419710563601</c:v>
                </c:pt>
                <c:pt idx="26">
                  <c:v>0.97212580911707402</c:v>
                </c:pt>
                <c:pt idx="27">
                  <c:v>0.99696723602484005</c:v>
                </c:pt>
                <c:pt idx="28">
                  <c:v>0.99982517910342095</c:v>
                </c:pt>
                <c:pt idx="29">
                  <c:v>0.99999475112639502</c:v>
                </c:pt>
                <c:pt idx="30">
                  <c:v>0.99999991878372196</c:v>
                </c:pt>
                <c:pt idx="31">
                  <c:v>0.99999999935685202</c:v>
                </c:pt>
                <c:pt idx="32">
                  <c:v>0.99999999999740596</c:v>
                </c:pt>
                <c:pt idx="33">
                  <c:v>0.999999999999995</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1B01-4B9E-8AF3-B6DB9E1A6AC0}"/>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9.7573932793362902E-54</c:v>
                </c:pt>
                <c:pt idx="1">
                  <c:v>1.40841001611864E-49</c:v>
                </c:pt>
                <c:pt idx="2">
                  <c:v>1.36479725846537E-45</c:v>
                </c:pt>
                <c:pt idx="3">
                  <c:v>8.8801477892486E-42</c:v>
                </c:pt>
                <c:pt idx="4">
                  <c:v>3.8802894157923899E-38</c:v>
                </c:pt>
                <c:pt idx="5">
                  <c:v>1.1389120564302499E-34</c:v>
                </c:pt>
                <c:pt idx="6">
                  <c:v>2.2459618762956198E-31</c:v>
                </c:pt>
                <c:pt idx="7">
                  <c:v>2.9766052302693501E-28</c:v>
                </c:pt>
                <c:pt idx="8">
                  <c:v>2.6520857855222998E-25</c:v>
                </c:pt>
                <c:pt idx="9">
                  <c:v>1.5891581527529001E-22</c:v>
                </c:pt>
                <c:pt idx="10">
                  <c:v>6.4070301343300597E-20</c:v>
                </c:pt>
                <c:pt idx="11">
                  <c:v>1.7389720728182E-17</c:v>
                </c:pt>
                <c:pt idx="12">
                  <c:v>3.1795148644575498E-15</c:v>
                </c:pt>
                <c:pt idx="13">
                  <c:v>3.9193376485407502E-13</c:v>
                </c:pt>
                <c:pt idx="14">
                  <c:v>3.2605037410636201E-11</c:v>
                </c:pt>
                <c:pt idx="15">
                  <c:v>1.8328547974959599E-9</c:v>
                </c:pt>
                <c:pt idx="16">
                  <c:v>6.9734904841468594E-8</c:v>
                </c:pt>
                <c:pt idx="17">
                  <c:v>1.79960269865181E-6</c:v>
                </c:pt>
                <c:pt idx="18">
                  <c:v>3.1589588140031602E-5</c:v>
                </c:pt>
                <c:pt idx="19">
                  <c:v>3.7865534917388603E-4</c:v>
                </c:pt>
                <c:pt idx="20">
                  <c:v>3.1163953243129299E-3</c:v>
                </c:pt>
                <c:pt idx="21">
                  <c:v>1.77499710165843E-2</c:v>
                </c:pt>
                <c:pt idx="22">
                  <c:v>7.0788728701944997E-2</c:v>
                </c:pt>
                <c:pt idx="23">
                  <c:v>0.20121905818689001</c:v>
                </c:pt>
                <c:pt idx="24">
                  <c:v>0.41893936070679499</c:v>
                </c:pt>
                <c:pt idx="25">
                  <c:v>0.66569614235110797</c:v>
                </c:pt>
                <c:pt idx="26">
                  <c:v>0.85559296892129799</c:v>
                </c:pt>
                <c:pt idx="27">
                  <c:v>0.95480975624450004</c:v>
                </c:pt>
                <c:pt idx="28">
                  <c:v>0.989992358548896</c:v>
                </c:pt>
                <c:pt idx="29">
                  <c:v>0.99845544421865096</c:v>
                </c:pt>
                <c:pt idx="30">
                  <c:v>0.99983554408831699</c:v>
                </c:pt>
                <c:pt idx="31">
                  <c:v>0.99998800314813396</c:v>
                </c:pt>
                <c:pt idx="32">
                  <c:v>0.99999940329961701</c:v>
                </c:pt>
                <c:pt idx="33">
                  <c:v>0.99999997983462596</c:v>
                </c:pt>
                <c:pt idx="34">
                  <c:v>0.999999999538147</c:v>
                </c:pt>
                <c:pt idx="35">
                  <c:v>0.99999999999284495</c:v>
                </c:pt>
                <c:pt idx="36">
                  <c:v>0.99999999999992495</c:v>
                </c:pt>
                <c:pt idx="37">
                  <c:v>0.999999999999999</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1B01-4B9E-8AF3-B6DB9E1A6AC0}"/>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8.4361816427831005E-293</c:v>
                </c:pt>
                <c:pt idx="1">
                  <c:v>5.1472155099414302E-270</c:v>
                </c:pt>
                <c:pt idx="2">
                  <c:v>3.6938555968222803E-248</c:v>
                </c:pt>
                <c:pt idx="3">
                  <c:v>3.1184246772649302E-227</c:v>
                </c:pt>
                <c:pt idx="4">
                  <c:v>3.0975211941034298E-207</c:v>
                </c:pt>
                <c:pt idx="5">
                  <c:v>3.6207949892726301E-188</c:v>
                </c:pt>
                <c:pt idx="6">
                  <c:v>4.9820080542560803E-170</c:v>
                </c:pt>
                <c:pt idx="7">
                  <c:v>8.0710883551849204E-153</c:v>
                </c:pt>
                <c:pt idx="8">
                  <c:v>1.5400083731104901E-136</c:v>
                </c:pt>
                <c:pt idx="9">
                  <c:v>3.4620871071495098E-121</c:v>
                </c:pt>
                <c:pt idx="10">
                  <c:v>9.1741997884542797E-107</c:v>
                </c:pt>
                <c:pt idx="11">
                  <c:v>2.8671086219467798E-93</c:v>
                </c:pt>
                <c:pt idx="12">
                  <c:v>1.0574181650902699E-80</c:v>
                </c:pt>
                <c:pt idx="13">
                  <c:v>4.6059926339979899E-69</c:v>
                </c:pt>
                <c:pt idx="14">
                  <c:v>2.37197167971115E-58</c:v>
                </c:pt>
                <c:pt idx="15">
                  <c:v>1.44598255931257E-48</c:v>
                </c:pt>
                <c:pt idx="16">
                  <c:v>1.04523121445378E-39</c:v>
                </c:pt>
                <c:pt idx="17">
                  <c:v>8.9791217968679396E-32</c:v>
                </c:pt>
                <c:pt idx="18">
                  <c:v>9.1955356273204609E-25</c:v>
                </c:pt>
                <c:pt idx="19">
                  <c:v>1.1276602785352499E-18</c:v>
                </c:pt>
                <c:pt idx="20">
                  <c:v>1.6670517388568101E-13</c:v>
                </c:pt>
                <c:pt idx="21">
                  <c:v>3.00285911988689E-9</c:v>
                </c:pt>
                <c:pt idx="22">
                  <c:v>6.7134031736894098E-6</c:v>
                </c:pt>
                <c:pt idx="23">
                  <c:v>1.92949678322404E-3</c:v>
                </c:pt>
                <c:pt idx="24">
                  <c:v>7.6949098601708898E-2</c:v>
                </c:pt>
                <c:pt idx="25">
                  <c:v>0.51502488424077997</c:v>
                </c:pt>
                <c:pt idx="26">
                  <c:v>0.93335299182226905</c:v>
                </c:pt>
                <c:pt idx="27">
                  <c:v>0.99848562714924305</c:v>
                </c:pt>
                <c:pt idx="28">
                  <c:v>0.99999525266047495</c:v>
                </c:pt>
                <c:pt idx="29">
                  <c:v>0.99999999809155904</c:v>
                </c:pt>
                <c:pt idx="30">
                  <c:v>0.99999999999990496</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1B01-4B9E-8AF3-B6DB9E1A6AC0}"/>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2.7206911156218799E-291</c:v>
                </c:pt>
                <c:pt idx="10">
                  <c:v>5.9479686870232803E-259</c:v>
                </c:pt>
                <c:pt idx="11">
                  <c:v>1.57641898042144E-228</c:v>
                </c:pt>
                <c:pt idx="12">
                  <c:v>5.0676353549364402E-200</c:v>
                </c:pt>
                <c:pt idx="13">
                  <c:v>1.9771229477313401E-173</c:v>
                </c:pt>
                <c:pt idx="14">
                  <c:v>9.3687497664408492E-149</c:v>
                </c:pt>
                <c:pt idx="15">
                  <c:v>5.3970421029160203E-126</c:v>
                </c:pt>
                <c:pt idx="16">
                  <c:v>3.7841987759739403E-105</c:v>
                </c:pt>
                <c:pt idx="17">
                  <c:v>3.2345172123006298E-86</c:v>
                </c:pt>
                <c:pt idx="18">
                  <c:v>3.3772288216376701E-69</c:v>
                </c:pt>
                <c:pt idx="19">
                  <c:v>4.31977954199997E-54</c:v>
                </c:pt>
                <c:pt idx="20">
                  <c:v>6.7963292647368405E-41</c:v>
                </c:pt>
                <c:pt idx="21">
                  <c:v>1.3232255201928899E-29</c:v>
                </c:pt>
                <c:pt idx="22">
                  <c:v>3.2190608936994102E-20</c:v>
                </c:pt>
                <c:pt idx="23">
                  <c:v>9.9492631178298504E-13</c:v>
                </c:pt>
                <c:pt idx="24">
                  <c:v>4.0348066749841398E-7</c:v>
                </c:pt>
                <c:pt idx="25">
                  <c:v>0.03</c:v>
                </c:pt>
                <c:pt idx="26">
                  <c:v>0.23249869475556001</c:v>
                </c:pt>
                <c:pt idx="27">
                  <c:v>0.91479288427034999</c:v>
                </c:pt>
                <c:pt idx="28">
                  <c:v>0.99974207758363698</c:v>
                </c:pt>
                <c:pt idx="29">
                  <c:v>0.99999998754560404</c:v>
                </c:pt>
                <c:pt idx="30">
                  <c:v>0.99999999999999201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1B01-4B9E-8AF3-B6DB9E1A6AC0}"/>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1B01-4B9E-8AF3-B6DB9E1A6AC0}"/>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1B01-4B9E-8AF3-B6DB9E1A6AC0}"/>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1B01-4B9E-8AF3-B6DB9E1A6AC0}"/>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1B01-4B9E-8AF3-B6DB9E1A6AC0}"/>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1B01-4B9E-8AF3-B6DB9E1A6AC0}"/>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1B01-4B9E-8AF3-B6DB9E1A6AC0}"/>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1B01-4B9E-8AF3-B6DB9E1A6AC0}"/>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1B01-4B9E-8AF3-B6DB9E1A6AC0}"/>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1B01-4B9E-8AF3-B6DB9E1A6AC0}"/>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1B01-4B9E-8AF3-B6DB9E1A6AC0}"/>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1B01-4B9E-8AF3-B6DB9E1A6AC0}"/>
            </c:ext>
          </c:extLst>
        </c:ser>
        <c:dLbls>
          <c:showLegendKey val="0"/>
          <c:showVal val="0"/>
          <c:showCatName val="0"/>
          <c:showSerName val="0"/>
          <c:showPercent val="0"/>
          <c:showBubbleSize val="0"/>
        </c:dLbls>
        <c:axId val="-2127436768"/>
        <c:axId val="-2127434192"/>
      </c:scatterChart>
      <c:valAx>
        <c:axId val="-2127436768"/>
        <c:scaling>
          <c:orientation val="minMax"/>
          <c:max val="2"/>
          <c:min val="1.5"/>
        </c:scaling>
        <c:delete val="1"/>
        <c:axPos val="b"/>
        <c:numFmt formatCode="#,##0" sourceLinked="0"/>
        <c:majorTickMark val="out"/>
        <c:minorTickMark val="none"/>
        <c:tickLblPos val="nextTo"/>
        <c:crossAx val="-2127434192"/>
        <c:crosses val="autoZero"/>
        <c:crossBetween val="midCat"/>
      </c:valAx>
      <c:valAx>
        <c:axId val="-2127434192"/>
        <c:scaling>
          <c:orientation val="minMax"/>
          <c:max val="1.01"/>
          <c:min val="-0.01"/>
        </c:scaling>
        <c:delete val="1"/>
        <c:axPos val="l"/>
        <c:numFmt formatCode="#,##0.00" sourceLinked="0"/>
        <c:majorTickMark val="out"/>
        <c:minorTickMark val="none"/>
        <c:tickLblPos val="nextTo"/>
        <c:crossAx val="-212743676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Sheet1!$A$2:$A$10</c:f>
              <c:numCache>
                <c:formatCode>General</c:formatCode>
                <c:ptCount val="9"/>
                <c:pt idx="0">
                  <c:v>0</c:v>
                </c:pt>
                <c:pt idx="1">
                  <c:v>1</c:v>
                </c:pt>
                <c:pt idx="2">
                  <c:v>2</c:v>
                </c:pt>
                <c:pt idx="3">
                  <c:v>3</c:v>
                </c:pt>
                <c:pt idx="4">
                  <c:v>4</c:v>
                </c:pt>
                <c:pt idx="5">
                  <c:v>5</c:v>
                </c:pt>
                <c:pt idx="6">
                  <c:v>6</c:v>
                </c:pt>
                <c:pt idx="7">
                  <c:v>7</c:v>
                </c:pt>
              </c:numCache>
            </c:numRef>
          </c:xVal>
          <c:yVal>
            <c:numRef>
              <c:f>Sheet1!$B$2:$B$10</c:f>
              <c:numCache>
                <c:formatCode>General</c:formatCode>
                <c:ptCount val="9"/>
              </c:numCache>
            </c:numRef>
          </c:yVal>
          <c:smooth val="1"/>
          <c:extLst>
            <c:ext xmlns:c16="http://schemas.microsoft.com/office/drawing/2014/chart" uri="{C3380CC4-5D6E-409C-BE32-E72D297353CC}">
              <c16:uniqueId val="{00000000-3C58-4F61-8CE2-0D3283FBA0FE}"/>
            </c:ext>
          </c:extLst>
        </c:ser>
        <c:dLbls>
          <c:showLegendKey val="0"/>
          <c:showVal val="0"/>
          <c:showCatName val="0"/>
          <c:showSerName val="0"/>
          <c:showPercent val="0"/>
          <c:showBubbleSize val="0"/>
        </c:dLbls>
        <c:axId val="-2127681056"/>
        <c:axId val="-2127159280"/>
      </c:scatterChart>
      <c:valAx>
        <c:axId val="-2127681056"/>
        <c:scaling>
          <c:orientation val="minMax"/>
          <c:max val="6"/>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127159280"/>
        <c:crosses val="autoZero"/>
        <c:crossBetween val="midCat"/>
      </c:valAx>
      <c:valAx>
        <c:axId val="-2127159280"/>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b="0" i="0" u="none" strike="noStrike" baseline="0" dirty="0">
                    <a:effectLst/>
                  </a:rPr>
                  <a:t>Probability of </a:t>
                </a:r>
                <a:r>
                  <a:rPr lang="en-US" sz="2800" dirty="0">
                    <a:solidFill>
                      <a:schemeClr val="tx1"/>
                    </a:solidFill>
                    <a:latin typeface="Cambria" panose="02040503050406030204" pitchFamily="18" charset="0"/>
                  </a:rPr>
                  <a:t>Read</a:t>
                </a:r>
                <a:r>
                  <a:rPr lang="en-US" sz="2800" baseline="0" dirty="0">
                    <a:solidFill>
                      <a:schemeClr val="tx1"/>
                    </a:solidFill>
                    <a:latin typeface="Cambria" panose="02040503050406030204" pitchFamily="18" charset="0"/>
                  </a:rPr>
                  <a:t> </a:t>
                </a:r>
                <a:r>
                  <a:rPr lang="en-US" sz="2800" dirty="0">
                    <a:solidFill>
                      <a:schemeClr val="tx1"/>
                    </a:solidFill>
                    <a:latin typeface="Cambria" panose="02040503050406030204" pitchFamily="18" charset="0"/>
                  </a:rPr>
                  <a:t>Failure</a:t>
                </a:r>
              </a:p>
            </c:rich>
          </c:tx>
          <c:layout>
            <c:manualLayout>
              <c:xMode val="edge"/>
              <c:yMode val="edge"/>
              <c:x val="7.1839080459770097E-3"/>
              <c:y val="6.841613766289909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127681056"/>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Sheet1!$E$1</c:f>
              <c:strCache>
                <c:ptCount val="1"/>
                <c:pt idx="0">
                  <c:v>Column3</c:v>
                </c:pt>
              </c:strCache>
            </c:strRef>
          </c:tx>
          <c:spPr>
            <a:ln w="57150" cap="rnd">
              <a:solidFill>
                <a:schemeClr val="accent4"/>
              </a:solidFill>
              <a:round/>
            </a:ln>
            <a:effectLst/>
          </c:spPr>
          <c:marker>
            <c:symbol val="none"/>
          </c:marker>
          <c:xVal>
            <c:numRef>
              <c:f>Sheet1!$A$2:$A$63</c:f>
              <c:numCache>
                <c:formatCode>General</c:formatCode>
                <c:ptCount val="62"/>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Sheet1!$E$2:$E$63</c:f>
              <c:numCache>
                <c:formatCode>General</c:formatCode>
                <c:ptCount val="6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2460-432F-822C-30DE2975ACD7}"/>
            </c:ext>
          </c:extLst>
        </c:ser>
        <c:dLbls>
          <c:showLegendKey val="0"/>
          <c:showVal val="0"/>
          <c:showCatName val="0"/>
          <c:showSerName val="0"/>
          <c:showPercent val="0"/>
          <c:showBubbleSize val="0"/>
        </c:dLbls>
        <c:axId val="-2126827808"/>
        <c:axId val="-2123555840"/>
      </c:scatterChart>
      <c:valAx>
        <c:axId val="-2126827808"/>
        <c:scaling>
          <c:orientation val="minMax"/>
          <c:max val="2"/>
          <c:min val="1.5"/>
        </c:scaling>
        <c:delete val="1"/>
        <c:axPos val="b"/>
        <c:numFmt formatCode="#,##0.0" sourceLinked="0"/>
        <c:majorTickMark val="out"/>
        <c:minorTickMark val="none"/>
        <c:tickLblPos val="nextTo"/>
        <c:crossAx val="-2123555840"/>
        <c:crosses val="autoZero"/>
        <c:crossBetween val="midCat"/>
      </c:valAx>
      <c:valAx>
        <c:axId val="-2123555840"/>
        <c:scaling>
          <c:orientation val="minMax"/>
          <c:max val="1.01"/>
          <c:min val="-0.01"/>
        </c:scaling>
        <c:delete val="1"/>
        <c:axPos val="l"/>
        <c:numFmt formatCode="#,##0.00" sourceLinked="0"/>
        <c:majorTickMark val="out"/>
        <c:minorTickMark val="none"/>
        <c:tickLblPos val="nextTo"/>
        <c:crossAx val="-212682780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2071126000"/>
        <c:axId val="2071106720"/>
      </c:scatterChart>
      <c:valAx>
        <c:axId val="2071126000"/>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071106720"/>
        <c:crosses val="autoZero"/>
        <c:crossBetween val="midCat"/>
        <c:majorUnit val="0.1"/>
      </c:valAx>
      <c:valAx>
        <c:axId val="2071106720"/>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01E-2"/>
              <c:y val="7.3165764985448203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071126000"/>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6.3158000000000006E-2</c:v>
                </c:pt>
                <c:pt idx="20">
                  <c:v>0.78947400000000001</c:v>
                </c:pt>
                <c:pt idx="21">
                  <c:v>0.98947399999999897</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719F-4E0A-B996-B799D6EE6EFD}"/>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1.0526000000000001E-2</c:v>
                </c:pt>
                <c:pt idx="18">
                  <c:v>1.0526000000000001E-2</c:v>
                </c:pt>
                <c:pt idx="19">
                  <c:v>1.0526000000000001E-2</c:v>
                </c:pt>
                <c:pt idx="20">
                  <c:v>0.16842099999999899</c:v>
                </c:pt>
                <c:pt idx="21">
                  <c:v>0.484211</c:v>
                </c:pt>
                <c:pt idx="22">
                  <c:v>0.91578899999999896</c:v>
                </c:pt>
                <c:pt idx="23">
                  <c:v>0.98947399999999897</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1-719F-4E0A-B996-B799D6EE6EFD}"/>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1.0526000000000001E-2</c:v>
                </c:pt>
                <c:pt idx="19">
                  <c:v>1.0526000000000001E-2</c:v>
                </c:pt>
                <c:pt idx="20">
                  <c:v>1.0526000000000001E-2</c:v>
                </c:pt>
                <c:pt idx="21">
                  <c:v>0.16842099999999899</c:v>
                </c:pt>
                <c:pt idx="22">
                  <c:v>0.52631600000000001</c:v>
                </c:pt>
                <c:pt idx="23">
                  <c:v>0.85263199999999895</c:v>
                </c:pt>
                <c:pt idx="24">
                  <c:v>0.98947399999999897</c:v>
                </c:pt>
                <c:pt idx="25">
                  <c:v>0.98947399999999897</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2-719F-4E0A-B996-B799D6EE6EFD}"/>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3-719F-4E0A-B996-B799D6EE6EFD}"/>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5.2631999999999901E-2</c:v>
                </c:pt>
                <c:pt idx="23">
                  <c:v>0.30526300000000001</c:v>
                </c:pt>
                <c:pt idx="24">
                  <c:v>0.58947400000000005</c:v>
                </c:pt>
                <c:pt idx="25">
                  <c:v>0.85263199999999895</c:v>
                </c:pt>
                <c:pt idx="26">
                  <c:v>0.98947399999999897</c:v>
                </c:pt>
                <c:pt idx="27">
                  <c:v>0.98947399999999897</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4-719F-4E0A-B996-B799D6EE6EFD}"/>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1.0526000000000001E-2</c:v>
                </c:pt>
                <c:pt idx="23">
                  <c:v>0.27368399999999898</c:v>
                </c:pt>
                <c:pt idx="24">
                  <c:v>0.410526</c:v>
                </c:pt>
                <c:pt idx="25">
                  <c:v>0.62105299999999897</c:v>
                </c:pt>
                <c:pt idx="26">
                  <c:v>0.87368400000000002</c:v>
                </c:pt>
                <c:pt idx="27">
                  <c:v>0.98947399999999897</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5-719F-4E0A-B996-B799D6EE6EFD}"/>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1.0526000000000001E-2</c:v>
                </c:pt>
                <c:pt idx="23">
                  <c:v>1.0526000000000001E-2</c:v>
                </c:pt>
                <c:pt idx="24">
                  <c:v>3.1579000000000003E-2</c:v>
                </c:pt>
                <c:pt idx="25">
                  <c:v>0.54736799999999897</c:v>
                </c:pt>
                <c:pt idx="26">
                  <c:v>0.88421099999999897</c:v>
                </c:pt>
                <c:pt idx="27">
                  <c:v>0.98947399999999897</c:v>
                </c:pt>
                <c:pt idx="28">
                  <c:v>0.98947399999999897</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6-719F-4E0A-B996-B799D6EE6EFD}"/>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1.0526000000000001E-2</c:v>
                </c:pt>
                <c:pt idx="24">
                  <c:v>1.0526000000000001E-2</c:v>
                </c:pt>
                <c:pt idx="25">
                  <c:v>2.1052999999999902E-2</c:v>
                </c:pt>
                <c:pt idx="26">
                  <c:v>0.23157900000000001</c:v>
                </c:pt>
                <c:pt idx="27">
                  <c:v>0.91578899999999896</c:v>
                </c:pt>
                <c:pt idx="28">
                  <c:v>0.98947399999999897</c:v>
                </c:pt>
                <c:pt idx="29">
                  <c:v>0.98947399999999897</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7-719F-4E0A-B996-B799D6EE6EFD}"/>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0"/>
          <c:extLst>
            <c:ext xmlns:c16="http://schemas.microsoft.com/office/drawing/2014/chart" uri="{C3380CC4-5D6E-409C-BE32-E72D297353CC}">
              <c16:uniqueId val="{00000008-719F-4E0A-B996-B799D6EE6EFD}"/>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719F-4E0A-B996-B799D6EE6EFD}"/>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719F-4E0A-B996-B799D6EE6EFD}"/>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13-719F-4E0A-B996-B799D6EE6EFD}"/>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14-719F-4E0A-B996-B799D6EE6EFD}"/>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15-719F-4E0A-B996-B799D6EE6EFD}"/>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16-719F-4E0A-B996-B799D6EE6EFD}"/>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17-719F-4E0A-B996-B799D6EE6EFD}"/>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8-719F-4E0A-B996-B799D6EE6EFD}"/>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9-719F-4E0A-B996-B799D6EE6EFD}"/>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A-719F-4E0A-B996-B799D6EE6EFD}"/>
            </c:ext>
          </c:extLst>
        </c:ser>
        <c:dLbls>
          <c:showLegendKey val="0"/>
          <c:showVal val="0"/>
          <c:showCatName val="0"/>
          <c:showSerName val="0"/>
          <c:showPercent val="0"/>
          <c:showBubbleSize val="0"/>
        </c:dLbls>
        <c:axId val="-2123751968"/>
        <c:axId val="-2123756144"/>
      </c:scatterChart>
      <c:valAx>
        <c:axId val="-2123751968"/>
        <c:scaling>
          <c:orientation val="minMax"/>
          <c:max val="2"/>
          <c:min val="1.5"/>
        </c:scaling>
        <c:delete val="1"/>
        <c:axPos val="b"/>
        <c:numFmt formatCode="#,##0.0" sourceLinked="0"/>
        <c:majorTickMark val="out"/>
        <c:minorTickMark val="none"/>
        <c:tickLblPos val="nextTo"/>
        <c:crossAx val="-2123756144"/>
        <c:crosses val="autoZero"/>
        <c:crossBetween val="midCat"/>
      </c:valAx>
      <c:valAx>
        <c:axId val="-2123756144"/>
        <c:scaling>
          <c:orientation val="minMax"/>
          <c:max val="1.01"/>
          <c:min val="-0.01"/>
        </c:scaling>
        <c:delete val="1"/>
        <c:axPos val="l"/>
        <c:numFmt formatCode="#,##0.00" sourceLinked="0"/>
        <c:majorTickMark val="out"/>
        <c:minorTickMark val="none"/>
        <c:tickLblPos val="nextTo"/>
        <c:crossAx val="-212375196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3/24/19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3/24/19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03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identify 6 effective TRNG characteristics that we want our proposal to satisfy. </a:t>
            </a:r>
          </a:p>
          <a:p>
            <a:r>
              <a:rPr lang="en-US" b="1" dirty="0"/>
              <a:t>[CLICK]</a:t>
            </a:r>
            <a:r>
              <a:rPr lang="en-US" b="0" dirty="0"/>
              <a:t> it should have a Low implementation cost. A mechanism that requires little or no changes to current systems and minimal additional area overhead. </a:t>
            </a:r>
          </a:p>
          <a:p>
            <a:r>
              <a:rPr lang="en-US" b="1" dirty="0"/>
              <a:t>[CLICK]</a:t>
            </a:r>
            <a:r>
              <a:rPr lang="en-US" b="0" dirty="0"/>
              <a:t> it should be Fully non-deterministic which can be guaranteed by sampling a truly random physical phenomena, so it is impossible to predict the next output given complete information about how the mechanism operates. </a:t>
            </a:r>
          </a:p>
          <a:p>
            <a:r>
              <a:rPr lang="en-US" b="1" dirty="0"/>
              <a:t>[CLICK]</a:t>
            </a:r>
            <a:r>
              <a:rPr lang="en-US" b="0" dirty="0"/>
              <a:t> It should provide a continuous stream of true random numbers with high throughput </a:t>
            </a:r>
            <a:endParaRPr lang="en-US" b="1" dirty="0"/>
          </a:p>
          <a:p>
            <a:r>
              <a:rPr lang="en-US" b="1" dirty="0"/>
              <a:t>[CLICK] </a:t>
            </a:r>
            <a:r>
              <a:rPr lang="en-US" b="0" dirty="0"/>
              <a:t>it should provide true random numbers with low latency such that applications do not have to stall when requesting random values. </a:t>
            </a:r>
          </a:p>
          <a:p>
            <a:r>
              <a:rPr lang="en-US" b="1" dirty="0"/>
              <a:t>[CLICK]</a:t>
            </a:r>
            <a:r>
              <a:rPr lang="en-US" b="0" dirty="0"/>
              <a:t> it should exhibit low system interference, which means that it should not significantly slow down concurrently-running applications </a:t>
            </a:r>
          </a:p>
          <a:p>
            <a:r>
              <a:rPr lang="en-US" b="0" dirty="0"/>
              <a:t>Finally, </a:t>
            </a:r>
            <a:r>
              <a:rPr lang="en-US" b="1" dirty="0"/>
              <a:t>[CLICK]</a:t>
            </a:r>
            <a:r>
              <a:rPr lang="en-US" b="0" dirty="0"/>
              <a:t> it should generate random values with low energy overhead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3383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Here is some data we collected </a:t>
            </a:r>
            <a:r>
              <a:rPr lang="en-US" b="1" baseline="0" dirty="0"/>
              <a:t>from a representative chip at a fixed refresh interval of 2048ms.</a:t>
            </a:r>
          </a:p>
          <a:p>
            <a:endParaRPr lang="en-US" b="1" baseline="0" dirty="0"/>
          </a:p>
          <a:p>
            <a:r>
              <a:rPr lang="en-US" b="0" baseline="0" dirty="0"/>
              <a:t>We show the number of new failing cells discovered by continuously profiling over 6 days.</a:t>
            </a:r>
          </a:p>
          <a:p>
            <a:endParaRPr lang="en-US" b="0" baseline="0" dirty="0"/>
          </a:p>
          <a:p>
            <a:r>
              <a:rPr lang="en-US" b="0" baseline="0" dirty="0"/>
              <a:t>[CLICK]</a:t>
            </a:r>
          </a:p>
          <a:p>
            <a:endParaRPr lang="en-US" b="0" baseline="0" dirty="0"/>
          </a:p>
          <a:p>
            <a:r>
              <a:rPr lang="en-US" b="0" baseline="0" dirty="0"/>
              <a:t>We see that new failing cells continue to appear over time.</a:t>
            </a:r>
          </a:p>
          <a:p>
            <a:endParaRPr lang="en-US" b="0" baseline="0" dirty="0"/>
          </a:p>
          <a:p>
            <a:r>
              <a:rPr lang="en-US" b="0" baseline="0" dirty="0"/>
              <a:t>We attribute these to variable retention time effects, which mean that </a:t>
            </a:r>
            <a:r>
              <a:rPr lang="en-US" b="1" baseline="0" dirty="0"/>
              <a:t>cells can randomly change retention times at any point</a:t>
            </a:r>
            <a:r>
              <a:rPr lang="en-US" b="0" baseline="0" dirty="0"/>
              <a:t>.</a:t>
            </a:r>
          </a:p>
          <a:p>
            <a:endParaRPr lang="en-US" b="0" baseline="0" dirty="0"/>
          </a:p>
          <a:p>
            <a:r>
              <a:rPr lang="en-US" b="0" baseline="0" dirty="0"/>
              <a:t>[CLICK]</a:t>
            </a:r>
          </a:p>
          <a:p>
            <a:endParaRPr lang="en-US" b="0" baseline="0" dirty="0"/>
          </a:p>
          <a:p>
            <a:r>
              <a:rPr lang="en-US" b="0" baseline="0" dirty="0"/>
              <a:t>This shows that the set of failing cells </a:t>
            </a:r>
            <a:r>
              <a:rPr lang="en-US" b="1" baseline="0" dirty="0"/>
              <a:t>we find at 2048ms</a:t>
            </a:r>
            <a:r>
              <a:rPr lang="en-US" b="0" baseline="0" dirty="0"/>
              <a:t> changes over time</a:t>
            </a:r>
          </a:p>
          <a:p>
            <a:endParaRPr lang="en-US" b="0" baseline="0" dirty="0"/>
          </a:p>
          <a:p>
            <a:r>
              <a:rPr lang="en-US" b="0" baseline="0" dirty="0"/>
              <a:t>[CLICK]</a:t>
            </a:r>
          </a:p>
          <a:p>
            <a:endParaRPr lang="en-US" b="0" baseline="0" dirty="0"/>
          </a:p>
          <a:p>
            <a:r>
              <a:rPr lang="en-US" b="0" baseline="0" dirty="0"/>
              <a:t>This means that error correction codes and online profiling are necessary to manage new failing cells that continue to appear</a:t>
            </a:r>
          </a:p>
          <a:p>
            <a:endParaRPr lang="en-US" b="0" baseline="0" dirty="0"/>
          </a:p>
          <a:p>
            <a:r>
              <a:rPr lang="en-US" b="0" baseline="0" dirty="0"/>
              <a:t>[END]</a:t>
            </a:r>
            <a:endParaRPr lang="tr-TR"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9005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another study, we analyzed the failure probability of individual cells.</a:t>
            </a:r>
          </a:p>
          <a:p>
            <a:endParaRPr lang="en-US" baseline="0" dirty="0"/>
          </a:p>
          <a:p>
            <a:r>
              <a:rPr lang="en-US" baseline="0" dirty="0"/>
              <a:t>Here we show the </a:t>
            </a:r>
            <a:r>
              <a:rPr lang="en-US" b="1" baseline="0" dirty="0"/>
              <a:t>probability of read failure for a single cell </a:t>
            </a:r>
            <a:r>
              <a:rPr lang="en-US" baseline="0" dirty="0"/>
              <a:t>over different refresh intervals</a:t>
            </a:r>
          </a:p>
          <a:p>
            <a:endParaRPr lang="en-US" baseline="0" dirty="0"/>
          </a:p>
          <a:p>
            <a:r>
              <a:rPr lang="en-US" baseline="0" dirty="0"/>
              <a:t>We show an idealized cell, with never fails below 3.5 seconds, but always fails above 3.5s</a:t>
            </a:r>
          </a:p>
          <a:p>
            <a:endParaRPr lang="en-US" baseline="0" dirty="0"/>
          </a:p>
          <a:p>
            <a:r>
              <a:rPr lang="en-US" baseline="0" dirty="0"/>
              <a:t>We can say that this cell has a retention time of 3.5s.</a:t>
            </a:r>
          </a:p>
          <a:p>
            <a:endParaRPr lang="en-US" baseline="0" dirty="0"/>
          </a:p>
          <a:p>
            <a:r>
              <a:rPr lang="en-US" baseline="0" dirty="0"/>
              <a:t>[CLICK]</a:t>
            </a:r>
          </a:p>
          <a:p>
            <a:endParaRPr lang="en-US" baseline="0" dirty="0"/>
          </a:p>
          <a:p>
            <a:r>
              <a:rPr lang="en-US" baseline="0" dirty="0"/>
              <a:t>However, we find that real cells look more like the blue cartoon, which follows a normal distribution with a mean at 3.5s.</a:t>
            </a:r>
          </a:p>
          <a:p>
            <a:endParaRPr lang="en-US" baseline="0" dirty="0"/>
          </a:p>
          <a:p>
            <a:r>
              <a:rPr lang="en-US" baseline="0" dirty="0"/>
              <a:t>Note that even below 3.5s, there is a nonzero probability of the cell failing.</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162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0306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BACKUP!!!</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0329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9000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a:t>Let’s take a look at some of the sources of this variation.</a:t>
            </a:r>
          </a:p>
          <a:p>
            <a:endParaRPr lang="en-US" baseline="0" dirty="0"/>
          </a:p>
          <a:p>
            <a:r>
              <a:rPr lang="en-US" baseline="0" dirty="0"/>
              <a:t>[CLICK]</a:t>
            </a:r>
          </a:p>
          <a:p>
            <a:endParaRPr lang="en-US" baseline="0" dirty="0"/>
          </a:p>
          <a:p>
            <a:r>
              <a:rPr lang="en-US" baseline="0" dirty="0"/>
              <a:t>First, cell retention times depend on process variation and vary dynamically with changes in voltage and </a:t>
            </a:r>
            <a:r>
              <a:rPr lang="en-US" baseline="0" dirty="0" err="1"/>
              <a:t>temeperature</a:t>
            </a:r>
            <a:r>
              <a:rPr lang="en-US" baseline="0" dirty="0"/>
              <a:t>.</a:t>
            </a:r>
          </a:p>
          <a:p>
            <a:endParaRPr lang="en-US" baseline="0" dirty="0"/>
          </a:p>
          <a:p>
            <a:r>
              <a:rPr lang="en-US" baseline="0" dirty="0"/>
              <a:t>[CLICK]</a:t>
            </a:r>
          </a:p>
          <a:p>
            <a:endParaRPr lang="en-US" baseline="0" dirty="0"/>
          </a:p>
          <a:p>
            <a:r>
              <a:rPr lang="en-US" baseline="0" dirty="0"/>
              <a:t>Second, data pattern dependence effects mean that the retention time of a cell depends on the value programmed into the cell and its neighbors.</a:t>
            </a:r>
          </a:p>
          <a:p>
            <a:endParaRPr lang="en-US" baseline="0" dirty="0"/>
          </a:p>
          <a:p>
            <a:r>
              <a:rPr lang="en-US" baseline="0" dirty="0"/>
              <a:t>For example, a DRAM containing all 1’s would have a different set of failures than if it contained all 0’s</a:t>
            </a:r>
          </a:p>
          <a:p>
            <a:endParaRPr lang="en-US" baseline="0" dirty="0"/>
          </a:p>
          <a:p>
            <a:r>
              <a:rPr lang="en-US" baseline="0" dirty="0"/>
              <a:t>[CLICK]</a:t>
            </a:r>
          </a:p>
          <a:p>
            <a:endParaRPr lang="en-US" baseline="0" dirty="0"/>
          </a:p>
          <a:p>
            <a:r>
              <a:rPr lang="en-US" baseline="0" dirty="0"/>
              <a:t>Third, variable retention time effects mean that the retention times of cells change randomly, and more importantly, unpredictably, over time</a:t>
            </a:r>
          </a:p>
          <a:p>
            <a:endParaRPr lang="en-US" baseline="0" dirty="0"/>
          </a:p>
          <a:p>
            <a:r>
              <a:rPr lang="en-US" baseline="0" dirty="0"/>
              <a:t>This is due to a combination of various circuit level effects</a:t>
            </a:r>
          </a:p>
          <a:p>
            <a:endParaRPr lang="en-US" baseline="0" dirty="0"/>
          </a:p>
          <a:p>
            <a:r>
              <a:rPr lang="en-US" baseline="0" dirty="0"/>
              <a:t>And prior work has shown that VRT effects make ECC necessary to operate at a longer refresh interval.</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0812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Here is some data we collected </a:t>
            </a:r>
            <a:r>
              <a:rPr lang="en-US" b="1" baseline="0" dirty="0"/>
              <a:t>from a representative chip at a fixed refresh interval of 2048ms.</a:t>
            </a:r>
          </a:p>
          <a:p>
            <a:endParaRPr lang="en-US" b="1" baseline="0" dirty="0"/>
          </a:p>
          <a:p>
            <a:r>
              <a:rPr lang="en-US" b="0" baseline="0" dirty="0"/>
              <a:t>We show the number of new failing cells discovered by continuously profiling over 6 days.</a:t>
            </a:r>
          </a:p>
          <a:p>
            <a:endParaRPr lang="en-US" b="0" baseline="0" dirty="0"/>
          </a:p>
          <a:p>
            <a:r>
              <a:rPr lang="en-US" b="0" baseline="0" dirty="0"/>
              <a:t>[CLICK]</a:t>
            </a:r>
          </a:p>
          <a:p>
            <a:endParaRPr lang="en-US" b="0" baseline="0" dirty="0"/>
          </a:p>
          <a:p>
            <a:r>
              <a:rPr lang="en-US" b="0" baseline="0" dirty="0"/>
              <a:t>We see that new failing cells continue to appear over time.</a:t>
            </a:r>
          </a:p>
          <a:p>
            <a:endParaRPr lang="en-US" b="0" baseline="0" dirty="0"/>
          </a:p>
          <a:p>
            <a:r>
              <a:rPr lang="en-US" b="0" baseline="0" dirty="0"/>
              <a:t>We attribute these to variable retention time effects, which mean that </a:t>
            </a:r>
            <a:r>
              <a:rPr lang="en-US" b="1" baseline="0" dirty="0"/>
              <a:t>cells can randomly change retention times at any point</a:t>
            </a:r>
            <a:r>
              <a:rPr lang="en-US" b="0" baseline="0" dirty="0"/>
              <a:t>.</a:t>
            </a:r>
          </a:p>
          <a:p>
            <a:endParaRPr lang="en-US" b="0" baseline="0" dirty="0"/>
          </a:p>
          <a:p>
            <a:r>
              <a:rPr lang="en-US" b="0" baseline="0" dirty="0"/>
              <a:t>[CLICK]</a:t>
            </a:r>
          </a:p>
          <a:p>
            <a:endParaRPr lang="en-US" b="0" baseline="0" dirty="0"/>
          </a:p>
          <a:p>
            <a:r>
              <a:rPr lang="en-US" b="0" baseline="0" dirty="0"/>
              <a:t>This shows that the set of failing cells </a:t>
            </a:r>
            <a:r>
              <a:rPr lang="en-US" b="1" baseline="0" dirty="0"/>
              <a:t>we find at 2048ms</a:t>
            </a:r>
            <a:r>
              <a:rPr lang="en-US" b="0" baseline="0" dirty="0"/>
              <a:t> changes over time</a:t>
            </a:r>
          </a:p>
          <a:p>
            <a:endParaRPr lang="en-US" b="0" baseline="0" dirty="0"/>
          </a:p>
          <a:p>
            <a:r>
              <a:rPr lang="en-US" b="0" baseline="0" dirty="0"/>
              <a:t>[CLICK]</a:t>
            </a:r>
          </a:p>
          <a:p>
            <a:endParaRPr lang="en-US" b="0" baseline="0" dirty="0"/>
          </a:p>
          <a:p>
            <a:r>
              <a:rPr lang="en-US" b="0" baseline="0" dirty="0"/>
              <a:t>This means that error correction codes and online profiling are necessary to manage new failing cells that continue to appear</a:t>
            </a:r>
          </a:p>
          <a:p>
            <a:endParaRPr lang="en-US" b="0" baseline="0" dirty="0"/>
          </a:p>
          <a:p>
            <a:r>
              <a:rPr lang="en-US" b="0" baseline="0" dirty="0"/>
              <a:t>[END]</a:t>
            </a:r>
            <a:endParaRPr lang="tr-TR"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2246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another study, we analyzed the failure probability of individual cells.</a:t>
            </a:r>
          </a:p>
          <a:p>
            <a:endParaRPr lang="en-US" baseline="0" dirty="0"/>
          </a:p>
          <a:p>
            <a:r>
              <a:rPr lang="en-US" baseline="0" dirty="0"/>
              <a:t>Here we show the </a:t>
            </a:r>
            <a:r>
              <a:rPr lang="en-US" b="1" baseline="0" dirty="0"/>
              <a:t>probability of read failure for a single cell </a:t>
            </a:r>
            <a:r>
              <a:rPr lang="en-US" baseline="0" dirty="0"/>
              <a:t>over different refresh intervals</a:t>
            </a:r>
          </a:p>
          <a:p>
            <a:endParaRPr lang="en-US" baseline="0" dirty="0"/>
          </a:p>
          <a:p>
            <a:r>
              <a:rPr lang="en-US" baseline="0" dirty="0"/>
              <a:t>We show an idealized cell, with never fails below 3.5 seconds, but always fails above 3.5s</a:t>
            </a:r>
          </a:p>
          <a:p>
            <a:endParaRPr lang="en-US" baseline="0" dirty="0"/>
          </a:p>
          <a:p>
            <a:r>
              <a:rPr lang="en-US" baseline="0" dirty="0"/>
              <a:t>We can say that this cell has a retention time of 3.5s.</a:t>
            </a:r>
          </a:p>
          <a:p>
            <a:endParaRPr lang="en-US" baseline="0" dirty="0"/>
          </a:p>
          <a:p>
            <a:r>
              <a:rPr lang="en-US" baseline="0" dirty="0"/>
              <a:t>[CLICK]</a:t>
            </a:r>
          </a:p>
          <a:p>
            <a:endParaRPr lang="en-US" baseline="0" dirty="0"/>
          </a:p>
          <a:p>
            <a:r>
              <a:rPr lang="en-US" baseline="0" dirty="0"/>
              <a:t>However, we find that real cells look more like the blue cartoon, which follows a normal distribution with a mean at 3.5s.</a:t>
            </a:r>
          </a:p>
          <a:p>
            <a:endParaRPr lang="en-US" baseline="0" dirty="0"/>
          </a:p>
          <a:p>
            <a:r>
              <a:rPr lang="en-US" baseline="0" dirty="0"/>
              <a:t>Note that even below 3.5s, there is a nonzero probability of the cell failing.</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5845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65752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BACKUP!!!</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063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our mechanism D-</a:t>
            </a:r>
            <a:r>
              <a:rPr lang="en-US" dirty="0" err="1"/>
              <a:t>RaNGe</a:t>
            </a:r>
            <a:r>
              <a:rPr lang="en-US" dirty="0"/>
              <a:t>, after providing the necessary background on DRAM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071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13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0" dirty="0"/>
              <a:t> Each DRAM bank is hierarchically organized into subarrays. </a:t>
            </a:r>
            <a:r>
              <a:rPr lang="en-US" b="1" dirty="0"/>
              <a:t>[CLICK]</a:t>
            </a:r>
            <a:r>
              <a:rPr lang="en-US" b="0" dirty="0"/>
              <a:t>  Each circle in the cartoon represents a single DRAM cell. </a:t>
            </a:r>
            <a:r>
              <a:rPr lang="en-US" b="1" dirty="0"/>
              <a:t>[CLICK]</a:t>
            </a:r>
            <a:r>
              <a:rPr lang="en-US" b="0" dirty="0"/>
              <a:t> columns of DRAM cells in a subarray are connected with a wire referred to as a local </a:t>
            </a:r>
            <a:r>
              <a:rPr lang="en-US" b="0" dirty="0" err="1"/>
              <a:t>bitline</a:t>
            </a:r>
            <a:r>
              <a:rPr lang="en-US" b="0" dirty="0"/>
              <a:t>. </a:t>
            </a:r>
            <a:r>
              <a:rPr lang="en-US" b="1" dirty="0"/>
              <a:t>[CLICK]</a:t>
            </a:r>
            <a:r>
              <a:rPr lang="en-US" b="0" dirty="0"/>
              <a:t> and rows of DRAM cells are connected with a wire referred to as a </a:t>
            </a:r>
            <a:r>
              <a:rPr lang="en-US" b="0" dirty="0" err="1"/>
              <a:t>wordline</a:t>
            </a:r>
            <a:r>
              <a:rPr lang="en-US" b="0" dirty="0"/>
              <a:t>, and </a:t>
            </a:r>
            <a:r>
              <a:rPr lang="en-US" b="1" dirty="0"/>
              <a:t>[CLICK]</a:t>
            </a:r>
            <a:r>
              <a:rPr lang="en-US" b="0" dirty="0"/>
              <a:t> a row of DRAM cells is called a DRAM row. </a:t>
            </a:r>
            <a:r>
              <a:rPr lang="en-US" b="1" dirty="0"/>
              <a:t>[CLICK]</a:t>
            </a:r>
            <a:r>
              <a:rPr lang="en-US" b="0" dirty="0"/>
              <a:t> at the peripherals of the core cell arrays are a local row decoder, which selects the row to read and write to, and a local row-buffer which amplifies the data that is stored in the cell to an I/O readable value. </a:t>
            </a:r>
            <a:r>
              <a:rPr lang="en-US" b="1" dirty="0"/>
              <a:t>[CLICK]</a:t>
            </a:r>
            <a:r>
              <a:rPr lang="en-US" b="0" dirty="0"/>
              <a:t> DRAM is comprised of many subarrays which are often composed of 512 to 1024 rows. Further peripherals exist containing  groups of subarrays called </a:t>
            </a:r>
            <a:r>
              <a:rPr lang="en-US" b="1" dirty="0"/>
              <a:t>[CLICK]</a:t>
            </a:r>
            <a:r>
              <a:rPr lang="en-US" b="0" dirty="0"/>
              <a:t> a bank. The global row decoder selects the local row decoder that will drive the </a:t>
            </a:r>
            <a:r>
              <a:rPr lang="en-US" b="0" dirty="0" err="1"/>
              <a:t>wordline</a:t>
            </a:r>
            <a:r>
              <a:rPr lang="en-US" b="0" dirty="0"/>
              <a:t>, and global row buffer aids in the transfer of data to and from the CPU. A DRAM device is comprised of several banks, and each bank can be accessed independently </a:t>
            </a:r>
            <a:r>
              <a:rPr lang="en-US" b="1"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FA935-BBE5-BC45-93FB-2CABE2AD61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172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DRAM operates in the scope of a single subarray. </a:t>
            </a:r>
            <a:r>
              <a:rPr lang="en-US" b="1" dirty="0"/>
              <a:t>[CLICK] </a:t>
            </a:r>
            <a:r>
              <a:rPr lang="en-US" b="0" dirty="0"/>
              <a:t>Because memory controllers typically access DRAM at the granularity of a cache line, we combine consecutive, aligned DRAM cells as cache lines in our diagram. </a:t>
            </a:r>
            <a:r>
              <a:rPr lang="en-US" b="1" dirty="0"/>
              <a:t>[CLICK] </a:t>
            </a:r>
            <a:r>
              <a:rPr lang="en-US" b="0" dirty="0"/>
              <a:t>First, we activate the first row, which </a:t>
            </a:r>
            <a:r>
              <a:rPr lang="en-US" b="1" dirty="0"/>
              <a:t>[CLICK]</a:t>
            </a:r>
            <a:r>
              <a:rPr lang="en-US" b="0" dirty="0"/>
              <a:t> copies the entire rows' data into the row buffer. At this point, we can </a:t>
            </a:r>
            <a:r>
              <a:rPr lang="en-US" b="1" dirty="0"/>
              <a:t>[CLICK] </a:t>
            </a:r>
            <a:r>
              <a:rPr lang="en-US" b="0" dirty="0"/>
              <a:t>read our data at the granularity </a:t>
            </a:r>
            <a:r>
              <a:rPr lang="en-US" b="1" dirty="0"/>
              <a:t>[CLICK] </a:t>
            </a:r>
            <a:r>
              <a:rPr lang="en-US" b="0" dirty="0"/>
              <a:t>of cache lines within the </a:t>
            </a:r>
            <a:r>
              <a:rPr lang="en-US" b="1" dirty="0"/>
              <a:t>[CLICK] </a:t>
            </a:r>
            <a:r>
              <a:rPr lang="en-US" b="0" dirty="0"/>
              <a:t>activated or opened row. When we want to access data on another row, we must </a:t>
            </a:r>
            <a:r>
              <a:rPr lang="en-US" b="0" dirty="0" err="1"/>
              <a:t>precharge</a:t>
            </a:r>
            <a:r>
              <a:rPr lang="en-US" b="0" dirty="0"/>
              <a:t> </a:t>
            </a:r>
            <a:r>
              <a:rPr lang="en-US" b="1" dirty="0"/>
              <a:t>[CLICK] </a:t>
            </a:r>
            <a:r>
              <a:rPr lang="en-US" b="0" dirty="0"/>
              <a:t>the currently opened row, which prepares the row buffer for copying data from another row. We can now </a:t>
            </a:r>
            <a:r>
              <a:rPr lang="en-US" b="1" dirty="0"/>
              <a:t>[CLICK] </a:t>
            </a:r>
            <a:r>
              <a:rPr lang="en-US" b="0" dirty="0"/>
              <a:t>activate the second row, before reading data from it </a:t>
            </a:r>
            <a:r>
              <a:rPr lang="en-US" b="1" dirty="0"/>
              <a:t>[CLICK][CLICK][CLICK]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FA935-BBE5-BC45-93FB-2CABE2AD61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544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Now Lets take a deeper look at the circuitry to understand access latency failures.</a:t>
            </a:r>
          </a:p>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 DRAM cell holds its data as charge in a capacitor and and the access transistor gates reads and writes to the cell data. The data gets read out by the sense amplifier via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when the access transistor is enabled. </a:t>
            </a:r>
            <a:r>
              <a:rPr lang="en-US" sz="1200" b="1" kern="1200" dirty="0">
                <a:solidFill>
                  <a:schemeClr val="tx1"/>
                </a:solidFill>
                <a:latin typeface="+mn-lt"/>
                <a:ea typeface="+mn-ea"/>
                <a:cs typeface="+mn-cs"/>
              </a:rPr>
              <a:t>[CLICK][CLICK] </a:t>
            </a:r>
            <a:r>
              <a:rPr lang="en-US" sz="1200" b="0" kern="1200" dirty="0">
                <a:solidFill>
                  <a:schemeClr val="tx1"/>
                </a:solidFill>
                <a:latin typeface="+mn-lt"/>
                <a:ea typeface="+mn-ea"/>
                <a:cs typeface="+mn-cs"/>
              </a:rPr>
              <a:t>Initially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kept at </a:t>
            </a:r>
            <a:r>
              <a:rPr lang="en-US" sz="1200" b="0" kern="1200" dirty="0" err="1">
                <a:solidFill>
                  <a:schemeClr val="tx1"/>
                </a:solidFill>
                <a:latin typeface="+mn-lt"/>
                <a:ea typeface="+mn-ea"/>
                <a:cs typeface="+mn-cs"/>
              </a:rPr>
              <a:t>Vdd</a:t>
            </a:r>
            <a:r>
              <a:rPr lang="en-US" sz="1200" b="0" kern="1200" dirty="0">
                <a:solidFill>
                  <a:schemeClr val="tx1"/>
                </a:solidFill>
                <a:latin typeface="+mn-lt"/>
                <a:ea typeface="+mn-ea"/>
                <a:cs typeface="+mn-cs"/>
              </a:rPr>
              <a:t>/2.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When the </a:t>
            </a:r>
            <a:r>
              <a:rPr lang="en-US" sz="1200" b="0" kern="1200" dirty="0" err="1">
                <a:solidFill>
                  <a:schemeClr val="tx1"/>
                </a:solidFill>
                <a:latin typeface="+mn-lt"/>
                <a:ea typeface="+mn-ea"/>
                <a:cs typeface="+mn-cs"/>
              </a:rPr>
              <a:t>wordline</a:t>
            </a:r>
            <a:r>
              <a:rPr lang="en-US" sz="1200" b="0" kern="1200" dirty="0">
                <a:solidFill>
                  <a:schemeClr val="tx1"/>
                </a:solidFill>
                <a:latin typeface="+mn-lt"/>
                <a:ea typeface="+mn-ea"/>
                <a:cs typeface="+mn-cs"/>
              </a:rPr>
              <a:t> is driven high or activated,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capacitor begins to share charge with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The sense amplifier is then enabled and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voltage differential on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amplified to an I/O readable value.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In order to ensure correctness of operation, the memory controller can only read data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time after the activation.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could read this data earlier, when it reaches a readable voltage threshold (</a:t>
            </a:r>
            <a:r>
              <a:rPr lang="en-US" sz="1200" b="0" kern="1200" dirty="0" err="1">
                <a:solidFill>
                  <a:schemeClr val="tx1"/>
                </a:solidFill>
                <a:latin typeface="+mn-lt"/>
                <a:ea typeface="+mn-ea"/>
                <a:cs typeface="+mn-cs"/>
              </a:rPr>
              <a:t>Vmin</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but we</a:t>
            </a:r>
            <a:r>
              <a:rPr lang="en-US" sz="1200" b="0" kern="1200" baseline="0" dirty="0">
                <a:solidFill>
                  <a:schemeClr val="tx1"/>
                </a:solidFill>
                <a:latin typeface="+mn-lt"/>
                <a:ea typeface="+mn-ea"/>
                <a:cs typeface="+mn-cs"/>
              </a:rPr>
              <a:t> want to make sure that there is enough </a:t>
            </a:r>
            <a:r>
              <a:rPr lang="en-US" sz="1200" b="0" kern="1200" baseline="0" dirty="0" err="1">
                <a:solidFill>
                  <a:schemeClr val="tx1"/>
                </a:solidFill>
                <a:latin typeface="+mn-lt"/>
                <a:ea typeface="+mn-ea"/>
                <a:cs typeface="+mn-cs"/>
              </a:rPr>
              <a:t>guardband</a:t>
            </a:r>
            <a:r>
              <a:rPr lang="en-US" sz="1200" b="0" kern="1200" baseline="0" dirty="0">
                <a:solidFill>
                  <a:schemeClr val="tx1"/>
                </a:solidFill>
                <a:latin typeface="+mn-lt"/>
                <a:ea typeface="+mn-ea"/>
                <a:cs typeface="+mn-cs"/>
              </a:rPr>
              <a:t> such that other cells that may be </a:t>
            </a:r>
            <a:r>
              <a:rPr lang="en-US" sz="1200" b="1" kern="1200" baseline="0" dirty="0">
                <a:solidFill>
                  <a:schemeClr val="tx1"/>
                </a:solidFill>
                <a:latin typeface="+mn-lt"/>
                <a:ea typeface="+mn-ea"/>
                <a:cs typeface="+mn-cs"/>
              </a:rPr>
              <a:t>[CLICK] </a:t>
            </a:r>
            <a:r>
              <a:rPr lang="en-US" sz="1200" b="0" kern="1200" baseline="0" dirty="0">
                <a:solidFill>
                  <a:schemeClr val="tx1"/>
                </a:solidFill>
                <a:latin typeface="+mn-lt"/>
                <a:ea typeface="+mn-ea"/>
                <a:cs typeface="+mn-cs"/>
              </a:rPr>
              <a:t>weaker</a:t>
            </a:r>
            <a:r>
              <a:rPr lang="en-US" sz="1200" b="1" kern="1200" baseline="0" dirty="0">
                <a:solidFill>
                  <a:schemeClr val="tx1"/>
                </a:solidFill>
                <a:latin typeface="+mn-lt"/>
                <a:ea typeface="+mn-ea"/>
                <a:cs typeface="+mn-cs"/>
              </a:rPr>
              <a:t> </a:t>
            </a:r>
            <a:r>
              <a:rPr lang="en-US" sz="1200" b="0" kern="1200" dirty="0">
                <a:solidFill>
                  <a:schemeClr val="tx1"/>
                </a:solidFill>
                <a:latin typeface="+mn-lt"/>
                <a:ea typeface="+mn-ea"/>
                <a:cs typeface="+mn-cs"/>
              </a:rPr>
              <a:t>due to process variatio</a:t>
            </a:r>
            <a:r>
              <a:rPr lang="en-US" sz="1200" b="0" kern="1200" baseline="0" dirty="0">
                <a:solidFill>
                  <a:schemeClr val="tx1"/>
                </a:solidFill>
                <a:latin typeface="+mn-lt"/>
                <a:ea typeface="+mn-ea"/>
                <a:cs typeface="+mn-cs"/>
              </a:rPr>
              <a:t>n will not fail when accessed </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time after activation</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highlight</a:t>
            </a:r>
            <a:r>
              <a:rPr lang="en-US" sz="1200" b="0" kern="1200" baseline="0" dirty="0">
                <a:solidFill>
                  <a:schemeClr val="tx1"/>
                </a:solidFill>
                <a:latin typeface="+mn-lt"/>
                <a:ea typeface="+mn-ea"/>
                <a:cs typeface="+mn-cs"/>
              </a:rPr>
              <a:t> and refer to varying degrees of strengths of cells in terms of how early they reach the readable voltage threshold.</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044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If we are</a:t>
            </a:r>
            <a:r>
              <a:rPr lang="en-US" sz="1200" b="0" kern="1200" baseline="0" dirty="0">
                <a:solidFill>
                  <a:schemeClr val="tx1"/>
                </a:solidFill>
                <a:latin typeface="+mn-lt"/>
                <a:ea typeface="+mn-ea"/>
                <a:cs typeface="+mn-cs"/>
              </a:rPr>
              <a:t> to read with a </a:t>
            </a:r>
            <a:r>
              <a:rPr lang="en-US" sz="1200" b="1" kern="1200" baseline="0" dirty="0">
                <a:solidFill>
                  <a:schemeClr val="tx1"/>
                </a:solidFill>
                <a:latin typeface="+mn-lt"/>
                <a:ea typeface="+mn-ea"/>
                <a:cs typeface="+mn-cs"/>
              </a:rPr>
              <a:t>[CLICK]</a:t>
            </a:r>
            <a:r>
              <a:rPr lang="en-US" sz="1200" b="0" kern="1200" baseline="0" dirty="0">
                <a:solidFill>
                  <a:schemeClr val="tx1"/>
                </a:solidFill>
                <a:latin typeface="+mn-lt"/>
                <a:ea typeface="+mn-ea"/>
                <a:cs typeface="+mn-cs"/>
              </a:rPr>
              <a:t> </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reduced below manufacturer-recommended values, we begin to induce latency failures in the weaker cell. </a:t>
            </a:r>
            <a:r>
              <a:rPr lang="en-US" sz="1200" b="0" kern="1200" dirty="0">
                <a:solidFill>
                  <a:schemeClr val="tx1"/>
                </a:solidFill>
                <a:latin typeface="+mn-lt"/>
                <a:ea typeface="+mn-ea"/>
                <a:cs typeface="+mn-cs"/>
              </a:rPr>
              <a:t>Cells that are read when their </a:t>
            </a:r>
            <a:r>
              <a:rPr lang="en-US" sz="1200" b="0" kern="1200" dirty="0" err="1">
                <a:solidFill>
                  <a:schemeClr val="tx1"/>
                </a:solidFill>
                <a:latin typeface="+mn-lt"/>
                <a:ea typeface="+mn-ea"/>
                <a:cs typeface="+mn-cs"/>
              </a:rPr>
              <a:t>bitline’s</a:t>
            </a:r>
            <a:r>
              <a:rPr lang="en-US" sz="1200" b="0" kern="1200" dirty="0">
                <a:solidFill>
                  <a:schemeClr val="tx1"/>
                </a:solidFill>
                <a:latin typeface="+mn-lt"/>
                <a:ea typeface="+mn-ea"/>
                <a:cs typeface="+mn-cs"/>
              </a:rPr>
              <a:t> voltage is lower than </a:t>
            </a:r>
            <a:r>
              <a:rPr lang="en-US" sz="1200" b="0" kern="1200" dirty="0" err="1">
                <a:solidFill>
                  <a:schemeClr val="tx1"/>
                </a:solidFill>
                <a:latin typeface="+mn-lt"/>
                <a:ea typeface="+mn-ea"/>
                <a:cs typeface="+mn-cs"/>
              </a:rPr>
              <a:t>Vmin</a:t>
            </a:r>
            <a:r>
              <a:rPr lang="en-US" sz="1200" b="0" kern="1200" dirty="0">
                <a:solidFill>
                  <a:schemeClr val="tx1"/>
                </a:solidFill>
                <a:latin typeface="+mn-lt"/>
                <a:ea typeface="+mn-ea"/>
                <a:cs typeface="+mn-cs"/>
              </a:rPr>
              <a:t>, have a probability of failure. And this probability increases as you read further below the voltage threshold.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190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leads to our key idea.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531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key idea is to reduce DRAM read access latency below the reliable datasheet specification values using software-only system calls in order to exploit the resulting error patterns as true random numbers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a:t>
            </a:r>
            <a:r>
              <a:rPr lang="en-US" sz="1200" b="0" kern="1200" baseline="0" dirty="0">
                <a:solidFill>
                  <a:schemeClr val="tx1"/>
                </a:solidFill>
                <a:latin typeface="+mn-lt"/>
                <a:ea typeface="+mn-ea"/>
                <a:cs typeface="+mn-cs"/>
              </a:rPr>
              <a:t> find that the probability that a cell will result in a latency failure due to a reduced-</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access, is inherently related to random process variation from manufacturing</a:t>
            </a:r>
            <a:r>
              <a:rPr lang="en-US" sz="1200" b="1" kern="1200" baseline="0" dirty="0">
                <a:solidFill>
                  <a:schemeClr val="tx1"/>
                </a:solidFill>
                <a:latin typeface="+mn-lt"/>
                <a:ea typeface="+mn-ea"/>
                <a:cs typeface="+mn-cs"/>
              </a:rPr>
              <a:t> [CLICK]</a:t>
            </a:r>
            <a:r>
              <a:rPr lang="en-US" sz="1200" b="0" kern="1200" baseline="0" dirty="0">
                <a:solidFill>
                  <a:schemeClr val="tx1"/>
                </a:solidFill>
                <a:latin typeface="+mn-lt"/>
                <a:ea typeface="+mn-ea"/>
                <a:cs typeface="+mn-cs"/>
              </a:rPr>
              <a:t> This knowledge enables us to provide random values by observing DRAM cells’ latency failure probabilities.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kern="1200" dirty="0">
                <a:solidFill>
                  <a:schemeClr val="tx1"/>
                </a:solidFill>
                <a:latin typeface="+mn-lt"/>
                <a:ea typeface="+mn-ea"/>
                <a:cs typeface="+mn-cs"/>
              </a:rPr>
              <a:t> 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857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Key Idea is to extract random values by sampling those DRAM cells that fail truly randomly and using the resulting data as random data.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752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we first identify all DRAM cells that fail randomly when accessed with a reduced </a:t>
            </a:r>
            <a:r>
              <a:rPr lang="en-US" b="0" dirty="0" err="1"/>
              <a:t>tRCD</a:t>
            </a:r>
            <a:r>
              <a:rPr lang="en-US" b="0" dirty="0"/>
              <a:t>, and we refer to these as RNG cells. </a:t>
            </a:r>
            <a:r>
              <a:rPr lang="en-US" b="1" dirty="0"/>
              <a:t>[CLICK]</a:t>
            </a:r>
          </a:p>
          <a:p>
            <a:r>
              <a:rPr lang="en-US" b="1" baseline="0" dirty="0"/>
              <a:t>[CLICK] </a:t>
            </a:r>
            <a:r>
              <a:rPr lang="en-US" b="0" baseline="0" dirty="0"/>
              <a:t>When accessing an RNG cell with a reduced </a:t>
            </a:r>
            <a:r>
              <a:rPr lang="en-US" b="0" baseline="0" dirty="0" err="1"/>
              <a:t>tRCD</a:t>
            </a:r>
            <a:r>
              <a:rPr lang="en-US" b="0" baseline="0" dirty="0"/>
              <a:t>, the values read will be truly random values and we can directly use the output as such </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678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989292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0" dirty="0"/>
              <a:t> to identify RNG cells, we first extract one million values that we will refer to as a bitstream from each DRAM cell.</a:t>
            </a:r>
          </a:p>
          <a:p>
            <a:r>
              <a:rPr lang="en-US" b="1" baseline="0" dirty="0"/>
              <a:t>[CLICK]</a:t>
            </a:r>
            <a:r>
              <a:rPr lang="en-US" b="0" baseline="0" dirty="0"/>
              <a:t> We then classify each DRAM cell whose output passes the NIST statistical test suite for randomness as RNG cells</a:t>
            </a:r>
          </a:p>
          <a:p>
            <a:r>
              <a:rPr lang="en-US" b="1" baseline="0" dirty="0"/>
              <a:t>[CLICK] </a:t>
            </a:r>
            <a:r>
              <a:rPr lang="en-US" b="0" baseline="0" dirty="0"/>
              <a:t>the NIST test suite includes tests for:</a:t>
            </a:r>
          </a:p>
          <a:p>
            <a:r>
              <a:rPr lang="en-US" b="1" baseline="0" dirty="0"/>
              <a:t>[CLICK]</a:t>
            </a:r>
            <a:r>
              <a:rPr lang="en-US" b="0" baseline="0" dirty="0"/>
              <a:t> unbiased output of 1’s and 0’s across the entire bitstream</a:t>
            </a:r>
          </a:p>
          <a:p>
            <a:r>
              <a:rPr lang="en-US" b="1" baseline="0" dirty="0"/>
              <a:t>[CLICK]</a:t>
            </a:r>
            <a:r>
              <a:rPr lang="en-US" b="0" baseline="0" dirty="0"/>
              <a:t> unbiased output within smaller segments of the bitstream </a:t>
            </a:r>
          </a:p>
          <a:p>
            <a:r>
              <a:rPr lang="en-US" b="1" baseline="0" dirty="0"/>
              <a:t>[CLICK]</a:t>
            </a:r>
            <a:r>
              <a:rPr lang="en-US" b="0" baseline="0" dirty="0"/>
              <a:t> a limited number of uninterrupted sequences of identical bits </a:t>
            </a:r>
          </a:p>
          <a:p>
            <a:r>
              <a:rPr lang="en-US" b="1" baseline="0" dirty="0"/>
              <a:t>[CLICK]</a:t>
            </a:r>
            <a:r>
              <a:rPr lang="en-US" b="0" baseline="0" dirty="0"/>
              <a:t> etc. </a:t>
            </a:r>
            <a:r>
              <a:rPr lang="en-US" b="1" baseline="0" dirty="0"/>
              <a:t>[CLICK][CLICK][CLICK]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769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To maximize the bits that are accessed immediately following an activation, we alternate accesses to distinct rows in a bank. </a:t>
            </a:r>
          </a:p>
          <a:p>
            <a:r>
              <a:rPr lang="en-US" b="1" dirty="0"/>
              <a:t>[CLICK]</a:t>
            </a:r>
            <a:r>
              <a:rPr lang="en-US" b="0" dirty="0"/>
              <a:t> This access pattern quickly generates </a:t>
            </a:r>
            <a:r>
              <a:rPr lang="en-US" b="0" dirty="0" err="1"/>
              <a:t>tRCD</a:t>
            </a:r>
            <a:r>
              <a:rPr lang="en-US" b="0" dirty="0"/>
              <a:t> failures within cache lines in two rows </a:t>
            </a:r>
          </a:p>
          <a:p>
            <a:r>
              <a:rPr lang="en-US" b="1" dirty="0"/>
              <a:t>[CLICK] </a:t>
            </a:r>
            <a:r>
              <a:rPr lang="en-US" b="0" dirty="0"/>
              <a:t>this maximizes </a:t>
            </a:r>
            <a:r>
              <a:rPr lang="en-US" b="0" dirty="0" err="1"/>
              <a:t>tRCD</a:t>
            </a:r>
            <a:r>
              <a:rPr lang="en-US" b="0" dirty="0"/>
              <a:t> failures when accessing with a reduced </a:t>
            </a:r>
            <a:r>
              <a:rPr lang="en-US" b="0" dirty="0" err="1"/>
              <a:t>tRCD</a:t>
            </a:r>
            <a:r>
              <a:rPr lang="en-US" b="0" dirty="0"/>
              <a:t> </a:t>
            </a:r>
          </a:p>
          <a:p>
            <a:r>
              <a:rPr lang="en-US" b="1" dirty="0"/>
              <a:t>[CLICK]</a:t>
            </a:r>
            <a:r>
              <a:rPr lang="en-US" b="0" dirty="0"/>
              <a:t> </a:t>
            </a:r>
          </a:p>
          <a:p>
            <a:r>
              <a:rPr lang="en-US" b="0" dirty="0"/>
              <a:t>[CLICK] we activate the first </a:t>
            </a:r>
            <a:r>
              <a:rPr lang="en-US" b="0" dirty="0" err="1"/>
              <a:t>wordline</a:t>
            </a:r>
            <a:r>
              <a:rPr lang="en-US" b="0" dirty="0"/>
              <a:t> </a:t>
            </a:r>
          </a:p>
          <a:p>
            <a:r>
              <a:rPr lang="en-US" b="0" dirty="0"/>
              <a:t>[CLICK] and immediately read the cache line from the first row </a:t>
            </a:r>
          </a:p>
          <a:p>
            <a:r>
              <a:rPr lang="en-US" b="1" dirty="0"/>
              <a:t>[CLICK] </a:t>
            </a:r>
          </a:p>
          <a:p>
            <a:r>
              <a:rPr lang="en-US" b="1" dirty="0"/>
              <a:t>[CLICK] we then activate the second </a:t>
            </a:r>
            <a:r>
              <a:rPr lang="en-US" b="1" dirty="0" err="1"/>
              <a:t>wordline</a:t>
            </a:r>
            <a:endParaRPr lang="en-US" b="1" dirty="0"/>
          </a:p>
          <a:p>
            <a:r>
              <a:rPr lang="en-US" b="1" dirty="0"/>
              <a:t>[CLICK] </a:t>
            </a:r>
          </a:p>
          <a:p>
            <a:r>
              <a:rPr lang="en-US" b="1" dirty="0"/>
              <a:t>[CLICK] we then immediately read the </a:t>
            </a:r>
            <a:r>
              <a:rPr lang="en-US" b="1" dirty="0" err="1"/>
              <a:t>cacheline</a:t>
            </a:r>
            <a:r>
              <a:rPr lang="en-US" b="1" dirty="0"/>
              <a:t> from the second row </a:t>
            </a:r>
          </a:p>
          <a:p>
            <a:r>
              <a:rPr lang="en-US" b="1" dirty="0"/>
              <a:t>[CLICK] [CLICK].... We keep alternating accesses to different rows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18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Because only cache lines immediately read after activation result in failures, Cache lines containing more RNG cells provide more random bits of data per access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229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minimize the system interference of D-</a:t>
            </a:r>
            <a:r>
              <a:rPr lang="en-US" dirty="0" err="1"/>
              <a:t>RaNGe</a:t>
            </a:r>
            <a:r>
              <a:rPr lang="en-US" dirty="0"/>
              <a:t>, we give D-</a:t>
            </a:r>
            <a:r>
              <a:rPr lang="en-US" dirty="0" err="1"/>
              <a:t>RaNGe</a:t>
            </a:r>
            <a:r>
              <a:rPr lang="en-US" dirty="0"/>
              <a:t> exclusive access to RNG cells, such that data must not be migrated before starting to generate random values. </a:t>
            </a:r>
          </a:p>
          <a:p>
            <a:r>
              <a:rPr lang="en-US" dirty="0"/>
              <a:t>[CLICK] here we show a DRAM array of cache lines </a:t>
            </a:r>
          </a:p>
          <a:p>
            <a:r>
              <a:rPr lang="en-US" dirty="0"/>
              <a:t>[CLICK] We highlight the two cache lines in distinct rows with the most number of RNG cells in this bank.</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267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minimize interference, we reserve these rows such that D-</a:t>
            </a:r>
            <a:r>
              <a:rPr lang="en-US" dirty="0" err="1"/>
              <a:t>RaNGe</a:t>
            </a:r>
            <a:r>
              <a:rPr lang="en-US" dirty="0"/>
              <a:t> can exclusively access the cache lines containing the most RNG cells.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250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reserve the surrounding rows such that DRAM data pattern or read/write interference does not occur. </a:t>
            </a:r>
          </a:p>
          <a:p>
            <a:r>
              <a:rPr lang="en-US"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128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parallelize accesses across all available DRAM banks for higher throughput of random values.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877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one such example implementation of D-</a:t>
            </a:r>
            <a:r>
              <a:rPr lang="en-US" dirty="0" err="1"/>
              <a:t>RaNGe</a:t>
            </a:r>
            <a:r>
              <a:rPr lang="en-US" dirty="0"/>
              <a:t> is that:</a:t>
            </a:r>
          </a:p>
          <a:p>
            <a:r>
              <a:rPr lang="en-US" dirty="0"/>
              <a:t>[CLICK] The memory controller reserves rows containing the selected RNG cells and neighboring rows in each bank to avoid DRAM read/write interference</a:t>
            </a:r>
          </a:p>
          <a:p>
            <a:r>
              <a:rPr lang="en-US" dirty="0"/>
              <a:t>[CLICK] When the system is not accessing memory , the memory controller runs firmware that generates random values using the D-</a:t>
            </a:r>
            <a:r>
              <a:rPr lang="en-US" dirty="0" err="1"/>
              <a:t>RaNGe</a:t>
            </a:r>
            <a:r>
              <a:rPr lang="en-US" dirty="0"/>
              <a:t> methodology</a:t>
            </a:r>
          </a:p>
          <a:p>
            <a:r>
              <a:rPr lang="en-US" dirty="0"/>
              <a:t>[CLICK] the memory controller maintains a buffer of random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and D-</a:t>
            </a:r>
            <a:r>
              <a:rPr lang="en-US" dirty="0" err="1"/>
              <a:t>RaNGe</a:t>
            </a:r>
            <a:r>
              <a:rPr lang="en-US" dirty="0"/>
              <a:t> stores the random numbers in the memory buffer at the memory controller</a:t>
            </a:r>
          </a:p>
          <a:p>
            <a:r>
              <a:rPr lang="en-US" dirty="0"/>
              <a:t>[CLICK] We then expose an API for returning random values from the buffer whenever requested by the user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461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next discuss the methodology for testing DRAM and evaluating our mechanism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200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[CLICK] The infrastructure we developed can test 282 state-of-the-art LPDDR4 DRAM chips.</a:t>
            </a:r>
          </a:p>
          <a:p>
            <a:r>
              <a:rPr lang="en-US" baseline="0" dirty="0"/>
              <a:t>Each device is </a:t>
            </a:r>
            <a:r>
              <a:rPr lang="en-US" b="1" baseline="0" dirty="0"/>
              <a:t>[CLICK]</a:t>
            </a:r>
            <a:r>
              <a:rPr lang="en-US" baseline="0" dirty="0"/>
              <a:t> 2 gigabytes in size, and we have chips from across three major DRAM manufacturers.</a:t>
            </a:r>
          </a:p>
          <a:p>
            <a:endParaRPr lang="en-US" baseline="0" dirty="0"/>
          </a:p>
          <a:p>
            <a:r>
              <a:rPr lang="en-US" b="1" baseline="0" dirty="0"/>
              <a:t>[CLICK]</a:t>
            </a:r>
            <a:r>
              <a:rPr lang="en-US" b="0" baseline="0" dirty="0"/>
              <a:t> </a:t>
            </a:r>
            <a:r>
              <a:rPr lang="en-US" baseline="0" dirty="0"/>
              <a:t>We test within a thermally controlled chamber with an </a:t>
            </a:r>
            <a:r>
              <a:rPr lang="en-US" b="1" baseline="0" dirty="0"/>
              <a:t>[CLICK] </a:t>
            </a:r>
            <a:r>
              <a:rPr lang="en-US" baseline="0" dirty="0"/>
              <a:t>ambient temperature range of 40 to 55 degrees C with a tolerance of 0.25 degrees.</a:t>
            </a:r>
          </a:p>
          <a:p>
            <a:r>
              <a:rPr lang="en-US" b="1" baseline="0" dirty="0"/>
              <a:t>[CLICK] </a:t>
            </a:r>
            <a:r>
              <a:rPr lang="en-US" baseline="0" dirty="0"/>
              <a:t>DRAM temperature is always held at 15 degrees C above ambient using a local heat source</a:t>
            </a:r>
          </a:p>
          <a:p>
            <a:endParaRPr lang="en-US" baseline="0" dirty="0"/>
          </a:p>
          <a:p>
            <a:r>
              <a:rPr lang="en-US" b="1" baseline="0" dirty="0"/>
              <a:t>[CLICK] </a:t>
            </a:r>
            <a:r>
              <a:rPr lang="en-US" b="0" baseline="0" dirty="0"/>
              <a:t>We had precise control over DRAM commands and timing parameters </a:t>
            </a:r>
          </a:p>
          <a:p>
            <a:r>
              <a:rPr lang="en-US" b="1" baseline="0" dirty="0"/>
              <a:t>[CLICK] </a:t>
            </a:r>
            <a:r>
              <a:rPr lang="en-US" b="0" baseline="0" dirty="0"/>
              <a:t>we test reduced latency effects by reducing the </a:t>
            </a:r>
            <a:r>
              <a:rPr lang="en-US" b="0" baseline="0" dirty="0" err="1"/>
              <a:t>tRCD</a:t>
            </a:r>
            <a:r>
              <a:rPr lang="en-US" b="0" baseline="0" dirty="0"/>
              <a:t> parameter </a:t>
            </a:r>
          </a:p>
          <a:p>
            <a:r>
              <a:rPr lang="en-US" b="1" baseline="0" dirty="0"/>
              <a:t>[CLICK] </a:t>
            </a:r>
            <a:r>
              <a:rPr lang="en-US" b="0" baseline="0" dirty="0"/>
              <a:t>We use a cycle-level simulator called </a:t>
            </a:r>
            <a:r>
              <a:rPr lang="en-US" b="0" baseline="0" dirty="0" err="1"/>
              <a:t>Ramulator</a:t>
            </a:r>
            <a:r>
              <a:rPr lang="en-US" b="0" baseline="0" dirty="0"/>
              <a:t> using SPEC CPU2006 workloads simulating a 4-core system to evaluate the throughput, latency, and system interference of D-</a:t>
            </a:r>
            <a:r>
              <a:rPr lang="en-US" b="0" baseline="0" dirty="0" err="1"/>
              <a:t>RaNGe</a:t>
            </a:r>
            <a:endParaRPr lang="en-US" b="0" baseline="0" dirty="0"/>
          </a:p>
          <a:p>
            <a:r>
              <a:rPr lang="en-US" b="1" baseline="0" dirty="0"/>
              <a:t>[CLICK]</a:t>
            </a:r>
            <a:r>
              <a:rPr lang="en-US" b="0" baseline="0" dirty="0"/>
              <a:t> We also use </a:t>
            </a:r>
            <a:r>
              <a:rPr lang="en-US" b="0" baseline="0" dirty="0" err="1"/>
              <a:t>DRAMPower</a:t>
            </a:r>
            <a:r>
              <a:rPr lang="en-US" b="0" baseline="0" dirty="0"/>
              <a:t> to estimate the DRAM energy consumption of D-</a:t>
            </a:r>
            <a:r>
              <a:rPr lang="en-US" b="0" baseline="0" dirty="0" err="1"/>
              <a:t>RaNGe</a:t>
            </a:r>
            <a:r>
              <a:rPr lang="en-US" b="0" baseline="0" dirty="0"/>
              <a:t> using the output from </a:t>
            </a:r>
            <a:r>
              <a:rPr lang="en-US" b="0" baseline="0" dirty="0" err="1"/>
              <a:t>Ramulator</a:t>
            </a:r>
            <a:r>
              <a:rPr lang="en-US" b="0" baseline="0" dirty="0"/>
              <a:t> </a:t>
            </a:r>
            <a:endParaRPr lang="en-US" b="1" baseline="0" dirty="0"/>
          </a:p>
          <a:p>
            <a:endParaRPr lang="en-US" baseline="0" dirty="0"/>
          </a:p>
          <a:p>
            <a:r>
              <a:rPr lang="en-US" baseline="0" dirty="0"/>
              <a:t>[CLICK]</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548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 Minute</a:t>
            </a:r>
            <a:r>
              <a:rPr lang="en-US" baseline="0" dirty="0"/>
              <a:t> talk 5 minute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D-</a:t>
            </a:r>
            <a:r>
              <a:rPr lang="en-US" baseline="0" dirty="0" err="1"/>
              <a:t>RaNGe</a:t>
            </a:r>
            <a:r>
              <a:rPr lang="en-US" baseline="0" dirty="0"/>
              <a:t>: a mechanism that uses commodity DRAM devices to generate true random numbers with low latency and high throughput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427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go into our results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536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do we know whether D-</a:t>
            </a:r>
            <a:r>
              <a:rPr lang="en-US" b="1" dirty="0" err="1"/>
              <a:t>RaNGe</a:t>
            </a:r>
            <a:r>
              <a:rPr lang="en-US" b="1" dirty="0"/>
              <a:t> provides truly random values? </a:t>
            </a:r>
          </a:p>
          <a:p>
            <a:endParaRPr lang="en-US" b="1" dirty="0"/>
          </a:p>
          <a:p>
            <a:r>
              <a:rPr lang="en-US" b="1" dirty="0"/>
              <a:t>We test many bitstreams with the NIST Statistical Test Suite for Randomness and show that the RNG cells that we sample pass the test </a:t>
            </a:r>
          </a:p>
          <a:p>
            <a:endParaRPr lang="en-US" b="1" dirty="0"/>
          </a:p>
          <a:p>
            <a:r>
              <a:rPr lang="en-US" b="1" dirty="0"/>
              <a:t>[CLICK] There are more details in the paper.</a:t>
            </a:r>
          </a:p>
          <a:p>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662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 will now discuss our latency results </a:t>
            </a:r>
          </a:p>
          <a:p>
            <a:endParaRPr lang="en-US" b="1" dirty="0"/>
          </a:p>
          <a:p>
            <a:r>
              <a:rPr lang="en-US" b="1" dirty="0"/>
              <a:t>[CLICK]</a:t>
            </a:r>
            <a:r>
              <a:rPr lang="en-US" b="0" dirty="0"/>
              <a:t> Latency is related to the density of available RNG cells per cache lines</a:t>
            </a:r>
          </a:p>
          <a:p>
            <a:r>
              <a:rPr lang="en-US" b="1" dirty="0"/>
              <a:t>[CLICK]</a:t>
            </a:r>
            <a:r>
              <a:rPr lang="en-US" b="0" dirty="0"/>
              <a:t> This plot shows the number of cache lines that we find in each bank containing a certain number of RNG cells which is on the x-axis. The most we ever observe is 4 RNG cells per cache line. </a:t>
            </a:r>
          </a:p>
          <a:p>
            <a:r>
              <a:rPr lang="en-US" b="1" dirty="0"/>
              <a:t>[CLICK] Each point here is represents the number of </a:t>
            </a:r>
            <a:r>
              <a:rPr lang="en-US" b="1" dirty="0" err="1"/>
              <a:t>cachelines</a:t>
            </a:r>
            <a:r>
              <a:rPr lang="en-US" b="1" dirty="0"/>
              <a:t> containing x RNG cells in a single bank. Note that the y-axis has a logarithmic scale.</a:t>
            </a:r>
          </a:p>
          <a:p>
            <a:r>
              <a:rPr lang="en-US" b="1" dirty="0"/>
              <a:t>[CLICK] We plot the distribution of points for each x value across many banks as a box-and-whisker plot. The median is the red line inside the box and represents the 50 percentile point. The box is bounded by Quartile 3 or the 75 percentile point and Quartile 1 or the 25 percentile point. The outliers are shown with x's.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357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plot the latency distributions for each of the three DRAM manufacturers that we test. The manufacturers are labeled A, B, and C. </a:t>
            </a:r>
          </a:p>
          <a:p>
            <a:endParaRPr lang="en-US" b="1" dirty="0"/>
          </a:p>
          <a:p>
            <a:r>
              <a:rPr lang="en-US" b="1" dirty="0"/>
              <a:t>We use these distributions to determine the latency of generating 64 bits of random data. </a:t>
            </a:r>
          </a:p>
          <a:p>
            <a:endParaRPr lang="en-US" b="1" dirty="0"/>
          </a:p>
          <a:p>
            <a:r>
              <a:rPr lang="en-US" b="1" dirty="0"/>
              <a:t>[CLICK] As a maximum latency, we assume that we are accessing cache lines containing only one single RNG cell and also using only using cache lines within a single bank. We find the maximum latency to be 960 ns. </a:t>
            </a:r>
          </a:p>
          <a:p>
            <a:endParaRPr lang="en-US" b="1" dirty="0"/>
          </a:p>
          <a:p>
            <a:r>
              <a:rPr lang="en-US" b="1" dirty="0"/>
              <a:t>[CLICK] To find the minimum empirical latency, we assume that we are accessing cache lines that contain 4 RNG cells and that we parallelize accesses across all available banks. We find the minimum empirical latency to be 100 ns. </a:t>
            </a:r>
          </a:p>
          <a:p>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448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will now present the single channel TRNG throughput evaluation results. </a:t>
            </a:r>
          </a:p>
          <a:p>
            <a:endParaRPr lang="en-US" b="1" dirty="0"/>
          </a:p>
          <a:p>
            <a:r>
              <a:rPr lang="en-US" b="1" dirty="0"/>
              <a:t>[CLICK] we plot a box and whisker plot again for the throughput. The x-axis sweeps the number of banks that we parallelize D-</a:t>
            </a:r>
            <a:r>
              <a:rPr lang="en-US" b="1" dirty="0" err="1"/>
              <a:t>RaNGe</a:t>
            </a:r>
            <a:r>
              <a:rPr lang="en-US" b="1" dirty="0"/>
              <a:t> accesses on, and the y-axis plots the TRNG throughput in terms of Mb/s. </a:t>
            </a:r>
          </a:p>
          <a:p>
            <a:endParaRPr lang="en-US" b="1" dirty="0"/>
          </a:p>
          <a:p>
            <a:r>
              <a:rPr lang="en-US" b="1" dirty="0"/>
              <a:t>[CLICK] we determine the throughput using the RNG cell densities found. </a:t>
            </a:r>
          </a:p>
          <a:p>
            <a:endParaRPr lang="en-US" b="1" dirty="0"/>
          </a:p>
          <a:p>
            <a:r>
              <a:rPr lang="en-US" b="1" dirty="0"/>
              <a:t>[CLICK] for each bank that we use, we select the two cache lines containing the most number of RNG cells </a:t>
            </a:r>
          </a:p>
          <a:p>
            <a:endParaRPr lang="en-US" b="1" dirty="0"/>
          </a:p>
          <a:p>
            <a:r>
              <a:rPr lang="en-US" b="1" dirty="0"/>
              <a:t>[CLICK] The throughput is calculated by taking the number of accesses we can make per second to a cache line when generating random numbers and multiplying that value, by the sum of all RNG cells in our selected cache lines.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554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plot the distributions for all three DRAM  manufacturers </a:t>
            </a:r>
          </a:p>
          <a:p>
            <a:endParaRPr lang="en-US" b="1" dirty="0"/>
          </a:p>
          <a:p>
            <a:r>
              <a:rPr lang="en-US" b="1" dirty="0"/>
              <a:t>[CLICK] Because we have only observed between 1 and 4 RNG cells per cache line, there are a limited number of possible throughputs. </a:t>
            </a:r>
          </a:p>
          <a:p>
            <a:endParaRPr lang="en-US" b="1" dirty="0"/>
          </a:p>
          <a:p>
            <a:r>
              <a:rPr lang="en-US" b="1" dirty="0"/>
              <a:t>[CLICK] We find that we can generate true random numbers at at least 40 Mb/s when parallelizing D-</a:t>
            </a:r>
            <a:r>
              <a:rPr lang="en-US" b="1" dirty="0" err="1"/>
              <a:t>RaNGe</a:t>
            </a:r>
            <a:r>
              <a:rPr lang="en-US" b="1" dirty="0"/>
              <a:t> access across all banks. </a:t>
            </a:r>
          </a:p>
          <a:p>
            <a:endParaRPr lang="en-US" b="1" dirty="0"/>
          </a:p>
          <a:p>
            <a:r>
              <a:rPr lang="en-US" b="1" dirty="0"/>
              <a:t>[CLICK] We find that the maximum throughputs for manufacturers A,B, and C, are around 180, 180, and 130 Mb/s </a:t>
            </a:r>
          </a:p>
          <a:p>
            <a:endParaRPr lang="en-US" b="1" dirty="0"/>
          </a:p>
          <a:p>
            <a:r>
              <a:rPr lang="en-US" b="1" dirty="0"/>
              <a:t>[CLICK] When we parallelize across 4 Channels of DRAM which is often available on systems, D-</a:t>
            </a:r>
            <a:r>
              <a:rPr lang="en-US" b="1" dirty="0" err="1"/>
              <a:t>RaNGe</a:t>
            </a:r>
            <a:r>
              <a:rPr lang="en-US" b="1" dirty="0"/>
              <a:t> can produce random numbers at a maximum of 717 Mb/s and an average of 435 Mb/s </a:t>
            </a:r>
          </a:p>
          <a:p>
            <a:endParaRPr lang="en-US" b="1" dirty="0"/>
          </a:p>
          <a:p>
            <a:r>
              <a:rPr lang="en-US" b="1"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92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Let’s now look at the system interference results.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We find that the capacity overhead of D-</a:t>
            </a:r>
            <a:r>
              <a:rPr lang="en-US" b="1" dirty="0" err="1"/>
              <a:t>RaNGe</a:t>
            </a:r>
            <a:r>
              <a:rPr lang="en-US" b="1" dirty="0"/>
              <a:t> is the 6 DRAM rows per DRAM bank that we must reserve. This includes the 2 rows containing the selected </a:t>
            </a:r>
            <a:r>
              <a:rPr lang="en-US" b="1" dirty="0" err="1"/>
              <a:t>cachelines</a:t>
            </a:r>
            <a:r>
              <a:rPr lang="en-US" b="1" dirty="0"/>
              <a:t> and the 4 rows surrounding each side of the two rows. This is an insignificant capacity overhead of less than 0.1%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D-</a:t>
            </a:r>
            <a:r>
              <a:rPr lang="en-US" b="1" dirty="0" err="1"/>
              <a:t>RaNGe</a:t>
            </a:r>
            <a:r>
              <a:rPr lang="en-US" b="1" dirty="0"/>
              <a:t> is inherently a flexible mechanism and can adjust its level of interference in a number of ways. One way would be to change the priority at which D-</a:t>
            </a:r>
            <a:r>
              <a:rPr lang="en-US" b="1" dirty="0" err="1"/>
              <a:t>RaNGe</a:t>
            </a:r>
            <a:r>
              <a:rPr lang="en-US" b="1" dirty="0"/>
              <a:t> accesses are issued compared to regular application DRAM accesses.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In trying to show the flexibility of D-</a:t>
            </a:r>
            <a:r>
              <a:rPr lang="en-US" b="1" dirty="0" err="1"/>
              <a:t>RaNGe</a:t>
            </a:r>
            <a:r>
              <a:rPr lang="en-US" b="1" dirty="0"/>
              <a:t>, we study the SPEC CPU2006 workloads in the pessimistic case where D-</a:t>
            </a:r>
            <a:r>
              <a:rPr lang="en-US" b="1" dirty="0" err="1"/>
              <a:t>RaNGe</a:t>
            </a:r>
            <a:r>
              <a:rPr lang="en-US" b="1" dirty="0"/>
              <a:t> only issues accesses to a DRAM bank when it is idle such that D-</a:t>
            </a:r>
            <a:r>
              <a:rPr lang="en-US" b="1" dirty="0" err="1"/>
              <a:t>RaNGe</a:t>
            </a:r>
            <a:r>
              <a:rPr lang="en-US" b="1" dirty="0"/>
              <a:t> has no interference with concurrently running applications. We find that in this case, D-</a:t>
            </a:r>
            <a:r>
              <a:rPr lang="en-US" b="1" dirty="0" err="1"/>
              <a:t>RaNGe</a:t>
            </a:r>
            <a:r>
              <a:rPr lang="en-US" b="1" dirty="0"/>
              <a:t> can still provide on average 83.1 Mb/s of random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Next we will look into the energy consumption of D-</a:t>
            </a:r>
            <a:r>
              <a:rPr lang="en-US" b="1" dirty="0" err="1"/>
              <a:t>RaNGe</a:t>
            </a: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We find that D-</a:t>
            </a:r>
            <a:r>
              <a:rPr lang="en-US" b="1" dirty="0" err="1"/>
              <a:t>RaNGe</a:t>
            </a:r>
            <a:r>
              <a:rPr lang="en-US" b="1" dirty="0"/>
              <a:t> can provide random data at the rate of 4.4 </a:t>
            </a:r>
            <a:r>
              <a:rPr lang="en-US" b="1" dirty="0" err="1"/>
              <a:t>nJ</a:t>
            </a:r>
            <a:r>
              <a:rPr lang="en-US" b="1" dirty="0"/>
              <a:t> per bit, and [CLICK] this was determined by </a:t>
            </a:r>
            <a:r>
              <a:rPr lang="en-US" b="1" dirty="0" err="1"/>
              <a:t>Ramulator</a:t>
            </a:r>
            <a:r>
              <a:rPr lang="en-US" b="1" dirty="0"/>
              <a:t> and </a:t>
            </a:r>
            <a:r>
              <a:rPr lang="en-US" b="1" dirty="0" err="1"/>
              <a:t>DRAMPower</a:t>
            </a: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1327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Let me briefly talk about </a:t>
            </a:r>
            <a:r>
              <a:rPr lang="en-US" b="0" baseline="0" dirty="0" err="1"/>
              <a:t>othlller</a:t>
            </a:r>
            <a:r>
              <a:rPr lang="en-US" b="0" baseline="0" dirty="0"/>
              <a:t> results that are included in the paper before presenting our comparison of D-</a:t>
            </a:r>
            <a:r>
              <a:rPr lang="en-US" b="0" baseline="0" dirty="0" err="1"/>
              <a:t>RaNGe</a:t>
            </a:r>
            <a:r>
              <a:rPr lang="en-US" b="0" baseline="0" dirty="0"/>
              <a:t> against prior work. These include the following: </a:t>
            </a:r>
          </a:p>
          <a:p>
            <a:r>
              <a:rPr lang="en-US" b="1" baseline="0" dirty="0"/>
              <a:t>[CLICK]</a:t>
            </a:r>
            <a:r>
              <a:rPr lang="en-US" b="0" baseline="0" dirty="0"/>
              <a:t> LPDDR4 DRAM Activation failure characterization, including [CLICK] the spatial distribution, data pattern dependence, temperature effects, and variation over time </a:t>
            </a:r>
          </a:p>
          <a:p>
            <a:r>
              <a:rPr lang="en-US" b="1" baseline="0" dirty="0"/>
              <a:t>[CLICK] </a:t>
            </a:r>
            <a:r>
              <a:rPr lang="en-US" b="0" baseline="0" dirty="0"/>
              <a:t>How D-</a:t>
            </a:r>
            <a:r>
              <a:rPr lang="en-US" b="0" baseline="0" dirty="0" err="1"/>
              <a:t>RaNGe</a:t>
            </a:r>
            <a:r>
              <a:rPr lang="en-US" b="0" baseline="0" dirty="0"/>
              <a:t> meets the basic requirements for an effective TRNG</a:t>
            </a:r>
          </a:p>
          <a:p>
            <a:r>
              <a:rPr lang="en-US" b="1" baseline="0" dirty="0"/>
              <a:t>[CLICK] </a:t>
            </a:r>
            <a:r>
              <a:rPr lang="en-US" b="0" baseline="0" dirty="0"/>
              <a:t>a detailed analysis on </a:t>
            </a:r>
            <a:r>
              <a:rPr lang="en-US" b="1" baseline="0" dirty="0"/>
              <a:t>[CLICK]</a:t>
            </a:r>
            <a:r>
              <a:rPr lang="en-US" b="0" baseline="0" dirty="0"/>
              <a:t> devices of the three major DRAM manufacturers and </a:t>
            </a:r>
            <a:r>
              <a:rPr lang="en-US" b="1" baseline="0" dirty="0"/>
              <a:t>[CLICK] </a:t>
            </a:r>
            <a:r>
              <a:rPr lang="en-US" b="0" baseline="0" dirty="0"/>
              <a:t>D-</a:t>
            </a:r>
            <a:r>
              <a:rPr lang="en-US" b="0" baseline="0" dirty="0" err="1"/>
              <a:t>RaNGe</a:t>
            </a:r>
            <a:r>
              <a:rPr lang="en-US" b="0" baseline="0" dirty="0"/>
              <a:t> energy consumption, 64 bit latency, and throughput</a:t>
            </a:r>
          </a:p>
          <a:p>
            <a:r>
              <a:rPr lang="en-US" b="1" baseline="0" dirty="0"/>
              <a:t>[CLICK] </a:t>
            </a:r>
            <a:r>
              <a:rPr lang="en-US" b="0" baseline="0" dirty="0"/>
              <a:t>Further discussion on </a:t>
            </a:r>
            <a:r>
              <a:rPr lang="en-US" b="1" baseline="0" dirty="0"/>
              <a:t>[CLICK] </a:t>
            </a:r>
            <a:r>
              <a:rPr lang="en-US" b="0" baseline="0" dirty="0"/>
              <a:t>the algorithm for D-</a:t>
            </a:r>
            <a:r>
              <a:rPr lang="en-US" b="0" baseline="0" dirty="0" err="1"/>
              <a:t>RaNGe</a:t>
            </a:r>
            <a:r>
              <a:rPr lang="en-US" b="0" baseline="0" dirty="0"/>
              <a:t> to effectively generate random values, </a:t>
            </a:r>
          </a:p>
          <a:p>
            <a:r>
              <a:rPr lang="en-US" b="1" baseline="0" dirty="0"/>
              <a:t>[CLICK] </a:t>
            </a:r>
            <a:r>
              <a:rPr lang="en-US" b="0" baseline="0" dirty="0"/>
              <a:t>design considerations for D-</a:t>
            </a:r>
            <a:r>
              <a:rPr lang="en-US" b="0" baseline="0" dirty="0" err="1"/>
              <a:t>RaNGe</a:t>
            </a:r>
            <a:endParaRPr lang="en-US" b="0" baseline="0" dirty="0"/>
          </a:p>
          <a:p>
            <a:r>
              <a:rPr lang="en-US" b="1" baseline="0" dirty="0"/>
              <a:t>[CLICK] </a:t>
            </a:r>
            <a:r>
              <a:rPr lang="en-US" b="0" baseline="0" dirty="0"/>
              <a:t>D-</a:t>
            </a:r>
            <a:r>
              <a:rPr lang="en-US" b="0" baseline="0" dirty="0" err="1"/>
              <a:t>RaNGe</a:t>
            </a:r>
            <a:r>
              <a:rPr lang="en-US" b="0" baseline="0" dirty="0"/>
              <a:t> overhead analysis</a:t>
            </a:r>
          </a:p>
          <a:p>
            <a:r>
              <a:rPr lang="en-US" b="1" baseline="0" dirty="0"/>
              <a:t>[CLICK] </a:t>
            </a:r>
            <a:r>
              <a:rPr lang="en-US" b="0" baseline="0" dirty="0"/>
              <a:t>detailed comparison against prior work </a:t>
            </a:r>
          </a:p>
          <a:p>
            <a:r>
              <a:rPr lang="en-US" b="1" baseline="0" dirty="0"/>
              <a:t>[CLICK] </a:t>
            </a:r>
            <a:r>
              <a:rPr lang="en-US" b="0" baseline="0" dirty="0"/>
              <a:t>analysis of NIST statistical test suite results </a:t>
            </a:r>
          </a:p>
          <a:p>
            <a:endParaRPr lang="en-US" b="1" baseline="0" dirty="0"/>
          </a:p>
          <a:p>
            <a:endParaRPr lang="en-US" b="0" baseline="0" dirty="0"/>
          </a:p>
          <a:p>
            <a:endParaRPr lang="en-US" b="0"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688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the three classes of existing prior work on DRAM-based TRNGs. The first class is DRAM command-scheduling based, the second is DRAM cell charge retention based, and the third is DRAM start-up value based. I will start by comparing against the command-scheduling based TRNG.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5719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In DRAM Command-scheduling based TRNGs, the randomness source is the time it takes to run a code segment containing many DRAM accesses. </a:t>
            </a:r>
          </a:p>
          <a:p>
            <a:r>
              <a:rPr lang="en-US" b="1" dirty="0"/>
              <a:t>[CLICK] </a:t>
            </a:r>
            <a:r>
              <a:rPr lang="en-US" b="0" dirty="0"/>
              <a:t>The authors claim the time to complete this code segment is random because the time to access DRAM is unpredictable due to memory conflicts, refresh operations, calibration, etc. </a:t>
            </a:r>
          </a:p>
          <a:p>
            <a:r>
              <a:rPr lang="en-US" b="1" dirty="0"/>
              <a:t>[CLICK] </a:t>
            </a:r>
            <a:r>
              <a:rPr lang="en-US" b="0" dirty="0"/>
              <a:t>The time to complete this code segment is measured and the lower bits of the timer are extracted as random values, </a:t>
            </a:r>
          </a:p>
          <a:p>
            <a:r>
              <a:rPr lang="en-US" b="1" dirty="0"/>
              <a:t>[CLICK] </a:t>
            </a:r>
            <a:r>
              <a:rPr lang="en-US" b="0" dirty="0"/>
              <a:t>The authors show that this proposal can generate random numbers at 3.4 Mb/s </a:t>
            </a:r>
          </a:p>
          <a:p>
            <a:r>
              <a:rPr lang="en-US" b="1" dirty="0"/>
              <a:t>[CLICK]</a:t>
            </a:r>
            <a:r>
              <a:rPr lang="en-US" b="0" dirty="0"/>
              <a:t> On the other hand, D-</a:t>
            </a:r>
            <a:r>
              <a:rPr lang="en-US" b="0" dirty="0" err="1"/>
              <a:t>RaNGe</a:t>
            </a:r>
            <a:r>
              <a:rPr lang="en-US" b="0" dirty="0"/>
              <a:t> produces true random numbers at over 700 Mb/s which is orders of magnitude higher </a:t>
            </a:r>
            <a:endParaRPr lang="en-US" b="1" dirty="0"/>
          </a:p>
          <a:p>
            <a:r>
              <a:rPr lang="en-US" b="1" dirty="0"/>
              <a:t>[CLICK]</a:t>
            </a:r>
            <a:r>
              <a:rPr lang="en-US" b="0" dirty="0"/>
              <a:t> Unfortunately, we claim that the randomness source is not truly random as it does not rely on a physical non-deterministic phenomena </a:t>
            </a:r>
          </a:p>
          <a:p>
            <a:r>
              <a:rPr lang="en-US" b="1" dirty="0"/>
              <a:t>[CLICK] </a:t>
            </a:r>
            <a:r>
              <a:rPr lang="en-US" b="0" dirty="0"/>
              <a:t>In fact, it heavily depends on the memory controller implementation as we </a:t>
            </a:r>
            <a:r>
              <a:rPr lang="en-US" b="0" dirty="0" err="1"/>
              <a:t>ll</a:t>
            </a:r>
            <a:r>
              <a:rPr lang="en-US" b="0" dirty="0"/>
              <a:t> as concurrently running applications. </a:t>
            </a:r>
          </a:p>
          <a:p>
            <a:r>
              <a:rPr lang="en-US" b="1" dirty="0"/>
              <a:t>[CLICK] </a:t>
            </a:r>
            <a:r>
              <a:rPr lang="en-US" b="0" dirty="0"/>
              <a:t>it also can only provide a very small throughput of True random numbers compared to D-</a:t>
            </a:r>
            <a:r>
              <a:rPr lang="en-US" b="0" dirty="0" err="1"/>
              <a:t>RaNGe</a:t>
            </a:r>
            <a:r>
              <a:rPr lang="en-US" b="0" dirty="0"/>
              <a:t> </a:t>
            </a:r>
          </a:p>
          <a:p>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902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To begin, I</a:t>
            </a:r>
            <a:r>
              <a:rPr lang="en-US" baseline="0" dirty="0"/>
              <a:t> will give a brief overview. </a:t>
            </a:r>
            <a:r>
              <a:rPr lang="en-US" b="1" baseline="0" dirty="0"/>
              <a:t>[CLICK]</a:t>
            </a:r>
            <a:r>
              <a:rPr lang="en-US" baseline="0" dirty="0"/>
              <a:t> Our motivation is that high throughput true random numbers enable system security, and various randomized algorithms. </a:t>
            </a:r>
          </a:p>
          <a:p>
            <a:r>
              <a:rPr lang="en-US" baseline="0" dirty="0"/>
              <a:t>[CLICK] Unfortunately, many systems like IoT, mobile, and embedded systems do not have dedicated true random number generator (TRNG) hardware. However, they do have DRAM devices, on which a few recent papers have proposed generating true random numbers on. </a:t>
            </a:r>
          </a:p>
          <a:p>
            <a:endParaRPr lang="en-US" b="0" baseline="0" dirty="0"/>
          </a:p>
          <a:p>
            <a:r>
              <a:rPr lang="en-US" b="1" baseline="0" dirty="0"/>
              <a:t>[CLICK] </a:t>
            </a:r>
            <a:r>
              <a:rPr lang="en-US" b="0" baseline="0" dirty="0"/>
              <a:t>The problem is that current DRAM-based TRNGs either [CLICK] do not sample a fundamentally non-deterministic entropy source, which may not result in true random numbers, or [CLICK] they are too slow for continuous high-throughput operation</a:t>
            </a:r>
          </a:p>
          <a:p>
            <a:endParaRPr lang="en-US" b="0" baseline="0" dirty="0"/>
          </a:p>
          <a:p>
            <a:r>
              <a:rPr lang="en-US" b="1" baseline="0" dirty="0"/>
              <a:t>[CLICK]</a:t>
            </a:r>
            <a:r>
              <a:rPr lang="en-US" b="0" baseline="0" dirty="0"/>
              <a:t> Our goal is to develop a novel and effective TRNG for existing commodity DRAM devices that can provide continuous high-throughput random values at low latency while minimally affecting concurrently running applications. </a:t>
            </a:r>
          </a:p>
          <a:p>
            <a:endParaRPr lang="en-US" b="0" baseline="0" dirty="0"/>
          </a:p>
          <a:p>
            <a:r>
              <a:rPr lang="en-US" b="1" baseline="0" dirty="0"/>
              <a:t>[CLICK]</a:t>
            </a:r>
            <a:r>
              <a:rPr lang="en-US" b="0" baseline="0" dirty="0"/>
              <a:t> We propose D-</a:t>
            </a:r>
            <a:r>
              <a:rPr lang="en-US" b="0" baseline="0" dirty="0" err="1"/>
              <a:t>RaNGe</a:t>
            </a:r>
            <a:r>
              <a:rPr lang="en-US" b="0" baseline="0" dirty="0"/>
              <a:t>, a high-throughput TRNG that reduces DRAM access latency below reliable values and exploits DRAM cell failure probabilities to quickly generate random values </a:t>
            </a:r>
          </a:p>
          <a:p>
            <a:endParaRPr lang="en-US" b="0" baseline="0" dirty="0"/>
          </a:p>
          <a:p>
            <a:r>
              <a:rPr lang="en-US" b="1" baseline="0" dirty="0"/>
              <a:t>[CLICK]</a:t>
            </a:r>
            <a:r>
              <a:rPr lang="en-US" b="0" baseline="0" dirty="0"/>
              <a:t> In our evaluation</a:t>
            </a:r>
          </a:p>
          <a:p>
            <a:r>
              <a:rPr lang="en-US" b="1" baseline="0" dirty="0"/>
              <a:t>[CLICK]</a:t>
            </a:r>
            <a:r>
              <a:rPr lang="en-US" b="0" baseline="0" dirty="0"/>
              <a:t> we experimentally characterize 282 real LPDDR4 DRAM devices and </a:t>
            </a:r>
            <a:r>
              <a:rPr lang="en-US" b="1" baseline="0" dirty="0"/>
              <a:t>[CLICK]</a:t>
            </a:r>
            <a:r>
              <a:rPr lang="en-US" b="0" baseline="0" dirty="0"/>
              <a:t> find that D-</a:t>
            </a:r>
            <a:r>
              <a:rPr lang="en-US" b="0" baseline="0" dirty="0" err="1"/>
              <a:t>RaNGe</a:t>
            </a:r>
            <a:r>
              <a:rPr lang="en-US" b="0" baseline="0" dirty="0"/>
              <a:t> provides random values at over 700 Mb/s which is orders of magnitude over prior DRAM-based TRNGs [CLICK] In addition, D-</a:t>
            </a:r>
            <a:r>
              <a:rPr lang="en-US" b="0" baseline="0" dirty="0" err="1"/>
              <a:t>RaNGe</a:t>
            </a:r>
            <a:r>
              <a:rPr lang="en-US" b="0" baseline="0" dirty="0"/>
              <a:t> can provide 64 bits of random data in 100 ns which is 180x faster than prior proposals </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254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prior work I will discuss is the DRAM cell charge retention based TRNGs along with some background information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5567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a:t>
            </a:r>
            <a:r>
              <a:rPr lang="en-US" b="1" dirty="0"/>
              <a:t>encodes</a:t>
            </a:r>
            <a:r>
              <a:rPr lang="en-US" b="1" baseline="0" dirty="0"/>
              <a:t> </a:t>
            </a:r>
            <a:r>
              <a:rPr lang="en-US" baseline="0" dirty="0"/>
              <a:t>data in </a:t>
            </a:r>
            <a:r>
              <a:rPr lang="en-US" b="1" baseline="0" dirty="0"/>
              <a:t>fundamentally leaky </a:t>
            </a:r>
            <a:r>
              <a:rPr lang="en-US" b="0" baseline="0" dirty="0"/>
              <a:t>capacitors </a:t>
            </a:r>
            <a:r>
              <a:rPr lang="en-US" b="1" baseline="0" dirty="0"/>
              <a:t>[CLICK] </a:t>
            </a:r>
            <a:r>
              <a:rPr lang="en-US" b="0" baseline="0" dirty="0"/>
              <a:t>Here is a </a:t>
            </a:r>
            <a:r>
              <a:rPr lang="en-US" b="1" baseline="0" dirty="0"/>
              <a:t>simplified diagram </a:t>
            </a:r>
            <a:r>
              <a:rPr lang="en-US" b="0" baseline="0" dirty="0"/>
              <a:t>of a DRAM cell. </a:t>
            </a:r>
          </a:p>
          <a:p>
            <a:r>
              <a:rPr lang="en-US" b="1" baseline="0" dirty="0"/>
              <a:t>[CLICK]</a:t>
            </a:r>
          </a:p>
          <a:p>
            <a:r>
              <a:rPr lang="en-US" b="0" baseline="0" dirty="0"/>
              <a:t>There are a </a:t>
            </a:r>
            <a:r>
              <a:rPr lang="en-US" b="1" baseline="0" dirty="0"/>
              <a:t>number of leakage paths </a:t>
            </a:r>
            <a:r>
              <a:rPr lang="en-US" b="0" baseline="0" dirty="0"/>
              <a:t>by which charge can </a:t>
            </a:r>
            <a:r>
              <a:rPr lang="en-US" b="1" baseline="0" dirty="0"/>
              <a:t>enter or exit the capacitor</a:t>
            </a:r>
            <a:r>
              <a:rPr lang="en-US" b="0" baseline="0" dirty="0"/>
              <a:t>.</a:t>
            </a:r>
          </a:p>
          <a:p>
            <a:r>
              <a:rPr lang="en-US" b="1" baseline="0" dirty="0"/>
              <a:t>[CLICK]</a:t>
            </a:r>
          </a:p>
          <a:p>
            <a:r>
              <a:rPr lang="en-US" b="0" baseline="0" dirty="0"/>
              <a:t>The </a:t>
            </a:r>
            <a:r>
              <a:rPr lang="en-US" b="1" baseline="0" dirty="0"/>
              <a:t>important thing to note </a:t>
            </a:r>
            <a:r>
              <a:rPr lang="en-US" b="0" baseline="0" dirty="0"/>
              <a:t>is that stored data can be corrupted if too much charge leaks</a:t>
            </a:r>
          </a:p>
          <a:p>
            <a:r>
              <a:rPr lang="en-US" b="0" baseline="0" dirty="0"/>
              <a:t>Which is the </a:t>
            </a:r>
            <a:r>
              <a:rPr lang="en-US" b="1" baseline="0" dirty="0"/>
              <a:t>same as saying </a:t>
            </a:r>
            <a:r>
              <a:rPr lang="en-US" b="0" baseline="0" dirty="0"/>
              <a:t>if the </a:t>
            </a:r>
            <a:r>
              <a:rPr lang="en-US" b="1" baseline="0" dirty="0"/>
              <a:t>capacitor voltage degrades </a:t>
            </a:r>
            <a:r>
              <a:rPr lang="en-US" b="0" baseline="0" dirty="0"/>
              <a:t>too much</a:t>
            </a:r>
          </a:p>
          <a:p>
            <a:r>
              <a:rPr lang="en-US" b="1" baseline="0" dirty="0"/>
              <a:t>[END]</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662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have a </a:t>
            </a:r>
            <a:r>
              <a:rPr lang="en-US" b="1" baseline="0" dirty="0"/>
              <a:t>simplified diagram </a:t>
            </a:r>
            <a:r>
              <a:rPr lang="en-US" baseline="0" dirty="0"/>
              <a:t>of the </a:t>
            </a:r>
            <a:r>
              <a:rPr lang="en-US" b="1" baseline="0" dirty="0"/>
              <a:t>capacitor voltage over time</a:t>
            </a:r>
          </a:p>
          <a:p>
            <a:r>
              <a:rPr lang="en-US" b="0" baseline="0" dirty="0"/>
              <a:t>We see that the </a:t>
            </a:r>
            <a:r>
              <a:rPr lang="en-US" b="1" baseline="0" dirty="0"/>
              <a:t>voltage decreases </a:t>
            </a:r>
            <a:r>
              <a:rPr lang="en-US" b="0" baseline="0" dirty="0"/>
              <a:t>over time in an </a:t>
            </a:r>
            <a:r>
              <a:rPr lang="en-US" b="1" baseline="0" dirty="0"/>
              <a:t>exponential decay</a:t>
            </a:r>
            <a:r>
              <a:rPr lang="en-US" b="0" baseline="0" dirty="0"/>
              <a:t>.</a:t>
            </a:r>
          </a:p>
          <a:p>
            <a:r>
              <a:rPr lang="en-US" b="1" baseline="0" dirty="0"/>
              <a:t>[CLICK]</a:t>
            </a:r>
          </a:p>
          <a:p>
            <a:r>
              <a:rPr lang="en-US" b="0" baseline="0" dirty="0"/>
              <a:t>Again we have our voltage, </a:t>
            </a:r>
            <a:r>
              <a:rPr lang="en-US" b="0" baseline="0" dirty="0" err="1"/>
              <a:t>Vmin</a:t>
            </a:r>
            <a:r>
              <a:rPr lang="en-US" b="0" baseline="0" dirty="0"/>
              <a:t>, under which we can no longer guarantee that we will correctly read the data that was originally stored in the cell.</a:t>
            </a:r>
          </a:p>
          <a:p>
            <a:r>
              <a:rPr lang="en-US" b="1" baseline="0" dirty="0"/>
              <a:t>[CLICK]</a:t>
            </a:r>
          </a:p>
          <a:p>
            <a:r>
              <a:rPr lang="en-US" b="0" baseline="0" dirty="0"/>
              <a:t>As long as a cell’s voltage remains above this line, we consider this a retention success.</a:t>
            </a:r>
          </a:p>
          <a:p>
            <a:r>
              <a:rPr lang="en-US" b="1" baseline="0" dirty="0"/>
              <a:t>[CLICK]</a:t>
            </a:r>
          </a:p>
          <a:p>
            <a:r>
              <a:rPr lang="en-US" b="0" baseline="0" dirty="0"/>
              <a:t>However, as soon as the voltage drops below </a:t>
            </a:r>
            <a:r>
              <a:rPr lang="en-US" b="0" baseline="0" dirty="0" err="1"/>
              <a:t>Vmin</a:t>
            </a:r>
            <a:r>
              <a:rPr lang="en-US" b="0" baseline="0" dirty="0"/>
              <a:t>, we consider this a retention failure</a:t>
            </a:r>
          </a:p>
          <a:p>
            <a:r>
              <a:rPr lang="en-US" b="1" baseline="0" dirty="0"/>
              <a:t>[CLICK]</a:t>
            </a:r>
          </a:p>
          <a:p>
            <a:r>
              <a:rPr lang="en-US" b="0" baseline="0" dirty="0"/>
              <a:t>We define the length of time that must elapse before a cell experiences a retention failure as the ‘retention time’ of a cell.</a:t>
            </a:r>
          </a:p>
          <a:p>
            <a:r>
              <a:rPr lang="en-US" b="1" baseline="0" dirty="0"/>
              <a:t>[END]</a:t>
            </a:r>
          </a:p>
          <a:p>
            <a:endParaRPr lang="en-US" b="0"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104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[CLICK] </a:t>
            </a:r>
            <a:r>
              <a:rPr lang="en-US" b="0" baseline="0" dirty="0"/>
              <a:t>Retention-based TRNGs generate random values using data from cells that fail randomly with a refresh interval N. We induce retention failures by disabling refresh for a time longer than the standard 64ms. </a:t>
            </a:r>
          </a:p>
          <a:p>
            <a:r>
              <a:rPr lang="en-US" b="1" baseline="0" dirty="0"/>
              <a:t>[CLICK] </a:t>
            </a:r>
            <a:r>
              <a:rPr lang="en-US" b="0" baseline="0" dirty="0"/>
              <a:t>Here is a cartoon showing the variation of cell retention times in different colors. </a:t>
            </a:r>
          </a:p>
          <a:p>
            <a:r>
              <a:rPr lang="en-US" b="1" baseline="0" dirty="0"/>
              <a:t>[CLICK] </a:t>
            </a:r>
            <a:r>
              <a:rPr lang="en-US" b="0" baseline="0" dirty="0"/>
              <a:t>When we disable refresh for a time interval N, we see that the charge in different cells leak over time. </a:t>
            </a:r>
          </a:p>
          <a:p>
            <a:r>
              <a:rPr lang="en-US" b="1" baseline="0" dirty="0"/>
              <a:t>[CLICK] </a:t>
            </a:r>
            <a:r>
              <a:rPr lang="en-US" b="0" baseline="0" dirty="0"/>
              <a:t>some cells leak charge below </a:t>
            </a:r>
            <a:r>
              <a:rPr lang="en-US" b="0" baseline="0" dirty="0" err="1"/>
              <a:t>Vmin</a:t>
            </a:r>
            <a:r>
              <a:rPr lang="en-US" b="0" baseline="0" dirty="0"/>
              <a:t> which results in retention failures, but </a:t>
            </a:r>
          </a:p>
          <a:p>
            <a:r>
              <a:rPr lang="en-US" b="1" baseline="0" dirty="0"/>
              <a:t>[CLICK] </a:t>
            </a:r>
            <a:r>
              <a:rPr lang="en-US" b="0" baseline="0" dirty="0"/>
              <a:t>other cells can handle a longer refresh interval without failing.</a:t>
            </a:r>
          </a:p>
          <a:p>
            <a:r>
              <a:rPr lang="en-US" b="0" baseline="0" dirty="0"/>
              <a:t>[CLICK] After time N, some cells leak close to </a:t>
            </a:r>
            <a:r>
              <a:rPr lang="en-US" b="0" baseline="0" dirty="0" err="1"/>
              <a:t>Vmin</a:t>
            </a:r>
            <a:r>
              <a:rPr lang="en-US" b="0" baseline="0" dirty="0"/>
              <a:t> and it is these cells that fail randomly. We refer to these as RNG cells in this context. </a:t>
            </a: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173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[CLICK] </a:t>
            </a:r>
            <a:r>
              <a:rPr lang="en-US" b="0" baseline="0" dirty="0"/>
              <a:t>Retention-based TRNGs generate random values using data from cells that fail randomly with a refresh interval N. We induce retention failures by disabling refresh for a time longer than the standard 64ms. </a:t>
            </a:r>
          </a:p>
          <a:p>
            <a:r>
              <a:rPr lang="en-US" b="1" baseline="0" dirty="0"/>
              <a:t>[CLICK] </a:t>
            </a:r>
            <a:r>
              <a:rPr lang="en-US" b="0" baseline="0" dirty="0"/>
              <a:t>Here is a cartoon showing the variation of cell retention times in different colors. </a:t>
            </a:r>
          </a:p>
          <a:p>
            <a:r>
              <a:rPr lang="en-US" b="1" baseline="0" dirty="0"/>
              <a:t>[CLICK] </a:t>
            </a:r>
            <a:r>
              <a:rPr lang="en-US" b="0" baseline="0" dirty="0"/>
              <a:t>When we disable refresh for a time interval N, we see that the charge in different cells leak over time. </a:t>
            </a:r>
          </a:p>
          <a:p>
            <a:r>
              <a:rPr lang="en-US" b="1" baseline="0" dirty="0"/>
              <a:t>[CLICK] </a:t>
            </a:r>
            <a:r>
              <a:rPr lang="en-US" b="0" baseline="0" dirty="0"/>
              <a:t>some cells leak charge below </a:t>
            </a:r>
            <a:r>
              <a:rPr lang="en-US" b="0" baseline="0" dirty="0" err="1"/>
              <a:t>Vmin</a:t>
            </a:r>
            <a:r>
              <a:rPr lang="en-US" b="0" baseline="0" dirty="0"/>
              <a:t> which results in retention failures, but </a:t>
            </a:r>
          </a:p>
          <a:p>
            <a:r>
              <a:rPr lang="en-US" b="1" baseline="0" dirty="0"/>
              <a:t>[CLICK] </a:t>
            </a:r>
            <a:r>
              <a:rPr lang="en-US" b="0" baseline="0" dirty="0"/>
              <a:t>other cells can handle a longer refresh interval without failing.</a:t>
            </a:r>
          </a:p>
          <a:p>
            <a:r>
              <a:rPr lang="en-US" b="0" baseline="0" dirty="0"/>
              <a:t>[CLICK] After time N, some cells leak close to </a:t>
            </a:r>
            <a:r>
              <a:rPr lang="en-US" b="0" baseline="0" dirty="0" err="1"/>
              <a:t>Vmin</a:t>
            </a:r>
            <a:r>
              <a:rPr lang="en-US" b="0" baseline="0" dirty="0"/>
              <a:t> and it is these cells that fail randomly. We refer to these as RNG cells in this context. </a:t>
            </a: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2788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Unfortunately, DRAM retention-</a:t>
            </a:r>
            <a:r>
              <a:rPr lang="en-US" b="0" dirty="0" err="1"/>
              <a:t>baed</a:t>
            </a:r>
            <a:r>
              <a:rPr lang="en-US" b="0" dirty="0"/>
              <a:t> TRNGs have weaknesses </a:t>
            </a:r>
          </a:p>
          <a:p>
            <a:endParaRPr lang="en-US" b="1" dirty="0"/>
          </a:p>
          <a:p>
            <a:r>
              <a:rPr lang="en-US" b="1" dirty="0"/>
              <a:t>[CLICK] </a:t>
            </a:r>
            <a:r>
              <a:rPr lang="en-US" b="0" dirty="0"/>
              <a:t>They generate random values with a low throughput and high latency </a:t>
            </a:r>
          </a:p>
          <a:p>
            <a:r>
              <a:rPr lang="en-US" b="1" dirty="0"/>
              <a:t>[CLICK] </a:t>
            </a:r>
            <a:r>
              <a:rPr lang="en-US" b="0" dirty="0"/>
              <a:t>Prior work shows that 40 second refresh intervals result in 256 random bits of data per 4MB DRAM blocks. This means that fully using a 32GB DRAM device would result in 0.05 Mb/s. This is significantly lower than D-</a:t>
            </a:r>
            <a:r>
              <a:rPr lang="en-US" b="0" dirty="0" err="1"/>
              <a:t>RaNGe</a:t>
            </a:r>
            <a:r>
              <a:rPr lang="en-US" b="0" dirty="0"/>
              <a:t> and [</a:t>
            </a:r>
            <a:r>
              <a:rPr lang="en-US" b="1" dirty="0"/>
              <a:t>CLICK] </a:t>
            </a:r>
            <a:r>
              <a:rPr lang="en-US" b="0" dirty="0"/>
              <a:t>has a much higher capacity overhead. </a:t>
            </a:r>
            <a:r>
              <a:rPr lang="en-US" b="1" dirty="0"/>
              <a:t>[CLICK] </a:t>
            </a:r>
            <a:r>
              <a:rPr lang="en-US" b="0" dirty="0"/>
              <a:t>Requiring reserving large region of DRAM during random number generation, since a whole 4MB DRAM block only produces 256 bits.</a:t>
            </a:r>
          </a:p>
          <a:p>
            <a:endParaRPr lang="en-US" b="0" dirty="0"/>
          </a:p>
          <a:p>
            <a:r>
              <a:rPr lang="en-US" b="1" dirty="0"/>
              <a:t>[CLICK]</a:t>
            </a:r>
            <a:r>
              <a:rPr lang="en-US" b="0" dirty="0"/>
              <a:t> They have high energy consumption. </a:t>
            </a:r>
          </a:p>
          <a:p>
            <a:r>
              <a:rPr lang="en-US" b="1" dirty="0"/>
              <a:t>[CLICK]</a:t>
            </a:r>
            <a:r>
              <a:rPr lang="en-US" b="0" dirty="0"/>
              <a:t> They consume 6.8milliJ per bit since they have a very long idle time for waiting for retention failure to occur.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671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 will discuss the third class of DRAM-based TRNGs: DRAM start-up value based TRNGs.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858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0" dirty="0"/>
              <a:t> Prior work exploit the interaction of </a:t>
            </a:r>
            <a:r>
              <a:rPr lang="en-US" b="0" dirty="0" err="1"/>
              <a:t>precharge</a:t>
            </a:r>
            <a:r>
              <a:rPr lang="en-US" b="0" dirty="0"/>
              <a:t> and row decoder logic, and column select lines when a device is powered up to produce random values in some DRAM cells</a:t>
            </a:r>
            <a:r>
              <a:rPr lang="en-US" b="1" dirty="0"/>
              <a:t>. </a:t>
            </a:r>
          </a:p>
          <a:p>
            <a:r>
              <a:rPr lang="en-US" b="1" dirty="0"/>
              <a:t>[CLICK] </a:t>
            </a:r>
            <a:r>
              <a:rPr lang="en-US" b="0" dirty="0"/>
              <a:t>Prior works propose power cycling DRAM to extract the random data resident in those cells. </a:t>
            </a:r>
          </a:p>
          <a:p>
            <a:r>
              <a:rPr lang="en-US" b="1" dirty="0"/>
              <a:t>[CLICK] </a:t>
            </a:r>
            <a:r>
              <a:rPr lang="en-US" b="0" dirty="0"/>
              <a:t>unfortunately, these TRNGs come with their own constraints as well.</a:t>
            </a:r>
          </a:p>
          <a:p>
            <a:r>
              <a:rPr lang="en-US" b="1" dirty="0"/>
              <a:t>[CLICK]</a:t>
            </a:r>
            <a:r>
              <a:rPr lang="en-US" b="0" dirty="0"/>
              <a:t> The latency of  generating random values depends on a long DRAM power cycle time. While the authors do not evaluate this, there is </a:t>
            </a:r>
            <a:r>
              <a:rPr lang="en-US" b="0" dirty="0" err="1"/>
              <a:t>oftentime</a:t>
            </a:r>
            <a:r>
              <a:rPr lang="en-US" b="0" dirty="0"/>
              <a:t> a high latency in power cycling DRAM due to all the initialization and calibration required for reading and writing from DRAM. </a:t>
            </a:r>
          </a:p>
          <a:p>
            <a:r>
              <a:rPr lang="en-US" b="1" dirty="0"/>
              <a:t>[CLICK]</a:t>
            </a:r>
            <a:r>
              <a:rPr lang="en-US" b="0" dirty="0"/>
              <a:t> this mechanism also has a high storage cost since all data will be lost during the power cycle, </a:t>
            </a:r>
            <a:r>
              <a:rPr lang="en-US" b="1" dirty="0"/>
              <a:t>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1419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to all prior work, D-</a:t>
            </a:r>
            <a:r>
              <a:rPr lang="en-US" dirty="0" err="1"/>
              <a:t>RaNGe</a:t>
            </a:r>
            <a:r>
              <a:rPr lang="en-US" dirty="0"/>
              <a:t> performs better in terms of all the identified characteristics of an effective TRNG. </a:t>
            </a:r>
          </a:p>
          <a:p>
            <a:r>
              <a:rPr lang="en-US" b="1" dirty="0"/>
              <a:t>[CLICK]</a:t>
            </a:r>
            <a:r>
              <a:rPr lang="en-US" b="0" dirty="0"/>
              <a:t> Compared to Command Scheduling, D-</a:t>
            </a:r>
            <a:r>
              <a:rPr lang="en-US" b="0" dirty="0" err="1"/>
              <a:t>RaNGe</a:t>
            </a:r>
            <a:r>
              <a:rPr lang="en-US" b="0" dirty="0"/>
              <a:t> actually samples a truly random entropy source, and provides random values at significantly higher throughput and lower latency. </a:t>
            </a:r>
          </a:p>
          <a:p>
            <a:endParaRPr lang="en-US" b="0" dirty="0"/>
          </a:p>
          <a:p>
            <a:r>
              <a:rPr lang="en-US" b="1" dirty="0"/>
              <a:t>[CLICK]</a:t>
            </a:r>
            <a:r>
              <a:rPr lang="en-US" b="0" dirty="0"/>
              <a:t> compared to retention time, D-</a:t>
            </a:r>
            <a:r>
              <a:rPr lang="en-US" b="0" dirty="0" err="1"/>
              <a:t>RaNGe</a:t>
            </a:r>
            <a:r>
              <a:rPr lang="en-US" b="0" dirty="0"/>
              <a:t> provides random values at orders of magnitude higher throughput, less energy, and lower latency. </a:t>
            </a:r>
          </a:p>
          <a:p>
            <a:r>
              <a:rPr lang="en-US" b="1" dirty="0"/>
              <a:t>[CLICK]</a:t>
            </a:r>
            <a:r>
              <a:rPr lang="en-US" b="0" dirty="0"/>
              <a:t> Compared to startup values, D-</a:t>
            </a:r>
            <a:r>
              <a:rPr lang="en-US" b="0" dirty="0" err="1"/>
              <a:t>RaNGe</a:t>
            </a:r>
            <a:r>
              <a:rPr lang="en-US" b="0" dirty="0"/>
              <a:t> can continuously produce random values, and likely generate random values with much lower latency and higher throughput.</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7199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 me conclude by giving the summary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658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1102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To begin, I</a:t>
            </a:r>
            <a:r>
              <a:rPr lang="en-US" baseline="0" dirty="0"/>
              <a:t> will give a brief overview. </a:t>
            </a:r>
            <a:r>
              <a:rPr lang="en-US" b="1" baseline="0" dirty="0"/>
              <a:t>[CLICK]</a:t>
            </a:r>
            <a:r>
              <a:rPr lang="en-US" baseline="0" dirty="0"/>
              <a:t> Our motivation is that high throughput true random numbers enable system security, and various randomized algorithms. </a:t>
            </a:r>
          </a:p>
          <a:p>
            <a:r>
              <a:rPr lang="en-US" baseline="0" dirty="0"/>
              <a:t>[CLICK] Unfortunately, many systems like IoT, mobile, and embedded systems do not have dedicated true random number generator (TRNG) hardware. However, they do have DRAM devices, on which a few recent papers have proposed generating true random numbers on. </a:t>
            </a:r>
          </a:p>
          <a:p>
            <a:endParaRPr lang="en-US" b="0" baseline="0" dirty="0"/>
          </a:p>
          <a:p>
            <a:r>
              <a:rPr lang="en-US" b="1" baseline="0" dirty="0"/>
              <a:t>[CLICK] </a:t>
            </a:r>
            <a:r>
              <a:rPr lang="en-US" b="0" baseline="0" dirty="0"/>
              <a:t>The problem is that current DRAM-based TRNGs either [CLICK] do not sample a fundamentally non-deterministic entropy source, which may not result in true random numbers, or [CLICK] they are too slow for continuous high-throughput operation</a:t>
            </a:r>
          </a:p>
          <a:p>
            <a:endParaRPr lang="en-US" b="0" baseline="0" dirty="0"/>
          </a:p>
          <a:p>
            <a:r>
              <a:rPr lang="en-US" b="1" baseline="0" dirty="0"/>
              <a:t>[CLICK]</a:t>
            </a:r>
            <a:r>
              <a:rPr lang="en-US" b="0" baseline="0" dirty="0"/>
              <a:t> Our goal is to develop a novel and effective TRNG for existing commodity DRAM devices that can provide continuous high-throughput random values at low latency while minimally affecting concurrently running applications. </a:t>
            </a:r>
          </a:p>
          <a:p>
            <a:endParaRPr lang="en-US" b="0" baseline="0" dirty="0"/>
          </a:p>
          <a:p>
            <a:r>
              <a:rPr lang="en-US" b="1" baseline="0" dirty="0"/>
              <a:t>[CLICK]</a:t>
            </a:r>
            <a:r>
              <a:rPr lang="en-US" b="0" baseline="0" dirty="0"/>
              <a:t> We propose D-</a:t>
            </a:r>
            <a:r>
              <a:rPr lang="en-US" b="0" baseline="0" dirty="0" err="1"/>
              <a:t>RaNGe</a:t>
            </a:r>
            <a:r>
              <a:rPr lang="en-US" b="0" baseline="0" dirty="0"/>
              <a:t>, a high-throughput TRNG that reduces DRAM access latency below reliable values and exploits DRAM cell failure probabilities to quickly generate random values </a:t>
            </a:r>
          </a:p>
          <a:p>
            <a:endParaRPr lang="en-US" b="0" baseline="0" dirty="0"/>
          </a:p>
          <a:p>
            <a:r>
              <a:rPr lang="en-US" b="1" baseline="0" dirty="0"/>
              <a:t>[CLICK]</a:t>
            </a:r>
            <a:r>
              <a:rPr lang="en-US" b="0" baseline="0" dirty="0"/>
              <a:t> In our evaluation</a:t>
            </a:r>
          </a:p>
          <a:p>
            <a:r>
              <a:rPr lang="en-US" b="1" baseline="0" dirty="0"/>
              <a:t>[CLICK]</a:t>
            </a:r>
            <a:r>
              <a:rPr lang="en-US" b="0" baseline="0" dirty="0"/>
              <a:t> we experimentally characterize 282 real LPDDR4 DRAM devices and </a:t>
            </a:r>
            <a:r>
              <a:rPr lang="en-US" b="1" baseline="0" dirty="0"/>
              <a:t>[CLICK]</a:t>
            </a:r>
            <a:r>
              <a:rPr lang="en-US" b="0" baseline="0" dirty="0"/>
              <a:t> find that D-</a:t>
            </a:r>
            <a:r>
              <a:rPr lang="en-US" b="0" baseline="0" dirty="0" err="1"/>
              <a:t>RaNGe</a:t>
            </a:r>
            <a:r>
              <a:rPr lang="en-US" b="0" baseline="0" dirty="0"/>
              <a:t> provides random values at over 700 Mb/s which is orders of magnitude over prior DRAM-based TRNGs [CLICK] In addition, D-</a:t>
            </a:r>
            <a:r>
              <a:rPr lang="en-US" b="0" baseline="0" dirty="0" err="1"/>
              <a:t>RaNGe</a:t>
            </a:r>
            <a:r>
              <a:rPr lang="en-US" b="0" baseline="0" dirty="0"/>
              <a:t> can provide 64 bits of random data in 100 ns which is 180x faster than prior proposals </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1508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 Minute</a:t>
            </a:r>
            <a:r>
              <a:rPr lang="en-US" baseline="0" dirty="0"/>
              <a:t> talk 5 minute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D-</a:t>
            </a:r>
            <a:r>
              <a:rPr lang="en-US" baseline="0" dirty="0" err="1"/>
              <a:t>RaNGe</a:t>
            </a:r>
            <a:r>
              <a:rPr lang="en-US" baseline="0" dirty="0"/>
              <a:t>: a mechanism that uses commodity DRAM devices to generate true random numbers with low latency and high throughput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8364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 Minute</a:t>
            </a:r>
            <a:r>
              <a:rPr lang="en-US" baseline="0" dirty="0"/>
              <a:t> talk 5 minute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a:t>
            </a:r>
            <a:r>
              <a:rPr lang="en-US" baseline="0" dirty="0" err="1"/>
              <a:t>Jeremie</a:t>
            </a:r>
            <a:r>
              <a:rPr lang="en-US" baseline="0" dirty="0"/>
              <a:t> Kim and I will be presenting the DRAM Latency PUF, a mechanism to quickly evaluate physical </a:t>
            </a:r>
            <a:r>
              <a:rPr lang="en-US" baseline="0" dirty="0" err="1"/>
              <a:t>unclonable</a:t>
            </a:r>
            <a:r>
              <a:rPr lang="en-US" baseline="0" dirty="0"/>
              <a:t> functions by exploiting the latency-reliability tradeoff in modern commodity DRAM devices.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3428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To begin, I</a:t>
            </a:r>
            <a:r>
              <a:rPr lang="en-US" baseline="0" dirty="0"/>
              <a:t> will give a brief overview. </a:t>
            </a:r>
            <a:r>
              <a:rPr lang="en-US" b="1" baseline="0" dirty="0"/>
              <a:t>[CLICK]</a:t>
            </a:r>
            <a:r>
              <a:rPr lang="en-US" baseline="0" dirty="0"/>
              <a:t> Our motivation is that we can </a:t>
            </a:r>
            <a:r>
              <a:rPr lang="en-US" b="1" baseline="0" dirty="0"/>
              <a:t>[CLICK]</a:t>
            </a:r>
            <a:r>
              <a:rPr lang="en-US" baseline="0" dirty="0"/>
              <a:t> </a:t>
            </a:r>
            <a:r>
              <a:rPr lang="en-US" b="0" baseline="0" dirty="0"/>
              <a:t>authenticate a system via unique signatures if we can evaluate a Physical </a:t>
            </a:r>
            <a:r>
              <a:rPr lang="en-US" b="0" baseline="0" dirty="0" err="1"/>
              <a:t>Unclonable</a:t>
            </a:r>
            <a:r>
              <a:rPr lang="en-US" b="0" baseline="0" dirty="0"/>
              <a:t> Function (PUF) on it</a:t>
            </a:r>
            <a:r>
              <a:rPr lang="en-US" baseline="0" dirty="0"/>
              <a:t>. </a:t>
            </a:r>
            <a:r>
              <a:rPr lang="en-US" b="1" baseline="0" dirty="0"/>
              <a:t>[CLICK]</a:t>
            </a:r>
            <a:r>
              <a:rPr lang="en-US" b="0" baseline="0" dirty="0"/>
              <a:t> These signatures or PUF responses reflect inherent properties of a device making it unique to the DRAM device generating it. </a:t>
            </a:r>
            <a:r>
              <a:rPr lang="en-US" b="1" baseline="0" dirty="0"/>
              <a:t>[CLICK]</a:t>
            </a:r>
            <a:r>
              <a:rPr lang="en-US" b="0" baseline="0" dirty="0"/>
              <a:t> DRAM memory technology is widely used today and has significantly many units that can be used in PUF evaluation, which makes it a promising substrate to evaluate PUFs on. A DRAM PUF would enable you to authenticate any system with a DRAM device on it.</a:t>
            </a:r>
            <a:r>
              <a:rPr lang="en-US" baseline="0" dirty="0"/>
              <a:t> </a:t>
            </a:r>
            <a:r>
              <a:rPr lang="en-US" b="1" baseline="0" dirty="0"/>
              <a:t>[CLICK] </a:t>
            </a:r>
            <a:r>
              <a:rPr lang="en-US" b="0" baseline="0" dirty="0"/>
              <a:t>The main problem is that current DRAM PUFs are either slow, taking on the order of minutes to evaluate, require a DRAM reboot, or require additional custom hardware and cannot be used on commodity DRAM devices. </a:t>
            </a:r>
            <a:r>
              <a:rPr lang="en-US" b="1" baseline="0" dirty="0"/>
              <a:t>[CLICK] </a:t>
            </a:r>
            <a:r>
              <a:rPr lang="en-US" b="0" baseline="0" dirty="0"/>
              <a:t>To this end</a:t>
            </a:r>
            <a:r>
              <a:rPr lang="en-US" b="1" baseline="0" dirty="0"/>
              <a:t> </a:t>
            </a:r>
            <a:r>
              <a:rPr lang="en-US" b="0" baseline="0" dirty="0"/>
              <a:t>the goal of this work is to develop a novel and effective PUF for commodity DRAM devices that can be evaluated with low latency and low system interference across all operating temperatures. </a:t>
            </a:r>
            <a:r>
              <a:rPr lang="en-US" b="1" baseline="0" dirty="0"/>
              <a:t>[CLICK] </a:t>
            </a:r>
            <a:r>
              <a:rPr lang="en-US" b="0" baseline="0" dirty="0"/>
              <a:t>Our key idea is to reduce DRAM read access latency below the reliable datasheet specifications using software-only system calls in order to exploit the resulting error patterns as unique identifiers. We can do this because we observe that we get reliable and consistent error patterns as a result that can be used as a PUF responses</a:t>
            </a:r>
            <a:r>
              <a:rPr lang="en-US" b="0" i="1" u="none" baseline="0" dirty="0"/>
              <a:t> </a:t>
            </a:r>
            <a:r>
              <a:rPr lang="en-US" b="1" baseline="0" dirty="0"/>
              <a:t>[CLICK] </a:t>
            </a:r>
            <a:r>
              <a:rPr lang="en-US" b="0" baseline="0" dirty="0"/>
              <a:t>We experimentally characterize 223 real LPDDR4 DRAM devices, and show that DRAM latency PUFs satisfy the requirements of an effective PUF</a:t>
            </a:r>
            <a:r>
              <a:rPr lang="en-US" sz="1200" b="0" i="0" kern="1200" baseline="0" dirty="0">
                <a:solidFill>
                  <a:schemeClr val="tx1"/>
                </a:solidFill>
                <a:effectLst/>
                <a:latin typeface="+mn-lt"/>
                <a:ea typeface="+mn-ea"/>
                <a:cs typeface="+mn-cs"/>
              </a:rPr>
              <a:t> </a:t>
            </a:r>
            <a:r>
              <a:rPr lang="en-US" sz="1200" b="1" i="0" kern="1200" baseline="0" dirty="0">
                <a:solidFill>
                  <a:schemeClr val="tx1"/>
                </a:solidFill>
                <a:effectLst/>
                <a:latin typeface="+mn-lt"/>
                <a:ea typeface="+mn-ea"/>
                <a:cs typeface="+mn-cs"/>
              </a:rPr>
              <a:t>[CLICK]</a:t>
            </a:r>
            <a:r>
              <a:rPr lang="en-US" sz="1200" b="0" i="0" kern="1200" baseline="0" dirty="0">
                <a:solidFill>
                  <a:schemeClr val="tx1"/>
                </a:solidFill>
                <a:effectLst/>
                <a:latin typeface="+mn-lt"/>
                <a:ea typeface="+mn-ea"/>
                <a:cs typeface="+mn-cs"/>
              </a:rPr>
              <a:t> </a:t>
            </a:r>
            <a:r>
              <a:rPr lang="en-US" b="0" baseline="0" dirty="0"/>
              <a:t>We also find that the DRAM latency PUF can be evaluated in 88.2 </a:t>
            </a:r>
            <a:r>
              <a:rPr lang="en-US" b="0" baseline="0" dirty="0" err="1"/>
              <a:t>ms</a:t>
            </a:r>
            <a:r>
              <a:rPr lang="en-US" b="0" baseline="0" dirty="0"/>
              <a:t> on average regardless of temperature. Since the evaluation time of prior DRAM PUFs depends on temperature, there is a large tradeoff space. However, we determine that we still achieve a speedup orders of magnitude larger than the prior DRAM PUF proposals at common operating temperatures.</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465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1975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will first expand upon the motivation of our work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1233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a:t>[CLICK]</a:t>
            </a:r>
            <a:r>
              <a:rPr lang="en-US" b="0" dirty="0"/>
              <a:t> We</a:t>
            </a:r>
            <a:r>
              <a:rPr lang="en-US" b="0" baseline="0" dirty="0"/>
              <a:t> want a way to ensure that a system’s components are not compromised. One example would be if an attacker maliciously swaps a healthy component with a faulty one at runtime in order to steal information. </a:t>
            </a:r>
            <a:r>
              <a:rPr lang="en-US" b="1" baseline="0" dirty="0"/>
              <a:t>[CLICK] </a:t>
            </a:r>
            <a:r>
              <a:rPr lang="en-US" b="0" baseline="0" dirty="0"/>
              <a:t>A method for detecting this change in the system would be the use of a physical </a:t>
            </a:r>
            <a:r>
              <a:rPr lang="en-US" b="0" baseline="0" dirty="0" err="1"/>
              <a:t>unclonable</a:t>
            </a:r>
            <a:r>
              <a:rPr lang="en-US" b="0" baseline="0" dirty="0"/>
              <a:t> function or a PUF. A PUF is a function that we evaluate on a device to generate a signature that is unique to a device. </a:t>
            </a:r>
            <a:r>
              <a:rPr lang="en-US" b="1" baseline="0" dirty="0"/>
              <a:t>[CLICK]</a:t>
            </a:r>
            <a:r>
              <a:rPr lang="en-US" b="0" baseline="0" dirty="0"/>
              <a:t> We refer to this unique signature as a PUF response and it reflects the properties inherent In the device, making it unique to the device that generated it. </a:t>
            </a:r>
            <a:r>
              <a:rPr lang="en-US" b="1" baseline="0" dirty="0"/>
              <a:t>[CLICK]</a:t>
            </a:r>
            <a:r>
              <a:rPr lang="en-US" b="0" baseline="0" dirty="0"/>
              <a:t> PUFs are often used in a challenge-response protocol (CRP) for device authentication, which works as follows: </a:t>
            </a:r>
            <a:r>
              <a:rPr lang="en-US" b="1" baseline="0" dirty="0"/>
              <a:t>[CLICK]</a:t>
            </a:r>
            <a:r>
              <a:rPr lang="en-US" b="0" baseline="0" dirty="0"/>
              <a:t> a trusted device issues an </a:t>
            </a:r>
            <a:r>
              <a:rPr lang="en-US" b="1" baseline="0" dirty="0"/>
              <a:t>[CLICK]</a:t>
            </a:r>
            <a:r>
              <a:rPr lang="en-US" b="0" baseline="0" dirty="0"/>
              <a:t> input or a challenge X to the device </a:t>
            </a:r>
            <a:r>
              <a:rPr lang="en-US" b="1" baseline="0" dirty="0"/>
              <a:t>[CLICK] </a:t>
            </a:r>
            <a:r>
              <a:rPr lang="en-US" b="0" baseline="0" dirty="0"/>
              <a:t>The device then evaluates the physical </a:t>
            </a:r>
            <a:r>
              <a:rPr lang="en-US" b="0" baseline="0" dirty="0" err="1"/>
              <a:t>unclonable</a:t>
            </a:r>
            <a:r>
              <a:rPr lang="en-US" b="0" baseline="0" dirty="0"/>
              <a:t> function with the given challenge X, and </a:t>
            </a:r>
            <a:r>
              <a:rPr lang="en-US" b="1" baseline="0" dirty="0"/>
              <a:t>[CLICK]</a:t>
            </a:r>
            <a:r>
              <a:rPr lang="en-US" b="0" baseline="0" dirty="0"/>
              <a:t> returns the PUF response X to the trusted device. </a:t>
            </a:r>
            <a:r>
              <a:rPr lang="en-US" b="1" baseline="0" dirty="0"/>
              <a:t>[CLICK]</a:t>
            </a:r>
            <a:r>
              <a:rPr lang="en-US" b="0" baseline="0" dirty="0"/>
              <a:t> The trusted server then checks the PUF response, and if it matches the expected response for the given input challenge X, the device will be authenticated and can now be trusted to perform privileged tasks. </a:t>
            </a:r>
            <a:r>
              <a:rPr lang="en-US" b="1" baseline="0" dirty="0"/>
              <a:t>[CLICK]</a:t>
            </a:r>
            <a:endParaRPr lang="en-US" b="1" dirty="0"/>
          </a:p>
          <a:p>
            <a:endParaRPr lang="en-US" b="1" dirty="0"/>
          </a:p>
          <a:p>
            <a:endParaRPr lang="en-US" b="1" dirty="0"/>
          </a:p>
          <a:p>
            <a:endParaRPr lang="en-US" b="1" dirty="0"/>
          </a:p>
          <a:p>
            <a:r>
              <a:rPr lang="en-US" b="1" dirty="0"/>
              <a:t>====================</a:t>
            </a:r>
          </a:p>
          <a:p>
            <a:endParaRPr lang="en-US" b="1" dirty="0"/>
          </a:p>
          <a:p>
            <a:r>
              <a:rPr lang="en-US" b="1" dirty="0"/>
              <a:t>[CLICK] </a:t>
            </a:r>
            <a:r>
              <a:rPr lang="en-US" dirty="0"/>
              <a:t>A PUF is a function that generates</a:t>
            </a:r>
            <a:r>
              <a:rPr lang="en-US" baseline="0" dirty="0"/>
              <a:t> a signature that is unique to a given device. </a:t>
            </a:r>
            <a:r>
              <a:rPr lang="en-US" b="1" baseline="0" dirty="0"/>
              <a:t>[CLICK] </a:t>
            </a:r>
            <a:r>
              <a:rPr lang="en-US" b="0" baseline="0" dirty="0"/>
              <a:t>PUFs are often used in a challenge response protocol, which we refer to as a CRP, for authentication. </a:t>
            </a:r>
            <a:r>
              <a:rPr lang="en-US" b="1" baseline="0" dirty="0"/>
              <a:t>[CLICK] </a:t>
            </a:r>
            <a:r>
              <a:rPr lang="en-US" b="0" baseline="0" dirty="0"/>
              <a:t>A trusted server, which stores a database of challenges and expected PUF responses, issues a challenge to a device in the form of inputs, or conditions in which the PUF response must be generated. If the device returns the correct PUF response, then the device is authenticated.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need a reliable and fast PUF for systems that use RDMA</a:t>
            </a:r>
            <a:r>
              <a:rPr lang="en-US" sz="1200" b="0" kern="1200" baseline="0" dirty="0">
                <a:solidFill>
                  <a:schemeClr val="tx1"/>
                </a:solidFill>
                <a:latin typeface="+mn-lt"/>
                <a:ea typeface="+mn-ea"/>
                <a:cs typeface="+mn-cs"/>
              </a:rPr>
              <a:t> or perform functions on remote devices or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systems with interchangeable system components</a:t>
            </a:r>
            <a:r>
              <a:rPr lang="en-US" sz="1200" b="0" kern="1200" baseline="0" dirty="0">
                <a:solidFill>
                  <a:schemeClr val="tx1"/>
                </a:solidFill>
                <a:latin typeface="+mn-lt"/>
                <a:ea typeface="+mn-ea"/>
                <a:cs typeface="+mn-cs"/>
              </a:rPr>
              <a:t> such as SSD drives</a:t>
            </a:r>
            <a:endParaRPr lang="en-US" b="0" baseline="0" dirty="0"/>
          </a:p>
          <a:p>
            <a:endParaRPr lang="en-US" b="0"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2081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dirty="0"/>
              <a:t> First, we want a PUF that is runtime-accessible,</a:t>
            </a:r>
            <a:r>
              <a:rPr lang="en-US" baseline="0" dirty="0"/>
              <a:t> which means that the PUF can be evaluated quickly with minimal performance impact on concurrently running applications. </a:t>
            </a:r>
            <a:r>
              <a:rPr lang="en-US" b="1" baseline="0" dirty="0"/>
              <a:t>[CLICK]</a:t>
            </a:r>
            <a:r>
              <a:rPr lang="en-US" baseline="0" dirty="0"/>
              <a:t> The faster you can evaluate a PUF, the earlier you can detect whether a system component has been compromised, and the better you can protect against a wide array of attacks. </a:t>
            </a:r>
            <a:r>
              <a:rPr lang="en-US" b="1" baseline="0" dirty="0"/>
              <a:t>[CLICK]</a:t>
            </a:r>
            <a:r>
              <a:rPr lang="en-US" b="0" baseline="0" dirty="0"/>
              <a:t> Secondly, we want to provide a runtime-accessible PUF that can be evaluated on DRAM since it is a ubiquitous memory technology in modern systems today. </a:t>
            </a:r>
            <a:r>
              <a:rPr lang="en-US" b="1" baseline="0" dirty="0"/>
              <a:t>[CLICK]</a:t>
            </a:r>
            <a:r>
              <a:rPr lang="en-US" b="0" baseline="0" dirty="0"/>
              <a:t> The problem with current DRAM PUFs, is that they are slow and get exponentially slower at lower temperatures. This is because the speed of their method of generating a unique identifier is inversely affected by temperature.</a:t>
            </a: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3280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t>
            </a:r>
            <a:r>
              <a:rPr lang="en-US" baseline="0" dirty="0"/>
              <a:t>let me briefly tell you the characteristics we want in an effective DRAM PUF.</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061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I will</a:t>
            </a:r>
            <a:r>
              <a:rPr lang="en-US" b="0" baseline="0" dirty="0"/>
              <a:t> explain these characteristics in the context of a model where a trusted device wants to authenticate a DRAM device</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The</a:t>
            </a:r>
            <a:r>
              <a:rPr lang="en-US" b="0" baseline="0" dirty="0"/>
              <a:t> first characteristic is </a:t>
            </a:r>
            <a:r>
              <a:rPr lang="en-US" b="0" baseline="0" dirty="0" err="1"/>
              <a:t>repeatablility</a:t>
            </a:r>
            <a:r>
              <a:rPr lang="en-US" b="0" baseline="0" dirty="0"/>
              <a:t>, which means that for each particular challenge X, the PUF response must be highly similar every time.</a:t>
            </a:r>
            <a:endParaRPr lang="en-US" b="1" dirty="0"/>
          </a:p>
          <a:p>
            <a:r>
              <a:rPr lang="en-US" b="1" dirty="0"/>
              <a:t>[CLICK] </a:t>
            </a:r>
            <a:r>
              <a:rPr lang="en-US" b="0" dirty="0"/>
              <a:t>In</a:t>
            </a:r>
            <a:r>
              <a:rPr lang="en-US" b="0" baseline="0" dirty="0"/>
              <a:t> this example, the trusted device issues challenge0 twice, </a:t>
            </a:r>
            <a:r>
              <a:rPr lang="en-US" b="1" baseline="0" dirty="0"/>
              <a:t>[CLICK]</a:t>
            </a:r>
            <a:r>
              <a:rPr lang="en-US" b="0" baseline="0" dirty="0"/>
              <a:t> and this results in the same </a:t>
            </a:r>
            <a:r>
              <a:rPr lang="en-US" b="1" baseline="0" dirty="0"/>
              <a:t>[CLICK]</a:t>
            </a:r>
            <a:r>
              <a:rPr lang="en-US" b="0" baseline="0" dirty="0"/>
              <a:t> PUF response each time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72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first discuss the Motivation of the work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397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PUFs</a:t>
            </a:r>
            <a:r>
              <a:rPr lang="en-US" b="0" baseline="0" dirty="0"/>
              <a:t> must also exhibit diffuseness, which means that each device must have a large challenge-response space </a:t>
            </a:r>
            <a:r>
              <a:rPr lang="en-US" b="1" baseline="0" dirty="0"/>
              <a:t>[CLICK] </a:t>
            </a:r>
            <a:r>
              <a:rPr lang="en-US" b="0" baseline="0" dirty="0"/>
              <a:t>For the large input space, the DRAM device should generate unique signatures.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5479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PUF</a:t>
            </a:r>
            <a:r>
              <a:rPr lang="en-US" b="0" baseline="0" dirty="0"/>
              <a:t>s must also exhibit uniform randomness, which means that each device must be able to generate PUF responses that are very different from each other </a:t>
            </a:r>
            <a:r>
              <a:rPr lang="en-US" b="1" dirty="0"/>
              <a:t>[CLICK]</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3123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Not going to spend much time on the general characteristics of a PUF.</a:t>
            </a:r>
            <a:r>
              <a:rPr lang="en-US" b="0" baseline="0" dirty="0"/>
              <a:t> We want to focus on two key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We identify</a:t>
            </a:r>
            <a:r>
              <a:rPr lang="en-US" b="0" baseline="0" dirty="0"/>
              <a:t> 5 key characteristics of a PUF. </a:t>
            </a:r>
            <a:r>
              <a:rPr lang="en-US" b="1" dirty="0"/>
              <a:t>[CLICK] </a:t>
            </a:r>
            <a:r>
              <a:rPr lang="en-US" b="0" dirty="0"/>
              <a:t>The</a:t>
            </a:r>
            <a:r>
              <a:rPr lang="en-US" b="0" baseline="0" dirty="0"/>
              <a:t> first characteristic is repeatable, which means that for each challenge, the PUF response must be highly similar every time.. </a:t>
            </a:r>
            <a:r>
              <a:rPr lang="en-US" b="1" dirty="0"/>
              <a:t>[CLICK] </a:t>
            </a:r>
            <a:r>
              <a:rPr lang="en-US" b="0" dirty="0"/>
              <a:t>second</a:t>
            </a:r>
            <a:r>
              <a:rPr lang="en-US" b="0" baseline="0" dirty="0"/>
              <a:t> is uniqueness, which means that each device can be uniquely identified within a large set of devices. </a:t>
            </a:r>
            <a:r>
              <a:rPr lang="en-US" b="1" dirty="0"/>
              <a:t>[CLICK] </a:t>
            </a:r>
            <a:r>
              <a:rPr lang="en-US" b="0" dirty="0"/>
              <a:t>PUFs</a:t>
            </a:r>
            <a:r>
              <a:rPr lang="en-US" b="0" baseline="0" dirty="0"/>
              <a:t> must also exhibit diffuseness, which means that each device must have a large challenge-response space </a:t>
            </a:r>
            <a:r>
              <a:rPr lang="en-US" b="1" dirty="0"/>
              <a:t>[CLICK] </a:t>
            </a:r>
            <a:r>
              <a:rPr lang="en-US" b="0" dirty="0"/>
              <a:t>PUF</a:t>
            </a:r>
            <a:r>
              <a:rPr lang="en-US" b="0" baseline="0" dirty="0"/>
              <a:t>s must also exhibit uniform randomness, which means that each device must be able to generate PUF responses that are very different from each other </a:t>
            </a:r>
            <a:r>
              <a:rPr lang="en-US" b="1" dirty="0"/>
              <a:t>[CLICK] </a:t>
            </a:r>
            <a:r>
              <a:rPr lang="en-US" b="0" dirty="0"/>
              <a:t>They</a:t>
            </a:r>
            <a:r>
              <a:rPr lang="en-US" b="0" baseline="0" dirty="0"/>
              <a:t> must also be </a:t>
            </a:r>
            <a:r>
              <a:rPr lang="en-US" b="0" baseline="0" dirty="0" err="1"/>
              <a:t>rUnclonability</a:t>
            </a:r>
            <a:r>
              <a:rPr lang="en-US" b="0" baseline="0" dirty="0"/>
              <a:t>, which means that it is practically impossible to construct another device that exhibits the same properties as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3408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Not going to spend much time on the general characteristics of a PUF.</a:t>
            </a:r>
            <a:r>
              <a:rPr lang="en-US" b="0" baseline="0" dirty="0"/>
              <a:t> We want to focus on two key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We identify</a:t>
            </a:r>
            <a:r>
              <a:rPr lang="en-US" b="0" baseline="0" dirty="0"/>
              <a:t> 5 key characteristics of a PUF. </a:t>
            </a:r>
            <a:r>
              <a:rPr lang="en-US" b="1" dirty="0"/>
              <a:t>[CLICK] </a:t>
            </a:r>
            <a:r>
              <a:rPr lang="en-US" b="0" dirty="0"/>
              <a:t>The</a:t>
            </a:r>
            <a:r>
              <a:rPr lang="en-US" b="0" baseline="0" dirty="0"/>
              <a:t> first characteristic is repeatable, which means that for each challenge, the PUF response must be highly similar every time.. </a:t>
            </a:r>
            <a:r>
              <a:rPr lang="en-US" b="1" dirty="0"/>
              <a:t>[CLICK] </a:t>
            </a:r>
            <a:r>
              <a:rPr lang="en-US" b="0" dirty="0"/>
              <a:t>second</a:t>
            </a:r>
            <a:r>
              <a:rPr lang="en-US" b="0" baseline="0" dirty="0"/>
              <a:t> is uniqueness, which means that each device can be uniquely identified within a large set of devices. </a:t>
            </a:r>
            <a:r>
              <a:rPr lang="en-US" b="1" dirty="0"/>
              <a:t>[CLICK] </a:t>
            </a:r>
            <a:r>
              <a:rPr lang="en-US" b="0" dirty="0"/>
              <a:t>PUFs</a:t>
            </a:r>
            <a:r>
              <a:rPr lang="en-US" b="0" baseline="0" dirty="0"/>
              <a:t> must also exhibit diffuseness, which means that each device must have a large challenge-response space </a:t>
            </a:r>
            <a:r>
              <a:rPr lang="en-US" b="1" dirty="0"/>
              <a:t>[CLICK] </a:t>
            </a:r>
            <a:r>
              <a:rPr lang="en-US" b="0" dirty="0"/>
              <a:t>PUF</a:t>
            </a:r>
            <a:r>
              <a:rPr lang="en-US" b="0" baseline="0" dirty="0"/>
              <a:t>s must also exhibit uniform randomness, which means that each device must be able to generate PUF responses that are very different from each other </a:t>
            </a:r>
            <a:r>
              <a:rPr lang="en-US" b="1" dirty="0"/>
              <a:t>[CLICK] </a:t>
            </a:r>
            <a:r>
              <a:rPr lang="en-US" b="0" dirty="0"/>
              <a:t>They</a:t>
            </a:r>
            <a:r>
              <a:rPr lang="en-US" b="0" baseline="0" dirty="0"/>
              <a:t> must also be </a:t>
            </a:r>
            <a:r>
              <a:rPr lang="en-US" b="0" baseline="0" dirty="0" err="1"/>
              <a:t>rUnclonability</a:t>
            </a:r>
            <a:r>
              <a:rPr lang="en-US" b="0" baseline="0" dirty="0"/>
              <a:t>, which means that it is practically impossible to construct another device that exhibits the same properties as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7217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Not going to spend much time on the general characteristics of a PUF.</a:t>
            </a:r>
            <a:r>
              <a:rPr lang="en-US" b="0" baseline="0" dirty="0"/>
              <a:t> We want to focus on two key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We identify</a:t>
            </a:r>
            <a:r>
              <a:rPr lang="en-US" b="0" baseline="0" dirty="0"/>
              <a:t> 5 key characteristics of a PUF. </a:t>
            </a:r>
            <a:r>
              <a:rPr lang="en-US" b="1" dirty="0"/>
              <a:t>[CLICK] </a:t>
            </a:r>
            <a:r>
              <a:rPr lang="en-US" b="0" dirty="0"/>
              <a:t>The</a:t>
            </a:r>
            <a:r>
              <a:rPr lang="en-US" b="0" baseline="0" dirty="0"/>
              <a:t> first characteristic is repeatable, which means that for each challenge, the PUF response must be highly similar every time.. </a:t>
            </a:r>
            <a:r>
              <a:rPr lang="en-US" b="1" dirty="0"/>
              <a:t>[CLICK] </a:t>
            </a:r>
            <a:r>
              <a:rPr lang="en-US" b="0" dirty="0"/>
              <a:t>second</a:t>
            </a:r>
            <a:r>
              <a:rPr lang="en-US" b="0" baseline="0" dirty="0"/>
              <a:t> is uniqueness, which means that each device can be uniquely identified within a large set of devices. </a:t>
            </a:r>
            <a:r>
              <a:rPr lang="en-US" b="1" dirty="0"/>
              <a:t>[CLICK] </a:t>
            </a:r>
            <a:r>
              <a:rPr lang="en-US" b="0" dirty="0"/>
              <a:t>PUFs</a:t>
            </a:r>
            <a:r>
              <a:rPr lang="en-US" b="0" baseline="0" dirty="0"/>
              <a:t> must also exhibit diffuseness, which means that each device must have a large challenge-response space </a:t>
            </a:r>
            <a:r>
              <a:rPr lang="en-US" b="1" dirty="0"/>
              <a:t>[CLICK] </a:t>
            </a:r>
            <a:r>
              <a:rPr lang="en-US" b="0" dirty="0"/>
              <a:t>PUF</a:t>
            </a:r>
            <a:r>
              <a:rPr lang="en-US" b="0" baseline="0" dirty="0"/>
              <a:t>s must also exhibit uniform randomness, which means that each device must be able to generate PUF responses that are very different from each other </a:t>
            </a:r>
            <a:r>
              <a:rPr lang="en-US" b="1" dirty="0"/>
              <a:t>[CLICK] </a:t>
            </a:r>
            <a:r>
              <a:rPr lang="en-US" b="0" dirty="0"/>
              <a:t>They</a:t>
            </a:r>
            <a:r>
              <a:rPr lang="en-US" b="0" baseline="0" dirty="0"/>
              <a:t> must also be </a:t>
            </a:r>
            <a:r>
              <a:rPr lang="en-US" b="0" baseline="0" dirty="0" err="1"/>
              <a:t>rUnclonability</a:t>
            </a:r>
            <a:r>
              <a:rPr lang="en-US" b="0" baseline="0" dirty="0"/>
              <a:t>, which means that it is practically impossible to construct another device that exhibits the same properties as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7130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a:t>
            </a:r>
            <a:r>
              <a:rPr lang="en-US" b="0" dirty="0"/>
              <a:t> We</a:t>
            </a:r>
            <a:r>
              <a:rPr lang="en-US" b="0" baseline="0" dirty="0"/>
              <a:t> identify two key characteristics that a PUF must have in order to be runtime-accessible.</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the PUF must be evaluated</a:t>
            </a:r>
            <a:r>
              <a:rPr lang="en-US" b="0" baseline="0" dirty="0"/>
              <a:t> with low latency, providing a quick PUF response for every challenge input, and </a:t>
            </a:r>
            <a:r>
              <a:rPr lang="en-US" b="1" dirty="0"/>
              <a:t>[CLICK] </a:t>
            </a:r>
            <a:r>
              <a:rPr lang="en-US" b="0" dirty="0"/>
              <a:t>the</a:t>
            </a:r>
            <a:r>
              <a:rPr lang="en-US" b="0" baseline="0" dirty="0"/>
              <a:t> evaluation of the PUF must have low system interference and minimally affect the performance of concurrently running applications.</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A</a:t>
            </a:r>
            <a:r>
              <a:rPr lang="en-US" b="0" baseline="0" dirty="0"/>
              <a:t> runtime-accessible PUF enables frequent authentication of a device, allowing for re-authentication of the system component throughout an application lifetime rather than just at </a:t>
            </a:r>
            <a:r>
              <a:rPr lang="en-US" b="0" baseline="0" dirty="0" err="1"/>
              <a:t>bootup</a:t>
            </a:r>
            <a:r>
              <a:rPr lang="en-US" b="0" baseline="0" dirty="0"/>
              <a:t>. A fast runtime-accessible PUF enables the protection of a system from attacks that exploit the fact that the time of authentication is different from the time of use.</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082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our proposal:</a:t>
            </a:r>
            <a:r>
              <a:rPr lang="en-US" baseline="0" dirty="0"/>
              <a:t> The DRAM latency PUF, but before I do, I will first explain the required basics of DRAM operation.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36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 DRAM cell holds its charge in a capacitor and gets read out by the sense amplifier via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[CLICK][CLICK] </a:t>
            </a:r>
            <a:r>
              <a:rPr lang="en-US" sz="1200" b="0" kern="1200" dirty="0">
                <a:solidFill>
                  <a:schemeClr val="tx1"/>
                </a:solidFill>
                <a:latin typeface="+mn-lt"/>
                <a:ea typeface="+mn-ea"/>
                <a:cs typeface="+mn-cs"/>
              </a:rPr>
              <a:t>Initially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kept at </a:t>
            </a:r>
            <a:r>
              <a:rPr lang="en-US" sz="1200" b="0" kern="1200" dirty="0" err="1">
                <a:solidFill>
                  <a:schemeClr val="tx1"/>
                </a:solidFill>
                <a:latin typeface="+mn-lt"/>
                <a:ea typeface="+mn-ea"/>
                <a:cs typeface="+mn-cs"/>
              </a:rPr>
              <a:t>Vdd</a:t>
            </a:r>
            <a:r>
              <a:rPr lang="en-US" sz="1200" b="0" kern="1200" dirty="0">
                <a:solidFill>
                  <a:schemeClr val="tx1"/>
                </a:solidFill>
                <a:latin typeface="+mn-lt"/>
                <a:ea typeface="+mn-ea"/>
                <a:cs typeface="+mn-cs"/>
              </a:rPr>
              <a:t>/2.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When the </a:t>
            </a:r>
            <a:r>
              <a:rPr lang="en-US" sz="1200" b="0" kern="1200" dirty="0" err="1">
                <a:solidFill>
                  <a:schemeClr val="tx1"/>
                </a:solidFill>
                <a:latin typeface="+mn-lt"/>
                <a:ea typeface="+mn-ea"/>
                <a:cs typeface="+mn-cs"/>
              </a:rPr>
              <a:t>wordline</a:t>
            </a:r>
            <a:r>
              <a:rPr lang="en-US" sz="1200" b="0" kern="1200" dirty="0">
                <a:solidFill>
                  <a:schemeClr val="tx1"/>
                </a:solidFill>
                <a:latin typeface="+mn-lt"/>
                <a:ea typeface="+mn-ea"/>
                <a:cs typeface="+mn-cs"/>
              </a:rPr>
              <a:t> is driven high or activated,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capacitor begins to share charge with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The sense amplifier is then enabled and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voltage differential on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amplified to an I/O readable value.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In order to ensure correctness of operation, the memory controller can only read data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time after the activation.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could read this data earlier, when it reaches a readable voltage threshold (</a:t>
            </a:r>
            <a:r>
              <a:rPr lang="en-US" sz="1200" b="0" kern="1200" dirty="0" err="1">
                <a:solidFill>
                  <a:schemeClr val="tx1"/>
                </a:solidFill>
                <a:latin typeface="+mn-lt"/>
                <a:ea typeface="+mn-ea"/>
                <a:cs typeface="+mn-cs"/>
              </a:rPr>
              <a:t>Vmin</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but we</a:t>
            </a:r>
            <a:r>
              <a:rPr lang="en-US" sz="1200" b="0" kern="1200" baseline="0" dirty="0">
                <a:solidFill>
                  <a:schemeClr val="tx1"/>
                </a:solidFill>
                <a:latin typeface="+mn-lt"/>
                <a:ea typeface="+mn-ea"/>
                <a:cs typeface="+mn-cs"/>
              </a:rPr>
              <a:t> want to make sure that there is enough </a:t>
            </a:r>
            <a:r>
              <a:rPr lang="en-US" sz="1200" b="0" kern="1200" baseline="0" dirty="0" err="1">
                <a:solidFill>
                  <a:schemeClr val="tx1"/>
                </a:solidFill>
                <a:latin typeface="+mn-lt"/>
                <a:ea typeface="+mn-ea"/>
                <a:cs typeface="+mn-cs"/>
              </a:rPr>
              <a:t>guardband</a:t>
            </a:r>
            <a:r>
              <a:rPr lang="en-US" sz="1200" b="0" kern="1200" baseline="0" dirty="0">
                <a:solidFill>
                  <a:schemeClr val="tx1"/>
                </a:solidFill>
                <a:latin typeface="+mn-lt"/>
                <a:ea typeface="+mn-ea"/>
                <a:cs typeface="+mn-cs"/>
              </a:rPr>
              <a:t> such that other cells that may be </a:t>
            </a:r>
            <a:r>
              <a:rPr lang="en-US" sz="1200" b="1" kern="1200" baseline="0" dirty="0">
                <a:solidFill>
                  <a:schemeClr val="tx1"/>
                </a:solidFill>
                <a:latin typeface="+mn-lt"/>
                <a:ea typeface="+mn-ea"/>
                <a:cs typeface="+mn-cs"/>
              </a:rPr>
              <a:t>[CLICK] </a:t>
            </a:r>
            <a:r>
              <a:rPr lang="en-US" sz="1200" b="0" kern="1200" baseline="0" dirty="0">
                <a:solidFill>
                  <a:schemeClr val="tx1"/>
                </a:solidFill>
                <a:latin typeface="+mn-lt"/>
                <a:ea typeface="+mn-ea"/>
                <a:cs typeface="+mn-cs"/>
              </a:rPr>
              <a:t>weaker</a:t>
            </a:r>
            <a:r>
              <a:rPr lang="en-US" sz="1200" b="1" kern="1200" baseline="0" dirty="0">
                <a:solidFill>
                  <a:schemeClr val="tx1"/>
                </a:solidFill>
                <a:latin typeface="+mn-lt"/>
                <a:ea typeface="+mn-ea"/>
                <a:cs typeface="+mn-cs"/>
              </a:rPr>
              <a:t> </a:t>
            </a:r>
            <a:r>
              <a:rPr lang="en-US" sz="1200" b="0" kern="1200" dirty="0">
                <a:solidFill>
                  <a:schemeClr val="tx1"/>
                </a:solidFill>
                <a:latin typeface="+mn-lt"/>
                <a:ea typeface="+mn-ea"/>
                <a:cs typeface="+mn-cs"/>
              </a:rPr>
              <a:t>due to process variatio</a:t>
            </a:r>
            <a:r>
              <a:rPr lang="en-US" sz="1200" b="0" kern="1200" baseline="0" dirty="0">
                <a:solidFill>
                  <a:schemeClr val="tx1"/>
                </a:solidFill>
                <a:latin typeface="+mn-lt"/>
                <a:ea typeface="+mn-ea"/>
                <a:cs typeface="+mn-cs"/>
              </a:rPr>
              <a:t>n will not fail when accessed </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time after activation</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highlight</a:t>
            </a:r>
            <a:r>
              <a:rPr lang="en-US" sz="1200" b="0" kern="1200" baseline="0" dirty="0">
                <a:solidFill>
                  <a:schemeClr val="tx1"/>
                </a:solidFill>
                <a:latin typeface="+mn-lt"/>
                <a:ea typeface="+mn-ea"/>
                <a:cs typeface="+mn-cs"/>
              </a:rPr>
              <a:t> and refer to varying degrees of strengths of cells in terms of how early they reach the readable voltage threshold.</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1109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If we are</a:t>
            </a:r>
            <a:r>
              <a:rPr lang="en-US" sz="1200" b="0" kern="1200" baseline="0" dirty="0">
                <a:solidFill>
                  <a:schemeClr val="tx1"/>
                </a:solidFill>
                <a:latin typeface="+mn-lt"/>
                <a:ea typeface="+mn-ea"/>
                <a:cs typeface="+mn-cs"/>
              </a:rPr>
              <a:t> to read with a </a:t>
            </a:r>
            <a:r>
              <a:rPr lang="en-US" sz="1200" b="1" kern="1200" baseline="0" dirty="0">
                <a:solidFill>
                  <a:schemeClr val="tx1"/>
                </a:solidFill>
                <a:latin typeface="+mn-lt"/>
                <a:ea typeface="+mn-ea"/>
                <a:cs typeface="+mn-cs"/>
              </a:rPr>
              <a:t>[CLICK]</a:t>
            </a:r>
            <a:r>
              <a:rPr lang="en-US" sz="1200" b="0" kern="1200" baseline="0" dirty="0">
                <a:solidFill>
                  <a:schemeClr val="tx1"/>
                </a:solidFill>
                <a:latin typeface="+mn-lt"/>
                <a:ea typeface="+mn-ea"/>
                <a:cs typeface="+mn-cs"/>
              </a:rPr>
              <a:t> </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reduced below manufacturer-recommended values, we begin to induce latency failures in the weaker cell. </a:t>
            </a:r>
            <a:r>
              <a:rPr lang="en-US" sz="1200" b="0" kern="1200" dirty="0">
                <a:solidFill>
                  <a:schemeClr val="tx1"/>
                </a:solidFill>
                <a:latin typeface="+mn-lt"/>
                <a:ea typeface="+mn-ea"/>
                <a:cs typeface="+mn-cs"/>
              </a:rPr>
              <a:t>Cells that are read when their </a:t>
            </a:r>
            <a:r>
              <a:rPr lang="en-US" sz="1200" b="0" kern="1200" dirty="0" err="1">
                <a:solidFill>
                  <a:schemeClr val="tx1"/>
                </a:solidFill>
                <a:latin typeface="+mn-lt"/>
                <a:ea typeface="+mn-ea"/>
                <a:cs typeface="+mn-cs"/>
              </a:rPr>
              <a:t>bitline’s</a:t>
            </a:r>
            <a:r>
              <a:rPr lang="en-US" sz="1200" b="0" kern="1200" dirty="0">
                <a:solidFill>
                  <a:schemeClr val="tx1"/>
                </a:solidFill>
                <a:latin typeface="+mn-lt"/>
                <a:ea typeface="+mn-ea"/>
                <a:cs typeface="+mn-cs"/>
              </a:rPr>
              <a:t> voltage is lower than </a:t>
            </a:r>
            <a:r>
              <a:rPr lang="en-US" sz="1200" b="0" kern="1200" dirty="0" err="1">
                <a:solidFill>
                  <a:schemeClr val="tx1"/>
                </a:solidFill>
                <a:latin typeface="+mn-lt"/>
                <a:ea typeface="+mn-ea"/>
                <a:cs typeface="+mn-cs"/>
              </a:rPr>
              <a:t>Vmin</a:t>
            </a:r>
            <a:r>
              <a:rPr lang="en-US" sz="1200" b="0" kern="1200" dirty="0">
                <a:solidFill>
                  <a:schemeClr val="tx1"/>
                </a:solidFill>
                <a:latin typeface="+mn-lt"/>
                <a:ea typeface="+mn-ea"/>
                <a:cs typeface="+mn-cs"/>
              </a:rPr>
              <a:t>, have a probability of failure. And this probability increases as you read further below the voltage threshold.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6863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a:t>
            </a:r>
            <a:r>
              <a:rPr lang="en-US" baseline="0" dirty="0"/>
              <a:t> now present the key idea of the DRAM latency PUF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435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 high throughput True random numbers are required for many real world applications </a:t>
            </a:r>
          </a:p>
          <a:p>
            <a:r>
              <a:rPr lang="en-US" b="1" dirty="0"/>
              <a:t>[CLICK] </a:t>
            </a:r>
            <a:r>
              <a:rPr lang="en-US" b="0" dirty="0"/>
              <a:t>These applications include cryptography for securely encrypting file systems, network packets, data in standard protocols such as TLS, SSL, RSA, etc. </a:t>
            </a:r>
          </a:p>
          <a:p>
            <a:r>
              <a:rPr lang="en-US" b="1" dirty="0"/>
              <a:t>[CLICK] </a:t>
            </a:r>
            <a:r>
              <a:rPr lang="en-US" b="0" dirty="0"/>
              <a:t>others include randomized algorithms, scientific simulation, statistical sampling, industrial testing, recreational entertainment, etc.</a:t>
            </a:r>
          </a:p>
          <a:p>
            <a:r>
              <a:rPr lang="en-US" b="1" dirty="0"/>
              <a:t>[CLICK] </a:t>
            </a:r>
            <a:r>
              <a:rPr lang="en-US" b="0" dirty="0"/>
              <a:t>True random numbers can only be generated from physical processes </a:t>
            </a:r>
            <a:r>
              <a:rPr lang="en-US" b="1" dirty="0"/>
              <a:t>[CLICK]</a:t>
            </a:r>
            <a:r>
              <a:rPr lang="en-US" b="0" dirty="0"/>
              <a:t> such as</a:t>
            </a:r>
            <a:r>
              <a:rPr lang="en-US" dirty="0"/>
              <a:t> shot noise, electrical noise, thermal noise, radioactive decay, Brownian motion, etc.</a:t>
            </a:r>
            <a:endParaRPr lang="en-US" b="1" dirty="0"/>
          </a:p>
          <a:p>
            <a:r>
              <a:rPr lang="en-US" b="1" dirty="0"/>
              <a:t>[CLICK] </a:t>
            </a:r>
            <a:r>
              <a:rPr lang="en-US" b="0" dirty="0"/>
              <a:t>For this reason, systems generally rely on dedicated TRNG Hardware that samples non-deterministic random variables that are inherent in various physical phenomena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1344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key idea is to reduce DRAM read access latency below the reliable datasheet specifications using software-only system calls in order to exploit the resulting error patterns as unique identifiers.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a:t>
            </a:r>
            <a:r>
              <a:rPr lang="en-US" sz="1200" b="0" kern="1200" baseline="0" dirty="0">
                <a:solidFill>
                  <a:schemeClr val="tx1"/>
                </a:solidFill>
                <a:latin typeface="+mn-lt"/>
                <a:ea typeface="+mn-ea"/>
                <a:cs typeface="+mn-cs"/>
              </a:rPr>
              <a:t> find that the probability that a cell will result in a latency failure due to a reduced-</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access, is inherently related to random process variation from manufacturing</a:t>
            </a:r>
            <a:r>
              <a:rPr lang="en-US" sz="1200" b="1" kern="1200" baseline="0" dirty="0">
                <a:solidFill>
                  <a:schemeClr val="tx1"/>
                </a:solidFill>
                <a:latin typeface="+mn-lt"/>
                <a:ea typeface="+mn-ea"/>
                <a:cs typeface="+mn-cs"/>
              </a:rPr>
              <a:t> [CLICK]</a:t>
            </a:r>
            <a:r>
              <a:rPr lang="en-US" sz="1200" b="0" kern="1200" baseline="0" dirty="0">
                <a:solidFill>
                  <a:schemeClr val="tx1"/>
                </a:solidFill>
                <a:latin typeface="+mn-lt"/>
                <a:ea typeface="+mn-ea"/>
                <a:cs typeface="+mn-cs"/>
              </a:rPr>
              <a:t> This knowledge enables us to provide a repeatable and unique device signature with these patterns of latency failures.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kern="1200" dirty="0">
                <a:solidFill>
                  <a:schemeClr val="tx1"/>
                </a:solidFill>
                <a:latin typeface="+mn-lt"/>
                <a:ea typeface="+mn-ea"/>
                <a:cs typeface="+mn-cs"/>
              </a:rPr>
              <a:t> 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a:p>
            <a:r>
              <a:rPr lang="en-US" dirty="0"/>
              <a:t>The</a:t>
            </a:r>
            <a:r>
              <a:rPr lang="en-US" baseline="0" dirty="0"/>
              <a:t> Key Idea is to generate a PUF response using the locations of cells that have a high percentage chance of failing with a </a:t>
            </a:r>
            <a:r>
              <a:rPr lang="en-US" baseline="0" dirty="0" err="1"/>
              <a:t>tRCD</a:t>
            </a:r>
            <a:r>
              <a:rPr lang="en-US" baseline="0" dirty="0"/>
              <a:t> value reduced below manufacturer-recommended values.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7027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key idea is to reduce DRAM read access latency below the reliable datasheet specifications using software-only system calls in order to exploit the resulting error patterns as unique identifiers.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a:t>
            </a:r>
            <a:r>
              <a:rPr lang="en-US" sz="1200" b="0" kern="1200" baseline="0" dirty="0">
                <a:solidFill>
                  <a:schemeClr val="tx1"/>
                </a:solidFill>
                <a:latin typeface="+mn-lt"/>
                <a:ea typeface="+mn-ea"/>
                <a:cs typeface="+mn-cs"/>
              </a:rPr>
              <a:t> find that the probability that a cell will result in a latency failure due to a reduced-</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access, is inherently related to random process variation from manufacturing</a:t>
            </a:r>
            <a:r>
              <a:rPr lang="en-US" sz="1200" b="1" kern="1200" baseline="0" dirty="0">
                <a:solidFill>
                  <a:schemeClr val="tx1"/>
                </a:solidFill>
                <a:latin typeface="+mn-lt"/>
                <a:ea typeface="+mn-ea"/>
                <a:cs typeface="+mn-cs"/>
              </a:rPr>
              <a:t> [CLICK]</a:t>
            </a:r>
            <a:r>
              <a:rPr lang="en-US" sz="1200" b="0" kern="1200" baseline="0" dirty="0">
                <a:solidFill>
                  <a:schemeClr val="tx1"/>
                </a:solidFill>
                <a:latin typeface="+mn-lt"/>
                <a:ea typeface="+mn-ea"/>
                <a:cs typeface="+mn-cs"/>
              </a:rPr>
              <a:t> This knowledge enables us to provide a repeatable and unique device signature with these patterns of latency failures.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kern="1200" dirty="0">
                <a:solidFill>
                  <a:schemeClr val="tx1"/>
                </a:solidFill>
                <a:latin typeface="+mn-lt"/>
                <a:ea typeface="+mn-ea"/>
                <a:cs typeface="+mn-cs"/>
              </a:rPr>
              <a:t> 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a:p>
            <a:r>
              <a:rPr lang="en-US" dirty="0"/>
              <a:t>The</a:t>
            </a:r>
            <a:r>
              <a:rPr lang="en-US" baseline="0" dirty="0"/>
              <a:t> Key Idea is to generate a PUF response using the locations of cells that have a high percentage chance of failing with a </a:t>
            </a:r>
            <a:r>
              <a:rPr lang="en-US" baseline="0" dirty="0" err="1"/>
              <a:t>tRCD</a:t>
            </a:r>
            <a:r>
              <a:rPr lang="en-US" baseline="0" dirty="0"/>
              <a:t> value reduced below manufacturer-recommended values.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5792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dirty="0"/>
              <a:t>We start by showing how to determine whether a single cell’s location should be included</a:t>
            </a:r>
            <a:r>
              <a:rPr lang="en-US" baseline="0" dirty="0"/>
              <a:t> in a DRAM latency PUF response or not.</a:t>
            </a:r>
          </a:p>
          <a:p>
            <a:r>
              <a:rPr lang="en-US" b="1" baseline="0" dirty="0"/>
              <a:t>[CLICK] </a:t>
            </a:r>
            <a:r>
              <a:rPr lang="en-US" b="0" baseline="0" dirty="0"/>
              <a:t>We do this by choosing a failure probability threshold and sampling the cell multiple times with a reduced </a:t>
            </a:r>
            <a:r>
              <a:rPr lang="en-US" b="0" baseline="0" dirty="0" err="1"/>
              <a:t>tRCD</a:t>
            </a:r>
            <a:r>
              <a:rPr lang="en-US" b="0" baseline="0" dirty="0"/>
              <a:t> access to see if it will fail with a greater probability than the chosen threshold. </a:t>
            </a:r>
          </a:p>
          <a:p>
            <a:r>
              <a:rPr lang="en-US" b="1" baseline="0" dirty="0"/>
              <a:t>[CLICK]</a:t>
            </a:r>
            <a:r>
              <a:rPr lang="en-US" b="0" baseline="0" dirty="0"/>
              <a:t> For this example, we choose a threshold of 50% </a:t>
            </a:r>
          </a:p>
          <a:p>
            <a:r>
              <a:rPr lang="en-US" b="1" baseline="0" dirty="0"/>
              <a:t>[CLICK</a:t>
            </a:r>
            <a:r>
              <a:rPr lang="en-US" b="0" baseline="0" dirty="0"/>
              <a:t>] We sample the cell 10 times with a reduced </a:t>
            </a:r>
            <a:r>
              <a:rPr lang="en-US" b="0" baseline="0" dirty="0" err="1"/>
              <a:t>tRCD</a:t>
            </a:r>
            <a:r>
              <a:rPr lang="en-US" b="0" baseline="0" dirty="0"/>
              <a:t>, and</a:t>
            </a:r>
          </a:p>
          <a:p>
            <a:r>
              <a:rPr lang="en-US" b="1" baseline="0" dirty="0"/>
              <a:t>[CLICK] </a:t>
            </a:r>
            <a:r>
              <a:rPr lang="en-US" b="0" baseline="0" dirty="0"/>
              <a:t>determine the failure rate as a fraction of the number of samples taken. In this cell, we find a failure rate of 60%. </a:t>
            </a:r>
          </a:p>
          <a:p>
            <a:r>
              <a:rPr lang="en-US" b="1" dirty="0"/>
              <a:t>[CLICK] </a:t>
            </a:r>
            <a:r>
              <a:rPr lang="en-US" b="0" dirty="0"/>
              <a:t>we find that the failure rate is greater than the chosen threshold, and so we include</a:t>
            </a:r>
            <a:r>
              <a:rPr lang="en-US" b="0" baseline="0" dirty="0"/>
              <a:t> this cell in the PUF response. </a:t>
            </a:r>
          </a:p>
          <a:p>
            <a:endParaRPr lang="en-US" b="0" baseline="0" dirty="0"/>
          </a:p>
          <a:p>
            <a:r>
              <a:rPr lang="en-US" b="0" baseline="0" dirty="0"/>
              <a:t>We find that this filtering stage is useful in removing cells that have a very low percentage chance of failing from the evaluations that happen to find them. </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6636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a:t>[CLICK]</a:t>
            </a:r>
            <a:r>
              <a:rPr lang="en-US" b="0" dirty="0"/>
              <a:t> We induce latency failures</a:t>
            </a:r>
            <a:r>
              <a:rPr lang="en-US" b="0" baseline="0" dirty="0"/>
              <a:t> 100 times and use a threshold of 10%. In other words we include cells that fail greater than 10 times across our 100. </a:t>
            </a:r>
          </a:p>
          <a:p>
            <a:r>
              <a:rPr lang="en-US" b="0" baseline="0" dirty="0"/>
              <a:t>[</a:t>
            </a:r>
            <a:r>
              <a:rPr lang="en-US" b="1" baseline="0" dirty="0"/>
              <a:t>CLICK]</a:t>
            </a:r>
            <a:r>
              <a:rPr lang="en-US" b="0" baseline="0" dirty="0"/>
              <a:t> We do this for every cell in a continuous 8KiB memory region that we refer to as a PUF memory segment </a:t>
            </a:r>
          </a:p>
          <a:p>
            <a:r>
              <a:rPr lang="en-US" b="1" baseline="0" dirty="0"/>
              <a:t>[CLICK]</a:t>
            </a:r>
            <a:r>
              <a:rPr lang="en-US" b="0" baseline="0" dirty="0"/>
              <a:t> in this example, we have a 21 bit PUF memory segment and varying cell strengths in this PUF memory segment are reflected with different colors and cell sizes. </a:t>
            </a:r>
          </a:p>
          <a:p>
            <a:r>
              <a:rPr lang="en-US" b="1" baseline="0" dirty="0"/>
              <a:t>[CLICK]</a:t>
            </a:r>
            <a:r>
              <a:rPr lang="en-US" b="0" baseline="0" dirty="0"/>
              <a:t> We use this memory segment to induce latency failures and return a PUF response </a:t>
            </a:r>
            <a:endParaRPr lang="en-US" b="1" dirty="0"/>
          </a:p>
          <a:p>
            <a:endParaRPr lang="en-US" dirty="0"/>
          </a:p>
          <a:p>
            <a:r>
              <a:rPr lang="en-US" dirty="0"/>
              <a:t>=============================</a:t>
            </a:r>
          </a:p>
          <a:p>
            <a:endParaRPr lang="en-US" dirty="0"/>
          </a:p>
          <a:p>
            <a:r>
              <a:rPr lang="en-US" dirty="0"/>
              <a:t>In order to show how we generate our</a:t>
            </a:r>
            <a:r>
              <a:rPr lang="en-US" baseline="0" dirty="0"/>
              <a:t> PUF responses so fast, we expand on a few key features our mechanism. </a:t>
            </a:r>
          </a:p>
          <a:p>
            <a:r>
              <a:rPr lang="en-US" b="1" baseline="0" dirty="0"/>
              <a:t>[CLICK] </a:t>
            </a:r>
            <a:r>
              <a:rPr lang="en-US" baseline="0" dirty="0"/>
              <a:t>Every DRAM access induces errors at a DRAM </a:t>
            </a:r>
            <a:r>
              <a:rPr lang="en-US" baseline="0" dirty="0" err="1"/>
              <a:t>cacheline</a:t>
            </a:r>
            <a:r>
              <a:rPr lang="en-US" baseline="0" dirty="0"/>
              <a:t> granularity which is 32 Bytes</a:t>
            </a:r>
          </a:p>
          <a:p>
            <a:r>
              <a:rPr lang="en-US" b="1" baseline="0" dirty="0"/>
              <a:t>[CLICK] </a:t>
            </a:r>
            <a:r>
              <a:rPr lang="en-US" b="0" baseline="0" dirty="0"/>
              <a:t>Because we are inducing </a:t>
            </a:r>
            <a:r>
              <a:rPr lang="en-US" b="0" baseline="0" dirty="0" err="1"/>
              <a:t>tRCD</a:t>
            </a:r>
            <a:r>
              <a:rPr lang="en-US" b="0" baseline="0" dirty="0"/>
              <a:t> related failures, we must activate a new row each time we want to access data on that row with a reduced </a:t>
            </a:r>
            <a:r>
              <a:rPr lang="en-US" b="0" baseline="0" dirty="0" err="1"/>
              <a:t>tRCD</a:t>
            </a:r>
            <a:r>
              <a:rPr lang="en-US" b="0" baseline="0" dirty="0"/>
              <a:t>. Otherwise, the data will already be stored in the sense amplifiers and no sense amplification step necessary. </a:t>
            </a:r>
          </a:p>
          <a:p>
            <a:r>
              <a:rPr lang="en-US" b="1" baseline="0" dirty="0"/>
              <a:t>[CLICK] </a:t>
            </a:r>
            <a:r>
              <a:rPr lang="en-US" b="0" baseline="0" dirty="0"/>
              <a:t>In order to increase the determinism of the memory controller, we issue a memory barrier after every access such that the memory access is the only one in the memory controller at a given time. </a:t>
            </a:r>
          </a:p>
          <a:p>
            <a:r>
              <a:rPr lang="en-US" b="1" baseline="0" dirty="0"/>
              <a:t>[CLICK]</a:t>
            </a:r>
            <a:r>
              <a:rPr lang="en-US" b="0" baseline="0" dirty="0"/>
              <a:t> Finally, in order to estimate every cells’ failure probability, we utilize a counter buffer in a separate DRAM channel which after each iteration of inducing latency failures across a memory segment, we increment every counter associated with the bits that were observed to fail. We can then recreate the PUF response utilizing only the cells that we find to fail more than 10 times. </a:t>
            </a:r>
          </a:p>
          <a:p>
            <a:r>
              <a:rPr lang="en-US" b="1" baseline="0" dirty="0"/>
              <a:t>[CLICK]</a:t>
            </a:r>
            <a:r>
              <a:rPr lang="en-US" b="0" baseline="0" dirty="0"/>
              <a:t> Here I will show a quick animation of how accesses occur in this example PUF memory segment of 4 </a:t>
            </a:r>
            <a:r>
              <a:rPr lang="en-US" b="0" baseline="0" dirty="0" err="1"/>
              <a:t>cachelines</a:t>
            </a:r>
            <a:r>
              <a:rPr lang="en-US" b="0" baseline="0" dirty="0"/>
              <a:t> and their counters </a:t>
            </a:r>
          </a:p>
          <a:p>
            <a:r>
              <a:rPr lang="en-US" b="1" baseline="0" dirty="0"/>
              <a:t>[CLICK] </a:t>
            </a:r>
            <a:r>
              <a:rPr lang="en-US" b="0" baseline="0" dirty="0"/>
              <a:t>We induce errors in a column-order access scheme </a:t>
            </a:r>
            <a:r>
              <a:rPr lang="en-US" b="1" baseline="0" dirty="0"/>
              <a:t>[CLICK]</a:t>
            </a:r>
            <a:r>
              <a:rPr lang="en-US" b="0" baseline="0" dirty="0"/>
              <a:t> and update the counter buffers associated with the </a:t>
            </a:r>
            <a:r>
              <a:rPr lang="en-US" b="0" baseline="0" dirty="0" err="1"/>
              <a:t>cacheline</a:t>
            </a:r>
            <a:r>
              <a:rPr lang="en-US" b="0" baseline="0" dirty="0"/>
              <a:t> immediately after observing the errors. </a:t>
            </a:r>
          </a:p>
          <a:p>
            <a:endParaRPr lang="en-US" b="1" baseline="0" dirty="0"/>
          </a:p>
          <a:p>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69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2302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the prior best</a:t>
            </a:r>
            <a:r>
              <a:rPr lang="en-US" baseline="0" dirty="0"/>
              <a:t> DRAM PUF: the DRAM retention PUF.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2530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a:t>
            </a:r>
            <a:r>
              <a:rPr lang="en-US" b="1" dirty="0"/>
              <a:t>encodes</a:t>
            </a:r>
            <a:r>
              <a:rPr lang="en-US" b="1" baseline="0" dirty="0"/>
              <a:t> </a:t>
            </a:r>
            <a:r>
              <a:rPr lang="en-US" baseline="0" dirty="0"/>
              <a:t>data in </a:t>
            </a:r>
            <a:r>
              <a:rPr lang="en-US" b="1" baseline="0" dirty="0"/>
              <a:t>fundamentally leaky </a:t>
            </a:r>
            <a:r>
              <a:rPr lang="en-US" b="0" baseline="0" dirty="0"/>
              <a:t>capacitors </a:t>
            </a:r>
            <a:r>
              <a:rPr lang="en-US" b="1" baseline="0" dirty="0"/>
              <a:t>[CLICK] </a:t>
            </a:r>
            <a:r>
              <a:rPr lang="en-US" b="0" baseline="0" dirty="0"/>
              <a:t>Here is a </a:t>
            </a:r>
            <a:r>
              <a:rPr lang="en-US" b="1" baseline="0" dirty="0"/>
              <a:t>simplified diagram </a:t>
            </a:r>
            <a:r>
              <a:rPr lang="en-US" b="0" baseline="0" dirty="0"/>
              <a:t>of a DRAM cell. </a:t>
            </a:r>
          </a:p>
          <a:p>
            <a:r>
              <a:rPr lang="en-US" b="1" baseline="0" dirty="0"/>
              <a:t>Data is encoded </a:t>
            </a:r>
            <a:r>
              <a:rPr lang="en-US" b="0" baseline="0" dirty="0"/>
              <a:t>in the capacitor as either charged or uncharged, and </a:t>
            </a:r>
            <a:r>
              <a:rPr lang="en-US" b="1" baseline="0" dirty="0"/>
              <a:t>the access transistor </a:t>
            </a:r>
            <a:r>
              <a:rPr lang="en-US" b="0" baseline="0" dirty="0"/>
              <a:t>is used to </a:t>
            </a:r>
            <a:r>
              <a:rPr lang="en-US" b="1" baseline="0" dirty="0"/>
              <a:t>read from or write to </a:t>
            </a:r>
            <a:r>
              <a:rPr lang="en-US" b="0" baseline="0" dirty="0"/>
              <a:t>the cell.</a:t>
            </a:r>
          </a:p>
          <a:p>
            <a:r>
              <a:rPr lang="en-US" b="1" baseline="0" dirty="0"/>
              <a:t>[CLICK]</a:t>
            </a:r>
          </a:p>
          <a:p>
            <a:r>
              <a:rPr lang="en-US" b="0" baseline="0" dirty="0"/>
              <a:t>There are a </a:t>
            </a:r>
            <a:r>
              <a:rPr lang="en-US" b="1" baseline="0" dirty="0"/>
              <a:t>number of leakage paths </a:t>
            </a:r>
            <a:r>
              <a:rPr lang="en-US" b="0" baseline="0" dirty="0"/>
              <a:t>by which charge can </a:t>
            </a:r>
            <a:r>
              <a:rPr lang="en-US" b="1" baseline="0" dirty="0"/>
              <a:t>enter or exit the capacitor</a:t>
            </a:r>
            <a:r>
              <a:rPr lang="en-US" b="0" baseline="0" dirty="0"/>
              <a:t>.</a:t>
            </a:r>
          </a:p>
          <a:p>
            <a:r>
              <a:rPr lang="en-US" b="1" baseline="0" dirty="0"/>
              <a:t>[CLICK]</a:t>
            </a:r>
          </a:p>
          <a:p>
            <a:r>
              <a:rPr lang="en-US" b="0" baseline="0" dirty="0"/>
              <a:t>The </a:t>
            </a:r>
            <a:r>
              <a:rPr lang="en-US" b="1" baseline="0" dirty="0"/>
              <a:t>important thing to note </a:t>
            </a:r>
            <a:r>
              <a:rPr lang="en-US" b="0" baseline="0" dirty="0"/>
              <a:t>is that stored data can be corrupted if too much charge leaks</a:t>
            </a:r>
          </a:p>
          <a:p>
            <a:r>
              <a:rPr lang="en-US" b="0" baseline="0" dirty="0"/>
              <a:t>Which is the </a:t>
            </a:r>
            <a:r>
              <a:rPr lang="en-US" b="1" baseline="0" dirty="0"/>
              <a:t>same as saying </a:t>
            </a:r>
            <a:r>
              <a:rPr lang="en-US" b="0" baseline="0" dirty="0"/>
              <a:t>if the </a:t>
            </a:r>
            <a:r>
              <a:rPr lang="en-US" b="1" baseline="0" dirty="0"/>
              <a:t>capacitor voltage degrades </a:t>
            </a:r>
            <a:r>
              <a:rPr lang="en-US" b="0" baseline="0" dirty="0"/>
              <a:t>too much</a:t>
            </a:r>
          </a:p>
          <a:p>
            <a:r>
              <a:rPr lang="en-US" b="1" baseline="0" dirty="0"/>
              <a:t>[END]</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2249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have a </a:t>
            </a:r>
            <a:r>
              <a:rPr lang="en-US" b="1" baseline="0" dirty="0"/>
              <a:t>simplified diagram </a:t>
            </a:r>
            <a:r>
              <a:rPr lang="en-US" baseline="0" dirty="0"/>
              <a:t>of the </a:t>
            </a:r>
            <a:r>
              <a:rPr lang="en-US" b="1" baseline="0" dirty="0"/>
              <a:t>capacitor voltage over time</a:t>
            </a:r>
          </a:p>
          <a:p>
            <a:r>
              <a:rPr lang="en-US" b="0" baseline="0" dirty="0"/>
              <a:t>We see that the </a:t>
            </a:r>
            <a:r>
              <a:rPr lang="en-US" b="1" baseline="0" dirty="0"/>
              <a:t>voltage decreases </a:t>
            </a:r>
            <a:r>
              <a:rPr lang="en-US" b="0" baseline="0" dirty="0"/>
              <a:t>over time in an </a:t>
            </a:r>
            <a:r>
              <a:rPr lang="en-US" b="1" baseline="0" dirty="0"/>
              <a:t>exponential decay</a:t>
            </a:r>
            <a:r>
              <a:rPr lang="en-US" b="0" baseline="0" dirty="0"/>
              <a:t>.</a:t>
            </a:r>
          </a:p>
          <a:p>
            <a:r>
              <a:rPr lang="en-US" b="1" baseline="0" dirty="0"/>
              <a:t>[CLICK]</a:t>
            </a:r>
          </a:p>
          <a:p>
            <a:r>
              <a:rPr lang="en-US" b="0" baseline="0" dirty="0"/>
              <a:t>Again we have our voltage, </a:t>
            </a:r>
            <a:r>
              <a:rPr lang="en-US" b="0" baseline="0" dirty="0" err="1"/>
              <a:t>Vmin</a:t>
            </a:r>
            <a:r>
              <a:rPr lang="en-US" b="0" baseline="0" dirty="0"/>
              <a:t>, under which we can no longer guarantee that we will correctly read the data that was originally stored in the cell.</a:t>
            </a:r>
          </a:p>
          <a:p>
            <a:r>
              <a:rPr lang="en-US" b="1" baseline="0" dirty="0"/>
              <a:t>[CLICK]</a:t>
            </a:r>
          </a:p>
          <a:p>
            <a:r>
              <a:rPr lang="en-US" b="0" baseline="0" dirty="0"/>
              <a:t>As long as a cell’s voltage remains above this line, we consider this a retention success.</a:t>
            </a:r>
          </a:p>
          <a:p>
            <a:r>
              <a:rPr lang="en-US" b="1" baseline="0" dirty="0"/>
              <a:t>[CLICK]</a:t>
            </a:r>
          </a:p>
          <a:p>
            <a:r>
              <a:rPr lang="en-US" b="0" baseline="0" dirty="0"/>
              <a:t>However, as soon as the voltage drops below </a:t>
            </a:r>
            <a:r>
              <a:rPr lang="en-US" b="0" baseline="0" dirty="0" err="1"/>
              <a:t>Vmin</a:t>
            </a:r>
            <a:r>
              <a:rPr lang="en-US" b="0" baseline="0" dirty="0"/>
              <a:t>, we consider this a retention failure</a:t>
            </a:r>
          </a:p>
          <a:p>
            <a:r>
              <a:rPr lang="en-US" b="1" baseline="0" dirty="0"/>
              <a:t>[CLICK]</a:t>
            </a:r>
          </a:p>
          <a:p>
            <a:r>
              <a:rPr lang="en-US" b="0" baseline="0" dirty="0"/>
              <a:t>We define the length of time that must elapse before a cell experiences a retention failure as the ‘retention time’ of a cell.</a:t>
            </a:r>
          </a:p>
          <a:p>
            <a:r>
              <a:rPr lang="en-US" b="1" baseline="0" dirty="0"/>
              <a:t>[END]</a:t>
            </a:r>
          </a:p>
          <a:p>
            <a:endParaRPr lang="en-US" b="0"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6221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is comprised</a:t>
            </a:r>
            <a:r>
              <a:rPr lang="en-US" baseline="0" dirty="0"/>
              <a:t> of </a:t>
            </a:r>
            <a:r>
              <a:rPr lang="en-US" b="1" dirty="0"/>
              <a:t>[CLICK]</a:t>
            </a:r>
            <a:r>
              <a:rPr lang="en-US" baseline="0" dirty="0"/>
              <a:t> many of these small cells to have a large capacity. </a:t>
            </a:r>
            <a:r>
              <a:rPr lang="en-US" b="1" baseline="0" dirty="0"/>
              <a:t>[CLICK]</a:t>
            </a:r>
            <a:r>
              <a:rPr lang="en-US" baseline="0" dirty="0"/>
              <a:t> For an example 8GB DRAM device, there are 64 billion of these cells. </a:t>
            </a:r>
          </a:p>
          <a:p>
            <a:endParaRPr lang="en-US" baseline="0" dirty="0"/>
          </a:p>
          <a:p>
            <a:r>
              <a:rPr lang="en-US" baseline="0" dirty="0"/>
              <a:t>In correct operation, every one of these cells are restored every 64 </a:t>
            </a:r>
            <a:r>
              <a:rPr lang="en-US" baseline="0" dirty="0" err="1"/>
              <a:t>ms</a:t>
            </a:r>
            <a:r>
              <a:rPr lang="en-US" baseline="0" dirty="0"/>
              <a:t>, so there are no retention failures during program execution.</a:t>
            </a:r>
          </a:p>
          <a:p>
            <a:endParaRPr lang="en-US" baseline="0" dirty="0"/>
          </a:p>
          <a:p>
            <a:endParaRPr lang="en-US" baseline="0" dirty="0"/>
          </a:p>
          <a:p>
            <a:r>
              <a:rPr lang="en-US" dirty="0"/>
              <a:t>However, prior work has shown that cells of</a:t>
            </a:r>
            <a:r>
              <a:rPr lang="en-US" baseline="0" dirty="0"/>
              <a:t> a given retention time are uniform randomly distributed across the DRAM array</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9836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the key idea of the DRAM retention PUF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650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dirty="0"/>
              <a:t> Unfortunately, smaller devices such as IoT, mobile  or embedded devices that may not have the provisions for dedicated True random number generator or TRNG hardware, require a high-throughput TRNG to enable the previously mentioned applications  </a:t>
            </a:r>
          </a:p>
          <a:p>
            <a:r>
              <a:rPr lang="en-US" b="1" baseline="0" dirty="0"/>
              <a:t>[CLICK]</a:t>
            </a:r>
            <a:r>
              <a:rPr lang="en-US" b="0" baseline="0" dirty="0"/>
              <a:t> However, DRAM devices are available on most systems </a:t>
            </a:r>
          </a:p>
          <a:p>
            <a:r>
              <a:rPr lang="en-US" b="1" baseline="0" dirty="0"/>
              <a:t>[CLICK] </a:t>
            </a:r>
            <a:r>
              <a:rPr lang="en-US" b="0" baseline="0" dirty="0"/>
              <a:t>A TRNG that generates true random numbers using DRAM, would enable </a:t>
            </a:r>
          </a:p>
          <a:p>
            <a:r>
              <a:rPr lang="en-US" b="1" baseline="0" dirty="0"/>
              <a:t>[CLICK]</a:t>
            </a:r>
            <a:r>
              <a:rPr lang="en-US" b="0" baseline="0" dirty="0"/>
              <a:t> applications that require true random numbers to now run on most systems and </a:t>
            </a:r>
          </a:p>
          <a:p>
            <a:r>
              <a:rPr lang="en-US" b="1" baseline="0" dirty="0"/>
              <a:t>[CLICK] </a:t>
            </a:r>
            <a:r>
              <a:rPr lang="en-US" b="0" baseline="0" dirty="0"/>
              <a:t>other applications and use cases. One example would be PIM applications generating true random numbers within memory itself </a:t>
            </a:r>
            <a:endParaRPr lang="en-US" b="1" baseline="0" dirty="0"/>
          </a:p>
          <a:p>
            <a:r>
              <a:rPr lang="en-US" b="1" baseline="0" dirty="0"/>
              <a:t>[CLICK] </a:t>
            </a:r>
            <a:r>
              <a:rPr lang="en-US" b="0" baseline="0" dirty="0"/>
              <a:t>Our goal is to therefore provide a TRNG that uses DRAM devices and satisfies the characteristics of an effective TRNG. </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789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r>
              <a:rPr lang="en-US" b="1" baseline="0" dirty="0"/>
              <a:t>[CLICK]</a:t>
            </a:r>
            <a:r>
              <a:rPr lang="en-US" b="0" baseline="0" dirty="0"/>
              <a:t> The key idea behind evaluating a DRAM retention PUF is to change the refresh interval and record the corresponding error pattern within a </a:t>
            </a:r>
            <a:r>
              <a:rPr lang="en-US" b="1" baseline="0" dirty="0"/>
              <a:t>PUF memory segment</a:t>
            </a:r>
            <a:r>
              <a:rPr lang="en-US" b="0" baseline="0" dirty="0"/>
              <a:t>.  We induce retention failures by disabling refresh for a time longer than the standard 64ms. </a:t>
            </a:r>
            <a:r>
              <a:rPr lang="en-US" b="1" baseline="0" dirty="0"/>
              <a:t>[CLICK] </a:t>
            </a:r>
            <a:r>
              <a:rPr lang="en-US" b="0" baseline="0" dirty="0"/>
              <a:t>Here is a cartoon showing the variation of cell retention times in different colors. </a:t>
            </a:r>
            <a:r>
              <a:rPr lang="en-US" b="1" baseline="0" dirty="0"/>
              <a:t>[CLICK] </a:t>
            </a:r>
            <a:r>
              <a:rPr lang="en-US" b="0" baseline="0" dirty="0"/>
              <a:t>When we disable refresh for a time interval N, we see that the charge in different cells leak over time. </a:t>
            </a:r>
            <a:r>
              <a:rPr lang="en-US" b="1" baseline="0" dirty="0"/>
              <a:t>[CLICK] </a:t>
            </a:r>
            <a:r>
              <a:rPr lang="en-US" b="0" baseline="0" dirty="0"/>
              <a:t>some cells leak charge below </a:t>
            </a:r>
            <a:r>
              <a:rPr lang="en-US" b="0" baseline="0" dirty="0" err="1"/>
              <a:t>Vmin</a:t>
            </a:r>
            <a:r>
              <a:rPr lang="en-US" b="0" baseline="0" dirty="0"/>
              <a:t> which results in retention failures, but </a:t>
            </a:r>
            <a:r>
              <a:rPr lang="en-US" b="1" baseline="0" dirty="0"/>
              <a:t>[CLICK] </a:t>
            </a:r>
            <a:r>
              <a:rPr lang="en-US" b="0" baseline="0" dirty="0"/>
              <a:t>other cells can handle a longer refresh interval without failing. </a:t>
            </a:r>
            <a:r>
              <a:rPr lang="en-US" b="1" baseline="0" dirty="0"/>
              <a:t>[CLICK] </a:t>
            </a:r>
            <a:r>
              <a:rPr lang="en-US" b="0" baseline="0" dirty="0"/>
              <a:t>Prior work finds that the pattern of retention failures is unique to the device that generated it.</a:t>
            </a:r>
          </a:p>
          <a:p>
            <a:endParaRPr lang="en-US" b="0" baseline="0" dirty="0"/>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8959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a:p>
            <a:endParaRPr lang="en-US" b="0" baseline="0" dirty="0"/>
          </a:p>
          <a:p>
            <a:r>
              <a:rPr lang="en-US" b="0" baseline="0" dirty="0"/>
              <a:t>====================================================</a:t>
            </a:r>
          </a:p>
          <a:p>
            <a:endParaRPr lang="en-US" b="0" baseline="0" dirty="0"/>
          </a:p>
          <a:p>
            <a:r>
              <a:rPr lang="en-US" b="0" baseline="0" dirty="0"/>
              <a:t>Similar to prior work, we determine that we need to find 512 bits of identification to uniquely identify a single device within a set of significantly many devices. For the retention PUF, we need to wait a long enough period of time with refresh disabled so that 512 bits result in retention failure within the PUF memory segment.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4191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6326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a:p>
            <a:endParaRPr lang="en-US" dirty="0"/>
          </a:p>
          <a:p>
            <a:r>
              <a:rPr lang="en-US" dirty="0"/>
              <a:t>=============================================</a:t>
            </a:r>
          </a:p>
          <a:p>
            <a:endParaRPr lang="en-US" dirty="0"/>
          </a:p>
          <a:p>
            <a:r>
              <a:rPr lang="en-US" dirty="0"/>
              <a:t>First of all, there is a large tradeoff space in DRAM retention PUFs.</a:t>
            </a:r>
            <a:r>
              <a:rPr lang="en-US" baseline="0" dirty="0"/>
              <a:t> This is because its </a:t>
            </a:r>
            <a:r>
              <a:rPr lang="en-US" b="1" baseline="0" dirty="0"/>
              <a:t>[CLICK] </a:t>
            </a:r>
            <a:r>
              <a:rPr lang="en-US" b="0" baseline="0" dirty="0"/>
              <a:t>evaluation time is inversely correlated with both temperature and PUF segment size. </a:t>
            </a:r>
            <a:r>
              <a:rPr lang="en-US" b="1" baseline="0" dirty="0"/>
              <a:t>[CLICK] </a:t>
            </a:r>
            <a:r>
              <a:rPr lang="en-US" b="0" baseline="0" dirty="0"/>
              <a:t>However, we find that even with reasonably high temperatures and large PUF memory segment sizes, retention PUFs still exhibit relatively long evaluation times. </a:t>
            </a:r>
            <a:r>
              <a:rPr lang="en-US" b="1" baseline="0" dirty="0"/>
              <a:t>[CLICK] </a:t>
            </a:r>
            <a:r>
              <a:rPr lang="en-US" b="0" baseline="0" dirty="0"/>
              <a:t>In this figure, we show retention PUF evaluation times on the y-axis for the three major DRAM manufacturers. This figure presents a sweep of temperatures in which a DRAM device evaluates a retention PUF, and a sweep of PUF memory segment sizes that the PUF is evaluated on. The different manufacturers are represented with different colors. The temperatures are indicated on the x-axis. And, the different memory segment sizes used are indicated by the labels on the figure. As you can see, an 8KiB PUF memory segment size results in long evaluation times and the evaluation times decrease as the memory segment size increases. Also note that the y-axis is a log scale. </a:t>
            </a:r>
            <a:r>
              <a:rPr lang="en-US" b="1" baseline="0" dirty="0"/>
              <a:t>[CLICK] </a:t>
            </a:r>
            <a:r>
              <a:rPr lang="en-US" b="0" baseline="0" dirty="0"/>
              <a:t>We note that when using an 8KiB memory segment size at 55C, chips of certain manufacturers on average evaluate a retention PUF in 3 hours! </a:t>
            </a:r>
            <a:r>
              <a:rPr lang="en-US" b="1" baseline="0" dirty="0"/>
              <a:t>[CLICK] </a:t>
            </a:r>
            <a:r>
              <a:rPr lang="en-US" b="0" baseline="0" dirty="0"/>
              <a:t>Even when we increase the memory segment size to 64MiB, we find that some chips still take 8 seconds to evaluate a retention PUF.</a:t>
            </a:r>
          </a:p>
          <a:p>
            <a:r>
              <a:rPr lang="en-US" b="0" baseline="0" dirty="0"/>
              <a:t> </a:t>
            </a:r>
          </a:p>
          <a:p>
            <a:r>
              <a:rPr lang="en-US" b="1" baseline="0" dirty="0"/>
              <a:t>[CLICK] </a:t>
            </a:r>
            <a:r>
              <a:rPr lang="en-US" b="0" baseline="0" dirty="0"/>
              <a:t>It is possible to reduce the evaluation time of retention PUFs with a larger PUF memory segment or higher temperature, but there is high system overhead with larger memory segment sizes, and it is very difficult to control temperature on these devices in the field.</a:t>
            </a:r>
          </a:p>
          <a:p>
            <a:endParaRPr lang="en-US" b="0" baseline="0" dirty="0"/>
          </a:p>
          <a:p>
            <a:endParaRPr lang="en-US" b="0" baseline="0" dirty="0"/>
          </a:p>
          <a:p>
            <a:endParaRPr lang="en-US" b="0" baseline="0" dirty="0"/>
          </a:p>
          <a:p>
            <a:r>
              <a:rPr lang="en-US" b="0" baseline="0" dirty="0"/>
              <a:t>Long evaluation time! Big. second slide. we an do these things. </a:t>
            </a:r>
          </a:p>
          <a:p>
            <a:endParaRPr lang="en-US" b="0"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6634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discuss the methodology we used to experimentally characterize our DRAM devices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4408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infrastructure we developed can test 223 state-of-the-art LPDDR4 DRAM chips.</a:t>
            </a:r>
          </a:p>
          <a:p>
            <a:r>
              <a:rPr lang="en-US" baseline="0" dirty="0"/>
              <a:t>Each device is </a:t>
            </a:r>
            <a:r>
              <a:rPr lang="en-US" b="1" baseline="0" dirty="0"/>
              <a:t>[CLICK]</a:t>
            </a:r>
            <a:r>
              <a:rPr lang="en-US" baseline="0" dirty="0"/>
              <a:t> 2 gigabytes in size, and we have chips from across </a:t>
            </a:r>
            <a:r>
              <a:rPr lang="en-US" b="1" baseline="0" dirty="0"/>
              <a:t>[CLICK] </a:t>
            </a:r>
            <a:r>
              <a:rPr lang="en-US" baseline="0" dirty="0"/>
              <a:t>three major DRAM vendors.</a:t>
            </a:r>
          </a:p>
          <a:p>
            <a:endParaRPr lang="en-US" baseline="0" dirty="0"/>
          </a:p>
          <a:p>
            <a:r>
              <a:rPr lang="en-US" b="1" baseline="0" dirty="0"/>
              <a:t>[CLICK]</a:t>
            </a:r>
            <a:r>
              <a:rPr lang="en-US" b="0" baseline="0" dirty="0"/>
              <a:t> </a:t>
            </a:r>
            <a:r>
              <a:rPr lang="en-US" baseline="0" dirty="0"/>
              <a:t>We test within a thermally controlled chamber with an </a:t>
            </a:r>
            <a:r>
              <a:rPr lang="en-US" b="1" baseline="0" dirty="0"/>
              <a:t>[CLICK] </a:t>
            </a:r>
            <a:r>
              <a:rPr lang="en-US" baseline="0" dirty="0"/>
              <a:t>ambient temperature range of 40 to 55 degrees C with a tolerance of 0.25 degrees.</a:t>
            </a:r>
          </a:p>
          <a:p>
            <a:endParaRPr lang="en-US" baseline="0" dirty="0"/>
          </a:p>
          <a:p>
            <a:r>
              <a:rPr lang="en-US" b="1" baseline="0" dirty="0"/>
              <a:t>[CLICK] </a:t>
            </a:r>
            <a:r>
              <a:rPr lang="en-US" baseline="0" dirty="0"/>
              <a:t>DRAM temperature is always held at 15 degrees C above ambient using a local heat source</a:t>
            </a:r>
          </a:p>
          <a:p>
            <a:endParaRPr lang="en-US" baseline="0" dirty="0"/>
          </a:p>
          <a:p>
            <a:r>
              <a:rPr lang="en-US" b="1" baseline="0" dirty="0"/>
              <a:t>[CLICK] </a:t>
            </a:r>
            <a:r>
              <a:rPr lang="en-US" b="0" baseline="0" dirty="0"/>
              <a:t>We had precise control over DRAM commands and timing parameters </a:t>
            </a:r>
          </a:p>
          <a:p>
            <a:r>
              <a:rPr lang="en-US" b="1" baseline="0" dirty="0"/>
              <a:t>[CLICK] </a:t>
            </a:r>
            <a:r>
              <a:rPr lang="en-US" b="0" baseline="0" dirty="0"/>
              <a:t>We experimentally characterized DRAM retention PUFs by disabling refresh for various periods of time and sweeping temperatures to see the individual effects</a:t>
            </a:r>
          </a:p>
          <a:p>
            <a:r>
              <a:rPr lang="en-US" b="1" baseline="0" dirty="0"/>
              <a:t>[CLICK] </a:t>
            </a:r>
            <a:r>
              <a:rPr lang="en-US" b="0" baseline="0" dirty="0"/>
              <a:t>We analyzed DRAM latency PUFs by testing with reduced </a:t>
            </a:r>
            <a:r>
              <a:rPr lang="en-US" b="0" baseline="0" dirty="0" err="1"/>
              <a:t>tRCD</a:t>
            </a:r>
            <a:r>
              <a:rPr lang="en-US" b="0" baseline="0" dirty="0"/>
              <a:t> access latencies and analyzing the resulting failures.</a:t>
            </a:r>
            <a:endParaRPr lang="en-US" b="1" baseline="0" dirty="0"/>
          </a:p>
          <a:p>
            <a:endParaRPr lang="en-US" baseline="0" dirty="0"/>
          </a:p>
          <a:p>
            <a:r>
              <a:rPr lang="en-US" baseline="0" dirty="0"/>
              <a:t>[END]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3321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I will talk about the results that we gathered using our methodology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5678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1" dirty="0"/>
          </a:p>
          <a:p>
            <a:endParaRPr lang="en-US" b="1" dirty="0"/>
          </a:p>
          <a:p>
            <a:endParaRPr lang="en-US" b="1" dirty="0"/>
          </a:p>
          <a:p>
            <a:endParaRPr lang="en-US" b="1" dirty="0"/>
          </a:p>
          <a:p>
            <a:r>
              <a:rPr lang="en-US" b="1" dirty="0"/>
              <a:t>[CLICK]</a:t>
            </a:r>
            <a:r>
              <a:rPr lang="en-US" baseline="0" dirty="0"/>
              <a:t> </a:t>
            </a:r>
            <a:r>
              <a:rPr lang="en-US" dirty="0"/>
              <a:t>We next show the same retention PUF</a:t>
            </a:r>
            <a:r>
              <a:rPr lang="en-US" baseline="0" dirty="0"/>
              <a:t> evaluation time</a:t>
            </a:r>
            <a:r>
              <a:rPr lang="en-US" dirty="0"/>
              <a:t> figure as before,</a:t>
            </a:r>
            <a:r>
              <a:rPr lang="en-US" baseline="0" dirty="0"/>
              <a:t> but now we overlay the execution time of our DRAM latency PUF proposal. Remember that the y axis is a log scale. Our PUF memory segment has significantly lower overhead in terms of evaluation time and system interference compared to the DRAM retention PUF. The DRAM latency PUF can be evaluated in an average of 88ms regardless of the temperature. This is because, unlike the DRAM retention PUF, the speed of inducing latency failures is NOT dependent on temperature. </a:t>
            </a:r>
          </a:p>
          <a:p>
            <a:endParaRPr lang="en-US" baseline="0" dirty="0"/>
          </a:p>
          <a:p>
            <a:r>
              <a:rPr lang="en-US" b="1" baseline="0" dirty="0"/>
              <a:t>[CLICK] </a:t>
            </a:r>
            <a:r>
              <a:rPr lang="en-US" b="0" baseline="0" dirty="0"/>
              <a:t>We find that we can evaluate a DRAM latency PUF on DRAM orders of magnitudes faster than the prior best DRAM PUF with the same memory segment size. We achieve a speedup of 152x at 55C and 1426x at 70C. </a:t>
            </a:r>
          </a:p>
          <a:p>
            <a:endParaRPr lang="en-US" b="0" baseline="0" dirty="0"/>
          </a:p>
          <a:p>
            <a:endParaRPr lang="en-US" b="0" baseline="0" dirty="0"/>
          </a:p>
          <a:p>
            <a:r>
              <a:rPr lang="en-US" b="0" baseline="0" dirty="0"/>
              <a:t>TODO: draw first banner at the bottom after the first line of DRAM latency PUF .</a:t>
            </a:r>
          </a:p>
          <a:p>
            <a:r>
              <a:rPr lang="en-US" b="0" baseline="0" dirty="0"/>
              <a:t>OK lets look at DRAM retention PUF with the same overhead 8KB memory segment. annotate figure showing the 1426x, and show the 70C speedup. </a:t>
            </a:r>
          </a:p>
          <a:p>
            <a:endParaRPr lang="en-US" b="0" baseline="0" dirty="0"/>
          </a:p>
          <a:p>
            <a:r>
              <a:rPr lang="en-US" b="0" baseline="0" dirty="0"/>
              <a:t>annotate the figure showing the speedup for manufacturer A. Even with 64MiB, we still have this </a:t>
            </a:r>
            <a:r>
              <a:rPr lang="en-US" b="0" baseline="0" dirty="0" err="1"/>
              <a:t>speeedup</a:t>
            </a:r>
            <a:r>
              <a:rPr lang="en-US" b="0" baseline="0" dirty="0"/>
              <a:t>. remove the numbers after showing all </a:t>
            </a:r>
            <a:r>
              <a:rPr lang="en-US" b="0" baseline="0" dirty="0" err="1"/>
              <a:t>manufactuers</a:t>
            </a:r>
            <a:r>
              <a:rPr lang="en-US" b="0" baseline="0" dirty="0"/>
              <a:t>. This is similar across all manufacturer. across all manufactures here is average with same </a:t>
            </a:r>
            <a:r>
              <a:rPr lang="en-US" b="0" baseline="0" dirty="0" err="1"/>
              <a:t>storeage</a:t>
            </a:r>
            <a:r>
              <a:rPr lang="en-US" b="0" baseline="0" dirty="0"/>
              <a:t> overhead.</a:t>
            </a:r>
          </a:p>
          <a:p>
            <a:endParaRPr lang="en-US" b="0" baseline="0" dirty="0"/>
          </a:p>
          <a:p>
            <a:endParaRPr lang="en-US" b="0" baseline="0" dirty="0"/>
          </a:p>
          <a:p>
            <a:br>
              <a:rPr lang="mr-IN" dirty="0"/>
            </a:br>
            <a:endParaRPr lang="mr-IN" sz="1200" b="0" i="0" kern="1200" dirty="0">
              <a:solidFill>
                <a:schemeClr val="tx1"/>
              </a:solidFill>
              <a:effectLst/>
              <a:latin typeface="+mn-lt"/>
              <a:ea typeface="+mn-ea"/>
              <a:cs typeface="+mn-cs"/>
            </a:endParaRPr>
          </a:p>
          <a:p>
            <a:r>
              <a:rPr lang="mr-IN" sz="1200" b="0" i="0" kern="1200" dirty="0">
                <a:solidFill>
                  <a:schemeClr val="tx1"/>
                </a:solidFill>
                <a:effectLst/>
                <a:latin typeface="+mn-lt"/>
                <a:ea typeface="+mn-ea"/>
                <a:cs typeface="+mn-cs"/>
              </a:rPr>
              <a:t>8KiB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33806.6x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318.3x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869.8x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108.93x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64MiB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17.31x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11.487x</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5637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1" dirty="0"/>
          </a:p>
          <a:p>
            <a:endParaRPr lang="en-US" b="1" dirty="0"/>
          </a:p>
          <a:p>
            <a:endParaRPr lang="en-US" b="1" dirty="0"/>
          </a:p>
          <a:p>
            <a:endParaRPr lang="en-US" b="1" dirty="0"/>
          </a:p>
          <a:p>
            <a:r>
              <a:rPr lang="en-US" b="1" dirty="0"/>
              <a:t>[CLICK]</a:t>
            </a:r>
            <a:r>
              <a:rPr lang="en-US" baseline="0" dirty="0"/>
              <a:t> </a:t>
            </a:r>
            <a:r>
              <a:rPr lang="en-US" dirty="0"/>
              <a:t>We next show the same retention PUF</a:t>
            </a:r>
            <a:r>
              <a:rPr lang="en-US" baseline="0" dirty="0"/>
              <a:t> evaluation time</a:t>
            </a:r>
            <a:r>
              <a:rPr lang="en-US" dirty="0"/>
              <a:t> figure as before,</a:t>
            </a:r>
            <a:r>
              <a:rPr lang="en-US" baseline="0" dirty="0"/>
              <a:t> but now we overlay the execution time of our DRAM latency PUF proposal. Remember that the y axis is a log scale. Our PUF memory segment has significantly lower overhead in terms of evaluation time and system interference compared to the DRAM retention PUF. The DRAM latency PUF can be evaluated in an average of 88ms regardless of the temperature. This is because, unlike the DRAM retention PUF, the speed of inducing latency failures is NOT dependent on temperature. </a:t>
            </a:r>
          </a:p>
          <a:p>
            <a:endParaRPr lang="en-US" baseline="0" dirty="0"/>
          </a:p>
          <a:p>
            <a:r>
              <a:rPr lang="en-US" b="1" baseline="0" dirty="0"/>
              <a:t>[CLICK] </a:t>
            </a:r>
            <a:r>
              <a:rPr lang="en-US" b="0" baseline="0" dirty="0"/>
              <a:t>We find that we can evaluate a DRAM latency PUF on DRAM orders of magnitudes faster than the prior best DRAM PUF with the same memory segment size. We achieve a speedup of 152x at 55C and 1426x at 70C. </a:t>
            </a:r>
          </a:p>
          <a:p>
            <a:endParaRPr lang="en-US" b="0" baseline="0" dirty="0"/>
          </a:p>
          <a:p>
            <a:endParaRPr lang="en-US" b="0" baseline="0" dirty="0"/>
          </a:p>
          <a:p>
            <a:r>
              <a:rPr lang="en-US" b="0" baseline="0" dirty="0"/>
              <a:t>TODO: draw first banner at the bottom after the first line of DRAM latency PUF .</a:t>
            </a:r>
          </a:p>
          <a:p>
            <a:r>
              <a:rPr lang="en-US" b="0" baseline="0" dirty="0"/>
              <a:t>OK lets look at DRAM retention PUF with the same overhead 8KB memory segment. annotate figure showing the 1426x, and show the 70C speedup. </a:t>
            </a:r>
          </a:p>
          <a:p>
            <a:endParaRPr lang="en-US" b="0" baseline="0" dirty="0"/>
          </a:p>
          <a:p>
            <a:r>
              <a:rPr lang="en-US" b="0" baseline="0" dirty="0"/>
              <a:t>annotate the figure showing the speedup for manufacturer A. Even with 64MiB, we still have this </a:t>
            </a:r>
            <a:r>
              <a:rPr lang="en-US" b="0" baseline="0" dirty="0" err="1"/>
              <a:t>speeedup</a:t>
            </a:r>
            <a:r>
              <a:rPr lang="en-US" b="0" baseline="0" dirty="0"/>
              <a:t>. remove the numbers after showing all </a:t>
            </a:r>
            <a:r>
              <a:rPr lang="en-US" b="0" baseline="0" dirty="0" err="1"/>
              <a:t>manufactuers</a:t>
            </a:r>
            <a:r>
              <a:rPr lang="en-US" b="0" baseline="0" dirty="0"/>
              <a:t>. This is similar across all manufacturer. across all manufactures here is average with same </a:t>
            </a:r>
            <a:r>
              <a:rPr lang="en-US" b="0" baseline="0" dirty="0" err="1"/>
              <a:t>storeage</a:t>
            </a:r>
            <a:r>
              <a:rPr lang="en-US" b="0" baseline="0" dirty="0"/>
              <a:t> overhead.</a:t>
            </a:r>
          </a:p>
          <a:p>
            <a:endParaRPr lang="en-US" b="0" baseline="0" dirty="0"/>
          </a:p>
          <a:p>
            <a:endParaRPr lang="en-US" b="0" baseline="0" dirty="0"/>
          </a:p>
          <a:p>
            <a:br>
              <a:rPr lang="mr-IN" dirty="0"/>
            </a:br>
            <a:endParaRPr lang="mr-IN" sz="1200" b="0" i="0" kern="1200" dirty="0">
              <a:solidFill>
                <a:schemeClr val="tx1"/>
              </a:solidFill>
              <a:effectLst/>
              <a:latin typeface="+mn-lt"/>
              <a:ea typeface="+mn-ea"/>
              <a:cs typeface="+mn-cs"/>
            </a:endParaRPr>
          </a:p>
          <a:p>
            <a:r>
              <a:rPr lang="mr-IN" sz="1200" b="0" i="0" kern="1200" dirty="0">
                <a:solidFill>
                  <a:schemeClr val="tx1"/>
                </a:solidFill>
                <a:effectLst/>
                <a:latin typeface="+mn-lt"/>
                <a:ea typeface="+mn-ea"/>
                <a:cs typeface="+mn-cs"/>
              </a:rPr>
              <a:t>8KiB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33806.6x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318.3x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869.8x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108.93x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64MiB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17.31x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11.487x</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6435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1" dirty="0"/>
          </a:p>
          <a:p>
            <a:endParaRPr lang="en-US" b="1" dirty="0"/>
          </a:p>
          <a:p>
            <a:endParaRPr lang="en-US" b="1" dirty="0"/>
          </a:p>
          <a:p>
            <a:endParaRPr lang="en-US" b="1" dirty="0"/>
          </a:p>
          <a:p>
            <a:r>
              <a:rPr lang="en-US" b="1" dirty="0"/>
              <a:t>[CLICK]</a:t>
            </a:r>
            <a:r>
              <a:rPr lang="en-US" baseline="0" dirty="0"/>
              <a:t> </a:t>
            </a:r>
            <a:r>
              <a:rPr lang="en-US" dirty="0"/>
              <a:t>We next show the same retention PUF</a:t>
            </a:r>
            <a:r>
              <a:rPr lang="en-US" baseline="0" dirty="0"/>
              <a:t> evaluation time</a:t>
            </a:r>
            <a:r>
              <a:rPr lang="en-US" dirty="0"/>
              <a:t> figure as before,</a:t>
            </a:r>
            <a:r>
              <a:rPr lang="en-US" baseline="0" dirty="0"/>
              <a:t> but now we overlay the execution time of our DRAM latency PUF proposal. Remember that the y axis is a log scale. Our PUF memory segment has significantly lower overhead in terms of evaluation time and system interference compared to the DRAM retention PUF. The DRAM latency PUF can be evaluated in an average of 88ms regardless of the temperature. This is because, unlike the DRAM retention PUF, the speed of inducing latency failures is NOT dependent on temperature. </a:t>
            </a:r>
          </a:p>
          <a:p>
            <a:endParaRPr lang="en-US" baseline="0" dirty="0"/>
          </a:p>
          <a:p>
            <a:r>
              <a:rPr lang="en-US" b="1" baseline="0" dirty="0"/>
              <a:t>[CLICK] </a:t>
            </a:r>
            <a:r>
              <a:rPr lang="en-US" b="0" baseline="0" dirty="0"/>
              <a:t>We find that we can evaluate a DRAM latency PUF on DRAM orders of magnitudes faster than the prior best DRAM PUF with the same memory segment size. We achieve a speedup of 152x at 55C and 1426x at 70C. </a:t>
            </a:r>
          </a:p>
          <a:p>
            <a:endParaRPr lang="en-US" b="0" baseline="0" dirty="0"/>
          </a:p>
          <a:p>
            <a:endParaRPr lang="en-US" b="0" baseline="0" dirty="0"/>
          </a:p>
          <a:p>
            <a:r>
              <a:rPr lang="en-US" b="0" baseline="0" dirty="0"/>
              <a:t>TODO: draw first banner at the bottom after the first line of DRAM latency PUF .</a:t>
            </a:r>
          </a:p>
          <a:p>
            <a:r>
              <a:rPr lang="en-US" b="0" baseline="0" dirty="0"/>
              <a:t>OK lets look at DRAM retention PUF with the same overhead 8KB memory segment. annotate figure showing the 1426x, and show the 70C speedup. </a:t>
            </a:r>
          </a:p>
          <a:p>
            <a:endParaRPr lang="en-US" b="0" baseline="0" dirty="0"/>
          </a:p>
          <a:p>
            <a:r>
              <a:rPr lang="en-US" b="0" baseline="0" dirty="0"/>
              <a:t>annotate the figure showing the speedup for manufacturer A. Even with 64MiB, we still have this </a:t>
            </a:r>
            <a:r>
              <a:rPr lang="en-US" b="0" baseline="0" dirty="0" err="1"/>
              <a:t>speeedup</a:t>
            </a:r>
            <a:r>
              <a:rPr lang="en-US" b="0" baseline="0" dirty="0"/>
              <a:t>. remove the numbers after showing all </a:t>
            </a:r>
            <a:r>
              <a:rPr lang="en-US" b="0" baseline="0" dirty="0" err="1"/>
              <a:t>manufactuers</a:t>
            </a:r>
            <a:r>
              <a:rPr lang="en-US" b="0" baseline="0" dirty="0"/>
              <a:t>. This is similar across all manufacturer. across all manufactures here is average with same </a:t>
            </a:r>
            <a:r>
              <a:rPr lang="en-US" b="0" baseline="0" dirty="0" err="1"/>
              <a:t>storeage</a:t>
            </a:r>
            <a:r>
              <a:rPr lang="en-US" b="0" baseline="0" dirty="0"/>
              <a:t> overhead.</a:t>
            </a:r>
          </a:p>
          <a:p>
            <a:endParaRPr lang="en-US" b="0" baseline="0" dirty="0"/>
          </a:p>
          <a:p>
            <a:endParaRPr lang="en-US" b="0" baseline="0" dirty="0"/>
          </a:p>
          <a:p>
            <a:br>
              <a:rPr lang="mr-IN" dirty="0"/>
            </a:br>
            <a:endParaRPr lang="mr-IN" sz="1200" b="0" i="0" kern="1200" dirty="0">
              <a:solidFill>
                <a:schemeClr val="tx1"/>
              </a:solidFill>
              <a:effectLst/>
              <a:latin typeface="+mn-lt"/>
              <a:ea typeface="+mn-ea"/>
              <a:cs typeface="+mn-cs"/>
            </a:endParaRPr>
          </a:p>
          <a:p>
            <a:r>
              <a:rPr lang="mr-IN" sz="1200" b="0" i="0" kern="1200" dirty="0">
                <a:solidFill>
                  <a:schemeClr val="tx1"/>
                </a:solidFill>
                <a:effectLst/>
                <a:latin typeface="+mn-lt"/>
                <a:ea typeface="+mn-ea"/>
                <a:cs typeface="+mn-cs"/>
              </a:rPr>
              <a:t>8KiB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33806.6x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318.3x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869.8x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108.93x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64MiB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17.31x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11.487x</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282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I will discuss these </a:t>
            </a:r>
            <a:r>
              <a:rPr lang="en-US" b="0" baseline="0" dirty="0" err="1"/>
              <a:t>characteritstics</a:t>
            </a:r>
            <a:r>
              <a:rPr lang="en-US" b="0" baseline="0" dirty="0"/>
              <a:t> next.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4593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1" dirty="0"/>
          </a:p>
          <a:p>
            <a:endParaRPr lang="en-US" b="1" dirty="0"/>
          </a:p>
          <a:p>
            <a:endParaRPr lang="en-US" b="1" dirty="0"/>
          </a:p>
          <a:p>
            <a:endParaRPr lang="en-US" b="1" dirty="0"/>
          </a:p>
          <a:p>
            <a:r>
              <a:rPr lang="en-US" b="1" dirty="0"/>
              <a:t>[CLICK]</a:t>
            </a:r>
            <a:r>
              <a:rPr lang="en-US" baseline="0" dirty="0"/>
              <a:t> </a:t>
            </a:r>
            <a:r>
              <a:rPr lang="en-US" dirty="0"/>
              <a:t>We next show the same retention PUF</a:t>
            </a:r>
            <a:r>
              <a:rPr lang="en-US" baseline="0" dirty="0"/>
              <a:t> evaluation time</a:t>
            </a:r>
            <a:r>
              <a:rPr lang="en-US" dirty="0"/>
              <a:t> figure as before,</a:t>
            </a:r>
            <a:r>
              <a:rPr lang="en-US" baseline="0" dirty="0"/>
              <a:t> but now we overlay the execution time of our DRAM latency PUF proposal. Remember that the y axis is a log scale. Our PUF memory segment has significantly lower overhead in terms of evaluation time and system interference compared to the DRAM retention PUF. The DRAM latency PUF can be evaluated in an average of 88ms regardless of the temperature. This is because, unlike the DRAM retention PUF, the speed of inducing latency failures is NOT dependent on temperature. </a:t>
            </a:r>
          </a:p>
          <a:p>
            <a:endParaRPr lang="en-US" baseline="0" dirty="0"/>
          </a:p>
          <a:p>
            <a:r>
              <a:rPr lang="en-US" b="1" baseline="0" dirty="0"/>
              <a:t>[CLICK] </a:t>
            </a:r>
            <a:r>
              <a:rPr lang="en-US" b="0" baseline="0" dirty="0"/>
              <a:t>We find that we can evaluate a DRAM latency PUF on DRAM orders of magnitudes faster than the prior best DRAM PUF with the same memory segment size. We achieve a speedup of 152x at 55C and 1426x at 70C. </a:t>
            </a:r>
          </a:p>
          <a:p>
            <a:endParaRPr lang="en-US" b="0" baseline="0" dirty="0"/>
          </a:p>
          <a:p>
            <a:endParaRPr lang="en-US" b="0" baseline="0" dirty="0"/>
          </a:p>
          <a:p>
            <a:r>
              <a:rPr lang="en-US" b="0" baseline="0" dirty="0"/>
              <a:t>TODO: draw first banner at the bottom after the first line of DRAM latency PUF .</a:t>
            </a:r>
          </a:p>
          <a:p>
            <a:r>
              <a:rPr lang="en-US" b="0" baseline="0" dirty="0"/>
              <a:t>OK lets look at DRAM retention PUF with the same overhead 8KB memory segment. annotate figure showing the 1426x, and show the 70C speedup. </a:t>
            </a:r>
          </a:p>
          <a:p>
            <a:endParaRPr lang="en-US" b="0" baseline="0" dirty="0"/>
          </a:p>
          <a:p>
            <a:r>
              <a:rPr lang="en-US" b="0" baseline="0" dirty="0"/>
              <a:t>annotate the figure showing the speedup for manufacturer A. Even with 64MiB, we still have this </a:t>
            </a:r>
            <a:r>
              <a:rPr lang="en-US" b="0" baseline="0" dirty="0" err="1"/>
              <a:t>speeedup</a:t>
            </a:r>
            <a:r>
              <a:rPr lang="en-US" b="0" baseline="0" dirty="0"/>
              <a:t>. remove the numbers after showing all </a:t>
            </a:r>
            <a:r>
              <a:rPr lang="en-US" b="0" baseline="0" dirty="0" err="1"/>
              <a:t>manufactuers</a:t>
            </a:r>
            <a:r>
              <a:rPr lang="en-US" b="0" baseline="0" dirty="0"/>
              <a:t>. This is similar across all manufacturer. across all manufactures here is average with same </a:t>
            </a:r>
            <a:r>
              <a:rPr lang="en-US" b="0" baseline="0" dirty="0" err="1"/>
              <a:t>storeage</a:t>
            </a:r>
            <a:r>
              <a:rPr lang="en-US" b="0" baseline="0" dirty="0"/>
              <a:t> overhead.</a:t>
            </a:r>
          </a:p>
          <a:p>
            <a:endParaRPr lang="en-US" b="0" baseline="0" dirty="0"/>
          </a:p>
          <a:p>
            <a:endParaRPr lang="en-US" b="0" baseline="0" dirty="0"/>
          </a:p>
          <a:p>
            <a:br>
              <a:rPr lang="mr-IN" dirty="0"/>
            </a:br>
            <a:endParaRPr lang="mr-IN" sz="1200" b="0" i="0" kern="1200" dirty="0">
              <a:solidFill>
                <a:schemeClr val="tx1"/>
              </a:solidFill>
              <a:effectLst/>
              <a:latin typeface="+mn-lt"/>
              <a:ea typeface="+mn-ea"/>
              <a:cs typeface="+mn-cs"/>
            </a:endParaRPr>
          </a:p>
          <a:p>
            <a:r>
              <a:rPr lang="mr-IN" sz="1200" b="0" i="0" kern="1200" dirty="0">
                <a:solidFill>
                  <a:schemeClr val="tx1"/>
                </a:solidFill>
                <a:effectLst/>
                <a:latin typeface="+mn-lt"/>
                <a:ea typeface="+mn-ea"/>
                <a:cs typeface="+mn-cs"/>
              </a:rPr>
              <a:t>8KiB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33806.6x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318.3x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869.8x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108.93x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64MiB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17.31x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11.487x</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483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Ive</a:t>
            </a:r>
            <a:r>
              <a:rPr lang="en-US" b="1" dirty="0"/>
              <a:t> shown latency,</a:t>
            </a:r>
            <a:r>
              <a:rPr lang="en-US" b="1" baseline="0" dirty="0"/>
              <a:t> n</a:t>
            </a:r>
            <a:r>
              <a:rPr lang="en-US" b="1" dirty="0"/>
              <a:t>ow lets look at t he </a:t>
            </a:r>
            <a:r>
              <a:rPr lang="en-US" b="1" dirty="0" err="1"/>
              <a:t>intereference</a:t>
            </a:r>
            <a:r>
              <a:rPr lang="en-US" b="1" dirty="0"/>
              <a:t> resulting</a:t>
            </a:r>
            <a:r>
              <a:rPr lang="en-US" b="1" baseline="0" dirty="0"/>
              <a:t> from different types of PUFs. DRAM retention PUF we have to disable refresh at the channel granularity. We can use retention </a:t>
            </a:r>
            <a:r>
              <a:rPr lang="en-US" b="1" baseline="0" dirty="0" err="1"/>
              <a:t>puf</a:t>
            </a:r>
            <a:r>
              <a:rPr lang="en-US" b="1" baseline="0" dirty="0"/>
              <a:t> that leads to high interference, there is stall when accessing a huge channel. </a:t>
            </a:r>
          </a:p>
          <a:p>
            <a:endParaRPr lang="en-US" b="1" baseline="0" dirty="0"/>
          </a:p>
          <a:p>
            <a:r>
              <a:rPr lang="en-US" b="1" baseline="0" dirty="0"/>
              <a:t>Discuss the high refresh overhead. Disable refresh at the channel granularity.  Since it has to evaluate over a long period of time, there is high interference. </a:t>
            </a:r>
          </a:p>
          <a:p>
            <a:endParaRPr lang="en-US" b="1" baseline="0" dirty="0"/>
          </a:p>
          <a:p>
            <a:r>
              <a:rPr lang="en-US" b="1" baseline="0" dirty="0"/>
              <a:t>In contrast, DRAM latency PUF has low system interference because first you don't have to disable refresh, and can access the channel. </a:t>
            </a:r>
          </a:p>
          <a:p>
            <a:r>
              <a:rPr lang="en-US" b="1" baseline="0" dirty="0"/>
              <a:t>- &gt; TODO: here we just remove the refresh overhead from retention PUF. DRAM </a:t>
            </a:r>
            <a:r>
              <a:rPr lang="en-US" b="1" baseline="0" dirty="0" err="1"/>
              <a:t>LAtency</a:t>
            </a:r>
            <a:r>
              <a:rPr lang="en-US" b="1" baseline="0" dirty="0"/>
              <a:t> </a:t>
            </a:r>
            <a:r>
              <a:rPr lang="en-US" b="1" baseline="0" dirty="0" err="1"/>
              <a:t>puf</a:t>
            </a:r>
            <a:r>
              <a:rPr lang="en-US" b="1" baseline="0" dirty="0"/>
              <a:t> gets rid of both of these overheads. Short evaluation time, and we don't have to issue manual refresh operations not present at all. Some </a:t>
            </a:r>
            <a:r>
              <a:rPr lang="en-US" b="1" baseline="0" dirty="0" err="1"/>
              <a:t>ovperations</a:t>
            </a:r>
            <a:r>
              <a:rPr lang="en-US" b="1" baseline="0" dirty="0"/>
              <a:t> need to be </a:t>
            </a:r>
            <a:r>
              <a:rPr lang="en-US" b="1" baseline="0" dirty="0" err="1"/>
              <a:t>ruced</a:t>
            </a:r>
            <a:r>
              <a:rPr lang="en-US" b="1" baseline="0" dirty="0"/>
              <a:t> latency, but those can be done. </a:t>
            </a:r>
          </a:p>
          <a:p>
            <a:endParaRPr lang="en-US" b="1" baseline="0" dirty="0"/>
          </a:p>
          <a:p>
            <a:endParaRPr lang="en-US" b="1" baseline="0" dirty="0"/>
          </a:p>
          <a:p>
            <a:r>
              <a:rPr lang="en-US" b="1" baseline="0" dirty="0"/>
              <a:t>one implementation is this. Others have high overhead. </a:t>
            </a:r>
          </a:p>
          <a:p>
            <a:endParaRPr lang="en-US" b="1" baseline="0" dirty="0"/>
          </a:p>
          <a:p>
            <a:endParaRPr lang="en-US" b="1" baseline="0" dirty="0"/>
          </a:p>
          <a:p>
            <a:r>
              <a:rPr lang="en-US" b="1" baseline="0" dirty="0"/>
              <a:t>TODO: </a:t>
            </a:r>
          </a:p>
          <a:p>
            <a:r>
              <a:rPr lang="en-US" b="1" baseline="0" dirty="0"/>
              <a:t>know how the refresh operation works.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4816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err="1"/>
              <a:t>Othlller</a:t>
            </a:r>
            <a:r>
              <a:rPr lang="en-US" b="0" baseline="0" dirty="0"/>
              <a:t> results that are included in the paper include the following: </a:t>
            </a:r>
          </a:p>
          <a:p>
            <a:r>
              <a:rPr lang="en-US" b="1" baseline="0" dirty="0"/>
              <a:t>[CLICK]</a:t>
            </a:r>
            <a:r>
              <a:rPr lang="en-US" b="0" baseline="0" dirty="0"/>
              <a:t> An analysis on how the DRAM latency PUF meets the basic requirements for an effective PUF.</a:t>
            </a:r>
            <a:endParaRPr lang="en-US" b="1" baseline="0" dirty="0"/>
          </a:p>
          <a:p>
            <a:r>
              <a:rPr lang="en-US" b="1" baseline="0" dirty="0"/>
              <a:t>[CLICK] </a:t>
            </a:r>
            <a:r>
              <a:rPr lang="en-US" b="0" baseline="0" dirty="0"/>
              <a:t>A detailed analysis on</a:t>
            </a:r>
            <a:endParaRPr lang="en-US" b="1" baseline="0" dirty="0"/>
          </a:p>
          <a:p>
            <a:r>
              <a:rPr lang="en-US" b="1" baseline="0" dirty="0"/>
              <a:t>[CLICK] </a:t>
            </a:r>
            <a:r>
              <a:rPr lang="en-US" b="0" baseline="0" dirty="0"/>
              <a:t>devices from the three major DRAM manufacturers</a:t>
            </a:r>
            <a:endParaRPr lang="en-US" b="1" baseline="0" dirty="0"/>
          </a:p>
          <a:p>
            <a:r>
              <a:rPr lang="en-US" b="1" baseline="0" dirty="0"/>
              <a:t>[CLICK]</a:t>
            </a:r>
            <a:r>
              <a:rPr lang="en-US" b="0" baseline="0" dirty="0"/>
              <a:t> the evaluation time of a DRAM latency PUF </a:t>
            </a:r>
            <a:endParaRPr lang="en-US" b="1" baseline="0" dirty="0"/>
          </a:p>
          <a:p>
            <a:r>
              <a:rPr lang="en-US" b="1" baseline="0" dirty="0"/>
              <a:t>[CLICK] </a:t>
            </a:r>
            <a:r>
              <a:rPr lang="en-US" b="0" baseline="0" dirty="0"/>
              <a:t>A further discussion on</a:t>
            </a:r>
            <a:endParaRPr lang="en-US" b="1" baseline="0" dirty="0"/>
          </a:p>
          <a:p>
            <a:r>
              <a:rPr lang="en-US" b="1" baseline="0" dirty="0"/>
              <a:t>[CLICK]</a:t>
            </a:r>
            <a:r>
              <a:rPr lang="en-US" b="0" baseline="0" dirty="0"/>
              <a:t> how one could optimize a DRAM retention PUF </a:t>
            </a:r>
            <a:endParaRPr lang="en-US" b="1" baseline="0" dirty="0"/>
          </a:p>
          <a:p>
            <a:r>
              <a:rPr lang="en-US" b="1" baseline="0" dirty="0"/>
              <a:t>[CLICK]</a:t>
            </a:r>
            <a:r>
              <a:rPr lang="en-US" b="0" baseline="0" dirty="0"/>
              <a:t> the system interference of both DRAM retention and latency PUFs</a:t>
            </a:r>
            <a:endParaRPr lang="en-US" b="1" baseline="0" dirty="0"/>
          </a:p>
          <a:p>
            <a:r>
              <a:rPr lang="en-US" b="1" baseline="0" dirty="0"/>
              <a:t>[CLICK]</a:t>
            </a:r>
            <a:r>
              <a:rPr lang="en-US" b="0" baseline="0" dirty="0"/>
              <a:t> an algorithm for quickly and reliably evaluating DRAM latency PUFs</a:t>
            </a:r>
            <a:endParaRPr lang="en-US" b="1" baseline="0" dirty="0"/>
          </a:p>
          <a:p>
            <a:r>
              <a:rPr lang="en-US" b="1" baseline="0" dirty="0"/>
              <a:t>[CLICK]</a:t>
            </a:r>
            <a:r>
              <a:rPr lang="en-US" b="0" baseline="0" dirty="0"/>
              <a:t> design considerations for a DRAM latency PUF</a:t>
            </a:r>
          </a:p>
          <a:p>
            <a:endParaRPr lang="en-US" b="0" baseline="0" dirty="0"/>
          </a:p>
          <a:p>
            <a:endParaRPr lang="en-US" b="0" baseline="0" dirty="0"/>
          </a:p>
          <a:p>
            <a:endParaRPr lang="en-US" b="0"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797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conclude, I will go over a brief summary of our work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6992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To begin, I</a:t>
            </a:r>
            <a:r>
              <a:rPr lang="en-US" baseline="0" dirty="0"/>
              <a:t> will give a brief overview. </a:t>
            </a:r>
            <a:r>
              <a:rPr lang="en-US" b="1" baseline="0" dirty="0"/>
              <a:t>[CLICK]</a:t>
            </a:r>
            <a:r>
              <a:rPr lang="en-US" baseline="0" dirty="0"/>
              <a:t> Our motivation is that we can </a:t>
            </a:r>
            <a:r>
              <a:rPr lang="en-US" b="1" baseline="0" dirty="0"/>
              <a:t>[CLICK]</a:t>
            </a:r>
            <a:r>
              <a:rPr lang="en-US" baseline="0" dirty="0"/>
              <a:t> </a:t>
            </a:r>
            <a:r>
              <a:rPr lang="en-US" b="0" baseline="0" dirty="0"/>
              <a:t>authenticate a system via unique signatures if we can evaluate a Physical </a:t>
            </a:r>
            <a:r>
              <a:rPr lang="en-US" b="0" baseline="0" dirty="0" err="1"/>
              <a:t>Unclonable</a:t>
            </a:r>
            <a:r>
              <a:rPr lang="en-US" b="0" baseline="0" dirty="0"/>
              <a:t> Function (PUF) on it</a:t>
            </a:r>
            <a:r>
              <a:rPr lang="en-US" baseline="0" dirty="0"/>
              <a:t>. </a:t>
            </a:r>
            <a:r>
              <a:rPr lang="en-US" b="1" baseline="0" dirty="0"/>
              <a:t>[CLICK]</a:t>
            </a:r>
            <a:r>
              <a:rPr lang="en-US" b="0" baseline="0" dirty="0"/>
              <a:t> These signatures or PUF responses reflect inherent properties of a device making it unique to the DRAM device generating it. </a:t>
            </a:r>
            <a:r>
              <a:rPr lang="en-US" b="1" baseline="0" dirty="0"/>
              <a:t>[CLICK]</a:t>
            </a:r>
            <a:r>
              <a:rPr lang="en-US" b="0" baseline="0" dirty="0"/>
              <a:t> DRAM memory technology is widely used today and has significantly many units that can be used in PUF evaluation, which makes it a promising substrate to evaluate PUFs on. A DRAM PUF would enable you to authenticate any system with a DRAM device on it.</a:t>
            </a:r>
            <a:r>
              <a:rPr lang="en-US" baseline="0" dirty="0"/>
              <a:t> </a:t>
            </a:r>
            <a:r>
              <a:rPr lang="en-US" b="1" baseline="0" dirty="0"/>
              <a:t>[CLICK] </a:t>
            </a:r>
            <a:r>
              <a:rPr lang="en-US" b="0" baseline="0" dirty="0"/>
              <a:t>The main problem is that current DRAM PUFs are either slow, taking on the order of minutes to evaluate, require a DRAM reboot, or require additional custom hardware and cannot be used on commodity DRAM devices. </a:t>
            </a:r>
            <a:r>
              <a:rPr lang="en-US" b="1" baseline="0" dirty="0"/>
              <a:t>[CLICK] </a:t>
            </a:r>
            <a:r>
              <a:rPr lang="en-US" b="0" baseline="0" dirty="0"/>
              <a:t>To this end</a:t>
            </a:r>
            <a:r>
              <a:rPr lang="en-US" b="1" baseline="0" dirty="0"/>
              <a:t> </a:t>
            </a:r>
            <a:r>
              <a:rPr lang="en-US" b="0" baseline="0" dirty="0"/>
              <a:t>the goal of this work is to develop a novel and effective PUF for commodity DRAM devices that can be evaluated with low latency and low system interference across all operating temperatures. </a:t>
            </a:r>
            <a:r>
              <a:rPr lang="en-US" b="1" baseline="0" dirty="0"/>
              <a:t>[CLICK] </a:t>
            </a:r>
            <a:r>
              <a:rPr lang="en-US" b="0" baseline="0" dirty="0"/>
              <a:t>Our key idea is to reduce DRAM read access latency below the reliable datasheet specifications using software-only system calls in order to exploit the resulting error patterns as unique identifiers. We can do this because we observe that we get reliable and consistent error patterns as a result that can be used as a PUF responses</a:t>
            </a:r>
            <a:r>
              <a:rPr lang="en-US" b="0" i="1" u="none" baseline="0" dirty="0"/>
              <a:t> </a:t>
            </a:r>
            <a:r>
              <a:rPr lang="en-US" b="1" baseline="0" dirty="0"/>
              <a:t>[CLICK] </a:t>
            </a:r>
            <a:r>
              <a:rPr lang="en-US" b="0" baseline="0" dirty="0"/>
              <a:t>We experimentally characterize 223 real LPDDR4 DRAM devices, and show that DRAM latency PUFs satisfy the requirements of an effective PUF</a:t>
            </a:r>
            <a:r>
              <a:rPr lang="en-US" sz="1200" b="0" i="0" kern="1200" baseline="0" dirty="0">
                <a:solidFill>
                  <a:schemeClr val="tx1"/>
                </a:solidFill>
                <a:effectLst/>
                <a:latin typeface="+mn-lt"/>
                <a:ea typeface="+mn-ea"/>
                <a:cs typeface="+mn-cs"/>
              </a:rPr>
              <a:t> </a:t>
            </a:r>
            <a:r>
              <a:rPr lang="en-US" sz="1200" b="1" i="0" kern="1200" baseline="0" dirty="0">
                <a:solidFill>
                  <a:schemeClr val="tx1"/>
                </a:solidFill>
                <a:effectLst/>
                <a:latin typeface="+mn-lt"/>
                <a:ea typeface="+mn-ea"/>
                <a:cs typeface="+mn-cs"/>
              </a:rPr>
              <a:t>[CLICK]</a:t>
            </a:r>
            <a:r>
              <a:rPr lang="en-US" sz="1200" b="0" i="0" kern="1200" baseline="0" dirty="0">
                <a:solidFill>
                  <a:schemeClr val="tx1"/>
                </a:solidFill>
                <a:effectLst/>
                <a:latin typeface="+mn-lt"/>
                <a:ea typeface="+mn-ea"/>
                <a:cs typeface="+mn-cs"/>
              </a:rPr>
              <a:t> </a:t>
            </a:r>
            <a:r>
              <a:rPr lang="en-US" b="0" baseline="0" dirty="0"/>
              <a:t>We also find that the DRAM latency PUF can be evaluated in 88.2 </a:t>
            </a:r>
            <a:r>
              <a:rPr lang="en-US" b="0" baseline="0" dirty="0" err="1"/>
              <a:t>ms</a:t>
            </a:r>
            <a:r>
              <a:rPr lang="en-US" b="0" baseline="0" dirty="0"/>
              <a:t> on average regardless of temperature. Since the evaluation time of prior DRAM PUFs depends on temperature, there is a large tradeoff space. However, we determine that we still achieve a speedup orders of magnitude larger than the prior DRAM PUF proposals at common operating temperatures.</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4279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 Minute</a:t>
            </a:r>
            <a:r>
              <a:rPr lang="en-US" baseline="0" dirty="0"/>
              <a:t> talk 5 minute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a:t>
            </a:r>
            <a:r>
              <a:rPr lang="en-US" baseline="0" dirty="0" err="1"/>
              <a:t>Jeremie</a:t>
            </a:r>
            <a:r>
              <a:rPr lang="en-US" baseline="0" dirty="0"/>
              <a:t> Kim and I will be presenting the DRAM Latency PUF, a mechanism to quickly evaluate physical </a:t>
            </a:r>
            <a:r>
              <a:rPr lang="en-US" baseline="0" dirty="0" err="1"/>
              <a:t>unclonable</a:t>
            </a:r>
            <a:r>
              <a:rPr lang="en-US" baseline="0" dirty="0"/>
              <a:t> functions by exploiting the latency-reliability tradeoff in modern commodity DRAM devices.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72637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30419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8563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is comprised</a:t>
            </a:r>
            <a:r>
              <a:rPr lang="en-US" baseline="0" dirty="0"/>
              <a:t> of </a:t>
            </a:r>
            <a:r>
              <a:rPr lang="en-US" b="1" dirty="0"/>
              <a:t>[CLICK]</a:t>
            </a:r>
            <a:r>
              <a:rPr lang="en-US" baseline="0" dirty="0"/>
              <a:t> many of these small cells to have a large capacity. </a:t>
            </a:r>
            <a:r>
              <a:rPr lang="en-US" b="1" baseline="0" dirty="0"/>
              <a:t>[CLICK]</a:t>
            </a:r>
            <a:r>
              <a:rPr lang="en-US" baseline="0" dirty="0"/>
              <a:t> For an example 8GB DRAM device, there are 64 billion of these cells. </a:t>
            </a:r>
          </a:p>
          <a:p>
            <a:endParaRPr lang="en-US" baseline="0" dirty="0"/>
          </a:p>
          <a:p>
            <a:r>
              <a:rPr lang="en-US" baseline="0" dirty="0"/>
              <a:t>In correct operation, every one of these cells are restored every 64 </a:t>
            </a:r>
            <a:r>
              <a:rPr lang="en-US" baseline="0" dirty="0" err="1"/>
              <a:t>ms</a:t>
            </a:r>
            <a:r>
              <a:rPr lang="en-US" baseline="0" dirty="0"/>
              <a:t>, so there are no retention failures during program execution.</a:t>
            </a:r>
          </a:p>
          <a:p>
            <a:endParaRPr lang="en-US" baseline="0" dirty="0"/>
          </a:p>
          <a:p>
            <a:endParaRPr lang="en-US" baseline="0" dirty="0"/>
          </a:p>
          <a:p>
            <a:r>
              <a:rPr lang="en-US" dirty="0"/>
              <a:t>However, prior work has shown that cells of</a:t>
            </a:r>
            <a:r>
              <a:rPr lang="en-US" baseline="0" dirty="0"/>
              <a:t> a given retention time are uniform randomly distributed across the DRAM array</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3102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a:t>Let’s take a look at some of the sources of this variation.</a:t>
            </a:r>
          </a:p>
          <a:p>
            <a:endParaRPr lang="en-US" baseline="0" dirty="0"/>
          </a:p>
          <a:p>
            <a:r>
              <a:rPr lang="en-US" baseline="0" dirty="0"/>
              <a:t>[CLICK]</a:t>
            </a:r>
          </a:p>
          <a:p>
            <a:endParaRPr lang="en-US" baseline="0" dirty="0"/>
          </a:p>
          <a:p>
            <a:r>
              <a:rPr lang="en-US" baseline="0" dirty="0"/>
              <a:t>First, cell retention times depend on process variation and vary dynamically with changes in voltage and </a:t>
            </a:r>
            <a:r>
              <a:rPr lang="en-US" baseline="0" dirty="0" err="1"/>
              <a:t>temeperature</a:t>
            </a:r>
            <a:r>
              <a:rPr lang="en-US" baseline="0" dirty="0"/>
              <a:t>.</a:t>
            </a:r>
          </a:p>
          <a:p>
            <a:endParaRPr lang="en-US" baseline="0" dirty="0"/>
          </a:p>
          <a:p>
            <a:r>
              <a:rPr lang="en-US" baseline="0" dirty="0"/>
              <a:t>[CLICK]</a:t>
            </a:r>
          </a:p>
          <a:p>
            <a:endParaRPr lang="en-US" baseline="0" dirty="0"/>
          </a:p>
          <a:p>
            <a:r>
              <a:rPr lang="en-US" baseline="0" dirty="0"/>
              <a:t>Second, data pattern dependence effects mean that the retention time of a cell depends on the value programmed into the cell and its neighbors.</a:t>
            </a:r>
          </a:p>
          <a:p>
            <a:endParaRPr lang="en-US" baseline="0" dirty="0"/>
          </a:p>
          <a:p>
            <a:r>
              <a:rPr lang="en-US" baseline="0" dirty="0"/>
              <a:t>For example, a DRAM containing all 1’s would have a different set of failures than if it contained all 0’s</a:t>
            </a:r>
          </a:p>
          <a:p>
            <a:endParaRPr lang="en-US" baseline="0" dirty="0"/>
          </a:p>
          <a:p>
            <a:r>
              <a:rPr lang="en-US" baseline="0" dirty="0"/>
              <a:t>[CLICK]</a:t>
            </a:r>
          </a:p>
          <a:p>
            <a:endParaRPr lang="en-US" baseline="0" dirty="0"/>
          </a:p>
          <a:p>
            <a:r>
              <a:rPr lang="en-US" baseline="0" dirty="0"/>
              <a:t>Third, variable retention time effects mean that the retention times of cells change randomly, and more importantly, unpredictably, over time</a:t>
            </a:r>
          </a:p>
          <a:p>
            <a:endParaRPr lang="en-US" baseline="0" dirty="0"/>
          </a:p>
          <a:p>
            <a:r>
              <a:rPr lang="en-US" baseline="0" dirty="0"/>
              <a:t>This is due to a combination of various circuit level effects</a:t>
            </a:r>
          </a:p>
          <a:p>
            <a:endParaRPr lang="en-US" baseline="0" dirty="0"/>
          </a:p>
          <a:p>
            <a:r>
              <a:rPr lang="en-US" baseline="0" dirty="0"/>
              <a:t>And prior work has shown that VRT effects make ECC necessary to operate at a longer refresh interval.</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617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3/24/19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2019. 3. 24.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2019. 3. 24.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2019. 3. 24.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2019. 3. 24.</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2019. 3. 24.</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2019. 3. 24.</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2019. 3. 24.</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3/24/19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41643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2058062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1610681734"/>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1427919693"/>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552066404"/>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15226830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2018204080"/>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2223591681"/>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243517613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5737572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54774537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9941369"/>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20921254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335237310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76377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106814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0.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pn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image" Target="../media/image1.png"/><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theme" Target="../theme/theme34.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image" Target="../media/image1.png"/><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image" Target="../media/image1.png"/><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45.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489.xml"/><Relationship Id="rId1" Type="http://schemas.openxmlformats.org/officeDocument/2006/relationships/slideLayout" Target="../slideLayouts/slideLayout48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pn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7.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theme" Target="../theme/theme48.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9.xml.rels><?xml version="1.0" encoding="UTF-8" standalone="yes"?>
<Relationships xmlns="http://schemas.openxmlformats.org/package/2006/relationships"><Relationship Id="rId3" Type="http://schemas.openxmlformats.org/officeDocument/2006/relationships/theme" Target="../theme/theme49.xml"/><Relationship Id="rId2" Type="http://schemas.openxmlformats.org/officeDocument/2006/relationships/slideLayout" Target="../slideLayouts/slideLayout514.xml"/><Relationship Id="rId1" Type="http://schemas.openxmlformats.org/officeDocument/2006/relationships/slideLayout" Target="../slideLayouts/slideLayout5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2019. 3. 24.</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3/24/19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93476656"/>
      </p:ext>
    </p:extLst>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32552433"/>
      </p:ext>
    </p:extLst>
  </p:cSld>
  <p:clrMap bg1="lt1" tx1="dk1" bg2="lt2" tx2="dk2" accent1="accent1" accent2="accent2" accent3="accent3" accent4="accent4" accent5="accent5" accent6="accent6" hlink="hlink" folHlink="folHlink"/>
  <p:sldLayoutIdLst>
    <p:sldLayoutId id="2147487732" r:id="rId1"/>
    <p:sldLayoutId id="2147487733" r:id="rId2"/>
    <p:sldLayoutId id="2147487734" r:id="rId3"/>
    <p:sldLayoutId id="2147487735" r:id="rId4"/>
    <p:sldLayoutId id="2147487736" r:id="rId5"/>
    <p:sldLayoutId id="2147487737" r:id="rId6"/>
    <p:sldLayoutId id="2147487738" r:id="rId7"/>
    <p:sldLayoutId id="2147487739" r:id="rId8"/>
    <p:sldLayoutId id="2147487740" r:id="rId9"/>
    <p:sldLayoutId id="2147487741" r:id="rId10"/>
    <p:sldLayoutId id="21474877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160158"/>
      </p:ext>
    </p:extLst>
  </p:cSld>
  <p:clrMap bg1="lt1" tx1="dk1" bg2="lt2" tx2="dk2" accent1="accent1" accent2="accent2" accent3="accent3" accent4="accent4" accent5="accent5" accent6="accent6" hlink="hlink" folHlink="folHlink"/>
  <p:sldLayoutIdLst>
    <p:sldLayoutId id="2147488329" r:id="rId1"/>
    <p:sldLayoutId id="214748833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210289956"/>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116264"/>
      </p:ext>
    </p:extLst>
  </p:cSld>
  <p:clrMap bg1="lt1" tx1="dk1" bg2="lt2" tx2="dk2" accent1="accent1" accent2="accent2" accent3="accent3" accent4="accent4" accent5="accent5" accent6="accent6" hlink="hlink" folHlink="folHlink"/>
  <p:sldLayoutIdLst>
    <p:sldLayoutId id="2147488357" r:id="rId1"/>
    <p:sldLayoutId id="21474883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jpeg"/><Relationship Id="rId1" Type="http://schemas.openxmlformats.org/officeDocument/2006/relationships/slideLayout" Target="../slideLayouts/slideLayout81.xml"/><Relationship Id="rId4" Type="http://schemas.openxmlformats.org/officeDocument/2006/relationships/image" Target="../media/image36.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8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8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8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8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8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8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8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8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8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89.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81.xml"/><Relationship Id="rId4" Type="http://schemas.openxmlformats.org/officeDocument/2006/relationships/image" Target="../media/image38.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8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8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8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8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8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8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89.xml"/></Relationships>
</file>

<file path=ppt/slides/_rels/slide11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87.xml"/><Relationship Id="rId1" Type="http://schemas.openxmlformats.org/officeDocument/2006/relationships/slideLayout" Target="../slideLayouts/slideLayout489.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118.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65.emf"/><Relationship Id="rId2" Type="http://schemas.openxmlformats.org/officeDocument/2006/relationships/notesSlide" Target="../notesSlides/notesSlide88.xml"/><Relationship Id="rId1" Type="http://schemas.openxmlformats.org/officeDocument/2006/relationships/slideLayout" Target="../slideLayouts/slideLayout489.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6.emf"/></Relationships>
</file>

<file path=ppt/slides/_rels/slide119.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2.emf"/><Relationship Id="rId7" Type="http://schemas.openxmlformats.org/officeDocument/2006/relationships/image" Target="../media/image65.emf"/><Relationship Id="rId2" Type="http://schemas.openxmlformats.org/officeDocument/2006/relationships/notesSlide" Target="../notesSlides/notesSlide89.xml"/><Relationship Id="rId1" Type="http://schemas.openxmlformats.org/officeDocument/2006/relationships/slideLayout" Target="../slideLayouts/slideLayout489.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6.emf"/></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81.xml"/><Relationship Id="rId4" Type="http://schemas.openxmlformats.org/officeDocument/2006/relationships/image" Target="../media/image39.png"/></Relationships>
</file>

<file path=ppt/slides/_rels/slide120.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67.emf"/><Relationship Id="rId3" Type="http://schemas.openxmlformats.org/officeDocument/2006/relationships/image" Target="../media/image68.emf"/><Relationship Id="rId7" Type="http://schemas.openxmlformats.org/officeDocument/2006/relationships/image" Target="../media/image64.emf"/><Relationship Id="rId12" Type="http://schemas.openxmlformats.org/officeDocument/2006/relationships/image" Target="../media/image73.emf"/><Relationship Id="rId2" Type="http://schemas.openxmlformats.org/officeDocument/2006/relationships/notesSlide" Target="../notesSlides/notesSlide90.xml"/><Relationship Id="rId1" Type="http://schemas.openxmlformats.org/officeDocument/2006/relationships/slideLayout" Target="../slideLayouts/slideLayout489.xml"/><Relationship Id="rId6" Type="http://schemas.openxmlformats.org/officeDocument/2006/relationships/image" Target="../media/image63.emf"/><Relationship Id="rId11" Type="http://schemas.openxmlformats.org/officeDocument/2006/relationships/image" Target="../media/image72.emf"/><Relationship Id="rId5" Type="http://schemas.openxmlformats.org/officeDocument/2006/relationships/image" Target="../media/image66.emf"/><Relationship Id="rId10" Type="http://schemas.openxmlformats.org/officeDocument/2006/relationships/image" Target="../media/image71.emf"/><Relationship Id="rId4" Type="http://schemas.openxmlformats.org/officeDocument/2006/relationships/image" Target="../media/image62.emf"/><Relationship Id="rId9" Type="http://schemas.openxmlformats.org/officeDocument/2006/relationships/image" Target="../media/image70.emf"/><Relationship Id="rId14" Type="http://schemas.openxmlformats.org/officeDocument/2006/relationships/image" Target="../media/image65.emf"/></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8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8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8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89.xml"/></Relationships>
</file>

<file path=ppt/slides/_rels/slide1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5.xml"/><Relationship Id="rId1" Type="http://schemas.openxmlformats.org/officeDocument/2006/relationships/slideLayout" Target="../slideLayouts/slideLayout488.xml"/><Relationship Id="rId5" Type="http://schemas.openxmlformats.org/officeDocument/2006/relationships/image" Target="../media/image51.png"/><Relationship Id="rId4" Type="http://schemas.openxmlformats.org/officeDocument/2006/relationships/image" Target="../media/image50.jpeg"/></Relationships>
</file>

<file path=ppt/slides/_rels/slide126.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4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arxiv.org/pdf/1902.07344.pdf"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0.png"/><Relationship Id="rId1" Type="http://schemas.openxmlformats.org/officeDocument/2006/relationships/slideLayout" Target="../slideLayouts/slideLayout81.xml"/></Relationships>
</file>

<file path=ppt/slides/_rels/slide130.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97.xml"/><Relationship Id="rId1" Type="http://schemas.openxmlformats.org/officeDocument/2006/relationships/slideLayout" Target="../slideLayouts/slideLayout489.xml"/><Relationship Id="rId4" Type="http://schemas.openxmlformats.org/officeDocument/2006/relationships/image" Target="../media/image75.emf"/></Relationships>
</file>

<file path=ppt/slides/_rels/slide13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489.xml"/></Relationships>
</file>

<file path=ppt/slides/_rels/slide13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489.xml"/></Relationships>
</file>

<file path=ppt/slides/_rels/slide135.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489.xml"/></Relationships>
</file>

<file path=ppt/slides/_rels/slide136.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489.xml"/></Relationships>
</file>

<file path=ppt/slides/_rels/slide13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489.xml"/></Relationships>
</file>

<file path=ppt/slides/_rels/slide138.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48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8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89.xml"/></Relationships>
</file>

<file path=ppt/slides/_rels/slide141.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489.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89.xml"/></Relationships>
</file>

<file path=ppt/slides/_rels/slide1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0.xml"/><Relationship Id="rId1" Type="http://schemas.openxmlformats.org/officeDocument/2006/relationships/slideLayout" Target="../slideLayouts/slideLayout489.xml"/></Relationships>
</file>

<file path=ppt/slides/_rels/slide1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1.xml"/><Relationship Id="rId1" Type="http://schemas.openxmlformats.org/officeDocument/2006/relationships/slideLayout" Target="../slideLayouts/slideLayout489.xml"/></Relationships>
</file>

<file path=ppt/slides/_rels/slide1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2.xml"/><Relationship Id="rId1" Type="http://schemas.openxmlformats.org/officeDocument/2006/relationships/slideLayout" Target="../slideLayouts/slideLayout489.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89.xml"/></Relationships>
</file>

<file path=ppt/slides/_rels/slide1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89.xml"/></Relationships>
</file>

<file path=ppt/slides/_rels/slide1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3.xml"/><Relationship Id="rId1" Type="http://schemas.openxmlformats.org/officeDocument/2006/relationships/slideLayout" Target="../slideLayouts/slideLayout489.xml"/></Relationships>
</file>

<file path=ppt/slides/_rels/slide1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8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89.xml"/></Relationships>
</file>

<file path=ppt/slides/_rels/slide1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89.xml"/></Relationships>
</file>

<file path=ppt/slides/_rels/slide1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89.xml"/></Relationships>
</file>

<file path=ppt/slides/_rels/slide1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4.xml"/><Relationship Id="rId1" Type="http://schemas.openxmlformats.org/officeDocument/2006/relationships/slideLayout" Target="../slideLayouts/slideLayout48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514.xml"/></Relationships>
</file>

<file path=ppt/slides/_rels/slide156.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514.xml"/></Relationships>
</file>

<file path=ppt/slides/_rels/slide157.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514.xml"/></Relationships>
</file>

<file path=ppt/slides/_rels/slide158.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514.xml"/></Relationships>
</file>

<file path=ppt/slides/_rels/slide159.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5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1.tiff"/></Relationships>
</file>

<file path=ppt/slides/_rels/slide160.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514.xml"/></Relationships>
</file>

<file path=ppt/slides/_rels/slide161.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514.xml"/></Relationships>
</file>

<file path=ppt/slides/_rels/slide162.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514.xml"/></Relationships>
</file>

<file path=ppt/slides/_rels/slide163.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514.xml"/></Relationships>
</file>

<file path=ppt/slides/_rels/slide164.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51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1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14.xml"/></Relationships>
</file>

<file path=ppt/slides/_rels/slide1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6.xml"/><Relationship Id="rId1" Type="http://schemas.openxmlformats.org/officeDocument/2006/relationships/slideLayout" Target="../slideLayouts/slideLayout514.xml"/></Relationships>
</file>

<file path=ppt/slides/_rels/slide16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7.xml"/><Relationship Id="rId1" Type="http://schemas.openxmlformats.org/officeDocument/2006/relationships/slideLayout" Target="../slideLayouts/slideLayout514.xml"/></Relationships>
</file>

<file path=ppt/slides/_rels/slide16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8.xml"/><Relationship Id="rId1" Type="http://schemas.openxmlformats.org/officeDocument/2006/relationships/slideLayout" Target="../slideLayouts/slideLayout514.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14.xml"/></Relationships>
</file>

<file path=ppt/slides/_rels/slide1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14.xml"/></Relationships>
</file>

<file path=ppt/slides/_rels/slide1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9.xml"/><Relationship Id="rId1" Type="http://schemas.openxmlformats.org/officeDocument/2006/relationships/slideLayout" Target="../slideLayouts/slideLayout514.xml"/></Relationships>
</file>

<file path=ppt/slides/_rels/slide1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14.xml"/></Relationships>
</file>

<file path=ppt/slides/_rels/slide17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14.xml"/></Relationships>
</file>

<file path=ppt/slides/_rels/slide17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14.xml"/></Relationships>
</file>

<file path=ppt/slides/_rels/slide17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14.xml"/></Relationships>
</file>

<file path=ppt/slides/_rels/slide1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0.xml"/><Relationship Id="rId1" Type="http://schemas.openxmlformats.org/officeDocument/2006/relationships/slideLayout" Target="../slideLayouts/slideLayout514.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502.xml"/><Relationship Id="rId5" Type="http://schemas.openxmlformats.org/officeDocument/2006/relationships/image" Target="../media/image9.png"/><Relationship Id="rId4" Type="http://schemas.openxmlformats.org/officeDocument/2006/relationships/hyperlink" Target="https://people.inf.ethz.ch/omutlu/projects.ht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hpca2019.seas.gwu.edu/" TargetMode="External"/><Relationship Id="rId7" Type="http://schemas.openxmlformats.org/officeDocument/2006/relationships/image" Target="../media/image46.png"/><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arxiv.org/pdf/1902.07344.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488.xml"/><Relationship Id="rId5" Type="http://schemas.openxmlformats.org/officeDocument/2006/relationships/image" Target="../media/image51.pn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www.safari.ethz.ch/" TargetMode="External"/><Relationship Id="rId1" Type="http://schemas.openxmlformats.org/officeDocument/2006/relationships/slideLayout" Target="../slideLayouts/slideLayout49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9.xml"/></Relationships>
</file>

<file path=ppt/slides/_rels/slide37.xml.rels><?xml version="1.0" encoding="UTF-8" standalone="yes"?>
<Relationships xmlns="http://schemas.openxmlformats.org/package/2006/relationships"><Relationship Id="rId3" Type="http://schemas.openxmlformats.org/officeDocument/2006/relationships/image" Target="../media/image52.(null)"/><Relationship Id="rId7" Type="http://schemas.openxmlformats.org/officeDocument/2006/relationships/image" Target="../media/image56.(null)"/><Relationship Id="rId2" Type="http://schemas.openxmlformats.org/officeDocument/2006/relationships/notesSlide" Target="../notesSlides/notesSlide12.xml"/><Relationship Id="rId1" Type="http://schemas.openxmlformats.org/officeDocument/2006/relationships/slideLayout" Target="../slideLayouts/slideLayout489.xml"/><Relationship Id="rId6" Type="http://schemas.openxmlformats.org/officeDocument/2006/relationships/image" Target="../media/image55.(null)"/><Relationship Id="rId5" Type="http://schemas.openxmlformats.org/officeDocument/2006/relationships/image" Target="../media/image54.(null)"/><Relationship Id="rId4" Type="http://schemas.openxmlformats.org/officeDocument/2006/relationships/image" Target="../media/image53.(nul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9.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g"/><Relationship Id="rId18"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image" Target="../media/image30.jpe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jpeg"/><Relationship Id="rId2" Type="http://schemas.openxmlformats.org/officeDocument/2006/relationships/image" Target="../media/image11.jpg"/><Relationship Id="rId16" Type="http://schemas.openxmlformats.org/officeDocument/2006/relationships/image" Target="../media/image25.png"/><Relationship Id="rId20" Type="http://schemas.openxmlformats.org/officeDocument/2006/relationships/image" Target="../media/image29.JPG"/><Relationship Id="rId1" Type="http://schemas.openxmlformats.org/officeDocument/2006/relationships/slideLayout" Target="../slideLayouts/slideLayout491.x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14.png"/><Relationship Id="rId15" Type="http://schemas.openxmlformats.org/officeDocument/2006/relationships/image" Target="../media/image24.jpg"/><Relationship Id="rId10" Type="http://schemas.openxmlformats.org/officeDocument/2006/relationships/image" Target="../media/image19.jpg"/><Relationship Id="rId19" Type="http://schemas.openxmlformats.org/officeDocument/2006/relationships/image" Target="../media/image28.jpg"/><Relationship Id="rId4" Type="http://schemas.openxmlformats.org/officeDocument/2006/relationships/image" Target="../media/image13.jpg"/><Relationship Id="rId9" Type="http://schemas.openxmlformats.org/officeDocument/2006/relationships/image" Target="../media/image18.jpg"/><Relationship Id="rId14" Type="http://schemas.openxmlformats.org/officeDocument/2006/relationships/image" Target="../media/image23.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8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8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8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8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89.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491.xml"/><Relationship Id="rId4" Type="http://schemas.openxmlformats.org/officeDocument/2006/relationships/hyperlink" Target="https://people.inf.ethz.ch/omutlu/projects.htm"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8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8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8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89.xml"/></Relationships>
</file>

<file path=ppt/slides/_rels/slide54.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notesSlide" Target="../notesSlides/notesSlide29.xml"/><Relationship Id="rId1" Type="http://schemas.openxmlformats.org/officeDocument/2006/relationships/slideLayout" Target="../slideLayouts/slideLayout489.xml"/><Relationship Id="rId4" Type="http://schemas.openxmlformats.org/officeDocument/2006/relationships/hyperlink" Target="http://www.es.ele.tue.nl/drampower/"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89.xml"/></Relationships>
</file>

<file path=ppt/slides/_rels/slide5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1.xml"/><Relationship Id="rId1" Type="http://schemas.openxmlformats.org/officeDocument/2006/relationships/slideLayout" Target="../slideLayouts/slideLayout489.xml"/></Relationships>
</file>

<file path=ppt/slides/_rels/slide57.xml.rels><?xml version="1.0" encoding="UTF-8" standalone="yes"?>
<Relationships xmlns="http://schemas.openxmlformats.org/package/2006/relationships"><Relationship Id="rId3" Type="http://schemas.openxmlformats.org/officeDocument/2006/relationships/image" Target="../media/image58.(null)"/><Relationship Id="rId2" Type="http://schemas.openxmlformats.org/officeDocument/2006/relationships/notesSlide" Target="../notesSlides/notesSlide32.xml"/><Relationship Id="rId1" Type="http://schemas.openxmlformats.org/officeDocument/2006/relationships/slideLayout" Target="../slideLayouts/slideLayout489.xml"/></Relationships>
</file>

<file path=ppt/slides/_rels/slide58.xml.rels><?xml version="1.0" encoding="UTF-8" standalone="yes"?>
<Relationships xmlns="http://schemas.openxmlformats.org/package/2006/relationships"><Relationship Id="rId3" Type="http://schemas.openxmlformats.org/officeDocument/2006/relationships/image" Target="../media/image58.(null)"/><Relationship Id="rId2" Type="http://schemas.openxmlformats.org/officeDocument/2006/relationships/notesSlide" Target="../notesSlides/notesSlide33.xml"/><Relationship Id="rId1" Type="http://schemas.openxmlformats.org/officeDocument/2006/relationships/slideLayout" Target="../slideLayouts/slideLayout489.xml"/></Relationships>
</file>

<file path=ppt/slides/_rels/slide59.xml.rels><?xml version="1.0" encoding="UTF-8" standalone="yes"?>
<Relationships xmlns="http://schemas.openxmlformats.org/package/2006/relationships"><Relationship Id="rId3" Type="http://schemas.openxmlformats.org/officeDocument/2006/relationships/image" Target="../media/image59.(null)"/><Relationship Id="rId2" Type="http://schemas.openxmlformats.org/officeDocument/2006/relationships/notesSlide" Target="../notesSlides/notesSlide34.xml"/><Relationship Id="rId1" Type="http://schemas.openxmlformats.org/officeDocument/2006/relationships/slideLayout" Target="../slideLayouts/slideLayout48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playlist?list=PL5PHm2jkkXmi5CxxI7b3JCL1TWybTDtKq" TargetMode="External"/><Relationship Id="rId13"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playlist?list=PL5Q2soXY2Zi_QedyPWtRmFUJ2F8DdYP7l" TargetMode="External"/><Relationship Id="rId7" Type="http://schemas.openxmlformats.org/officeDocument/2006/relationships/hyperlink" Target="https://www.youtube.com/playlist?list=PL5PHm2jkkXmgDN1PLwOY_tGtUlynnyV6D" TargetMode="External"/><Relationship Id="rId12" Type="http://schemas.openxmlformats.org/officeDocument/2006/relationships/hyperlink" Target="http://www.archive.ece.cmu.edu/~ece742/f12/doku.php?id=lectures" TargetMode="External"/><Relationship Id="rId2" Type="http://schemas.openxmlformats.org/officeDocument/2006/relationships/hyperlink" Target="https://www.youtube.com/playlist?list=PL5Q2soXY2Zi-IXWTT7xoNYpst5-zdZQ6y" TargetMode="External"/><Relationship Id="rId16" Type="http://schemas.openxmlformats.org/officeDocument/2006/relationships/hyperlink" Target="https://www.youtube.com/user/cmu18447" TargetMode="External"/><Relationship Id="rId1" Type="http://schemas.openxmlformats.org/officeDocument/2006/relationships/slideLayout" Target="../slideLayouts/slideLayout491.xml"/><Relationship Id="rId6" Type="http://schemas.openxmlformats.org/officeDocument/2006/relationships/hyperlink" Target="https://www.youtube.com/playlist?list=PL5PHm2jkkXmgVhh8CHAu9N76TShJqfYDt" TargetMode="External"/><Relationship Id="rId11" Type="http://schemas.openxmlformats.org/officeDocument/2006/relationships/hyperlink" Target="https://www.youtube.com/watch?v=BJ87rZCGWU0&amp;list=PL5PHm2jkkXmidJOd59REog9jDnPDTG6IJ" TargetMode="External"/><Relationship Id="rId5" Type="http://schemas.openxmlformats.org/officeDocument/2006/relationships/hyperlink" Target="https://www.youtube.com/watch?v=g3yH68hAaSk&amp;list=PL5Q2soXY2Zi9JXe3ywQMhylk_d5dI-TM7" TargetMode="External"/><Relationship Id="rId15" Type="http://schemas.openxmlformats.org/officeDocument/2006/relationships/hyperlink" Target="https://www.youtube.com/channel/UCIwQ8uOeRFgOEvBLYc3kc3g" TargetMode="External"/><Relationship Id="rId10" Type="http://schemas.openxmlformats.org/officeDocument/2006/relationships/hyperlink" Target="https://www.youtube.com/playlist?list=PL5PHm2jkkXmgFdD9x7RsjQC4a8KQjmUkQ" TargetMode="External"/><Relationship Id="rId4" Type="http://schemas.openxmlformats.org/officeDocument/2006/relationships/hyperlink" Target="https://www.youtube.com/playlist?list=PL5Q2soXY2Zi9OhoVQBXYFIZywZXCPl4M_" TargetMode="External"/><Relationship Id="rId9" Type="http://schemas.openxmlformats.org/officeDocument/2006/relationships/hyperlink" Target="https://www.youtube.com/watch?v=zLP_X4wyHbY&amp;list=PL5PHm2jkkXmi5CxxI7b3JCL1TWybTDtKq" TargetMode="External"/><Relationship Id="rId14" Type="http://schemas.openxmlformats.org/officeDocument/2006/relationships/hyperlink" Target="https://people.inf.ethz.ch/omutlu/teaching.htm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9.(null)"/><Relationship Id="rId2" Type="http://schemas.openxmlformats.org/officeDocument/2006/relationships/notesSlide" Target="../notesSlides/notesSlide35.xml"/><Relationship Id="rId1" Type="http://schemas.openxmlformats.org/officeDocument/2006/relationships/slideLayout" Target="../slideLayouts/slideLayout489.xml"/></Relationships>
</file>

<file path=ppt/slides/_rels/slide61.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notesSlide" Target="../notesSlides/notesSlide36.xml"/><Relationship Id="rId1" Type="http://schemas.openxmlformats.org/officeDocument/2006/relationships/slideLayout" Target="../slideLayouts/slideLayout489.xml"/><Relationship Id="rId4" Type="http://schemas.openxmlformats.org/officeDocument/2006/relationships/hyperlink" Target="http://www.es.ele.tue.nl/drampower/"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8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8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8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8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8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89.xml"/></Relationships>
</file>

<file path=ppt/slides/_rels/slide68.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60.xml"/><Relationship Id="rId6" Type="http://schemas.openxmlformats.org/officeDocument/2006/relationships/image" Target="../media/image60.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61.png"/><Relationship Id="rId1" Type="http://schemas.openxmlformats.org/officeDocument/2006/relationships/slideLayout" Target="../slideLayouts/slideLayout260.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2" Type="http://schemas.openxmlformats.org/officeDocument/2006/relationships/hyperlink" Target="https://www.youtube.com/watch?v=kgiZlSOcGFM&amp;list=PL5Q2soXY2Zi8D_5MGV6EnXEJHnV2YFBJl" TargetMode="External"/><Relationship Id="rId1" Type="http://schemas.openxmlformats.org/officeDocument/2006/relationships/slideLayout" Target="../slideLayouts/slideLayout491.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oHqsNbxgdzM&amp;list=PL5Q2soXY2Zi8D_5MGV6EnXEJHnV2YFBJl&amp;index=7"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8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8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8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8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8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8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8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89.xml"/></Relationships>
</file>

<file path=ppt/slides/_rels/slide7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488.xml"/><Relationship Id="rId5" Type="http://schemas.openxmlformats.org/officeDocument/2006/relationships/image" Target="../media/image51.png"/><Relationship Id="rId4" Type="http://schemas.openxmlformats.org/officeDocument/2006/relationships/image" Target="../media/image50.jpeg"/></Relationships>
</file>

<file path=ppt/slides/_rels/slide79.xml.rels><?xml version="1.0" encoding="UTF-8" standalone="yes"?>
<Relationships xmlns="http://schemas.openxmlformats.org/package/2006/relationships"><Relationship Id="rId3" Type="http://schemas.openxmlformats.org/officeDocument/2006/relationships/hyperlink" Target="http://hpca2019.seas.gwu.edu/" TargetMode="External"/><Relationship Id="rId7" Type="http://schemas.openxmlformats.org/officeDocument/2006/relationships/image" Target="../media/image46.png"/><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95.xml"/><Relationship Id="rId6" Type="http://schemas.openxmlformats.org/officeDocument/2006/relationships/image" Target="../media/image33.png"/><Relationship Id="rId5" Type="http://schemas.openxmlformats.org/officeDocument/2006/relationships/image" Target="../media/image32.jpeg"/><Relationship Id="rId10" Type="http://schemas.openxmlformats.org/officeDocument/2006/relationships/image" Target="../media/image37.png"/><Relationship Id="rId4" Type="http://schemas.microsoft.com/office/2007/relationships/hdphoto" Target="../media/hdphoto1.wdp"/><Relationship Id="rId9" Type="http://schemas.openxmlformats.org/officeDocument/2006/relationships/image" Target="../media/image3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488.xml"/><Relationship Id="rId5" Type="http://schemas.openxmlformats.org/officeDocument/2006/relationships/image" Target="../media/image51.png"/><Relationship Id="rId4" Type="http://schemas.openxmlformats.org/officeDocument/2006/relationships/image" Target="../media/image50.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8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8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8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8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8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8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8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8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8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8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8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8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8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8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8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8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25 March 2019</a:t>
            </a:r>
          </a:p>
          <a:p>
            <a:r>
              <a:rPr lang="en-US" sz="2200" dirty="0"/>
              <a:t>Bogazici University</a:t>
            </a:r>
          </a:p>
          <a:p>
            <a:endParaRPr lang="en-US" sz="2200" dirty="0"/>
          </a:p>
          <a:p>
            <a:pPr algn="l"/>
            <a:endParaRPr lang="en-US" sz="2200" dirty="0"/>
          </a:p>
        </p:txBody>
      </p:sp>
      <p:sp>
        <p:nvSpPr>
          <p:cNvPr id="13" name="Title 1"/>
          <p:cNvSpPr>
            <a:spLocks noGrp="1"/>
          </p:cNvSpPr>
          <p:nvPr>
            <p:ph type="ctrTitle"/>
          </p:nvPr>
        </p:nvSpPr>
        <p:spPr>
          <a:xfrm>
            <a:off x="216024" y="1556792"/>
            <a:ext cx="8820472" cy="2201416"/>
          </a:xfrm>
        </p:spPr>
        <p:txBody>
          <a:bodyPr>
            <a:normAutofit/>
          </a:bodyPr>
          <a:lstStyle/>
          <a:p>
            <a:pPr algn="ctr"/>
            <a:r>
              <a:rPr lang="en-US" sz="4000" dirty="0"/>
              <a:t>Using Commodity Memory Devices to Support Fundamental Security Primitives</a:t>
            </a:r>
            <a:endParaRPr lang="en-US" sz="4000"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43542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Devices that make up main memory are ubiquitous in all systems</a:t>
            </a:r>
            <a:endParaRPr lang="en-US" dirty="0">
              <a:latin typeface="Tahoma" charset="0"/>
              <a:ea typeface="ＭＳ Ｐゴシック" charset="0"/>
              <a:cs typeface="ＭＳ Ｐゴシック" charset="0"/>
            </a:endParaRP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34648540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DRAM Latency PUF Key Idea</a:t>
            </a:r>
          </a:p>
        </p:txBody>
      </p:sp>
      <p:sp>
        <p:nvSpPr>
          <p:cNvPr id="3" name="Content Placeholder 2"/>
          <p:cNvSpPr>
            <a:spLocks noGrp="1"/>
          </p:cNvSpPr>
          <p:nvPr>
            <p:ph idx="1"/>
          </p:nvPr>
        </p:nvSpPr>
        <p:spPr>
          <a:xfrm>
            <a:off x="75991" y="774280"/>
            <a:ext cx="8987622" cy="2172635"/>
          </a:xfrm>
        </p:spPr>
        <p:txBody>
          <a:bodyPr/>
          <a:lstStyle/>
          <a:p>
            <a:r>
              <a:rPr lang="en-US" sz="2800" dirty="0"/>
              <a:t>A cell’s latency failure probability is inherently related to </a:t>
            </a:r>
            <a:r>
              <a:rPr lang="en-US" sz="2800" b="1" dirty="0">
                <a:solidFill>
                  <a:schemeClr val="accent5"/>
                </a:solidFill>
              </a:rPr>
              <a:t>random process variation</a:t>
            </a:r>
            <a:r>
              <a:rPr lang="en-US" sz="2800" dirty="0"/>
              <a:t> from manufacturing</a:t>
            </a:r>
          </a:p>
          <a:p>
            <a:r>
              <a:rPr lang="en-US" sz="2800" dirty="0"/>
              <a:t>We can provide </a:t>
            </a:r>
            <a:r>
              <a:rPr lang="en-US" sz="2800" b="1" dirty="0">
                <a:solidFill>
                  <a:schemeClr val="accent5"/>
                </a:solidFill>
              </a:rPr>
              <a:t>repeatable and unique device signatures</a:t>
            </a:r>
            <a:r>
              <a:rPr lang="en-US" sz="2800" dirty="0"/>
              <a:t> using latency error patterns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FF000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FF000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FF0000"/>
                </a:solidFill>
                <a:effectLst/>
                <a:uLnTx/>
                <a:uFillTx/>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58" name="Rectangle 57"/>
          <p:cNvSpPr/>
          <p:nvPr/>
        </p:nvSpPr>
        <p:spPr>
          <a:xfrm>
            <a:off x="0" y="83608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p:cNvSpPr txBox="1"/>
          <p:nvPr/>
        </p:nvSpPr>
        <p:spPr>
          <a:xfrm>
            <a:off x="322441" y="197528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The </a:t>
            </a: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key idea </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is to compose a PUF response using the DRAM cells that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with </a:t>
            </a:r>
            <a:r>
              <a:rPr kumimoji="0" lang="en-US" sz="3200" b="1" i="0" u="none" strike="noStrike" kern="1200" cap="none" spc="0" normalizeH="0" baseline="0" noProof="0" dirty="0">
                <a:ln>
                  <a:noFill/>
                </a:ln>
                <a:solidFill>
                  <a:srgbClr val="C00000"/>
                </a:solidFill>
                <a:effectLst/>
                <a:uLnTx/>
                <a:uFillTx/>
                <a:latin typeface="Cambria" charset="0"/>
                <a:ea typeface="Cambria" charset="0"/>
                <a:cs typeface="Cambria" charset="0"/>
              </a:rPr>
              <a:t>high probability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11821466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4265811" y="3412481"/>
            <a:ext cx="1399" cy="2835909"/>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10800000" flipV="1">
            <a:off x="-1436914" y="5352522"/>
            <a:ext cx="44220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1  0  1  0  1  0  0  1  0  0</a:t>
            </a:r>
          </a:p>
        </p:txBody>
      </p:sp>
      <p:sp>
        <p:nvSpPr>
          <p:cNvPr id="2" name="Title 1"/>
          <p:cNvSpPr>
            <a:spLocks noGrp="1"/>
          </p:cNvSpPr>
          <p:nvPr>
            <p:ph type="title"/>
          </p:nvPr>
        </p:nvSpPr>
        <p:spPr/>
        <p:txBody>
          <a:bodyPr/>
          <a:lstStyle/>
          <a:p>
            <a:r>
              <a:rPr lang="en-US" sz="4400" b="1" dirty="0"/>
              <a:t>Evaluating a DRAM Latency PUF</a:t>
            </a:r>
          </a:p>
        </p:txBody>
      </p:sp>
      <p:sp>
        <p:nvSpPr>
          <p:cNvPr id="3" name="Content Placeholder 2"/>
          <p:cNvSpPr>
            <a:spLocks noGrp="1"/>
          </p:cNvSpPr>
          <p:nvPr>
            <p:ph idx="1"/>
          </p:nvPr>
        </p:nvSpPr>
        <p:spPr>
          <a:xfrm>
            <a:off x="304799" y="911224"/>
            <a:ext cx="8758813" cy="2392415"/>
          </a:xfrm>
        </p:spPr>
        <p:txBody>
          <a:bodyPr/>
          <a:lstStyle/>
          <a:p>
            <a:pPr marL="0" indent="0">
              <a:buNone/>
            </a:pPr>
            <a:r>
              <a:rPr lang="en-US" sz="2800" dirty="0"/>
              <a:t>Determine whether a </a:t>
            </a:r>
            <a:r>
              <a:rPr lang="en-US" sz="2800" b="1" dirty="0">
                <a:solidFill>
                  <a:schemeClr val="accent5"/>
                </a:solidFill>
              </a:rPr>
              <a:t>single cell’s location </a:t>
            </a:r>
            <a:r>
              <a:rPr lang="en-US" sz="2800" dirty="0"/>
              <a:t>should be included in a DRAM latency PUF response</a:t>
            </a:r>
          </a:p>
          <a:p>
            <a:pPr marL="0" indent="0">
              <a:buNone/>
            </a:pPr>
            <a:r>
              <a:rPr lang="en-US" sz="2800" dirty="0"/>
              <a:t>- </a:t>
            </a:r>
            <a:r>
              <a:rPr lang="en-US" sz="2800" b="1" dirty="0">
                <a:solidFill>
                  <a:schemeClr val="accent6">
                    <a:lumMod val="50000"/>
                  </a:schemeClr>
                </a:solidFill>
              </a:rPr>
              <a:t>Include</a:t>
            </a:r>
            <a:r>
              <a:rPr lang="en-US" sz="2800" dirty="0"/>
              <a:t> if the cell </a:t>
            </a:r>
            <a:r>
              <a:rPr lang="en-US" sz="2800" b="1" dirty="0">
                <a:solidFill>
                  <a:srgbClr val="C00000"/>
                </a:solidFill>
              </a:rPr>
              <a:t>fails</a:t>
            </a:r>
            <a:r>
              <a:rPr lang="en-US" sz="2800" dirty="0"/>
              <a:t> with a probability greater than a </a:t>
            </a:r>
            <a:r>
              <a:rPr lang="en-US" sz="2800" b="1" dirty="0">
                <a:solidFill>
                  <a:schemeClr val="accent5"/>
                </a:solidFill>
              </a:rPr>
              <a:t>chosen</a:t>
            </a:r>
            <a:r>
              <a:rPr lang="en-US" sz="2800" dirty="0">
                <a:solidFill>
                  <a:schemeClr val="accent5"/>
                </a:solidFill>
              </a:rPr>
              <a:t> </a:t>
            </a:r>
            <a:r>
              <a:rPr lang="en-US" sz="2800" b="1" dirty="0">
                <a:solidFill>
                  <a:schemeClr val="accent5"/>
                </a:solidFill>
              </a:rPr>
              <a:t>threshold </a:t>
            </a:r>
            <a:r>
              <a:rPr lang="en-US" sz="2800" dirty="0"/>
              <a:t>when accessed with a reduced </a:t>
            </a:r>
            <a:r>
              <a:rPr lang="en-US" sz="2800" b="1" dirty="0" err="1"/>
              <a:t>t</a:t>
            </a:r>
            <a:r>
              <a:rPr lang="en-US" sz="2800" b="1" baseline="-25000" dirty="0" err="1"/>
              <a:t>RCD</a:t>
            </a:r>
            <a:endParaRPr lang="en-US" sz="2800" b="1" baseline="-25000" dirty="0">
              <a:solidFill>
                <a:schemeClr val="accent5"/>
              </a:solidFill>
            </a:endParaRPr>
          </a:p>
        </p:txBody>
      </p:sp>
      <p:cxnSp>
        <p:nvCxnSpPr>
          <p:cNvPr id="8" name="Straight Connector 7"/>
          <p:cNvCxnSpPr/>
          <p:nvPr/>
        </p:nvCxnSpPr>
        <p:spPr>
          <a:xfrm flipV="1">
            <a:off x="2181363" y="3985524"/>
            <a:ext cx="2343" cy="141642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462963" y="4693734"/>
            <a:ext cx="1436800" cy="684"/>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719075" y="4291424"/>
            <a:ext cx="880470" cy="834117"/>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3" name="TextBox 12"/>
          <p:cNvSpPr txBox="1"/>
          <p:nvPr/>
        </p:nvSpPr>
        <p:spPr>
          <a:xfrm>
            <a:off x="77894" y="3241271"/>
            <a:ext cx="41460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Chosen Threshold: 50%</a:t>
            </a:r>
            <a:endPar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4" name="Rounded Rectangle 13"/>
          <p:cNvSpPr/>
          <p:nvPr/>
        </p:nvSpPr>
        <p:spPr>
          <a:xfrm>
            <a:off x="1462963" y="5391695"/>
            <a:ext cx="1436800" cy="58419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18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5" name="Rectangle 34"/>
          <p:cNvSpPr/>
          <p:nvPr/>
        </p:nvSpPr>
        <p:spPr>
          <a:xfrm>
            <a:off x="-673203" y="5352522"/>
            <a:ext cx="2116991" cy="611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p:cNvSpPr txBox="1"/>
          <p:nvPr/>
        </p:nvSpPr>
        <p:spPr>
          <a:xfrm rot="10800000" flipV="1">
            <a:off x="4569802" y="7459886"/>
            <a:ext cx="7022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1  0  1  0  1  0  0  1  0  0</a:t>
            </a:r>
          </a:p>
        </p:txBody>
      </p:sp>
      <p:sp>
        <p:nvSpPr>
          <p:cNvPr id="41" name="TextBox 40"/>
          <p:cNvSpPr txBox="1"/>
          <p:nvPr/>
        </p:nvSpPr>
        <p:spPr>
          <a:xfrm>
            <a:off x="4349387" y="3241271"/>
            <a:ext cx="50341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This Cell’s Failure Rate: 60%</a:t>
            </a:r>
            <a:endPar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2" name="TextBox 41"/>
          <p:cNvSpPr txBox="1"/>
          <p:nvPr/>
        </p:nvSpPr>
        <p:spPr>
          <a:xfrm>
            <a:off x="4349387" y="3880247"/>
            <a:ext cx="47946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Failure rate is </a:t>
            </a:r>
            <a:r>
              <a:rPr kumimoji="0" lang="en-US" sz="2800" b="1" i="0" u="none" strike="noStrike" kern="1200" cap="none" spc="0" normalizeH="0" baseline="0" noProof="0" dirty="0">
                <a:ln>
                  <a:noFill/>
                </a:ln>
                <a:solidFill>
                  <a:srgbClr val="70AD47"/>
                </a:solidFill>
                <a:effectLst/>
                <a:uLnTx/>
                <a:uFillTx/>
                <a:latin typeface="Calibri" panose="020F0502020204030204"/>
                <a:ea typeface="+mn-ea"/>
                <a:cs typeface="+mn-cs"/>
              </a:rPr>
              <a:t>greater</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than the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chosen threshold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so the cell’s location should be included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44"/>
          <p:cNvSpPr txBox="1"/>
          <p:nvPr/>
        </p:nvSpPr>
        <p:spPr>
          <a:xfrm>
            <a:off x="4751458" y="5426785"/>
            <a:ext cx="48313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    ✘✘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06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0" nodeType="clickEffect">
                                  <p:stCondLst>
                                    <p:cond delay="0"/>
                                  </p:stCondLst>
                                  <p:childTnLst>
                                    <p:animMotion origin="layout" path="M 1.38889E-6 0.01296 L 0.64167 0.01064 " pathEditMode="relative" rAng="0" ptsTypes="AA">
                                      <p:cBhvr>
                                        <p:cTn id="32" dur="2000" fill="hold"/>
                                        <p:tgtEl>
                                          <p:spTgt spid="34"/>
                                        </p:tgtEl>
                                        <p:attrNameLst>
                                          <p:attrName>ppt_x</p:attrName>
                                          <p:attrName>ppt_y</p:attrName>
                                        </p:attrNameLst>
                                      </p:cBhvr>
                                      <p:rCtr x="32083" y="-116"/>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 grpId="0" build="p"/>
      <p:bldP spid="5" grpId="0" animBg="1"/>
      <p:bldP spid="13" grpId="0"/>
      <p:bldP spid="14" grpId="0" animBg="1"/>
      <p:bldP spid="35" grpId="0" animBg="1"/>
      <p:bldP spid="41" grpId="0"/>
      <p:bldP spid="42" grpId="0"/>
      <p:bldP spid="4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261630" y="2781890"/>
            <a:ext cx="6753828" cy="314888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PUF Response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sz="4400" b="1" dirty="0"/>
              <a:t>Evaluating a DRAM Latency PUF</a:t>
            </a:r>
          </a:p>
        </p:txBody>
      </p:sp>
      <p:sp>
        <p:nvSpPr>
          <p:cNvPr id="3" name="Content Placeholder 2"/>
          <p:cNvSpPr>
            <a:spLocks noGrp="1"/>
          </p:cNvSpPr>
          <p:nvPr>
            <p:ph idx="1"/>
          </p:nvPr>
        </p:nvSpPr>
        <p:spPr>
          <a:xfrm>
            <a:off x="75991" y="803652"/>
            <a:ext cx="8987622" cy="1747843"/>
          </a:xfrm>
        </p:spPr>
        <p:txBody>
          <a:bodyPr/>
          <a:lstStyle/>
          <a:p>
            <a:r>
              <a:rPr lang="en-US" sz="2800" dirty="0">
                <a:latin typeface="Cambria" charset="0"/>
                <a:ea typeface="Cambria" charset="0"/>
                <a:cs typeface="Cambria" charset="0"/>
              </a:rPr>
              <a:t>We induce latency failures </a:t>
            </a:r>
            <a:r>
              <a:rPr lang="en-US" sz="2800" b="1" dirty="0">
                <a:solidFill>
                  <a:schemeClr val="accent5"/>
                </a:solidFill>
                <a:latin typeface="Cambria" charset="0"/>
                <a:ea typeface="Cambria" charset="0"/>
                <a:cs typeface="Cambria" charset="0"/>
              </a:rPr>
              <a:t>100 times </a:t>
            </a:r>
            <a:r>
              <a:rPr lang="en-US" sz="2800" dirty="0">
                <a:latin typeface="Cambria" charset="0"/>
                <a:ea typeface="Cambria" charset="0"/>
                <a:cs typeface="Cambria" charset="0"/>
              </a:rPr>
              <a:t>and use a </a:t>
            </a:r>
            <a:r>
              <a:rPr lang="en-US" sz="2800" b="1" dirty="0">
                <a:solidFill>
                  <a:schemeClr val="accent5"/>
                </a:solidFill>
                <a:latin typeface="Cambria" charset="0"/>
                <a:ea typeface="Cambria" charset="0"/>
                <a:cs typeface="Cambria" charset="0"/>
              </a:rPr>
              <a:t>threshold of 10% </a:t>
            </a:r>
            <a:r>
              <a:rPr lang="en-US" sz="2800" dirty="0">
                <a:latin typeface="Cambria" charset="0"/>
                <a:ea typeface="Cambria" charset="0"/>
                <a:cs typeface="Cambria" charset="0"/>
              </a:rPr>
              <a:t>(i.e., use cells that fail &gt; 10 times)</a:t>
            </a:r>
          </a:p>
          <a:p>
            <a:r>
              <a:rPr lang="en-US" sz="2800" dirty="0">
                <a:latin typeface="Cambria" charset="0"/>
                <a:ea typeface="Cambria" charset="0"/>
                <a:cs typeface="Cambria" charset="0"/>
              </a:rPr>
              <a:t>We do this for every cell in a continuous </a:t>
            </a:r>
            <a:r>
              <a:rPr lang="en-US" sz="2800" b="1" dirty="0">
                <a:solidFill>
                  <a:srgbClr val="7030A0"/>
                </a:solidFill>
                <a:latin typeface="Cambria" charset="0"/>
                <a:ea typeface="Cambria" charset="0"/>
                <a:cs typeface="Cambria" charset="0"/>
              </a:rPr>
              <a:t>8KiB</a:t>
            </a:r>
            <a:r>
              <a:rPr lang="en-US" sz="2800" dirty="0">
                <a:latin typeface="Cambria" charset="0"/>
                <a:ea typeface="Cambria" charset="0"/>
                <a:cs typeface="Cambria" charset="0"/>
              </a:rPr>
              <a:t> memory region, that we refer to as a </a:t>
            </a:r>
            <a:r>
              <a:rPr lang="en-US" sz="2800" b="1" dirty="0">
                <a:solidFill>
                  <a:schemeClr val="accent5"/>
                </a:solidFill>
                <a:latin typeface="Cambria" charset="0"/>
                <a:ea typeface="Cambria" charset="0"/>
                <a:cs typeface="Cambria" charset="0"/>
              </a:rPr>
              <a:t>PUF memory segment</a:t>
            </a:r>
          </a:p>
          <a:p>
            <a:endParaRPr lang="en-US" sz="2800" dirty="0">
              <a:latin typeface="Cambria" charset="0"/>
              <a:ea typeface="Cambria" charset="0"/>
              <a:cs typeface="Cambria" charset="0"/>
            </a:endParaRPr>
          </a:p>
          <a:p>
            <a:pPr algn="ctr"/>
            <a:endParaRPr lang="tr-TR" sz="2800" b="1" dirty="0">
              <a:latin typeface="Cambria" charset="0"/>
              <a:ea typeface="Cambria" charset="0"/>
              <a:cs typeface="Cambria" charset="0"/>
            </a:endParaRPr>
          </a:p>
        </p:txBody>
      </p:sp>
      <p:sp>
        <p:nvSpPr>
          <p:cNvPr id="29" name="Rounded Rectangle 28"/>
          <p:cNvSpPr/>
          <p:nvPr/>
        </p:nvSpPr>
        <p:spPr>
          <a:xfrm>
            <a:off x="1010958" y="354123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grpSp>
        <p:nvGrpSpPr>
          <p:cNvPr id="30" name="Group 29"/>
          <p:cNvGrpSpPr/>
          <p:nvPr/>
        </p:nvGrpSpPr>
        <p:grpSpPr>
          <a:xfrm>
            <a:off x="1393028" y="3263671"/>
            <a:ext cx="6756400" cy="2832850"/>
            <a:chOff x="1094298" y="3173501"/>
            <a:chExt cx="7281509" cy="3227302"/>
          </a:xfrm>
        </p:grpSpPr>
        <p:cxnSp>
          <p:nvCxnSpPr>
            <p:cNvPr id="31" name="Straight Connector 30"/>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9" name="Group 68"/>
          <p:cNvGrpSpPr/>
          <p:nvPr/>
        </p:nvGrpSpPr>
        <p:grpSpPr>
          <a:xfrm>
            <a:off x="1466724" y="5996183"/>
            <a:ext cx="6388029" cy="329754"/>
            <a:chOff x="1350046" y="6424274"/>
            <a:chExt cx="6388029" cy="329754"/>
          </a:xfrm>
        </p:grpSpPr>
        <p:sp>
          <p:nvSpPr>
            <p:cNvPr id="70" name="Rounded Rectangle 69"/>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1" name="Rounded Rectangle 70"/>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2" name="Rounded Rectangle 71"/>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3" name="Rounded Rectangle 72"/>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4" name="Rounded Rectangle 73"/>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5" name="Rounded Rectangle 74"/>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6" name="Rounded Rectangle 75"/>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8" name="TextBox 7"/>
          <p:cNvSpPr txBox="1"/>
          <p:nvPr/>
        </p:nvSpPr>
        <p:spPr>
          <a:xfrm>
            <a:off x="1685143" y="3407481"/>
            <a:ext cx="6157455" cy="24314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0     0     0     1     0     0     1</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1     0     0     1     1     0     0</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0     0     1     1     0     0     0</a:t>
            </a:r>
          </a:p>
        </p:txBody>
      </p:sp>
      <p:sp>
        <p:nvSpPr>
          <p:cNvPr id="11" name="TextBox 10"/>
          <p:cNvSpPr txBox="1"/>
          <p:nvPr/>
        </p:nvSpPr>
        <p:spPr>
          <a:xfrm>
            <a:off x="1885101" y="2729733"/>
            <a:ext cx="57575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Example 21-bit PUF memory segment</a:t>
            </a:r>
          </a:p>
        </p:txBody>
      </p:sp>
    </p:spTree>
    <p:extLst>
      <p:ext uri="{BB962C8B-B14F-4D97-AF65-F5344CB8AC3E}">
        <p14:creationId xmlns:p14="http://schemas.microsoft.com/office/powerpoint/2010/main" val="210398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500"/>
                                        <p:tgtEl>
                                          <p:spTgt spid="8"/>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10" presetClass="exit" presetSubtype="0" fill="hold" nodeType="withEffect">
                                  <p:stCondLst>
                                    <p:cond delay="500"/>
                                  </p:stCondLst>
                                  <p:childTnLst>
                                    <p:animEffect transition="out" filter="fade">
                                      <p:cBhvr>
                                        <p:cTn id="32" dur="1500"/>
                                        <p:tgtEl>
                                          <p:spTgt spid="30"/>
                                        </p:tgtEl>
                                      </p:cBhvr>
                                    </p:animEffect>
                                    <p:set>
                                      <p:cBhvr>
                                        <p:cTn id="33" dur="1" fill="hold">
                                          <p:stCondLst>
                                            <p:cond delay="1499"/>
                                          </p:stCondLst>
                                        </p:cTn>
                                        <p:tgtEl>
                                          <p:spTgt spid="30"/>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1000"/>
                                        <p:tgtEl>
                                          <p:spTgt spid="29"/>
                                        </p:tgtEl>
                                      </p:cBhvr>
                                    </p:animEffect>
                                    <p:set>
                                      <p:cBhvr>
                                        <p:cTn id="36" dur="1" fill="hold">
                                          <p:stCondLst>
                                            <p:cond delay="999"/>
                                          </p:stCondLst>
                                        </p:cTn>
                                        <p:tgtEl>
                                          <p:spTgt spid="29"/>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69"/>
                                        </p:tgtEl>
                                      </p:cBhvr>
                                    </p:animEffect>
                                    <p:set>
                                      <p:cBhvr>
                                        <p:cTn id="39" dur="1" fill="hold">
                                          <p:stCondLst>
                                            <p:cond delay="999"/>
                                          </p:stCondLst>
                                        </p:cTn>
                                        <p:tgtEl>
                                          <p:spTgt spid="6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11"/>
                                        </p:tgtEl>
                                      </p:cBhvr>
                                    </p:animEffect>
                                    <p:set>
                                      <p:cBhvr>
                                        <p:cTn id="42"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build="p"/>
      <p:bldP spid="29" grpId="0" animBg="1"/>
      <p:bldP spid="29" grpId="1" animBg="1"/>
      <p:bldP spid="29" grpId="2" animBg="1"/>
      <p:bldP spid="8" grpId="0"/>
      <p:bldP spid="11" grpId="0"/>
      <p:bldP spid="11" grpId="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261630" y="2781890"/>
            <a:ext cx="6753828" cy="314888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sz="4400" b="1" dirty="0"/>
              <a:t>Evaluating a DRAM Latency PUF</a:t>
            </a:r>
          </a:p>
        </p:txBody>
      </p:sp>
      <p:sp>
        <p:nvSpPr>
          <p:cNvPr id="3" name="Content Placeholder 2"/>
          <p:cNvSpPr>
            <a:spLocks noGrp="1"/>
          </p:cNvSpPr>
          <p:nvPr>
            <p:ph idx="1"/>
          </p:nvPr>
        </p:nvSpPr>
        <p:spPr>
          <a:xfrm>
            <a:off x="75991" y="803652"/>
            <a:ext cx="8987622" cy="1747843"/>
          </a:xfrm>
        </p:spPr>
        <p:txBody>
          <a:bodyPr/>
          <a:lstStyle/>
          <a:p>
            <a:r>
              <a:rPr lang="en-US" sz="2800" dirty="0">
                <a:latin typeface="Cambria" charset="0"/>
                <a:ea typeface="Cambria" charset="0"/>
                <a:cs typeface="Cambria" charset="0"/>
              </a:rPr>
              <a:t>We induce latency failures </a:t>
            </a:r>
            <a:r>
              <a:rPr lang="en-US" sz="2800" b="1" dirty="0">
                <a:solidFill>
                  <a:schemeClr val="accent5"/>
                </a:solidFill>
                <a:latin typeface="Cambria" charset="0"/>
                <a:ea typeface="Cambria" charset="0"/>
                <a:cs typeface="Cambria" charset="0"/>
              </a:rPr>
              <a:t>100 times </a:t>
            </a:r>
            <a:r>
              <a:rPr lang="en-US" sz="2800" dirty="0">
                <a:latin typeface="Cambria" charset="0"/>
                <a:ea typeface="Cambria" charset="0"/>
                <a:cs typeface="Cambria" charset="0"/>
              </a:rPr>
              <a:t>and use a </a:t>
            </a:r>
            <a:r>
              <a:rPr lang="en-US" sz="2800" b="1" dirty="0">
                <a:solidFill>
                  <a:schemeClr val="accent5"/>
                </a:solidFill>
                <a:latin typeface="Cambria" charset="0"/>
                <a:ea typeface="Cambria" charset="0"/>
                <a:cs typeface="Cambria" charset="0"/>
              </a:rPr>
              <a:t>threshold of 10% </a:t>
            </a:r>
            <a:r>
              <a:rPr lang="en-US" sz="2800" dirty="0">
                <a:latin typeface="Cambria" charset="0"/>
                <a:ea typeface="Cambria" charset="0"/>
                <a:cs typeface="Cambria" charset="0"/>
              </a:rPr>
              <a:t>(i.e., use cells that fail &gt; 10 times)</a:t>
            </a:r>
          </a:p>
          <a:p>
            <a:r>
              <a:rPr lang="en-US" sz="2800" dirty="0">
                <a:latin typeface="Cambria" charset="0"/>
                <a:ea typeface="Cambria" charset="0"/>
                <a:cs typeface="Cambria" charset="0"/>
              </a:rPr>
              <a:t>We do this for every cell in a continuous </a:t>
            </a:r>
            <a:r>
              <a:rPr lang="en-US" sz="2800" b="1" dirty="0">
                <a:solidFill>
                  <a:srgbClr val="7030A0"/>
                </a:solidFill>
                <a:latin typeface="Cambria" charset="0"/>
                <a:ea typeface="Cambria" charset="0"/>
                <a:cs typeface="Cambria" charset="0"/>
              </a:rPr>
              <a:t>8KiB</a:t>
            </a:r>
            <a:r>
              <a:rPr lang="en-US" sz="2800" dirty="0">
                <a:latin typeface="Cambria" charset="0"/>
                <a:ea typeface="Cambria" charset="0"/>
                <a:cs typeface="Cambria" charset="0"/>
              </a:rPr>
              <a:t> memory region, that we refer to as a </a:t>
            </a:r>
            <a:r>
              <a:rPr lang="en-US" sz="2800" b="1" dirty="0">
                <a:solidFill>
                  <a:schemeClr val="accent5"/>
                </a:solidFill>
                <a:latin typeface="Cambria" charset="0"/>
                <a:ea typeface="Cambria" charset="0"/>
                <a:cs typeface="Cambria" charset="0"/>
              </a:rPr>
              <a:t>PUF memory segment</a:t>
            </a:r>
          </a:p>
          <a:p>
            <a:endParaRPr lang="en-US" sz="2800" dirty="0">
              <a:latin typeface="Cambria" charset="0"/>
              <a:ea typeface="Cambria" charset="0"/>
              <a:cs typeface="Cambria" charset="0"/>
            </a:endParaRPr>
          </a:p>
          <a:p>
            <a:pPr algn="ctr"/>
            <a:endParaRPr lang="tr-TR" sz="2800" b="1" dirty="0">
              <a:latin typeface="Cambria" charset="0"/>
              <a:ea typeface="Cambria" charset="0"/>
              <a:cs typeface="Cambria" charset="0"/>
            </a:endParaRPr>
          </a:p>
        </p:txBody>
      </p:sp>
      <p:sp>
        <p:nvSpPr>
          <p:cNvPr id="8" name="TextBox 7"/>
          <p:cNvSpPr txBox="1"/>
          <p:nvPr/>
        </p:nvSpPr>
        <p:spPr>
          <a:xfrm>
            <a:off x="1685143" y="3407481"/>
            <a:ext cx="6157455" cy="24314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0     0     0     1     0     0     1</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1     0     0     1     1     0     0</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0     0    1      1     0     0     0</a:t>
            </a:r>
          </a:p>
        </p:txBody>
      </p:sp>
      <p:sp>
        <p:nvSpPr>
          <p:cNvPr id="77" name="Rectangle 76"/>
          <p:cNvSpPr/>
          <p:nvPr/>
        </p:nvSpPr>
        <p:spPr>
          <a:xfrm>
            <a:off x="0" y="793219"/>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p:cNvSpPr txBox="1"/>
          <p:nvPr/>
        </p:nvSpPr>
        <p:spPr>
          <a:xfrm>
            <a:off x="322441" y="1975280"/>
            <a:ext cx="8494721" cy="366254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We can evaluate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the </a:t>
            </a:r>
            <a:r>
              <a:rPr kumimoji="0" lang="en-US" sz="4000" b="1" i="0" u="none" strike="noStrike" kern="1200" cap="none" spc="0" normalizeH="0" baseline="0" noProof="0" dirty="0">
                <a:ln>
                  <a:noFill/>
                </a:ln>
                <a:solidFill>
                  <a:srgbClr val="4472C4"/>
                </a:solidFill>
                <a:effectLst/>
                <a:uLnTx/>
                <a:uFillTx/>
                <a:latin typeface="Cambria" charset="0"/>
                <a:ea typeface="Cambria" charset="0"/>
                <a:cs typeface="Cambria" charset="0"/>
              </a:rPr>
              <a:t>DRAM latency PUF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in only </a:t>
            </a:r>
            <a:r>
              <a:rPr kumimoji="0" lang="en-US" sz="4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88.2ms </a:t>
            </a: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on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regardless of temperature!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3930970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b="1" dirty="0">
                <a:solidFill>
                  <a:schemeClr val="bg1"/>
                </a:solidFill>
              </a:rPr>
              <a:t>Prior Best DRAM PUF: DRAM Retention PUF</a:t>
            </a:r>
          </a:p>
          <a:p>
            <a:pPr marL="457200" lvl="1" indent="0">
              <a:buNone/>
            </a:pPr>
            <a:r>
              <a:rPr lang="en-US" sz="2400" b="1"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6157505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Cell Leakage</a:t>
            </a:r>
          </a:p>
        </p:txBody>
      </p:sp>
      <p:sp>
        <p:nvSpPr>
          <p:cNvPr id="3" name="Content Placeholder 2"/>
          <p:cNvSpPr>
            <a:spLocks noGrp="1"/>
          </p:cNvSpPr>
          <p:nvPr>
            <p:ph idx="1"/>
          </p:nvPr>
        </p:nvSpPr>
        <p:spPr>
          <a:xfrm>
            <a:off x="75991" y="911225"/>
            <a:ext cx="8987622" cy="618318"/>
          </a:xfrm>
        </p:spPr>
        <p:txBody>
          <a:bodyPr/>
          <a:lstStyle/>
          <a:p>
            <a:pPr marL="0" indent="0" algn="ctr">
              <a:buNone/>
            </a:pPr>
            <a:r>
              <a:rPr lang="en-US" sz="3200" dirty="0"/>
              <a:t>DRAM encodes information in </a:t>
            </a:r>
            <a:r>
              <a:rPr lang="en-US" sz="3200" dirty="0">
                <a:solidFill>
                  <a:srgbClr val="FF0000"/>
                </a:solidFill>
              </a:rPr>
              <a:t>leaky </a:t>
            </a:r>
            <a:r>
              <a:rPr lang="en-US" sz="3200" dirty="0"/>
              <a:t>capacitors</a:t>
            </a:r>
          </a:p>
        </p:txBody>
      </p:sp>
      <p:grpSp>
        <p:nvGrpSpPr>
          <p:cNvPr id="88" name="Group 87"/>
          <p:cNvGrpSpPr/>
          <p:nvPr/>
        </p:nvGrpSpPr>
        <p:grpSpPr>
          <a:xfrm>
            <a:off x="2557570" y="1812402"/>
            <a:ext cx="3342898" cy="3111480"/>
            <a:chOff x="2557570" y="1812402"/>
            <a:chExt cx="3342898" cy="3111480"/>
          </a:xfrm>
        </p:grpSpPr>
        <p:sp>
          <p:nvSpPr>
            <p:cNvPr id="33" name="Rectangle 32"/>
            <p:cNvSpPr/>
            <p:nvPr/>
          </p:nvSpPr>
          <p:spPr>
            <a:xfrm>
              <a:off x="2557570" y="1874038"/>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9" name="Straight Arrow Connector 28"/>
            <p:cNvCxnSpPr/>
            <p:nvPr/>
          </p:nvCxnSpPr>
          <p:spPr>
            <a:xfrm flipH="1">
              <a:off x="2557570" y="2195147"/>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rot="5400000">
              <a:off x="2517108" y="382012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31" name="Rectangle 30"/>
            <p:cNvSpPr/>
            <p:nvPr/>
          </p:nvSpPr>
          <p:spPr>
            <a:xfrm>
              <a:off x="2921424" y="2394239"/>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32" name="Rectangle 31"/>
            <p:cNvSpPr/>
            <p:nvPr/>
          </p:nvSpPr>
          <p:spPr>
            <a:xfrm>
              <a:off x="2921424" y="2564962"/>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34" name="Rectangle 33"/>
            <p:cNvSpPr/>
            <p:nvPr/>
          </p:nvSpPr>
          <p:spPr>
            <a:xfrm rot="5400000">
              <a:off x="5126323" y="417164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35" name="Straight Arrow Connector 34"/>
            <p:cNvCxnSpPr/>
            <p:nvPr/>
          </p:nvCxnSpPr>
          <p:spPr>
            <a:xfrm flipV="1">
              <a:off x="5482013" y="1812402"/>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662341" y="2492189"/>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411958" y="265497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491096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4411958" y="276619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910967" y="3025758"/>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218791" y="3025758"/>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441195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662341" y="2195147"/>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104133" y="3025758"/>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5400000">
              <a:off x="3572140" y="3155982"/>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699658" y="4343967"/>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3699658" y="3796933"/>
              <a:ext cx="0" cy="151697"/>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3440094" y="4213787"/>
              <a:ext cx="519130" cy="0"/>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3440094" y="3948630"/>
              <a:ext cx="519130" cy="0"/>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3699658" y="4213788"/>
              <a:ext cx="0" cy="130178"/>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84" name="Content Placeholder 2"/>
          <p:cNvSpPr txBox="1">
            <a:spLocks/>
          </p:cNvSpPr>
          <p:nvPr/>
        </p:nvSpPr>
        <p:spPr>
          <a:xfrm>
            <a:off x="75991" y="5206741"/>
            <a:ext cx="8987622" cy="1058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Stored data is </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corrupted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if too much charge leaks (i.e., the capacitor voltage degrades too much)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87" name="Group 86"/>
          <p:cNvGrpSpPr/>
          <p:nvPr/>
        </p:nvGrpSpPr>
        <p:grpSpPr>
          <a:xfrm>
            <a:off x="4010043" y="3260836"/>
            <a:ext cx="1316566" cy="1271181"/>
            <a:chOff x="4010043" y="3260836"/>
            <a:chExt cx="1316566" cy="1271181"/>
          </a:xfrm>
        </p:grpSpPr>
        <p:cxnSp>
          <p:nvCxnSpPr>
            <p:cNvPr id="54" name="Straight Arrow Connector 53"/>
            <p:cNvCxnSpPr/>
            <p:nvPr/>
          </p:nvCxnSpPr>
          <p:spPr>
            <a:xfrm>
              <a:off x="4126465" y="3572633"/>
              <a:ext cx="7220" cy="959384"/>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010043" y="3260836"/>
              <a:ext cx="1316566" cy="9662"/>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4233845" y="3453258"/>
              <a:ext cx="1013161"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charge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leakage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paths</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4" name="TextBox 3"/>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212592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017482" y="2260079"/>
            <a:ext cx="5954423" cy="1857635"/>
          </a:xfrm>
          <a:prstGeom prst="rect">
            <a:avLst/>
          </a:prstGeom>
          <a:solidFill>
            <a:srgbClr val="FF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prstClr val="black"/>
                  </a:solidFill>
                </a:ln>
                <a:solidFill>
                  <a:prstClr val="white"/>
                </a:solidFill>
                <a:effectLst/>
                <a:uLnTx/>
                <a:uFillTx/>
                <a:latin typeface="Calibri" panose="020F0502020204030204"/>
                <a:ea typeface="+mn-ea"/>
                <a:cs typeface="+mn-cs"/>
              </a:rPr>
              <a:t>                     Retention Failure</a:t>
            </a:r>
          </a:p>
        </p:txBody>
      </p:sp>
      <p:sp>
        <p:nvSpPr>
          <p:cNvPr id="12" name="Rectangle 11"/>
          <p:cNvSpPr/>
          <p:nvPr/>
        </p:nvSpPr>
        <p:spPr>
          <a:xfrm>
            <a:off x="2013329" y="1360481"/>
            <a:ext cx="5971276" cy="9978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prstClr val="black"/>
                  </a:solidFill>
                </a:ln>
                <a:solidFill>
                  <a:prstClr val="white"/>
                </a:solidFill>
                <a:effectLst/>
                <a:uLnTx/>
                <a:uFillTx/>
                <a:latin typeface="Calibri" panose="020F0502020204030204"/>
                <a:ea typeface="+mn-ea"/>
                <a:cs typeface="+mn-cs"/>
              </a:rPr>
              <a:t>                       Retention Success</a:t>
            </a:r>
          </a:p>
        </p:txBody>
      </p:sp>
      <p:sp>
        <p:nvSpPr>
          <p:cNvPr id="2" name="Title 1"/>
          <p:cNvSpPr>
            <a:spLocks noGrp="1"/>
          </p:cNvSpPr>
          <p:nvPr>
            <p:ph type="title"/>
          </p:nvPr>
        </p:nvSpPr>
        <p:spPr/>
        <p:txBody>
          <a:bodyPr/>
          <a:lstStyle/>
          <a:p>
            <a:r>
              <a:rPr lang="en-US" b="1" dirty="0"/>
              <a:t>DRAM Cell Retention</a:t>
            </a:r>
          </a:p>
        </p:txBody>
      </p:sp>
      <p:sp>
        <p:nvSpPr>
          <p:cNvPr id="23" name="Content Placeholder 2"/>
          <p:cNvSpPr txBox="1">
            <a:spLocks/>
          </p:cNvSpPr>
          <p:nvPr/>
        </p:nvSpPr>
        <p:spPr>
          <a:xfrm>
            <a:off x="248575" y="5002869"/>
            <a:ext cx="8643774" cy="1229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failure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when leakage corrupts stored data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time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how long a cell holds its value</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7" name="Straight Arrow Connector 66"/>
          <p:cNvCxnSpPr/>
          <p:nvPr/>
        </p:nvCxnSpPr>
        <p:spPr>
          <a:xfrm flipV="1">
            <a:off x="2013329" y="1360482"/>
            <a:ext cx="0" cy="275037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13329" y="4112630"/>
            <a:ext cx="5971276"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695256" y="4173059"/>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time</a:t>
            </a:r>
          </a:p>
        </p:txBody>
      </p:sp>
      <p:sp>
        <p:nvSpPr>
          <p:cNvPr id="72" name="Rectangle 71"/>
          <p:cNvSpPr/>
          <p:nvPr/>
        </p:nvSpPr>
        <p:spPr>
          <a:xfrm rot="16200000">
            <a:off x="-1767853" y="2490404"/>
            <a:ext cx="5012442"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 voltage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Vdd</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76" name="Arc 75"/>
          <p:cNvSpPr/>
          <p:nvPr/>
        </p:nvSpPr>
        <p:spPr>
          <a:xfrm flipH="1" flipV="1">
            <a:off x="1617158" y="-4371889"/>
            <a:ext cx="12680502" cy="8475573"/>
          </a:xfrm>
          <a:prstGeom prst="arc">
            <a:avLst>
              <a:gd name="adj1" fmla="val 16200000"/>
              <a:gd name="adj2" fmla="val 20756562"/>
            </a:avLst>
          </a:prstGeom>
          <a:ln w="762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16200000">
            <a:off x="-425861" y="2768218"/>
            <a:ext cx="301014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8" name="Rectangle 77"/>
          <p:cNvSpPr/>
          <p:nvPr/>
        </p:nvSpPr>
        <p:spPr>
          <a:xfrm>
            <a:off x="1007491" y="1098123"/>
            <a:ext cx="96853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100%</a:t>
            </a:r>
          </a:p>
        </p:txBody>
      </p:sp>
      <p:sp>
        <p:nvSpPr>
          <p:cNvPr id="80" name="Rectangle 79"/>
          <p:cNvSpPr/>
          <p:nvPr/>
        </p:nvSpPr>
        <p:spPr>
          <a:xfrm>
            <a:off x="1350707" y="3841422"/>
            <a:ext cx="62869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51" name="Rectangle 50"/>
          <p:cNvSpPr/>
          <p:nvPr/>
        </p:nvSpPr>
        <p:spPr>
          <a:xfrm>
            <a:off x="1091271" y="2122970"/>
            <a:ext cx="873060"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Vmin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52" name="Straight Arrow Connector 51"/>
          <p:cNvCxnSpPr/>
          <p:nvPr/>
        </p:nvCxnSpPr>
        <p:spPr>
          <a:xfrm>
            <a:off x="2047613" y="2364626"/>
            <a:ext cx="5971276" cy="0"/>
          </a:xfrm>
          <a:prstGeom prst="straightConnector1">
            <a:avLst/>
          </a:prstGeom>
          <a:ln w="38100" cap="rnd">
            <a:solidFill>
              <a:schemeClr val="tx1"/>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2047613" y="4233327"/>
            <a:ext cx="776598" cy="2247"/>
          </a:xfrm>
          <a:prstGeom prst="straightConnector1">
            <a:avLst/>
          </a:prstGeom>
          <a:ln w="41275" cap="rnd">
            <a:solidFill>
              <a:schemeClr val="tx1"/>
            </a:solidFill>
            <a:prstDash val="solid"/>
            <a:headEnd type="triangl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824211" y="1360481"/>
            <a:ext cx="0" cy="2745894"/>
          </a:xfrm>
          <a:prstGeom prst="straightConnector1">
            <a:avLst/>
          </a:prstGeom>
          <a:ln w="38100" cap="rnd">
            <a:solidFill>
              <a:schemeClr val="tx1"/>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333701" y="4288756"/>
            <a:ext cx="23533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time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0" name="TextBox 19"/>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351570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2" grpId="0" animBg="1"/>
      <p:bldP spid="71" grpId="0"/>
      <p:bldP spid="72" grpId="0"/>
      <p:bldP spid="76" grpId="0" animBg="1"/>
      <p:bldP spid="77" grpId="0"/>
      <p:bldP spid="78" grpId="0"/>
      <p:bldP spid="80" grpId="0"/>
      <p:bldP spid="51" grpId="0"/>
      <p:bldP spid="1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p:cNvSpPr txBox="1">
            <a:spLocks/>
          </p:cNvSpPr>
          <p:nvPr/>
        </p:nvSpPr>
        <p:spPr>
          <a:xfrm>
            <a:off x="139445" y="133703"/>
            <a:ext cx="8987622" cy="755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Each Cell has a Different Retention Time</a:t>
            </a:r>
          </a:p>
        </p:txBody>
      </p:sp>
      <p:grpSp>
        <p:nvGrpSpPr>
          <p:cNvPr id="7" name="Group 6"/>
          <p:cNvGrpSpPr/>
          <p:nvPr/>
        </p:nvGrpSpPr>
        <p:grpSpPr>
          <a:xfrm>
            <a:off x="2410208" y="1886375"/>
            <a:ext cx="3342898" cy="3111480"/>
            <a:chOff x="2678340" y="2136789"/>
            <a:chExt cx="3342898" cy="3111480"/>
          </a:xfrm>
        </p:grpSpPr>
        <p:sp>
          <p:nvSpPr>
            <p:cNvPr id="21" name="Rectangle 20"/>
            <p:cNvSpPr/>
            <p:nvPr/>
          </p:nvSpPr>
          <p:spPr>
            <a:xfrm>
              <a:off x="2678340" y="2198425"/>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2" name="Straight Arrow Connector 21"/>
            <p:cNvCxnSpPr/>
            <p:nvPr/>
          </p:nvCxnSpPr>
          <p:spPr>
            <a:xfrm flipH="1">
              <a:off x="2678340" y="2519534"/>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5400000">
              <a:off x="2789255" y="367714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25" name="Rectangle 24"/>
            <p:cNvSpPr/>
            <p:nvPr/>
          </p:nvSpPr>
          <p:spPr>
            <a:xfrm>
              <a:off x="4084410" y="3248186"/>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26" name="Rectangle 25"/>
            <p:cNvSpPr/>
            <p:nvPr/>
          </p:nvSpPr>
          <p:spPr>
            <a:xfrm>
              <a:off x="4084410" y="3418909"/>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27" name="Rectangle 26"/>
            <p:cNvSpPr/>
            <p:nvPr/>
          </p:nvSpPr>
          <p:spPr>
            <a:xfrm rot="5400000">
              <a:off x="5247093" y="4496035"/>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8" name="Straight Arrow Connector 27"/>
            <p:cNvCxnSpPr/>
            <p:nvPr/>
          </p:nvCxnSpPr>
          <p:spPr>
            <a:xfrm flipV="1">
              <a:off x="5602783" y="2136789"/>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783111" y="2816576"/>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532728" y="2979359"/>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31737" y="3090579"/>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532728" y="3090579"/>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031737" y="3350145"/>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339561" y="3350145"/>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532727" y="3090579"/>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783111" y="2519534"/>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5224903" y="3350145"/>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10800000" flipV="1">
              <a:off x="3906688" y="3352849"/>
              <a:ext cx="432879" cy="285991"/>
            </a:xfrm>
            <a:prstGeom prst="bentConnector3">
              <a:avLst>
                <a:gd name="adj1" fmla="val 100059"/>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906689" y="4124892"/>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906689" y="3577858"/>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3647125" y="399471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3647125" y="3729555"/>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3906689" y="3994713"/>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3193879" y="2636443"/>
              <a:ext cx="2326620" cy="2326620"/>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Content Placeholder 2"/>
          <p:cNvSpPr txBox="1">
            <a:spLocks/>
          </p:cNvSpPr>
          <p:nvPr/>
        </p:nvSpPr>
        <p:spPr>
          <a:xfrm>
            <a:off x="156378" y="5924043"/>
            <a:ext cx="8987622" cy="755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8GB DRAM =</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6.4e10 cells</a:t>
            </a:r>
            <a:endParaRPr kumimoji="0" lang="en-US" sz="4000" b="0" i="1" u="none" strike="noStrike" kern="1200" cap="none" spc="0" normalizeH="0" baseline="30000" noProof="0" dirty="0">
              <a:ln>
                <a:noFill/>
              </a:ln>
              <a:solidFill>
                <a:prstClr val="black"/>
              </a:solidFill>
              <a:effectLst/>
              <a:uLnTx/>
              <a:uFillTx/>
              <a:latin typeface="Cambria" panose="02040503050406030204" pitchFamily="18" charset="0"/>
              <a:ea typeface="+mn-ea"/>
              <a:cs typeface="+mn-cs"/>
            </a:endParaRPr>
          </a:p>
        </p:txBody>
      </p:sp>
      <p:grpSp>
        <p:nvGrpSpPr>
          <p:cNvPr id="15" name="Group 14"/>
          <p:cNvGrpSpPr/>
          <p:nvPr/>
        </p:nvGrpSpPr>
        <p:grpSpPr>
          <a:xfrm>
            <a:off x="3454545" y="989490"/>
            <a:ext cx="5027115" cy="4675908"/>
            <a:chOff x="4495587" y="1688868"/>
            <a:chExt cx="4230914" cy="3935332"/>
          </a:xfrm>
        </p:grpSpPr>
        <p:grpSp>
          <p:nvGrpSpPr>
            <p:cNvPr id="11" name="Group 10"/>
            <p:cNvGrpSpPr/>
            <p:nvPr/>
          </p:nvGrpSpPr>
          <p:grpSpPr>
            <a:xfrm>
              <a:off x="5066634" y="1688868"/>
              <a:ext cx="3657600" cy="3657600"/>
              <a:chOff x="3325271" y="1978517"/>
              <a:chExt cx="3657600" cy="3657600"/>
            </a:xfrm>
          </p:grpSpPr>
          <p:sp>
            <p:nvSpPr>
              <p:cNvPr id="10" name="Rectangle 9"/>
              <p:cNvSpPr/>
              <p:nvPr/>
            </p:nvSpPr>
            <p:spPr>
              <a:xfrm>
                <a:off x="3782471" y="1978517"/>
                <a:ext cx="3200400" cy="3200400"/>
              </a:xfrm>
              <a:prstGeom prst="rect">
                <a:avLst/>
              </a:prstGeom>
              <a:pattFill prst="smGrid">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7" name="Rectangle 1346"/>
              <p:cNvSpPr/>
              <p:nvPr/>
            </p:nvSpPr>
            <p:spPr>
              <a:xfrm>
                <a:off x="3325271" y="1978517"/>
                <a:ext cx="457200" cy="3200400"/>
              </a:xfrm>
              <a:prstGeom prst="rect">
                <a:avLst/>
              </a:prstGeom>
              <a:pattFill prst="lt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8" name="Rectangle 1347"/>
              <p:cNvSpPr/>
              <p:nvPr/>
            </p:nvSpPr>
            <p:spPr>
              <a:xfrm rot="5400000">
                <a:off x="5154071" y="3807317"/>
                <a:ext cx="457200" cy="3200400"/>
              </a:xfrm>
              <a:prstGeom prst="rect">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p:cNvSpPr/>
            <p:nvPr/>
          </p:nvSpPr>
          <p:spPr>
            <a:xfrm>
              <a:off x="4495587" y="1688868"/>
              <a:ext cx="571045" cy="3200400"/>
            </a:xfrm>
            <a:prstGeom prst="rect">
              <a:avLst/>
            </a:prstGeom>
            <a:solidFill>
              <a:schemeClr val="bg1">
                <a:lumMod val="6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Row Decoder</a:t>
              </a:r>
            </a:p>
          </p:txBody>
        </p:sp>
        <p:sp>
          <p:nvSpPr>
            <p:cNvPr id="1349" name="Rectangle 1348"/>
            <p:cNvSpPr/>
            <p:nvPr/>
          </p:nvSpPr>
          <p:spPr>
            <a:xfrm rot="5400000">
              <a:off x="6878794" y="3776493"/>
              <a:ext cx="495014" cy="3200400"/>
            </a:xfrm>
            <a:prstGeom prst="rect">
              <a:avLst/>
            </a:prstGeom>
            <a:solidFill>
              <a:schemeClr val="bg1">
                <a:lumMod val="6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Row Buffer</a:t>
              </a:r>
            </a:p>
          </p:txBody>
        </p:sp>
      </p:grpSp>
      <p:grpSp>
        <p:nvGrpSpPr>
          <p:cNvPr id="1358" name="Group 1357"/>
          <p:cNvGrpSpPr/>
          <p:nvPr/>
        </p:nvGrpSpPr>
        <p:grpSpPr>
          <a:xfrm>
            <a:off x="1885630" y="2620239"/>
            <a:ext cx="3158728" cy="1815447"/>
            <a:chOff x="1885630" y="2620239"/>
            <a:chExt cx="3158728" cy="1815447"/>
          </a:xfrm>
        </p:grpSpPr>
        <p:sp>
          <p:nvSpPr>
            <p:cNvPr id="1351" name="Oval 1350"/>
            <p:cNvSpPr/>
            <p:nvPr/>
          </p:nvSpPr>
          <p:spPr>
            <a:xfrm>
              <a:off x="4943733" y="3500954"/>
              <a:ext cx="100625" cy="10062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52" name="Straight Arrow Connector 1351"/>
            <p:cNvCxnSpPr/>
            <p:nvPr/>
          </p:nvCxnSpPr>
          <p:spPr>
            <a:xfrm flipH="1" flipV="1">
              <a:off x="1885630" y="2620239"/>
              <a:ext cx="3108418" cy="871457"/>
            </a:xfrm>
            <a:prstGeom prst="straightConnector1">
              <a:avLst/>
            </a:prstGeom>
            <a:ln w="38100" cap="rnd">
              <a:solidFill>
                <a:schemeClr val="accent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53" name="Straight Arrow Connector 1352"/>
            <p:cNvCxnSpPr/>
            <p:nvPr/>
          </p:nvCxnSpPr>
          <p:spPr>
            <a:xfrm flipH="1">
              <a:off x="1885630" y="3612726"/>
              <a:ext cx="3119844" cy="822960"/>
            </a:xfrm>
            <a:prstGeom prst="straightConnector1">
              <a:avLst/>
            </a:prstGeom>
            <a:ln w="38100" cap="rnd">
              <a:solidFill>
                <a:schemeClr val="accent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312585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6 -1.85185E-6 L -0.27465 -1.85185E-6 " pathEditMode="relative" rAng="0" ptsTypes="AA">
                                      <p:cBhvr>
                                        <p:cTn id="6" dur="500" fill="hold"/>
                                        <p:tgtEl>
                                          <p:spTgt spid="7"/>
                                        </p:tgtEl>
                                        <p:attrNameLst>
                                          <p:attrName>ppt_x</p:attrName>
                                          <p:attrName>ppt_y</p:attrName>
                                        </p:attrNameLst>
                                      </p:cBhvr>
                                      <p:rCtr x="-13733" y="0"/>
                                    </p:animMotion>
                                  </p:childTnLst>
                                </p:cTn>
                              </p:par>
                              <p:par>
                                <p:cTn id="7" presetID="6" presetClass="emph" presetSubtype="0" fill="hold" nodeType="withEffect">
                                  <p:stCondLst>
                                    <p:cond delay="0"/>
                                  </p:stCondLst>
                                  <p:childTnLst>
                                    <p:animScale>
                                      <p:cBhvr>
                                        <p:cTn id="8" dur="500" fill="hold"/>
                                        <p:tgtEl>
                                          <p:spTgt spid="7"/>
                                        </p:tgtEl>
                                      </p:cBhvr>
                                      <p:by x="80000" y="80000"/>
                                    </p:animScale>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58"/>
                                        </p:tgtEl>
                                        <p:attrNameLst>
                                          <p:attrName>style.visibility</p:attrName>
                                        </p:attrNameLst>
                                      </p:cBhvr>
                                      <p:to>
                                        <p:strVal val="visible"/>
                                      </p:to>
                                    </p:set>
                                    <p:animEffect transition="in" filter="fade">
                                      <p:cBhvr>
                                        <p:cTn id="16" dur="500"/>
                                        <p:tgtEl>
                                          <p:spTgt spid="135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b="1"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b="1"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3497308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ontent Placeholder 2"/>
          <p:cNvSpPr>
            <a:spLocks noGrp="1"/>
          </p:cNvSpPr>
          <p:nvPr>
            <p:ph idx="1"/>
          </p:nvPr>
        </p:nvSpPr>
        <p:spPr>
          <a:xfrm>
            <a:off x="249382" y="821579"/>
            <a:ext cx="8668576" cy="1517107"/>
          </a:xfrm>
        </p:spPr>
        <p:txBody>
          <a:bodyPr/>
          <a:lstStyle/>
          <a:p>
            <a:pPr marL="0" indent="0">
              <a:buNone/>
            </a:pPr>
            <a:r>
              <a:rPr lang="en-US" sz="3200" dirty="0"/>
              <a:t>Generate a </a:t>
            </a:r>
            <a:r>
              <a:rPr lang="en-US" sz="3200" b="1" dirty="0">
                <a:solidFill>
                  <a:schemeClr val="accent6"/>
                </a:solidFill>
              </a:rPr>
              <a:t>PUF response </a:t>
            </a:r>
            <a:r>
              <a:rPr lang="en-US" sz="3200" dirty="0"/>
              <a:t>with locations of cells in a </a:t>
            </a:r>
            <a:r>
              <a:rPr lang="en-US" sz="3200" b="1" dirty="0">
                <a:solidFill>
                  <a:schemeClr val="accent5"/>
                </a:solidFill>
              </a:rPr>
              <a:t>PUF memory segment </a:t>
            </a:r>
            <a:r>
              <a:rPr lang="en-US" sz="3200" dirty="0"/>
              <a:t>that </a:t>
            </a:r>
            <a:r>
              <a:rPr lang="en-US" sz="3200" b="1" dirty="0">
                <a:solidFill>
                  <a:srgbClr val="C00000"/>
                </a:solidFill>
              </a:rPr>
              <a:t>fail</a:t>
            </a:r>
            <a:r>
              <a:rPr lang="en-US" sz="3200" dirty="0">
                <a:solidFill>
                  <a:srgbClr val="C00000"/>
                </a:solidFill>
              </a:rPr>
              <a:t>                 </a:t>
            </a:r>
            <a:r>
              <a:rPr lang="en-US" sz="3200" dirty="0"/>
              <a:t>with a </a:t>
            </a:r>
            <a:r>
              <a:rPr lang="en-US" sz="3200" b="1" dirty="0">
                <a:solidFill>
                  <a:schemeClr val="accent6"/>
                </a:solidFill>
              </a:rPr>
              <a:t>refresh interval </a:t>
            </a:r>
            <a:r>
              <a:rPr lang="en-US" sz="3200" b="1" i="1" dirty="0">
                <a:solidFill>
                  <a:schemeClr val="accent6"/>
                </a:solidFill>
              </a:rPr>
              <a:t>N</a:t>
            </a:r>
            <a:endParaRPr lang="en-US" sz="3200" dirty="0"/>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Evaluating a DRAM Retention PUF</a:t>
            </a:r>
          </a:p>
        </p:txBody>
      </p:sp>
      <p:grpSp>
        <p:nvGrpSpPr>
          <p:cNvPr id="323" name="Group 322"/>
          <p:cNvGrpSpPr/>
          <p:nvPr/>
        </p:nvGrpSpPr>
        <p:grpSpPr>
          <a:xfrm>
            <a:off x="3675757" y="2423667"/>
            <a:ext cx="1905141" cy="2704047"/>
            <a:chOff x="3179064" y="1373122"/>
            <a:chExt cx="2560320" cy="3374108"/>
          </a:xfrm>
        </p:grpSpPr>
        <p:cxnSp>
          <p:nvCxnSpPr>
            <p:cNvPr id="337" name="Straight Connector 336"/>
            <p:cNvCxnSpPr/>
            <p:nvPr/>
          </p:nvCxnSpPr>
          <p:spPr>
            <a:xfrm flipH="1" flipV="1">
              <a:off x="4451604" y="1373122"/>
              <a:ext cx="762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509930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573938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381914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317906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92" name="Group 491"/>
          <p:cNvGrpSpPr/>
          <p:nvPr/>
        </p:nvGrpSpPr>
        <p:grpSpPr>
          <a:xfrm rot="5400000">
            <a:off x="2634647" y="1023317"/>
            <a:ext cx="1733660" cy="5710862"/>
            <a:chOff x="3179064" y="1411842"/>
            <a:chExt cx="2163259" cy="4237406"/>
          </a:xfrm>
        </p:grpSpPr>
        <p:grpSp>
          <p:nvGrpSpPr>
            <p:cNvPr id="516" name="Group 515"/>
            <p:cNvGrpSpPr/>
            <p:nvPr/>
          </p:nvGrpSpPr>
          <p:grpSpPr>
            <a:xfrm>
              <a:off x="4640539" y="1411842"/>
              <a:ext cx="4" cy="4212468"/>
              <a:chOff x="3367999" y="1465184"/>
              <a:chExt cx="4" cy="4212468"/>
            </a:xfrm>
          </p:grpSpPr>
          <p:cxnSp>
            <p:nvCxnSpPr>
              <p:cNvPr id="526" name="Straight Connector 525"/>
              <p:cNvCxnSpPr/>
              <p:nvPr/>
            </p:nvCxnSpPr>
            <p:spPr>
              <a:xfrm rot="16200000">
                <a:off x="1387496" y="3697149"/>
                <a:ext cx="396100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rot="16200000">
                <a:off x="3280373"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7" name="Group 516"/>
            <p:cNvGrpSpPr/>
            <p:nvPr/>
          </p:nvGrpSpPr>
          <p:grpSpPr>
            <a:xfrm>
              <a:off x="5342321" y="1411842"/>
              <a:ext cx="2" cy="4237406"/>
              <a:chOff x="3422081" y="1465184"/>
              <a:chExt cx="2" cy="4237406"/>
            </a:xfrm>
          </p:grpSpPr>
          <p:cxnSp>
            <p:nvCxnSpPr>
              <p:cNvPr id="524" name="Straight Connector 523"/>
              <p:cNvCxnSpPr/>
              <p:nvPr/>
            </p:nvCxnSpPr>
            <p:spPr>
              <a:xfrm rot="16200000">
                <a:off x="1429108" y="3709617"/>
                <a:ext cx="398594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rot="16200000">
                <a:off x="3334453" y="1552814"/>
                <a:ext cx="175259"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927988" y="1411842"/>
              <a:ext cx="2" cy="4212468"/>
              <a:chOff x="3287908" y="1465184"/>
              <a:chExt cx="2" cy="4212468"/>
            </a:xfrm>
          </p:grpSpPr>
          <p:cxnSp>
            <p:nvCxnSpPr>
              <p:cNvPr id="522" name="Straight Connector 521"/>
              <p:cNvCxnSpPr/>
              <p:nvPr/>
            </p:nvCxnSpPr>
            <p:spPr>
              <a:xfrm rot="16200000">
                <a:off x="1307404" y="3697148"/>
                <a:ext cx="3961008"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rot="16200000">
                <a:off x="3200280"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9" name="Group 518"/>
            <p:cNvGrpSpPr/>
            <p:nvPr/>
          </p:nvGrpSpPr>
          <p:grpSpPr>
            <a:xfrm>
              <a:off x="3179064" y="1411842"/>
              <a:ext cx="2" cy="4212468"/>
              <a:chOff x="3179064" y="1465184"/>
              <a:chExt cx="2" cy="4212468"/>
            </a:xfrm>
          </p:grpSpPr>
          <p:cxnSp>
            <p:nvCxnSpPr>
              <p:cNvPr id="520" name="Straight Connector 519"/>
              <p:cNvCxnSpPr/>
              <p:nvPr/>
            </p:nvCxnSpPr>
            <p:spPr>
              <a:xfrm rot="16200000">
                <a:off x="1198560" y="3697149"/>
                <a:ext cx="3961007"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rot="16200000">
                <a:off x="3091436"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cxnSp>
        <p:nvCxnSpPr>
          <p:cNvPr id="514" name="Straight Connector 513"/>
          <p:cNvCxnSpPr>
            <a:stCxn id="498" idx="0"/>
          </p:cNvCxnSpPr>
          <p:nvPr/>
        </p:nvCxnSpPr>
        <p:spPr>
          <a:xfrm flipH="1" flipV="1">
            <a:off x="1764424" y="2410578"/>
            <a:ext cx="567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V="1">
            <a:off x="2724463" y="2432076"/>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255739" y="2423667"/>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1290559" y="2423667"/>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188541" y="2432076"/>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494" name="Group 493"/>
          <p:cNvGrpSpPr/>
          <p:nvPr/>
        </p:nvGrpSpPr>
        <p:grpSpPr>
          <a:xfrm>
            <a:off x="1046274" y="5127714"/>
            <a:ext cx="2381426" cy="316503"/>
            <a:chOff x="2223532" y="4533556"/>
            <a:chExt cx="3200400" cy="394932"/>
          </a:xfrm>
        </p:grpSpPr>
        <p:sp>
          <p:nvSpPr>
            <p:cNvPr id="496" name="Rounded Rectangle 495"/>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497" name="Rounded Rectangle 496"/>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8" name="Rounded Rectangle 497"/>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9" name="Rounded Rectangle 498"/>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500" name="Rounded Rectangle 499"/>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sp>
        <p:nvSpPr>
          <p:cNvPr id="495" name="Rounded Rectangle 494"/>
          <p:cNvSpPr/>
          <p:nvPr/>
        </p:nvSpPr>
        <p:spPr>
          <a:xfrm>
            <a:off x="366364" y="2747222"/>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542" name="Oval 541"/>
          <p:cNvSpPr/>
          <p:nvPr/>
        </p:nvSpPr>
        <p:spPr>
          <a:xfrm>
            <a:off x="1048803" y="274610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3" name="Oval 542"/>
          <p:cNvSpPr/>
          <p:nvPr/>
        </p:nvSpPr>
        <p:spPr>
          <a:xfrm>
            <a:off x="1525088" y="274610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Oval 543"/>
          <p:cNvSpPr/>
          <p:nvPr/>
        </p:nvSpPr>
        <p:spPr>
          <a:xfrm>
            <a:off x="2001373" y="274610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5" name="Oval 544"/>
          <p:cNvSpPr/>
          <p:nvPr/>
        </p:nvSpPr>
        <p:spPr>
          <a:xfrm>
            <a:off x="2477659" y="274610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Oval 545"/>
          <p:cNvSpPr/>
          <p:nvPr/>
        </p:nvSpPr>
        <p:spPr>
          <a:xfrm>
            <a:off x="2953944" y="2746103"/>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3" name="Chord 552"/>
          <p:cNvSpPr/>
          <p:nvPr/>
        </p:nvSpPr>
        <p:spPr>
          <a:xfrm>
            <a:off x="1048803" y="2746102"/>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4" name="Chord 553"/>
          <p:cNvSpPr/>
          <p:nvPr/>
        </p:nvSpPr>
        <p:spPr>
          <a:xfrm>
            <a:off x="1525088" y="2746102"/>
            <a:ext cx="476285" cy="512967"/>
          </a:xfrm>
          <a:prstGeom prst="chord">
            <a:avLst>
              <a:gd name="adj1" fmla="val 12747321"/>
              <a:gd name="adj2" fmla="val 1965980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5" name="Chord 554"/>
          <p:cNvSpPr/>
          <p:nvPr/>
        </p:nvSpPr>
        <p:spPr>
          <a:xfrm>
            <a:off x="2001373" y="274610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6" name="Chord 555"/>
          <p:cNvSpPr/>
          <p:nvPr/>
        </p:nvSpPr>
        <p:spPr>
          <a:xfrm>
            <a:off x="2477658" y="2746102"/>
            <a:ext cx="476285" cy="512967"/>
          </a:xfrm>
          <a:prstGeom prst="chord">
            <a:avLst>
              <a:gd name="adj1" fmla="val 12350173"/>
              <a:gd name="adj2" fmla="val 200350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7" name="Chord 556"/>
          <p:cNvSpPr/>
          <p:nvPr/>
        </p:nvSpPr>
        <p:spPr>
          <a:xfrm>
            <a:off x="2953944" y="2746102"/>
            <a:ext cx="476285" cy="512967"/>
          </a:xfrm>
          <a:prstGeom prst="chord">
            <a:avLst>
              <a:gd name="adj1" fmla="val 11541880"/>
              <a:gd name="adj2" fmla="val 2086992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0" name="Oval 559"/>
          <p:cNvSpPr/>
          <p:nvPr/>
        </p:nvSpPr>
        <p:spPr>
          <a:xfrm>
            <a:off x="1525823"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1" name="Oval 560"/>
          <p:cNvSpPr/>
          <p:nvPr/>
        </p:nvSpPr>
        <p:spPr>
          <a:xfrm>
            <a:off x="2002108"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2" name="Oval 561"/>
          <p:cNvSpPr/>
          <p:nvPr/>
        </p:nvSpPr>
        <p:spPr>
          <a:xfrm>
            <a:off x="2478394"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3" name="Oval 562"/>
          <p:cNvSpPr/>
          <p:nvPr/>
        </p:nvSpPr>
        <p:spPr>
          <a:xfrm>
            <a:off x="2954679"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Content Placeholder 3"/>
          <p:cNvSpPr txBox="1">
            <a:spLocks/>
          </p:cNvSpPr>
          <p:nvPr/>
        </p:nvSpPr>
        <p:spPr>
          <a:xfrm>
            <a:off x="6271636" y="4026679"/>
            <a:ext cx="1908747"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Fails with refresh interval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a:t>
            </a:r>
          </a:p>
        </p:txBody>
      </p:sp>
      <p:cxnSp>
        <p:nvCxnSpPr>
          <p:cNvPr id="205" name="Straight Arrow Connector 204"/>
          <p:cNvCxnSpPr/>
          <p:nvPr/>
        </p:nvCxnSpPr>
        <p:spPr>
          <a:xfrm flipH="1" flipV="1">
            <a:off x="5925504" y="4253638"/>
            <a:ext cx="662628" cy="149518"/>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7" name="Content Placeholder 3"/>
          <p:cNvSpPr txBox="1">
            <a:spLocks/>
          </p:cNvSpPr>
          <p:nvPr/>
        </p:nvSpPr>
        <p:spPr>
          <a:xfrm>
            <a:off x="6503652" y="2011527"/>
            <a:ext cx="2151006" cy="10590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Can handle a longer refresh interval</a:t>
            </a:r>
          </a:p>
        </p:txBody>
      </p:sp>
      <p:cxnSp>
        <p:nvCxnSpPr>
          <p:cNvPr id="208" name="Straight Arrow Connector 207"/>
          <p:cNvCxnSpPr>
            <a:stCxn id="207" idx="1"/>
          </p:cNvCxnSpPr>
          <p:nvPr/>
        </p:nvCxnSpPr>
        <p:spPr>
          <a:xfrm flipH="1">
            <a:off x="5925504" y="2541028"/>
            <a:ext cx="578148" cy="284603"/>
          </a:xfrm>
          <a:prstGeom prst="straightConnector1">
            <a:avLst/>
          </a:prstGeom>
          <a:ln w="762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17" name="Group 316"/>
          <p:cNvGrpSpPr/>
          <p:nvPr/>
        </p:nvGrpSpPr>
        <p:grpSpPr>
          <a:xfrm>
            <a:off x="3416314" y="5136123"/>
            <a:ext cx="2381426" cy="316503"/>
            <a:chOff x="2223532" y="4533556"/>
            <a:chExt cx="3200400" cy="394932"/>
          </a:xfrm>
        </p:grpSpPr>
        <p:sp>
          <p:nvSpPr>
            <p:cNvPr id="318" name="Rounded Rectangle 317"/>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19" name="Rounded Rectangle 318"/>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0" name="Rounded Rectangle 319"/>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1" name="Rounded Rectangle 320"/>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322" name="Rounded Rectangle 321"/>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6" name="TextBox 5"/>
          <p:cNvSpPr txBox="1"/>
          <p:nvPr/>
        </p:nvSpPr>
        <p:spPr>
          <a:xfrm>
            <a:off x="466344" y="5545118"/>
            <a:ext cx="84516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pattern of retention failures across a segment of DRAM is </a:t>
            </a:r>
            <a:r>
              <a:rPr kumimoji="0" lang="en-US" sz="2800" b="1" i="0" u="none" strike="noStrike" kern="1200" cap="none" spc="0" normalizeH="0" baseline="0" noProof="0" dirty="0">
                <a:ln>
                  <a:noFill/>
                </a:ln>
                <a:solidFill>
                  <a:srgbClr val="70AD47"/>
                </a:solidFill>
                <a:effectLst/>
                <a:uLnTx/>
                <a:uFillTx/>
                <a:latin typeface="Calibri" panose="020F0502020204030204"/>
                <a:ea typeface="+mn-ea"/>
                <a:cs typeface="+mn-cs"/>
              </a:rPr>
              <a:t>unique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the device</a:t>
            </a:r>
          </a:p>
        </p:txBody>
      </p:sp>
      <p:sp>
        <p:nvSpPr>
          <p:cNvPr id="559" name="Oval 558"/>
          <p:cNvSpPr/>
          <p:nvPr/>
        </p:nvSpPr>
        <p:spPr>
          <a:xfrm>
            <a:off x="1049538"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p:cNvSpPr/>
          <p:nvPr/>
        </p:nvSpPr>
        <p:spPr>
          <a:xfrm>
            <a:off x="1527256" y="332267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Chord 350"/>
          <p:cNvSpPr/>
          <p:nvPr/>
        </p:nvSpPr>
        <p:spPr>
          <a:xfrm>
            <a:off x="1527256" y="3322671"/>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Oval 351"/>
          <p:cNvSpPr/>
          <p:nvPr/>
        </p:nvSpPr>
        <p:spPr>
          <a:xfrm>
            <a:off x="1527991" y="332219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Oval 353"/>
          <p:cNvSpPr/>
          <p:nvPr/>
        </p:nvSpPr>
        <p:spPr>
          <a:xfrm>
            <a:off x="3907493" y="334129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Chord 354"/>
          <p:cNvSpPr/>
          <p:nvPr/>
        </p:nvSpPr>
        <p:spPr>
          <a:xfrm>
            <a:off x="3907493" y="334129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Oval 355"/>
          <p:cNvSpPr/>
          <p:nvPr/>
        </p:nvSpPr>
        <p:spPr>
          <a:xfrm>
            <a:off x="3908228" y="334081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Oval 357"/>
          <p:cNvSpPr/>
          <p:nvPr/>
        </p:nvSpPr>
        <p:spPr>
          <a:xfrm>
            <a:off x="4873153" y="4537604"/>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Chord 358"/>
          <p:cNvSpPr/>
          <p:nvPr/>
        </p:nvSpPr>
        <p:spPr>
          <a:xfrm>
            <a:off x="4873153" y="4537603"/>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Oval 359"/>
          <p:cNvSpPr/>
          <p:nvPr/>
        </p:nvSpPr>
        <p:spPr>
          <a:xfrm>
            <a:off x="4873888" y="453712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Oval 361"/>
          <p:cNvSpPr/>
          <p:nvPr/>
        </p:nvSpPr>
        <p:spPr>
          <a:xfrm>
            <a:off x="2498772" y="449820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Chord 362"/>
          <p:cNvSpPr/>
          <p:nvPr/>
        </p:nvSpPr>
        <p:spPr>
          <a:xfrm>
            <a:off x="2498772" y="4498201"/>
            <a:ext cx="476285" cy="512967"/>
          </a:xfrm>
          <a:prstGeom prst="chord">
            <a:avLst>
              <a:gd name="adj1" fmla="val 11424034"/>
              <a:gd name="adj2" fmla="val 2094718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Oval 363"/>
          <p:cNvSpPr/>
          <p:nvPr/>
        </p:nvSpPr>
        <p:spPr>
          <a:xfrm>
            <a:off x="2499507" y="449772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6" name="Oval 365"/>
          <p:cNvSpPr/>
          <p:nvPr/>
        </p:nvSpPr>
        <p:spPr>
          <a:xfrm>
            <a:off x="1057598" y="4494391"/>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Chord 366"/>
          <p:cNvSpPr/>
          <p:nvPr/>
        </p:nvSpPr>
        <p:spPr>
          <a:xfrm>
            <a:off x="1057598" y="4494390"/>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Oval 367"/>
          <p:cNvSpPr/>
          <p:nvPr/>
        </p:nvSpPr>
        <p:spPr>
          <a:xfrm>
            <a:off x="1058333" y="449391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Oval 369"/>
          <p:cNvSpPr/>
          <p:nvPr/>
        </p:nvSpPr>
        <p:spPr>
          <a:xfrm>
            <a:off x="1065013" y="389962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Chord 370"/>
          <p:cNvSpPr/>
          <p:nvPr/>
        </p:nvSpPr>
        <p:spPr>
          <a:xfrm>
            <a:off x="1065013" y="389962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Oval 371"/>
          <p:cNvSpPr/>
          <p:nvPr/>
        </p:nvSpPr>
        <p:spPr>
          <a:xfrm>
            <a:off x="1065748" y="38991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Oval 373"/>
          <p:cNvSpPr/>
          <p:nvPr/>
        </p:nvSpPr>
        <p:spPr>
          <a:xfrm>
            <a:off x="3430559" y="391455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Chord 374"/>
          <p:cNvSpPr/>
          <p:nvPr/>
        </p:nvSpPr>
        <p:spPr>
          <a:xfrm>
            <a:off x="3430559" y="3914553"/>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Oval 375"/>
          <p:cNvSpPr/>
          <p:nvPr/>
        </p:nvSpPr>
        <p:spPr>
          <a:xfrm>
            <a:off x="3431294" y="391407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Oval 377"/>
          <p:cNvSpPr/>
          <p:nvPr/>
        </p:nvSpPr>
        <p:spPr>
          <a:xfrm>
            <a:off x="3906843" y="39049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Chord 378"/>
          <p:cNvSpPr/>
          <p:nvPr/>
        </p:nvSpPr>
        <p:spPr>
          <a:xfrm>
            <a:off x="3906843" y="39049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Oval 379"/>
          <p:cNvSpPr/>
          <p:nvPr/>
        </p:nvSpPr>
        <p:spPr>
          <a:xfrm>
            <a:off x="3907578" y="39044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Oval 381"/>
          <p:cNvSpPr/>
          <p:nvPr/>
        </p:nvSpPr>
        <p:spPr>
          <a:xfrm>
            <a:off x="2498772" y="392212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Chord 382"/>
          <p:cNvSpPr/>
          <p:nvPr/>
        </p:nvSpPr>
        <p:spPr>
          <a:xfrm>
            <a:off x="2498772" y="392212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Oval 383"/>
          <p:cNvSpPr/>
          <p:nvPr/>
        </p:nvSpPr>
        <p:spPr>
          <a:xfrm>
            <a:off x="2499507" y="392164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3435864" y="2751509"/>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Chord 106"/>
          <p:cNvSpPr/>
          <p:nvPr/>
        </p:nvSpPr>
        <p:spPr>
          <a:xfrm>
            <a:off x="3435864" y="2751508"/>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3436599" y="275103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4385014" y="3342112"/>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Chord 110"/>
          <p:cNvSpPr/>
          <p:nvPr/>
        </p:nvSpPr>
        <p:spPr>
          <a:xfrm>
            <a:off x="4385014" y="3342111"/>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385749" y="334163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1537696" y="3896744"/>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Chord 114"/>
          <p:cNvSpPr/>
          <p:nvPr/>
        </p:nvSpPr>
        <p:spPr>
          <a:xfrm>
            <a:off x="1537696" y="3896743"/>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1538431" y="389626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3903420" y="4496405"/>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Chord 118"/>
          <p:cNvSpPr/>
          <p:nvPr/>
        </p:nvSpPr>
        <p:spPr>
          <a:xfrm>
            <a:off x="3903420" y="4496404"/>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3904155" y="449592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2014971" y="4492917"/>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Chord 122"/>
          <p:cNvSpPr/>
          <p:nvPr/>
        </p:nvSpPr>
        <p:spPr>
          <a:xfrm>
            <a:off x="2014971" y="4492916"/>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015706" y="449243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5352152" y="3928571"/>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Chord 126"/>
          <p:cNvSpPr/>
          <p:nvPr/>
        </p:nvSpPr>
        <p:spPr>
          <a:xfrm>
            <a:off x="5352152" y="3928570"/>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5352887" y="392809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4881780" y="3345216"/>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Chord 130"/>
          <p:cNvSpPr/>
          <p:nvPr/>
        </p:nvSpPr>
        <p:spPr>
          <a:xfrm>
            <a:off x="4881780" y="3345215"/>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4882515" y="334473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5346458" y="27482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Chord 134"/>
          <p:cNvSpPr/>
          <p:nvPr/>
        </p:nvSpPr>
        <p:spPr>
          <a:xfrm>
            <a:off x="5346458" y="27482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5347193" y="27477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1540664" y="45009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Chord 138"/>
          <p:cNvSpPr/>
          <p:nvPr/>
        </p:nvSpPr>
        <p:spPr>
          <a:xfrm>
            <a:off x="1540664" y="45009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1541399" y="45004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p:cNvSpPr/>
          <p:nvPr/>
        </p:nvSpPr>
        <p:spPr>
          <a:xfrm>
            <a:off x="3906201" y="27543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Chord 142"/>
          <p:cNvSpPr/>
          <p:nvPr/>
        </p:nvSpPr>
        <p:spPr>
          <a:xfrm>
            <a:off x="3906201" y="27543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3906936" y="27538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4387855" y="45066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Chord 146"/>
          <p:cNvSpPr/>
          <p:nvPr/>
        </p:nvSpPr>
        <p:spPr>
          <a:xfrm>
            <a:off x="4387855" y="45066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4388590" y="45061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950156" y="332413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Chord 150"/>
          <p:cNvSpPr/>
          <p:nvPr/>
        </p:nvSpPr>
        <p:spPr>
          <a:xfrm>
            <a:off x="2950156" y="3324136"/>
            <a:ext cx="476285" cy="512967"/>
          </a:xfrm>
          <a:prstGeom prst="chord">
            <a:avLst>
              <a:gd name="adj1" fmla="val 12511964"/>
              <a:gd name="adj2" fmla="val 199556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p:cNvSpPr/>
          <p:nvPr/>
        </p:nvSpPr>
        <p:spPr>
          <a:xfrm>
            <a:off x="2950891" y="332365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p:cNvSpPr/>
          <p:nvPr/>
        </p:nvSpPr>
        <p:spPr>
          <a:xfrm>
            <a:off x="2005469" y="332042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Chord 154"/>
          <p:cNvSpPr/>
          <p:nvPr/>
        </p:nvSpPr>
        <p:spPr>
          <a:xfrm>
            <a:off x="2005469" y="3320424"/>
            <a:ext cx="476285" cy="512967"/>
          </a:xfrm>
          <a:prstGeom prst="chord">
            <a:avLst>
              <a:gd name="adj1" fmla="val 13083115"/>
              <a:gd name="adj2" fmla="val 1932863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p:cNvSpPr/>
          <p:nvPr/>
        </p:nvSpPr>
        <p:spPr>
          <a:xfrm>
            <a:off x="2006204" y="33199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p:cNvSpPr/>
          <p:nvPr/>
        </p:nvSpPr>
        <p:spPr>
          <a:xfrm>
            <a:off x="2005375" y="389531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Chord 158"/>
          <p:cNvSpPr/>
          <p:nvPr/>
        </p:nvSpPr>
        <p:spPr>
          <a:xfrm>
            <a:off x="2005375" y="389530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p:cNvSpPr/>
          <p:nvPr/>
        </p:nvSpPr>
        <p:spPr>
          <a:xfrm>
            <a:off x="2006110" y="389483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2965765" y="449932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Chord 162"/>
          <p:cNvSpPr/>
          <p:nvPr/>
        </p:nvSpPr>
        <p:spPr>
          <a:xfrm>
            <a:off x="2965765" y="449932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2966500" y="44988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p:cNvSpPr/>
          <p:nvPr/>
        </p:nvSpPr>
        <p:spPr>
          <a:xfrm>
            <a:off x="4876602" y="274384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Chord 166"/>
          <p:cNvSpPr/>
          <p:nvPr/>
        </p:nvSpPr>
        <p:spPr>
          <a:xfrm>
            <a:off x="4876602" y="2743847"/>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p:cNvSpPr/>
          <p:nvPr/>
        </p:nvSpPr>
        <p:spPr>
          <a:xfrm>
            <a:off x="4877337" y="27433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p:cNvSpPr/>
          <p:nvPr/>
        </p:nvSpPr>
        <p:spPr>
          <a:xfrm>
            <a:off x="5349254" y="334481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Chord 172"/>
          <p:cNvSpPr/>
          <p:nvPr/>
        </p:nvSpPr>
        <p:spPr>
          <a:xfrm>
            <a:off x="5349254" y="334481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p:cNvSpPr/>
          <p:nvPr/>
        </p:nvSpPr>
        <p:spPr>
          <a:xfrm>
            <a:off x="5349989" y="334433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p:cNvSpPr/>
          <p:nvPr/>
        </p:nvSpPr>
        <p:spPr>
          <a:xfrm>
            <a:off x="4380160" y="392038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Chord 176"/>
          <p:cNvSpPr/>
          <p:nvPr/>
        </p:nvSpPr>
        <p:spPr>
          <a:xfrm>
            <a:off x="4380160" y="3920381"/>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p:cNvSpPr/>
          <p:nvPr/>
        </p:nvSpPr>
        <p:spPr>
          <a:xfrm>
            <a:off x="4380895" y="391990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p:cNvSpPr/>
          <p:nvPr/>
        </p:nvSpPr>
        <p:spPr>
          <a:xfrm>
            <a:off x="3431652" y="449243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Chord 180"/>
          <p:cNvSpPr/>
          <p:nvPr/>
        </p:nvSpPr>
        <p:spPr>
          <a:xfrm>
            <a:off x="3431652" y="4492438"/>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p:cNvSpPr/>
          <p:nvPr/>
        </p:nvSpPr>
        <p:spPr>
          <a:xfrm>
            <a:off x="3432387" y="449196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p:cNvSpPr/>
          <p:nvPr/>
        </p:nvSpPr>
        <p:spPr>
          <a:xfrm>
            <a:off x="5343490" y="452687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Chord 184"/>
          <p:cNvSpPr/>
          <p:nvPr/>
        </p:nvSpPr>
        <p:spPr>
          <a:xfrm>
            <a:off x="5343490" y="452687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p:cNvSpPr/>
          <p:nvPr/>
        </p:nvSpPr>
        <p:spPr>
          <a:xfrm>
            <a:off x="5344225" y="452639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p:cNvSpPr/>
          <p:nvPr/>
        </p:nvSpPr>
        <p:spPr>
          <a:xfrm>
            <a:off x="2472338" y="332962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Chord 188"/>
          <p:cNvSpPr/>
          <p:nvPr/>
        </p:nvSpPr>
        <p:spPr>
          <a:xfrm>
            <a:off x="2472338" y="332962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Oval 189"/>
          <p:cNvSpPr/>
          <p:nvPr/>
        </p:nvSpPr>
        <p:spPr>
          <a:xfrm>
            <a:off x="2473073" y="33291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Oval 191"/>
          <p:cNvSpPr/>
          <p:nvPr/>
        </p:nvSpPr>
        <p:spPr>
          <a:xfrm>
            <a:off x="4867885" y="393353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Chord 192"/>
          <p:cNvSpPr/>
          <p:nvPr/>
        </p:nvSpPr>
        <p:spPr>
          <a:xfrm>
            <a:off x="4867885" y="393353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Oval 193"/>
          <p:cNvSpPr/>
          <p:nvPr/>
        </p:nvSpPr>
        <p:spPr>
          <a:xfrm>
            <a:off x="4868620" y="393305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Oval 195"/>
          <p:cNvSpPr/>
          <p:nvPr/>
        </p:nvSpPr>
        <p:spPr>
          <a:xfrm>
            <a:off x="1046659" y="332182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Chord 196"/>
          <p:cNvSpPr/>
          <p:nvPr/>
        </p:nvSpPr>
        <p:spPr>
          <a:xfrm>
            <a:off x="1046659" y="3321824"/>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Oval 197"/>
          <p:cNvSpPr/>
          <p:nvPr/>
        </p:nvSpPr>
        <p:spPr>
          <a:xfrm>
            <a:off x="1047394" y="33213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p:cNvSpPr/>
          <p:nvPr/>
        </p:nvSpPr>
        <p:spPr>
          <a:xfrm>
            <a:off x="4384194" y="275432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Chord 200"/>
          <p:cNvSpPr/>
          <p:nvPr/>
        </p:nvSpPr>
        <p:spPr>
          <a:xfrm>
            <a:off x="4384194" y="2754323"/>
            <a:ext cx="476285" cy="512967"/>
          </a:xfrm>
          <a:prstGeom prst="chord">
            <a:avLst>
              <a:gd name="adj1" fmla="val 12931907"/>
              <a:gd name="adj2" fmla="val 194919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Oval 201"/>
          <p:cNvSpPr/>
          <p:nvPr/>
        </p:nvSpPr>
        <p:spPr>
          <a:xfrm>
            <a:off x="4384929" y="275384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p:cNvSpPr/>
          <p:nvPr/>
        </p:nvSpPr>
        <p:spPr>
          <a:xfrm>
            <a:off x="2965274" y="393305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Chord 208"/>
          <p:cNvSpPr/>
          <p:nvPr/>
        </p:nvSpPr>
        <p:spPr>
          <a:xfrm>
            <a:off x="2965274" y="3933054"/>
            <a:ext cx="476285" cy="512967"/>
          </a:xfrm>
          <a:prstGeom prst="chord">
            <a:avLst>
              <a:gd name="adj1" fmla="val 12646583"/>
              <a:gd name="adj2" fmla="val 1974040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p:cNvSpPr/>
          <p:nvPr/>
        </p:nvSpPr>
        <p:spPr>
          <a:xfrm>
            <a:off x="2966009" y="393257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Oval 211"/>
          <p:cNvSpPr/>
          <p:nvPr/>
        </p:nvSpPr>
        <p:spPr>
          <a:xfrm>
            <a:off x="3432593" y="333043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Chord 212"/>
          <p:cNvSpPr/>
          <p:nvPr/>
        </p:nvSpPr>
        <p:spPr>
          <a:xfrm>
            <a:off x="3432593" y="333043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Oval 213"/>
          <p:cNvSpPr/>
          <p:nvPr/>
        </p:nvSpPr>
        <p:spPr>
          <a:xfrm>
            <a:off x="3433328" y="332995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1056953" y="2817402"/>
            <a:ext cx="4767939" cy="1932958"/>
            <a:chOff x="1056953" y="2817402"/>
            <a:chExt cx="4767939" cy="1932958"/>
          </a:xfrm>
        </p:grpSpPr>
        <p:cxnSp>
          <p:nvCxnSpPr>
            <p:cNvPr id="618" name="Straight Connector 617"/>
            <p:cNvCxnSpPr/>
            <p:nvPr/>
          </p:nvCxnSpPr>
          <p:spPr>
            <a:xfrm flipV="1">
              <a:off x="1560073" y="2864050"/>
              <a:ext cx="4082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066838" y="281740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510580" y="2887943"/>
              <a:ext cx="42124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2950399" y="294519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1056953" y="2932699"/>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1535406" y="350926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915643" y="352789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881303" y="4724200"/>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2506922" y="470355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1065748" y="4680987"/>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130478" y="397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496024" y="398585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972308" y="39762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2564237" y="399342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3432319" y="300546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381469" y="3596067"/>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534151" y="4150699"/>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899875" y="4750360"/>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011426" y="4746872"/>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5348607" y="4182526"/>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947245" y="3416515"/>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5411923" y="28195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1606129" y="45722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971666" y="28256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4453320" y="45779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3020310" y="345639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070934" y="341985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013525" y="4081906"/>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2973915" y="468592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884752" y="293044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357404" y="353141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388310" y="410697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3497117" y="456373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5408955" y="459817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537803" y="340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4933350" y="40048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1112124" y="3393124"/>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4449659" y="28584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3030739" y="405593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3498058" y="34017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047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7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8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3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3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3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4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4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4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4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4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5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5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5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56"/>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5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6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6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64"/>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66"/>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6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70"/>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7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76"/>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78"/>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8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8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8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86"/>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88"/>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90"/>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92"/>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9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96"/>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98"/>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200"/>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20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206"/>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210"/>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212"/>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214"/>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22" presetClass="entr" presetSubtype="1" fill="hold" grpId="0" nodeType="clickEffect">
                                  <p:stCondLst>
                                    <p:cond delay="0"/>
                                  </p:stCondLst>
                                  <p:childTnLst>
                                    <p:set>
                                      <p:cBhvr>
                                        <p:cTn id="192" dur="1" fill="hold">
                                          <p:stCondLst>
                                            <p:cond delay="0"/>
                                          </p:stCondLst>
                                        </p:cTn>
                                        <p:tgtEl>
                                          <p:spTgt spid="553"/>
                                        </p:tgtEl>
                                        <p:attrNameLst>
                                          <p:attrName>style.visibility</p:attrName>
                                        </p:attrNameLst>
                                      </p:cBhvr>
                                      <p:to>
                                        <p:strVal val="visible"/>
                                      </p:to>
                                    </p:set>
                                    <p:animEffect transition="in" filter="wipe(up)">
                                      <p:cBhvr>
                                        <p:cTn id="193" dur="3000"/>
                                        <p:tgtEl>
                                          <p:spTgt spid="553"/>
                                        </p:tgtEl>
                                      </p:cBhvr>
                                    </p:animEffect>
                                  </p:childTnLst>
                                </p:cTn>
                              </p:par>
                              <p:par>
                                <p:cTn id="194" presetID="22" presetClass="entr" presetSubtype="1" fill="hold" grpId="0" nodeType="withEffect">
                                  <p:stCondLst>
                                    <p:cond delay="0"/>
                                  </p:stCondLst>
                                  <p:childTnLst>
                                    <p:set>
                                      <p:cBhvr>
                                        <p:cTn id="195" dur="1" fill="hold">
                                          <p:stCondLst>
                                            <p:cond delay="0"/>
                                          </p:stCondLst>
                                        </p:cTn>
                                        <p:tgtEl>
                                          <p:spTgt spid="554"/>
                                        </p:tgtEl>
                                        <p:attrNameLst>
                                          <p:attrName>style.visibility</p:attrName>
                                        </p:attrNameLst>
                                      </p:cBhvr>
                                      <p:to>
                                        <p:strVal val="visible"/>
                                      </p:to>
                                    </p:set>
                                    <p:animEffect transition="in" filter="wipe(up)">
                                      <p:cBhvr>
                                        <p:cTn id="196" dur="3000"/>
                                        <p:tgtEl>
                                          <p:spTgt spid="554"/>
                                        </p:tgtEl>
                                      </p:cBhvr>
                                    </p:animEffect>
                                  </p:childTnLst>
                                </p:cTn>
                              </p:par>
                              <p:par>
                                <p:cTn id="197" presetID="22" presetClass="entr" presetSubtype="1" fill="hold" grpId="0" nodeType="withEffect">
                                  <p:stCondLst>
                                    <p:cond delay="0"/>
                                  </p:stCondLst>
                                  <p:childTnLst>
                                    <p:set>
                                      <p:cBhvr>
                                        <p:cTn id="198" dur="1" fill="hold">
                                          <p:stCondLst>
                                            <p:cond delay="0"/>
                                          </p:stCondLst>
                                        </p:cTn>
                                        <p:tgtEl>
                                          <p:spTgt spid="555"/>
                                        </p:tgtEl>
                                        <p:attrNameLst>
                                          <p:attrName>style.visibility</p:attrName>
                                        </p:attrNameLst>
                                      </p:cBhvr>
                                      <p:to>
                                        <p:strVal val="visible"/>
                                      </p:to>
                                    </p:set>
                                    <p:animEffect transition="in" filter="wipe(up)">
                                      <p:cBhvr>
                                        <p:cTn id="199" dur="3000"/>
                                        <p:tgtEl>
                                          <p:spTgt spid="555"/>
                                        </p:tgtEl>
                                      </p:cBhvr>
                                    </p:animEffect>
                                  </p:childTnLst>
                                </p:cTn>
                              </p:par>
                              <p:par>
                                <p:cTn id="200" presetID="22" presetClass="entr" presetSubtype="1" fill="hold" grpId="0" nodeType="withEffect">
                                  <p:stCondLst>
                                    <p:cond delay="0"/>
                                  </p:stCondLst>
                                  <p:childTnLst>
                                    <p:set>
                                      <p:cBhvr>
                                        <p:cTn id="201" dur="1" fill="hold">
                                          <p:stCondLst>
                                            <p:cond delay="0"/>
                                          </p:stCondLst>
                                        </p:cTn>
                                        <p:tgtEl>
                                          <p:spTgt spid="556"/>
                                        </p:tgtEl>
                                        <p:attrNameLst>
                                          <p:attrName>style.visibility</p:attrName>
                                        </p:attrNameLst>
                                      </p:cBhvr>
                                      <p:to>
                                        <p:strVal val="visible"/>
                                      </p:to>
                                    </p:set>
                                    <p:animEffect transition="in" filter="wipe(up)">
                                      <p:cBhvr>
                                        <p:cTn id="202" dur="3000"/>
                                        <p:tgtEl>
                                          <p:spTgt spid="556"/>
                                        </p:tgtEl>
                                      </p:cBhvr>
                                    </p:animEffect>
                                  </p:childTnLst>
                                </p:cTn>
                              </p:par>
                              <p:par>
                                <p:cTn id="203" presetID="22" presetClass="entr" presetSubtype="1" fill="hold" grpId="0" nodeType="withEffect">
                                  <p:stCondLst>
                                    <p:cond delay="0"/>
                                  </p:stCondLst>
                                  <p:childTnLst>
                                    <p:set>
                                      <p:cBhvr>
                                        <p:cTn id="204" dur="1" fill="hold">
                                          <p:stCondLst>
                                            <p:cond delay="0"/>
                                          </p:stCondLst>
                                        </p:cTn>
                                        <p:tgtEl>
                                          <p:spTgt spid="557"/>
                                        </p:tgtEl>
                                        <p:attrNameLst>
                                          <p:attrName>style.visibility</p:attrName>
                                        </p:attrNameLst>
                                      </p:cBhvr>
                                      <p:to>
                                        <p:strVal val="visible"/>
                                      </p:to>
                                    </p:set>
                                    <p:animEffect transition="in" filter="wipe(up)">
                                      <p:cBhvr>
                                        <p:cTn id="205" dur="3000"/>
                                        <p:tgtEl>
                                          <p:spTgt spid="557"/>
                                        </p:tgtEl>
                                      </p:cBhvr>
                                    </p:animEffect>
                                  </p:childTnLst>
                                </p:cTn>
                              </p:par>
                              <p:par>
                                <p:cTn id="206" presetID="22" presetClass="entr" presetSubtype="1" fill="hold" grpId="0" nodeType="withEffect">
                                  <p:stCondLst>
                                    <p:cond delay="0"/>
                                  </p:stCondLst>
                                  <p:childTnLst>
                                    <p:set>
                                      <p:cBhvr>
                                        <p:cTn id="207" dur="1" fill="hold">
                                          <p:stCondLst>
                                            <p:cond delay="0"/>
                                          </p:stCondLst>
                                        </p:cTn>
                                        <p:tgtEl>
                                          <p:spTgt spid="351"/>
                                        </p:tgtEl>
                                        <p:attrNameLst>
                                          <p:attrName>style.visibility</p:attrName>
                                        </p:attrNameLst>
                                      </p:cBhvr>
                                      <p:to>
                                        <p:strVal val="visible"/>
                                      </p:to>
                                    </p:set>
                                    <p:animEffect transition="in" filter="wipe(up)">
                                      <p:cBhvr>
                                        <p:cTn id="208" dur="3000"/>
                                        <p:tgtEl>
                                          <p:spTgt spid="351"/>
                                        </p:tgtEl>
                                      </p:cBhvr>
                                    </p:animEffect>
                                  </p:childTnLst>
                                </p:cTn>
                              </p:par>
                              <p:par>
                                <p:cTn id="209" presetID="22" presetClass="entr" presetSubtype="1" fill="hold" grpId="0" nodeType="withEffect">
                                  <p:stCondLst>
                                    <p:cond delay="0"/>
                                  </p:stCondLst>
                                  <p:childTnLst>
                                    <p:set>
                                      <p:cBhvr>
                                        <p:cTn id="210" dur="1" fill="hold">
                                          <p:stCondLst>
                                            <p:cond delay="0"/>
                                          </p:stCondLst>
                                        </p:cTn>
                                        <p:tgtEl>
                                          <p:spTgt spid="355"/>
                                        </p:tgtEl>
                                        <p:attrNameLst>
                                          <p:attrName>style.visibility</p:attrName>
                                        </p:attrNameLst>
                                      </p:cBhvr>
                                      <p:to>
                                        <p:strVal val="visible"/>
                                      </p:to>
                                    </p:set>
                                    <p:animEffect transition="in" filter="wipe(up)">
                                      <p:cBhvr>
                                        <p:cTn id="211" dur="3000"/>
                                        <p:tgtEl>
                                          <p:spTgt spid="355"/>
                                        </p:tgtEl>
                                      </p:cBhvr>
                                    </p:animEffect>
                                  </p:childTnLst>
                                </p:cTn>
                              </p:par>
                              <p:par>
                                <p:cTn id="212" presetID="22" presetClass="entr" presetSubtype="1" fill="hold" grpId="0" nodeType="withEffect">
                                  <p:stCondLst>
                                    <p:cond delay="0"/>
                                  </p:stCondLst>
                                  <p:childTnLst>
                                    <p:set>
                                      <p:cBhvr>
                                        <p:cTn id="213" dur="1" fill="hold">
                                          <p:stCondLst>
                                            <p:cond delay="0"/>
                                          </p:stCondLst>
                                        </p:cTn>
                                        <p:tgtEl>
                                          <p:spTgt spid="359"/>
                                        </p:tgtEl>
                                        <p:attrNameLst>
                                          <p:attrName>style.visibility</p:attrName>
                                        </p:attrNameLst>
                                      </p:cBhvr>
                                      <p:to>
                                        <p:strVal val="visible"/>
                                      </p:to>
                                    </p:set>
                                    <p:animEffect transition="in" filter="wipe(up)">
                                      <p:cBhvr>
                                        <p:cTn id="214" dur="3000"/>
                                        <p:tgtEl>
                                          <p:spTgt spid="359"/>
                                        </p:tgtEl>
                                      </p:cBhvr>
                                    </p:animEffect>
                                  </p:childTnLst>
                                </p:cTn>
                              </p:par>
                              <p:par>
                                <p:cTn id="215" presetID="22" presetClass="entr" presetSubtype="1" fill="hold" grpId="0" nodeType="withEffect">
                                  <p:stCondLst>
                                    <p:cond delay="0"/>
                                  </p:stCondLst>
                                  <p:childTnLst>
                                    <p:set>
                                      <p:cBhvr>
                                        <p:cTn id="216" dur="1" fill="hold">
                                          <p:stCondLst>
                                            <p:cond delay="0"/>
                                          </p:stCondLst>
                                        </p:cTn>
                                        <p:tgtEl>
                                          <p:spTgt spid="363"/>
                                        </p:tgtEl>
                                        <p:attrNameLst>
                                          <p:attrName>style.visibility</p:attrName>
                                        </p:attrNameLst>
                                      </p:cBhvr>
                                      <p:to>
                                        <p:strVal val="visible"/>
                                      </p:to>
                                    </p:set>
                                    <p:animEffect transition="in" filter="wipe(up)">
                                      <p:cBhvr>
                                        <p:cTn id="217" dur="3000"/>
                                        <p:tgtEl>
                                          <p:spTgt spid="363"/>
                                        </p:tgtEl>
                                      </p:cBhvr>
                                    </p:animEffect>
                                  </p:childTnLst>
                                </p:cTn>
                              </p:par>
                              <p:par>
                                <p:cTn id="218" presetID="22" presetClass="entr" presetSubtype="1" fill="hold" grpId="0" nodeType="withEffect">
                                  <p:stCondLst>
                                    <p:cond delay="0"/>
                                  </p:stCondLst>
                                  <p:childTnLst>
                                    <p:set>
                                      <p:cBhvr>
                                        <p:cTn id="219" dur="1" fill="hold">
                                          <p:stCondLst>
                                            <p:cond delay="0"/>
                                          </p:stCondLst>
                                        </p:cTn>
                                        <p:tgtEl>
                                          <p:spTgt spid="367"/>
                                        </p:tgtEl>
                                        <p:attrNameLst>
                                          <p:attrName>style.visibility</p:attrName>
                                        </p:attrNameLst>
                                      </p:cBhvr>
                                      <p:to>
                                        <p:strVal val="visible"/>
                                      </p:to>
                                    </p:set>
                                    <p:animEffect transition="in" filter="wipe(up)">
                                      <p:cBhvr>
                                        <p:cTn id="220" dur="3000"/>
                                        <p:tgtEl>
                                          <p:spTgt spid="367"/>
                                        </p:tgtEl>
                                      </p:cBhvr>
                                    </p:animEffect>
                                  </p:childTnLst>
                                </p:cTn>
                              </p:par>
                              <p:par>
                                <p:cTn id="221" presetID="22" presetClass="entr" presetSubtype="1" fill="hold" grpId="0" nodeType="withEffect">
                                  <p:stCondLst>
                                    <p:cond delay="0"/>
                                  </p:stCondLst>
                                  <p:childTnLst>
                                    <p:set>
                                      <p:cBhvr>
                                        <p:cTn id="222" dur="1" fill="hold">
                                          <p:stCondLst>
                                            <p:cond delay="0"/>
                                          </p:stCondLst>
                                        </p:cTn>
                                        <p:tgtEl>
                                          <p:spTgt spid="371"/>
                                        </p:tgtEl>
                                        <p:attrNameLst>
                                          <p:attrName>style.visibility</p:attrName>
                                        </p:attrNameLst>
                                      </p:cBhvr>
                                      <p:to>
                                        <p:strVal val="visible"/>
                                      </p:to>
                                    </p:set>
                                    <p:animEffect transition="in" filter="wipe(up)">
                                      <p:cBhvr>
                                        <p:cTn id="223" dur="3000"/>
                                        <p:tgtEl>
                                          <p:spTgt spid="371"/>
                                        </p:tgtEl>
                                      </p:cBhvr>
                                    </p:animEffect>
                                  </p:childTnLst>
                                </p:cTn>
                              </p:par>
                              <p:par>
                                <p:cTn id="224" presetID="22" presetClass="entr" presetSubtype="1" fill="hold" grpId="0" nodeType="withEffect">
                                  <p:stCondLst>
                                    <p:cond delay="0"/>
                                  </p:stCondLst>
                                  <p:childTnLst>
                                    <p:set>
                                      <p:cBhvr>
                                        <p:cTn id="225" dur="1" fill="hold">
                                          <p:stCondLst>
                                            <p:cond delay="0"/>
                                          </p:stCondLst>
                                        </p:cTn>
                                        <p:tgtEl>
                                          <p:spTgt spid="375"/>
                                        </p:tgtEl>
                                        <p:attrNameLst>
                                          <p:attrName>style.visibility</p:attrName>
                                        </p:attrNameLst>
                                      </p:cBhvr>
                                      <p:to>
                                        <p:strVal val="visible"/>
                                      </p:to>
                                    </p:set>
                                    <p:animEffect transition="in" filter="wipe(up)">
                                      <p:cBhvr>
                                        <p:cTn id="226" dur="3000"/>
                                        <p:tgtEl>
                                          <p:spTgt spid="375"/>
                                        </p:tgtEl>
                                      </p:cBhvr>
                                    </p:animEffect>
                                  </p:childTnLst>
                                </p:cTn>
                              </p:par>
                              <p:par>
                                <p:cTn id="227" presetID="22" presetClass="entr" presetSubtype="1" fill="hold" grpId="0" nodeType="withEffect">
                                  <p:stCondLst>
                                    <p:cond delay="0"/>
                                  </p:stCondLst>
                                  <p:childTnLst>
                                    <p:set>
                                      <p:cBhvr>
                                        <p:cTn id="228" dur="1" fill="hold">
                                          <p:stCondLst>
                                            <p:cond delay="0"/>
                                          </p:stCondLst>
                                        </p:cTn>
                                        <p:tgtEl>
                                          <p:spTgt spid="379"/>
                                        </p:tgtEl>
                                        <p:attrNameLst>
                                          <p:attrName>style.visibility</p:attrName>
                                        </p:attrNameLst>
                                      </p:cBhvr>
                                      <p:to>
                                        <p:strVal val="visible"/>
                                      </p:to>
                                    </p:set>
                                    <p:animEffect transition="in" filter="wipe(up)">
                                      <p:cBhvr>
                                        <p:cTn id="229" dur="3000"/>
                                        <p:tgtEl>
                                          <p:spTgt spid="379"/>
                                        </p:tgtEl>
                                      </p:cBhvr>
                                    </p:animEffect>
                                  </p:childTnLst>
                                </p:cTn>
                              </p:par>
                              <p:par>
                                <p:cTn id="230" presetID="22" presetClass="entr" presetSubtype="1" fill="hold" grpId="0" nodeType="withEffect">
                                  <p:stCondLst>
                                    <p:cond delay="0"/>
                                  </p:stCondLst>
                                  <p:childTnLst>
                                    <p:set>
                                      <p:cBhvr>
                                        <p:cTn id="231" dur="1" fill="hold">
                                          <p:stCondLst>
                                            <p:cond delay="0"/>
                                          </p:stCondLst>
                                        </p:cTn>
                                        <p:tgtEl>
                                          <p:spTgt spid="383"/>
                                        </p:tgtEl>
                                        <p:attrNameLst>
                                          <p:attrName>style.visibility</p:attrName>
                                        </p:attrNameLst>
                                      </p:cBhvr>
                                      <p:to>
                                        <p:strVal val="visible"/>
                                      </p:to>
                                    </p:set>
                                    <p:animEffect transition="in" filter="wipe(up)">
                                      <p:cBhvr>
                                        <p:cTn id="232" dur="3000"/>
                                        <p:tgtEl>
                                          <p:spTgt spid="383"/>
                                        </p:tgtEl>
                                      </p:cBhvr>
                                    </p:animEffect>
                                  </p:childTnLst>
                                </p:cTn>
                              </p:par>
                              <p:par>
                                <p:cTn id="233" presetID="22" presetClass="entr" presetSubtype="1" fill="hold" grpId="0" nodeType="withEffect">
                                  <p:stCondLst>
                                    <p:cond delay="0"/>
                                  </p:stCondLst>
                                  <p:childTnLst>
                                    <p:set>
                                      <p:cBhvr>
                                        <p:cTn id="234" dur="1" fill="hold">
                                          <p:stCondLst>
                                            <p:cond delay="0"/>
                                          </p:stCondLst>
                                        </p:cTn>
                                        <p:tgtEl>
                                          <p:spTgt spid="107"/>
                                        </p:tgtEl>
                                        <p:attrNameLst>
                                          <p:attrName>style.visibility</p:attrName>
                                        </p:attrNameLst>
                                      </p:cBhvr>
                                      <p:to>
                                        <p:strVal val="visible"/>
                                      </p:to>
                                    </p:set>
                                    <p:animEffect transition="in" filter="wipe(up)">
                                      <p:cBhvr>
                                        <p:cTn id="235" dur="3000"/>
                                        <p:tgtEl>
                                          <p:spTgt spid="107"/>
                                        </p:tgtEl>
                                      </p:cBhvr>
                                    </p:animEffect>
                                  </p:childTnLst>
                                </p:cTn>
                              </p:par>
                              <p:par>
                                <p:cTn id="236" presetID="22" presetClass="entr" presetSubtype="1" fill="hold" grpId="0" nodeType="withEffect">
                                  <p:stCondLst>
                                    <p:cond delay="0"/>
                                  </p:stCondLst>
                                  <p:childTnLst>
                                    <p:set>
                                      <p:cBhvr>
                                        <p:cTn id="237" dur="1" fill="hold">
                                          <p:stCondLst>
                                            <p:cond delay="0"/>
                                          </p:stCondLst>
                                        </p:cTn>
                                        <p:tgtEl>
                                          <p:spTgt spid="111"/>
                                        </p:tgtEl>
                                        <p:attrNameLst>
                                          <p:attrName>style.visibility</p:attrName>
                                        </p:attrNameLst>
                                      </p:cBhvr>
                                      <p:to>
                                        <p:strVal val="visible"/>
                                      </p:to>
                                    </p:set>
                                    <p:animEffect transition="in" filter="wipe(up)">
                                      <p:cBhvr>
                                        <p:cTn id="238" dur="3000"/>
                                        <p:tgtEl>
                                          <p:spTgt spid="111"/>
                                        </p:tgtEl>
                                      </p:cBhvr>
                                    </p:animEffect>
                                  </p:childTnLst>
                                </p:cTn>
                              </p:par>
                              <p:par>
                                <p:cTn id="239" presetID="22" presetClass="entr" presetSubtype="1" fill="hold" grpId="0" nodeType="withEffect">
                                  <p:stCondLst>
                                    <p:cond delay="0"/>
                                  </p:stCondLst>
                                  <p:childTnLst>
                                    <p:set>
                                      <p:cBhvr>
                                        <p:cTn id="240" dur="1" fill="hold">
                                          <p:stCondLst>
                                            <p:cond delay="0"/>
                                          </p:stCondLst>
                                        </p:cTn>
                                        <p:tgtEl>
                                          <p:spTgt spid="115"/>
                                        </p:tgtEl>
                                        <p:attrNameLst>
                                          <p:attrName>style.visibility</p:attrName>
                                        </p:attrNameLst>
                                      </p:cBhvr>
                                      <p:to>
                                        <p:strVal val="visible"/>
                                      </p:to>
                                    </p:set>
                                    <p:animEffect transition="in" filter="wipe(up)">
                                      <p:cBhvr>
                                        <p:cTn id="241" dur="3000"/>
                                        <p:tgtEl>
                                          <p:spTgt spid="115"/>
                                        </p:tgtEl>
                                      </p:cBhvr>
                                    </p:animEffect>
                                  </p:childTnLst>
                                </p:cTn>
                              </p:par>
                              <p:par>
                                <p:cTn id="242" presetID="22" presetClass="entr" presetSubtype="1" fill="hold" grpId="0" nodeType="withEffect">
                                  <p:stCondLst>
                                    <p:cond delay="0"/>
                                  </p:stCondLst>
                                  <p:childTnLst>
                                    <p:set>
                                      <p:cBhvr>
                                        <p:cTn id="243" dur="1" fill="hold">
                                          <p:stCondLst>
                                            <p:cond delay="0"/>
                                          </p:stCondLst>
                                        </p:cTn>
                                        <p:tgtEl>
                                          <p:spTgt spid="119"/>
                                        </p:tgtEl>
                                        <p:attrNameLst>
                                          <p:attrName>style.visibility</p:attrName>
                                        </p:attrNameLst>
                                      </p:cBhvr>
                                      <p:to>
                                        <p:strVal val="visible"/>
                                      </p:to>
                                    </p:set>
                                    <p:animEffect transition="in" filter="wipe(up)">
                                      <p:cBhvr>
                                        <p:cTn id="244" dur="3000"/>
                                        <p:tgtEl>
                                          <p:spTgt spid="119"/>
                                        </p:tgtEl>
                                      </p:cBhvr>
                                    </p:animEffect>
                                  </p:childTnLst>
                                </p:cTn>
                              </p:par>
                              <p:par>
                                <p:cTn id="245" presetID="22" presetClass="entr" presetSubtype="1" fill="hold" grpId="0" nodeType="withEffect">
                                  <p:stCondLst>
                                    <p:cond delay="0"/>
                                  </p:stCondLst>
                                  <p:childTnLst>
                                    <p:set>
                                      <p:cBhvr>
                                        <p:cTn id="246" dur="1" fill="hold">
                                          <p:stCondLst>
                                            <p:cond delay="0"/>
                                          </p:stCondLst>
                                        </p:cTn>
                                        <p:tgtEl>
                                          <p:spTgt spid="123"/>
                                        </p:tgtEl>
                                        <p:attrNameLst>
                                          <p:attrName>style.visibility</p:attrName>
                                        </p:attrNameLst>
                                      </p:cBhvr>
                                      <p:to>
                                        <p:strVal val="visible"/>
                                      </p:to>
                                    </p:set>
                                    <p:animEffect transition="in" filter="wipe(up)">
                                      <p:cBhvr>
                                        <p:cTn id="247" dur="3000"/>
                                        <p:tgtEl>
                                          <p:spTgt spid="123"/>
                                        </p:tgtEl>
                                      </p:cBhvr>
                                    </p:animEffect>
                                  </p:childTnLst>
                                </p:cTn>
                              </p:par>
                              <p:par>
                                <p:cTn id="248" presetID="22" presetClass="entr" presetSubtype="1" fill="hold" grpId="0" nodeType="withEffect">
                                  <p:stCondLst>
                                    <p:cond delay="0"/>
                                  </p:stCondLst>
                                  <p:childTnLst>
                                    <p:set>
                                      <p:cBhvr>
                                        <p:cTn id="249" dur="1" fill="hold">
                                          <p:stCondLst>
                                            <p:cond delay="0"/>
                                          </p:stCondLst>
                                        </p:cTn>
                                        <p:tgtEl>
                                          <p:spTgt spid="127"/>
                                        </p:tgtEl>
                                        <p:attrNameLst>
                                          <p:attrName>style.visibility</p:attrName>
                                        </p:attrNameLst>
                                      </p:cBhvr>
                                      <p:to>
                                        <p:strVal val="visible"/>
                                      </p:to>
                                    </p:set>
                                    <p:animEffect transition="in" filter="wipe(up)">
                                      <p:cBhvr>
                                        <p:cTn id="250" dur="3000"/>
                                        <p:tgtEl>
                                          <p:spTgt spid="127"/>
                                        </p:tgtEl>
                                      </p:cBhvr>
                                    </p:animEffect>
                                  </p:childTnLst>
                                </p:cTn>
                              </p:par>
                              <p:par>
                                <p:cTn id="251" presetID="22" presetClass="entr" presetSubtype="1" fill="hold" grpId="0" nodeType="withEffect">
                                  <p:stCondLst>
                                    <p:cond delay="0"/>
                                  </p:stCondLst>
                                  <p:childTnLst>
                                    <p:set>
                                      <p:cBhvr>
                                        <p:cTn id="252" dur="1" fill="hold">
                                          <p:stCondLst>
                                            <p:cond delay="0"/>
                                          </p:stCondLst>
                                        </p:cTn>
                                        <p:tgtEl>
                                          <p:spTgt spid="131"/>
                                        </p:tgtEl>
                                        <p:attrNameLst>
                                          <p:attrName>style.visibility</p:attrName>
                                        </p:attrNameLst>
                                      </p:cBhvr>
                                      <p:to>
                                        <p:strVal val="visible"/>
                                      </p:to>
                                    </p:set>
                                    <p:animEffect transition="in" filter="wipe(up)">
                                      <p:cBhvr>
                                        <p:cTn id="253" dur="3000"/>
                                        <p:tgtEl>
                                          <p:spTgt spid="131"/>
                                        </p:tgtEl>
                                      </p:cBhvr>
                                    </p:animEffect>
                                  </p:childTnLst>
                                </p:cTn>
                              </p:par>
                              <p:par>
                                <p:cTn id="254" presetID="22" presetClass="entr" presetSubtype="1" fill="hold" grpId="0" nodeType="withEffect">
                                  <p:stCondLst>
                                    <p:cond delay="0"/>
                                  </p:stCondLst>
                                  <p:childTnLst>
                                    <p:set>
                                      <p:cBhvr>
                                        <p:cTn id="255" dur="1" fill="hold">
                                          <p:stCondLst>
                                            <p:cond delay="0"/>
                                          </p:stCondLst>
                                        </p:cTn>
                                        <p:tgtEl>
                                          <p:spTgt spid="135"/>
                                        </p:tgtEl>
                                        <p:attrNameLst>
                                          <p:attrName>style.visibility</p:attrName>
                                        </p:attrNameLst>
                                      </p:cBhvr>
                                      <p:to>
                                        <p:strVal val="visible"/>
                                      </p:to>
                                    </p:set>
                                    <p:animEffect transition="in" filter="wipe(up)">
                                      <p:cBhvr>
                                        <p:cTn id="256" dur="3000"/>
                                        <p:tgtEl>
                                          <p:spTgt spid="135"/>
                                        </p:tgtEl>
                                      </p:cBhvr>
                                    </p:animEffect>
                                  </p:childTnLst>
                                </p:cTn>
                              </p:par>
                              <p:par>
                                <p:cTn id="257" presetID="22" presetClass="entr" presetSubtype="1" fill="hold" grpId="0" nodeType="withEffect">
                                  <p:stCondLst>
                                    <p:cond delay="0"/>
                                  </p:stCondLst>
                                  <p:childTnLst>
                                    <p:set>
                                      <p:cBhvr>
                                        <p:cTn id="258" dur="1" fill="hold">
                                          <p:stCondLst>
                                            <p:cond delay="0"/>
                                          </p:stCondLst>
                                        </p:cTn>
                                        <p:tgtEl>
                                          <p:spTgt spid="139"/>
                                        </p:tgtEl>
                                        <p:attrNameLst>
                                          <p:attrName>style.visibility</p:attrName>
                                        </p:attrNameLst>
                                      </p:cBhvr>
                                      <p:to>
                                        <p:strVal val="visible"/>
                                      </p:to>
                                    </p:set>
                                    <p:animEffect transition="in" filter="wipe(up)">
                                      <p:cBhvr>
                                        <p:cTn id="259" dur="3000"/>
                                        <p:tgtEl>
                                          <p:spTgt spid="139"/>
                                        </p:tgtEl>
                                      </p:cBhvr>
                                    </p:animEffect>
                                  </p:childTnLst>
                                </p:cTn>
                              </p:par>
                              <p:par>
                                <p:cTn id="260" presetID="22" presetClass="entr" presetSubtype="1" fill="hold" grpId="0" nodeType="withEffect">
                                  <p:stCondLst>
                                    <p:cond delay="0"/>
                                  </p:stCondLst>
                                  <p:childTnLst>
                                    <p:set>
                                      <p:cBhvr>
                                        <p:cTn id="261" dur="1" fill="hold">
                                          <p:stCondLst>
                                            <p:cond delay="0"/>
                                          </p:stCondLst>
                                        </p:cTn>
                                        <p:tgtEl>
                                          <p:spTgt spid="143"/>
                                        </p:tgtEl>
                                        <p:attrNameLst>
                                          <p:attrName>style.visibility</p:attrName>
                                        </p:attrNameLst>
                                      </p:cBhvr>
                                      <p:to>
                                        <p:strVal val="visible"/>
                                      </p:to>
                                    </p:set>
                                    <p:animEffect transition="in" filter="wipe(up)">
                                      <p:cBhvr>
                                        <p:cTn id="262" dur="3000"/>
                                        <p:tgtEl>
                                          <p:spTgt spid="143"/>
                                        </p:tgtEl>
                                      </p:cBhvr>
                                    </p:animEffect>
                                  </p:childTnLst>
                                </p:cTn>
                              </p:par>
                              <p:par>
                                <p:cTn id="263" presetID="22" presetClass="entr" presetSubtype="1" fill="hold" grpId="0" nodeType="withEffect">
                                  <p:stCondLst>
                                    <p:cond delay="0"/>
                                  </p:stCondLst>
                                  <p:childTnLst>
                                    <p:set>
                                      <p:cBhvr>
                                        <p:cTn id="264" dur="1" fill="hold">
                                          <p:stCondLst>
                                            <p:cond delay="0"/>
                                          </p:stCondLst>
                                        </p:cTn>
                                        <p:tgtEl>
                                          <p:spTgt spid="147"/>
                                        </p:tgtEl>
                                        <p:attrNameLst>
                                          <p:attrName>style.visibility</p:attrName>
                                        </p:attrNameLst>
                                      </p:cBhvr>
                                      <p:to>
                                        <p:strVal val="visible"/>
                                      </p:to>
                                    </p:set>
                                    <p:animEffect transition="in" filter="wipe(up)">
                                      <p:cBhvr>
                                        <p:cTn id="265" dur="3000"/>
                                        <p:tgtEl>
                                          <p:spTgt spid="147"/>
                                        </p:tgtEl>
                                      </p:cBhvr>
                                    </p:animEffect>
                                  </p:childTnLst>
                                </p:cTn>
                              </p:par>
                              <p:par>
                                <p:cTn id="266" presetID="22" presetClass="entr" presetSubtype="1" fill="hold" grpId="0" nodeType="withEffect">
                                  <p:stCondLst>
                                    <p:cond delay="0"/>
                                  </p:stCondLst>
                                  <p:childTnLst>
                                    <p:set>
                                      <p:cBhvr>
                                        <p:cTn id="267" dur="1" fill="hold">
                                          <p:stCondLst>
                                            <p:cond delay="0"/>
                                          </p:stCondLst>
                                        </p:cTn>
                                        <p:tgtEl>
                                          <p:spTgt spid="151"/>
                                        </p:tgtEl>
                                        <p:attrNameLst>
                                          <p:attrName>style.visibility</p:attrName>
                                        </p:attrNameLst>
                                      </p:cBhvr>
                                      <p:to>
                                        <p:strVal val="visible"/>
                                      </p:to>
                                    </p:set>
                                    <p:animEffect transition="in" filter="wipe(up)">
                                      <p:cBhvr>
                                        <p:cTn id="268" dur="3000"/>
                                        <p:tgtEl>
                                          <p:spTgt spid="151"/>
                                        </p:tgtEl>
                                      </p:cBhvr>
                                    </p:animEffect>
                                  </p:childTnLst>
                                </p:cTn>
                              </p:par>
                              <p:par>
                                <p:cTn id="269" presetID="22" presetClass="entr" presetSubtype="1" fill="hold" grpId="0" nodeType="withEffect">
                                  <p:stCondLst>
                                    <p:cond delay="0"/>
                                  </p:stCondLst>
                                  <p:childTnLst>
                                    <p:set>
                                      <p:cBhvr>
                                        <p:cTn id="270" dur="1" fill="hold">
                                          <p:stCondLst>
                                            <p:cond delay="0"/>
                                          </p:stCondLst>
                                        </p:cTn>
                                        <p:tgtEl>
                                          <p:spTgt spid="155"/>
                                        </p:tgtEl>
                                        <p:attrNameLst>
                                          <p:attrName>style.visibility</p:attrName>
                                        </p:attrNameLst>
                                      </p:cBhvr>
                                      <p:to>
                                        <p:strVal val="visible"/>
                                      </p:to>
                                    </p:set>
                                    <p:animEffect transition="in" filter="wipe(up)">
                                      <p:cBhvr>
                                        <p:cTn id="271" dur="3000"/>
                                        <p:tgtEl>
                                          <p:spTgt spid="155"/>
                                        </p:tgtEl>
                                      </p:cBhvr>
                                    </p:animEffect>
                                  </p:childTnLst>
                                </p:cTn>
                              </p:par>
                              <p:par>
                                <p:cTn id="272" presetID="22" presetClass="entr" presetSubtype="1" fill="hold" grpId="0" nodeType="withEffect">
                                  <p:stCondLst>
                                    <p:cond delay="0"/>
                                  </p:stCondLst>
                                  <p:childTnLst>
                                    <p:set>
                                      <p:cBhvr>
                                        <p:cTn id="273" dur="1" fill="hold">
                                          <p:stCondLst>
                                            <p:cond delay="0"/>
                                          </p:stCondLst>
                                        </p:cTn>
                                        <p:tgtEl>
                                          <p:spTgt spid="159"/>
                                        </p:tgtEl>
                                        <p:attrNameLst>
                                          <p:attrName>style.visibility</p:attrName>
                                        </p:attrNameLst>
                                      </p:cBhvr>
                                      <p:to>
                                        <p:strVal val="visible"/>
                                      </p:to>
                                    </p:set>
                                    <p:animEffect transition="in" filter="wipe(up)">
                                      <p:cBhvr>
                                        <p:cTn id="274" dur="3000"/>
                                        <p:tgtEl>
                                          <p:spTgt spid="159"/>
                                        </p:tgtEl>
                                      </p:cBhvr>
                                    </p:animEffect>
                                  </p:childTnLst>
                                </p:cTn>
                              </p:par>
                              <p:par>
                                <p:cTn id="275" presetID="22" presetClass="entr" presetSubtype="1" fill="hold" grpId="0" nodeType="withEffect">
                                  <p:stCondLst>
                                    <p:cond delay="0"/>
                                  </p:stCondLst>
                                  <p:childTnLst>
                                    <p:set>
                                      <p:cBhvr>
                                        <p:cTn id="276" dur="1" fill="hold">
                                          <p:stCondLst>
                                            <p:cond delay="0"/>
                                          </p:stCondLst>
                                        </p:cTn>
                                        <p:tgtEl>
                                          <p:spTgt spid="163"/>
                                        </p:tgtEl>
                                        <p:attrNameLst>
                                          <p:attrName>style.visibility</p:attrName>
                                        </p:attrNameLst>
                                      </p:cBhvr>
                                      <p:to>
                                        <p:strVal val="visible"/>
                                      </p:to>
                                    </p:set>
                                    <p:animEffect transition="in" filter="wipe(up)">
                                      <p:cBhvr>
                                        <p:cTn id="277" dur="3000"/>
                                        <p:tgtEl>
                                          <p:spTgt spid="163"/>
                                        </p:tgtEl>
                                      </p:cBhvr>
                                    </p:animEffect>
                                  </p:childTnLst>
                                </p:cTn>
                              </p:par>
                              <p:par>
                                <p:cTn id="278" presetID="22" presetClass="entr" presetSubtype="1" fill="hold" grpId="0" nodeType="withEffect">
                                  <p:stCondLst>
                                    <p:cond delay="0"/>
                                  </p:stCondLst>
                                  <p:childTnLst>
                                    <p:set>
                                      <p:cBhvr>
                                        <p:cTn id="279" dur="1" fill="hold">
                                          <p:stCondLst>
                                            <p:cond delay="0"/>
                                          </p:stCondLst>
                                        </p:cTn>
                                        <p:tgtEl>
                                          <p:spTgt spid="167"/>
                                        </p:tgtEl>
                                        <p:attrNameLst>
                                          <p:attrName>style.visibility</p:attrName>
                                        </p:attrNameLst>
                                      </p:cBhvr>
                                      <p:to>
                                        <p:strVal val="visible"/>
                                      </p:to>
                                    </p:set>
                                    <p:animEffect transition="in" filter="wipe(up)">
                                      <p:cBhvr>
                                        <p:cTn id="280" dur="3000"/>
                                        <p:tgtEl>
                                          <p:spTgt spid="167"/>
                                        </p:tgtEl>
                                      </p:cBhvr>
                                    </p:animEffect>
                                  </p:childTnLst>
                                </p:cTn>
                              </p:par>
                              <p:par>
                                <p:cTn id="281" presetID="22" presetClass="entr" presetSubtype="1" fill="hold" grpId="0" nodeType="withEffect">
                                  <p:stCondLst>
                                    <p:cond delay="0"/>
                                  </p:stCondLst>
                                  <p:childTnLst>
                                    <p:set>
                                      <p:cBhvr>
                                        <p:cTn id="282" dur="1" fill="hold">
                                          <p:stCondLst>
                                            <p:cond delay="0"/>
                                          </p:stCondLst>
                                        </p:cTn>
                                        <p:tgtEl>
                                          <p:spTgt spid="173"/>
                                        </p:tgtEl>
                                        <p:attrNameLst>
                                          <p:attrName>style.visibility</p:attrName>
                                        </p:attrNameLst>
                                      </p:cBhvr>
                                      <p:to>
                                        <p:strVal val="visible"/>
                                      </p:to>
                                    </p:set>
                                    <p:animEffect transition="in" filter="wipe(up)">
                                      <p:cBhvr>
                                        <p:cTn id="283" dur="3000"/>
                                        <p:tgtEl>
                                          <p:spTgt spid="173"/>
                                        </p:tgtEl>
                                      </p:cBhvr>
                                    </p:animEffect>
                                  </p:childTnLst>
                                </p:cTn>
                              </p:par>
                              <p:par>
                                <p:cTn id="284" presetID="22" presetClass="entr" presetSubtype="1" fill="hold" grpId="0" nodeType="withEffect">
                                  <p:stCondLst>
                                    <p:cond delay="0"/>
                                  </p:stCondLst>
                                  <p:childTnLst>
                                    <p:set>
                                      <p:cBhvr>
                                        <p:cTn id="285" dur="1" fill="hold">
                                          <p:stCondLst>
                                            <p:cond delay="0"/>
                                          </p:stCondLst>
                                        </p:cTn>
                                        <p:tgtEl>
                                          <p:spTgt spid="177"/>
                                        </p:tgtEl>
                                        <p:attrNameLst>
                                          <p:attrName>style.visibility</p:attrName>
                                        </p:attrNameLst>
                                      </p:cBhvr>
                                      <p:to>
                                        <p:strVal val="visible"/>
                                      </p:to>
                                    </p:set>
                                    <p:animEffect transition="in" filter="wipe(up)">
                                      <p:cBhvr>
                                        <p:cTn id="286" dur="3000"/>
                                        <p:tgtEl>
                                          <p:spTgt spid="177"/>
                                        </p:tgtEl>
                                      </p:cBhvr>
                                    </p:animEffect>
                                  </p:childTnLst>
                                </p:cTn>
                              </p:par>
                              <p:par>
                                <p:cTn id="287" presetID="22" presetClass="entr" presetSubtype="1" fill="hold" grpId="0" nodeType="withEffect">
                                  <p:stCondLst>
                                    <p:cond delay="0"/>
                                  </p:stCondLst>
                                  <p:childTnLst>
                                    <p:set>
                                      <p:cBhvr>
                                        <p:cTn id="288" dur="1" fill="hold">
                                          <p:stCondLst>
                                            <p:cond delay="0"/>
                                          </p:stCondLst>
                                        </p:cTn>
                                        <p:tgtEl>
                                          <p:spTgt spid="181"/>
                                        </p:tgtEl>
                                        <p:attrNameLst>
                                          <p:attrName>style.visibility</p:attrName>
                                        </p:attrNameLst>
                                      </p:cBhvr>
                                      <p:to>
                                        <p:strVal val="visible"/>
                                      </p:to>
                                    </p:set>
                                    <p:animEffect transition="in" filter="wipe(up)">
                                      <p:cBhvr>
                                        <p:cTn id="289" dur="3000"/>
                                        <p:tgtEl>
                                          <p:spTgt spid="181"/>
                                        </p:tgtEl>
                                      </p:cBhvr>
                                    </p:animEffect>
                                  </p:childTnLst>
                                </p:cTn>
                              </p:par>
                              <p:par>
                                <p:cTn id="290" presetID="22" presetClass="entr" presetSubtype="1" fill="hold" grpId="0" nodeType="withEffect">
                                  <p:stCondLst>
                                    <p:cond delay="0"/>
                                  </p:stCondLst>
                                  <p:childTnLst>
                                    <p:set>
                                      <p:cBhvr>
                                        <p:cTn id="291" dur="1" fill="hold">
                                          <p:stCondLst>
                                            <p:cond delay="0"/>
                                          </p:stCondLst>
                                        </p:cTn>
                                        <p:tgtEl>
                                          <p:spTgt spid="185"/>
                                        </p:tgtEl>
                                        <p:attrNameLst>
                                          <p:attrName>style.visibility</p:attrName>
                                        </p:attrNameLst>
                                      </p:cBhvr>
                                      <p:to>
                                        <p:strVal val="visible"/>
                                      </p:to>
                                    </p:set>
                                    <p:animEffect transition="in" filter="wipe(up)">
                                      <p:cBhvr>
                                        <p:cTn id="292" dur="3000"/>
                                        <p:tgtEl>
                                          <p:spTgt spid="185"/>
                                        </p:tgtEl>
                                      </p:cBhvr>
                                    </p:animEffect>
                                  </p:childTnLst>
                                </p:cTn>
                              </p:par>
                              <p:par>
                                <p:cTn id="293" presetID="22" presetClass="entr" presetSubtype="1" fill="hold" grpId="0" nodeType="withEffect">
                                  <p:stCondLst>
                                    <p:cond delay="0"/>
                                  </p:stCondLst>
                                  <p:childTnLst>
                                    <p:set>
                                      <p:cBhvr>
                                        <p:cTn id="294" dur="1" fill="hold">
                                          <p:stCondLst>
                                            <p:cond delay="0"/>
                                          </p:stCondLst>
                                        </p:cTn>
                                        <p:tgtEl>
                                          <p:spTgt spid="189"/>
                                        </p:tgtEl>
                                        <p:attrNameLst>
                                          <p:attrName>style.visibility</p:attrName>
                                        </p:attrNameLst>
                                      </p:cBhvr>
                                      <p:to>
                                        <p:strVal val="visible"/>
                                      </p:to>
                                    </p:set>
                                    <p:animEffect transition="in" filter="wipe(up)">
                                      <p:cBhvr>
                                        <p:cTn id="295" dur="3000"/>
                                        <p:tgtEl>
                                          <p:spTgt spid="189"/>
                                        </p:tgtEl>
                                      </p:cBhvr>
                                    </p:animEffect>
                                  </p:childTnLst>
                                </p:cTn>
                              </p:par>
                              <p:par>
                                <p:cTn id="296" presetID="22" presetClass="entr" presetSubtype="1" fill="hold" grpId="0" nodeType="withEffect">
                                  <p:stCondLst>
                                    <p:cond delay="0"/>
                                  </p:stCondLst>
                                  <p:childTnLst>
                                    <p:set>
                                      <p:cBhvr>
                                        <p:cTn id="297" dur="1" fill="hold">
                                          <p:stCondLst>
                                            <p:cond delay="0"/>
                                          </p:stCondLst>
                                        </p:cTn>
                                        <p:tgtEl>
                                          <p:spTgt spid="193"/>
                                        </p:tgtEl>
                                        <p:attrNameLst>
                                          <p:attrName>style.visibility</p:attrName>
                                        </p:attrNameLst>
                                      </p:cBhvr>
                                      <p:to>
                                        <p:strVal val="visible"/>
                                      </p:to>
                                    </p:set>
                                    <p:animEffect transition="in" filter="wipe(up)">
                                      <p:cBhvr>
                                        <p:cTn id="298" dur="3000"/>
                                        <p:tgtEl>
                                          <p:spTgt spid="193"/>
                                        </p:tgtEl>
                                      </p:cBhvr>
                                    </p:animEffect>
                                  </p:childTnLst>
                                </p:cTn>
                              </p:par>
                              <p:par>
                                <p:cTn id="299" presetID="22" presetClass="entr" presetSubtype="1" fill="hold" grpId="0" nodeType="withEffect">
                                  <p:stCondLst>
                                    <p:cond delay="0"/>
                                  </p:stCondLst>
                                  <p:childTnLst>
                                    <p:set>
                                      <p:cBhvr>
                                        <p:cTn id="300" dur="1" fill="hold">
                                          <p:stCondLst>
                                            <p:cond delay="0"/>
                                          </p:stCondLst>
                                        </p:cTn>
                                        <p:tgtEl>
                                          <p:spTgt spid="197"/>
                                        </p:tgtEl>
                                        <p:attrNameLst>
                                          <p:attrName>style.visibility</p:attrName>
                                        </p:attrNameLst>
                                      </p:cBhvr>
                                      <p:to>
                                        <p:strVal val="visible"/>
                                      </p:to>
                                    </p:set>
                                    <p:animEffect transition="in" filter="wipe(up)">
                                      <p:cBhvr>
                                        <p:cTn id="301" dur="3000"/>
                                        <p:tgtEl>
                                          <p:spTgt spid="197"/>
                                        </p:tgtEl>
                                      </p:cBhvr>
                                    </p:animEffect>
                                  </p:childTnLst>
                                </p:cTn>
                              </p:par>
                              <p:par>
                                <p:cTn id="302" presetID="22" presetClass="entr" presetSubtype="1" fill="hold" grpId="0" nodeType="withEffect">
                                  <p:stCondLst>
                                    <p:cond delay="0"/>
                                  </p:stCondLst>
                                  <p:childTnLst>
                                    <p:set>
                                      <p:cBhvr>
                                        <p:cTn id="303" dur="1" fill="hold">
                                          <p:stCondLst>
                                            <p:cond delay="0"/>
                                          </p:stCondLst>
                                        </p:cTn>
                                        <p:tgtEl>
                                          <p:spTgt spid="201"/>
                                        </p:tgtEl>
                                        <p:attrNameLst>
                                          <p:attrName>style.visibility</p:attrName>
                                        </p:attrNameLst>
                                      </p:cBhvr>
                                      <p:to>
                                        <p:strVal val="visible"/>
                                      </p:to>
                                    </p:set>
                                    <p:animEffect transition="in" filter="wipe(up)">
                                      <p:cBhvr>
                                        <p:cTn id="304" dur="3000"/>
                                        <p:tgtEl>
                                          <p:spTgt spid="201"/>
                                        </p:tgtEl>
                                      </p:cBhvr>
                                    </p:animEffect>
                                  </p:childTnLst>
                                </p:cTn>
                              </p:par>
                              <p:par>
                                <p:cTn id="305" presetID="22" presetClass="entr" presetSubtype="1" fill="hold" grpId="0" nodeType="withEffect">
                                  <p:stCondLst>
                                    <p:cond delay="0"/>
                                  </p:stCondLst>
                                  <p:childTnLst>
                                    <p:set>
                                      <p:cBhvr>
                                        <p:cTn id="306" dur="1" fill="hold">
                                          <p:stCondLst>
                                            <p:cond delay="0"/>
                                          </p:stCondLst>
                                        </p:cTn>
                                        <p:tgtEl>
                                          <p:spTgt spid="209"/>
                                        </p:tgtEl>
                                        <p:attrNameLst>
                                          <p:attrName>style.visibility</p:attrName>
                                        </p:attrNameLst>
                                      </p:cBhvr>
                                      <p:to>
                                        <p:strVal val="visible"/>
                                      </p:to>
                                    </p:set>
                                    <p:animEffect transition="in" filter="wipe(up)">
                                      <p:cBhvr>
                                        <p:cTn id="307" dur="3000"/>
                                        <p:tgtEl>
                                          <p:spTgt spid="209"/>
                                        </p:tgtEl>
                                      </p:cBhvr>
                                    </p:animEffect>
                                  </p:childTnLst>
                                </p:cTn>
                              </p:par>
                              <p:par>
                                <p:cTn id="308" presetID="22" presetClass="entr" presetSubtype="1" fill="hold" grpId="0" nodeType="withEffect">
                                  <p:stCondLst>
                                    <p:cond delay="0"/>
                                  </p:stCondLst>
                                  <p:childTnLst>
                                    <p:set>
                                      <p:cBhvr>
                                        <p:cTn id="309" dur="1" fill="hold">
                                          <p:stCondLst>
                                            <p:cond delay="0"/>
                                          </p:stCondLst>
                                        </p:cTn>
                                        <p:tgtEl>
                                          <p:spTgt spid="213"/>
                                        </p:tgtEl>
                                        <p:attrNameLst>
                                          <p:attrName>style.visibility</p:attrName>
                                        </p:attrNameLst>
                                      </p:cBhvr>
                                      <p:to>
                                        <p:strVal val="visible"/>
                                      </p:to>
                                    </p:set>
                                    <p:animEffect transition="in" filter="wipe(up)">
                                      <p:cBhvr>
                                        <p:cTn id="310" dur="3000"/>
                                        <p:tgtEl>
                                          <p:spTgt spid="213"/>
                                        </p:tgtEl>
                                      </p:cBhvr>
                                    </p:animEffect>
                                  </p:childTnLst>
                                </p:cTn>
                              </p:par>
                            </p:childTnLst>
                          </p:cTn>
                        </p:par>
                        <p:par>
                          <p:cTn id="311" fill="hold">
                            <p:stCondLst>
                              <p:cond delay="3000"/>
                            </p:stCondLst>
                            <p:childTnLst>
                              <p:par>
                                <p:cTn id="312" presetID="1" presetClass="entr" presetSubtype="0" fill="hold" nodeType="afterEffect">
                                  <p:stCondLst>
                                    <p:cond delay="0"/>
                                  </p:stCondLst>
                                  <p:childTnLst>
                                    <p:set>
                                      <p:cBhvr>
                                        <p:cTn id="313" dur="1" fill="hold">
                                          <p:stCondLst>
                                            <p:cond delay="0"/>
                                          </p:stCondLst>
                                        </p:cTn>
                                        <p:tgtEl>
                                          <p:spTgt spid="2"/>
                                        </p:tgtEl>
                                        <p:attrNameLst>
                                          <p:attrName>style.visibility</p:attrName>
                                        </p:attrNameLst>
                                      </p:cBhvr>
                                      <p:to>
                                        <p:strVal val="visible"/>
                                      </p:to>
                                    </p:set>
                                  </p:childTnLst>
                                </p:cTn>
                              </p:par>
                            </p:childTnLst>
                          </p:cTn>
                        </p:par>
                      </p:childTnLst>
                    </p:cTn>
                  </p:par>
                  <p:par>
                    <p:cTn id="314" fill="hold">
                      <p:stCondLst>
                        <p:cond delay="indefinite"/>
                      </p:stCondLst>
                      <p:childTnLst>
                        <p:par>
                          <p:cTn id="315" fill="hold">
                            <p:stCondLst>
                              <p:cond delay="0"/>
                            </p:stCondLst>
                            <p:childTnLst>
                              <p:par>
                                <p:cTn id="316" presetID="1" presetClass="entr" presetSubtype="0" fill="hold" grpId="0" nodeType="clickEffect">
                                  <p:stCondLst>
                                    <p:cond delay="0"/>
                                  </p:stCondLst>
                                  <p:childTnLst>
                                    <p:set>
                                      <p:cBhvr>
                                        <p:cTn id="317" dur="1" fill="hold">
                                          <p:stCondLst>
                                            <p:cond delay="0"/>
                                          </p:stCondLst>
                                        </p:cTn>
                                        <p:tgtEl>
                                          <p:spTgt spid="204"/>
                                        </p:tgtEl>
                                        <p:attrNameLst>
                                          <p:attrName>style.visibility</p:attrName>
                                        </p:attrNameLst>
                                      </p:cBhvr>
                                      <p:to>
                                        <p:strVal val="visible"/>
                                      </p:to>
                                    </p:set>
                                  </p:childTnLst>
                                </p:cTn>
                              </p:par>
                              <p:par>
                                <p:cTn id="318" presetID="1" presetClass="entr" presetSubtype="0" fill="hold" nodeType="withEffect">
                                  <p:stCondLst>
                                    <p:cond delay="0"/>
                                  </p:stCondLst>
                                  <p:childTnLst>
                                    <p:set>
                                      <p:cBhvr>
                                        <p:cTn id="319" dur="1" fill="hold">
                                          <p:stCondLst>
                                            <p:cond delay="0"/>
                                          </p:stCondLst>
                                        </p:cTn>
                                        <p:tgtEl>
                                          <p:spTgt spid="205"/>
                                        </p:tgtEl>
                                        <p:attrNameLst>
                                          <p:attrName>style.visibility</p:attrName>
                                        </p:attrNameLst>
                                      </p:cBhvr>
                                      <p:to>
                                        <p:strVal val="visible"/>
                                      </p:to>
                                    </p:set>
                                  </p:childTnLst>
                                </p:cTn>
                              </p:par>
                            </p:childTnLst>
                          </p:cTn>
                        </p:par>
                      </p:childTnLst>
                    </p:cTn>
                  </p:par>
                  <p:par>
                    <p:cTn id="320" fill="hold">
                      <p:stCondLst>
                        <p:cond delay="indefinite"/>
                      </p:stCondLst>
                      <p:childTnLst>
                        <p:par>
                          <p:cTn id="321" fill="hold">
                            <p:stCondLst>
                              <p:cond delay="0"/>
                            </p:stCondLst>
                            <p:childTnLst>
                              <p:par>
                                <p:cTn id="322" presetID="1" presetClass="entr" presetSubtype="0" fill="hold" grpId="0" nodeType="clickEffect">
                                  <p:stCondLst>
                                    <p:cond delay="0"/>
                                  </p:stCondLst>
                                  <p:childTnLst>
                                    <p:set>
                                      <p:cBhvr>
                                        <p:cTn id="323" dur="1" fill="hold">
                                          <p:stCondLst>
                                            <p:cond delay="0"/>
                                          </p:stCondLst>
                                        </p:cTn>
                                        <p:tgtEl>
                                          <p:spTgt spid="207"/>
                                        </p:tgtEl>
                                        <p:attrNameLst>
                                          <p:attrName>style.visibility</p:attrName>
                                        </p:attrNameLst>
                                      </p:cBhvr>
                                      <p:to>
                                        <p:strVal val="visible"/>
                                      </p:to>
                                    </p:set>
                                  </p:childTnLst>
                                </p:cTn>
                              </p:par>
                              <p:par>
                                <p:cTn id="324" presetID="1" presetClass="entr" presetSubtype="0" fill="hold" nodeType="withEffect">
                                  <p:stCondLst>
                                    <p:cond delay="0"/>
                                  </p:stCondLst>
                                  <p:childTnLst>
                                    <p:set>
                                      <p:cBhvr>
                                        <p:cTn id="325" dur="1" fill="hold">
                                          <p:stCondLst>
                                            <p:cond delay="0"/>
                                          </p:stCondLst>
                                        </p:cTn>
                                        <p:tgtEl>
                                          <p:spTgt spid="208"/>
                                        </p:tgtEl>
                                        <p:attrNameLst>
                                          <p:attrName>style.visibility</p:attrName>
                                        </p:attrNameLst>
                                      </p:cBhvr>
                                      <p:to>
                                        <p:strVal val="visible"/>
                                      </p:to>
                                    </p:set>
                                  </p:childTnLst>
                                </p:cTn>
                              </p:par>
                            </p:childTnLst>
                          </p:cTn>
                        </p:par>
                      </p:childTnLst>
                    </p:cTn>
                  </p:par>
                  <p:par>
                    <p:cTn id="326" fill="hold">
                      <p:stCondLst>
                        <p:cond delay="indefinite"/>
                      </p:stCondLst>
                      <p:childTnLst>
                        <p:par>
                          <p:cTn id="327" fill="hold">
                            <p:stCondLst>
                              <p:cond delay="0"/>
                            </p:stCondLst>
                            <p:childTnLst>
                              <p:par>
                                <p:cTn id="328" presetID="1" presetClass="entr" presetSubtype="0" fill="hold" grpId="0" nodeType="clickEffect">
                                  <p:stCondLst>
                                    <p:cond delay="0"/>
                                  </p:stCondLst>
                                  <p:childTnLst>
                                    <p:set>
                                      <p:cBhvr>
                                        <p:cTn id="32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build="p"/>
      <p:bldP spid="495" grpId="0" animBg="1"/>
      <p:bldP spid="542" grpId="0" animBg="1"/>
      <p:bldP spid="543" grpId="0" animBg="1"/>
      <p:bldP spid="544" grpId="0" animBg="1"/>
      <p:bldP spid="545" grpId="0" animBg="1"/>
      <p:bldP spid="546" grpId="0" animBg="1"/>
      <p:bldP spid="553" grpId="0" animBg="1"/>
      <p:bldP spid="554" grpId="0" animBg="1"/>
      <p:bldP spid="555" grpId="0" animBg="1"/>
      <p:bldP spid="556" grpId="0" animBg="1"/>
      <p:bldP spid="557" grpId="0" animBg="1"/>
      <p:bldP spid="560" grpId="0" animBg="1"/>
      <p:bldP spid="561" grpId="0" animBg="1"/>
      <p:bldP spid="562" grpId="0" animBg="1"/>
      <p:bldP spid="563" grpId="0" animBg="1"/>
      <p:bldP spid="204" grpId="0"/>
      <p:bldP spid="207" grpId="0"/>
      <p:bldP spid="6" grpId="0"/>
      <p:bldP spid="559" grpId="0" animBg="1"/>
      <p:bldP spid="350" grpId="0" animBg="1"/>
      <p:bldP spid="351" grpId="0" animBg="1"/>
      <p:bldP spid="352" grpId="0" animBg="1"/>
      <p:bldP spid="354" grpId="0" animBg="1"/>
      <p:bldP spid="355" grpId="0" animBg="1"/>
      <p:bldP spid="356" grpId="0" animBg="1"/>
      <p:bldP spid="358" grpId="0" animBg="1"/>
      <p:bldP spid="359" grpId="0" animBg="1"/>
      <p:bldP spid="360" grpId="0" animBg="1"/>
      <p:bldP spid="362" grpId="0" animBg="1"/>
      <p:bldP spid="363" grpId="0" animBg="1"/>
      <p:bldP spid="364" grpId="0" animBg="1"/>
      <p:bldP spid="366" grpId="0" animBg="1"/>
      <p:bldP spid="367" grpId="0" animBg="1"/>
      <p:bldP spid="368" grpId="0" animBg="1"/>
      <p:bldP spid="370" grpId="0" animBg="1"/>
      <p:bldP spid="371" grpId="0" animBg="1"/>
      <p:bldP spid="372" grpId="0" animBg="1"/>
      <p:bldP spid="374" grpId="0" animBg="1"/>
      <p:bldP spid="375" grpId="0" animBg="1"/>
      <p:bldP spid="376" grpId="0" animBg="1"/>
      <p:bldP spid="378" grpId="0" animBg="1"/>
      <p:bldP spid="379" grpId="0" animBg="1"/>
      <p:bldP spid="380" grpId="0" animBg="1"/>
      <p:bldP spid="382" grpId="0" animBg="1"/>
      <p:bldP spid="383" grpId="0" animBg="1"/>
      <p:bldP spid="384" grpId="0" animBg="1"/>
      <p:bldP spid="106" grpId="0" animBg="1"/>
      <p:bldP spid="107" grpId="0" animBg="1"/>
      <p:bldP spid="108" grpId="0" animBg="1"/>
      <p:bldP spid="110" grpId="0" animBg="1"/>
      <p:bldP spid="111" grpId="0" animBg="1"/>
      <p:bldP spid="112" grpId="0" animBg="1"/>
      <p:bldP spid="114" grpId="0" animBg="1"/>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2" grpId="0" animBg="1"/>
      <p:bldP spid="134" grpId="0" animBg="1"/>
      <p:bldP spid="135" grpId="0" animBg="1"/>
      <p:bldP spid="136" grpId="0" animBg="1"/>
      <p:bldP spid="138" grpId="0" animBg="1"/>
      <p:bldP spid="139" grpId="0" animBg="1"/>
      <p:bldP spid="140" grpId="0" animBg="1"/>
      <p:bldP spid="142" grpId="0" animBg="1"/>
      <p:bldP spid="143" grpId="0" animBg="1"/>
      <p:bldP spid="144" grpId="0" animBg="1"/>
      <p:bldP spid="146" grpId="0" animBg="1"/>
      <p:bldP spid="147" grpId="0" animBg="1"/>
      <p:bldP spid="148" grpId="0" animBg="1"/>
      <p:bldP spid="150" grpId="0" animBg="1"/>
      <p:bldP spid="151" grpId="0" animBg="1"/>
      <p:bldP spid="152" grpId="0" animBg="1"/>
      <p:bldP spid="154" grpId="0" animBg="1"/>
      <p:bldP spid="155" grpId="0" animBg="1"/>
      <p:bldP spid="156" grpId="0" animBg="1"/>
      <p:bldP spid="158" grpId="0" animBg="1"/>
      <p:bldP spid="159" grpId="0" animBg="1"/>
      <p:bldP spid="160" grpId="0" animBg="1"/>
      <p:bldP spid="162" grpId="0" animBg="1"/>
      <p:bldP spid="163" grpId="0" animBg="1"/>
      <p:bldP spid="164" grpId="0" animBg="1"/>
      <p:bldP spid="166" grpId="0" animBg="1"/>
      <p:bldP spid="167" grpId="0" animBg="1"/>
      <p:bldP spid="168" grpId="0" animBg="1"/>
      <p:bldP spid="170" grpId="0" animBg="1"/>
      <p:bldP spid="173" grpId="0" animBg="1"/>
      <p:bldP spid="174" grpId="0" animBg="1"/>
      <p:bldP spid="176" grpId="0" animBg="1"/>
      <p:bldP spid="177" grpId="0" animBg="1"/>
      <p:bldP spid="178" grpId="0" animBg="1"/>
      <p:bldP spid="180" grpId="0" animBg="1"/>
      <p:bldP spid="181" grpId="0" animBg="1"/>
      <p:bldP spid="182" grpId="0" animBg="1"/>
      <p:bldP spid="184" grpId="0" animBg="1"/>
      <p:bldP spid="185" grpId="0" animBg="1"/>
      <p:bldP spid="186" grpId="0" animBg="1"/>
      <p:bldP spid="188" grpId="0" animBg="1"/>
      <p:bldP spid="189" grpId="0" animBg="1"/>
      <p:bldP spid="190" grpId="0" animBg="1"/>
      <p:bldP spid="192" grpId="0" animBg="1"/>
      <p:bldP spid="193" grpId="0" animBg="1"/>
      <p:bldP spid="194" grpId="0" animBg="1"/>
      <p:bldP spid="196" grpId="0" animBg="1"/>
      <p:bldP spid="197" grpId="0" animBg="1"/>
      <p:bldP spid="198" grpId="0" animBg="1"/>
      <p:bldP spid="200" grpId="0" animBg="1"/>
      <p:bldP spid="201" grpId="0" animBg="1"/>
      <p:bldP spid="202" grpId="0" animBg="1"/>
      <p:bldP spid="206" grpId="0" animBg="1"/>
      <p:bldP spid="209" grpId="0" animBg="1"/>
      <p:bldP spid="210" grpId="0" animBg="1"/>
      <p:bldP spid="212" grpId="0" animBg="1"/>
      <p:bldP spid="213" grpId="0" animBg="1"/>
      <p:bldP spid="2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Devices that make up main memory are ubiquitous in all systems</a:t>
            </a:r>
            <a:endParaRPr lang="en-US" dirty="0">
              <a:latin typeface="Tahoma" charset="0"/>
              <a:ea typeface="ＭＳ Ｐゴシック" charset="0"/>
              <a:cs typeface="ＭＳ Ｐゴシック" charset="0"/>
            </a:endParaRP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4002890818"/>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ontent Placeholder 2"/>
          <p:cNvSpPr>
            <a:spLocks noGrp="1"/>
          </p:cNvSpPr>
          <p:nvPr>
            <p:ph idx="1"/>
          </p:nvPr>
        </p:nvSpPr>
        <p:spPr>
          <a:xfrm>
            <a:off x="209862" y="821579"/>
            <a:ext cx="8853750" cy="1517107"/>
          </a:xfrm>
        </p:spPr>
        <p:txBody>
          <a:bodyPr/>
          <a:lstStyle/>
          <a:p>
            <a:pPr marL="0" indent="0">
              <a:buNone/>
            </a:pPr>
            <a:r>
              <a:rPr lang="en-US" sz="3200" dirty="0"/>
              <a:t>Generate a </a:t>
            </a:r>
            <a:r>
              <a:rPr lang="en-US" sz="3200" b="1" dirty="0">
                <a:solidFill>
                  <a:schemeClr val="accent6"/>
                </a:solidFill>
              </a:rPr>
              <a:t>PUF response </a:t>
            </a:r>
            <a:r>
              <a:rPr lang="en-US" sz="3200" dirty="0"/>
              <a:t>with locations of cells in a </a:t>
            </a:r>
            <a:r>
              <a:rPr lang="en-US" sz="3200" b="1" dirty="0">
                <a:solidFill>
                  <a:schemeClr val="accent5"/>
                </a:solidFill>
              </a:rPr>
              <a:t>PUF memory segment </a:t>
            </a:r>
            <a:r>
              <a:rPr lang="en-US" sz="3200" dirty="0"/>
              <a:t>that </a:t>
            </a:r>
            <a:r>
              <a:rPr lang="en-US" sz="3200" b="1">
                <a:solidFill>
                  <a:srgbClr val="FF0000"/>
                </a:solidFill>
              </a:rPr>
              <a:t>fail</a:t>
            </a:r>
            <a:r>
              <a:rPr lang="en-US" sz="3200"/>
              <a:t>                          with </a:t>
            </a:r>
            <a:r>
              <a:rPr lang="en-US" sz="3200" dirty="0"/>
              <a:t>a </a:t>
            </a:r>
            <a:r>
              <a:rPr lang="en-US" sz="3200" b="1" dirty="0">
                <a:solidFill>
                  <a:schemeClr val="accent6"/>
                </a:solidFill>
              </a:rPr>
              <a:t>refresh interval </a:t>
            </a:r>
            <a:r>
              <a:rPr lang="en-US" sz="3200" b="1" i="1" dirty="0">
                <a:solidFill>
                  <a:schemeClr val="accent6"/>
                </a:solidFill>
              </a:rPr>
              <a:t>N</a:t>
            </a:r>
            <a:endParaRPr lang="en-US" sz="3200" dirty="0"/>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Evaluating a DRAM Retention PUF</a:t>
            </a:r>
          </a:p>
        </p:txBody>
      </p:sp>
      <p:grpSp>
        <p:nvGrpSpPr>
          <p:cNvPr id="323" name="Group 322"/>
          <p:cNvGrpSpPr/>
          <p:nvPr/>
        </p:nvGrpSpPr>
        <p:grpSpPr>
          <a:xfrm>
            <a:off x="3675757" y="2423667"/>
            <a:ext cx="1905141" cy="2704047"/>
            <a:chOff x="3179064" y="1373122"/>
            <a:chExt cx="2560320" cy="3374108"/>
          </a:xfrm>
        </p:grpSpPr>
        <p:cxnSp>
          <p:nvCxnSpPr>
            <p:cNvPr id="337" name="Straight Connector 336"/>
            <p:cNvCxnSpPr/>
            <p:nvPr/>
          </p:nvCxnSpPr>
          <p:spPr>
            <a:xfrm flipH="1" flipV="1">
              <a:off x="4451604" y="1373122"/>
              <a:ext cx="762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509930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573938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381914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317906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92" name="Group 491"/>
          <p:cNvGrpSpPr/>
          <p:nvPr/>
        </p:nvGrpSpPr>
        <p:grpSpPr>
          <a:xfrm rot="5400000">
            <a:off x="2634647" y="1023317"/>
            <a:ext cx="1733660" cy="5710862"/>
            <a:chOff x="3179064" y="1411842"/>
            <a:chExt cx="2163259" cy="4237406"/>
          </a:xfrm>
        </p:grpSpPr>
        <p:grpSp>
          <p:nvGrpSpPr>
            <p:cNvPr id="516" name="Group 515"/>
            <p:cNvGrpSpPr/>
            <p:nvPr/>
          </p:nvGrpSpPr>
          <p:grpSpPr>
            <a:xfrm>
              <a:off x="4640539" y="1411842"/>
              <a:ext cx="4" cy="4212468"/>
              <a:chOff x="3367999" y="1465184"/>
              <a:chExt cx="4" cy="4212468"/>
            </a:xfrm>
          </p:grpSpPr>
          <p:cxnSp>
            <p:nvCxnSpPr>
              <p:cNvPr id="526" name="Straight Connector 525"/>
              <p:cNvCxnSpPr/>
              <p:nvPr/>
            </p:nvCxnSpPr>
            <p:spPr>
              <a:xfrm rot="16200000">
                <a:off x="1387496" y="3697149"/>
                <a:ext cx="396100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rot="16200000">
                <a:off x="3280373"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7" name="Group 516"/>
            <p:cNvGrpSpPr/>
            <p:nvPr/>
          </p:nvGrpSpPr>
          <p:grpSpPr>
            <a:xfrm>
              <a:off x="5342321" y="1411842"/>
              <a:ext cx="2" cy="4237406"/>
              <a:chOff x="3422081" y="1465184"/>
              <a:chExt cx="2" cy="4237406"/>
            </a:xfrm>
          </p:grpSpPr>
          <p:cxnSp>
            <p:nvCxnSpPr>
              <p:cNvPr id="524" name="Straight Connector 523"/>
              <p:cNvCxnSpPr/>
              <p:nvPr/>
            </p:nvCxnSpPr>
            <p:spPr>
              <a:xfrm rot="16200000">
                <a:off x="1429108" y="3709617"/>
                <a:ext cx="398594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rot="16200000">
                <a:off x="3334453" y="1552814"/>
                <a:ext cx="175259"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927988" y="1411842"/>
              <a:ext cx="2" cy="4212468"/>
              <a:chOff x="3287908" y="1465184"/>
              <a:chExt cx="2" cy="4212468"/>
            </a:xfrm>
          </p:grpSpPr>
          <p:cxnSp>
            <p:nvCxnSpPr>
              <p:cNvPr id="522" name="Straight Connector 521"/>
              <p:cNvCxnSpPr/>
              <p:nvPr/>
            </p:nvCxnSpPr>
            <p:spPr>
              <a:xfrm rot="16200000">
                <a:off x="1307404" y="3697148"/>
                <a:ext cx="3961008"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rot="16200000">
                <a:off x="3200280"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9" name="Group 518"/>
            <p:cNvGrpSpPr/>
            <p:nvPr/>
          </p:nvGrpSpPr>
          <p:grpSpPr>
            <a:xfrm>
              <a:off x="3179064" y="1411842"/>
              <a:ext cx="2" cy="4212468"/>
              <a:chOff x="3179064" y="1465184"/>
              <a:chExt cx="2" cy="4212468"/>
            </a:xfrm>
          </p:grpSpPr>
          <p:cxnSp>
            <p:nvCxnSpPr>
              <p:cNvPr id="520" name="Straight Connector 519"/>
              <p:cNvCxnSpPr/>
              <p:nvPr/>
            </p:nvCxnSpPr>
            <p:spPr>
              <a:xfrm rot="16200000">
                <a:off x="1198560" y="3697149"/>
                <a:ext cx="3961007"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rot="16200000">
                <a:off x="3091436"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cxnSp>
        <p:nvCxnSpPr>
          <p:cNvPr id="514" name="Straight Connector 513"/>
          <p:cNvCxnSpPr>
            <a:stCxn id="498" idx="0"/>
          </p:cNvCxnSpPr>
          <p:nvPr/>
        </p:nvCxnSpPr>
        <p:spPr>
          <a:xfrm flipH="1" flipV="1">
            <a:off x="1764424" y="2410578"/>
            <a:ext cx="567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V="1">
            <a:off x="2724463" y="2432076"/>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255739" y="2423667"/>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1290559" y="2423667"/>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188541" y="2432076"/>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494" name="Group 493"/>
          <p:cNvGrpSpPr/>
          <p:nvPr/>
        </p:nvGrpSpPr>
        <p:grpSpPr>
          <a:xfrm>
            <a:off x="1046274" y="5127714"/>
            <a:ext cx="2381426" cy="316503"/>
            <a:chOff x="2223532" y="4533556"/>
            <a:chExt cx="3200400" cy="394932"/>
          </a:xfrm>
        </p:grpSpPr>
        <p:sp>
          <p:nvSpPr>
            <p:cNvPr id="496" name="Rounded Rectangle 495"/>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497" name="Rounded Rectangle 496"/>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8" name="Rounded Rectangle 497"/>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9" name="Rounded Rectangle 498"/>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500" name="Rounded Rectangle 499"/>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sp>
        <p:nvSpPr>
          <p:cNvPr id="495" name="Rounded Rectangle 494"/>
          <p:cNvSpPr/>
          <p:nvPr/>
        </p:nvSpPr>
        <p:spPr>
          <a:xfrm>
            <a:off x="366364" y="2747222"/>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542" name="Oval 541"/>
          <p:cNvSpPr/>
          <p:nvPr/>
        </p:nvSpPr>
        <p:spPr>
          <a:xfrm>
            <a:off x="1048803" y="274610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3" name="Oval 542"/>
          <p:cNvSpPr/>
          <p:nvPr/>
        </p:nvSpPr>
        <p:spPr>
          <a:xfrm>
            <a:off x="1525088" y="274610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Oval 543"/>
          <p:cNvSpPr/>
          <p:nvPr/>
        </p:nvSpPr>
        <p:spPr>
          <a:xfrm>
            <a:off x="2001373" y="274610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5" name="Oval 544"/>
          <p:cNvSpPr/>
          <p:nvPr/>
        </p:nvSpPr>
        <p:spPr>
          <a:xfrm>
            <a:off x="2477659" y="274610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Oval 545"/>
          <p:cNvSpPr/>
          <p:nvPr/>
        </p:nvSpPr>
        <p:spPr>
          <a:xfrm>
            <a:off x="2953944" y="2746103"/>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3" name="Chord 552"/>
          <p:cNvSpPr/>
          <p:nvPr/>
        </p:nvSpPr>
        <p:spPr>
          <a:xfrm>
            <a:off x="1048803" y="2746102"/>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4" name="Chord 553"/>
          <p:cNvSpPr/>
          <p:nvPr/>
        </p:nvSpPr>
        <p:spPr>
          <a:xfrm>
            <a:off x="1525088" y="2746102"/>
            <a:ext cx="476285" cy="512967"/>
          </a:xfrm>
          <a:prstGeom prst="chord">
            <a:avLst>
              <a:gd name="adj1" fmla="val 12747321"/>
              <a:gd name="adj2" fmla="val 1965980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5" name="Chord 554"/>
          <p:cNvSpPr/>
          <p:nvPr/>
        </p:nvSpPr>
        <p:spPr>
          <a:xfrm>
            <a:off x="2001373" y="274610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6" name="Chord 555"/>
          <p:cNvSpPr/>
          <p:nvPr/>
        </p:nvSpPr>
        <p:spPr>
          <a:xfrm>
            <a:off x="2477658" y="2746102"/>
            <a:ext cx="476285" cy="512967"/>
          </a:xfrm>
          <a:prstGeom prst="chord">
            <a:avLst>
              <a:gd name="adj1" fmla="val 12350173"/>
              <a:gd name="adj2" fmla="val 200350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7" name="Chord 556"/>
          <p:cNvSpPr/>
          <p:nvPr/>
        </p:nvSpPr>
        <p:spPr>
          <a:xfrm>
            <a:off x="2953944" y="2746102"/>
            <a:ext cx="476285" cy="512967"/>
          </a:xfrm>
          <a:prstGeom prst="chord">
            <a:avLst>
              <a:gd name="adj1" fmla="val 11541880"/>
              <a:gd name="adj2" fmla="val 2086992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0" name="Oval 559"/>
          <p:cNvSpPr/>
          <p:nvPr/>
        </p:nvSpPr>
        <p:spPr>
          <a:xfrm>
            <a:off x="1525823"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1" name="Oval 560"/>
          <p:cNvSpPr/>
          <p:nvPr/>
        </p:nvSpPr>
        <p:spPr>
          <a:xfrm>
            <a:off x="2002108"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2" name="Oval 561"/>
          <p:cNvSpPr/>
          <p:nvPr/>
        </p:nvSpPr>
        <p:spPr>
          <a:xfrm>
            <a:off x="2478394"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3" name="Oval 562"/>
          <p:cNvSpPr/>
          <p:nvPr/>
        </p:nvSpPr>
        <p:spPr>
          <a:xfrm>
            <a:off x="2954679"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Content Placeholder 3"/>
          <p:cNvSpPr txBox="1">
            <a:spLocks/>
          </p:cNvSpPr>
          <p:nvPr/>
        </p:nvSpPr>
        <p:spPr>
          <a:xfrm>
            <a:off x="6271636" y="4026679"/>
            <a:ext cx="1908747"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Fails with refresh interval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X</a:t>
            </a:r>
          </a:p>
        </p:txBody>
      </p:sp>
      <p:cxnSp>
        <p:nvCxnSpPr>
          <p:cNvPr id="205" name="Straight Arrow Connector 204"/>
          <p:cNvCxnSpPr/>
          <p:nvPr/>
        </p:nvCxnSpPr>
        <p:spPr>
          <a:xfrm flipH="1" flipV="1">
            <a:off x="5925504" y="4253638"/>
            <a:ext cx="662628" cy="149518"/>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7" name="Content Placeholder 3"/>
          <p:cNvSpPr txBox="1">
            <a:spLocks/>
          </p:cNvSpPr>
          <p:nvPr/>
        </p:nvSpPr>
        <p:spPr>
          <a:xfrm>
            <a:off x="6503652" y="2011527"/>
            <a:ext cx="2151006" cy="10590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Can handle a longer refresh interval</a:t>
            </a:r>
          </a:p>
        </p:txBody>
      </p:sp>
      <p:cxnSp>
        <p:nvCxnSpPr>
          <p:cNvPr id="208" name="Straight Arrow Connector 207"/>
          <p:cNvCxnSpPr>
            <a:stCxn id="207" idx="1"/>
          </p:cNvCxnSpPr>
          <p:nvPr/>
        </p:nvCxnSpPr>
        <p:spPr>
          <a:xfrm flipH="1">
            <a:off x="5925504" y="2541028"/>
            <a:ext cx="578148" cy="284603"/>
          </a:xfrm>
          <a:prstGeom prst="straightConnector1">
            <a:avLst/>
          </a:prstGeom>
          <a:ln w="762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17" name="Group 316"/>
          <p:cNvGrpSpPr/>
          <p:nvPr/>
        </p:nvGrpSpPr>
        <p:grpSpPr>
          <a:xfrm>
            <a:off x="3416314" y="5136123"/>
            <a:ext cx="2381426" cy="316503"/>
            <a:chOff x="2223532" y="4533556"/>
            <a:chExt cx="3200400" cy="394932"/>
          </a:xfrm>
        </p:grpSpPr>
        <p:sp>
          <p:nvSpPr>
            <p:cNvPr id="318" name="Rounded Rectangle 317"/>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19" name="Rounded Rectangle 318"/>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0" name="Rounded Rectangle 319"/>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1" name="Rounded Rectangle 320"/>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322" name="Rounded Rectangle 321"/>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6" name="TextBox 5"/>
          <p:cNvSpPr txBox="1"/>
          <p:nvPr/>
        </p:nvSpPr>
        <p:spPr>
          <a:xfrm>
            <a:off x="466344" y="5545118"/>
            <a:ext cx="84516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pattern of retention failures across a segment of DRAM is </a:t>
            </a:r>
            <a:r>
              <a:rPr kumimoji="0" lang="en-US" sz="2800" b="1" i="0" u="none" strike="noStrike" kern="1200" cap="none" spc="0" normalizeH="0" baseline="0" noProof="0" dirty="0">
                <a:ln>
                  <a:noFill/>
                </a:ln>
                <a:solidFill>
                  <a:srgbClr val="70AD47"/>
                </a:solidFill>
                <a:effectLst/>
                <a:uLnTx/>
                <a:uFillTx/>
                <a:latin typeface="Calibri" panose="020F0502020204030204"/>
                <a:ea typeface="+mn-ea"/>
                <a:cs typeface="+mn-cs"/>
              </a:rPr>
              <a:t>unique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the device</a:t>
            </a:r>
          </a:p>
        </p:txBody>
      </p:sp>
      <p:sp>
        <p:nvSpPr>
          <p:cNvPr id="559" name="Oval 558"/>
          <p:cNvSpPr/>
          <p:nvPr/>
        </p:nvSpPr>
        <p:spPr>
          <a:xfrm>
            <a:off x="1049538"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p:cNvSpPr/>
          <p:nvPr/>
        </p:nvSpPr>
        <p:spPr>
          <a:xfrm>
            <a:off x="1527256" y="332267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Chord 350"/>
          <p:cNvSpPr/>
          <p:nvPr/>
        </p:nvSpPr>
        <p:spPr>
          <a:xfrm>
            <a:off x="1527256" y="3322671"/>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Oval 351"/>
          <p:cNvSpPr/>
          <p:nvPr/>
        </p:nvSpPr>
        <p:spPr>
          <a:xfrm>
            <a:off x="1527991" y="332219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Oval 353"/>
          <p:cNvSpPr/>
          <p:nvPr/>
        </p:nvSpPr>
        <p:spPr>
          <a:xfrm>
            <a:off x="3907493" y="334129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Chord 354"/>
          <p:cNvSpPr/>
          <p:nvPr/>
        </p:nvSpPr>
        <p:spPr>
          <a:xfrm>
            <a:off x="3907493" y="334129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Oval 355"/>
          <p:cNvSpPr/>
          <p:nvPr/>
        </p:nvSpPr>
        <p:spPr>
          <a:xfrm>
            <a:off x="3908228" y="334081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Oval 357"/>
          <p:cNvSpPr/>
          <p:nvPr/>
        </p:nvSpPr>
        <p:spPr>
          <a:xfrm>
            <a:off x="4873153" y="4537604"/>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Chord 358"/>
          <p:cNvSpPr/>
          <p:nvPr/>
        </p:nvSpPr>
        <p:spPr>
          <a:xfrm>
            <a:off x="4873153" y="4537603"/>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Oval 359"/>
          <p:cNvSpPr/>
          <p:nvPr/>
        </p:nvSpPr>
        <p:spPr>
          <a:xfrm>
            <a:off x="4873888" y="453712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Oval 361"/>
          <p:cNvSpPr/>
          <p:nvPr/>
        </p:nvSpPr>
        <p:spPr>
          <a:xfrm>
            <a:off x="2498772" y="449820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Chord 362"/>
          <p:cNvSpPr/>
          <p:nvPr/>
        </p:nvSpPr>
        <p:spPr>
          <a:xfrm>
            <a:off x="2498772" y="4498201"/>
            <a:ext cx="476285" cy="512967"/>
          </a:xfrm>
          <a:prstGeom prst="chord">
            <a:avLst>
              <a:gd name="adj1" fmla="val 11424034"/>
              <a:gd name="adj2" fmla="val 2094718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Oval 363"/>
          <p:cNvSpPr/>
          <p:nvPr/>
        </p:nvSpPr>
        <p:spPr>
          <a:xfrm>
            <a:off x="2499507" y="449772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6" name="Oval 365"/>
          <p:cNvSpPr/>
          <p:nvPr/>
        </p:nvSpPr>
        <p:spPr>
          <a:xfrm>
            <a:off x="1057598" y="4494391"/>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Chord 366"/>
          <p:cNvSpPr/>
          <p:nvPr/>
        </p:nvSpPr>
        <p:spPr>
          <a:xfrm>
            <a:off x="1057598" y="4494390"/>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Oval 367"/>
          <p:cNvSpPr/>
          <p:nvPr/>
        </p:nvSpPr>
        <p:spPr>
          <a:xfrm>
            <a:off x="1058333" y="449391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Oval 369"/>
          <p:cNvSpPr/>
          <p:nvPr/>
        </p:nvSpPr>
        <p:spPr>
          <a:xfrm>
            <a:off x="1065013" y="389962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Chord 370"/>
          <p:cNvSpPr/>
          <p:nvPr/>
        </p:nvSpPr>
        <p:spPr>
          <a:xfrm>
            <a:off x="1065013" y="389962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Oval 371"/>
          <p:cNvSpPr/>
          <p:nvPr/>
        </p:nvSpPr>
        <p:spPr>
          <a:xfrm>
            <a:off x="1065748" y="38991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Oval 373"/>
          <p:cNvSpPr/>
          <p:nvPr/>
        </p:nvSpPr>
        <p:spPr>
          <a:xfrm>
            <a:off x="3430559" y="391455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Chord 374"/>
          <p:cNvSpPr/>
          <p:nvPr/>
        </p:nvSpPr>
        <p:spPr>
          <a:xfrm>
            <a:off x="3430559" y="3914553"/>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Oval 375"/>
          <p:cNvSpPr/>
          <p:nvPr/>
        </p:nvSpPr>
        <p:spPr>
          <a:xfrm>
            <a:off x="3431294" y="391407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Oval 377"/>
          <p:cNvSpPr/>
          <p:nvPr/>
        </p:nvSpPr>
        <p:spPr>
          <a:xfrm>
            <a:off x="3906843" y="39049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Chord 378"/>
          <p:cNvSpPr/>
          <p:nvPr/>
        </p:nvSpPr>
        <p:spPr>
          <a:xfrm>
            <a:off x="3906843" y="39049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Oval 379"/>
          <p:cNvSpPr/>
          <p:nvPr/>
        </p:nvSpPr>
        <p:spPr>
          <a:xfrm>
            <a:off x="3907578" y="39044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Oval 381"/>
          <p:cNvSpPr/>
          <p:nvPr/>
        </p:nvSpPr>
        <p:spPr>
          <a:xfrm>
            <a:off x="2498772" y="392212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Chord 382"/>
          <p:cNvSpPr/>
          <p:nvPr/>
        </p:nvSpPr>
        <p:spPr>
          <a:xfrm>
            <a:off x="2498772" y="392212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Oval 383"/>
          <p:cNvSpPr/>
          <p:nvPr/>
        </p:nvSpPr>
        <p:spPr>
          <a:xfrm>
            <a:off x="2499507" y="392164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3435864" y="2751509"/>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Chord 106"/>
          <p:cNvSpPr/>
          <p:nvPr/>
        </p:nvSpPr>
        <p:spPr>
          <a:xfrm>
            <a:off x="3435864" y="2751508"/>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3436599" y="275103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4385014" y="3342112"/>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Chord 110"/>
          <p:cNvSpPr/>
          <p:nvPr/>
        </p:nvSpPr>
        <p:spPr>
          <a:xfrm>
            <a:off x="4385014" y="3342111"/>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385749" y="334163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1537696" y="3896744"/>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Chord 114"/>
          <p:cNvSpPr/>
          <p:nvPr/>
        </p:nvSpPr>
        <p:spPr>
          <a:xfrm>
            <a:off x="1537696" y="3896743"/>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1538431" y="389626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3903420" y="4496405"/>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Chord 118"/>
          <p:cNvSpPr/>
          <p:nvPr/>
        </p:nvSpPr>
        <p:spPr>
          <a:xfrm>
            <a:off x="3903420" y="4496404"/>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3904155" y="449592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2014971" y="4492917"/>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Chord 122"/>
          <p:cNvSpPr/>
          <p:nvPr/>
        </p:nvSpPr>
        <p:spPr>
          <a:xfrm>
            <a:off x="2014971" y="4492916"/>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015706" y="449243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5352152" y="3928571"/>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Chord 126"/>
          <p:cNvSpPr/>
          <p:nvPr/>
        </p:nvSpPr>
        <p:spPr>
          <a:xfrm>
            <a:off x="5352152" y="3928570"/>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5352887" y="392809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4881780" y="3345216"/>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Chord 130"/>
          <p:cNvSpPr/>
          <p:nvPr/>
        </p:nvSpPr>
        <p:spPr>
          <a:xfrm>
            <a:off x="4881780" y="3345215"/>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4882515" y="334473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5346458" y="27482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Chord 134"/>
          <p:cNvSpPr/>
          <p:nvPr/>
        </p:nvSpPr>
        <p:spPr>
          <a:xfrm>
            <a:off x="5346458" y="27482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5347193" y="27477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1540664" y="45009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Chord 138"/>
          <p:cNvSpPr/>
          <p:nvPr/>
        </p:nvSpPr>
        <p:spPr>
          <a:xfrm>
            <a:off x="1540664" y="45009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1541399" y="45004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p:cNvSpPr/>
          <p:nvPr/>
        </p:nvSpPr>
        <p:spPr>
          <a:xfrm>
            <a:off x="3906201" y="27543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Chord 142"/>
          <p:cNvSpPr/>
          <p:nvPr/>
        </p:nvSpPr>
        <p:spPr>
          <a:xfrm>
            <a:off x="3906201" y="27543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3906936" y="27538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4387855" y="45066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Chord 146"/>
          <p:cNvSpPr/>
          <p:nvPr/>
        </p:nvSpPr>
        <p:spPr>
          <a:xfrm>
            <a:off x="4387855" y="45066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4388590" y="45061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950156" y="332413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Chord 150"/>
          <p:cNvSpPr/>
          <p:nvPr/>
        </p:nvSpPr>
        <p:spPr>
          <a:xfrm>
            <a:off x="2950156" y="3324136"/>
            <a:ext cx="476285" cy="512967"/>
          </a:xfrm>
          <a:prstGeom prst="chord">
            <a:avLst>
              <a:gd name="adj1" fmla="val 12511964"/>
              <a:gd name="adj2" fmla="val 199556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p:cNvSpPr/>
          <p:nvPr/>
        </p:nvSpPr>
        <p:spPr>
          <a:xfrm>
            <a:off x="2950891" y="332365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p:cNvSpPr/>
          <p:nvPr/>
        </p:nvSpPr>
        <p:spPr>
          <a:xfrm>
            <a:off x="2005469" y="332042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Chord 154"/>
          <p:cNvSpPr/>
          <p:nvPr/>
        </p:nvSpPr>
        <p:spPr>
          <a:xfrm>
            <a:off x="2005469" y="3320424"/>
            <a:ext cx="476285" cy="512967"/>
          </a:xfrm>
          <a:prstGeom prst="chord">
            <a:avLst>
              <a:gd name="adj1" fmla="val 13083115"/>
              <a:gd name="adj2" fmla="val 1932863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p:cNvSpPr/>
          <p:nvPr/>
        </p:nvSpPr>
        <p:spPr>
          <a:xfrm>
            <a:off x="2006204" y="33199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p:cNvSpPr/>
          <p:nvPr/>
        </p:nvSpPr>
        <p:spPr>
          <a:xfrm>
            <a:off x="2005375" y="389531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Chord 158"/>
          <p:cNvSpPr/>
          <p:nvPr/>
        </p:nvSpPr>
        <p:spPr>
          <a:xfrm>
            <a:off x="2005375" y="389530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p:cNvSpPr/>
          <p:nvPr/>
        </p:nvSpPr>
        <p:spPr>
          <a:xfrm>
            <a:off x="2006110" y="389483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2965765" y="449932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Chord 162"/>
          <p:cNvSpPr/>
          <p:nvPr/>
        </p:nvSpPr>
        <p:spPr>
          <a:xfrm>
            <a:off x="2965765" y="449932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2966500" y="44988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p:cNvSpPr/>
          <p:nvPr/>
        </p:nvSpPr>
        <p:spPr>
          <a:xfrm>
            <a:off x="4876602" y="274384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Chord 166"/>
          <p:cNvSpPr/>
          <p:nvPr/>
        </p:nvSpPr>
        <p:spPr>
          <a:xfrm>
            <a:off x="4876602" y="2743847"/>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p:cNvSpPr/>
          <p:nvPr/>
        </p:nvSpPr>
        <p:spPr>
          <a:xfrm>
            <a:off x="4877337" y="27433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p:cNvSpPr/>
          <p:nvPr/>
        </p:nvSpPr>
        <p:spPr>
          <a:xfrm>
            <a:off x="5349254" y="334481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Chord 172"/>
          <p:cNvSpPr/>
          <p:nvPr/>
        </p:nvSpPr>
        <p:spPr>
          <a:xfrm>
            <a:off x="5349254" y="334481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p:cNvSpPr/>
          <p:nvPr/>
        </p:nvSpPr>
        <p:spPr>
          <a:xfrm>
            <a:off x="5349989" y="334433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p:cNvSpPr/>
          <p:nvPr/>
        </p:nvSpPr>
        <p:spPr>
          <a:xfrm>
            <a:off x="4380160" y="392038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Chord 176"/>
          <p:cNvSpPr/>
          <p:nvPr/>
        </p:nvSpPr>
        <p:spPr>
          <a:xfrm>
            <a:off x="4380160" y="3920381"/>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p:cNvSpPr/>
          <p:nvPr/>
        </p:nvSpPr>
        <p:spPr>
          <a:xfrm>
            <a:off x="4380895" y="391990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p:cNvSpPr/>
          <p:nvPr/>
        </p:nvSpPr>
        <p:spPr>
          <a:xfrm>
            <a:off x="3431652" y="449243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Chord 180"/>
          <p:cNvSpPr/>
          <p:nvPr/>
        </p:nvSpPr>
        <p:spPr>
          <a:xfrm>
            <a:off x="3431652" y="4492438"/>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p:cNvSpPr/>
          <p:nvPr/>
        </p:nvSpPr>
        <p:spPr>
          <a:xfrm>
            <a:off x="3432387" y="449196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p:cNvSpPr/>
          <p:nvPr/>
        </p:nvSpPr>
        <p:spPr>
          <a:xfrm>
            <a:off x="5343490" y="452687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Chord 184"/>
          <p:cNvSpPr/>
          <p:nvPr/>
        </p:nvSpPr>
        <p:spPr>
          <a:xfrm>
            <a:off x="5343490" y="452687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p:cNvSpPr/>
          <p:nvPr/>
        </p:nvSpPr>
        <p:spPr>
          <a:xfrm>
            <a:off x="5344225" y="452639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p:cNvSpPr/>
          <p:nvPr/>
        </p:nvSpPr>
        <p:spPr>
          <a:xfrm>
            <a:off x="2472338" y="332962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Chord 188"/>
          <p:cNvSpPr/>
          <p:nvPr/>
        </p:nvSpPr>
        <p:spPr>
          <a:xfrm>
            <a:off x="2472338" y="332962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Oval 189"/>
          <p:cNvSpPr/>
          <p:nvPr/>
        </p:nvSpPr>
        <p:spPr>
          <a:xfrm>
            <a:off x="2473073" y="33291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Oval 191"/>
          <p:cNvSpPr/>
          <p:nvPr/>
        </p:nvSpPr>
        <p:spPr>
          <a:xfrm>
            <a:off x="4867885" y="393353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Chord 192"/>
          <p:cNvSpPr/>
          <p:nvPr/>
        </p:nvSpPr>
        <p:spPr>
          <a:xfrm>
            <a:off x="4867885" y="393353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Oval 193"/>
          <p:cNvSpPr/>
          <p:nvPr/>
        </p:nvSpPr>
        <p:spPr>
          <a:xfrm>
            <a:off x="4868620" y="393305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Oval 195"/>
          <p:cNvSpPr/>
          <p:nvPr/>
        </p:nvSpPr>
        <p:spPr>
          <a:xfrm>
            <a:off x="1046659" y="332182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Chord 196"/>
          <p:cNvSpPr/>
          <p:nvPr/>
        </p:nvSpPr>
        <p:spPr>
          <a:xfrm>
            <a:off x="1046659" y="3321824"/>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Oval 197"/>
          <p:cNvSpPr/>
          <p:nvPr/>
        </p:nvSpPr>
        <p:spPr>
          <a:xfrm>
            <a:off x="1047394" y="33213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p:cNvSpPr/>
          <p:nvPr/>
        </p:nvSpPr>
        <p:spPr>
          <a:xfrm>
            <a:off x="4384194" y="275432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Chord 200"/>
          <p:cNvSpPr/>
          <p:nvPr/>
        </p:nvSpPr>
        <p:spPr>
          <a:xfrm>
            <a:off x="4384194" y="2754323"/>
            <a:ext cx="476285" cy="512967"/>
          </a:xfrm>
          <a:prstGeom prst="chord">
            <a:avLst>
              <a:gd name="adj1" fmla="val 12931907"/>
              <a:gd name="adj2" fmla="val 194919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Oval 201"/>
          <p:cNvSpPr/>
          <p:nvPr/>
        </p:nvSpPr>
        <p:spPr>
          <a:xfrm>
            <a:off x="4384929" y="275384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p:cNvSpPr/>
          <p:nvPr/>
        </p:nvSpPr>
        <p:spPr>
          <a:xfrm>
            <a:off x="2965274" y="393305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Chord 208"/>
          <p:cNvSpPr/>
          <p:nvPr/>
        </p:nvSpPr>
        <p:spPr>
          <a:xfrm>
            <a:off x="2965274" y="3933054"/>
            <a:ext cx="476285" cy="512967"/>
          </a:xfrm>
          <a:prstGeom prst="chord">
            <a:avLst>
              <a:gd name="adj1" fmla="val 12646583"/>
              <a:gd name="adj2" fmla="val 1974040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p:cNvSpPr/>
          <p:nvPr/>
        </p:nvSpPr>
        <p:spPr>
          <a:xfrm>
            <a:off x="2966009" y="393257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Oval 211"/>
          <p:cNvSpPr/>
          <p:nvPr/>
        </p:nvSpPr>
        <p:spPr>
          <a:xfrm>
            <a:off x="3432593" y="333043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Chord 212"/>
          <p:cNvSpPr/>
          <p:nvPr/>
        </p:nvSpPr>
        <p:spPr>
          <a:xfrm>
            <a:off x="3432593" y="333043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Oval 213"/>
          <p:cNvSpPr/>
          <p:nvPr/>
        </p:nvSpPr>
        <p:spPr>
          <a:xfrm>
            <a:off x="3433328" y="332995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1056953" y="2817402"/>
            <a:ext cx="4767939" cy="1932958"/>
            <a:chOff x="1056953" y="2817402"/>
            <a:chExt cx="4767939" cy="1932958"/>
          </a:xfrm>
        </p:grpSpPr>
        <p:cxnSp>
          <p:nvCxnSpPr>
            <p:cNvPr id="618" name="Straight Connector 617"/>
            <p:cNvCxnSpPr/>
            <p:nvPr/>
          </p:nvCxnSpPr>
          <p:spPr>
            <a:xfrm flipV="1">
              <a:off x="1560073" y="2864050"/>
              <a:ext cx="4082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066838" y="281740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510580" y="2887943"/>
              <a:ext cx="42124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2950399" y="294519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1056953" y="2932699"/>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1535406" y="350926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915643" y="352789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881303" y="4724200"/>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2506922" y="470355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1065748" y="4680987"/>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130478" y="397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496024" y="398585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972308" y="39762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2564237" y="399342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3432319" y="300546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381469" y="3596067"/>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534151" y="4150699"/>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899875" y="4750360"/>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011426" y="4746872"/>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5348607" y="4182526"/>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947245" y="3416515"/>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5411923" y="28195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1606129" y="45722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971666" y="28256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4453320" y="45779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3020310" y="345639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070934" y="341985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013525" y="4081906"/>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2973915" y="468592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884752" y="293044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357404" y="353141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388310" y="410697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3497117" y="456373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5408955" y="459817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537803" y="340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4933350" y="40048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1112124" y="3393124"/>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4449659" y="28584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3030739" y="405593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3498058" y="34017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230" y="776384"/>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TextBox 215"/>
          <p:cNvSpPr txBox="1"/>
          <p:nvPr/>
        </p:nvSpPr>
        <p:spPr>
          <a:xfrm>
            <a:off x="322441" y="2356280"/>
            <a:ext cx="8494721" cy="366254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We use the </a:t>
            </a:r>
            <a:r>
              <a:rPr kumimoji="0" lang="en-US" sz="4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best methods</a:t>
            </a: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from prior 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and </a:t>
            </a:r>
            <a:r>
              <a:rPr kumimoji="0" lang="en-US" sz="4000" b="1" i="0" u="none" strike="noStrike" kern="1200" cap="none" spc="0" normalizeH="0" baseline="0" noProof="0" dirty="0">
                <a:ln>
                  <a:noFill/>
                </a:ln>
                <a:solidFill>
                  <a:srgbClr val="4472C4"/>
                </a:solidFill>
                <a:effectLst/>
                <a:uLnTx/>
                <a:uFillTx/>
                <a:latin typeface="Cambria" charset="0"/>
                <a:ea typeface="Cambria" charset="0"/>
                <a:cs typeface="Cambria" charset="0"/>
              </a:rPr>
              <a:t>optimize </a:t>
            </a: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the retention PUF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for our devices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30206322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b="1"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b="1"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1028354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DRAM Retention PUF Weaknesses</a:t>
            </a:r>
          </a:p>
        </p:txBody>
      </p:sp>
      <p:sp>
        <p:nvSpPr>
          <p:cNvPr id="3" name="Content Placeholder 2"/>
          <p:cNvSpPr>
            <a:spLocks noGrp="1"/>
          </p:cNvSpPr>
          <p:nvPr>
            <p:ph idx="1"/>
          </p:nvPr>
        </p:nvSpPr>
        <p:spPr>
          <a:xfrm>
            <a:off x="203199" y="763307"/>
            <a:ext cx="8860414" cy="5223156"/>
          </a:xfrm>
        </p:spPr>
        <p:txBody>
          <a:bodyPr/>
          <a:lstStyle/>
          <a:p>
            <a:pPr marL="0" indent="0">
              <a:buNone/>
            </a:pPr>
            <a:r>
              <a:rPr lang="en-US" sz="3000" dirty="0"/>
              <a:t>DRAM Retention PUF evaluation time is </a:t>
            </a:r>
            <a:r>
              <a:rPr lang="en-US" sz="3000" b="1" dirty="0">
                <a:solidFill>
                  <a:srgbClr val="C00000"/>
                </a:solidFill>
              </a:rPr>
              <a:t>very long</a:t>
            </a:r>
            <a:r>
              <a:rPr lang="en-US" sz="3000" b="1" dirty="0"/>
              <a:t> </a:t>
            </a:r>
            <a:r>
              <a:rPr lang="en-US" sz="3000" dirty="0"/>
              <a:t>and leads to </a:t>
            </a:r>
            <a:r>
              <a:rPr lang="en-US" sz="3000" b="1" dirty="0">
                <a:solidFill>
                  <a:srgbClr val="C00000"/>
                </a:solidFill>
              </a:rPr>
              <a:t>high system interference</a:t>
            </a:r>
          </a:p>
          <a:p>
            <a:pPr marL="0" indent="0">
              <a:buNone/>
            </a:pPr>
            <a:r>
              <a:rPr lang="en-US" sz="2800" b="1" dirty="0">
                <a:solidFill>
                  <a:srgbClr val="C00000"/>
                </a:solidFill>
              </a:rPr>
              <a:t>Long evaluation time:</a:t>
            </a:r>
            <a:r>
              <a:rPr lang="en-US" sz="2800" dirty="0"/>
              <a:t> </a:t>
            </a:r>
          </a:p>
          <a:p>
            <a:pPr marL="914400" lvl="1" indent="-457200">
              <a:buAutoNum type="arabicPeriod"/>
            </a:pPr>
            <a:r>
              <a:rPr lang="en-US" sz="2400" dirty="0"/>
              <a:t>Most DRAM cells are strong </a:t>
            </a:r>
            <a:r>
              <a:rPr lang="en-US" sz="2400" dirty="0">
                <a:sym typeface="Wingdings"/>
              </a:rPr>
              <a:t> need to wait for long time to drain charge from capacitors</a:t>
            </a:r>
          </a:p>
          <a:p>
            <a:pPr marL="914400" lvl="1" indent="-457200">
              <a:buAutoNum type="arabicPeriod"/>
            </a:pPr>
            <a:r>
              <a:rPr lang="en-US" sz="2400" dirty="0"/>
              <a:t>Especially at low temperatures</a:t>
            </a:r>
          </a:p>
          <a:p>
            <a:pPr marL="914400" lvl="1" indent="-457200">
              <a:buAutoNum type="arabicPeriod"/>
            </a:pPr>
            <a:endParaRPr lang="en-US" sz="2400" dirty="0"/>
          </a:p>
          <a:p>
            <a:pPr marL="0" indent="0">
              <a:buNone/>
            </a:pPr>
            <a:r>
              <a:rPr lang="en-US" sz="2800" b="1" dirty="0">
                <a:solidFill>
                  <a:srgbClr val="C00000"/>
                </a:solidFill>
              </a:rPr>
              <a:t>High system interference:</a:t>
            </a:r>
          </a:p>
          <a:p>
            <a:pPr marL="914400" lvl="1" indent="-457200">
              <a:buFont typeface="+mj-lt"/>
              <a:buAutoNum type="arabicPeriod"/>
            </a:pPr>
            <a:r>
              <a:rPr lang="en-US" sz="2400" dirty="0"/>
              <a:t>DRAM refresh can only be disabled at a </a:t>
            </a:r>
            <a:r>
              <a:rPr lang="en-US" sz="2400" b="1" dirty="0">
                <a:solidFill>
                  <a:srgbClr val="0070C0"/>
                </a:solidFill>
              </a:rPr>
              <a:t>channel granularity </a:t>
            </a:r>
            <a:r>
              <a:rPr lang="en-US" sz="2400" b="1" dirty="0"/>
              <a:t>(512MB </a:t>
            </a:r>
            <a:r>
              <a:rPr lang="mr-IN" sz="2400" b="1" dirty="0"/>
              <a:t>–</a:t>
            </a:r>
            <a:r>
              <a:rPr lang="en-US" sz="2400" b="1" dirty="0"/>
              <a:t> 2GB)</a:t>
            </a:r>
          </a:p>
          <a:p>
            <a:pPr marL="914400" lvl="1" indent="-457200">
              <a:buFont typeface="+mj-lt"/>
              <a:buAutoNum type="arabicPeriod"/>
            </a:pPr>
            <a:r>
              <a:rPr lang="en-US" sz="2400" dirty="0"/>
              <a:t>Must issue </a:t>
            </a:r>
            <a:r>
              <a:rPr lang="en-US" sz="2400" b="1" dirty="0">
                <a:solidFill>
                  <a:srgbClr val="0070C0"/>
                </a:solidFill>
              </a:rPr>
              <a:t>manual refreshes</a:t>
            </a:r>
            <a:r>
              <a:rPr lang="en-US" sz="2400" dirty="0">
                <a:solidFill>
                  <a:srgbClr val="0070C0"/>
                </a:solidFill>
              </a:rPr>
              <a:t> </a:t>
            </a:r>
            <a:r>
              <a:rPr lang="en-US" sz="2400" dirty="0"/>
              <a:t>to maintain data correctness in the rest of the channel </a:t>
            </a:r>
            <a:r>
              <a:rPr lang="en-US" sz="2400" b="1" dirty="0">
                <a:solidFill>
                  <a:srgbClr val="C00000"/>
                </a:solidFill>
              </a:rPr>
              <a:t>during entire evaluation time</a:t>
            </a:r>
          </a:p>
          <a:p>
            <a:pPr marL="914400" lvl="1" indent="-457200">
              <a:buFont typeface="+mj-lt"/>
              <a:buAutoNum type="arabicPeriod"/>
            </a:pPr>
            <a:r>
              <a:rPr lang="en-US" sz="2400" dirty="0"/>
              <a:t>Manually refreshing DRAM consumes </a:t>
            </a:r>
            <a:r>
              <a:rPr lang="en-US" sz="2400" b="1" dirty="0">
                <a:solidFill>
                  <a:srgbClr val="C00000"/>
                </a:solidFill>
              </a:rPr>
              <a:t>significant</a:t>
            </a:r>
            <a:r>
              <a:rPr lang="en-US" sz="2400" dirty="0"/>
              <a:t> bandwidth on the DRAM bus </a:t>
            </a:r>
          </a:p>
          <a:p>
            <a:pPr marL="0" indent="0">
              <a:buNone/>
            </a:pPr>
            <a:endParaRPr lang="en-US" sz="900" b="1" dirty="0"/>
          </a:p>
          <a:p>
            <a:pPr marL="0" indent="0">
              <a:buNone/>
            </a:pPr>
            <a:endParaRPr lang="en-US" sz="2400" dirty="0"/>
          </a:p>
          <a:p>
            <a:pPr marL="0" indent="0">
              <a:buNone/>
            </a:pPr>
            <a:endParaRPr lang="en-US" sz="2400" b="1" dirty="0"/>
          </a:p>
        </p:txBody>
      </p:sp>
    </p:spTree>
    <p:extLst>
      <p:ext uri="{BB962C8B-B14F-4D97-AF65-F5344CB8AC3E}">
        <p14:creationId xmlns:p14="http://schemas.microsoft.com/office/powerpoint/2010/main" val="255721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DRAM Retention PUF Weaknesses</a:t>
            </a:r>
          </a:p>
        </p:txBody>
      </p:sp>
      <p:sp>
        <p:nvSpPr>
          <p:cNvPr id="3" name="Content Placeholder 2"/>
          <p:cNvSpPr>
            <a:spLocks noGrp="1"/>
          </p:cNvSpPr>
          <p:nvPr>
            <p:ph idx="1"/>
          </p:nvPr>
        </p:nvSpPr>
        <p:spPr>
          <a:xfrm>
            <a:off x="75991" y="813916"/>
            <a:ext cx="8987622" cy="5586884"/>
          </a:xfrm>
        </p:spPr>
        <p:txBody>
          <a:bodyPr/>
          <a:lstStyle/>
          <a:p>
            <a:pPr marL="0" indent="0">
              <a:buNone/>
            </a:pPr>
            <a:r>
              <a:rPr lang="en-US" sz="3000" dirty="0"/>
              <a:t>Long evaluation time could be ameliorated in 2 ways:</a:t>
            </a:r>
          </a:p>
          <a:p>
            <a:pPr marL="514350" indent="-514350">
              <a:buFont typeface="+mj-lt"/>
              <a:buAutoNum type="arabicPeriod"/>
            </a:pPr>
            <a:r>
              <a:rPr lang="en-US" sz="2400" b="1" dirty="0"/>
              <a:t>Increase temperature </a:t>
            </a:r>
            <a:r>
              <a:rPr lang="mr-IN" sz="2400" dirty="0"/>
              <a:t>–</a:t>
            </a:r>
            <a:r>
              <a:rPr lang="en-US" sz="2400" dirty="0"/>
              <a:t> higher rate of charge leakage</a:t>
            </a:r>
          </a:p>
          <a:p>
            <a:pPr marL="0" indent="0">
              <a:buNone/>
            </a:pPr>
            <a:r>
              <a:rPr lang="en-US" sz="2400" dirty="0">
                <a:sym typeface="Wingdings"/>
              </a:rPr>
              <a:t>	 </a:t>
            </a:r>
            <a:r>
              <a:rPr lang="en-US" sz="2400" b="1" dirty="0">
                <a:solidFill>
                  <a:schemeClr val="accent6">
                    <a:lumMod val="75000"/>
                  </a:schemeClr>
                </a:solidFill>
                <a:sym typeface="Wingdings"/>
              </a:rPr>
              <a:t>Observe failures faster</a:t>
            </a:r>
          </a:p>
          <a:p>
            <a:pPr marL="0" indent="0">
              <a:buNone/>
            </a:pPr>
            <a:r>
              <a:rPr lang="en-US" sz="2400" b="1" dirty="0">
                <a:solidFill>
                  <a:srgbClr val="C00000"/>
                </a:solidFill>
              </a:rPr>
              <a:t>Unfortunately</a:t>
            </a:r>
            <a:r>
              <a:rPr lang="en-US" sz="2400" b="1" dirty="0"/>
              <a:t>:</a:t>
            </a:r>
            <a:endParaRPr lang="en-US" sz="2400" dirty="0"/>
          </a:p>
          <a:p>
            <a:pPr marL="0" indent="0">
              <a:buNone/>
            </a:pPr>
            <a:r>
              <a:rPr lang="en-US" sz="2400" dirty="0"/>
              <a:t>	1. Difficult to control DRAM temperature in the field</a:t>
            </a:r>
          </a:p>
          <a:p>
            <a:pPr marL="0" indent="0">
              <a:buNone/>
            </a:pPr>
            <a:r>
              <a:rPr lang="en-US" sz="2400" dirty="0"/>
              <a:t>	2. Operating at high temperatures is undesirable </a:t>
            </a:r>
          </a:p>
          <a:p>
            <a:pPr marL="0" indent="0">
              <a:buNone/>
            </a:pPr>
            <a:endParaRPr lang="en-US" sz="1050" dirty="0"/>
          </a:p>
          <a:p>
            <a:pPr marL="457200" indent="-457200">
              <a:buFont typeface="+mj-lt"/>
              <a:buAutoNum type="arabicPeriod" startAt="2"/>
            </a:pPr>
            <a:r>
              <a:rPr lang="en-US" sz="2400" b="1" dirty="0"/>
              <a:t>Increase PUF memory segment size </a:t>
            </a:r>
            <a:r>
              <a:rPr lang="mr-IN" sz="2400" dirty="0"/>
              <a:t>–</a:t>
            </a:r>
            <a:r>
              <a:rPr lang="en-US" sz="2400" dirty="0"/>
              <a:t> more cells with low         retention time in PUF memory segment </a:t>
            </a:r>
          </a:p>
          <a:p>
            <a:pPr marL="0" indent="0">
              <a:buNone/>
            </a:pPr>
            <a:r>
              <a:rPr lang="en-US" sz="2400" dirty="0">
                <a:sym typeface="Wingdings"/>
              </a:rPr>
              <a:t>	</a:t>
            </a:r>
            <a:r>
              <a:rPr lang="en-US" sz="2400" dirty="0"/>
              <a:t> </a:t>
            </a:r>
            <a:r>
              <a:rPr lang="en-US" sz="2400" b="1" dirty="0">
                <a:solidFill>
                  <a:schemeClr val="accent6">
                    <a:lumMod val="75000"/>
                  </a:schemeClr>
                </a:solidFill>
              </a:rPr>
              <a:t>Observe more failures faster</a:t>
            </a:r>
          </a:p>
          <a:p>
            <a:pPr marL="0" indent="0">
              <a:buNone/>
            </a:pPr>
            <a:r>
              <a:rPr lang="en-US" sz="2400" b="1" dirty="0">
                <a:solidFill>
                  <a:srgbClr val="C00000"/>
                </a:solidFill>
              </a:rPr>
              <a:t>Unfortunately:</a:t>
            </a:r>
          </a:p>
          <a:p>
            <a:pPr lvl="2"/>
            <a:r>
              <a:rPr lang="en-US" dirty="0"/>
              <a:t>Large PUF memory segment </a:t>
            </a:r>
          </a:p>
          <a:p>
            <a:pPr marL="0" indent="0">
              <a:buNone/>
            </a:pPr>
            <a:r>
              <a:rPr lang="en-US" sz="2400" dirty="0">
                <a:sym typeface="Wingdings"/>
              </a:rPr>
              <a:t>	    </a:t>
            </a:r>
            <a:r>
              <a:rPr lang="en-US" sz="2400" b="1" dirty="0">
                <a:solidFill>
                  <a:srgbClr val="C00000"/>
                </a:solidFill>
                <a:sym typeface="Wingdings"/>
              </a:rPr>
              <a:t>high DRAM capacity overhead</a:t>
            </a:r>
            <a:endParaRPr lang="en-US" sz="2400" b="1" dirty="0">
              <a:solidFill>
                <a:srgbClr val="C00000"/>
              </a:solidFill>
            </a:endParaRPr>
          </a:p>
          <a:p>
            <a:endParaRPr lang="en-US" sz="2400" dirty="0"/>
          </a:p>
        </p:txBody>
      </p:sp>
    </p:spTree>
    <p:extLst>
      <p:ext uri="{BB962C8B-B14F-4D97-AF65-F5344CB8AC3E}">
        <p14:creationId xmlns:p14="http://schemas.microsoft.com/office/powerpoint/2010/main" val="258460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b="1"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153965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Methodology</a:t>
            </a:r>
          </a:p>
        </p:txBody>
      </p:sp>
      <p:sp>
        <p:nvSpPr>
          <p:cNvPr id="3" name="Content Placeholder 2"/>
          <p:cNvSpPr>
            <a:spLocks noGrp="1"/>
          </p:cNvSpPr>
          <p:nvPr>
            <p:ph idx="1"/>
          </p:nvPr>
        </p:nvSpPr>
        <p:spPr/>
        <p:txBody>
          <a:bodyPr/>
          <a:lstStyle/>
          <a:p>
            <a:r>
              <a:rPr lang="en-US" b="1" dirty="0">
                <a:solidFill>
                  <a:schemeClr val="accent6">
                    <a:lumMod val="75000"/>
                  </a:schemeClr>
                </a:solidFill>
              </a:rPr>
              <a:t>223 2y-nm LPDDR4 DRAM devices</a:t>
            </a:r>
          </a:p>
          <a:p>
            <a:pPr lvl="1"/>
            <a:r>
              <a:rPr lang="en-US" sz="2400" b="1" dirty="0">
                <a:solidFill>
                  <a:srgbClr val="538235"/>
                </a:solidFill>
              </a:rPr>
              <a:t>2GB</a:t>
            </a:r>
            <a:r>
              <a:rPr lang="en-US" sz="2400" dirty="0"/>
              <a:t> device size</a:t>
            </a:r>
          </a:p>
          <a:p>
            <a:pPr lvl="1"/>
            <a:r>
              <a:rPr lang="en-US" sz="2400" dirty="0"/>
              <a:t>From </a:t>
            </a:r>
            <a:r>
              <a:rPr lang="en-US" sz="2400" b="1" dirty="0">
                <a:solidFill>
                  <a:srgbClr val="538235"/>
                </a:solidFill>
              </a:rPr>
              <a:t>3 major DRAM manufacturers</a:t>
            </a:r>
          </a:p>
          <a:p>
            <a:pPr lvl="1"/>
            <a:endParaRPr lang="en-US" sz="2000" dirty="0"/>
          </a:p>
          <a:p>
            <a:r>
              <a:rPr lang="en-US" b="1" dirty="0">
                <a:solidFill>
                  <a:schemeClr val="accent5"/>
                </a:solidFill>
              </a:rPr>
              <a:t>Thermally controlled testing chamber</a:t>
            </a:r>
          </a:p>
          <a:p>
            <a:pPr lvl="1"/>
            <a:r>
              <a:rPr lang="en-US" sz="2400" dirty="0"/>
              <a:t>Ambient temperature range: </a:t>
            </a:r>
            <a:r>
              <a:rPr lang="en-US" sz="2400" b="1" dirty="0">
                <a:solidFill>
                  <a:schemeClr val="accent5"/>
                </a:solidFill>
              </a:rPr>
              <a:t>{40°C – 55°C} ± 0.25°C</a:t>
            </a:r>
          </a:p>
          <a:p>
            <a:pPr lvl="1"/>
            <a:r>
              <a:rPr lang="en-US" sz="2400" dirty="0"/>
              <a:t>DRAM temperature is held at 15°C above ambient</a:t>
            </a:r>
          </a:p>
          <a:p>
            <a:pPr lvl="1"/>
            <a:endParaRPr lang="en-US" sz="2000" dirty="0"/>
          </a:p>
          <a:p>
            <a:r>
              <a:rPr lang="en-US" b="1" dirty="0">
                <a:solidFill>
                  <a:srgbClr val="7030A0"/>
                </a:solidFill>
              </a:rPr>
              <a:t>Precise control over DRAM commands and timing parameters</a:t>
            </a:r>
          </a:p>
          <a:p>
            <a:pPr lvl="1"/>
            <a:r>
              <a:rPr lang="en-US" sz="2400" dirty="0"/>
              <a:t>Test retention time effects by </a:t>
            </a:r>
            <a:r>
              <a:rPr lang="en-US" sz="2400" b="1" dirty="0">
                <a:solidFill>
                  <a:srgbClr val="7030A0"/>
                </a:solidFill>
              </a:rPr>
              <a:t>disabling refresh</a:t>
            </a:r>
          </a:p>
          <a:p>
            <a:pPr lvl="1"/>
            <a:r>
              <a:rPr lang="en-US" sz="2400" dirty="0"/>
              <a:t>Test reduced latency effects by </a:t>
            </a:r>
            <a:r>
              <a:rPr lang="en-US" sz="2400" b="1" dirty="0">
                <a:solidFill>
                  <a:srgbClr val="7030A0"/>
                </a:solidFill>
              </a:rPr>
              <a:t>reducing </a:t>
            </a:r>
            <a:r>
              <a:rPr lang="en-US" sz="2400" b="1" dirty="0" err="1">
                <a:solidFill>
                  <a:srgbClr val="7030A0"/>
                </a:solidFill>
              </a:rPr>
              <a:t>t</a:t>
            </a:r>
            <a:r>
              <a:rPr lang="en-US" sz="2400" b="1" baseline="-25000" dirty="0" err="1">
                <a:solidFill>
                  <a:srgbClr val="7030A0"/>
                </a:solidFill>
              </a:rPr>
              <a:t>RCD</a:t>
            </a:r>
            <a:r>
              <a:rPr lang="en-US" sz="2400" b="1" dirty="0">
                <a:solidFill>
                  <a:srgbClr val="7030A0"/>
                </a:solidFill>
              </a:rPr>
              <a:t> parameter</a:t>
            </a:r>
            <a:endParaRPr lang="en-US" sz="2400" b="1" baseline="-25000" dirty="0">
              <a:solidFill>
                <a:srgbClr val="7030A0"/>
              </a:solidFill>
            </a:endParaRPr>
          </a:p>
        </p:txBody>
      </p:sp>
    </p:spTree>
    <p:extLst>
      <p:ext uri="{BB962C8B-B14F-4D97-AF65-F5344CB8AC3E}">
        <p14:creationId xmlns:p14="http://schemas.microsoft.com/office/powerpoint/2010/main" val="369359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b="1"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7641477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516" t="26764" r="1866" b="2452"/>
          <a:stretch/>
        </p:blipFill>
        <p:spPr>
          <a:xfrm>
            <a:off x="1183341" y="803285"/>
            <a:ext cx="7089290" cy="3564319"/>
          </a:xfrm>
          <a:prstGeom prst="rect">
            <a:avLst/>
          </a:prstGeom>
        </p:spPr>
      </p:pic>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4264" t="30071" r="4412" b="37637"/>
          <a:stretch/>
        </p:blipFill>
        <p:spPr>
          <a:xfrm>
            <a:off x="1387735" y="978946"/>
            <a:ext cx="6680499" cy="1624405"/>
          </a:xfrm>
          <a:prstGeom prst="rect">
            <a:avLst/>
          </a:prstGeom>
        </p:spPr>
      </p:pic>
      <p:pic>
        <p:nvPicPr>
          <p:cNvPr id="17"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r="91442"/>
          <a:stretch/>
        </p:blipFill>
        <p:spPr>
          <a:xfrm>
            <a:off x="498104" y="813916"/>
            <a:ext cx="657940" cy="3992380"/>
          </a:xfrm>
        </p:spPr>
      </p:pic>
      <p:pic>
        <p:nvPicPr>
          <p:cNvPr id="31"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69243" t="1709" r="871" b="64523"/>
          <a:stretch/>
        </p:blipFill>
        <p:spPr>
          <a:xfrm>
            <a:off x="5920756" y="864195"/>
            <a:ext cx="2297723" cy="1348154"/>
          </a:xfrm>
          <a:prstGeom prst="rect">
            <a:avLst/>
          </a:prstGeom>
        </p:spPr>
      </p:pic>
      <p:pic>
        <p:nvPicPr>
          <p:cNvPr id="32" name="Content Placeholder 3"/>
          <p:cNvPicPr>
            <a:picLocks noChangeAspect="1"/>
          </p:cNvPicPr>
          <p:nvPr/>
        </p:nvPicPr>
        <p:blipFill rotWithShape="1">
          <a:blip r:embed="rId5">
            <a:extLst>
              <a:ext uri="{28A0092B-C50C-407E-A947-70E740481C1C}">
                <a14:useLocalDpi xmlns:a14="http://schemas.microsoft.com/office/drawing/2010/main" val="0"/>
              </a:ext>
            </a:extLst>
          </a:blip>
          <a:srcRect t="88780"/>
          <a:stretch/>
        </p:blipFill>
        <p:spPr>
          <a:xfrm>
            <a:off x="584181" y="4401808"/>
            <a:ext cx="7645420" cy="447957"/>
          </a:xfrm>
          <a:prstGeom prst="rect">
            <a:avLst/>
          </a:prstGeom>
        </p:spPr>
      </p:pic>
      <p:sp>
        <p:nvSpPr>
          <p:cNvPr id="2" name="Title 1"/>
          <p:cNvSpPr>
            <a:spLocks noGrp="1"/>
          </p:cNvSpPr>
          <p:nvPr>
            <p:ph type="title"/>
          </p:nvPr>
        </p:nvSpPr>
        <p:spPr/>
        <p:txBody>
          <a:bodyPr/>
          <a:lstStyle/>
          <a:p>
            <a:r>
              <a:rPr lang="en-US" sz="4400" b="1" dirty="0"/>
              <a:t>Results </a:t>
            </a:r>
            <a:r>
              <a:rPr lang="mr-IN" sz="4400" b="1" dirty="0"/>
              <a:t>–</a:t>
            </a:r>
            <a:r>
              <a:rPr lang="en-US" sz="4400" b="1" dirty="0"/>
              <a:t> PUF Evaluation Latency</a:t>
            </a:r>
          </a:p>
        </p:txBody>
      </p:sp>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t="92647" b="4412"/>
          <a:stretch/>
        </p:blipFill>
        <p:spPr>
          <a:xfrm>
            <a:off x="1072453" y="4120179"/>
            <a:ext cx="7315200" cy="161366"/>
          </a:xfrm>
          <a:prstGeom prst="rect">
            <a:avLst/>
          </a:prstGeom>
        </p:spPr>
      </p:pic>
      <p:sp>
        <p:nvSpPr>
          <p:cNvPr id="33" name="Rectangle 32"/>
          <p:cNvSpPr/>
          <p:nvPr/>
        </p:nvSpPr>
        <p:spPr>
          <a:xfrm>
            <a:off x="5949234" y="928471"/>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5949234" y="1122935"/>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5949234" y="1300464"/>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5949234" y="1490786"/>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5956397" y="1748943"/>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p:nvSpPr>
        <p:spPr>
          <a:xfrm>
            <a:off x="5956397" y="1926883"/>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Arrow Connector 39"/>
          <p:cNvCxnSpPr/>
          <p:nvPr/>
        </p:nvCxnSpPr>
        <p:spPr>
          <a:xfrm>
            <a:off x="3281116" y="1338187"/>
            <a:ext cx="180622" cy="3215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3118" y="987265"/>
            <a:ext cx="23074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cxnSp>
        <p:nvCxnSpPr>
          <p:cNvPr id="63" name="Straight Arrow Connector 62"/>
          <p:cNvCxnSpPr/>
          <p:nvPr/>
        </p:nvCxnSpPr>
        <p:spPr>
          <a:xfrm>
            <a:off x="3777878" y="4036654"/>
            <a:ext cx="170757" cy="16638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092641" y="3716615"/>
            <a:ext cx="2307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sp>
        <p:nvSpPr>
          <p:cNvPr id="4" name="Rectangle 3"/>
          <p:cNvSpPr/>
          <p:nvPr/>
        </p:nvSpPr>
        <p:spPr>
          <a:xfrm>
            <a:off x="2120891" y="7420409"/>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Can evaluate a DRAM Latency PUF (88ms) orders of magnitudes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faster</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(152x/1426x at 55°C/70°C) </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than the prior best DRAM PUF with the </a:t>
            </a:r>
            <a:r>
              <a:rPr kumimoji="0" lang="en-US" sz="1800" b="1" i="0" u="none" strike="noStrike" kern="1200" cap="none" spc="0" normalizeH="0" baseline="0" noProof="0" dirty="0">
                <a:ln>
                  <a:noFill/>
                </a:ln>
                <a:solidFill>
                  <a:srgbClr val="7030A0"/>
                </a:solidFill>
                <a:effectLst/>
                <a:uLnTx/>
                <a:uFillTx/>
                <a:latin typeface="Cambria" charset="0"/>
                <a:ea typeface="Cambria" charset="0"/>
                <a:cs typeface="Cambria" charset="0"/>
              </a:rPr>
              <a:t>same memory segment size</a:t>
            </a:r>
          </a:p>
        </p:txBody>
      </p:sp>
      <p:sp>
        <p:nvSpPr>
          <p:cNvPr id="6" name="Rectangle 5"/>
          <p:cNvSpPr/>
          <p:nvPr/>
        </p:nvSpPr>
        <p:spPr>
          <a:xfrm>
            <a:off x="584181" y="4885295"/>
            <a:ext cx="309655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DRAM latency PUF is</a:t>
            </a:r>
          </a:p>
        </p:txBody>
      </p:sp>
      <p:sp>
        <p:nvSpPr>
          <p:cNvPr id="7" name="Rectangle 6"/>
          <p:cNvSpPr/>
          <p:nvPr/>
        </p:nvSpPr>
        <p:spPr>
          <a:xfrm>
            <a:off x="1068571" y="5349635"/>
            <a:ext cx="45417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1. Fast and constant latency (</a:t>
            </a:r>
            <a:r>
              <a:rPr kumimoji="0" lang="en-US" sz="2000" b="1" i="0" u="none" strike="noStrike" kern="1200" cap="none" spc="0" normalizeH="0" baseline="0" noProof="0" dirty="0">
                <a:ln>
                  <a:noFill/>
                </a:ln>
                <a:solidFill>
                  <a:srgbClr val="4472C4"/>
                </a:solidFill>
                <a:effectLst/>
                <a:uLnTx/>
                <a:uFillTx/>
                <a:latin typeface="Cambria" charset="0"/>
                <a:ea typeface="Cambria" charset="0"/>
                <a:cs typeface="Cambria" charset="0"/>
              </a:rPr>
              <a:t>88.2ms</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a:t>
            </a:r>
          </a:p>
        </p:txBody>
      </p:sp>
      <p:cxnSp>
        <p:nvCxnSpPr>
          <p:cNvPr id="9" name="Straight Arrow Connector 8"/>
          <p:cNvCxnSpPr/>
          <p:nvPr/>
        </p:nvCxnSpPr>
        <p:spPr>
          <a:xfrm>
            <a:off x="1428752" y="1071563"/>
            <a:ext cx="0" cy="3100387"/>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50675" y="2357446"/>
            <a:ext cx="14205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33,806.6</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51" name="Straight Arrow Connector 50"/>
          <p:cNvCxnSpPr/>
          <p:nvPr/>
        </p:nvCxnSpPr>
        <p:spPr>
          <a:xfrm>
            <a:off x="7996240" y="2566988"/>
            <a:ext cx="4760" cy="1604962"/>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995921" y="3078958"/>
            <a:ext cx="1029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318.3</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x</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07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par>
                                <p:cTn id="16" presetID="1" presetClass="exit"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1000"/>
                                        <p:tgtEl>
                                          <p:spTgt spid="24"/>
                                        </p:tgtEl>
                                      </p:cBhvr>
                                    </p:animEffect>
                                  </p:childTnLst>
                                </p:cTn>
                              </p:par>
                              <p:par>
                                <p:cTn id="37" presetID="1" presetClass="exit"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par>
                          <p:cTn id="43" fill="hold">
                            <p:stCondLst>
                              <p:cond delay="1000"/>
                            </p:stCondLst>
                            <p:childTnLst>
                              <p:par>
                                <p:cTn id="44" presetID="1" presetClass="entr" presetSubtype="0" fill="hold" nodeType="after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3"/>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7" grpId="0" animBg="1"/>
      <p:bldP spid="38" grpId="0" animBg="1"/>
      <p:bldP spid="47" grpId="0"/>
      <p:bldP spid="64" grpId="0"/>
      <p:bldP spid="6" grpId="0"/>
      <p:bldP spid="7" grpId="0"/>
      <p:bldP spid="13" grpId="0"/>
      <p:bldP spid="5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516" t="26764" r="1866" b="2452"/>
          <a:stretch/>
        </p:blipFill>
        <p:spPr>
          <a:xfrm>
            <a:off x="1183341" y="803285"/>
            <a:ext cx="7089290" cy="3564319"/>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4069" t="54390" r="4166" b="29614"/>
          <a:stretch/>
        </p:blipFill>
        <p:spPr>
          <a:xfrm>
            <a:off x="1376979" y="2205318"/>
            <a:ext cx="6712772" cy="796066"/>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4264" t="30071" r="4412" b="37637"/>
          <a:stretch/>
        </p:blipFill>
        <p:spPr>
          <a:xfrm>
            <a:off x="1387735" y="978946"/>
            <a:ext cx="6680499" cy="1624405"/>
          </a:xfrm>
          <a:prstGeom prst="rect">
            <a:avLst/>
          </a:prstGeom>
        </p:spPr>
      </p:pic>
      <p:pic>
        <p:nvPicPr>
          <p:cNvPr id="17" name="Content Placeholder 3"/>
          <p:cNvPicPr>
            <a:picLocks noGrp="1" noChangeAspect="1"/>
          </p:cNvPicPr>
          <p:nvPr>
            <p:ph idx="1"/>
          </p:nvPr>
        </p:nvPicPr>
        <p:blipFill rotWithShape="1">
          <a:blip r:embed="rId6">
            <a:extLst>
              <a:ext uri="{28A0092B-C50C-407E-A947-70E740481C1C}">
                <a14:useLocalDpi xmlns:a14="http://schemas.microsoft.com/office/drawing/2010/main" val="0"/>
              </a:ext>
            </a:extLst>
          </a:blip>
          <a:srcRect r="91442"/>
          <a:stretch/>
        </p:blipFill>
        <p:spPr>
          <a:xfrm>
            <a:off x="498104" y="813916"/>
            <a:ext cx="657940" cy="3992380"/>
          </a:xfrm>
        </p:spPr>
      </p:pic>
      <p:pic>
        <p:nvPicPr>
          <p:cNvPr id="31" name="Content Placeholder 3"/>
          <p:cNvPicPr>
            <a:picLocks noChangeAspect="1"/>
          </p:cNvPicPr>
          <p:nvPr/>
        </p:nvPicPr>
        <p:blipFill rotWithShape="1">
          <a:blip r:embed="rId6">
            <a:extLst>
              <a:ext uri="{28A0092B-C50C-407E-A947-70E740481C1C}">
                <a14:useLocalDpi xmlns:a14="http://schemas.microsoft.com/office/drawing/2010/main" val="0"/>
              </a:ext>
            </a:extLst>
          </a:blip>
          <a:srcRect l="69243" t="1709" r="871" b="64523"/>
          <a:stretch/>
        </p:blipFill>
        <p:spPr>
          <a:xfrm>
            <a:off x="5920756" y="864195"/>
            <a:ext cx="2297723" cy="1348154"/>
          </a:xfrm>
          <a:prstGeom prst="rect">
            <a:avLst/>
          </a:prstGeom>
        </p:spPr>
      </p:pic>
      <p:pic>
        <p:nvPicPr>
          <p:cNvPr id="32" name="Content Placeholder 3"/>
          <p:cNvPicPr>
            <a:picLocks noChangeAspect="1"/>
          </p:cNvPicPr>
          <p:nvPr/>
        </p:nvPicPr>
        <p:blipFill rotWithShape="1">
          <a:blip r:embed="rId6">
            <a:extLst>
              <a:ext uri="{28A0092B-C50C-407E-A947-70E740481C1C}">
                <a14:useLocalDpi xmlns:a14="http://schemas.microsoft.com/office/drawing/2010/main" val="0"/>
              </a:ext>
            </a:extLst>
          </a:blip>
          <a:srcRect t="88780"/>
          <a:stretch/>
        </p:blipFill>
        <p:spPr>
          <a:xfrm>
            <a:off x="584181" y="4401808"/>
            <a:ext cx="7645420" cy="447957"/>
          </a:xfrm>
          <a:prstGeom prst="rect">
            <a:avLst/>
          </a:prstGeom>
        </p:spPr>
      </p:pic>
      <p:sp>
        <p:nvSpPr>
          <p:cNvPr id="2" name="Title 1"/>
          <p:cNvSpPr>
            <a:spLocks noGrp="1"/>
          </p:cNvSpPr>
          <p:nvPr>
            <p:ph type="title"/>
          </p:nvPr>
        </p:nvSpPr>
        <p:spPr/>
        <p:txBody>
          <a:bodyPr/>
          <a:lstStyle/>
          <a:p>
            <a:r>
              <a:rPr lang="en-US" sz="4400" b="1" dirty="0"/>
              <a:t>Results </a:t>
            </a:r>
            <a:r>
              <a:rPr lang="mr-IN" sz="4400" b="1" dirty="0"/>
              <a:t>–</a:t>
            </a:r>
            <a:r>
              <a:rPr lang="en-US" sz="4400" b="1" dirty="0"/>
              <a:t> PUF Evaluation Latency</a:t>
            </a:r>
          </a:p>
        </p:txBody>
      </p:sp>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t="92647" b="4412"/>
          <a:stretch/>
        </p:blipFill>
        <p:spPr>
          <a:xfrm>
            <a:off x="1072453" y="4120179"/>
            <a:ext cx="7315200" cy="161366"/>
          </a:xfrm>
          <a:prstGeom prst="rect">
            <a:avLst/>
          </a:prstGeom>
        </p:spPr>
      </p:pic>
      <p:sp>
        <p:nvSpPr>
          <p:cNvPr id="35" name="Rectangle 34"/>
          <p:cNvSpPr/>
          <p:nvPr/>
        </p:nvSpPr>
        <p:spPr>
          <a:xfrm>
            <a:off x="5949234" y="1300464"/>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5949234" y="1490786"/>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Arrow Connector 39"/>
          <p:cNvCxnSpPr/>
          <p:nvPr/>
        </p:nvCxnSpPr>
        <p:spPr>
          <a:xfrm>
            <a:off x="3281116" y="1338187"/>
            <a:ext cx="180622" cy="3215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3118" y="987265"/>
            <a:ext cx="23074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sp>
        <p:nvSpPr>
          <p:cNvPr id="48" name="TextBox 47"/>
          <p:cNvSpPr txBox="1"/>
          <p:nvPr/>
        </p:nvSpPr>
        <p:spPr>
          <a:xfrm>
            <a:off x="1213411" y="1958952"/>
            <a:ext cx="2424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64KiB memory segment</a:t>
            </a:r>
          </a:p>
        </p:txBody>
      </p:sp>
      <p:cxnSp>
        <p:nvCxnSpPr>
          <p:cNvPr id="54" name="Straight Arrow Connector 53"/>
          <p:cNvCxnSpPr/>
          <p:nvPr/>
        </p:nvCxnSpPr>
        <p:spPr>
          <a:xfrm>
            <a:off x="2425666" y="2286339"/>
            <a:ext cx="476925" cy="17091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20891" y="7420409"/>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Can evaluate a DRAM Latency PUF (88ms) orders of magnitudes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faster</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(152x/1426x at 55°C/70°C) </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than the prior best DRAM PUF with the </a:t>
            </a:r>
            <a:r>
              <a:rPr kumimoji="0" lang="en-US" sz="1800" b="1" i="0" u="none" strike="noStrike" kern="1200" cap="none" spc="0" normalizeH="0" baseline="0" noProof="0" dirty="0">
                <a:ln>
                  <a:noFill/>
                </a:ln>
                <a:solidFill>
                  <a:srgbClr val="7030A0"/>
                </a:solidFill>
                <a:effectLst/>
                <a:uLnTx/>
                <a:uFillTx/>
                <a:latin typeface="Cambria" charset="0"/>
                <a:ea typeface="Cambria" charset="0"/>
                <a:cs typeface="Cambria" charset="0"/>
              </a:rPr>
              <a:t>same memory segment size</a:t>
            </a:r>
          </a:p>
        </p:txBody>
      </p:sp>
      <p:sp>
        <p:nvSpPr>
          <p:cNvPr id="43" name="Rectangle 42"/>
          <p:cNvSpPr/>
          <p:nvPr/>
        </p:nvSpPr>
        <p:spPr>
          <a:xfrm>
            <a:off x="584181" y="4885295"/>
            <a:ext cx="309655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DRAM latency PUF is</a:t>
            </a:r>
          </a:p>
        </p:txBody>
      </p:sp>
      <p:sp>
        <p:nvSpPr>
          <p:cNvPr id="45" name="Rectangle 44"/>
          <p:cNvSpPr/>
          <p:nvPr/>
        </p:nvSpPr>
        <p:spPr>
          <a:xfrm>
            <a:off x="1068571" y="5349635"/>
            <a:ext cx="45417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1. Fast and constant latency (</a:t>
            </a:r>
            <a:r>
              <a:rPr kumimoji="0" lang="en-US" sz="2000" b="1" i="0" u="none" strike="noStrike" kern="1200" cap="none" spc="0" normalizeH="0" baseline="0" noProof="0" dirty="0">
                <a:ln>
                  <a:noFill/>
                </a:ln>
                <a:solidFill>
                  <a:srgbClr val="4472C4"/>
                </a:solidFill>
                <a:effectLst/>
                <a:uLnTx/>
                <a:uFillTx/>
                <a:latin typeface="Cambria" charset="0"/>
                <a:ea typeface="Cambria" charset="0"/>
                <a:cs typeface="Cambria" charset="0"/>
              </a:rPr>
              <a:t>88.2ms</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a:t>
            </a:r>
          </a:p>
        </p:txBody>
      </p:sp>
      <p:cxnSp>
        <p:nvCxnSpPr>
          <p:cNvPr id="51" name="Straight Arrow Connector 50"/>
          <p:cNvCxnSpPr/>
          <p:nvPr/>
        </p:nvCxnSpPr>
        <p:spPr>
          <a:xfrm>
            <a:off x="3777878" y="4036654"/>
            <a:ext cx="170757" cy="16638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092641" y="3716615"/>
            <a:ext cx="2307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cxnSp>
        <p:nvCxnSpPr>
          <p:cNvPr id="55" name="Straight Arrow Connector 54"/>
          <p:cNvCxnSpPr/>
          <p:nvPr/>
        </p:nvCxnSpPr>
        <p:spPr>
          <a:xfrm>
            <a:off x="1428750" y="2357438"/>
            <a:ext cx="2" cy="1814512"/>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428750" y="3001384"/>
            <a:ext cx="1029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869.8</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58" name="Straight Arrow Connector 57"/>
          <p:cNvCxnSpPr/>
          <p:nvPr/>
        </p:nvCxnSpPr>
        <p:spPr>
          <a:xfrm>
            <a:off x="7994669" y="2924869"/>
            <a:ext cx="6331" cy="1247081"/>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965220" y="3293733"/>
            <a:ext cx="1029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108.9</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Tree>
    <p:extLst>
      <p:ext uri="{BB962C8B-B14F-4D97-AF65-F5344CB8AC3E}">
        <p14:creationId xmlns:p14="http://schemas.microsoft.com/office/powerpoint/2010/main" val="357676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000"/>
                                        <p:tgtEl>
                                          <p:spTgt spid="25"/>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6" grpId="0"/>
      <p:bldP spid="60"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516" t="26764" r="1866" b="2452"/>
          <a:stretch/>
        </p:blipFill>
        <p:spPr>
          <a:xfrm>
            <a:off x="1183341" y="803285"/>
            <a:ext cx="7089290" cy="3564319"/>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4069" t="54390" r="4166" b="29614"/>
          <a:stretch/>
        </p:blipFill>
        <p:spPr>
          <a:xfrm>
            <a:off x="1376979" y="2205318"/>
            <a:ext cx="6712772" cy="796066"/>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4264" t="30071" r="4412" b="37637"/>
          <a:stretch/>
        </p:blipFill>
        <p:spPr>
          <a:xfrm>
            <a:off x="1387735" y="978946"/>
            <a:ext cx="6680499" cy="1624405"/>
          </a:xfrm>
          <a:prstGeom prst="rect">
            <a:avLst/>
          </a:prstGeom>
        </p:spPr>
      </p:pic>
      <p:pic>
        <p:nvPicPr>
          <p:cNvPr id="17" name="Content Placeholder 3"/>
          <p:cNvPicPr>
            <a:picLocks noGrp="1" noChangeAspect="1"/>
          </p:cNvPicPr>
          <p:nvPr>
            <p:ph idx="1"/>
          </p:nvPr>
        </p:nvPicPr>
        <p:blipFill rotWithShape="1">
          <a:blip r:embed="rId6">
            <a:extLst>
              <a:ext uri="{28A0092B-C50C-407E-A947-70E740481C1C}">
                <a14:useLocalDpi xmlns:a14="http://schemas.microsoft.com/office/drawing/2010/main" val="0"/>
              </a:ext>
            </a:extLst>
          </a:blip>
          <a:srcRect r="91442"/>
          <a:stretch/>
        </p:blipFill>
        <p:spPr>
          <a:xfrm>
            <a:off x="498104" y="813916"/>
            <a:ext cx="657940" cy="3992380"/>
          </a:xfrm>
        </p:spPr>
      </p:pic>
      <p:pic>
        <p:nvPicPr>
          <p:cNvPr id="31" name="Content Placeholder 3"/>
          <p:cNvPicPr>
            <a:picLocks noChangeAspect="1"/>
          </p:cNvPicPr>
          <p:nvPr/>
        </p:nvPicPr>
        <p:blipFill rotWithShape="1">
          <a:blip r:embed="rId6">
            <a:extLst>
              <a:ext uri="{28A0092B-C50C-407E-A947-70E740481C1C}">
                <a14:useLocalDpi xmlns:a14="http://schemas.microsoft.com/office/drawing/2010/main" val="0"/>
              </a:ext>
            </a:extLst>
          </a:blip>
          <a:srcRect l="69243" t="1709" r="871" b="64523"/>
          <a:stretch/>
        </p:blipFill>
        <p:spPr>
          <a:xfrm>
            <a:off x="5920756" y="864195"/>
            <a:ext cx="2297723" cy="1348154"/>
          </a:xfrm>
          <a:prstGeom prst="rect">
            <a:avLst/>
          </a:prstGeom>
        </p:spPr>
      </p:pic>
      <p:pic>
        <p:nvPicPr>
          <p:cNvPr id="32" name="Content Placeholder 3"/>
          <p:cNvPicPr>
            <a:picLocks noChangeAspect="1"/>
          </p:cNvPicPr>
          <p:nvPr/>
        </p:nvPicPr>
        <p:blipFill rotWithShape="1">
          <a:blip r:embed="rId6">
            <a:extLst>
              <a:ext uri="{28A0092B-C50C-407E-A947-70E740481C1C}">
                <a14:useLocalDpi xmlns:a14="http://schemas.microsoft.com/office/drawing/2010/main" val="0"/>
              </a:ext>
            </a:extLst>
          </a:blip>
          <a:srcRect t="88780"/>
          <a:stretch/>
        </p:blipFill>
        <p:spPr>
          <a:xfrm>
            <a:off x="584181" y="4401808"/>
            <a:ext cx="7645420" cy="447957"/>
          </a:xfrm>
          <a:prstGeom prst="rect">
            <a:avLst/>
          </a:prstGeom>
        </p:spPr>
      </p:pic>
      <p:sp>
        <p:nvSpPr>
          <p:cNvPr id="2" name="Title 1"/>
          <p:cNvSpPr>
            <a:spLocks noGrp="1"/>
          </p:cNvSpPr>
          <p:nvPr>
            <p:ph type="title"/>
          </p:nvPr>
        </p:nvSpPr>
        <p:spPr/>
        <p:txBody>
          <a:bodyPr/>
          <a:lstStyle/>
          <a:p>
            <a:r>
              <a:rPr lang="en-US" sz="4400" b="1" dirty="0"/>
              <a:t>Results </a:t>
            </a:r>
            <a:r>
              <a:rPr lang="mr-IN" sz="4400" b="1" dirty="0"/>
              <a:t>–</a:t>
            </a:r>
            <a:r>
              <a:rPr lang="en-US" sz="4400" b="1" dirty="0"/>
              <a:t> PUF Evaluation Latency</a:t>
            </a:r>
          </a:p>
        </p:txBody>
      </p:sp>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t="92647" b="4412"/>
          <a:stretch/>
        </p:blipFill>
        <p:spPr>
          <a:xfrm>
            <a:off x="1072453" y="4120179"/>
            <a:ext cx="7315200" cy="161366"/>
          </a:xfrm>
          <a:prstGeom prst="rect">
            <a:avLst/>
          </a:prstGeom>
        </p:spPr>
      </p:pic>
      <p:sp>
        <p:nvSpPr>
          <p:cNvPr id="35" name="Rectangle 34"/>
          <p:cNvSpPr/>
          <p:nvPr/>
        </p:nvSpPr>
        <p:spPr>
          <a:xfrm>
            <a:off x="5949234" y="1300464"/>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5949234" y="1490786"/>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Arrow Connector 39"/>
          <p:cNvCxnSpPr/>
          <p:nvPr/>
        </p:nvCxnSpPr>
        <p:spPr>
          <a:xfrm>
            <a:off x="3281116" y="1338187"/>
            <a:ext cx="180622" cy="3215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3118" y="987265"/>
            <a:ext cx="23074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sp>
        <p:nvSpPr>
          <p:cNvPr id="48" name="TextBox 47"/>
          <p:cNvSpPr txBox="1"/>
          <p:nvPr/>
        </p:nvSpPr>
        <p:spPr>
          <a:xfrm>
            <a:off x="1213411" y="1958952"/>
            <a:ext cx="2424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64KiB memory segment</a:t>
            </a:r>
          </a:p>
        </p:txBody>
      </p:sp>
      <p:cxnSp>
        <p:nvCxnSpPr>
          <p:cNvPr id="54" name="Straight Arrow Connector 53"/>
          <p:cNvCxnSpPr/>
          <p:nvPr/>
        </p:nvCxnSpPr>
        <p:spPr>
          <a:xfrm>
            <a:off x="2425666" y="2286339"/>
            <a:ext cx="476925" cy="17091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20891" y="7420409"/>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Can evaluate a DRAM Latency PUF (88ms) orders of magnitudes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faster</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(152x/1426x at 55°C/70°C) </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than the prior best DRAM PUF with the </a:t>
            </a:r>
            <a:r>
              <a:rPr kumimoji="0" lang="en-US" sz="1800" b="1" i="0" u="none" strike="noStrike" kern="1200" cap="none" spc="0" normalizeH="0" baseline="0" noProof="0" dirty="0">
                <a:ln>
                  <a:noFill/>
                </a:ln>
                <a:solidFill>
                  <a:srgbClr val="7030A0"/>
                </a:solidFill>
                <a:effectLst/>
                <a:uLnTx/>
                <a:uFillTx/>
                <a:latin typeface="Cambria" charset="0"/>
                <a:ea typeface="Cambria" charset="0"/>
                <a:cs typeface="Cambria" charset="0"/>
              </a:rPr>
              <a:t>same memory segment size</a:t>
            </a:r>
          </a:p>
        </p:txBody>
      </p:sp>
      <p:sp>
        <p:nvSpPr>
          <p:cNvPr id="43" name="Rectangle 42"/>
          <p:cNvSpPr/>
          <p:nvPr/>
        </p:nvSpPr>
        <p:spPr>
          <a:xfrm>
            <a:off x="584181" y="4885295"/>
            <a:ext cx="309655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DRAM latency PUF is</a:t>
            </a:r>
          </a:p>
        </p:txBody>
      </p:sp>
      <p:sp>
        <p:nvSpPr>
          <p:cNvPr id="45" name="Rectangle 44"/>
          <p:cNvSpPr/>
          <p:nvPr/>
        </p:nvSpPr>
        <p:spPr>
          <a:xfrm>
            <a:off x="1068571" y="5349635"/>
            <a:ext cx="45417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1. Fast and constant latency (</a:t>
            </a:r>
            <a:r>
              <a:rPr kumimoji="0" lang="en-US" sz="2000" b="1" i="0" u="none" strike="noStrike" kern="1200" cap="none" spc="0" normalizeH="0" baseline="0" noProof="0" dirty="0">
                <a:ln>
                  <a:noFill/>
                </a:ln>
                <a:solidFill>
                  <a:srgbClr val="4472C4"/>
                </a:solidFill>
                <a:effectLst/>
                <a:uLnTx/>
                <a:uFillTx/>
                <a:latin typeface="Cambria" charset="0"/>
                <a:ea typeface="Cambria" charset="0"/>
                <a:cs typeface="Cambria" charset="0"/>
              </a:rPr>
              <a:t>88.2ms</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a:t>
            </a:r>
          </a:p>
        </p:txBody>
      </p:sp>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t="76323" b="16618"/>
          <a:stretch/>
        </p:blipFill>
        <p:spPr>
          <a:xfrm>
            <a:off x="1072453" y="3291840"/>
            <a:ext cx="7315200" cy="387276"/>
          </a:xfrm>
          <a:prstGeom prst="rect">
            <a:avLst/>
          </a:prstGeom>
        </p:spPr>
      </p:pic>
      <p:sp>
        <p:nvSpPr>
          <p:cNvPr id="22" name="TextBox 21"/>
          <p:cNvSpPr txBox="1"/>
          <p:nvPr/>
        </p:nvSpPr>
        <p:spPr>
          <a:xfrm>
            <a:off x="1247918" y="2750857"/>
            <a:ext cx="2501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64MiB memory segment</a:t>
            </a:r>
          </a:p>
        </p:txBody>
      </p:sp>
      <p:cxnSp>
        <p:nvCxnSpPr>
          <p:cNvPr id="23" name="Straight Arrow Connector 22"/>
          <p:cNvCxnSpPr/>
          <p:nvPr/>
        </p:nvCxnSpPr>
        <p:spPr>
          <a:xfrm>
            <a:off x="2392517" y="3070460"/>
            <a:ext cx="205272" cy="3588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777878" y="4036654"/>
            <a:ext cx="170757" cy="16638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092641" y="3716615"/>
            <a:ext cx="2307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cxnSp>
        <p:nvCxnSpPr>
          <p:cNvPr id="30" name="Straight Arrow Connector 29"/>
          <p:cNvCxnSpPr/>
          <p:nvPr/>
        </p:nvCxnSpPr>
        <p:spPr>
          <a:xfrm>
            <a:off x="1428750" y="3429000"/>
            <a:ext cx="2" cy="742950"/>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422166" y="3561252"/>
            <a:ext cx="8739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17.3</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34" name="Straight Arrow Connector 33"/>
          <p:cNvCxnSpPr/>
          <p:nvPr/>
        </p:nvCxnSpPr>
        <p:spPr>
          <a:xfrm>
            <a:off x="8001000" y="3614738"/>
            <a:ext cx="0" cy="557212"/>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097511" y="3689924"/>
            <a:ext cx="8739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11.5</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x</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67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3"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Devices that make up main memory are ubiquitous in all systems</a:t>
            </a:r>
            <a:endParaRPr lang="en-US" dirty="0">
              <a:latin typeface="Tahoma" charset="0"/>
              <a:ea typeface="ＭＳ Ｐゴシック" charset="0"/>
              <a:cs typeface="ＭＳ Ｐゴシック" charset="0"/>
            </a:endParaRP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281600984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3628" t="70626" r="4313" b="17060"/>
          <a:stretch/>
        </p:blipFill>
        <p:spPr>
          <a:xfrm>
            <a:off x="1355464" y="3001384"/>
            <a:ext cx="6734287" cy="645458"/>
          </a:xfrm>
          <a:prstGeom prst="rect">
            <a:avLst/>
          </a:prstGeom>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1516" t="26764" r="1866" b="2452"/>
          <a:stretch/>
        </p:blipFill>
        <p:spPr>
          <a:xfrm>
            <a:off x="1183341" y="803285"/>
            <a:ext cx="7089290" cy="3564319"/>
          </a:xfrm>
          <a:prstGeom prst="rect">
            <a:avLst/>
          </a:prstGeom>
        </p:spPr>
      </p:pic>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l="4069" t="54390" r="4166" b="29614"/>
          <a:stretch/>
        </p:blipFill>
        <p:spPr>
          <a:xfrm>
            <a:off x="1376979" y="2205318"/>
            <a:ext cx="6712772" cy="796066"/>
          </a:xfrm>
          <a:prstGeom prst="rect">
            <a:avLst/>
          </a:prstGeom>
        </p:spPr>
      </p:pic>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l="4264" t="30071" r="4412" b="37637"/>
          <a:stretch/>
        </p:blipFill>
        <p:spPr>
          <a:xfrm>
            <a:off x="1387735" y="978946"/>
            <a:ext cx="6680499" cy="1624405"/>
          </a:xfrm>
          <a:prstGeom prst="rect">
            <a:avLst/>
          </a:prstGeom>
        </p:spPr>
      </p:pic>
      <p:pic>
        <p:nvPicPr>
          <p:cNvPr id="17" name="Content Placeholder 3"/>
          <p:cNvPicPr>
            <a:picLocks noGrp="1" noChangeAspect="1"/>
          </p:cNvPicPr>
          <p:nvPr>
            <p:ph idx="1"/>
          </p:nvPr>
        </p:nvPicPr>
        <p:blipFill rotWithShape="1">
          <a:blip r:embed="rId7">
            <a:extLst>
              <a:ext uri="{28A0092B-C50C-407E-A947-70E740481C1C}">
                <a14:useLocalDpi xmlns:a14="http://schemas.microsoft.com/office/drawing/2010/main" val="0"/>
              </a:ext>
            </a:extLst>
          </a:blip>
          <a:srcRect r="91442"/>
          <a:stretch/>
        </p:blipFill>
        <p:spPr>
          <a:xfrm>
            <a:off x="498104" y="813916"/>
            <a:ext cx="657940" cy="3992380"/>
          </a:xfrm>
        </p:spPr>
      </p:pic>
      <p:pic>
        <p:nvPicPr>
          <p:cNvPr id="31" name="Content Placeholder 3"/>
          <p:cNvPicPr>
            <a:picLocks noChangeAspect="1"/>
          </p:cNvPicPr>
          <p:nvPr/>
        </p:nvPicPr>
        <p:blipFill rotWithShape="1">
          <a:blip r:embed="rId7">
            <a:extLst>
              <a:ext uri="{28A0092B-C50C-407E-A947-70E740481C1C}">
                <a14:useLocalDpi xmlns:a14="http://schemas.microsoft.com/office/drawing/2010/main" val="0"/>
              </a:ext>
            </a:extLst>
          </a:blip>
          <a:srcRect l="69243" t="1709" r="871" b="64523"/>
          <a:stretch/>
        </p:blipFill>
        <p:spPr>
          <a:xfrm>
            <a:off x="5920756" y="864195"/>
            <a:ext cx="2297723" cy="1348154"/>
          </a:xfrm>
          <a:prstGeom prst="rect">
            <a:avLst/>
          </a:prstGeom>
        </p:spPr>
      </p:pic>
      <p:pic>
        <p:nvPicPr>
          <p:cNvPr id="32" name="Content Placeholder 3"/>
          <p:cNvPicPr>
            <a:picLocks noChangeAspect="1"/>
          </p:cNvPicPr>
          <p:nvPr/>
        </p:nvPicPr>
        <p:blipFill rotWithShape="1">
          <a:blip r:embed="rId7">
            <a:extLst>
              <a:ext uri="{28A0092B-C50C-407E-A947-70E740481C1C}">
                <a14:useLocalDpi xmlns:a14="http://schemas.microsoft.com/office/drawing/2010/main" val="0"/>
              </a:ext>
            </a:extLst>
          </a:blip>
          <a:srcRect t="88780"/>
          <a:stretch/>
        </p:blipFill>
        <p:spPr>
          <a:xfrm>
            <a:off x="584181" y="4401808"/>
            <a:ext cx="7645420" cy="447957"/>
          </a:xfrm>
          <a:prstGeom prst="rect">
            <a:avLst/>
          </a:prstGeom>
        </p:spPr>
      </p:pic>
      <p:sp>
        <p:nvSpPr>
          <p:cNvPr id="2" name="Title 1"/>
          <p:cNvSpPr>
            <a:spLocks noGrp="1"/>
          </p:cNvSpPr>
          <p:nvPr>
            <p:ph type="title"/>
          </p:nvPr>
        </p:nvSpPr>
        <p:spPr/>
        <p:txBody>
          <a:bodyPr/>
          <a:lstStyle/>
          <a:p>
            <a:r>
              <a:rPr lang="en-US" sz="4400" b="1" dirty="0"/>
              <a:t>Results </a:t>
            </a:r>
            <a:r>
              <a:rPr lang="mr-IN" sz="4400" b="1" dirty="0"/>
              <a:t>–</a:t>
            </a:r>
            <a:r>
              <a:rPr lang="en-US" sz="4400" b="1" dirty="0"/>
              <a:t> PUF Evaluation Latency</a:t>
            </a:r>
          </a:p>
        </p:txBody>
      </p:sp>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3730" t="39377" r="3578" b="33137"/>
          <a:stretch/>
        </p:blipFill>
        <p:spPr>
          <a:xfrm>
            <a:off x="1350497" y="1434906"/>
            <a:ext cx="6780629" cy="1392700"/>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3791" t="57866" r="4353" b="27498"/>
          <a:stretch/>
        </p:blipFill>
        <p:spPr>
          <a:xfrm>
            <a:off x="1360967" y="2392326"/>
            <a:ext cx="6730410" cy="701748"/>
          </a:xfrm>
          <a:prstGeom prst="rect">
            <a:avLst/>
          </a:prstGeom>
        </p:spPr>
      </p:pic>
      <p:pic>
        <p:nvPicPr>
          <p:cNvPr id="20" name="Picture 19"/>
          <p:cNvPicPr>
            <a:picLocks noChangeAspect="1"/>
          </p:cNvPicPr>
          <p:nvPr/>
        </p:nvPicPr>
        <p:blipFill rotWithShape="1">
          <a:blip r:embed="rId10">
            <a:extLst>
              <a:ext uri="{28A0092B-C50C-407E-A947-70E740481C1C}">
                <a14:useLocalDpi xmlns:a14="http://schemas.microsoft.com/office/drawing/2010/main" val="0"/>
              </a:ext>
            </a:extLst>
          </a:blip>
          <a:srcRect t="77553" b="16280"/>
          <a:stretch/>
        </p:blipFill>
        <p:spPr>
          <a:xfrm>
            <a:off x="1068571" y="3361038"/>
            <a:ext cx="7346379" cy="308920"/>
          </a:xfrm>
          <a:prstGeom prst="rect">
            <a:avLst/>
          </a:prstGeom>
        </p:spPr>
      </p:pic>
      <p:pic>
        <p:nvPicPr>
          <p:cNvPr id="21" name="Picture 20" title="jjj"/>
          <p:cNvPicPr>
            <a:picLocks noChangeAspect="1"/>
          </p:cNvPicPr>
          <p:nvPr/>
        </p:nvPicPr>
        <p:blipFill rotWithShape="1">
          <a:blip r:embed="rId11">
            <a:extLst>
              <a:ext uri="{28A0092B-C50C-407E-A947-70E740481C1C}">
                <a14:useLocalDpi xmlns:a14="http://schemas.microsoft.com/office/drawing/2010/main" val="0"/>
              </a:ext>
            </a:extLst>
          </a:blip>
          <a:srcRect l="4163" t="33709" r="4220" b="34652"/>
          <a:stretch/>
        </p:blipFill>
        <p:spPr>
          <a:xfrm>
            <a:off x="1376979" y="1161825"/>
            <a:ext cx="6702014" cy="1581375"/>
          </a:xfrm>
          <a:prstGeom prst="rect">
            <a:avLst/>
          </a:prstGeom>
        </p:spPr>
      </p:pic>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l="3922" t="54075" r="3578" b="29093"/>
          <a:stretch/>
        </p:blipFill>
        <p:spPr>
          <a:xfrm>
            <a:off x="1366221" y="2162287"/>
            <a:ext cx="6766560" cy="871370"/>
          </a:xfrm>
          <a:prstGeom prst="rect">
            <a:avLst/>
          </a:prstGeom>
        </p:spPr>
      </p:pic>
      <p:pic>
        <p:nvPicPr>
          <p:cNvPr id="26" name="Picture 25"/>
          <p:cNvPicPr>
            <a:picLocks noChangeAspect="1"/>
          </p:cNvPicPr>
          <p:nvPr/>
        </p:nvPicPr>
        <p:blipFill rotWithShape="1">
          <a:blip r:embed="rId13">
            <a:extLst>
              <a:ext uri="{28A0092B-C50C-407E-A947-70E740481C1C}">
                <a14:useLocalDpi xmlns:a14="http://schemas.microsoft.com/office/drawing/2010/main" val="0"/>
              </a:ext>
            </a:extLst>
          </a:blip>
          <a:srcRect t="76323" b="16618"/>
          <a:stretch/>
        </p:blipFill>
        <p:spPr>
          <a:xfrm>
            <a:off x="1072453" y="3291840"/>
            <a:ext cx="7315200" cy="387276"/>
          </a:xfrm>
          <a:prstGeom prst="rect">
            <a:avLst/>
          </a:prstGeom>
        </p:spPr>
      </p:pic>
      <p:pic>
        <p:nvPicPr>
          <p:cNvPr id="27" name="Picture 26"/>
          <p:cNvPicPr>
            <a:picLocks noChangeAspect="1"/>
          </p:cNvPicPr>
          <p:nvPr/>
        </p:nvPicPr>
        <p:blipFill rotWithShape="1">
          <a:blip r:embed="rId14">
            <a:extLst>
              <a:ext uri="{28A0092B-C50C-407E-A947-70E740481C1C}">
                <a14:useLocalDpi xmlns:a14="http://schemas.microsoft.com/office/drawing/2010/main" val="0"/>
              </a:ext>
            </a:extLst>
          </a:blip>
          <a:srcRect t="92647" b="4412"/>
          <a:stretch/>
        </p:blipFill>
        <p:spPr>
          <a:xfrm>
            <a:off x="1072453" y="4120179"/>
            <a:ext cx="7315200" cy="161366"/>
          </a:xfrm>
          <a:prstGeom prst="rect">
            <a:avLst/>
          </a:prstGeom>
        </p:spPr>
      </p:pic>
      <p:sp>
        <p:nvSpPr>
          <p:cNvPr id="35" name="Rectangle 34"/>
          <p:cNvSpPr/>
          <p:nvPr/>
        </p:nvSpPr>
        <p:spPr>
          <a:xfrm>
            <a:off x="5949234" y="1300464"/>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5949234" y="1490786"/>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Arrow Connector 39"/>
          <p:cNvCxnSpPr/>
          <p:nvPr/>
        </p:nvCxnSpPr>
        <p:spPr>
          <a:xfrm>
            <a:off x="3281116" y="1338187"/>
            <a:ext cx="180622" cy="3215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276740" y="1350407"/>
            <a:ext cx="94687" cy="45492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3230768" y="1347218"/>
            <a:ext cx="39589" cy="60294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3118" y="987265"/>
            <a:ext cx="23074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sp>
        <p:nvSpPr>
          <p:cNvPr id="48" name="TextBox 47"/>
          <p:cNvSpPr txBox="1"/>
          <p:nvPr/>
        </p:nvSpPr>
        <p:spPr>
          <a:xfrm>
            <a:off x="1213411" y="1958952"/>
            <a:ext cx="2424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64KiB memory segment</a:t>
            </a:r>
          </a:p>
        </p:txBody>
      </p:sp>
      <p:sp>
        <p:nvSpPr>
          <p:cNvPr id="49" name="TextBox 48"/>
          <p:cNvSpPr txBox="1"/>
          <p:nvPr/>
        </p:nvSpPr>
        <p:spPr>
          <a:xfrm>
            <a:off x="1247918" y="2750857"/>
            <a:ext cx="2501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64MiB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memory segment</a:t>
            </a:r>
          </a:p>
        </p:txBody>
      </p:sp>
      <p:cxnSp>
        <p:nvCxnSpPr>
          <p:cNvPr id="50" name="Straight Arrow Connector 49"/>
          <p:cNvCxnSpPr/>
          <p:nvPr/>
        </p:nvCxnSpPr>
        <p:spPr>
          <a:xfrm flipH="1">
            <a:off x="2425666" y="2271750"/>
            <a:ext cx="563" cy="31451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434151" y="2281699"/>
            <a:ext cx="196472" cy="19873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425666" y="2286339"/>
            <a:ext cx="476925" cy="17091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2392160" y="3068749"/>
            <a:ext cx="33506" cy="41672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392517" y="3070460"/>
            <a:ext cx="205272" cy="3588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410708" y="3086672"/>
            <a:ext cx="359204" cy="17096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20891" y="7420409"/>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Can evaluate a DRAM Latency PUF (88ms) orders of magnitudes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faster</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(152x/1426x at 55°C/70°C) </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than the prior best DRAM PUF with the </a:t>
            </a:r>
            <a:r>
              <a:rPr kumimoji="0" lang="en-US" sz="1800" b="1" i="0" u="none" strike="noStrike" kern="1200" cap="none" spc="0" normalizeH="0" baseline="0" noProof="0" dirty="0">
                <a:ln>
                  <a:noFill/>
                </a:ln>
                <a:solidFill>
                  <a:srgbClr val="7030A0"/>
                </a:solidFill>
                <a:effectLst/>
                <a:uLnTx/>
                <a:uFillTx/>
                <a:latin typeface="Cambria" charset="0"/>
                <a:ea typeface="Cambria" charset="0"/>
                <a:cs typeface="Cambria" charset="0"/>
              </a:rPr>
              <a:t>same memory segment size</a:t>
            </a:r>
          </a:p>
        </p:txBody>
      </p:sp>
      <p:sp>
        <p:nvSpPr>
          <p:cNvPr id="39" name="Rectangle 38"/>
          <p:cNvSpPr/>
          <p:nvPr/>
        </p:nvSpPr>
        <p:spPr>
          <a:xfrm>
            <a:off x="584181" y="4885295"/>
            <a:ext cx="309655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DRAM latency PUF is</a:t>
            </a:r>
          </a:p>
        </p:txBody>
      </p:sp>
      <p:sp>
        <p:nvSpPr>
          <p:cNvPr id="42" name="Rectangle 41"/>
          <p:cNvSpPr/>
          <p:nvPr/>
        </p:nvSpPr>
        <p:spPr>
          <a:xfrm>
            <a:off x="1068571" y="5349635"/>
            <a:ext cx="45417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1. Fast and constant latency (</a:t>
            </a:r>
            <a:r>
              <a:rPr kumimoji="0" lang="en-US" sz="2000" b="1" i="0" u="none" strike="noStrike" kern="1200" cap="none" spc="0" normalizeH="0" baseline="0" noProof="0" dirty="0">
                <a:ln>
                  <a:noFill/>
                </a:ln>
                <a:solidFill>
                  <a:srgbClr val="4472C4"/>
                </a:solidFill>
                <a:effectLst/>
                <a:uLnTx/>
                <a:uFillTx/>
                <a:latin typeface="Cambria" charset="0"/>
                <a:ea typeface="Cambria" charset="0"/>
                <a:cs typeface="Cambria" charset="0"/>
              </a:rPr>
              <a:t>88.2ms</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a:t>
            </a:r>
          </a:p>
        </p:txBody>
      </p:sp>
      <p:sp>
        <p:nvSpPr>
          <p:cNvPr id="43" name="TextBox 42"/>
          <p:cNvSpPr txBox="1"/>
          <p:nvPr/>
        </p:nvSpPr>
        <p:spPr>
          <a:xfrm>
            <a:off x="1068572" y="5735560"/>
            <a:ext cx="734637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2.</a:t>
            </a:r>
            <a: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 </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On average,</a:t>
            </a:r>
            <a: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 102x/860x</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 faster than the previous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DRAM PUF with the same DRAM capacity overhead (64KiB)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cxnSp>
        <p:nvCxnSpPr>
          <p:cNvPr id="51" name="Straight Arrow Connector 50"/>
          <p:cNvCxnSpPr/>
          <p:nvPr/>
        </p:nvCxnSpPr>
        <p:spPr>
          <a:xfrm>
            <a:off x="3777878" y="4036654"/>
            <a:ext cx="170757" cy="16638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092641" y="3716615"/>
            <a:ext cx="2307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spTree>
    <p:extLst>
      <p:ext uri="{BB962C8B-B14F-4D97-AF65-F5344CB8AC3E}">
        <p14:creationId xmlns:p14="http://schemas.microsoft.com/office/powerpoint/2010/main" val="126307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hidden"/>
                                      </p:to>
                                    </p:set>
                                  </p:childTnLst>
                                </p:cTn>
                              </p:par>
                              <p:par>
                                <p:cTn id="10" presetID="22" presetClass="entr" presetSubtype="8"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1000"/>
                                        <p:tgtEl>
                                          <p:spTgt spid="21"/>
                                        </p:tgtEl>
                                      </p:cBhvr>
                                    </p:animEffect>
                                  </p:childTnLst>
                                </p:cTn>
                              </p:par>
                              <p:par>
                                <p:cTn id="13" presetID="2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1000"/>
                                        <p:tgtEl>
                                          <p:spTgt spid="22"/>
                                        </p:tgtEl>
                                      </p:cBhvr>
                                    </p:animEffec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1000"/>
                                        <p:tgtEl>
                                          <p:spTgt spid="18"/>
                                        </p:tgtEl>
                                      </p:cBhvr>
                                    </p:animEffect>
                                  </p:childTnLst>
                                </p:cTn>
                              </p:par>
                              <p:par>
                                <p:cTn id="28" presetID="1" presetClass="exit"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hidden"/>
                                      </p:to>
                                    </p:set>
                                  </p:childTnLst>
                                </p:cTn>
                              </p:par>
                              <p:par>
                                <p:cTn id="30" presetID="22" presetClass="entr" presetSubtype="8"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1000"/>
                                        <p:tgtEl>
                                          <p:spTgt spid="19"/>
                                        </p:tgtEl>
                                      </p:cBhvr>
                                    </p:animEffect>
                                  </p:childTnLst>
                                </p:cTn>
                              </p:par>
                              <p:par>
                                <p:cTn id="33" presetID="22" presetClass="entr" presetSubtype="8"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1000"/>
                                        <p:tgtEl>
                                          <p:spTgt spid="20"/>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Results </a:t>
            </a:r>
            <a:r>
              <a:rPr lang="mr-IN" sz="4400" b="1" dirty="0"/>
              <a:t>–</a:t>
            </a:r>
            <a:r>
              <a:rPr lang="en-US" sz="4400" b="1" dirty="0"/>
              <a:t> System Interference</a:t>
            </a:r>
          </a:p>
        </p:txBody>
      </p:sp>
      <p:sp>
        <p:nvSpPr>
          <p:cNvPr id="5" name="Content Placeholder 4"/>
          <p:cNvSpPr>
            <a:spLocks noGrp="1"/>
          </p:cNvSpPr>
          <p:nvPr>
            <p:ph idx="1"/>
          </p:nvPr>
        </p:nvSpPr>
        <p:spPr>
          <a:xfrm>
            <a:off x="75991" y="911224"/>
            <a:ext cx="8987622" cy="5382896"/>
          </a:xfrm>
        </p:spPr>
        <p:txBody>
          <a:bodyPr/>
          <a:lstStyle/>
          <a:p>
            <a:pPr marL="0" indent="0">
              <a:buNone/>
            </a:pPr>
            <a:r>
              <a:rPr lang="en-US" sz="3200" b="1" dirty="0"/>
              <a:t>During PUF evaluation on commodity devices:</a:t>
            </a:r>
          </a:p>
          <a:p>
            <a:pPr marL="457200" lvl="1" indent="0">
              <a:buNone/>
            </a:pPr>
            <a:endParaRPr lang="en-US" sz="2400" b="1" dirty="0">
              <a:solidFill>
                <a:schemeClr val="accent6">
                  <a:lumMod val="75000"/>
                </a:schemeClr>
              </a:solidFill>
            </a:endParaRPr>
          </a:p>
          <a:p>
            <a:r>
              <a:rPr lang="en-US" sz="2800" b="1" dirty="0">
                <a:solidFill>
                  <a:srgbClr val="C00000"/>
                </a:solidFill>
              </a:rPr>
              <a:t>The DRAM Retention PUF</a:t>
            </a:r>
            <a:endParaRPr lang="en-US" dirty="0">
              <a:solidFill>
                <a:srgbClr val="C00000"/>
              </a:solidFill>
            </a:endParaRPr>
          </a:p>
          <a:p>
            <a:pPr lvl="1"/>
            <a:r>
              <a:rPr lang="en-US" sz="2400" dirty="0"/>
              <a:t>Disables refresh at channel granularity </a:t>
            </a:r>
            <a:r>
              <a:rPr lang="en-US" sz="2400" b="1" dirty="0"/>
              <a:t>(~512MB </a:t>
            </a:r>
            <a:r>
              <a:rPr lang="mr-IN" sz="2400" b="1" dirty="0"/>
              <a:t>–</a:t>
            </a:r>
            <a:r>
              <a:rPr lang="en-US" sz="2400" b="1" dirty="0"/>
              <a:t> 2GB)</a:t>
            </a:r>
          </a:p>
          <a:p>
            <a:pPr lvl="2"/>
            <a:r>
              <a:rPr lang="en-US" sz="2000" b="1" dirty="0">
                <a:solidFill>
                  <a:srgbClr val="C00000"/>
                </a:solidFill>
              </a:rPr>
              <a:t>Issue manual refresh operations </a:t>
            </a:r>
            <a:r>
              <a:rPr lang="en-US" sz="2000" dirty="0"/>
              <a:t>to rows in channel but not in PUF memory segment to prevent data corruption</a:t>
            </a:r>
          </a:p>
          <a:p>
            <a:pPr lvl="1"/>
            <a:r>
              <a:rPr lang="en-US" sz="2400" dirty="0"/>
              <a:t>Has</a:t>
            </a:r>
            <a:r>
              <a:rPr lang="en-US" sz="2400" b="1" dirty="0">
                <a:solidFill>
                  <a:srgbClr val="C00000"/>
                </a:solidFill>
              </a:rPr>
              <a:t> long evaluation time</a:t>
            </a:r>
            <a:r>
              <a:rPr lang="en-US" sz="2400" dirty="0"/>
              <a:t> at low temperatures </a:t>
            </a:r>
          </a:p>
          <a:p>
            <a:pPr lvl="1"/>
            <a:endParaRPr lang="en-US" dirty="0"/>
          </a:p>
          <a:p>
            <a:r>
              <a:rPr lang="en-US" sz="2800" b="1" dirty="0">
                <a:solidFill>
                  <a:schemeClr val="accent6">
                    <a:lumMod val="75000"/>
                  </a:schemeClr>
                </a:solidFill>
              </a:rPr>
              <a:t>The DRAM Latency PUF</a:t>
            </a:r>
          </a:p>
          <a:p>
            <a:pPr lvl="1"/>
            <a:r>
              <a:rPr lang="en-US" sz="2400" dirty="0"/>
              <a:t>Does not require disabling refresh </a:t>
            </a:r>
          </a:p>
          <a:p>
            <a:pPr lvl="1"/>
            <a:r>
              <a:rPr lang="en-US" sz="2400" dirty="0"/>
              <a:t>Has short evaluation time </a:t>
            </a:r>
            <a:r>
              <a:rPr lang="en-US" sz="2400" b="1" dirty="0">
                <a:solidFill>
                  <a:schemeClr val="accent6">
                    <a:lumMod val="75000"/>
                  </a:schemeClr>
                </a:solidFill>
              </a:rPr>
              <a:t>at any operating temperature</a:t>
            </a:r>
          </a:p>
          <a:p>
            <a:endParaRPr lang="en-US" dirty="0"/>
          </a:p>
        </p:txBody>
      </p:sp>
    </p:spTree>
    <p:extLst>
      <p:ext uri="{BB962C8B-B14F-4D97-AF65-F5344CB8AC3E}">
        <p14:creationId xmlns:p14="http://schemas.microsoft.com/office/powerpoint/2010/main" val="39954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Other Results in the Paper</a:t>
            </a:r>
          </a:p>
        </p:txBody>
      </p:sp>
      <p:sp>
        <p:nvSpPr>
          <p:cNvPr id="3" name="Content Placeholder 2"/>
          <p:cNvSpPr>
            <a:spLocks noGrp="1"/>
          </p:cNvSpPr>
          <p:nvPr>
            <p:ph idx="1"/>
          </p:nvPr>
        </p:nvSpPr>
        <p:spPr>
          <a:xfrm>
            <a:off x="47414" y="911224"/>
            <a:ext cx="9068009" cy="5318753"/>
          </a:xfrm>
        </p:spPr>
        <p:txBody>
          <a:bodyPr/>
          <a:lstStyle/>
          <a:p>
            <a:r>
              <a:rPr lang="en-US" sz="3200" b="1" dirty="0"/>
              <a:t>How the </a:t>
            </a:r>
            <a:r>
              <a:rPr lang="en-US" sz="3200" b="1" dirty="0">
                <a:solidFill>
                  <a:schemeClr val="accent5"/>
                </a:solidFill>
              </a:rPr>
              <a:t>DRAM latency PUF </a:t>
            </a:r>
            <a:r>
              <a:rPr lang="en-US" sz="3200" b="1" dirty="0"/>
              <a:t>meets the basic requirements for an effective PUF </a:t>
            </a:r>
          </a:p>
          <a:p>
            <a:r>
              <a:rPr lang="en-US" sz="3200" b="1" dirty="0"/>
              <a:t>A </a:t>
            </a:r>
            <a:r>
              <a:rPr lang="en-US" sz="3200" b="1" dirty="0">
                <a:solidFill>
                  <a:schemeClr val="accent6">
                    <a:lumMod val="75000"/>
                  </a:schemeClr>
                </a:solidFill>
              </a:rPr>
              <a:t>detailed </a:t>
            </a:r>
            <a:r>
              <a:rPr lang="en-US" sz="3200" b="1" dirty="0"/>
              <a:t>analysis on:</a:t>
            </a:r>
          </a:p>
          <a:p>
            <a:pPr lvl="1"/>
            <a:r>
              <a:rPr lang="en-US" sz="2400" dirty="0"/>
              <a:t>Devices of </a:t>
            </a:r>
            <a:r>
              <a:rPr lang="en-US" sz="2400" b="1" dirty="0">
                <a:solidFill>
                  <a:schemeClr val="accent5"/>
                </a:solidFill>
              </a:rPr>
              <a:t>the three major DRAM</a:t>
            </a:r>
            <a:r>
              <a:rPr lang="en-US" sz="2400" dirty="0">
                <a:solidFill>
                  <a:schemeClr val="accent5"/>
                </a:solidFill>
              </a:rPr>
              <a:t> </a:t>
            </a:r>
            <a:r>
              <a:rPr lang="en-US" sz="2400" b="1" dirty="0">
                <a:solidFill>
                  <a:schemeClr val="accent5"/>
                </a:solidFill>
              </a:rPr>
              <a:t>manufacturers</a:t>
            </a:r>
          </a:p>
          <a:p>
            <a:pPr lvl="1"/>
            <a:r>
              <a:rPr lang="en-US" sz="2400" dirty="0"/>
              <a:t>The </a:t>
            </a:r>
            <a:r>
              <a:rPr lang="en-US" sz="2400" b="1" dirty="0">
                <a:solidFill>
                  <a:schemeClr val="accent5"/>
                </a:solidFill>
              </a:rPr>
              <a:t>evaluation time</a:t>
            </a:r>
            <a:r>
              <a:rPr lang="en-US" sz="2400" dirty="0">
                <a:solidFill>
                  <a:schemeClr val="accent5"/>
                </a:solidFill>
              </a:rPr>
              <a:t> </a:t>
            </a:r>
            <a:r>
              <a:rPr lang="en-US" sz="2400" dirty="0"/>
              <a:t>of a PUF</a:t>
            </a:r>
            <a:endParaRPr lang="en-US" sz="3200" dirty="0"/>
          </a:p>
          <a:p>
            <a:r>
              <a:rPr lang="en-US" sz="3200" b="1" dirty="0"/>
              <a:t>Further discussion on:</a:t>
            </a:r>
          </a:p>
          <a:p>
            <a:pPr lvl="1"/>
            <a:r>
              <a:rPr lang="en-US" sz="2400" b="1" dirty="0">
                <a:solidFill>
                  <a:schemeClr val="accent6">
                    <a:lumMod val="75000"/>
                  </a:schemeClr>
                </a:solidFill>
              </a:rPr>
              <a:t>Optimizing</a:t>
            </a:r>
            <a:r>
              <a:rPr lang="en-US" sz="2400" dirty="0">
                <a:solidFill>
                  <a:schemeClr val="accent6">
                    <a:lumMod val="75000"/>
                  </a:schemeClr>
                </a:solidFill>
              </a:rPr>
              <a:t> </a:t>
            </a:r>
            <a:r>
              <a:rPr lang="en-US" sz="2400" dirty="0"/>
              <a:t>retention PUFs</a:t>
            </a:r>
          </a:p>
          <a:p>
            <a:pPr lvl="1"/>
            <a:r>
              <a:rPr lang="en-US" sz="2400" b="1" dirty="0">
                <a:solidFill>
                  <a:schemeClr val="accent5"/>
                </a:solidFill>
              </a:rPr>
              <a:t>System interference</a:t>
            </a:r>
            <a:r>
              <a:rPr lang="en-US" sz="2400" dirty="0">
                <a:solidFill>
                  <a:schemeClr val="accent5"/>
                </a:solidFill>
              </a:rPr>
              <a:t> </a:t>
            </a:r>
            <a:r>
              <a:rPr lang="en-US" sz="2400" dirty="0"/>
              <a:t>of DRAM retention and latency PUFs</a:t>
            </a:r>
          </a:p>
          <a:p>
            <a:pPr lvl="1"/>
            <a:r>
              <a:rPr lang="en-US" sz="2400" dirty="0"/>
              <a:t>Algorithm to </a:t>
            </a:r>
            <a:r>
              <a:rPr lang="en-US" sz="2400" b="1" dirty="0">
                <a:solidFill>
                  <a:schemeClr val="accent6">
                    <a:lumMod val="75000"/>
                  </a:schemeClr>
                </a:solidFill>
              </a:rPr>
              <a:t>quickly and reliably </a:t>
            </a:r>
            <a:r>
              <a:rPr lang="en-US" sz="2400" dirty="0"/>
              <a:t>evaluate DRAM latency PUF</a:t>
            </a:r>
          </a:p>
          <a:p>
            <a:pPr lvl="1"/>
            <a:r>
              <a:rPr lang="en-US" sz="2400" b="1" dirty="0">
                <a:solidFill>
                  <a:schemeClr val="accent5"/>
                </a:solidFill>
              </a:rPr>
              <a:t>Design considerations </a:t>
            </a:r>
            <a:r>
              <a:rPr lang="en-US" sz="2400" dirty="0"/>
              <a:t>for a DRAM latency PUF</a:t>
            </a:r>
          </a:p>
          <a:p>
            <a:pPr lvl="1"/>
            <a:r>
              <a:rPr lang="en-US" sz="2400" dirty="0"/>
              <a:t>The DRAM Latency PUF overhead analysis</a:t>
            </a:r>
          </a:p>
          <a:p>
            <a:pPr lvl="1"/>
            <a:endParaRPr lang="en-US" sz="2400" dirty="0"/>
          </a:p>
        </p:txBody>
      </p:sp>
    </p:spTree>
    <p:extLst>
      <p:ext uri="{BB962C8B-B14F-4D97-AF65-F5344CB8AC3E}">
        <p14:creationId xmlns:p14="http://schemas.microsoft.com/office/powerpoint/2010/main" val="101269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b="1" dirty="0">
                <a:solidFill>
                  <a:schemeClr val="bg1"/>
                </a:solidFill>
              </a:rPr>
              <a:t>Summary</a:t>
            </a:r>
          </a:p>
        </p:txBody>
      </p:sp>
    </p:spTree>
    <p:extLst>
      <p:ext uri="{BB962C8B-B14F-4D97-AF65-F5344CB8AC3E}">
        <p14:creationId xmlns:p14="http://schemas.microsoft.com/office/powerpoint/2010/main" val="14021766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75990" y="807706"/>
            <a:ext cx="9068009" cy="5318753"/>
          </a:xfrm>
        </p:spPr>
        <p:txBody>
          <a:bodyPr/>
          <a:lstStyle/>
          <a:p>
            <a:pPr marL="274320" lvl="1" indent="-274320">
              <a:spcBef>
                <a:spcPts val="400"/>
              </a:spcBef>
              <a:buFont typeface="Arial" pitchFamily="34" charset="0"/>
              <a:buChar char="•"/>
            </a:pPr>
            <a:r>
              <a:rPr lang="en-US" sz="2200" b="1" u="sng" dirty="0"/>
              <a:t>Motivation</a:t>
            </a:r>
            <a:r>
              <a:rPr lang="tr-TR" sz="2200" dirty="0"/>
              <a:t>: </a:t>
            </a:r>
          </a:p>
          <a:p>
            <a:pPr marL="731520" lvl="2" indent="-274320">
              <a:spcBef>
                <a:spcPts val="400"/>
              </a:spcBef>
            </a:pPr>
            <a:r>
              <a:rPr lang="en-US" sz="2200" dirty="0"/>
              <a:t>We can authenticate a system via </a:t>
            </a:r>
            <a:r>
              <a:rPr lang="en-US" sz="2200" b="1" dirty="0"/>
              <a:t>unique signatures</a:t>
            </a:r>
            <a:r>
              <a:rPr lang="en-US" sz="2200" dirty="0"/>
              <a:t> if we can evaluate a </a:t>
            </a:r>
            <a:r>
              <a:rPr lang="en-US" sz="2200" b="1" dirty="0"/>
              <a:t>Physical </a:t>
            </a:r>
            <a:r>
              <a:rPr lang="en-US" sz="2200" b="1" dirty="0" err="1"/>
              <a:t>Unclonable</a:t>
            </a:r>
            <a:r>
              <a:rPr lang="en-US" sz="2200" b="1" dirty="0"/>
              <a:t> Function (PUF) </a:t>
            </a:r>
            <a:r>
              <a:rPr lang="en-US" sz="2200" dirty="0"/>
              <a:t>on it</a:t>
            </a:r>
          </a:p>
          <a:p>
            <a:pPr marL="731520" lvl="2" indent="-274320">
              <a:spcBef>
                <a:spcPts val="400"/>
              </a:spcBef>
            </a:pPr>
            <a:r>
              <a:rPr lang="en-US" sz="2200" dirty="0"/>
              <a:t>Signatures </a:t>
            </a:r>
            <a:r>
              <a:rPr lang="en-US" sz="2200" b="1" dirty="0"/>
              <a:t>(PUF response) </a:t>
            </a:r>
            <a:r>
              <a:rPr lang="en-US" sz="2200" dirty="0"/>
              <a:t>reflect inherent properties of a device</a:t>
            </a:r>
            <a:endParaRPr lang="en-US" sz="2200" b="1" dirty="0"/>
          </a:p>
          <a:p>
            <a:pPr marL="731520" lvl="2" indent="-274320">
              <a:spcBef>
                <a:spcPts val="400"/>
              </a:spcBef>
            </a:pPr>
            <a:r>
              <a:rPr lang="tr-TR" sz="2200" dirty="0"/>
              <a:t>DRAM is a </a:t>
            </a:r>
            <a:r>
              <a:rPr lang="en-US" sz="2200" dirty="0"/>
              <a:t>promising substrate for PUFs because </a:t>
            </a:r>
            <a:r>
              <a:rPr lang="tr-TR" sz="2200" dirty="0"/>
              <a:t>it </a:t>
            </a:r>
            <a:r>
              <a:rPr lang="en-US" sz="2200" dirty="0"/>
              <a:t>is </a:t>
            </a:r>
            <a:r>
              <a:rPr lang="en-US" sz="2200" b="1" dirty="0"/>
              <a:t>widely</a:t>
            </a:r>
            <a:r>
              <a:rPr lang="en-US" sz="2200" dirty="0"/>
              <a:t> used</a:t>
            </a:r>
          </a:p>
          <a:p>
            <a:pPr marL="274320" indent="-274320">
              <a:spcBef>
                <a:spcPts val="400"/>
              </a:spcBef>
            </a:pPr>
            <a:r>
              <a:rPr lang="en-US" sz="2200" b="1" u="sng" dirty="0">
                <a:solidFill>
                  <a:srgbClr val="C00000"/>
                </a:solidFill>
              </a:rPr>
              <a:t>Problem</a:t>
            </a:r>
            <a:r>
              <a:rPr lang="en-US" sz="2200" dirty="0">
                <a:solidFill>
                  <a:srgbClr val="C00000"/>
                </a:solidFill>
              </a:rPr>
              <a:t>: Current DRAM PUFs are 1) very slow, 2) require a DRAM reboot, or 3) require additional custom hardware</a:t>
            </a:r>
          </a:p>
          <a:p>
            <a:pPr marL="274320" indent="-274320">
              <a:spcBef>
                <a:spcPts val="400"/>
              </a:spcBef>
            </a:pPr>
            <a:r>
              <a:rPr lang="en-US" sz="2200" b="1" u="sng" dirty="0">
                <a:solidFill>
                  <a:schemeClr val="accent1">
                    <a:lumMod val="75000"/>
                  </a:schemeClr>
                </a:solidFill>
              </a:rPr>
              <a:t>Goal</a:t>
            </a:r>
            <a:r>
              <a:rPr lang="en-US" sz="2200" dirty="0">
                <a:solidFill>
                  <a:schemeClr val="accent1">
                    <a:lumMod val="75000"/>
                  </a:schemeClr>
                </a:solidFill>
              </a:rPr>
              <a:t>: To develop a novel and effective PUF for </a:t>
            </a:r>
            <a:r>
              <a:rPr lang="en-US" sz="2200" b="1" dirty="0">
                <a:solidFill>
                  <a:schemeClr val="accent1">
                    <a:lumMod val="75000"/>
                  </a:schemeClr>
                </a:solidFill>
              </a:rPr>
              <a:t>existing</a:t>
            </a:r>
            <a:r>
              <a:rPr lang="en-US" sz="2200" dirty="0">
                <a:solidFill>
                  <a:schemeClr val="accent1">
                    <a:lumMod val="75000"/>
                  </a:schemeClr>
                </a:solidFill>
              </a:rPr>
              <a:t> commodity DRAM devices with </a:t>
            </a:r>
            <a:r>
              <a:rPr lang="en-US" sz="2200" b="1" dirty="0">
                <a:solidFill>
                  <a:schemeClr val="accent1">
                    <a:lumMod val="75000"/>
                  </a:schemeClr>
                </a:solidFill>
              </a:rPr>
              <a:t>low-latency evaluation time</a:t>
            </a:r>
            <a:r>
              <a:rPr lang="en-US" sz="2200" dirty="0">
                <a:solidFill>
                  <a:schemeClr val="accent1">
                    <a:lumMod val="75000"/>
                  </a:schemeClr>
                </a:solidFill>
              </a:rPr>
              <a:t> and </a:t>
            </a:r>
            <a:r>
              <a:rPr lang="en-US" sz="2200" b="1" dirty="0">
                <a:solidFill>
                  <a:schemeClr val="accent1">
                    <a:lumMod val="75000"/>
                  </a:schemeClr>
                </a:solidFill>
              </a:rPr>
              <a:t>low system interference</a:t>
            </a:r>
            <a:r>
              <a:rPr lang="en-US" sz="2200" dirty="0">
                <a:solidFill>
                  <a:schemeClr val="accent1">
                    <a:lumMod val="75000"/>
                  </a:schemeClr>
                </a:solidFill>
              </a:rPr>
              <a:t> across </a:t>
            </a:r>
            <a:r>
              <a:rPr lang="en-US" sz="2200" b="1" dirty="0">
                <a:solidFill>
                  <a:schemeClr val="accent1">
                    <a:lumMod val="75000"/>
                  </a:schemeClr>
                </a:solidFill>
              </a:rPr>
              <a:t>all operating temperatures</a:t>
            </a:r>
          </a:p>
          <a:p>
            <a:pPr marL="274320" indent="-274320">
              <a:spcBef>
                <a:spcPts val="400"/>
              </a:spcBef>
            </a:pPr>
            <a:r>
              <a:rPr lang="en-US" sz="2200" b="1" u="sng" dirty="0">
                <a:solidFill>
                  <a:schemeClr val="accent6">
                    <a:lumMod val="75000"/>
                  </a:schemeClr>
                </a:solidFill>
              </a:rPr>
              <a:t>DRAM Latency PUF:</a:t>
            </a:r>
            <a:r>
              <a:rPr lang="en-US" sz="2200" b="1" dirty="0">
                <a:solidFill>
                  <a:schemeClr val="accent6">
                    <a:lumMod val="75000"/>
                  </a:schemeClr>
                </a:solidFill>
              </a:rPr>
              <a:t> </a:t>
            </a:r>
            <a:r>
              <a:rPr lang="en-US" sz="2200" dirty="0">
                <a:solidFill>
                  <a:schemeClr val="accent6">
                    <a:lumMod val="75000"/>
                  </a:schemeClr>
                </a:solidFill>
              </a:rPr>
              <a:t>Reduce DRAM access latency </a:t>
            </a:r>
            <a:r>
              <a:rPr lang="en-US" sz="2200" b="1" dirty="0">
                <a:solidFill>
                  <a:schemeClr val="accent6">
                    <a:lumMod val="75000"/>
                  </a:schemeClr>
                </a:solidFill>
              </a:rPr>
              <a:t>below</a:t>
            </a:r>
            <a:r>
              <a:rPr lang="en-US" sz="2200" dirty="0">
                <a:solidFill>
                  <a:schemeClr val="accent6">
                    <a:lumMod val="75000"/>
                  </a:schemeClr>
                </a:solidFill>
              </a:rPr>
              <a:t> </a:t>
            </a:r>
            <a:r>
              <a:rPr lang="en-US" sz="2200" b="1" dirty="0">
                <a:solidFill>
                  <a:schemeClr val="accent6">
                    <a:lumMod val="75000"/>
                  </a:schemeClr>
                </a:solidFill>
              </a:rPr>
              <a:t>reliable values </a:t>
            </a:r>
            <a:r>
              <a:rPr lang="en-US" sz="2200" dirty="0">
                <a:solidFill>
                  <a:schemeClr val="accent6">
                    <a:lumMod val="75000"/>
                  </a:schemeClr>
                </a:solidFill>
              </a:rPr>
              <a:t>and exploit the resulting error patterns as </a:t>
            </a:r>
            <a:r>
              <a:rPr lang="en-US" sz="2200" b="1" dirty="0">
                <a:solidFill>
                  <a:schemeClr val="accent6">
                    <a:lumMod val="75000"/>
                  </a:schemeClr>
                </a:solidFill>
              </a:rPr>
              <a:t>unique identifiers</a:t>
            </a:r>
            <a:endParaRPr lang="en-US" sz="2200" b="1" u="sng" dirty="0">
              <a:solidFill>
                <a:schemeClr val="accent6">
                  <a:lumMod val="75000"/>
                </a:schemeClr>
              </a:solidFill>
            </a:endParaRPr>
          </a:p>
          <a:p>
            <a:pPr marL="274320" indent="-274320">
              <a:spcBef>
                <a:spcPts val="400"/>
              </a:spcBef>
            </a:pPr>
            <a:r>
              <a:rPr lang="en-US" sz="2200" b="1" u="sng" dirty="0">
                <a:solidFill>
                  <a:srgbClr val="7030A0"/>
                </a:solidFill>
              </a:rPr>
              <a:t>Evaluation:</a:t>
            </a:r>
            <a:r>
              <a:rPr lang="en-US" sz="2200" dirty="0">
                <a:solidFill>
                  <a:srgbClr val="7030A0"/>
                </a:solidFill>
              </a:rPr>
              <a:t> </a:t>
            </a:r>
          </a:p>
          <a:p>
            <a:pPr marL="914400" lvl="2" indent="-457200">
              <a:spcBef>
                <a:spcPts val="400"/>
              </a:spcBef>
              <a:buFont typeface="+mj-lt"/>
              <a:buAutoNum type="arabicPeriod"/>
            </a:pPr>
            <a:r>
              <a:rPr lang="en-US" sz="2200" dirty="0">
                <a:solidFill>
                  <a:srgbClr val="7030A0"/>
                </a:solidFill>
              </a:rPr>
              <a:t>Experimentally characterize </a:t>
            </a:r>
            <a:r>
              <a:rPr lang="en-US" sz="2200" b="1" dirty="0">
                <a:solidFill>
                  <a:srgbClr val="7030A0"/>
                </a:solidFill>
              </a:rPr>
              <a:t>223 real LPDDR4 DRAM devices </a:t>
            </a:r>
            <a:endParaRPr lang="en-US" sz="2200" dirty="0">
              <a:solidFill>
                <a:srgbClr val="7030A0"/>
              </a:solidFill>
            </a:endParaRPr>
          </a:p>
          <a:p>
            <a:pPr marL="457200" lvl="2" indent="0">
              <a:spcBef>
                <a:spcPts val="400"/>
              </a:spcBef>
              <a:buNone/>
            </a:pPr>
            <a:r>
              <a:rPr lang="en-US" sz="2200" dirty="0">
                <a:solidFill>
                  <a:srgbClr val="7030A0"/>
                </a:solidFill>
              </a:rPr>
              <a:t>2.    </a:t>
            </a:r>
            <a:r>
              <a:rPr lang="en-US" sz="2200" b="1" dirty="0">
                <a:solidFill>
                  <a:srgbClr val="7030A0"/>
                </a:solidFill>
              </a:rPr>
              <a:t>DRAM latency PUF </a:t>
            </a:r>
            <a:r>
              <a:rPr lang="en-US" sz="2200" dirty="0">
                <a:solidFill>
                  <a:srgbClr val="7030A0"/>
                </a:solidFill>
              </a:rPr>
              <a:t>(88.2 </a:t>
            </a:r>
            <a:r>
              <a:rPr lang="en-US" sz="2200" dirty="0" err="1">
                <a:solidFill>
                  <a:srgbClr val="7030A0"/>
                </a:solidFill>
              </a:rPr>
              <a:t>ms</a:t>
            </a:r>
            <a:r>
              <a:rPr lang="en-US" sz="2200" dirty="0">
                <a:solidFill>
                  <a:srgbClr val="7030A0"/>
                </a:solidFill>
              </a:rPr>
              <a:t>) achieves a speedup of </a:t>
            </a:r>
            <a:r>
              <a:rPr lang="en-US" sz="2200" b="1" dirty="0">
                <a:solidFill>
                  <a:srgbClr val="7030A0"/>
                </a:solidFill>
              </a:rPr>
              <a:t>102x/860x</a:t>
            </a:r>
            <a:r>
              <a:rPr lang="en-US" sz="2200" dirty="0">
                <a:solidFill>
                  <a:srgbClr val="7030A0"/>
                </a:solidFill>
              </a:rPr>
              <a:t>        	at 70°C/55°C over prior DRAM PUF evaluation mechanisms</a:t>
            </a:r>
            <a:endParaRPr lang="en-US" sz="2200" b="1" u="sng" dirty="0">
              <a:solidFill>
                <a:srgbClr val="7030A0"/>
              </a:solidFill>
            </a:endParaRPr>
          </a:p>
          <a:p>
            <a:pPr marL="731520" lvl="1" indent="-274320">
              <a:spcBef>
                <a:spcPts val="400"/>
              </a:spcBef>
            </a:pPr>
            <a:endParaRPr lang="en-US" sz="2200" b="1" u="sng" dirty="0"/>
          </a:p>
          <a:p>
            <a:pPr marL="731520" lvl="1" indent="-274320">
              <a:spcBef>
                <a:spcPts val="400"/>
              </a:spcBef>
            </a:pPr>
            <a:endParaRPr lang="tr-TR" sz="2200" b="1" u="sng" dirty="0"/>
          </a:p>
          <a:p>
            <a:endParaRPr lang="en-US" sz="2200" dirty="0"/>
          </a:p>
        </p:txBody>
      </p:sp>
    </p:spTree>
    <p:extLst>
      <p:ext uri="{BB962C8B-B14F-4D97-AF65-F5344CB8AC3E}">
        <p14:creationId xmlns:p14="http://schemas.microsoft.com/office/powerpoint/2010/main" val="381759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Quickly Evaluating Physical </a:t>
            </a:r>
            <a:r>
              <a:rPr lang="en-US" sz="3000" b="1" dirty="0" err="1">
                <a:solidFill>
                  <a:schemeClr val="bg1">
                    <a:lumMod val="95000"/>
                  </a:schemeClr>
                </a:solidFill>
                <a:latin typeface="Cambria"/>
                <a:cs typeface="Cambria"/>
              </a:rPr>
              <a:t>Unclonable</a:t>
            </a:r>
            <a:r>
              <a:rPr lang="en-US" sz="3000" b="1" dirty="0">
                <a:solidFill>
                  <a:schemeClr val="bg1">
                    <a:lumMod val="95000"/>
                  </a:schemeClr>
                </a:solidFill>
                <a:latin typeface="Cambria"/>
                <a:cs typeface="Cambria"/>
              </a:rPr>
              <a:t> Functions </a:t>
            </a:r>
            <a:br>
              <a:rPr lang="en-US" sz="3000" b="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by Exploiting the Latency-Reliability Tradeoff </a:t>
            </a:r>
            <a:br>
              <a:rPr lang="en-US" sz="3000" b="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in Modern Commodity DRAM Devices</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6900" y="4552976"/>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3567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More on the DRAM Latency PUF</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Onur Mutlu,</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3766968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t>
            </a:r>
            <a:r>
              <a:rPr lang="en-US" dirty="0" err="1"/>
              <a:t>arxiv.org</a:t>
            </a:r>
            <a:r>
              <a:rPr lang="en-US" dirty="0"/>
              <a:t>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83521EDA-2740-0E4D-B8B8-B88491DDB78C}"/>
              </a:ext>
            </a:extLst>
          </p:cNvPr>
          <p:cNvSpPr/>
          <p:nvPr/>
        </p:nvSpPr>
        <p:spPr>
          <a:xfrm>
            <a:off x="609464" y="4581128"/>
            <a:ext cx="6986872" cy="936104"/>
          </a:xfrm>
          <a:prstGeom prst="rect">
            <a:avLst/>
          </a:prstGeom>
          <a:noFill/>
          <a:ln w="57150">
            <a:solidFill>
              <a:srgbClr val="CC8D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93299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5EFC-4622-AC48-B377-BA05632C868A}"/>
              </a:ext>
            </a:extLst>
          </p:cNvPr>
          <p:cNvSpPr>
            <a:spLocks noGrp="1"/>
          </p:cNvSpPr>
          <p:nvPr>
            <p:ph type="title"/>
          </p:nvPr>
        </p:nvSpPr>
        <p:spPr>
          <a:xfrm>
            <a:off x="228600" y="152400"/>
            <a:ext cx="8610600" cy="1066800"/>
          </a:xfrm>
        </p:spPr>
        <p:txBody>
          <a:bodyPr/>
          <a:lstStyle/>
          <a:p>
            <a:r>
              <a:rPr lang="en-US" dirty="0"/>
              <a:t>For Another Time …</a:t>
            </a:r>
          </a:p>
        </p:txBody>
      </p:sp>
      <p:sp>
        <p:nvSpPr>
          <p:cNvPr id="3" name="Content Placeholder 2">
            <a:extLst>
              <a:ext uri="{FF2B5EF4-FFF2-40B4-BE49-F238E27FC236}">
                <a16:creationId xmlns:a16="http://schemas.microsoft.com/office/drawing/2014/main" id="{D0B0A7FE-9457-D145-92B5-1DDE0C300AFD}"/>
              </a:ext>
            </a:extLst>
          </p:cNvPr>
          <p:cNvSpPr>
            <a:spLocks noGrp="1"/>
          </p:cNvSpPr>
          <p:nvPr>
            <p:ph idx="1"/>
          </p:nvPr>
        </p:nvSpPr>
        <p:spPr>
          <a:xfrm>
            <a:off x="0" y="1219200"/>
            <a:ext cx="9144000" cy="5029200"/>
          </a:xfrm>
        </p:spPr>
        <p:txBody>
          <a:bodyPr/>
          <a:lstStyle/>
          <a:p>
            <a:r>
              <a:rPr lang="en-US" dirty="0" err="1"/>
              <a:t>Dataplant</a:t>
            </a:r>
            <a:r>
              <a:rPr lang="en-US" dirty="0"/>
              <a:t>: In-DRAM Security Mechanisms for Low-Cost Devices</a:t>
            </a:r>
          </a:p>
          <a:p>
            <a:pPr lvl="1"/>
            <a:r>
              <a:rPr lang="en-US" dirty="0">
                <a:hlinkClick r:id="rId2"/>
              </a:rPr>
              <a:t>https://arxiv.org/pdf/1902.07344.pdf</a:t>
            </a:r>
            <a:r>
              <a:rPr lang="en-US" dirty="0"/>
              <a:t> </a:t>
            </a:r>
          </a:p>
        </p:txBody>
      </p:sp>
      <p:sp>
        <p:nvSpPr>
          <p:cNvPr id="4" name="Slide Number Placeholder 3">
            <a:extLst>
              <a:ext uri="{FF2B5EF4-FFF2-40B4-BE49-F238E27FC236}">
                <a16:creationId xmlns:a16="http://schemas.microsoft.com/office/drawing/2014/main" id="{B9BFBB9D-55BC-C144-9238-F76274A6CF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9D25D85-2D36-4140-A2A3-F802B322A4ED}"/>
              </a:ext>
            </a:extLst>
          </p:cNvPr>
          <p:cNvPicPr>
            <a:picLocks noChangeAspect="1"/>
          </p:cNvPicPr>
          <p:nvPr/>
        </p:nvPicPr>
        <p:blipFill>
          <a:blip r:embed="rId3"/>
          <a:stretch>
            <a:fillRect/>
          </a:stretch>
        </p:blipFill>
        <p:spPr>
          <a:xfrm>
            <a:off x="0" y="3212976"/>
            <a:ext cx="9144000" cy="2524677"/>
          </a:xfrm>
          <a:prstGeom prst="rect">
            <a:avLst/>
          </a:prstGeom>
        </p:spPr>
      </p:pic>
    </p:spTree>
    <p:extLst>
      <p:ext uri="{BB962C8B-B14F-4D97-AF65-F5344CB8AC3E}">
        <p14:creationId xmlns:p14="http://schemas.microsoft.com/office/powerpoint/2010/main" val="292939295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7C88-06BB-0946-90CA-91635AF5E5A5}"/>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B3EB90B1-DDBC-6C47-88A1-E6FF0E42A208}"/>
              </a:ext>
            </a:extLst>
          </p:cNvPr>
          <p:cNvSpPr>
            <a:spLocks noGrp="1"/>
          </p:cNvSpPr>
          <p:nvPr>
            <p:ph idx="1"/>
          </p:nvPr>
        </p:nvSpPr>
        <p:spPr>
          <a:xfrm>
            <a:off x="228600" y="980728"/>
            <a:ext cx="8610600" cy="5123656"/>
          </a:xfrm>
        </p:spPr>
        <p:txBody>
          <a:bodyPr/>
          <a:lstStyle/>
          <a:p>
            <a:r>
              <a:rPr lang="en-US" dirty="0">
                <a:solidFill>
                  <a:srgbClr val="0000FF"/>
                </a:solidFill>
              </a:rPr>
              <a:t>Memory devices have inherent capability to support key security primitives</a:t>
            </a:r>
          </a:p>
          <a:p>
            <a:pPr lvl="1"/>
            <a:r>
              <a:rPr lang="en-US" dirty="0"/>
              <a:t>True Random Number Generation</a:t>
            </a:r>
          </a:p>
          <a:p>
            <a:pPr lvl="1"/>
            <a:r>
              <a:rPr lang="en-US" dirty="0"/>
              <a:t>Physically Unclonable Functions</a:t>
            </a:r>
          </a:p>
          <a:p>
            <a:pPr lvl="1"/>
            <a:r>
              <a:rPr lang="en-US" dirty="0"/>
              <a:t>Fast Destruction/Randomization of Data</a:t>
            </a:r>
          </a:p>
          <a:p>
            <a:pPr lvl="1"/>
            <a:r>
              <a:rPr lang="en-US" dirty="0"/>
              <a:t>…</a:t>
            </a:r>
          </a:p>
          <a:p>
            <a:pPr lvl="1"/>
            <a:endParaRPr lang="en-US" dirty="0"/>
          </a:p>
          <a:p>
            <a:r>
              <a:rPr lang="en-US" dirty="0">
                <a:solidFill>
                  <a:srgbClr val="0000FF"/>
                </a:solidFill>
              </a:rPr>
              <a:t>It is time for us to treat memory as an intelligent device</a:t>
            </a:r>
          </a:p>
          <a:p>
            <a:pPr lvl="1"/>
            <a:r>
              <a:rPr lang="en-US" dirty="0"/>
              <a:t>that does more than simply storing and supplying data…</a:t>
            </a:r>
          </a:p>
          <a:p>
            <a:pPr lvl="1"/>
            <a:r>
              <a:rPr lang="en-US" b="1" dirty="0"/>
              <a:t>Producing security primitives is one example</a:t>
            </a:r>
          </a:p>
          <a:p>
            <a:pPr lvl="1"/>
            <a:endParaRPr lang="en-US" dirty="0"/>
          </a:p>
          <a:p>
            <a:r>
              <a:rPr lang="en-US" dirty="0">
                <a:solidFill>
                  <a:srgbClr val="0000FF"/>
                </a:solidFill>
              </a:rPr>
              <a:t>We can reinvent computing</a:t>
            </a:r>
          </a:p>
          <a:p>
            <a:pPr lvl="1"/>
            <a:r>
              <a:rPr lang="en-US" dirty="0"/>
              <a:t>with a </a:t>
            </a:r>
            <a:r>
              <a:rPr lang="en-US" b="1" dirty="0">
                <a:solidFill>
                  <a:srgbClr val="FF0000"/>
                </a:solidFill>
              </a:rPr>
              <a:t>memory-centric design perspective</a:t>
            </a:r>
          </a:p>
        </p:txBody>
      </p:sp>
      <p:sp>
        <p:nvSpPr>
          <p:cNvPr id="4" name="Slide Number Placeholder 3">
            <a:extLst>
              <a:ext uri="{FF2B5EF4-FFF2-40B4-BE49-F238E27FC236}">
                <a16:creationId xmlns:a16="http://schemas.microsoft.com/office/drawing/2014/main" id="{F71221D7-7C05-E74C-AC0D-8A3D590146AD}"/>
              </a:ext>
            </a:extLst>
          </p:cNvPr>
          <p:cNvSpPr>
            <a:spLocks noGrp="1"/>
          </p:cNvSpPr>
          <p:nvPr>
            <p:ph type="sldNum" sz="quarter" idx="11"/>
          </p:nvPr>
        </p:nvSpPr>
        <p:spPr/>
        <p:txBody>
          <a:bodyPr/>
          <a:lstStyle/>
          <a:p>
            <a:fld id="{323594FA-E141-4234-AE05-360401972BE7}" type="slidenum">
              <a:rPr lang="en-US" altLang="en-US" smtClean="0"/>
              <a:pPr/>
              <a:t>129</a:t>
            </a:fld>
            <a:endParaRPr lang="en-US" altLang="en-US"/>
          </a:p>
        </p:txBody>
      </p:sp>
    </p:spTree>
    <p:extLst>
      <p:ext uri="{BB962C8B-B14F-4D97-AF65-F5344CB8AC3E}">
        <p14:creationId xmlns:p14="http://schemas.microsoft.com/office/powerpoint/2010/main" val="1207910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The Main Memory System</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4598C-5A2F-5E46-8E0D-A0FDA29590CD}"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306865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25 March 2019</a:t>
            </a:r>
          </a:p>
          <a:p>
            <a:r>
              <a:rPr lang="en-US" sz="2200" dirty="0"/>
              <a:t>Bogazici University</a:t>
            </a:r>
          </a:p>
          <a:p>
            <a:endParaRPr lang="en-US" sz="2200" dirty="0"/>
          </a:p>
          <a:p>
            <a:pPr algn="l"/>
            <a:endParaRPr lang="en-US" sz="2200" dirty="0"/>
          </a:p>
        </p:txBody>
      </p:sp>
      <p:sp>
        <p:nvSpPr>
          <p:cNvPr id="13" name="Title 1"/>
          <p:cNvSpPr>
            <a:spLocks noGrp="1"/>
          </p:cNvSpPr>
          <p:nvPr>
            <p:ph type="ctrTitle"/>
          </p:nvPr>
        </p:nvSpPr>
        <p:spPr>
          <a:xfrm>
            <a:off x="216024" y="1556792"/>
            <a:ext cx="8820472" cy="2201416"/>
          </a:xfrm>
        </p:spPr>
        <p:txBody>
          <a:bodyPr>
            <a:normAutofit/>
          </a:bodyPr>
          <a:lstStyle/>
          <a:p>
            <a:pPr algn="ctr"/>
            <a:r>
              <a:rPr lang="en-US" sz="4000" dirty="0"/>
              <a:t>Using Commodity Memory Devices to Support Fundamental Security Primitives</a:t>
            </a:r>
            <a:endParaRPr lang="en-US" sz="4000"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416185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9394AB-6ED9-ED44-A862-186E8D07DEB6}"/>
              </a:ext>
            </a:extLst>
          </p:cNvPr>
          <p:cNvSpPr>
            <a:spLocks noGrp="1"/>
          </p:cNvSpPr>
          <p:nvPr>
            <p:ph type="ctrTitle"/>
          </p:nvPr>
        </p:nvSpPr>
        <p:spPr/>
        <p:txBody>
          <a:bodyPr/>
          <a:lstStyle/>
          <a:p>
            <a:r>
              <a:rPr lang="en-US" dirty="0" err="1"/>
              <a:t>DRaNGe</a:t>
            </a:r>
            <a:r>
              <a:rPr lang="en-US" dirty="0"/>
              <a:t> Backup Slides</a:t>
            </a:r>
          </a:p>
        </p:txBody>
      </p:sp>
      <p:sp>
        <p:nvSpPr>
          <p:cNvPr id="6" name="Subtitle 5">
            <a:extLst>
              <a:ext uri="{FF2B5EF4-FFF2-40B4-BE49-F238E27FC236}">
                <a16:creationId xmlns:a16="http://schemas.microsoft.com/office/drawing/2014/main" id="{D497D476-9EF8-6143-83D4-031669F75BE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E4AD8FEF-8643-6D4C-B688-17D476BB0A91}"/>
              </a:ext>
            </a:extLst>
          </p:cNvPr>
          <p:cNvSpPr>
            <a:spLocks noGrp="1"/>
          </p:cNvSpPr>
          <p:nvPr>
            <p:ph type="sldNum" sz="quarter" idx="12"/>
          </p:nvPr>
        </p:nvSpPr>
        <p:spPr/>
        <p:txBody>
          <a:bodyPr/>
          <a:lstStyle/>
          <a:p>
            <a:fld id="{323594FA-E141-4234-AE05-360401972BE7}" type="slidenum">
              <a:rPr lang="en-US" altLang="en-US" smtClean="0"/>
              <a:pPr/>
              <a:t>131</a:t>
            </a:fld>
            <a:endParaRPr lang="en-US" altLang="en-US"/>
          </a:p>
        </p:txBody>
      </p:sp>
    </p:spTree>
    <p:extLst>
      <p:ext uri="{BB962C8B-B14F-4D97-AF65-F5344CB8AC3E}">
        <p14:creationId xmlns:p14="http://schemas.microsoft.com/office/powerpoint/2010/main" val="3619780590"/>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F3E4-2CE6-1045-9315-FAB22D22DF5A}"/>
              </a:ext>
            </a:extLst>
          </p:cNvPr>
          <p:cNvSpPr>
            <a:spLocks noGrp="1"/>
          </p:cNvSpPr>
          <p:nvPr>
            <p:ph type="title"/>
          </p:nvPr>
        </p:nvSpPr>
        <p:spPr/>
        <p:txBody>
          <a:bodyPr/>
          <a:lstStyle/>
          <a:p>
            <a:r>
              <a:rPr lang="en-US" dirty="0"/>
              <a:t>DRAM Organization + Operation</a:t>
            </a:r>
          </a:p>
        </p:txBody>
      </p:sp>
      <p:pic>
        <p:nvPicPr>
          <p:cNvPr id="4" name="Picture 3">
            <a:extLst>
              <a:ext uri="{FF2B5EF4-FFF2-40B4-BE49-F238E27FC236}">
                <a16:creationId xmlns:a16="http://schemas.microsoft.com/office/drawing/2014/main" id="{3623D4FE-1F35-FC4D-B591-FBE0FBD4640E}"/>
              </a:ext>
            </a:extLst>
          </p:cNvPr>
          <p:cNvPicPr>
            <a:picLocks noChangeAspect="1"/>
          </p:cNvPicPr>
          <p:nvPr/>
        </p:nvPicPr>
        <p:blipFill>
          <a:blip r:embed="rId3"/>
          <a:stretch>
            <a:fillRect/>
          </a:stretch>
        </p:blipFill>
        <p:spPr>
          <a:xfrm>
            <a:off x="1301557" y="928102"/>
            <a:ext cx="6850084" cy="2392613"/>
          </a:xfrm>
          <a:prstGeom prst="rect">
            <a:avLst/>
          </a:prstGeom>
        </p:spPr>
      </p:pic>
      <p:pic>
        <p:nvPicPr>
          <p:cNvPr id="5" name="Picture 4">
            <a:extLst>
              <a:ext uri="{FF2B5EF4-FFF2-40B4-BE49-F238E27FC236}">
                <a16:creationId xmlns:a16="http://schemas.microsoft.com/office/drawing/2014/main" id="{49FC845E-F44C-E04B-A971-23C3031A66C9}"/>
              </a:ext>
            </a:extLst>
          </p:cNvPr>
          <p:cNvPicPr>
            <a:picLocks noChangeAspect="1"/>
          </p:cNvPicPr>
          <p:nvPr/>
        </p:nvPicPr>
        <p:blipFill>
          <a:blip r:embed="rId4"/>
          <a:stretch>
            <a:fillRect/>
          </a:stretch>
        </p:blipFill>
        <p:spPr>
          <a:xfrm>
            <a:off x="884461" y="3621170"/>
            <a:ext cx="7440427" cy="2763587"/>
          </a:xfrm>
          <a:prstGeom prst="rect">
            <a:avLst/>
          </a:prstGeom>
        </p:spPr>
      </p:pic>
    </p:spTree>
    <p:extLst>
      <p:ext uri="{BB962C8B-B14F-4D97-AF65-F5344CB8AC3E}">
        <p14:creationId xmlns:p14="http://schemas.microsoft.com/office/powerpoint/2010/main" val="32517380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E48E6-B380-5542-81F9-EAE93FB6CAB9}"/>
              </a:ext>
            </a:extLst>
          </p:cNvPr>
          <p:cNvSpPr>
            <a:spLocks noGrp="1"/>
          </p:cNvSpPr>
          <p:nvPr>
            <p:ph type="title"/>
          </p:nvPr>
        </p:nvSpPr>
        <p:spPr/>
        <p:txBody>
          <a:bodyPr/>
          <a:lstStyle/>
          <a:p>
            <a:r>
              <a:rPr lang="en-US" dirty="0"/>
              <a:t>DRAM Activation Failure Testing </a:t>
            </a:r>
          </a:p>
        </p:txBody>
      </p:sp>
      <p:pic>
        <p:nvPicPr>
          <p:cNvPr id="4" name="Picture 3">
            <a:extLst>
              <a:ext uri="{FF2B5EF4-FFF2-40B4-BE49-F238E27FC236}">
                <a16:creationId xmlns:a16="http://schemas.microsoft.com/office/drawing/2014/main" id="{C191C052-8216-F249-BC3B-EB52EF1A6242}"/>
              </a:ext>
            </a:extLst>
          </p:cNvPr>
          <p:cNvPicPr>
            <a:picLocks noChangeAspect="1"/>
          </p:cNvPicPr>
          <p:nvPr/>
        </p:nvPicPr>
        <p:blipFill>
          <a:blip r:embed="rId2"/>
          <a:stretch>
            <a:fillRect/>
          </a:stretch>
        </p:blipFill>
        <p:spPr>
          <a:xfrm>
            <a:off x="568825" y="1327483"/>
            <a:ext cx="7675423" cy="4351421"/>
          </a:xfrm>
          <a:prstGeom prst="rect">
            <a:avLst/>
          </a:prstGeom>
        </p:spPr>
      </p:pic>
    </p:spTree>
    <p:extLst>
      <p:ext uri="{BB962C8B-B14F-4D97-AF65-F5344CB8AC3E}">
        <p14:creationId xmlns:p14="http://schemas.microsoft.com/office/powerpoint/2010/main" val="29228436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61A24-7CB7-D94E-AE7B-6107E3D9249F}"/>
              </a:ext>
            </a:extLst>
          </p:cNvPr>
          <p:cNvSpPr>
            <a:spLocks noGrp="1"/>
          </p:cNvSpPr>
          <p:nvPr>
            <p:ph type="title"/>
          </p:nvPr>
        </p:nvSpPr>
        <p:spPr/>
        <p:txBody>
          <a:bodyPr/>
          <a:lstStyle/>
          <a:p>
            <a:r>
              <a:rPr lang="en-US" sz="4000" dirty="0"/>
              <a:t>Activation Failure Spatial Distribution</a:t>
            </a:r>
          </a:p>
        </p:txBody>
      </p:sp>
      <p:pic>
        <p:nvPicPr>
          <p:cNvPr id="4" name="Picture 3">
            <a:extLst>
              <a:ext uri="{FF2B5EF4-FFF2-40B4-BE49-F238E27FC236}">
                <a16:creationId xmlns:a16="http://schemas.microsoft.com/office/drawing/2014/main" id="{CC101990-298F-C349-8410-F7BBFC500445}"/>
              </a:ext>
            </a:extLst>
          </p:cNvPr>
          <p:cNvPicPr>
            <a:picLocks noChangeAspect="1"/>
          </p:cNvPicPr>
          <p:nvPr/>
        </p:nvPicPr>
        <p:blipFill>
          <a:blip r:embed="rId2"/>
          <a:stretch>
            <a:fillRect/>
          </a:stretch>
        </p:blipFill>
        <p:spPr>
          <a:xfrm>
            <a:off x="75991" y="1716505"/>
            <a:ext cx="8940389" cy="3320716"/>
          </a:xfrm>
          <a:prstGeom prst="rect">
            <a:avLst/>
          </a:prstGeom>
        </p:spPr>
      </p:pic>
    </p:spTree>
    <p:extLst>
      <p:ext uri="{BB962C8B-B14F-4D97-AF65-F5344CB8AC3E}">
        <p14:creationId xmlns:p14="http://schemas.microsoft.com/office/powerpoint/2010/main" val="413416492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9707-B38A-EB4D-A9C9-BFE8870F8C4E}"/>
              </a:ext>
            </a:extLst>
          </p:cNvPr>
          <p:cNvSpPr>
            <a:spLocks noGrp="1"/>
          </p:cNvSpPr>
          <p:nvPr>
            <p:ph type="title"/>
          </p:nvPr>
        </p:nvSpPr>
        <p:spPr/>
        <p:txBody>
          <a:bodyPr/>
          <a:lstStyle/>
          <a:p>
            <a:r>
              <a:rPr lang="en-US" sz="3600" dirty="0"/>
              <a:t>Activation Failure Temperature Dependence</a:t>
            </a:r>
          </a:p>
        </p:txBody>
      </p:sp>
      <p:pic>
        <p:nvPicPr>
          <p:cNvPr id="4" name="Picture 3">
            <a:extLst>
              <a:ext uri="{FF2B5EF4-FFF2-40B4-BE49-F238E27FC236}">
                <a16:creationId xmlns:a16="http://schemas.microsoft.com/office/drawing/2014/main" id="{E1254126-D296-194B-B126-4A00BF50FFAE}"/>
              </a:ext>
            </a:extLst>
          </p:cNvPr>
          <p:cNvPicPr>
            <a:picLocks noChangeAspect="1"/>
          </p:cNvPicPr>
          <p:nvPr/>
        </p:nvPicPr>
        <p:blipFill>
          <a:blip r:embed="rId2"/>
          <a:stretch>
            <a:fillRect/>
          </a:stretch>
        </p:blipFill>
        <p:spPr>
          <a:xfrm>
            <a:off x="241404" y="2053389"/>
            <a:ext cx="8656796" cy="3769895"/>
          </a:xfrm>
          <a:prstGeom prst="rect">
            <a:avLst/>
          </a:prstGeom>
        </p:spPr>
      </p:pic>
    </p:spTree>
    <p:extLst>
      <p:ext uri="{BB962C8B-B14F-4D97-AF65-F5344CB8AC3E}">
        <p14:creationId xmlns:p14="http://schemas.microsoft.com/office/powerpoint/2010/main" val="2771884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1A43-F821-054C-959F-BAFB2BB96499}"/>
              </a:ext>
            </a:extLst>
          </p:cNvPr>
          <p:cNvSpPr>
            <a:spLocks noGrp="1"/>
          </p:cNvSpPr>
          <p:nvPr>
            <p:ph type="title"/>
          </p:nvPr>
        </p:nvSpPr>
        <p:spPr/>
        <p:txBody>
          <a:bodyPr/>
          <a:lstStyle/>
          <a:p>
            <a:r>
              <a:rPr lang="en-US" dirty="0"/>
              <a:t>Full D-</a:t>
            </a:r>
            <a:r>
              <a:rPr lang="en-US" dirty="0" err="1"/>
              <a:t>RaNGe</a:t>
            </a:r>
            <a:r>
              <a:rPr lang="en-US" dirty="0"/>
              <a:t> Algorithm</a:t>
            </a:r>
          </a:p>
        </p:txBody>
      </p:sp>
      <p:pic>
        <p:nvPicPr>
          <p:cNvPr id="4" name="Picture 3">
            <a:extLst>
              <a:ext uri="{FF2B5EF4-FFF2-40B4-BE49-F238E27FC236}">
                <a16:creationId xmlns:a16="http://schemas.microsoft.com/office/drawing/2014/main" id="{B075FF27-CF32-5446-B473-7D32EFF6E304}"/>
              </a:ext>
            </a:extLst>
          </p:cNvPr>
          <p:cNvPicPr>
            <a:picLocks noChangeAspect="1"/>
          </p:cNvPicPr>
          <p:nvPr/>
        </p:nvPicPr>
        <p:blipFill>
          <a:blip r:embed="rId2"/>
          <a:stretch>
            <a:fillRect/>
          </a:stretch>
        </p:blipFill>
        <p:spPr>
          <a:xfrm>
            <a:off x="1364302" y="956177"/>
            <a:ext cx="6411000" cy="5236076"/>
          </a:xfrm>
          <a:prstGeom prst="rect">
            <a:avLst/>
          </a:prstGeom>
        </p:spPr>
      </p:pic>
    </p:spTree>
    <p:extLst>
      <p:ext uri="{BB962C8B-B14F-4D97-AF65-F5344CB8AC3E}">
        <p14:creationId xmlns:p14="http://schemas.microsoft.com/office/powerpoint/2010/main" val="2854320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8B2D-6238-F948-89C0-6266337566A5}"/>
              </a:ext>
            </a:extLst>
          </p:cNvPr>
          <p:cNvSpPr>
            <a:spLocks noGrp="1"/>
          </p:cNvSpPr>
          <p:nvPr>
            <p:ph type="title"/>
          </p:nvPr>
        </p:nvSpPr>
        <p:spPr/>
        <p:txBody>
          <a:bodyPr/>
          <a:lstStyle/>
          <a:p>
            <a:r>
              <a:rPr lang="en-US" dirty="0"/>
              <a:t>Summary Comparison Table</a:t>
            </a:r>
          </a:p>
        </p:txBody>
      </p:sp>
      <p:pic>
        <p:nvPicPr>
          <p:cNvPr id="4" name="Picture 3">
            <a:extLst>
              <a:ext uri="{FF2B5EF4-FFF2-40B4-BE49-F238E27FC236}">
                <a16:creationId xmlns:a16="http://schemas.microsoft.com/office/drawing/2014/main" id="{2C108D76-2FBB-644B-B254-8E2DEE634509}"/>
              </a:ext>
            </a:extLst>
          </p:cNvPr>
          <p:cNvPicPr>
            <a:picLocks noChangeAspect="1"/>
          </p:cNvPicPr>
          <p:nvPr/>
        </p:nvPicPr>
        <p:blipFill>
          <a:blip r:embed="rId2"/>
          <a:stretch>
            <a:fillRect/>
          </a:stretch>
        </p:blipFill>
        <p:spPr>
          <a:xfrm>
            <a:off x="220578" y="1493921"/>
            <a:ext cx="8698448" cy="1538036"/>
          </a:xfrm>
          <a:prstGeom prst="rect">
            <a:avLst/>
          </a:prstGeom>
        </p:spPr>
      </p:pic>
    </p:spTree>
    <p:extLst>
      <p:ext uri="{BB962C8B-B14F-4D97-AF65-F5344CB8AC3E}">
        <p14:creationId xmlns:p14="http://schemas.microsoft.com/office/powerpoint/2010/main" val="169267719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BBFC-FADB-5645-9836-686095EC1081}"/>
              </a:ext>
            </a:extLst>
          </p:cNvPr>
          <p:cNvSpPr>
            <a:spLocks noGrp="1"/>
          </p:cNvSpPr>
          <p:nvPr>
            <p:ph type="title"/>
          </p:nvPr>
        </p:nvSpPr>
        <p:spPr/>
        <p:txBody>
          <a:bodyPr/>
          <a:lstStyle/>
          <a:p>
            <a:r>
              <a:rPr lang="en-US" dirty="0"/>
              <a:t>DRAM Data Pattern Dependence</a:t>
            </a:r>
          </a:p>
        </p:txBody>
      </p:sp>
      <p:pic>
        <p:nvPicPr>
          <p:cNvPr id="4" name="Picture 3">
            <a:extLst>
              <a:ext uri="{FF2B5EF4-FFF2-40B4-BE49-F238E27FC236}">
                <a16:creationId xmlns:a16="http://schemas.microsoft.com/office/drawing/2014/main" id="{ADDFB665-0D05-9541-9C73-4C2F7D118A2C}"/>
              </a:ext>
            </a:extLst>
          </p:cNvPr>
          <p:cNvPicPr>
            <a:picLocks noChangeAspect="1"/>
          </p:cNvPicPr>
          <p:nvPr/>
        </p:nvPicPr>
        <p:blipFill>
          <a:blip r:embed="rId2"/>
          <a:stretch>
            <a:fillRect/>
          </a:stretch>
        </p:blipFill>
        <p:spPr>
          <a:xfrm>
            <a:off x="714019" y="1867902"/>
            <a:ext cx="7711566" cy="3682666"/>
          </a:xfrm>
          <a:prstGeom prst="rect">
            <a:avLst/>
          </a:prstGeom>
        </p:spPr>
      </p:pic>
    </p:spTree>
    <p:extLst>
      <p:ext uri="{BB962C8B-B14F-4D97-AF65-F5344CB8AC3E}">
        <p14:creationId xmlns:p14="http://schemas.microsoft.com/office/powerpoint/2010/main" val="21512257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Content Placeholder 2"/>
          <p:cNvSpPr txBox="1">
            <a:spLocks/>
          </p:cNvSpPr>
          <p:nvPr/>
        </p:nvSpPr>
        <p:spPr>
          <a:xfrm>
            <a:off x="139445" y="133703"/>
            <a:ext cx="8987622" cy="755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Each Cell has a Different Retention Time</a:t>
            </a:r>
          </a:p>
        </p:txBody>
      </p:sp>
      <p:grpSp>
        <p:nvGrpSpPr>
          <p:cNvPr id="7" name="Group 6"/>
          <p:cNvGrpSpPr/>
          <p:nvPr/>
        </p:nvGrpSpPr>
        <p:grpSpPr>
          <a:xfrm>
            <a:off x="2410208" y="1886375"/>
            <a:ext cx="3342898" cy="3111480"/>
            <a:chOff x="2678340" y="2136789"/>
            <a:chExt cx="3342898" cy="3111480"/>
          </a:xfrm>
        </p:grpSpPr>
        <p:sp>
          <p:nvSpPr>
            <p:cNvPr id="21" name="Rectangle 20"/>
            <p:cNvSpPr/>
            <p:nvPr/>
          </p:nvSpPr>
          <p:spPr>
            <a:xfrm>
              <a:off x="2678340" y="2198425"/>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2" name="Straight Arrow Connector 21"/>
            <p:cNvCxnSpPr/>
            <p:nvPr/>
          </p:nvCxnSpPr>
          <p:spPr>
            <a:xfrm flipH="1">
              <a:off x="2678340" y="2519534"/>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5400000">
              <a:off x="2789255" y="367714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25" name="Rectangle 24"/>
            <p:cNvSpPr/>
            <p:nvPr/>
          </p:nvSpPr>
          <p:spPr>
            <a:xfrm>
              <a:off x="4084410" y="3248186"/>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26" name="Rectangle 25"/>
            <p:cNvSpPr/>
            <p:nvPr/>
          </p:nvSpPr>
          <p:spPr>
            <a:xfrm>
              <a:off x="4084410" y="3418909"/>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27" name="Rectangle 26"/>
            <p:cNvSpPr/>
            <p:nvPr/>
          </p:nvSpPr>
          <p:spPr>
            <a:xfrm rot="5400000">
              <a:off x="5247093" y="4496035"/>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8" name="Straight Arrow Connector 27"/>
            <p:cNvCxnSpPr/>
            <p:nvPr/>
          </p:nvCxnSpPr>
          <p:spPr>
            <a:xfrm flipV="1">
              <a:off x="5602783" y="2136789"/>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783111" y="2816576"/>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532728" y="2979359"/>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31737" y="3090579"/>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532728" y="3090579"/>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031737" y="3350145"/>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339561" y="3350145"/>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532727" y="3090579"/>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783111" y="2519534"/>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5224903" y="3350145"/>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10800000" flipV="1">
              <a:off x="3906688" y="3352849"/>
              <a:ext cx="432879" cy="285991"/>
            </a:xfrm>
            <a:prstGeom prst="bentConnector3">
              <a:avLst>
                <a:gd name="adj1" fmla="val 100059"/>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906689" y="4124892"/>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906689" y="3577858"/>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3647125" y="399471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3647125" y="3729555"/>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3906689" y="3994713"/>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3193879" y="2636443"/>
              <a:ext cx="2326620" cy="2326620"/>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Content Placeholder 2"/>
          <p:cNvSpPr txBox="1">
            <a:spLocks/>
          </p:cNvSpPr>
          <p:nvPr/>
        </p:nvSpPr>
        <p:spPr>
          <a:xfrm>
            <a:off x="156378" y="5924043"/>
            <a:ext cx="8987622" cy="755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8GB DRAM =</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6.4e10 cells</a:t>
            </a:r>
            <a:endParaRPr kumimoji="0" lang="en-US" sz="4000" b="0" i="1" u="none" strike="noStrike" kern="1200" cap="none" spc="0" normalizeH="0" baseline="30000" noProof="0" dirty="0">
              <a:ln>
                <a:noFill/>
              </a:ln>
              <a:solidFill>
                <a:prstClr val="black"/>
              </a:solidFill>
              <a:effectLst/>
              <a:uLnTx/>
              <a:uFillTx/>
              <a:latin typeface="Cambria" panose="02040503050406030204" pitchFamily="18" charset="0"/>
              <a:ea typeface="+mn-ea"/>
              <a:cs typeface="+mn-cs"/>
            </a:endParaRPr>
          </a:p>
        </p:txBody>
      </p:sp>
      <p:grpSp>
        <p:nvGrpSpPr>
          <p:cNvPr id="15" name="Group 14"/>
          <p:cNvGrpSpPr/>
          <p:nvPr/>
        </p:nvGrpSpPr>
        <p:grpSpPr>
          <a:xfrm>
            <a:off x="3454545" y="989490"/>
            <a:ext cx="5027115" cy="4675908"/>
            <a:chOff x="4495587" y="1688868"/>
            <a:chExt cx="4230914" cy="3935332"/>
          </a:xfrm>
        </p:grpSpPr>
        <p:grpSp>
          <p:nvGrpSpPr>
            <p:cNvPr id="11" name="Group 10"/>
            <p:cNvGrpSpPr/>
            <p:nvPr/>
          </p:nvGrpSpPr>
          <p:grpSpPr>
            <a:xfrm>
              <a:off x="5066634" y="1688868"/>
              <a:ext cx="3657600" cy="3657600"/>
              <a:chOff x="3325271" y="1978517"/>
              <a:chExt cx="3657600" cy="3657600"/>
            </a:xfrm>
          </p:grpSpPr>
          <p:sp>
            <p:nvSpPr>
              <p:cNvPr id="10" name="Rectangle 9"/>
              <p:cNvSpPr/>
              <p:nvPr/>
            </p:nvSpPr>
            <p:spPr>
              <a:xfrm>
                <a:off x="3782471" y="1978517"/>
                <a:ext cx="3200400" cy="3200400"/>
              </a:xfrm>
              <a:prstGeom prst="rect">
                <a:avLst/>
              </a:prstGeom>
              <a:pattFill prst="smGrid">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7" name="Rectangle 1346"/>
              <p:cNvSpPr/>
              <p:nvPr/>
            </p:nvSpPr>
            <p:spPr>
              <a:xfrm>
                <a:off x="3325271" y="1978517"/>
                <a:ext cx="457200" cy="3200400"/>
              </a:xfrm>
              <a:prstGeom prst="rect">
                <a:avLst/>
              </a:prstGeom>
              <a:pattFill prst="lt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8" name="Rectangle 1347"/>
              <p:cNvSpPr/>
              <p:nvPr/>
            </p:nvSpPr>
            <p:spPr>
              <a:xfrm rot="5400000">
                <a:off x="5154071" y="3807317"/>
                <a:ext cx="457200" cy="3200400"/>
              </a:xfrm>
              <a:prstGeom prst="rect">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p:cNvSpPr/>
            <p:nvPr/>
          </p:nvSpPr>
          <p:spPr>
            <a:xfrm>
              <a:off x="4495587" y="1688868"/>
              <a:ext cx="571045" cy="3200400"/>
            </a:xfrm>
            <a:prstGeom prst="rect">
              <a:avLst/>
            </a:prstGeom>
            <a:solidFill>
              <a:schemeClr val="bg1">
                <a:lumMod val="6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Row Decoder</a:t>
              </a:r>
            </a:p>
          </p:txBody>
        </p:sp>
        <p:sp>
          <p:nvSpPr>
            <p:cNvPr id="1349" name="Rectangle 1348"/>
            <p:cNvSpPr/>
            <p:nvPr/>
          </p:nvSpPr>
          <p:spPr>
            <a:xfrm rot="5400000">
              <a:off x="6878794" y="3776493"/>
              <a:ext cx="495014" cy="3200400"/>
            </a:xfrm>
            <a:prstGeom prst="rect">
              <a:avLst/>
            </a:prstGeom>
            <a:solidFill>
              <a:schemeClr val="bg1">
                <a:lumMod val="6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Row Buffer</a:t>
              </a:r>
            </a:p>
          </p:txBody>
        </p:sp>
      </p:grpSp>
      <p:grpSp>
        <p:nvGrpSpPr>
          <p:cNvPr id="1358" name="Group 1357"/>
          <p:cNvGrpSpPr/>
          <p:nvPr/>
        </p:nvGrpSpPr>
        <p:grpSpPr>
          <a:xfrm>
            <a:off x="1885630" y="2620239"/>
            <a:ext cx="3158728" cy="1815447"/>
            <a:chOff x="1885630" y="2620239"/>
            <a:chExt cx="3158728" cy="1815447"/>
          </a:xfrm>
        </p:grpSpPr>
        <p:sp>
          <p:nvSpPr>
            <p:cNvPr id="1351" name="Oval 1350"/>
            <p:cNvSpPr/>
            <p:nvPr/>
          </p:nvSpPr>
          <p:spPr>
            <a:xfrm>
              <a:off x="4943733" y="3500954"/>
              <a:ext cx="100625" cy="10062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52" name="Straight Arrow Connector 1351"/>
            <p:cNvCxnSpPr/>
            <p:nvPr/>
          </p:nvCxnSpPr>
          <p:spPr>
            <a:xfrm flipH="1" flipV="1">
              <a:off x="1885630" y="2620239"/>
              <a:ext cx="3108418" cy="871457"/>
            </a:xfrm>
            <a:prstGeom prst="straightConnector1">
              <a:avLst/>
            </a:prstGeom>
            <a:ln w="38100" cap="rnd">
              <a:solidFill>
                <a:schemeClr val="accent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53" name="Straight Arrow Connector 1352"/>
            <p:cNvCxnSpPr/>
            <p:nvPr/>
          </p:nvCxnSpPr>
          <p:spPr>
            <a:xfrm flipH="1">
              <a:off x="1885630" y="3612726"/>
              <a:ext cx="3119844" cy="822960"/>
            </a:xfrm>
            <a:prstGeom prst="straightConnector1">
              <a:avLst/>
            </a:prstGeom>
            <a:ln w="38100" cap="rnd">
              <a:solidFill>
                <a:schemeClr val="accent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361833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6 -1.85185E-6 L -0.27465 -1.85185E-6 " pathEditMode="relative" rAng="0" ptsTypes="AA">
                                      <p:cBhvr>
                                        <p:cTn id="6" dur="500" fill="hold"/>
                                        <p:tgtEl>
                                          <p:spTgt spid="7"/>
                                        </p:tgtEl>
                                        <p:attrNameLst>
                                          <p:attrName>ppt_x</p:attrName>
                                          <p:attrName>ppt_y</p:attrName>
                                        </p:attrNameLst>
                                      </p:cBhvr>
                                      <p:rCtr x="-13733" y="0"/>
                                    </p:animMotion>
                                  </p:childTnLst>
                                </p:cTn>
                              </p:par>
                              <p:par>
                                <p:cTn id="7" presetID="6" presetClass="emph" presetSubtype="0" fill="hold" nodeType="withEffect">
                                  <p:stCondLst>
                                    <p:cond delay="0"/>
                                  </p:stCondLst>
                                  <p:childTnLst>
                                    <p:animScale>
                                      <p:cBhvr>
                                        <p:cTn id="8" dur="500" fill="hold"/>
                                        <p:tgtEl>
                                          <p:spTgt spid="7"/>
                                        </p:tgtEl>
                                      </p:cBhvr>
                                      <p:by x="80000" y="80000"/>
                                    </p:animScale>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58"/>
                                        </p:tgtEl>
                                        <p:attrNameLst>
                                          <p:attrName>style.visibility</p:attrName>
                                        </p:attrNameLst>
                                      </p:cBhvr>
                                      <p:to>
                                        <p:strVal val="visible"/>
                                      </p:to>
                                    </p:set>
                                    <p:animEffect transition="in" filter="fade">
                                      <p:cBhvr>
                                        <p:cTn id="16" dur="500"/>
                                        <p:tgtEl>
                                          <p:spTgt spid="135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229A-7603-F34F-B81F-12CBABBBA19E}"/>
              </a:ext>
            </a:extLst>
          </p:cNvPr>
          <p:cNvSpPr>
            <a:spLocks noGrp="1"/>
          </p:cNvSpPr>
          <p:nvPr>
            <p:ph type="title"/>
          </p:nvPr>
        </p:nvSpPr>
        <p:spPr>
          <a:xfrm>
            <a:off x="228600" y="152400"/>
            <a:ext cx="8915400" cy="1066800"/>
          </a:xfrm>
        </p:spPr>
        <p:txBody>
          <a:bodyPr/>
          <a:lstStyle/>
          <a:p>
            <a:r>
              <a:rPr lang="en-US" sz="3800" dirty="0"/>
              <a:t>The Shortcoming</a:t>
            </a:r>
          </a:p>
        </p:txBody>
      </p:sp>
      <p:sp>
        <p:nvSpPr>
          <p:cNvPr id="3" name="Content Placeholder 2">
            <a:extLst>
              <a:ext uri="{FF2B5EF4-FFF2-40B4-BE49-F238E27FC236}">
                <a16:creationId xmlns:a16="http://schemas.microsoft.com/office/drawing/2014/main" id="{EB9A0DDD-9A7D-2C45-A1C8-EF2E9DB4CBC9}"/>
              </a:ext>
            </a:extLst>
          </p:cNvPr>
          <p:cNvSpPr>
            <a:spLocks noGrp="1"/>
          </p:cNvSpPr>
          <p:nvPr>
            <p:ph idx="1"/>
          </p:nvPr>
        </p:nvSpPr>
        <p:spPr>
          <a:xfrm>
            <a:off x="228600" y="997527"/>
            <a:ext cx="8807896" cy="5193723"/>
          </a:xfrm>
        </p:spPr>
        <p:txBody>
          <a:bodyPr/>
          <a:lstStyle/>
          <a:p>
            <a:endParaRPr lang="en-US" dirty="0"/>
          </a:p>
          <a:p>
            <a:r>
              <a:rPr lang="en-US" dirty="0">
                <a:solidFill>
                  <a:srgbClr val="FF0000"/>
                </a:solidFill>
              </a:rPr>
              <a:t>Most of the system is dedicated to main memory</a:t>
            </a:r>
          </a:p>
          <a:p>
            <a:r>
              <a:rPr lang="en-US" dirty="0">
                <a:solidFill>
                  <a:srgbClr val="1A5712"/>
                </a:solidFill>
              </a:rPr>
              <a:t>Main memory is in all systems</a:t>
            </a:r>
          </a:p>
          <a:p>
            <a:endParaRPr lang="en-US" dirty="0"/>
          </a:p>
          <a:p>
            <a:endParaRPr lang="en-US" dirty="0"/>
          </a:p>
          <a:p>
            <a:r>
              <a:rPr lang="en-US" dirty="0"/>
              <a:t>Main memory devices are used to </a:t>
            </a:r>
            <a:r>
              <a:rPr lang="en-US" b="1" dirty="0"/>
              <a:t>only</a:t>
            </a:r>
            <a:r>
              <a:rPr lang="en-US" dirty="0"/>
              <a:t> store and move data</a:t>
            </a:r>
          </a:p>
          <a:p>
            <a:endParaRPr lang="en-US" dirty="0"/>
          </a:p>
          <a:p>
            <a:pPr marL="0" indent="0">
              <a:buNone/>
            </a:pPr>
            <a:endParaRPr lang="en-US" dirty="0"/>
          </a:p>
          <a:p>
            <a:r>
              <a:rPr lang="en-US" dirty="0"/>
              <a:t>Can we do better?</a:t>
            </a:r>
          </a:p>
          <a:p>
            <a:r>
              <a:rPr lang="en-US" dirty="0">
                <a:solidFill>
                  <a:srgbClr val="0000FF"/>
                </a:solidFill>
              </a:rPr>
              <a:t>Can we better take advantage of the main memory devices?</a:t>
            </a:r>
          </a:p>
          <a:p>
            <a:endParaRPr lang="en-US" dirty="0"/>
          </a:p>
        </p:txBody>
      </p:sp>
      <p:sp>
        <p:nvSpPr>
          <p:cNvPr id="4" name="Slide Number Placeholder 3">
            <a:extLst>
              <a:ext uri="{FF2B5EF4-FFF2-40B4-BE49-F238E27FC236}">
                <a16:creationId xmlns:a16="http://schemas.microsoft.com/office/drawing/2014/main" id="{569BB9E2-7ABF-0446-8B9C-94434EC73BEB}"/>
              </a:ext>
            </a:extLst>
          </p:cNvPr>
          <p:cNvSpPr>
            <a:spLocks noGrp="1"/>
          </p:cNvSpPr>
          <p:nvPr>
            <p:ph type="sldNum" sz="quarter" idx="11"/>
          </p:nvPr>
        </p:nvSpPr>
        <p:spPr/>
        <p:txBody>
          <a:bodyPr/>
          <a:lstStyle/>
          <a:p>
            <a:fld id="{71752C56-4F8A-824F-A263-2404B5D536A2}" type="slidenum">
              <a:rPr lang="en-US" smtClean="0"/>
              <a:pPr/>
              <a:t>14</a:t>
            </a:fld>
            <a:endParaRPr lang="en-US"/>
          </a:p>
        </p:txBody>
      </p:sp>
    </p:spTree>
    <p:extLst>
      <p:ext uri="{BB962C8B-B14F-4D97-AF65-F5344CB8AC3E}">
        <p14:creationId xmlns:p14="http://schemas.microsoft.com/office/powerpoint/2010/main" val="3405928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9788D-7340-4E40-BF55-30B63DF8DD18}"/>
              </a:ext>
            </a:extLst>
          </p:cNvPr>
          <p:cNvSpPr>
            <a:spLocks noGrp="1"/>
          </p:cNvSpPr>
          <p:nvPr>
            <p:ph type="title"/>
          </p:nvPr>
        </p:nvSpPr>
        <p:spPr/>
        <p:txBody>
          <a:bodyPr/>
          <a:lstStyle/>
          <a:p>
            <a:r>
              <a:rPr lang="en-US" sz="4400" b="1" dirty="0"/>
              <a:t>D-</a:t>
            </a:r>
            <a:r>
              <a:rPr lang="en-US" sz="4400" b="1" dirty="0" err="1"/>
              <a:t>RaNGe</a:t>
            </a:r>
            <a:r>
              <a:rPr lang="en-US" sz="4400" b="1" dirty="0"/>
              <a:t> Compared to Prior Work</a:t>
            </a:r>
          </a:p>
        </p:txBody>
      </p:sp>
      <p:pic>
        <p:nvPicPr>
          <p:cNvPr id="4" name="Picture 3">
            <a:extLst>
              <a:ext uri="{FF2B5EF4-FFF2-40B4-BE49-F238E27FC236}">
                <a16:creationId xmlns:a16="http://schemas.microsoft.com/office/drawing/2014/main" id="{9EC2BE63-B0AD-B744-9029-D4F4E75AC325}"/>
              </a:ext>
            </a:extLst>
          </p:cNvPr>
          <p:cNvPicPr>
            <a:picLocks noChangeAspect="1"/>
          </p:cNvPicPr>
          <p:nvPr/>
        </p:nvPicPr>
        <p:blipFill>
          <a:blip r:embed="rId2"/>
          <a:stretch>
            <a:fillRect/>
          </a:stretch>
        </p:blipFill>
        <p:spPr>
          <a:xfrm>
            <a:off x="0" y="1130505"/>
            <a:ext cx="9144000" cy="1362901"/>
          </a:xfrm>
          <a:prstGeom prst="rect">
            <a:avLst/>
          </a:prstGeom>
        </p:spPr>
      </p:pic>
      <p:graphicFrame>
        <p:nvGraphicFramePr>
          <p:cNvPr id="5" name="Table 4">
            <a:extLst>
              <a:ext uri="{FF2B5EF4-FFF2-40B4-BE49-F238E27FC236}">
                <a16:creationId xmlns:a16="http://schemas.microsoft.com/office/drawing/2014/main" id="{8FE7FE78-D6F5-9A4E-877C-1E1B935F205D}"/>
              </a:ext>
            </a:extLst>
          </p:cNvPr>
          <p:cNvGraphicFramePr>
            <a:graphicFrameLocks noGrp="1"/>
          </p:cNvGraphicFramePr>
          <p:nvPr>
            <p:extLst/>
          </p:nvPr>
        </p:nvGraphicFramePr>
        <p:xfrm>
          <a:off x="75991" y="2671619"/>
          <a:ext cx="10576370" cy="3166225"/>
        </p:xfrm>
        <a:graphic>
          <a:graphicData uri="http://schemas.openxmlformats.org/drawingml/2006/table">
            <a:tbl>
              <a:tblPr firstRow="1" bandRow="1">
                <a:tableStyleId>{638B1855-1B75-4FBE-930C-398BA8C253C6}</a:tableStyleId>
              </a:tblPr>
              <a:tblGrid>
                <a:gridCol w="1926717">
                  <a:extLst>
                    <a:ext uri="{9D8B030D-6E8A-4147-A177-3AD203B41FA5}">
                      <a16:colId xmlns:a16="http://schemas.microsoft.com/office/drawing/2014/main" val="1974204933"/>
                    </a:ext>
                  </a:extLst>
                </a:gridCol>
                <a:gridCol w="1829245">
                  <a:extLst>
                    <a:ext uri="{9D8B030D-6E8A-4147-A177-3AD203B41FA5}">
                      <a16:colId xmlns:a16="http://schemas.microsoft.com/office/drawing/2014/main" val="115464500"/>
                    </a:ext>
                  </a:extLst>
                </a:gridCol>
                <a:gridCol w="1445641">
                  <a:extLst>
                    <a:ext uri="{9D8B030D-6E8A-4147-A177-3AD203B41FA5}">
                      <a16:colId xmlns:a16="http://schemas.microsoft.com/office/drawing/2014/main" val="4077589149"/>
                    </a:ext>
                  </a:extLst>
                </a:gridCol>
                <a:gridCol w="2179955">
                  <a:extLst>
                    <a:ext uri="{9D8B030D-6E8A-4147-A177-3AD203B41FA5}">
                      <a16:colId xmlns:a16="http://schemas.microsoft.com/office/drawing/2014/main" val="1123737014"/>
                    </a:ext>
                  </a:extLst>
                </a:gridCol>
                <a:gridCol w="1445641">
                  <a:extLst>
                    <a:ext uri="{9D8B030D-6E8A-4147-A177-3AD203B41FA5}">
                      <a16:colId xmlns:a16="http://schemas.microsoft.com/office/drawing/2014/main" val="3218549772"/>
                    </a:ext>
                  </a:extLst>
                </a:gridCol>
                <a:gridCol w="1749171">
                  <a:extLst>
                    <a:ext uri="{9D8B030D-6E8A-4147-A177-3AD203B41FA5}">
                      <a16:colId xmlns:a16="http://schemas.microsoft.com/office/drawing/2014/main" val="2218324509"/>
                    </a:ext>
                  </a:extLst>
                </a:gridCol>
              </a:tblGrid>
              <a:tr h="453505">
                <a:tc>
                  <a:txBody>
                    <a:bodyPr/>
                    <a:lstStyle/>
                    <a:p>
                      <a:r>
                        <a:rPr lang="en-US" sz="1400" b="1" dirty="0">
                          <a:solidFill>
                            <a:sysClr val="windowText" lastClr="000000"/>
                          </a:solidFill>
                          <a:latin typeface="Cambria" panose="02040503050406030204" pitchFamily="18" charset="0"/>
                        </a:rPr>
                        <a:t>Proposal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err="1">
                          <a:solidFill>
                            <a:sysClr val="windowText" lastClr="000000"/>
                          </a:solidFill>
                          <a:latin typeface="Cambria" panose="02040503050406030204" pitchFamily="18" charset="0"/>
                        </a:rPr>
                        <a:t>Pyo</a:t>
                      </a:r>
                      <a:r>
                        <a:rPr lang="en-US" sz="1400" b="1" dirty="0">
                          <a:solidFill>
                            <a:sysClr val="windowText" lastClr="000000"/>
                          </a:solidFill>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Keller+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err="1">
                          <a:solidFill>
                            <a:sysClr val="windowText" lastClr="000000"/>
                          </a:solidFill>
                          <a:latin typeface="Cambria" panose="02040503050406030204" pitchFamily="18" charset="0"/>
                        </a:rPr>
                        <a:t>Tehranipoor</a:t>
                      </a:r>
                      <a:r>
                        <a:rPr lang="en-US" sz="1400" b="1" dirty="0">
                          <a:solidFill>
                            <a:sysClr val="windowText" lastClr="000000"/>
                          </a:solidFill>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err="1">
                          <a:solidFill>
                            <a:sysClr val="windowText" lastClr="000000"/>
                          </a:solidFill>
                          <a:latin typeface="Cambria" panose="02040503050406030204" pitchFamily="18" charset="0"/>
                        </a:rPr>
                        <a:t>Sutar</a:t>
                      </a:r>
                      <a:r>
                        <a:rPr lang="en-US" sz="1400" b="1" dirty="0">
                          <a:solidFill>
                            <a:sysClr val="windowText" lastClr="000000"/>
                          </a:solidFill>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D-</a:t>
                      </a:r>
                      <a:r>
                        <a:rPr lang="en-US" sz="1400" b="1" dirty="0" err="1">
                          <a:solidFill>
                            <a:sysClr val="windowText" lastClr="000000"/>
                          </a:solidFill>
                          <a:latin typeface="Cambria" panose="02040503050406030204" pitchFamily="18" charset="0"/>
                        </a:rPr>
                        <a:t>RaNGe</a:t>
                      </a:r>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1080926"/>
                  </a:ext>
                </a:extLst>
              </a:tr>
              <a:tr h="0">
                <a:tc gridSpan="6">
                  <a:txBody>
                    <a:bodyPr/>
                    <a:lstStyle/>
                    <a:p>
                      <a:endParaRPr lang="en-US" sz="200" b="1" baseline="30000"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sz="100" b="1" baseline="30000"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00" b="1" baseline="30000"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5540394"/>
                  </a:ext>
                </a:extLst>
              </a:tr>
              <a:tr h="370840">
                <a:tc>
                  <a:txBody>
                    <a:bodyPr/>
                    <a:lstStyle/>
                    <a:p>
                      <a:r>
                        <a:rPr lang="en-US" sz="1400" b="1" dirty="0">
                          <a:solidFill>
                            <a:sysClr val="windowText" lastClr="000000"/>
                          </a:solidFill>
                          <a:latin typeface="Cambria" panose="02040503050406030204" pitchFamily="18" charset="0"/>
                        </a:rPr>
                        <a:t>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859110"/>
                  </a:ext>
                </a:extLst>
              </a:tr>
              <a:tr h="370840">
                <a:tc>
                  <a:txBody>
                    <a:bodyPr/>
                    <a:lstStyle/>
                    <a:p>
                      <a:r>
                        <a:rPr lang="en-US" sz="1400" b="1" dirty="0">
                          <a:solidFill>
                            <a:sysClr val="windowText" lastClr="000000"/>
                          </a:solidFill>
                          <a:latin typeface="Cambria" panose="02040503050406030204" pitchFamily="18" charset="0"/>
                        </a:rPr>
                        <a:t>Entropy 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Command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Data Retention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Startup Values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Data Retention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Activation Failures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121167"/>
                  </a:ext>
                </a:extLst>
              </a:tr>
              <a:tr h="370840">
                <a:tc>
                  <a:txBody>
                    <a:bodyPr/>
                    <a:lstStyle/>
                    <a:p>
                      <a:r>
                        <a:rPr lang="en-US" sz="1400" b="1" dirty="0">
                          <a:solidFill>
                            <a:sysClr val="windowText" lastClr="000000"/>
                          </a:solidFill>
                          <a:latin typeface="Cambria" panose="02040503050406030204" pitchFamily="18" charset="0"/>
                        </a:rPr>
                        <a:t>True Random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9046236"/>
                  </a:ext>
                </a:extLst>
              </a:tr>
              <a:tr h="370840">
                <a:tc>
                  <a:txBody>
                    <a:bodyPr/>
                    <a:lstStyle/>
                    <a:p>
                      <a:r>
                        <a:rPr lang="en-US" sz="1400" b="1" dirty="0">
                          <a:solidFill>
                            <a:sysClr val="windowText" lastClr="000000"/>
                          </a:solidFill>
                          <a:latin typeface="Cambria" panose="02040503050406030204" pitchFamily="18" charset="0"/>
                        </a:rPr>
                        <a:t>Streaming Capable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5292947"/>
                  </a:ext>
                </a:extLst>
              </a:tr>
              <a:tr h="370840">
                <a:tc>
                  <a:txBody>
                    <a:bodyPr/>
                    <a:lstStyle/>
                    <a:p>
                      <a:r>
                        <a:rPr lang="en-US" sz="1400" b="1" dirty="0">
                          <a:solidFill>
                            <a:sysClr val="windowText" lastClr="000000"/>
                          </a:solidFill>
                          <a:latin typeface="Cambria" panose="02040503050406030204" pitchFamily="18" charset="0"/>
                        </a:rPr>
                        <a:t>64-bit TRNG Latency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18us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40s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&gt;60ns (optimistic)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40s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100ns &lt; x &lt; 960ns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9200055"/>
                  </a:ext>
                </a:extLst>
              </a:tr>
              <a:tr h="370840">
                <a:tc>
                  <a:txBody>
                    <a:bodyPr/>
                    <a:lstStyle/>
                    <a:p>
                      <a:r>
                        <a:rPr lang="en-US" sz="1400" b="1" dirty="0">
                          <a:solidFill>
                            <a:sysClr val="windowText" lastClr="000000"/>
                          </a:solidFill>
                          <a:latin typeface="Cambria" panose="02040503050406030204" pitchFamily="18" charset="0"/>
                        </a:rPr>
                        <a:t>Energy Consumption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6.8mJ/bit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245.9pJ/bit (optimistic)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6.8mJ/bit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4.4nJ/bit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4681020"/>
                  </a:ext>
                </a:extLst>
              </a:tr>
              <a:tr h="370840">
                <a:tc>
                  <a:txBody>
                    <a:bodyPr/>
                    <a:lstStyle/>
                    <a:p>
                      <a:r>
                        <a:rPr lang="en-US" sz="1400" b="1" dirty="0">
                          <a:solidFill>
                            <a:sysClr val="windowText" lastClr="000000"/>
                          </a:solidFill>
                          <a:latin typeface="Cambria" panose="02040503050406030204" pitchFamily="18" charset="0"/>
                        </a:rPr>
                        <a:t>Peak Throughput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3.4Mb/s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0.05Mb/s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0.05Mb/s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717.4Mb/s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9524415"/>
                  </a:ext>
                </a:extLst>
              </a:tr>
            </a:tbl>
          </a:graphicData>
        </a:graphic>
      </p:graphicFrame>
    </p:spTree>
    <p:extLst>
      <p:ext uri="{BB962C8B-B14F-4D97-AF65-F5344CB8AC3E}">
        <p14:creationId xmlns:p14="http://schemas.microsoft.com/office/powerpoint/2010/main" val="159557083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Architecture Background</a:t>
            </a:r>
          </a:p>
        </p:txBody>
      </p:sp>
      <p:pic>
        <p:nvPicPr>
          <p:cNvPr id="4" name="Picture 3"/>
          <p:cNvPicPr>
            <a:picLocks noChangeAspect="1"/>
          </p:cNvPicPr>
          <p:nvPr/>
        </p:nvPicPr>
        <p:blipFill>
          <a:blip r:embed="rId2"/>
          <a:stretch>
            <a:fillRect/>
          </a:stretch>
        </p:blipFill>
        <p:spPr>
          <a:xfrm>
            <a:off x="0" y="1860335"/>
            <a:ext cx="9123426" cy="2479192"/>
          </a:xfrm>
          <a:prstGeom prst="rect">
            <a:avLst/>
          </a:prstGeom>
        </p:spPr>
      </p:pic>
    </p:spTree>
    <p:extLst>
      <p:ext uri="{BB962C8B-B14F-4D97-AF65-F5344CB8AC3E}">
        <p14:creationId xmlns:p14="http://schemas.microsoft.com/office/powerpoint/2010/main" val="220504250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Sources of Retention Time Variation</a:t>
            </a:r>
          </a:p>
        </p:txBody>
      </p:sp>
      <p:sp>
        <p:nvSpPr>
          <p:cNvPr id="5" name="Content Placeholder 4"/>
          <p:cNvSpPr>
            <a:spLocks noGrp="1"/>
          </p:cNvSpPr>
          <p:nvPr>
            <p:ph idx="1"/>
          </p:nvPr>
        </p:nvSpPr>
        <p:spPr>
          <a:xfrm>
            <a:off x="75991" y="1133971"/>
            <a:ext cx="8987622" cy="4905586"/>
          </a:xfrm>
        </p:spPr>
        <p:txBody>
          <a:bodyPr/>
          <a:lstStyle/>
          <a:p>
            <a:r>
              <a:rPr lang="en-US" b="1" dirty="0"/>
              <a:t>Process/voltage/temperature</a:t>
            </a:r>
            <a:endParaRPr lang="en-US" dirty="0"/>
          </a:p>
          <a:p>
            <a:pPr marL="457200" lvl="1" indent="0">
              <a:buNone/>
            </a:pPr>
            <a:endParaRPr lang="en-US" dirty="0"/>
          </a:p>
          <a:p>
            <a:r>
              <a:rPr lang="en-US" b="1" dirty="0"/>
              <a:t>Data pattern dependence (DPD)</a:t>
            </a:r>
          </a:p>
          <a:p>
            <a:pPr lvl="1"/>
            <a:r>
              <a:rPr lang="en-US" dirty="0"/>
              <a:t>Retention times </a:t>
            </a:r>
            <a:r>
              <a:rPr lang="en-US" b="1" dirty="0">
                <a:solidFill>
                  <a:srgbClr val="FF0000"/>
                </a:solidFill>
              </a:rPr>
              <a:t>change with data </a:t>
            </a:r>
            <a:r>
              <a:rPr lang="en-US" dirty="0"/>
              <a:t>in cells/neighbors</a:t>
            </a:r>
          </a:p>
          <a:p>
            <a:pPr lvl="1"/>
            <a:r>
              <a:rPr lang="en-US" dirty="0"/>
              <a:t>e.g., all 1’s vs. all 0’s</a:t>
            </a:r>
          </a:p>
          <a:p>
            <a:pPr lvl="1"/>
            <a:endParaRPr lang="en-US" dirty="0"/>
          </a:p>
          <a:p>
            <a:r>
              <a:rPr lang="en-US" b="1" dirty="0"/>
              <a:t>Variable retention time (VRT)</a:t>
            </a:r>
          </a:p>
          <a:p>
            <a:pPr lvl="1"/>
            <a:r>
              <a:rPr lang="en-US" dirty="0"/>
              <a:t>Retention time changes </a:t>
            </a:r>
            <a:r>
              <a:rPr lang="en-US" b="1" dirty="0">
                <a:solidFill>
                  <a:srgbClr val="FF0000"/>
                </a:solidFill>
              </a:rPr>
              <a:t>randomly (unpredictably)</a:t>
            </a:r>
          </a:p>
          <a:p>
            <a:pPr lvl="1"/>
            <a:r>
              <a:rPr lang="en-US" dirty="0"/>
              <a:t>Due to a combination of various circuit effects</a:t>
            </a:r>
          </a:p>
        </p:txBody>
      </p:sp>
    </p:spTree>
    <p:extLst>
      <p:ext uri="{BB962C8B-B14F-4D97-AF65-F5344CB8AC3E}">
        <p14:creationId xmlns:p14="http://schemas.microsoft.com/office/powerpoint/2010/main" val="151146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399" y="4803710"/>
            <a:ext cx="8987622" cy="1538660"/>
          </a:xfrm>
        </p:spPr>
        <p:txBody>
          <a:bodyPr/>
          <a:lstStyle/>
          <a:p>
            <a:r>
              <a:rPr lang="en-US" sz="3200" dirty="0"/>
              <a:t>New failing cells continue to appear over time</a:t>
            </a:r>
          </a:p>
          <a:p>
            <a:pPr lvl="1"/>
            <a:r>
              <a:rPr lang="en-US" dirty="0"/>
              <a:t>Attributed to </a:t>
            </a:r>
            <a:r>
              <a:rPr lang="en-US" b="1" dirty="0"/>
              <a:t>variable retention time (VRT)</a:t>
            </a:r>
          </a:p>
          <a:p>
            <a:r>
              <a:rPr lang="en-US" sz="3200" dirty="0"/>
              <a:t>The set of failing cells changes over time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56" y="672619"/>
            <a:ext cx="7837560" cy="3800294"/>
          </a:xfrm>
          <a:prstGeom prst="rect">
            <a:avLst/>
          </a:prstGeom>
        </p:spPr>
      </p:pic>
      <p:sp>
        <p:nvSpPr>
          <p:cNvPr id="6" name="Content Placeholder 2"/>
          <p:cNvSpPr txBox="1">
            <a:spLocks/>
          </p:cNvSpPr>
          <p:nvPr/>
        </p:nvSpPr>
        <p:spPr>
          <a:xfrm>
            <a:off x="893705" y="983160"/>
            <a:ext cx="7437335" cy="63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Representative chip from Vendor B, 2048ms, 45°C</a:t>
            </a:r>
          </a:p>
        </p:txBody>
      </p:sp>
      <p:sp>
        <p:nvSpPr>
          <p:cNvPr id="9" name="Rectangle 8"/>
          <p:cNvSpPr/>
          <p:nvPr/>
        </p:nvSpPr>
        <p:spPr>
          <a:xfrm rot="16200000">
            <a:off x="-857969" y="2136745"/>
            <a:ext cx="314493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New Failing Cells</a:t>
            </a:r>
          </a:p>
        </p:txBody>
      </p:sp>
      <p:sp>
        <p:nvSpPr>
          <p:cNvPr id="10" name="Rectangle 9"/>
          <p:cNvSpPr/>
          <p:nvPr/>
        </p:nvSpPr>
        <p:spPr>
          <a:xfrm>
            <a:off x="3515429" y="4059695"/>
            <a:ext cx="283131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Time (days)</a:t>
            </a:r>
          </a:p>
        </p:txBody>
      </p:sp>
      <p:sp>
        <p:nvSpPr>
          <p:cNvPr id="5" name="TextBox 4"/>
          <p:cNvSpPr txBox="1"/>
          <p:nvPr/>
        </p:nvSpPr>
        <p:spPr>
          <a:xfrm>
            <a:off x="152399" y="2424361"/>
            <a:ext cx="8682366"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Error correction codes (ECC)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online profiling </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are </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necessary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to manage new failing cells</a:t>
            </a:r>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Long-term Continuous Profiling</a:t>
            </a:r>
          </a:p>
        </p:txBody>
      </p:sp>
    </p:spTree>
    <p:extLst>
      <p:ext uri="{BB962C8B-B14F-4D97-AF65-F5344CB8AC3E}">
        <p14:creationId xmlns:p14="http://schemas.microsoft.com/office/powerpoint/2010/main" val="324567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nvPr>
        </p:nvGraphicFramePr>
        <p:xfrm>
          <a:off x="152400" y="1027612"/>
          <a:ext cx="8839200" cy="534778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450704" y="1570970"/>
            <a:ext cx="36283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idealized cell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(retention time = 3s)</a:t>
            </a:r>
          </a:p>
        </p:txBody>
      </p:sp>
      <p:cxnSp>
        <p:nvCxnSpPr>
          <p:cNvPr id="18" name="Elbow Connector 17"/>
          <p:cNvCxnSpPr/>
          <p:nvPr/>
        </p:nvCxnSpPr>
        <p:spPr>
          <a:xfrm flipV="1">
            <a:off x="1659467" y="1129290"/>
            <a:ext cx="7032977" cy="4087647"/>
          </a:xfrm>
          <a:prstGeom prst="bentConnector3">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1659467" y="1129290"/>
            <a:ext cx="7032977" cy="4087646"/>
          </a:xfrm>
          <a:custGeom>
            <a:avLst/>
            <a:gdLst>
              <a:gd name="connsiteX0" fmla="*/ 0 w 1371600"/>
              <a:gd name="connsiteY0" fmla="*/ 1682012 h 1682012"/>
              <a:gd name="connsiteX1" fmla="*/ 457200 w 1371600"/>
              <a:gd name="connsiteY1" fmla="*/ 169 h 1682012"/>
              <a:gd name="connsiteX2" fmla="*/ 1371600 w 1371600"/>
              <a:gd name="connsiteY2" fmla="*/ 1600369 h 1682012"/>
              <a:gd name="connsiteX0" fmla="*/ 0 w 2342218"/>
              <a:gd name="connsiteY0" fmla="*/ 997012 h 997012"/>
              <a:gd name="connsiteX1" fmla="*/ 2318657 w 2342218"/>
              <a:gd name="connsiteY1" fmla="*/ 969 h 997012"/>
              <a:gd name="connsiteX2" fmla="*/ 1371600 w 2342218"/>
              <a:gd name="connsiteY2" fmla="*/ 915369 h 997012"/>
              <a:gd name="connsiteX0" fmla="*/ 0 w 5943600"/>
              <a:gd name="connsiteY0" fmla="*/ 3189165 h 3189165"/>
              <a:gd name="connsiteX1" fmla="*/ 2318657 w 5943600"/>
              <a:gd name="connsiteY1" fmla="*/ 2193122 h 3189165"/>
              <a:gd name="connsiteX2" fmla="*/ 5943600 w 5943600"/>
              <a:gd name="connsiteY2" fmla="*/ 168379 h 3189165"/>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71237 h 4271237"/>
              <a:gd name="connsiteX1" fmla="*/ 3690257 w 7315200"/>
              <a:gd name="connsiteY1" fmla="*/ 2246494 h 4271237"/>
              <a:gd name="connsiteX2" fmla="*/ 7315200 w 7315200"/>
              <a:gd name="connsiteY2" fmla="*/ 221751 h 4271237"/>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50673 h 4050673"/>
              <a:gd name="connsiteX1" fmla="*/ 3690257 w 7315200"/>
              <a:gd name="connsiteY1" fmla="*/ 2025930 h 4050673"/>
              <a:gd name="connsiteX2" fmla="*/ 7315200 w 7315200"/>
              <a:gd name="connsiteY2" fmla="*/ 1187 h 4050673"/>
              <a:gd name="connsiteX0" fmla="*/ 0 w 6204857"/>
              <a:gd name="connsiteY0" fmla="*/ 4075569 h 4075569"/>
              <a:gd name="connsiteX1" fmla="*/ 3690257 w 6204857"/>
              <a:gd name="connsiteY1" fmla="*/ 2050826 h 4075569"/>
              <a:gd name="connsiteX2" fmla="*/ 6204857 w 6204857"/>
              <a:gd name="connsiteY2" fmla="*/ 1590 h 4075569"/>
              <a:gd name="connsiteX0" fmla="*/ 0 w 6388797"/>
              <a:gd name="connsiteY0" fmla="*/ 4228138 h 4228138"/>
              <a:gd name="connsiteX1" fmla="*/ 3690257 w 6388797"/>
              <a:gd name="connsiteY1" fmla="*/ 2203395 h 4228138"/>
              <a:gd name="connsiteX2" fmla="*/ 6204857 w 6388797"/>
              <a:gd name="connsiteY2" fmla="*/ 154159 h 4228138"/>
              <a:gd name="connsiteX3" fmla="*/ 6196694 w 6388797"/>
              <a:gd name="connsiteY3" fmla="*/ 145997 h 4228138"/>
              <a:gd name="connsiteX0" fmla="*/ 0 w 7339697"/>
              <a:gd name="connsiteY0" fmla="*/ 4228138 h 4228138"/>
              <a:gd name="connsiteX1" fmla="*/ 3690257 w 7339697"/>
              <a:gd name="connsiteY1" fmla="*/ 2203395 h 4228138"/>
              <a:gd name="connsiteX2" fmla="*/ 6204857 w 7339697"/>
              <a:gd name="connsiteY2" fmla="*/ 154159 h 4228138"/>
              <a:gd name="connsiteX3" fmla="*/ 7339694 w 7339697"/>
              <a:gd name="connsiteY3" fmla="*/ 145997 h 4228138"/>
              <a:gd name="connsiteX0" fmla="*/ 0 w 7339699"/>
              <a:gd name="connsiteY0" fmla="*/ 4090480 h 4090480"/>
              <a:gd name="connsiteX1" fmla="*/ 3690257 w 7339699"/>
              <a:gd name="connsiteY1" fmla="*/ 2065737 h 4090480"/>
              <a:gd name="connsiteX2" fmla="*/ 6204857 w 7339699"/>
              <a:gd name="connsiteY2" fmla="*/ 16501 h 4090480"/>
              <a:gd name="connsiteX3" fmla="*/ 7339694 w 7339699"/>
              <a:gd name="connsiteY3" fmla="*/ 8339 h 4090480"/>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07037"/>
              <a:gd name="connsiteY0" fmla="*/ 4082141 h 4082141"/>
              <a:gd name="connsiteX1" fmla="*/ 3690257 w 7307037"/>
              <a:gd name="connsiteY1" fmla="*/ 2057398 h 4082141"/>
              <a:gd name="connsiteX2" fmla="*/ 6204857 w 7307037"/>
              <a:gd name="connsiteY2" fmla="*/ 8162 h 4082141"/>
              <a:gd name="connsiteX3" fmla="*/ 7307037 w 7307037"/>
              <a:gd name="connsiteY3" fmla="*/ 0 h 4082141"/>
              <a:gd name="connsiteX0" fmla="*/ 0 w 7364187"/>
              <a:gd name="connsiteY0" fmla="*/ 4106634 h 4106634"/>
              <a:gd name="connsiteX1" fmla="*/ 3690257 w 7364187"/>
              <a:gd name="connsiteY1" fmla="*/ 2081891 h 4106634"/>
              <a:gd name="connsiteX2" fmla="*/ 6204857 w 7364187"/>
              <a:gd name="connsiteY2" fmla="*/ 326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279004 w 7643191"/>
              <a:gd name="connsiteY0" fmla="*/ 4106634 h 4241925"/>
              <a:gd name="connsiteX1" fmla="*/ 271749 w 7643191"/>
              <a:gd name="connsiteY1" fmla="*/ 4087586 h 4241925"/>
              <a:gd name="connsiteX2" fmla="*/ 3969261 w 7643191"/>
              <a:gd name="connsiteY2" fmla="*/ 2081891 h 4241925"/>
              <a:gd name="connsiteX3" fmla="*/ 6483861 w 7643191"/>
              <a:gd name="connsiteY3" fmla="*/ 7255 h 4241925"/>
              <a:gd name="connsiteX4" fmla="*/ 7643191 w 7643191"/>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6568 w 7370755"/>
              <a:gd name="connsiteY0" fmla="*/ 4106634 h 4106634"/>
              <a:gd name="connsiteX1" fmla="*/ 1072463 w 7370755"/>
              <a:gd name="connsiteY1" fmla="*/ 4087586 h 4106634"/>
              <a:gd name="connsiteX2" fmla="*/ 3696825 w 7370755"/>
              <a:gd name="connsiteY2" fmla="*/ 2081891 h 4106634"/>
              <a:gd name="connsiteX3" fmla="*/ 6211425 w 7370755"/>
              <a:gd name="connsiteY3" fmla="*/ 7255 h 4106634"/>
              <a:gd name="connsiteX4" fmla="*/ 7370755 w 7370755"/>
              <a:gd name="connsiteY4" fmla="*/ 0 h 4106634"/>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44"/>
              <a:gd name="connsiteX1" fmla="*/ 1080500 w 7378792"/>
              <a:gd name="connsiteY1" fmla="*/ 4087586 h 4087644"/>
              <a:gd name="connsiteX2" fmla="*/ 3704862 w 7378792"/>
              <a:gd name="connsiteY2" fmla="*/ 2081891 h 4087644"/>
              <a:gd name="connsiteX3" fmla="*/ 6219462 w 7378792"/>
              <a:gd name="connsiteY3" fmla="*/ 7255 h 4087644"/>
              <a:gd name="connsiteX4" fmla="*/ 7378792 w 7378792"/>
              <a:gd name="connsiteY4" fmla="*/ 0 h 4087644"/>
              <a:gd name="connsiteX0" fmla="*/ 7462 w 7378792"/>
              <a:gd name="connsiteY0" fmla="*/ 4082821 h 4087646"/>
              <a:gd name="connsiteX1" fmla="*/ 1080500 w 7378792"/>
              <a:gd name="connsiteY1" fmla="*/ 4087586 h 4087646"/>
              <a:gd name="connsiteX2" fmla="*/ 3704862 w 7378792"/>
              <a:gd name="connsiteY2" fmla="*/ 2081891 h 4087646"/>
              <a:gd name="connsiteX3" fmla="*/ 6219462 w 7378792"/>
              <a:gd name="connsiteY3" fmla="*/ 7255 h 4087646"/>
              <a:gd name="connsiteX4" fmla="*/ 7378792 w 7378792"/>
              <a:gd name="connsiteY4" fmla="*/ 0 h 4087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8792" h="4087646">
                <a:moveTo>
                  <a:pt x="7462" y="4082821"/>
                </a:moveTo>
                <a:cubicBezTo>
                  <a:pt x="6253" y="4079646"/>
                  <a:pt x="-154462" y="4080555"/>
                  <a:pt x="1080500" y="4087586"/>
                </a:cubicBezTo>
                <a:cubicBezTo>
                  <a:pt x="3123023" y="4099379"/>
                  <a:pt x="3541788" y="2396186"/>
                  <a:pt x="3704862" y="2081891"/>
                </a:cubicBezTo>
                <a:cubicBezTo>
                  <a:pt x="3867936" y="1767596"/>
                  <a:pt x="4482737" y="5440"/>
                  <a:pt x="6219462" y="7255"/>
                </a:cubicBezTo>
                <a:cubicBezTo>
                  <a:pt x="7531191" y="-4991"/>
                  <a:pt x="6453506" y="2721"/>
                  <a:pt x="7378792" y="0"/>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5895119" y="1999676"/>
            <a:ext cx="3313340"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actual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N(</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μ</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σ</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  </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μ</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 3s</a:t>
            </a:r>
          </a:p>
        </p:txBody>
      </p:sp>
      <p:cxnSp>
        <p:nvCxnSpPr>
          <p:cNvPr id="28" name="Straight Arrow Connector 27"/>
          <p:cNvCxnSpPr/>
          <p:nvPr/>
        </p:nvCxnSpPr>
        <p:spPr>
          <a:xfrm flipV="1">
            <a:off x="4459112" y="1735938"/>
            <a:ext cx="504935" cy="22218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29" name="Straight Arrow Connector 28"/>
          <p:cNvCxnSpPr/>
          <p:nvPr/>
        </p:nvCxnSpPr>
        <p:spPr>
          <a:xfrm flipH="1" flipV="1">
            <a:off x="5973133" y="2048571"/>
            <a:ext cx="585107" cy="3115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noAutofit/>
          </a:bodyPr>
          <a:lstStyle/>
          <a:p>
            <a:r>
              <a:rPr lang="en-US" sz="4000" dirty="0"/>
              <a:t>Single-cell Failure Probability (Cartoon)</a:t>
            </a:r>
            <a:br>
              <a:rPr lang="en-US" sz="4000" dirty="0"/>
            </a:br>
            <a:endParaRPr lang="en-US" sz="4000" dirty="0"/>
          </a:p>
        </p:txBody>
      </p:sp>
    </p:spTree>
    <p:extLst>
      <p:ext uri="{BB962C8B-B14F-4D97-AF65-F5344CB8AC3E}">
        <p14:creationId xmlns:p14="http://schemas.microsoft.com/office/powerpoint/2010/main" val="89729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p:cNvGraphicFramePr/>
          <p:nvPr>
            <p:extLst/>
          </p:nvPr>
        </p:nvGraphicFramePr>
        <p:xfrm>
          <a:off x="1244982" y="1486303"/>
          <a:ext cx="7665474" cy="4341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extLst/>
          </p:nvPr>
        </p:nvGraphicFramePr>
        <p:xfrm>
          <a:off x="1257300" y="1470665"/>
          <a:ext cx="7665474" cy="43417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6"/>
          </a:graphicData>
        </a:graphic>
      </p:graphicFrame>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7" name="Straight Connector 6"/>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38" name="Group 37"/>
          <p:cNvGrpSpPr/>
          <p:nvPr/>
        </p:nvGrpSpPr>
        <p:grpSpPr>
          <a:xfrm>
            <a:off x="4153638" y="1470665"/>
            <a:ext cx="311228" cy="3792115"/>
            <a:chOff x="4153638" y="1470665"/>
            <a:chExt cx="311228" cy="3792115"/>
          </a:xfrm>
        </p:grpSpPr>
        <p:sp>
          <p:nvSpPr>
            <p:cNvPr id="31" name="Oval 30"/>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9" name="Straight Connector 38"/>
          <p:cNvCxnSpPr/>
          <p:nvPr/>
        </p:nvCxnSpPr>
        <p:spPr>
          <a:xfrm>
            <a:off x="7200900" y="1355591"/>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908583" y="85521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here</a:t>
            </a:r>
          </a:p>
        </p:txBody>
      </p:sp>
      <p:grpSp>
        <p:nvGrpSpPr>
          <p:cNvPr id="41" name="Group 40"/>
          <p:cNvGrpSpPr/>
          <p:nvPr/>
        </p:nvGrpSpPr>
        <p:grpSpPr>
          <a:xfrm>
            <a:off x="7045286" y="1521456"/>
            <a:ext cx="303116" cy="1149320"/>
            <a:chOff x="4153638" y="1470665"/>
            <a:chExt cx="303116" cy="1149320"/>
          </a:xfrm>
        </p:grpSpPr>
        <p:sp>
          <p:nvSpPr>
            <p:cNvPr id="42" name="Oval 41"/>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4153846" y="156199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p:nvPr/>
          </p:nvSpPr>
          <p:spPr>
            <a:xfrm>
              <a:off x="4153846" y="1763320"/>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153638" y="231707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0" name="Group 49"/>
          <p:cNvGrpSpPr/>
          <p:nvPr/>
        </p:nvGrpSpPr>
        <p:grpSpPr>
          <a:xfrm>
            <a:off x="4301879" y="4681288"/>
            <a:ext cx="1492330" cy="860076"/>
            <a:chOff x="4493720" y="4581484"/>
            <a:chExt cx="1492330" cy="860076"/>
          </a:xfrm>
        </p:grpSpPr>
        <p:sp>
          <p:nvSpPr>
            <p:cNvPr id="48" name="TextBox 47"/>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hard</a:t>
              </a:r>
            </a:p>
          </p:txBody>
        </p:sp>
        <p:sp>
          <p:nvSpPr>
            <p:cNvPr id="49" name="TextBox 48"/>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nvGrpSpPr>
          <p:cNvPr id="29" name="Group 28"/>
          <p:cNvGrpSpPr/>
          <p:nvPr/>
        </p:nvGrpSpPr>
        <p:grpSpPr>
          <a:xfrm>
            <a:off x="6936223" y="4647699"/>
            <a:ext cx="2560729" cy="860076"/>
            <a:chOff x="4493720" y="4581484"/>
            <a:chExt cx="1492330" cy="860076"/>
          </a:xfrm>
        </p:grpSpPr>
        <p:sp>
          <p:nvSpPr>
            <p:cNvPr id="37" name="TextBox 3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false</a:t>
              </a:r>
            </a:p>
          </p:txBody>
        </p:sp>
        <p:sp>
          <p:nvSpPr>
            <p:cNvPr id="46" name="TextBox 45"/>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positives</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cxnSp>
        <p:nvCxnSpPr>
          <p:cNvPr id="47" name="Straight Arrow Connector 46"/>
          <p:cNvCxnSpPr/>
          <p:nvPr/>
        </p:nvCxnSpPr>
        <p:spPr>
          <a:xfrm flipH="1" flipV="1">
            <a:off x="7885911" y="4200539"/>
            <a:ext cx="187170" cy="4335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6208966" y="4739044"/>
            <a:ext cx="1427231" cy="3025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094617" y="2275353"/>
            <a:ext cx="1492330" cy="860076"/>
            <a:chOff x="6623835" y="2393045"/>
            <a:chExt cx="1492330" cy="860076"/>
          </a:xfrm>
        </p:grpSpPr>
        <p:sp>
          <p:nvSpPr>
            <p:cNvPr id="5" name="Rectangle 4"/>
            <p:cNvSpPr/>
            <p:nvPr/>
          </p:nvSpPr>
          <p:spPr>
            <a:xfrm>
              <a:off x="7325186" y="2531205"/>
              <a:ext cx="651658" cy="629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p:cNvGrpSpPr/>
            <p:nvPr/>
          </p:nvGrpSpPr>
          <p:grpSpPr>
            <a:xfrm>
              <a:off x="6623835" y="2393045"/>
              <a:ext cx="1492330" cy="860076"/>
              <a:chOff x="4493720" y="4581484"/>
              <a:chExt cx="1492330" cy="860076"/>
            </a:xfrm>
          </p:grpSpPr>
          <p:sp>
            <p:nvSpPr>
              <p:cNvPr id="27" name="TextBox 2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easy </a:t>
                </a:r>
              </a:p>
            </p:txBody>
          </p:sp>
          <p:sp>
            <p:nvSpPr>
              <p:cNvPr id="28" name="TextBox 27"/>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grpSp>
        <p:nvGrpSpPr>
          <p:cNvPr id="2" name="Group 1"/>
          <p:cNvGrpSpPr/>
          <p:nvPr/>
        </p:nvGrpSpPr>
        <p:grpSpPr>
          <a:xfrm>
            <a:off x="4627501" y="3233406"/>
            <a:ext cx="3828715" cy="1305705"/>
            <a:chOff x="7152963" y="2166545"/>
            <a:chExt cx="3828715" cy="1305705"/>
          </a:xfrm>
        </p:grpSpPr>
        <p:sp>
          <p:nvSpPr>
            <p:cNvPr id="63" name="TextBox 62"/>
            <p:cNvSpPr txBox="1"/>
            <p:nvPr/>
          </p:nvSpPr>
          <p:spPr>
            <a:xfrm>
              <a:off x="8306654" y="2518143"/>
              <a:ext cx="267502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failed 9 times out of 16 trials</a:t>
              </a:r>
            </a:p>
          </p:txBody>
        </p:sp>
        <p:sp>
          <p:nvSpPr>
            <p:cNvPr id="68" name="Oval 67"/>
            <p:cNvSpPr/>
            <p:nvPr/>
          </p:nvSpPr>
          <p:spPr>
            <a:xfrm>
              <a:off x="7152963" y="2166545"/>
              <a:ext cx="302908" cy="30290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9" name="Straight Arrow Connector 68"/>
            <p:cNvCxnSpPr/>
            <p:nvPr/>
          </p:nvCxnSpPr>
          <p:spPr>
            <a:xfrm flipH="1" flipV="1">
              <a:off x="7575294" y="2429630"/>
              <a:ext cx="779607" cy="24114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394085" y="2514751"/>
            <a:ext cx="5651201"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8054" y="2431708"/>
            <a:ext cx="7918894"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Any cell is more likely to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at a </a:t>
            </a:r>
            <a:r>
              <a:rPr kumimoji="0" lang="en-US" sz="4400" b="1" i="1" u="none" strike="noStrike" kern="1200" cap="none" spc="0" normalizeH="0" baseline="0" noProof="0" dirty="0">
                <a:ln>
                  <a:noFill/>
                </a:ln>
                <a:solidFill>
                  <a:srgbClr val="5B9BD5"/>
                </a:solidFill>
                <a:effectLst/>
                <a:uLnTx/>
                <a:uFillTx/>
                <a:latin typeface="Calibri" panose="020F0502020204030204"/>
                <a:ea typeface="+mn-ea"/>
                <a:cs typeface="+mn-cs"/>
              </a:rPr>
              <a:t>longer </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refresh interval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OR a </a:t>
            </a:r>
            <a:r>
              <a:rPr kumimoji="0" lang="en-US" sz="4400" b="1" i="1" u="none" strike="noStrike" kern="1200" cap="none" spc="0" normalizeH="0" baseline="0" noProof="0" dirty="0">
                <a:ln>
                  <a:noFill/>
                </a:ln>
                <a:solidFill>
                  <a:srgbClr val="5B9BD5"/>
                </a:solidFill>
                <a:effectLst/>
                <a:uLnTx/>
                <a:uFillTx/>
                <a:latin typeface="Calibri" panose="020F0502020204030204"/>
                <a:ea typeface="+mn-ea"/>
                <a:cs typeface="+mn-cs"/>
              </a:rPr>
              <a:t>higher</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 temperature</a:t>
            </a:r>
            <a:endParaRPr kumimoji="0" lang="tr-TR" sz="4400" b="1" i="1"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16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2" grpId="0">
        <p:bldAsOne/>
      </p:bldGraphic>
      <p:bldGraphic spid="20" grpId="0">
        <p:bldAsOne/>
      </p:bldGraphic>
      <p:bldGraphic spid="20" grpId="1">
        <p:bldAsOne/>
      </p:bldGraphic>
      <p:bldGraphic spid="14" grpId="0">
        <p:bldAsOne/>
      </p:bldGraphic>
      <p:bldP spid="30" grpId="0"/>
      <p:bldP spid="40" grpId="0"/>
      <p:bldP spid="15"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Temperature Relationship</a:t>
            </a:r>
          </a:p>
        </p:txBody>
      </p:sp>
      <p:sp>
        <p:nvSpPr>
          <p:cNvPr id="3" name="Content Placeholder 2"/>
          <p:cNvSpPr>
            <a:spLocks noGrp="1"/>
          </p:cNvSpPr>
          <p:nvPr>
            <p:ph idx="1"/>
          </p:nvPr>
        </p:nvSpPr>
        <p:spPr>
          <a:xfrm>
            <a:off x="75991" y="911224"/>
            <a:ext cx="8987622" cy="2326651"/>
          </a:xfrm>
        </p:spPr>
        <p:txBody>
          <a:bodyPr/>
          <a:lstStyle/>
          <a:p>
            <a:r>
              <a:rPr lang="en-US" dirty="0"/>
              <a:t>Well-fitting exponential relationship:</a:t>
            </a:r>
          </a:p>
          <a:p>
            <a:endParaRPr lang="en-US" dirty="0"/>
          </a:p>
          <a:p>
            <a:endParaRPr lang="en-US" dirty="0"/>
          </a:p>
          <a:p>
            <a:r>
              <a:rPr lang="en-US" dirty="0"/>
              <a:t>E.g., 10°C ~ 10x more failures </a:t>
            </a:r>
          </a:p>
        </p:txBody>
      </p:sp>
      <p:pic>
        <p:nvPicPr>
          <p:cNvPr id="4" name="Picture 3"/>
          <p:cNvPicPr>
            <a:picLocks noChangeAspect="1"/>
          </p:cNvPicPr>
          <p:nvPr/>
        </p:nvPicPr>
        <p:blipFill>
          <a:blip r:embed="rId2"/>
          <a:stretch>
            <a:fillRect/>
          </a:stretch>
        </p:blipFill>
        <p:spPr>
          <a:xfrm>
            <a:off x="154964" y="1754355"/>
            <a:ext cx="8829675" cy="688604"/>
          </a:xfrm>
          <a:prstGeom prst="rect">
            <a:avLst/>
          </a:prstGeom>
        </p:spPr>
      </p:pic>
    </p:spTree>
    <p:extLst>
      <p:ext uri="{BB962C8B-B14F-4D97-AF65-F5344CB8AC3E}">
        <p14:creationId xmlns:p14="http://schemas.microsoft.com/office/powerpoint/2010/main" val="28795177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Failures @ 45°C</a:t>
            </a:r>
          </a:p>
        </p:txBody>
      </p:sp>
      <p:pic>
        <p:nvPicPr>
          <p:cNvPr id="4" name="Picture 3"/>
          <p:cNvPicPr>
            <a:picLocks noChangeAspect="1"/>
          </p:cNvPicPr>
          <p:nvPr/>
        </p:nvPicPr>
        <p:blipFill>
          <a:blip r:embed="rId2"/>
          <a:stretch>
            <a:fillRect/>
          </a:stretch>
        </p:blipFill>
        <p:spPr>
          <a:xfrm>
            <a:off x="659027" y="737728"/>
            <a:ext cx="7644714" cy="5758664"/>
          </a:xfrm>
          <a:prstGeom prst="rect">
            <a:avLst/>
          </a:prstGeom>
        </p:spPr>
      </p:pic>
    </p:spTree>
    <p:extLst>
      <p:ext uri="{BB962C8B-B14F-4D97-AF65-F5344CB8AC3E}">
        <p14:creationId xmlns:p14="http://schemas.microsoft.com/office/powerpoint/2010/main" val="316843485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VRT Failure Accumulation Rate</a:t>
            </a:r>
          </a:p>
        </p:txBody>
      </p:sp>
      <p:pic>
        <p:nvPicPr>
          <p:cNvPr id="2" name="Picture 1"/>
          <p:cNvPicPr>
            <a:picLocks noChangeAspect="1"/>
          </p:cNvPicPr>
          <p:nvPr/>
        </p:nvPicPr>
        <p:blipFill>
          <a:blip r:embed="rId3"/>
          <a:stretch>
            <a:fillRect/>
          </a:stretch>
        </p:blipFill>
        <p:spPr>
          <a:xfrm>
            <a:off x="152400" y="1191275"/>
            <a:ext cx="8697985" cy="4885839"/>
          </a:xfrm>
          <a:prstGeom prst="rect">
            <a:avLst/>
          </a:prstGeom>
        </p:spPr>
      </p:pic>
    </p:spTree>
    <p:extLst>
      <p:ext uri="{BB962C8B-B14F-4D97-AF65-F5344CB8AC3E}">
        <p14:creationId xmlns:p14="http://schemas.microsoft.com/office/powerpoint/2010/main" val="43713570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800 Rounds of Profiling @ 2048ms, 45°C</a:t>
            </a:r>
          </a:p>
        </p:txBody>
      </p:sp>
      <p:pic>
        <p:nvPicPr>
          <p:cNvPr id="4" name="Picture 3"/>
          <p:cNvPicPr>
            <a:picLocks noChangeAspect="1"/>
          </p:cNvPicPr>
          <p:nvPr/>
        </p:nvPicPr>
        <p:blipFill>
          <a:blip r:embed="rId2"/>
          <a:stretch>
            <a:fillRect/>
          </a:stretch>
        </p:blipFill>
        <p:spPr>
          <a:xfrm>
            <a:off x="97148" y="1515762"/>
            <a:ext cx="8966465" cy="4231288"/>
          </a:xfrm>
          <a:prstGeom prst="rect">
            <a:avLst/>
          </a:prstGeom>
        </p:spPr>
      </p:pic>
    </p:spTree>
    <p:extLst>
      <p:ext uri="{BB962C8B-B14F-4D97-AF65-F5344CB8AC3E}">
        <p14:creationId xmlns:p14="http://schemas.microsoft.com/office/powerpoint/2010/main" val="3612697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229A-7603-F34F-B81F-12CBABBBA19E}"/>
              </a:ext>
            </a:extLst>
          </p:cNvPr>
          <p:cNvSpPr>
            <a:spLocks noGrp="1"/>
          </p:cNvSpPr>
          <p:nvPr>
            <p:ph type="title"/>
          </p:nvPr>
        </p:nvSpPr>
        <p:spPr>
          <a:xfrm>
            <a:off x="228600" y="152400"/>
            <a:ext cx="8915400" cy="1066800"/>
          </a:xfrm>
        </p:spPr>
        <p:txBody>
          <a:bodyPr/>
          <a:lstStyle/>
          <a:p>
            <a:r>
              <a:rPr lang="en-US" sz="3800" dirty="0"/>
              <a:t>Doing Better with Memory Devices</a:t>
            </a:r>
          </a:p>
        </p:txBody>
      </p:sp>
      <p:sp>
        <p:nvSpPr>
          <p:cNvPr id="3" name="Content Placeholder 2">
            <a:extLst>
              <a:ext uri="{FF2B5EF4-FFF2-40B4-BE49-F238E27FC236}">
                <a16:creationId xmlns:a16="http://schemas.microsoft.com/office/drawing/2014/main" id="{EB9A0DDD-9A7D-2C45-A1C8-EF2E9DB4CBC9}"/>
              </a:ext>
            </a:extLst>
          </p:cNvPr>
          <p:cNvSpPr>
            <a:spLocks noGrp="1"/>
          </p:cNvSpPr>
          <p:nvPr>
            <p:ph idx="1"/>
          </p:nvPr>
        </p:nvSpPr>
        <p:spPr/>
        <p:txBody>
          <a:bodyPr/>
          <a:lstStyle/>
          <a:p>
            <a:r>
              <a:rPr lang="en-US" b="1" dirty="0">
                <a:solidFill>
                  <a:srgbClr val="0000FF"/>
                </a:solidFill>
              </a:rPr>
              <a:t>Make the memory devices more intelligent </a:t>
            </a:r>
          </a:p>
          <a:p>
            <a:pPr marL="0" indent="0">
              <a:buNone/>
            </a:pPr>
            <a:r>
              <a:rPr lang="en-US" dirty="0">
                <a:sym typeface="Wingdings" pitchFamily="2" charset="2"/>
              </a:rPr>
              <a:t>     minimize data movement, exploit parallel processing</a:t>
            </a:r>
            <a:endParaRPr lang="en-US" dirty="0"/>
          </a:p>
          <a:p>
            <a:pPr lvl="1"/>
            <a:r>
              <a:rPr lang="en-US" dirty="0">
                <a:solidFill>
                  <a:srgbClr val="FF0000"/>
                </a:solidFill>
              </a:rPr>
              <a:t>Processing in memory</a:t>
            </a:r>
          </a:p>
          <a:p>
            <a:pPr lvl="1"/>
            <a:r>
              <a:rPr lang="en-US" dirty="0"/>
              <a:t>See my past Bogazici talks and many works: </a:t>
            </a:r>
          </a:p>
          <a:p>
            <a:pPr lvl="2"/>
            <a:r>
              <a:rPr lang="en-US" dirty="0">
                <a:solidFill>
                  <a:srgbClr val="1A5712"/>
                </a:solidFill>
              </a:rPr>
              <a:t>RowClone [MICRO 2013], Ambit [MICRO 2017], Tesseract [ISCA 2015], PEI [ISCA 2015], TOM [ISCA 2016], EMC [ISCA 2016], Google Workloads [ASPLOS 2018], LazyPIM/</a:t>
            </a:r>
            <a:r>
              <a:rPr lang="en-US" dirty="0" err="1">
                <a:solidFill>
                  <a:srgbClr val="1A5712"/>
                </a:solidFill>
              </a:rPr>
              <a:t>CoNDA</a:t>
            </a:r>
            <a:r>
              <a:rPr lang="en-US" dirty="0">
                <a:solidFill>
                  <a:srgbClr val="1A5712"/>
                </a:solidFill>
              </a:rPr>
              <a:t> [ISCA 2019], …</a:t>
            </a:r>
          </a:p>
          <a:p>
            <a:pPr marL="0" indent="0">
              <a:buNone/>
            </a:pP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69BB9E2-7ABF-0446-8B9C-94434EC73BEB}"/>
              </a:ext>
            </a:extLst>
          </p:cNvPr>
          <p:cNvSpPr>
            <a:spLocks noGrp="1"/>
          </p:cNvSpPr>
          <p:nvPr>
            <p:ph type="sldNum" sz="quarter" idx="11"/>
          </p:nvPr>
        </p:nvSpPr>
        <p:spPr/>
        <p:txBody>
          <a:bodyPr/>
          <a:lstStyle/>
          <a:p>
            <a:fld id="{71752C56-4F8A-824F-A263-2404B5D536A2}" type="slidenum">
              <a:rPr lang="en-US" smtClean="0"/>
              <a:pPr/>
              <a:t>15</a:t>
            </a:fld>
            <a:endParaRPr lang="en-US"/>
          </a:p>
        </p:txBody>
      </p:sp>
    </p:spTree>
    <p:extLst>
      <p:ext uri="{BB962C8B-B14F-4D97-AF65-F5344CB8AC3E}">
        <p14:creationId xmlns:p14="http://schemas.microsoft.com/office/powerpoint/2010/main" val="283078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800 Rounds of Profiling @ 2048ms, 45°C</a:t>
            </a:r>
          </a:p>
        </p:txBody>
      </p:sp>
      <p:pic>
        <p:nvPicPr>
          <p:cNvPr id="4" name="Picture 3"/>
          <p:cNvPicPr>
            <a:picLocks noChangeAspect="1"/>
          </p:cNvPicPr>
          <p:nvPr/>
        </p:nvPicPr>
        <p:blipFill>
          <a:blip r:embed="rId2"/>
          <a:stretch>
            <a:fillRect/>
          </a:stretch>
        </p:blipFill>
        <p:spPr>
          <a:xfrm>
            <a:off x="1173042" y="813916"/>
            <a:ext cx="6628763" cy="5558739"/>
          </a:xfrm>
          <a:prstGeom prst="rect">
            <a:avLst/>
          </a:prstGeom>
        </p:spPr>
      </p:pic>
    </p:spTree>
    <p:extLst>
      <p:ext uri="{BB962C8B-B14F-4D97-AF65-F5344CB8AC3E}">
        <p14:creationId xmlns:p14="http://schemas.microsoft.com/office/powerpoint/2010/main" val="279356385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dirty="0"/>
              <a:t>Individual Cell Failure Probabilities</a:t>
            </a:r>
          </a:p>
        </p:txBody>
      </p:sp>
      <p:sp>
        <p:nvSpPr>
          <p:cNvPr id="3" name="Content Placeholder 2"/>
          <p:cNvSpPr>
            <a:spLocks noGrp="1"/>
          </p:cNvSpPr>
          <p:nvPr>
            <p:ph idx="1"/>
          </p:nvPr>
        </p:nvSpPr>
        <p:spPr>
          <a:xfrm>
            <a:off x="12285" y="5318468"/>
            <a:ext cx="8987622" cy="999954"/>
          </a:xfrm>
        </p:spPr>
        <p:txBody>
          <a:bodyPr/>
          <a:lstStyle/>
          <a:p>
            <a:r>
              <a:rPr lang="en-US" sz="2800" dirty="0"/>
              <a:t>Single representative chip of Vendor B at 40° C</a:t>
            </a:r>
          </a:p>
          <a:p>
            <a:r>
              <a:rPr lang="en-US" sz="2800" dirty="0"/>
              <a:t>Refresh intervals ranging from 64ms to 4096ms</a:t>
            </a:r>
          </a:p>
        </p:txBody>
      </p:sp>
      <p:pic>
        <p:nvPicPr>
          <p:cNvPr id="4" name="Picture 3"/>
          <p:cNvPicPr>
            <a:picLocks noChangeAspect="1"/>
          </p:cNvPicPr>
          <p:nvPr/>
        </p:nvPicPr>
        <p:blipFill>
          <a:blip r:embed="rId2"/>
          <a:stretch>
            <a:fillRect/>
          </a:stretch>
        </p:blipFill>
        <p:spPr>
          <a:xfrm>
            <a:off x="222421" y="1021408"/>
            <a:ext cx="8567351" cy="4173491"/>
          </a:xfrm>
          <a:prstGeom prst="rect">
            <a:avLst/>
          </a:prstGeom>
        </p:spPr>
      </p:pic>
    </p:spTree>
    <p:extLst>
      <p:ext uri="{BB962C8B-B14F-4D97-AF65-F5344CB8AC3E}">
        <p14:creationId xmlns:p14="http://schemas.microsoft.com/office/powerpoint/2010/main" val="33962687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Individual Cell Failure Distributions</a:t>
            </a:r>
          </a:p>
        </p:txBody>
      </p:sp>
      <p:pic>
        <p:nvPicPr>
          <p:cNvPr id="5" name="Picture 4"/>
          <p:cNvPicPr>
            <a:picLocks noChangeAspect="1"/>
          </p:cNvPicPr>
          <p:nvPr/>
        </p:nvPicPr>
        <p:blipFill>
          <a:blip r:embed="rId2"/>
          <a:stretch>
            <a:fillRect/>
          </a:stretch>
        </p:blipFill>
        <p:spPr>
          <a:xfrm>
            <a:off x="1493615" y="879819"/>
            <a:ext cx="6152374" cy="5694811"/>
          </a:xfrm>
          <a:prstGeom prst="rect">
            <a:avLst/>
          </a:prstGeom>
        </p:spPr>
      </p:pic>
    </p:spTree>
    <p:extLst>
      <p:ext uri="{BB962C8B-B14F-4D97-AF65-F5344CB8AC3E}">
        <p14:creationId xmlns:p14="http://schemas.microsoft.com/office/powerpoint/2010/main" val="139300759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Failures With Temperature</a:t>
            </a:r>
          </a:p>
        </p:txBody>
      </p:sp>
      <p:pic>
        <p:nvPicPr>
          <p:cNvPr id="2" name="Picture 1"/>
          <p:cNvPicPr>
            <a:picLocks noChangeAspect="1"/>
          </p:cNvPicPr>
          <p:nvPr/>
        </p:nvPicPr>
        <p:blipFill>
          <a:blip r:embed="rId3"/>
          <a:stretch>
            <a:fillRect/>
          </a:stretch>
        </p:blipFill>
        <p:spPr>
          <a:xfrm>
            <a:off x="277879" y="1296460"/>
            <a:ext cx="8441871" cy="3917825"/>
          </a:xfrm>
          <a:prstGeom prst="rect">
            <a:avLst/>
          </a:prstGeom>
        </p:spPr>
      </p:pic>
      <p:sp>
        <p:nvSpPr>
          <p:cNvPr id="4" name="Content Placeholder 2"/>
          <p:cNvSpPr>
            <a:spLocks noGrp="1"/>
          </p:cNvSpPr>
          <p:nvPr>
            <p:ph idx="1"/>
          </p:nvPr>
        </p:nvSpPr>
        <p:spPr>
          <a:xfrm>
            <a:off x="12285" y="5318468"/>
            <a:ext cx="8987622" cy="999954"/>
          </a:xfrm>
        </p:spPr>
        <p:txBody>
          <a:bodyPr/>
          <a:lstStyle/>
          <a:p>
            <a:r>
              <a:rPr lang="en-US" sz="2800" dirty="0"/>
              <a:t>Single representative chip of Vendor B</a:t>
            </a:r>
          </a:p>
          <a:p>
            <a:r>
              <a:rPr lang="en-US" sz="2800" dirty="0"/>
              <a:t>{mean, </a:t>
            </a:r>
            <a:r>
              <a:rPr lang="en-US" sz="2800" dirty="0" err="1"/>
              <a:t>std</a:t>
            </a:r>
            <a:r>
              <a:rPr lang="en-US" sz="2800" dirty="0"/>
              <a:t>} for cells between 64ms and 4096ms</a:t>
            </a:r>
          </a:p>
        </p:txBody>
      </p:sp>
    </p:spTree>
    <p:extLst>
      <p:ext uri="{BB962C8B-B14F-4D97-AF65-F5344CB8AC3E}">
        <p14:creationId xmlns:p14="http://schemas.microsoft.com/office/powerpoint/2010/main" val="123075794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9394AB-6ED9-ED44-A862-186E8D07DEB6}"/>
              </a:ext>
            </a:extLst>
          </p:cNvPr>
          <p:cNvSpPr>
            <a:spLocks noGrp="1"/>
          </p:cNvSpPr>
          <p:nvPr>
            <p:ph type="ctrTitle"/>
          </p:nvPr>
        </p:nvSpPr>
        <p:spPr/>
        <p:txBody>
          <a:bodyPr/>
          <a:lstStyle/>
          <a:p>
            <a:r>
              <a:rPr lang="en-US" dirty="0"/>
              <a:t>DRAM Latency PUF </a:t>
            </a:r>
            <a:br>
              <a:rPr lang="en-US" dirty="0"/>
            </a:br>
            <a:r>
              <a:rPr lang="en-US" dirty="0"/>
              <a:t>				Backup Slides</a:t>
            </a:r>
          </a:p>
        </p:txBody>
      </p:sp>
      <p:sp>
        <p:nvSpPr>
          <p:cNvPr id="6" name="Subtitle 5">
            <a:extLst>
              <a:ext uri="{FF2B5EF4-FFF2-40B4-BE49-F238E27FC236}">
                <a16:creationId xmlns:a16="http://schemas.microsoft.com/office/drawing/2014/main" id="{D497D476-9EF8-6143-83D4-031669F75BE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E4AD8FEF-8643-6D4C-B688-17D476BB0A91}"/>
              </a:ext>
            </a:extLst>
          </p:cNvPr>
          <p:cNvSpPr>
            <a:spLocks noGrp="1"/>
          </p:cNvSpPr>
          <p:nvPr>
            <p:ph type="sldNum" sz="quarter" idx="12"/>
          </p:nvPr>
        </p:nvSpPr>
        <p:spPr/>
        <p:txBody>
          <a:bodyPr/>
          <a:lstStyle/>
          <a:p>
            <a:fld id="{323594FA-E141-4234-AE05-360401972BE7}" type="slidenum">
              <a:rPr lang="en-US" altLang="en-US" smtClean="0"/>
              <a:pPr/>
              <a:t>154</a:t>
            </a:fld>
            <a:endParaRPr lang="en-US" altLang="en-US"/>
          </a:p>
        </p:txBody>
      </p:sp>
    </p:spTree>
    <p:extLst>
      <p:ext uri="{BB962C8B-B14F-4D97-AF65-F5344CB8AC3E}">
        <p14:creationId xmlns:p14="http://schemas.microsoft.com/office/powerpoint/2010/main" val="138888713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Architecture Background</a:t>
            </a:r>
          </a:p>
        </p:txBody>
      </p:sp>
      <p:pic>
        <p:nvPicPr>
          <p:cNvPr id="4" name="Picture 3"/>
          <p:cNvPicPr>
            <a:picLocks noChangeAspect="1"/>
          </p:cNvPicPr>
          <p:nvPr/>
        </p:nvPicPr>
        <p:blipFill>
          <a:blip r:embed="rId2"/>
          <a:stretch>
            <a:fillRect/>
          </a:stretch>
        </p:blipFill>
        <p:spPr>
          <a:xfrm>
            <a:off x="0" y="1860335"/>
            <a:ext cx="9123426" cy="2479192"/>
          </a:xfrm>
          <a:prstGeom prst="rect">
            <a:avLst/>
          </a:prstGeom>
        </p:spPr>
      </p:pic>
    </p:spTree>
    <p:extLst>
      <p:ext uri="{BB962C8B-B14F-4D97-AF65-F5344CB8AC3E}">
        <p14:creationId xmlns:p14="http://schemas.microsoft.com/office/powerpoint/2010/main" val="203020737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DRAM Retention PUFs</a:t>
            </a:r>
          </a:p>
        </p:txBody>
      </p:sp>
      <p:pic>
        <p:nvPicPr>
          <p:cNvPr id="4" name="Picture 3"/>
          <p:cNvPicPr>
            <a:picLocks noChangeAspect="1"/>
          </p:cNvPicPr>
          <p:nvPr/>
        </p:nvPicPr>
        <p:blipFill>
          <a:blip r:embed="rId2"/>
          <a:stretch>
            <a:fillRect/>
          </a:stretch>
        </p:blipFill>
        <p:spPr>
          <a:xfrm>
            <a:off x="0" y="1475509"/>
            <a:ext cx="9215755" cy="4371109"/>
          </a:xfrm>
          <a:prstGeom prst="rect">
            <a:avLst/>
          </a:prstGeom>
        </p:spPr>
      </p:pic>
    </p:spTree>
    <p:extLst>
      <p:ext uri="{BB962C8B-B14F-4D97-AF65-F5344CB8AC3E}">
        <p14:creationId xmlns:p14="http://schemas.microsoft.com/office/powerpoint/2010/main" val="5921558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19920" y="2031422"/>
            <a:ext cx="8499764" cy="2124941"/>
          </a:xfrm>
          <a:prstGeom prst="rect">
            <a:avLst/>
          </a:prstGeom>
        </p:spPr>
      </p:pic>
    </p:spTree>
    <p:extLst>
      <p:ext uri="{BB962C8B-B14F-4D97-AF65-F5344CB8AC3E}">
        <p14:creationId xmlns:p14="http://schemas.microsoft.com/office/powerpoint/2010/main" val="362852894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50837" y="1779732"/>
            <a:ext cx="8237930" cy="3554268"/>
          </a:xfrm>
          <a:prstGeom prst="rect">
            <a:avLst/>
          </a:prstGeom>
        </p:spPr>
      </p:pic>
    </p:spTree>
    <p:extLst>
      <p:ext uri="{BB962C8B-B14F-4D97-AF65-F5344CB8AC3E}">
        <p14:creationId xmlns:p14="http://schemas.microsoft.com/office/powerpoint/2010/main" val="128709577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952900" y="1066799"/>
            <a:ext cx="7233804" cy="5229256"/>
          </a:xfrm>
          <a:prstGeom prst="rect">
            <a:avLst/>
          </a:prstGeom>
        </p:spPr>
      </p:pic>
    </p:spTree>
    <p:extLst>
      <p:ext uri="{BB962C8B-B14F-4D97-AF65-F5344CB8AC3E}">
        <p14:creationId xmlns:p14="http://schemas.microsoft.com/office/powerpoint/2010/main" val="2239387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 in Memory (I)</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ＭＳ Ｐゴシック" panose="020B0600070205080204" pitchFamily="34" charset="-128"/>
                <a:cs typeface="+mn-cs"/>
              </a:rPr>
              <a:t>62.7%</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ＭＳ Ｐゴシック" panose="020B0600070205080204" pitchFamily="34" charset="-128"/>
                <a:cs typeface="+mn-cs"/>
              </a:rPr>
              <a:t>data movement</a:t>
            </a:r>
          </a:p>
        </p:txBody>
      </p:sp>
    </p:spTree>
    <p:extLst>
      <p:ext uri="{BB962C8B-B14F-4D97-AF65-F5344CB8AC3E}">
        <p14:creationId xmlns:p14="http://schemas.microsoft.com/office/powerpoint/2010/main" val="4245491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67032" y="973859"/>
            <a:ext cx="8896581" cy="1949450"/>
          </a:xfrm>
          <a:prstGeom prst="rect">
            <a:avLst/>
          </a:prstGeom>
        </p:spPr>
      </p:pic>
      <p:pic>
        <p:nvPicPr>
          <p:cNvPr id="5" name="Picture 4"/>
          <p:cNvPicPr>
            <a:picLocks noChangeAspect="1"/>
          </p:cNvPicPr>
          <p:nvPr/>
        </p:nvPicPr>
        <p:blipFill>
          <a:blip r:embed="rId3"/>
          <a:stretch>
            <a:fillRect/>
          </a:stretch>
        </p:blipFill>
        <p:spPr>
          <a:xfrm>
            <a:off x="869207" y="3579667"/>
            <a:ext cx="7492230" cy="2447059"/>
          </a:xfrm>
          <a:prstGeom prst="rect">
            <a:avLst/>
          </a:prstGeom>
        </p:spPr>
      </p:pic>
    </p:spTree>
    <p:extLst>
      <p:ext uri="{BB962C8B-B14F-4D97-AF65-F5344CB8AC3E}">
        <p14:creationId xmlns:p14="http://schemas.microsoft.com/office/powerpoint/2010/main" val="173681823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Temperature Effects</a:t>
            </a:r>
          </a:p>
        </p:txBody>
      </p:sp>
      <p:pic>
        <p:nvPicPr>
          <p:cNvPr id="4" name="Picture 3"/>
          <p:cNvPicPr>
            <a:picLocks noChangeAspect="1"/>
          </p:cNvPicPr>
          <p:nvPr/>
        </p:nvPicPr>
        <p:blipFill>
          <a:blip r:embed="rId2"/>
          <a:stretch>
            <a:fillRect/>
          </a:stretch>
        </p:blipFill>
        <p:spPr>
          <a:xfrm>
            <a:off x="225575" y="813916"/>
            <a:ext cx="8688453" cy="5642302"/>
          </a:xfrm>
          <a:prstGeom prst="rect">
            <a:avLst/>
          </a:prstGeom>
        </p:spPr>
      </p:pic>
    </p:spTree>
    <p:extLst>
      <p:ext uri="{BB962C8B-B14F-4D97-AF65-F5344CB8AC3E}">
        <p14:creationId xmlns:p14="http://schemas.microsoft.com/office/powerpoint/2010/main" val="206768147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a DRAM Latency PUF</a:t>
            </a:r>
          </a:p>
        </p:txBody>
      </p:sp>
      <p:pic>
        <p:nvPicPr>
          <p:cNvPr id="4" name="Picture 3"/>
          <p:cNvPicPr>
            <a:picLocks noChangeAspect="1"/>
          </p:cNvPicPr>
          <p:nvPr/>
        </p:nvPicPr>
        <p:blipFill>
          <a:blip r:embed="rId2"/>
          <a:stretch>
            <a:fillRect/>
          </a:stretch>
        </p:blipFill>
        <p:spPr>
          <a:xfrm>
            <a:off x="490504" y="813916"/>
            <a:ext cx="8158596" cy="5439064"/>
          </a:xfrm>
          <a:prstGeom prst="rect">
            <a:avLst/>
          </a:prstGeom>
        </p:spPr>
      </p:pic>
    </p:spTree>
    <p:extLst>
      <p:ext uri="{BB962C8B-B14F-4D97-AF65-F5344CB8AC3E}">
        <p14:creationId xmlns:p14="http://schemas.microsoft.com/office/powerpoint/2010/main" val="295531117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22144" y="1450686"/>
            <a:ext cx="8495315" cy="3024332"/>
          </a:xfrm>
          <a:prstGeom prst="rect">
            <a:avLst/>
          </a:prstGeom>
        </p:spPr>
      </p:pic>
    </p:spTree>
    <p:extLst>
      <p:ext uri="{BB962C8B-B14F-4D97-AF65-F5344CB8AC3E}">
        <p14:creationId xmlns:p14="http://schemas.microsoft.com/office/powerpoint/2010/main" val="216629148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75991" y="1861127"/>
            <a:ext cx="9234055" cy="2433782"/>
          </a:xfrm>
          <a:prstGeom prst="rect">
            <a:avLst/>
          </a:prstGeom>
        </p:spPr>
      </p:pic>
    </p:spTree>
    <p:extLst>
      <p:ext uri="{BB962C8B-B14F-4D97-AF65-F5344CB8AC3E}">
        <p14:creationId xmlns:p14="http://schemas.microsoft.com/office/powerpoint/2010/main" val="182657597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4884495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Sources of Retention Time Variation</a:t>
            </a:r>
          </a:p>
        </p:txBody>
      </p:sp>
      <p:sp>
        <p:nvSpPr>
          <p:cNvPr id="5" name="Content Placeholder 4"/>
          <p:cNvSpPr>
            <a:spLocks noGrp="1"/>
          </p:cNvSpPr>
          <p:nvPr>
            <p:ph idx="1"/>
          </p:nvPr>
        </p:nvSpPr>
        <p:spPr>
          <a:xfrm>
            <a:off x="75991" y="1133971"/>
            <a:ext cx="8987622" cy="4905586"/>
          </a:xfrm>
        </p:spPr>
        <p:txBody>
          <a:bodyPr/>
          <a:lstStyle/>
          <a:p>
            <a:r>
              <a:rPr lang="en-US" b="1" dirty="0"/>
              <a:t>Process/voltage/temperature</a:t>
            </a:r>
            <a:endParaRPr lang="en-US" dirty="0"/>
          </a:p>
          <a:p>
            <a:pPr marL="457200" lvl="1" indent="0">
              <a:buNone/>
            </a:pPr>
            <a:endParaRPr lang="en-US" dirty="0"/>
          </a:p>
          <a:p>
            <a:r>
              <a:rPr lang="en-US" b="1" dirty="0"/>
              <a:t>Data pattern dependence (DPD)</a:t>
            </a:r>
          </a:p>
          <a:p>
            <a:pPr lvl="1"/>
            <a:r>
              <a:rPr lang="en-US" dirty="0"/>
              <a:t>Retention times </a:t>
            </a:r>
            <a:r>
              <a:rPr lang="en-US" b="1" dirty="0">
                <a:solidFill>
                  <a:srgbClr val="FF0000"/>
                </a:solidFill>
              </a:rPr>
              <a:t>change with data </a:t>
            </a:r>
            <a:r>
              <a:rPr lang="en-US" dirty="0"/>
              <a:t>in cells/neighbors</a:t>
            </a:r>
          </a:p>
          <a:p>
            <a:pPr lvl="1"/>
            <a:r>
              <a:rPr lang="en-US" dirty="0"/>
              <a:t>e.g., all 1’s vs. all 0’s</a:t>
            </a:r>
          </a:p>
          <a:p>
            <a:pPr lvl="1"/>
            <a:endParaRPr lang="en-US" dirty="0"/>
          </a:p>
          <a:p>
            <a:r>
              <a:rPr lang="en-US" b="1" dirty="0"/>
              <a:t>Variable retention time (VRT)</a:t>
            </a:r>
          </a:p>
          <a:p>
            <a:pPr lvl="1"/>
            <a:r>
              <a:rPr lang="en-US" dirty="0"/>
              <a:t>Retention time changes </a:t>
            </a:r>
            <a:r>
              <a:rPr lang="en-US" b="1" dirty="0">
                <a:solidFill>
                  <a:srgbClr val="FF0000"/>
                </a:solidFill>
              </a:rPr>
              <a:t>randomly (unpredictably)</a:t>
            </a:r>
          </a:p>
          <a:p>
            <a:pPr lvl="1"/>
            <a:r>
              <a:rPr lang="en-US" dirty="0"/>
              <a:t>Due to a combination of various circuit effects</a:t>
            </a:r>
          </a:p>
        </p:txBody>
      </p:sp>
    </p:spTree>
    <p:extLst>
      <p:ext uri="{BB962C8B-B14F-4D97-AF65-F5344CB8AC3E}">
        <p14:creationId xmlns:p14="http://schemas.microsoft.com/office/powerpoint/2010/main" val="159616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399" y="4803710"/>
            <a:ext cx="8987622" cy="1538660"/>
          </a:xfrm>
        </p:spPr>
        <p:txBody>
          <a:bodyPr/>
          <a:lstStyle/>
          <a:p>
            <a:r>
              <a:rPr lang="en-US" sz="3200" dirty="0"/>
              <a:t>New failing cells continue to appear over time</a:t>
            </a:r>
          </a:p>
          <a:p>
            <a:pPr lvl="1"/>
            <a:r>
              <a:rPr lang="en-US" dirty="0"/>
              <a:t>Attributed to </a:t>
            </a:r>
            <a:r>
              <a:rPr lang="en-US" b="1" dirty="0"/>
              <a:t>variable retention time (VRT)</a:t>
            </a:r>
          </a:p>
          <a:p>
            <a:r>
              <a:rPr lang="en-US" sz="3200" dirty="0"/>
              <a:t>The set of failing cells changes over time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56" y="672619"/>
            <a:ext cx="7837560" cy="3800294"/>
          </a:xfrm>
          <a:prstGeom prst="rect">
            <a:avLst/>
          </a:prstGeom>
        </p:spPr>
      </p:pic>
      <p:sp>
        <p:nvSpPr>
          <p:cNvPr id="6" name="Content Placeholder 2"/>
          <p:cNvSpPr txBox="1">
            <a:spLocks/>
          </p:cNvSpPr>
          <p:nvPr/>
        </p:nvSpPr>
        <p:spPr>
          <a:xfrm>
            <a:off x="893705" y="983160"/>
            <a:ext cx="7437335" cy="63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Representative chip from Vendor B, 2048ms, 45°C</a:t>
            </a:r>
          </a:p>
        </p:txBody>
      </p:sp>
      <p:sp>
        <p:nvSpPr>
          <p:cNvPr id="9" name="Rectangle 8"/>
          <p:cNvSpPr/>
          <p:nvPr/>
        </p:nvSpPr>
        <p:spPr>
          <a:xfrm rot="16200000">
            <a:off x="-857969" y="2136745"/>
            <a:ext cx="314493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New Failing Cells</a:t>
            </a:r>
          </a:p>
        </p:txBody>
      </p:sp>
      <p:sp>
        <p:nvSpPr>
          <p:cNvPr id="10" name="Rectangle 9"/>
          <p:cNvSpPr/>
          <p:nvPr/>
        </p:nvSpPr>
        <p:spPr>
          <a:xfrm>
            <a:off x="3515429" y="4059695"/>
            <a:ext cx="283131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Time (days)</a:t>
            </a:r>
          </a:p>
        </p:txBody>
      </p:sp>
      <p:sp>
        <p:nvSpPr>
          <p:cNvPr id="5" name="TextBox 4"/>
          <p:cNvSpPr txBox="1"/>
          <p:nvPr/>
        </p:nvSpPr>
        <p:spPr>
          <a:xfrm>
            <a:off x="152399" y="2424361"/>
            <a:ext cx="8682366"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Error correction codes (ECC)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online profiling </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are </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necessary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to manage new failing cells</a:t>
            </a:r>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Long-term Continuous Profiling</a:t>
            </a:r>
          </a:p>
        </p:txBody>
      </p:sp>
    </p:spTree>
    <p:extLst>
      <p:ext uri="{BB962C8B-B14F-4D97-AF65-F5344CB8AC3E}">
        <p14:creationId xmlns:p14="http://schemas.microsoft.com/office/powerpoint/2010/main" val="97477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nvPr>
        </p:nvGraphicFramePr>
        <p:xfrm>
          <a:off x="152400" y="1027612"/>
          <a:ext cx="8839200" cy="534778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450704" y="1570970"/>
            <a:ext cx="36283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idealized cell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(retention time = 3s)</a:t>
            </a:r>
          </a:p>
        </p:txBody>
      </p:sp>
      <p:cxnSp>
        <p:nvCxnSpPr>
          <p:cNvPr id="18" name="Elbow Connector 17"/>
          <p:cNvCxnSpPr/>
          <p:nvPr/>
        </p:nvCxnSpPr>
        <p:spPr>
          <a:xfrm flipV="1">
            <a:off x="1659467" y="1129290"/>
            <a:ext cx="7032977" cy="4087647"/>
          </a:xfrm>
          <a:prstGeom prst="bentConnector3">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1659467" y="1129290"/>
            <a:ext cx="7032977" cy="4087646"/>
          </a:xfrm>
          <a:custGeom>
            <a:avLst/>
            <a:gdLst>
              <a:gd name="connsiteX0" fmla="*/ 0 w 1371600"/>
              <a:gd name="connsiteY0" fmla="*/ 1682012 h 1682012"/>
              <a:gd name="connsiteX1" fmla="*/ 457200 w 1371600"/>
              <a:gd name="connsiteY1" fmla="*/ 169 h 1682012"/>
              <a:gd name="connsiteX2" fmla="*/ 1371600 w 1371600"/>
              <a:gd name="connsiteY2" fmla="*/ 1600369 h 1682012"/>
              <a:gd name="connsiteX0" fmla="*/ 0 w 2342218"/>
              <a:gd name="connsiteY0" fmla="*/ 997012 h 997012"/>
              <a:gd name="connsiteX1" fmla="*/ 2318657 w 2342218"/>
              <a:gd name="connsiteY1" fmla="*/ 969 h 997012"/>
              <a:gd name="connsiteX2" fmla="*/ 1371600 w 2342218"/>
              <a:gd name="connsiteY2" fmla="*/ 915369 h 997012"/>
              <a:gd name="connsiteX0" fmla="*/ 0 w 5943600"/>
              <a:gd name="connsiteY0" fmla="*/ 3189165 h 3189165"/>
              <a:gd name="connsiteX1" fmla="*/ 2318657 w 5943600"/>
              <a:gd name="connsiteY1" fmla="*/ 2193122 h 3189165"/>
              <a:gd name="connsiteX2" fmla="*/ 5943600 w 5943600"/>
              <a:gd name="connsiteY2" fmla="*/ 168379 h 3189165"/>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71237 h 4271237"/>
              <a:gd name="connsiteX1" fmla="*/ 3690257 w 7315200"/>
              <a:gd name="connsiteY1" fmla="*/ 2246494 h 4271237"/>
              <a:gd name="connsiteX2" fmla="*/ 7315200 w 7315200"/>
              <a:gd name="connsiteY2" fmla="*/ 221751 h 4271237"/>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50673 h 4050673"/>
              <a:gd name="connsiteX1" fmla="*/ 3690257 w 7315200"/>
              <a:gd name="connsiteY1" fmla="*/ 2025930 h 4050673"/>
              <a:gd name="connsiteX2" fmla="*/ 7315200 w 7315200"/>
              <a:gd name="connsiteY2" fmla="*/ 1187 h 4050673"/>
              <a:gd name="connsiteX0" fmla="*/ 0 w 6204857"/>
              <a:gd name="connsiteY0" fmla="*/ 4075569 h 4075569"/>
              <a:gd name="connsiteX1" fmla="*/ 3690257 w 6204857"/>
              <a:gd name="connsiteY1" fmla="*/ 2050826 h 4075569"/>
              <a:gd name="connsiteX2" fmla="*/ 6204857 w 6204857"/>
              <a:gd name="connsiteY2" fmla="*/ 1590 h 4075569"/>
              <a:gd name="connsiteX0" fmla="*/ 0 w 6388797"/>
              <a:gd name="connsiteY0" fmla="*/ 4228138 h 4228138"/>
              <a:gd name="connsiteX1" fmla="*/ 3690257 w 6388797"/>
              <a:gd name="connsiteY1" fmla="*/ 2203395 h 4228138"/>
              <a:gd name="connsiteX2" fmla="*/ 6204857 w 6388797"/>
              <a:gd name="connsiteY2" fmla="*/ 154159 h 4228138"/>
              <a:gd name="connsiteX3" fmla="*/ 6196694 w 6388797"/>
              <a:gd name="connsiteY3" fmla="*/ 145997 h 4228138"/>
              <a:gd name="connsiteX0" fmla="*/ 0 w 7339697"/>
              <a:gd name="connsiteY0" fmla="*/ 4228138 h 4228138"/>
              <a:gd name="connsiteX1" fmla="*/ 3690257 w 7339697"/>
              <a:gd name="connsiteY1" fmla="*/ 2203395 h 4228138"/>
              <a:gd name="connsiteX2" fmla="*/ 6204857 w 7339697"/>
              <a:gd name="connsiteY2" fmla="*/ 154159 h 4228138"/>
              <a:gd name="connsiteX3" fmla="*/ 7339694 w 7339697"/>
              <a:gd name="connsiteY3" fmla="*/ 145997 h 4228138"/>
              <a:gd name="connsiteX0" fmla="*/ 0 w 7339699"/>
              <a:gd name="connsiteY0" fmla="*/ 4090480 h 4090480"/>
              <a:gd name="connsiteX1" fmla="*/ 3690257 w 7339699"/>
              <a:gd name="connsiteY1" fmla="*/ 2065737 h 4090480"/>
              <a:gd name="connsiteX2" fmla="*/ 6204857 w 7339699"/>
              <a:gd name="connsiteY2" fmla="*/ 16501 h 4090480"/>
              <a:gd name="connsiteX3" fmla="*/ 7339694 w 7339699"/>
              <a:gd name="connsiteY3" fmla="*/ 8339 h 4090480"/>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07037"/>
              <a:gd name="connsiteY0" fmla="*/ 4082141 h 4082141"/>
              <a:gd name="connsiteX1" fmla="*/ 3690257 w 7307037"/>
              <a:gd name="connsiteY1" fmla="*/ 2057398 h 4082141"/>
              <a:gd name="connsiteX2" fmla="*/ 6204857 w 7307037"/>
              <a:gd name="connsiteY2" fmla="*/ 8162 h 4082141"/>
              <a:gd name="connsiteX3" fmla="*/ 7307037 w 7307037"/>
              <a:gd name="connsiteY3" fmla="*/ 0 h 4082141"/>
              <a:gd name="connsiteX0" fmla="*/ 0 w 7364187"/>
              <a:gd name="connsiteY0" fmla="*/ 4106634 h 4106634"/>
              <a:gd name="connsiteX1" fmla="*/ 3690257 w 7364187"/>
              <a:gd name="connsiteY1" fmla="*/ 2081891 h 4106634"/>
              <a:gd name="connsiteX2" fmla="*/ 6204857 w 7364187"/>
              <a:gd name="connsiteY2" fmla="*/ 326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279004 w 7643191"/>
              <a:gd name="connsiteY0" fmla="*/ 4106634 h 4241925"/>
              <a:gd name="connsiteX1" fmla="*/ 271749 w 7643191"/>
              <a:gd name="connsiteY1" fmla="*/ 4087586 h 4241925"/>
              <a:gd name="connsiteX2" fmla="*/ 3969261 w 7643191"/>
              <a:gd name="connsiteY2" fmla="*/ 2081891 h 4241925"/>
              <a:gd name="connsiteX3" fmla="*/ 6483861 w 7643191"/>
              <a:gd name="connsiteY3" fmla="*/ 7255 h 4241925"/>
              <a:gd name="connsiteX4" fmla="*/ 7643191 w 7643191"/>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6568 w 7370755"/>
              <a:gd name="connsiteY0" fmla="*/ 4106634 h 4106634"/>
              <a:gd name="connsiteX1" fmla="*/ 1072463 w 7370755"/>
              <a:gd name="connsiteY1" fmla="*/ 4087586 h 4106634"/>
              <a:gd name="connsiteX2" fmla="*/ 3696825 w 7370755"/>
              <a:gd name="connsiteY2" fmla="*/ 2081891 h 4106634"/>
              <a:gd name="connsiteX3" fmla="*/ 6211425 w 7370755"/>
              <a:gd name="connsiteY3" fmla="*/ 7255 h 4106634"/>
              <a:gd name="connsiteX4" fmla="*/ 7370755 w 7370755"/>
              <a:gd name="connsiteY4" fmla="*/ 0 h 4106634"/>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44"/>
              <a:gd name="connsiteX1" fmla="*/ 1080500 w 7378792"/>
              <a:gd name="connsiteY1" fmla="*/ 4087586 h 4087644"/>
              <a:gd name="connsiteX2" fmla="*/ 3704862 w 7378792"/>
              <a:gd name="connsiteY2" fmla="*/ 2081891 h 4087644"/>
              <a:gd name="connsiteX3" fmla="*/ 6219462 w 7378792"/>
              <a:gd name="connsiteY3" fmla="*/ 7255 h 4087644"/>
              <a:gd name="connsiteX4" fmla="*/ 7378792 w 7378792"/>
              <a:gd name="connsiteY4" fmla="*/ 0 h 4087644"/>
              <a:gd name="connsiteX0" fmla="*/ 7462 w 7378792"/>
              <a:gd name="connsiteY0" fmla="*/ 4082821 h 4087646"/>
              <a:gd name="connsiteX1" fmla="*/ 1080500 w 7378792"/>
              <a:gd name="connsiteY1" fmla="*/ 4087586 h 4087646"/>
              <a:gd name="connsiteX2" fmla="*/ 3704862 w 7378792"/>
              <a:gd name="connsiteY2" fmla="*/ 2081891 h 4087646"/>
              <a:gd name="connsiteX3" fmla="*/ 6219462 w 7378792"/>
              <a:gd name="connsiteY3" fmla="*/ 7255 h 4087646"/>
              <a:gd name="connsiteX4" fmla="*/ 7378792 w 7378792"/>
              <a:gd name="connsiteY4" fmla="*/ 0 h 4087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8792" h="4087646">
                <a:moveTo>
                  <a:pt x="7462" y="4082821"/>
                </a:moveTo>
                <a:cubicBezTo>
                  <a:pt x="6253" y="4079646"/>
                  <a:pt x="-154462" y="4080555"/>
                  <a:pt x="1080500" y="4087586"/>
                </a:cubicBezTo>
                <a:cubicBezTo>
                  <a:pt x="3123023" y="4099379"/>
                  <a:pt x="3541788" y="2396186"/>
                  <a:pt x="3704862" y="2081891"/>
                </a:cubicBezTo>
                <a:cubicBezTo>
                  <a:pt x="3867936" y="1767596"/>
                  <a:pt x="4482737" y="5440"/>
                  <a:pt x="6219462" y="7255"/>
                </a:cubicBezTo>
                <a:cubicBezTo>
                  <a:pt x="7531191" y="-4991"/>
                  <a:pt x="6453506" y="2721"/>
                  <a:pt x="7378792" y="0"/>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5895119" y="1999676"/>
            <a:ext cx="3313340"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actual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N(</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μ</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σ</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  </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μ</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 3s</a:t>
            </a:r>
          </a:p>
        </p:txBody>
      </p:sp>
      <p:cxnSp>
        <p:nvCxnSpPr>
          <p:cNvPr id="28" name="Straight Arrow Connector 27"/>
          <p:cNvCxnSpPr/>
          <p:nvPr/>
        </p:nvCxnSpPr>
        <p:spPr>
          <a:xfrm flipV="1">
            <a:off x="4459112" y="1735938"/>
            <a:ext cx="504935" cy="22218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29" name="Straight Arrow Connector 28"/>
          <p:cNvCxnSpPr/>
          <p:nvPr/>
        </p:nvCxnSpPr>
        <p:spPr>
          <a:xfrm flipH="1" flipV="1">
            <a:off x="5973133" y="2048571"/>
            <a:ext cx="585107" cy="3115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noAutofit/>
          </a:bodyPr>
          <a:lstStyle/>
          <a:p>
            <a:r>
              <a:rPr lang="en-US" sz="4000" dirty="0"/>
              <a:t>Single-cell Failure Probability (Cartoon)</a:t>
            </a:r>
            <a:br>
              <a:rPr lang="en-US" sz="4000" dirty="0"/>
            </a:br>
            <a:endParaRPr lang="en-US" sz="4000" dirty="0"/>
          </a:p>
        </p:txBody>
      </p:sp>
    </p:spTree>
    <p:extLst>
      <p:ext uri="{BB962C8B-B14F-4D97-AF65-F5344CB8AC3E}">
        <p14:creationId xmlns:p14="http://schemas.microsoft.com/office/powerpoint/2010/main" val="417598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p:cNvGraphicFramePr/>
          <p:nvPr>
            <p:extLst/>
          </p:nvPr>
        </p:nvGraphicFramePr>
        <p:xfrm>
          <a:off x="1244982" y="1486303"/>
          <a:ext cx="7665474" cy="4341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extLst/>
          </p:nvPr>
        </p:nvGraphicFramePr>
        <p:xfrm>
          <a:off x="1257300" y="1470665"/>
          <a:ext cx="7665474" cy="43417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6"/>
          </a:graphicData>
        </a:graphic>
      </p:graphicFrame>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7" name="Straight Connector 6"/>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38" name="Group 37"/>
          <p:cNvGrpSpPr/>
          <p:nvPr/>
        </p:nvGrpSpPr>
        <p:grpSpPr>
          <a:xfrm>
            <a:off x="4153638" y="1470665"/>
            <a:ext cx="311228" cy="3792115"/>
            <a:chOff x="4153638" y="1470665"/>
            <a:chExt cx="311228" cy="3792115"/>
          </a:xfrm>
        </p:grpSpPr>
        <p:sp>
          <p:nvSpPr>
            <p:cNvPr id="31" name="Oval 30"/>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9" name="Straight Connector 38"/>
          <p:cNvCxnSpPr/>
          <p:nvPr/>
        </p:nvCxnSpPr>
        <p:spPr>
          <a:xfrm>
            <a:off x="7200900" y="1355591"/>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908583" y="85521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here</a:t>
            </a:r>
          </a:p>
        </p:txBody>
      </p:sp>
      <p:grpSp>
        <p:nvGrpSpPr>
          <p:cNvPr id="41" name="Group 40"/>
          <p:cNvGrpSpPr/>
          <p:nvPr/>
        </p:nvGrpSpPr>
        <p:grpSpPr>
          <a:xfrm>
            <a:off x="7045286" y="1521456"/>
            <a:ext cx="303116" cy="1149320"/>
            <a:chOff x="4153638" y="1470665"/>
            <a:chExt cx="303116" cy="1149320"/>
          </a:xfrm>
        </p:grpSpPr>
        <p:sp>
          <p:nvSpPr>
            <p:cNvPr id="42" name="Oval 41"/>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4153846" y="156199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p:nvPr/>
          </p:nvSpPr>
          <p:spPr>
            <a:xfrm>
              <a:off x="4153846" y="1763320"/>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153638" y="231707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0" name="Group 49"/>
          <p:cNvGrpSpPr/>
          <p:nvPr/>
        </p:nvGrpSpPr>
        <p:grpSpPr>
          <a:xfrm>
            <a:off x="4301879" y="4681288"/>
            <a:ext cx="1492330" cy="860076"/>
            <a:chOff x="4493720" y="4581484"/>
            <a:chExt cx="1492330" cy="860076"/>
          </a:xfrm>
        </p:grpSpPr>
        <p:sp>
          <p:nvSpPr>
            <p:cNvPr id="48" name="TextBox 47"/>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hard</a:t>
              </a:r>
            </a:p>
          </p:txBody>
        </p:sp>
        <p:sp>
          <p:nvSpPr>
            <p:cNvPr id="49" name="TextBox 48"/>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nvGrpSpPr>
          <p:cNvPr id="29" name="Group 28"/>
          <p:cNvGrpSpPr/>
          <p:nvPr/>
        </p:nvGrpSpPr>
        <p:grpSpPr>
          <a:xfrm>
            <a:off x="6936223" y="4647699"/>
            <a:ext cx="2560729" cy="860076"/>
            <a:chOff x="4493720" y="4581484"/>
            <a:chExt cx="1492330" cy="860076"/>
          </a:xfrm>
        </p:grpSpPr>
        <p:sp>
          <p:nvSpPr>
            <p:cNvPr id="37" name="TextBox 3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false</a:t>
              </a:r>
            </a:p>
          </p:txBody>
        </p:sp>
        <p:sp>
          <p:nvSpPr>
            <p:cNvPr id="46" name="TextBox 45"/>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positives</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cxnSp>
        <p:nvCxnSpPr>
          <p:cNvPr id="47" name="Straight Arrow Connector 46"/>
          <p:cNvCxnSpPr/>
          <p:nvPr/>
        </p:nvCxnSpPr>
        <p:spPr>
          <a:xfrm flipH="1" flipV="1">
            <a:off x="7885911" y="4200539"/>
            <a:ext cx="187170" cy="4335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6208966" y="4739044"/>
            <a:ext cx="1427231" cy="3025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094617" y="2275353"/>
            <a:ext cx="1492330" cy="860076"/>
            <a:chOff x="6623835" y="2393045"/>
            <a:chExt cx="1492330" cy="860076"/>
          </a:xfrm>
        </p:grpSpPr>
        <p:sp>
          <p:nvSpPr>
            <p:cNvPr id="5" name="Rectangle 4"/>
            <p:cNvSpPr/>
            <p:nvPr/>
          </p:nvSpPr>
          <p:spPr>
            <a:xfrm>
              <a:off x="7325186" y="2531205"/>
              <a:ext cx="651658" cy="629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p:cNvGrpSpPr/>
            <p:nvPr/>
          </p:nvGrpSpPr>
          <p:grpSpPr>
            <a:xfrm>
              <a:off x="6623835" y="2393045"/>
              <a:ext cx="1492330" cy="860076"/>
              <a:chOff x="4493720" y="4581484"/>
              <a:chExt cx="1492330" cy="860076"/>
            </a:xfrm>
          </p:grpSpPr>
          <p:sp>
            <p:nvSpPr>
              <p:cNvPr id="27" name="TextBox 2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easy </a:t>
                </a:r>
              </a:p>
            </p:txBody>
          </p:sp>
          <p:sp>
            <p:nvSpPr>
              <p:cNvPr id="28" name="TextBox 27"/>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grpSp>
        <p:nvGrpSpPr>
          <p:cNvPr id="2" name="Group 1"/>
          <p:cNvGrpSpPr/>
          <p:nvPr/>
        </p:nvGrpSpPr>
        <p:grpSpPr>
          <a:xfrm>
            <a:off x="4627501" y="3233406"/>
            <a:ext cx="3828715" cy="1305705"/>
            <a:chOff x="7152963" y="2166545"/>
            <a:chExt cx="3828715" cy="1305705"/>
          </a:xfrm>
        </p:grpSpPr>
        <p:sp>
          <p:nvSpPr>
            <p:cNvPr id="63" name="TextBox 62"/>
            <p:cNvSpPr txBox="1"/>
            <p:nvPr/>
          </p:nvSpPr>
          <p:spPr>
            <a:xfrm>
              <a:off x="8306654" y="2518143"/>
              <a:ext cx="267502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failed 9 times out of 16 trials</a:t>
              </a:r>
            </a:p>
          </p:txBody>
        </p:sp>
        <p:sp>
          <p:nvSpPr>
            <p:cNvPr id="68" name="Oval 67"/>
            <p:cNvSpPr/>
            <p:nvPr/>
          </p:nvSpPr>
          <p:spPr>
            <a:xfrm>
              <a:off x="7152963" y="2166545"/>
              <a:ext cx="302908" cy="30290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9" name="Straight Arrow Connector 68"/>
            <p:cNvCxnSpPr/>
            <p:nvPr/>
          </p:nvCxnSpPr>
          <p:spPr>
            <a:xfrm flipH="1" flipV="1">
              <a:off x="7575294" y="2429630"/>
              <a:ext cx="779607" cy="24114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394085" y="2514751"/>
            <a:ext cx="5651201"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8054" y="2431708"/>
            <a:ext cx="7918894"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Any cell is more likely to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at a </a:t>
            </a:r>
            <a:r>
              <a:rPr kumimoji="0" lang="en-US" sz="4400" b="1" i="1" u="none" strike="noStrike" kern="1200" cap="none" spc="0" normalizeH="0" baseline="0" noProof="0" dirty="0">
                <a:ln>
                  <a:noFill/>
                </a:ln>
                <a:solidFill>
                  <a:srgbClr val="5B9BD5"/>
                </a:solidFill>
                <a:effectLst/>
                <a:uLnTx/>
                <a:uFillTx/>
                <a:latin typeface="Calibri" panose="020F0502020204030204"/>
                <a:ea typeface="+mn-ea"/>
                <a:cs typeface="+mn-cs"/>
              </a:rPr>
              <a:t>longer </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refresh interval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OR a </a:t>
            </a:r>
            <a:r>
              <a:rPr kumimoji="0" lang="en-US" sz="4400" b="1" i="1" u="none" strike="noStrike" kern="1200" cap="none" spc="0" normalizeH="0" baseline="0" noProof="0" dirty="0">
                <a:ln>
                  <a:noFill/>
                </a:ln>
                <a:solidFill>
                  <a:srgbClr val="5B9BD5"/>
                </a:solidFill>
                <a:effectLst/>
                <a:uLnTx/>
                <a:uFillTx/>
                <a:latin typeface="Calibri" panose="020F0502020204030204"/>
                <a:ea typeface="+mn-ea"/>
                <a:cs typeface="+mn-cs"/>
              </a:rPr>
              <a:t>higher</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 temperature</a:t>
            </a:r>
            <a:endParaRPr kumimoji="0" lang="tr-TR" sz="4400" b="1" i="1"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19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2" grpId="0">
        <p:bldAsOne/>
      </p:bldGraphic>
      <p:bldGraphic spid="20" grpId="0">
        <p:bldAsOne/>
      </p:bldGraphic>
      <p:bldGraphic spid="20" grpId="1">
        <p:bldAsOne/>
      </p:bldGraphic>
      <p:bldGraphic spid="14" grpId="0">
        <p:bldAsOne/>
      </p:bldGraphic>
      <p:bldP spid="30" grpId="0"/>
      <p:bldP spid="40"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B824-EC6D-0C4B-B10D-313394E60BBF}"/>
              </a:ext>
            </a:extLst>
          </p:cNvPr>
          <p:cNvSpPr>
            <a:spLocks noGrp="1"/>
          </p:cNvSpPr>
          <p:nvPr>
            <p:ph type="title"/>
          </p:nvPr>
        </p:nvSpPr>
        <p:spPr/>
        <p:txBody>
          <a:bodyPr/>
          <a:lstStyle/>
          <a:p>
            <a:r>
              <a:rPr lang="en-US" dirty="0"/>
              <a:t>Processing in Memory (II)</a:t>
            </a:r>
          </a:p>
        </p:txBody>
      </p:sp>
      <p:sp>
        <p:nvSpPr>
          <p:cNvPr id="4" name="Slide Number Placeholder 3">
            <a:extLst>
              <a:ext uri="{FF2B5EF4-FFF2-40B4-BE49-F238E27FC236}">
                <a16:creationId xmlns:a16="http://schemas.microsoft.com/office/drawing/2014/main" id="{81548CF2-6065-0144-A46C-79C8A496B89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74E2823-AE21-1347-98D2-DAED00B4620A}"/>
              </a:ext>
            </a:extLst>
          </p:cNvPr>
          <p:cNvPicPr>
            <a:picLocks noChangeAspect="1"/>
          </p:cNvPicPr>
          <p:nvPr/>
        </p:nvPicPr>
        <p:blipFill>
          <a:blip r:embed="rId2"/>
          <a:stretch>
            <a:fillRect/>
          </a:stretch>
        </p:blipFill>
        <p:spPr>
          <a:xfrm>
            <a:off x="0" y="1121228"/>
            <a:ext cx="9144000" cy="4615543"/>
          </a:xfrm>
          <a:prstGeom prst="rect">
            <a:avLst/>
          </a:prstGeom>
        </p:spPr>
      </p:pic>
    </p:spTree>
    <p:extLst>
      <p:ext uri="{BB962C8B-B14F-4D97-AF65-F5344CB8AC3E}">
        <p14:creationId xmlns:p14="http://schemas.microsoft.com/office/powerpoint/2010/main" val="2008703163"/>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Temperature Relationship</a:t>
            </a:r>
          </a:p>
        </p:txBody>
      </p:sp>
      <p:sp>
        <p:nvSpPr>
          <p:cNvPr id="3" name="Content Placeholder 2"/>
          <p:cNvSpPr>
            <a:spLocks noGrp="1"/>
          </p:cNvSpPr>
          <p:nvPr>
            <p:ph idx="1"/>
          </p:nvPr>
        </p:nvSpPr>
        <p:spPr>
          <a:xfrm>
            <a:off x="75991" y="911224"/>
            <a:ext cx="8987622" cy="2326651"/>
          </a:xfrm>
        </p:spPr>
        <p:txBody>
          <a:bodyPr/>
          <a:lstStyle/>
          <a:p>
            <a:r>
              <a:rPr lang="en-US" dirty="0"/>
              <a:t>Well-fitting exponential relationship:</a:t>
            </a:r>
          </a:p>
          <a:p>
            <a:endParaRPr lang="en-US" dirty="0"/>
          </a:p>
          <a:p>
            <a:endParaRPr lang="en-US" dirty="0"/>
          </a:p>
          <a:p>
            <a:r>
              <a:rPr lang="en-US" dirty="0"/>
              <a:t>E.g., 10°C ~ 10x more failures </a:t>
            </a:r>
          </a:p>
        </p:txBody>
      </p:sp>
      <p:pic>
        <p:nvPicPr>
          <p:cNvPr id="4" name="Picture 3"/>
          <p:cNvPicPr>
            <a:picLocks noChangeAspect="1"/>
          </p:cNvPicPr>
          <p:nvPr/>
        </p:nvPicPr>
        <p:blipFill>
          <a:blip r:embed="rId2"/>
          <a:stretch>
            <a:fillRect/>
          </a:stretch>
        </p:blipFill>
        <p:spPr>
          <a:xfrm>
            <a:off x="154964" y="1754355"/>
            <a:ext cx="8829675" cy="688604"/>
          </a:xfrm>
          <a:prstGeom prst="rect">
            <a:avLst/>
          </a:prstGeom>
        </p:spPr>
      </p:pic>
    </p:spTree>
    <p:extLst>
      <p:ext uri="{BB962C8B-B14F-4D97-AF65-F5344CB8AC3E}">
        <p14:creationId xmlns:p14="http://schemas.microsoft.com/office/powerpoint/2010/main" val="213499761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Failures @ 45°C</a:t>
            </a:r>
          </a:p>
        </p:txBody>
      </p:sp>
      <p:pic>
        <p:nvPicPr>
          <p:cNvPr id="4" name="Picture 3"/>
          <p:cNvPicPr>
            <a:picLocks noChangeAspect="1"/>
          </p:cNvPicPr>
          <p:nvPr/>
        </p:nvPicPr>
        <p:blipFill>
          <a:blip r:embed="rId2"/>
          <a:stretch>
            <a:fillRect/>
          </a:stretch>
        </p:blipFill>
        <p:spPr>
          <a:xfrm>
            <a:off x="659027" y="737728"/>
            <a:ext cx="7644714" cy="5758664"/>
          </a:xfrm>
          <a:prstGeom prst="rect">
            <a:avLst/>
          </a:prstGeom>
        </p:spPr>
      </p:pic>
    </p:spTree>
    <p:extLst>
      <p:ext uri="{BB962C8B-B14F-4D97-AF65-F5344CB8AC3E}">
        <p14:creationId xmlns:p14="http://schemas.microsoft.com/office/powerpoint/2010/main" val="25832341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VRT Failure Accumulation Rate</a:t>
            </a:r>
          </a:p>
        </p:txBody>
      </p:sp>
      <p:pic>
        <p:nvPicPr>
          <p:cNvPr id="2" name="Picture 1"/>
          <p:cNvPicPr>
            <a:picLocks noChangeAspect="1"/>
          </p:cNvPicPr>
          <p:nvPr/>
        </p:nvPicPr>
        <p:blipFill>
          <a:blip r:embed="rId3"/>
          <a:stretch>
            <a:fillRect/>
          </a:stretch>
        </p:blipFill>
        <p:spPr>
          <a:xfrm>
            <a:off x="152400" y="1191275"/>
            <a:ext cx="8697985" cy="4885839"/>
          </a:xfrm>
          <a:prstGeom prst="rect">
            <a:avLst/>
          </a:prstGeom>
        </p:spPr>
      </p:pic>
    </p:spTree>
    <p:extLst>
      <p:ext uri="{BB962C8B-B14F-4D97-AF65-F5344CB8AC3E}">
        <p14:creationId xmlns:p14="http://schemas.microsoft.com/office/powerpoint/2010/main" val="37996102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800 Rounds of Profiling @ 2048ms, 45°C</a:t>
            </a:r>
          </a:p>
        </p:txBody>
      </p:sp>
      <p:pic>
        <p:nvPicPr>
          <p:cNvPr id="4" name="Picture 3"/>
          <p:cNvPicPr>
            <a:picLocks noChangeAspect="1"/>
          </p:cNvPicPr>
          <p:nvPr/>
        </p:nvPicPr>
        <p:blipFill>
          <a:blip r:embed="rId2"/>
          <a:stretch>
            <a:fillRect/>
          </a:stretch>
        </p:blipFill>
        <p:spPr>
          <a:xfrm>
            <a:off x="97148" y="1515762"/>
            <a:ext cx="8966465" cy="4231288"/>
          </a:xfrm>
          <a:prstGeom prst="rect">
            <a:avLst/>
          </a:prstGeom>
        </p:spPr>
      </p:pic>
    </p:spTree>
    <p:extLst>
      <p:ext uri="{BB962C8B-B14F-4D97-AF65-F5344CB8AC3E}">
        <p14:creationId xmlns:p14="http://schemas.microsoft.com/office/powerpoint/2010/main" val="279514945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800 Rounds of Profiling @ 2048ms, 45°C</a:t>
            </a:r>
          </a:p>
        </p:txBody>
      </p:sp>
      <p:pic>
        <p:nvPicPr>
          <p:cNvPr id="4" name="Picture 3"/>
          <p:cNvPicPr>
            <a:picLocks noChangeAspect="1"/>
          </p:cNvPicPr>
          <p:nvPr/>
        </p:nvPicPr>
        <p:blipFill>
          <a:blip r:embed="rId2"/>
          <a:stretch>
            <a:fillRect/>
          </a:stretch>
        </p:blipFill>
        <p:spPr>
          <a:xfrm>
            <a:off x="1173042" y="813916"/>
            <a:ext cx="6628763" cy="5558739"/>
          </a:xfrm>
          <a:prstGeom prst="rect">
            <a:avLst/>
          </a:prstGeom>
        </p:spPr>
      </p:pic>
    </p:spTree>
    <p:extLst>
      <p:ext uri="{BB962C8B-B14F-4D97-AF65-F5344CB8AC3E}">
        <p14:creationId xmlns:p14="http://schemas.microsoft.com/office/powerpoint/2010/main" val="225466066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dirty="0"/>
              <a:t>Individual Cell Failure Probabilities</a:t>
            </a:r>
          </a:p>
        </p:txBody>
      </p:sp>
      <p:sp>
        <p:nvSpPr>
          <p:cNvPr id="3" name="Content Placeholder 2"/>
          <p:cNvSpPr>
            <a:spLocks noGrp="1"/>
          </p:cNvSpPr>
          <p:nvPr>
            <p:ph idx="1"/>
          </p:nvPr>
        </p:nvSpPr>
        <p:spPr>
          <a:xfrm>
            <a:off x="12285" y="5318468"/>
            <a:ext cx="8987622" cy="999954"/>
          </a:xfrm>
        </p:spPr>
        <p:txBody>
          <a:bodyPr/>
          <a:lstStyle/>
          <a:p>
            <a:r>
              <a:rPr lang="en-US" sz="2800" dirty="0"/>
              <a:t>Single representative chip of Vendor B at 40° C</a:t>
            </a:r>
          </a:p>
          <a:p>
            <a:r>
              <a:rPr lang="en-US" sz="2800" dirty="0"/>
              <a:t>Refresh intervals ranging from 64ms to 4096ms</a:t>
            </a:r>
          </a:p>
        </p:txBody>
      </p:sp>
      <p:pic>
        <p:nvPicPr>
          <p:cNvPr id="4" name="Picture 3"/>
          <p:cNvPicPr>
            <a:picLocks noChangeAspect="1"/>
          </p:cNvPicPr>
          <p:nvPr/>
        </p:nvPicPr>
        <p:blipFill>
          <a:blip r:embed="rId2"/>
          <a:stretch>
            <a:fillRect/>
          </a:stretch>
        </p:blipFill>
        <p:spPr>
          <a:xfrm>
            <a:off x="222421" y="1021408"/>
            <a:ext cx="8567351" cy="4173491"/>
          </a:xfrm>
          <a:prstGeom prst="rect">
            <a:avLst/>
          </a:prstGeom>
        </p:spPr>
      </p:pic>
    </p:spTree>
    <p:extLst>
      <p:ext uri="{BB962C8B-B14F-4D97-AF65-F5344CB8AC3E}">
        <p14:creationId xmlns:p14="http://schemas.microsoft.com/office/powerpoint/2010/main" val="424834624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Individual Cell Failure Distributions</a:t>
            </a:r>
          </a:p>
        </p:txBody>
      </p:sp>
      <p:pic>
        <p:nvPicPr>
          <p:cNvPr id="5" name="Picture 4"/>
          <p:cNvPicPr>
            <a:picLocks noChangeAspect="1"/>
          </p:cNvPicPr>
          <p:nvPr/>
        </p:nvPicPr>
        <p:blipFill>
          <a:blip r:embed="rId2"/>
          <a:stretch>
            <a:fillRect/>
          </a:stretch>
        </p:blipFill>
        <p:spPr>
          <a:xfrm>
            <a:off x="1493615" y="879819"/>
            <a:ext cx="6152374" cy="5694811"/>
          </a:xfrm>
          <a:prstGeom prst="rect">
            <a:avLst/>
          </a:prstGeom>
        </p:spPr>
      </p:pic>
    </p:spTree>
    <p:extLst>
      <p:ext uri="{BB962C8B-B14F-4D97-AF65-F5344CB8AC3E}">
        <p14:creationId xmlns:p14="http://schemas.microsoft.com/office/powerpoint/2010/main" val="236918686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Failures With Temperature</a:t>
            </a:r>
          </a:p>
        </p:txBody>
      </p:sp>
      <p:pic>
        <p:nvPicPr>
          <p:cNvPr id="2" name="Picture 1"/>
          <p:cNvPicPr>
            <a:picLocks noChangeAspect="1"/>
          </p:cNvPicPr>
          <p:nvPr/>
        </p:nvPicPr>
        <p:blipFill>
          <a:blip r:embed="rId3"/>
          <a:stretch>
            <a:fillRect/>
          </a:stretch>
        </p:blipFill>
        <p:spPr>
          <a:xfrm>
            <a:off x="277879" y="1296460"/>
            <a:ext cx="8441871" cy="3917825"/>
          </a:xfrm>
          <a:prstGeom prst="rect">
            <a:avLst/>
          </a:prstGeom>
        </p:spPr>
      </p:pic>
      <p:sp>
        <p:nvSpPr>
          <p:cNvPr id="4" name="Content Placeholder 2"/>
          <p:cNvSpPr>
            <a:spLocks noGrp="1"/>
          </p:cNvSpPr>
          <p:nvPr>
            <p:ph idx="1"/>
          </p:nvPr>
        </p:nvSpPr>
        <p:spPr>
          <a:xfrm>
            <a:off x="12285" y="5318468"/>
            <a:ext cx="8987622" cy="999954"/>
          </a:xfrm>
        </p:spPr>
        <p:txBody>
          <a:bodyPr/>
          <a:lstStyle/>
          <a:p>
            <a:r>
              <a:rPr lang="en-US" sz="2800" dirty="0"/>
              <a:t>Single representative chip of Vendor B</a:t>
            </a:r>
          </a:p>
          <a:p>
            <a:r>
              <a:rPr lang="en-US" sz="2800" dirty="0"/>
              <a:t>{mean, </a:t>
            </a:r>
            <a:r>
              <a:rPr lang="en-US" sz="2800" dirty="0" err="1"/>
              <a:t>std</a:t>
            </a:r>
            <a:r>
              <a:rPr lang="en-US" sz="2800" dirty="0"/>
              <a:t>} for cells between 64ms and 4096ms</a:t>
            </a:r>
          </a:p>
        </p:txBody>
      </p:sp>
    </p:spTree>
    <p:extLst>
      <p:ext uri="{BB962C8B-B14F-4D97-AF65-F5344CB8AC3E}">
        <p14:creationId xmlns:p14="http://schemas.microsoft.com/office/powerpoint/2010/main" val="516149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B824-EC6D-0C4B-B10D-313394E60BBF}"/>
              </a:ext>
            </a:extLst>
          </p:cNvPr>
          <p:cNvSpPr>
            <a:spLocks noGrp="1"/>
          </p:cNvSpPr>
          <p:nvPr>
            <p:ph type="title"/>
          </p:nvPr>
        </p:nvSpPr>
        <p:spPr/>
        <p:txBody>
          <a:bodyPr/>
          <a:lstStyle/>
          <a:p>
            <a:r>
              <a:rPr lang="en-US" dirty="0"/>
              <a:t>Processing in Memory (III)</a:t>
            </a:r>
          </a:p>
        </p:txBody>
      </p:sp>
      <p:sp>
        <p:nvSpPr>
          <p:cNvPr id="4" name="Slide Number Placeholder 3">
            <a:extLst>
              <a:ext uri="{FF2B5EF4-FFF2-40B4-BE49-F238E27FC236}">
                <a16:creationId xmlns:a16="http://schemas.microsoft.com/office/drawing/2014/main" id="{81548CF2-6065-0144-A46C-79C8A496B89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5A896D36-B1D9-854F-B93B-3A490B5589B5}"/>
              </a:ext>
            </a:extLst>
          </p:cNvPr>
          <p:cNvPicPr>
            <a:picLocks noChangeAspect="1"/>
          </p:cNvPicPr>
          <p:nvPr/>
        </p:nvPicPr>
        <p:blipFill>
          <a:blip r:embed="rId2"/>
          <a:stretch>
            <a:fillRect/>
          </a:stretch>
        </p:blipFill>
        <p:spPr>
          <a:xfrm>
            <a:off x="482600" y="1066800"/>
            <a:ext cx="8178800" cy="5181600"/>
          </a:xfrm>
          <a:prstGeom prst="rect">
            <a:avLst/>
          </a:prstGeom>
        </p:spPr>
      </p:pic>
    </p:spTree>
    <p:extLst>
      <p:ext uri="{BB962C8B-B14F-4D97-AF65-F5344CB8AC3E}">
        <p14:creationId xmlns:p14="http://schemas.microsoft.com/office/powerpoint/2010/main" val="144237067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14D3AE-DFFA-5946-9E59-7E14AAC388E7}"/>
              </a:ext>
            </a:extLst>
          </p:cNvPr>
          <p:cNvPicPr>
            <a:picLocks noChangeAspect="1"/>
          </p:cNvPicPr>
          <p:nvPr/>
        </p:nvPicPr>
        <p:blipFill>
          <a:blip r:embed="rId2"/>
          <a:stretch>
            <a:fillRect/>
          </a:stretch>
        </p:blipFill>
        <p:spPr>
          <a:xfrm>
            <a:off x="827584" y="980728"/>
            <a:ext cx="7128792" cy="5302859"/>
          </a:xfrm>
          <a:prstGeom prst="rect">
            <a:avLst/>
          </a:prstGeom>
        </p:spPr>
      </p:pic>
      <p:sp>
        <p:nvSpPr>
          <p:cNvPr id="2" name="Title 1">
            <a:extLst>
              <a:ext uri="{FF2B5EF4-FFF2-40B4-BE49-F238E27FC236}">
                <a16:creationId xmlns:a16="http://schemas.microsoft.com/office/drawing/2014/main" id="{652E973C-8245-024E-8905-1423BCD8C90F}"/>
              </a:ext>
            </a:extLst>
          </p:cNvPr>
          <p:cNvSpPr>
            <a:spLocks noGrp="1"/>
          </p:cNvSpPr>
          <p:nvPr>
            <p:ph type="title"/>
          </p:nvPr>
        </p:nvSpPr>
        <p:spPr/>
        <p:txBody>
          <a:bodyPr/>
          <a:lstStyle/>
          <a:p>
            <a:r>
              <a:rPr lang="en-US" dirty="0"/>
              <a:t>Processing in Memory (IV)</a:t>
            </a:r>
          </a:p>
        </p:txBody>
      </p:sp>
      <p:sp>
        <p:nvSpPr>
          <p:cNvPr id="4" name="Slide Number Placeholder 3">
            <a:extLst>
              <a:ext uri="{FF2B5EF4-FFF2-40B4-BE49-F238E27FC236}">
                <a16:creationId xmlns:a16="http://schemas.microsoft.com/office/drawing/2014/main" id="{55645DBB-65D0-4E47-9F8F-94E6ABB7D9AE}"/>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19</a:t>
            </a:fld>
            <a:endParaRPr lang="en-US" altLang="en-US">
              <a:solidFill>
                <a:srgbClr val="000000"/>
              </a:solidFill>
            </a:endParaRPr>
          </a:p>
        </p:txBody>
      </p:sp>
    </p:spTree>
    <p:extLst>
      <p:ext uri="{BB962C8B-B14F-4D97-AF65-F5344CB8AC3E}">
        <p14:creationId xmlns:p14="http://schemas.microsoft.com/office/powerpoint/2010/main" val="5048405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CS, since September 2015 (officially May 2016)</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 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New computation, communication, storage paradigms</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598284"/>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Processing in Memory: Overview Paper</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28204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229A-7603-F34F-B81F-12CBABBBA19E}"/>
              </a:ext>
            </a:extLst>
          </p:cNvPr>
          <p:cNvSpPr>
            <a:spLocks noGrp="1"/>
          </p:cNvSpPr>
          <p:nvPr>
            <p:ph type="title"/>
          </p:nvPr>
        </p:nvSpPr>
        <p:spPr>
          <a:xfrm>
            <a:off x="228600" y="152400"/>
            <a:ext cx="8915400" cy="1066800"/>
          </a:xfrm>
        </p:spPr>
        <p:txBody>
          <a:bodyPr/>
          <a:lstStyle/>
          <a:p>
            <a:r>
              <a:rPr lang="en-US" sz="3800" dirty="0"/>
              <a:t>Doing Better with Memory Devices</a:t>
            </a:r>
          </a:p>
        </p:txBody>
      </p:sp>
      <p:sp>
        <p:nvSpPr>
          <p:cNvPr id="3" name="Content Placeholder 2">
            <a:extLst>
              <a:ext uri="{FF2B5EF4-FFF2-40B4-BE49-F238E27FC236}">
                <a16:creationId xmlns:a16="http://schemas.microsoft.com/office/drawing/2014/main" id="{EB9A0DDD-9A7D-2C45-A1C8-EF2E9DB4CBC9}"/>
              </a:ext>
            </a:extLst>
          </p:cNvPr>
          <p:cNvSpPr>
            <a:spLocks noGrp="1"/>
          </p:cNvSpPr>
          <p:nvPr>
            <p:ph idx="1"/>
          </p:nvPr>
        </p:nvSpPr>
        <p:spPr/>
        <p:txBody>
          <a:bodyPr/>
          <a:lstStyle/>
          <a:p>
            <a:r>
              <a:rPr lang="en-US" b="1" dirty="0">
                <a:solidFill>
                  <a:srgbClr val="0000FF"/>
                </a:solidFill>
              </a:rPr>
              <a:t>Make the memory devices more intelligent </a:t>
            </a:r>
          </a:p>
          <a:p>
            <a:pPr marL="0" indent="0">
              <a:buNone/>
            </a:pPr>
            <a:r>
              <a:rPr lang="en-US" dirty="0">
                <a:sym typeface="Wingdings" pitchFamily="2" charset="2"/>
              </a:rPr>
              <a:t>     minimize data movement, exploit parallel processing</a:t>
            </a:r>
            <a:endParaRPr lang="en-US" dirty="0"/>
          </a:p>
          <a:p>
            <a:pPr lvl="1"/>
            <a:r>
              <a:rPr lang="en-US" dirty="0">
                <a:solidFill>
                  <a:srgbClr val="FF0000"/>
                </a:solidFill>
              </a:rPr>
              <a:t>Processing in memory</a:t>
            </a:r>
          </a:p>
          <a:p>
            <a:pPr lvl="1"/>
            <a:r>
              <a:rPr lang="en-US" dirty="0"/>
              <a:t>See my past Bogazici talks and many works: </a:t>
            </a:r>
          </a:p>
          <a:p>
            <a:pPr lvl="2"/>
            <a:r>
              <a:rPr lang="en-US" dirty="0"/>
              <a:t>RowClone [MICRO 2013], Ambit [MICRO 2017], Tesseract [ISCA 2015], PEI [ISCA 2015], TOM [ISCA 2016], EMC [ISCA 2016], Google Workloads [ASPLOS 2018], LazyPIM/</a:t>
            </a:r>
            <a:r>
              <a:rPr lang="en-US" dirty="0" err="1"/>
              <a:t>CoNDA</a:t>
            </a:r>
            <a:r>
              <a:rPr lang="en-US" dirty="0"/>
              <a:t> [ISCA 2019], …</a:t>
            </a:r>
          </a:p>
          <a:p>
            <a:pPr marL="0" indent="0">
              <a:buNone/>
            </a:pPr>
            <a:endParaRPr lang="en-US" dirty="0"/>
          </a:p>
          <a:p>
            <a:r>
              <a:rPr lang="en-US" b="1" dirty="0">
                <a:solidFill>
                  <a:srgbClr val="0000FF"/>
                </a:solidFill>
              </a:rPr>
              <a:t>Use the memory devices to support key functions</a:t>
            </a:r>
          </a:p>
          <a:p>
            <a:pPr lvl="1"/>
            <a:r>
              <a:rPr lang="en-US" dirty="0">
                <a:solidFill>
                  <a:srgbClr val="FF0000"/>
                </a:solidFill>
              </a:rPr>
              <a:t>Security primitives</a:t>
            </a:r>
          </a:p>
          <a:p>
            <a:pPr lvl="1"/>
            <a:r>
              <a:rPr lang="en-US" dirty="0"/>
              <a:t>…</a:t>
            </a:r>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69BB9E2-7ABF-0446-8B9C-94434EC73BE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AutoShape 25">
            <a:extLst>
              <a:ext uri="{FF2B5EF4-FFF2-40B4-BE49-F238E27FC236}">
                <a16:creationId xmlns:a16="http://schemas.microsoft.com/office/drawing/2014/main" id="{8DF90D4D-8A1B-9D43-A778-1BC3A9041265}"/>
              </a:ext>
            </a:extLst>
          </p:cNvPr>
          <p:cNvSpPr>
            <a:spLocks noChangeArrowheads="1"/>
          </p:cNvSpPr>
          <p:nvPr/>
        </p:nvSpPr>
        <p:spPr bwMode="auto">
          <a:xfrm>
            <a:off x="899592" y="4797152"/>
            <a:ext cx="2448272" cy="539078"/>
          </a:xfrm>
          <a:prstGeom prst="roundRect">
            <a:avLst>
              <a:gd name="adj" fmla="val 16667"/>
            </a:avLst>
          </a:prstGeom>
          <a:noFill/>
          <a:ln w="666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650288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Key Goal</a:t>
            </a:r>
          </a:p>
        </p:txBody>
      </p:sp>
      <p:sp>
        <p:nvSpPr>
          <p:cNvPr id="3" name="Content Placeholder 2"/>
          <p:cNvSpPr>
            <a:spLocks noGrp="1"/>
          </p:cNvSpPr>
          <p:nvPr>
            <p:ph idx="1"/>
          </p:nvPr>
        </p:nvSpPr>
        <p:spPr>
          <a:xfrm>
            <a:off x="0" y="1628800"/>
            <a:ext cx="9144000" cy="2088232"/>
          </a:xfrm>
        </p:spPr>
        <p:txBody>
          <a:bodyPr/>
          <a:lstStyle/>
          <a:p>
            <a:pPr marL="0" indent="0" algn="ctr">
              <a:buNone/>
            </a:pPr>
            <a:r>
              <a:rPr lang="en-US" sz="6400" dirty="0">
                <a:solidFill>
                  <a:srgbClr val="FF0000"/>
                </a:solidFill>
              </a:rPr>
              <a:t>How to Use</a:t>
            </a:r>
          </a:p>
          <a:p>
            <a:pPr marL="0" indent="0" algn="ctr">
              <a:buNone/>
            </a:pPr>
            <a:r>
              <a:rPr lang="en-US" sz="6400" dirty="0">
                <a:solidFill>
                  <a:srgbClr val="0432FF"/>
                </a:solidFill>
              </a:rPr>
              <a:t>Memory Devices</a:t>
            </a:r>
          </a:p>
          <a:p>
            <a:pPr marL="0" indent="0" algn="ctr">
              <a:buNone/>
            </a:pPr>
            <a:r>
              <a:rPr lang="en-US" sz="6400" dirty="0">
                <a:solidFill>
                  <a:srgbClr val="1A5712"/>
                </a:solidFill>
              </a:rPr>
              <a:t>to Support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96796422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t>
            </a:r>
            <a:r>
              <a:rPr lang="en-US" dirty="0" err="1"/>
              <a:t>arxiv.org</a:t>
            </a:r>
            <a:r>
              <a:rPr lang="en-US" dirty="0"/>
              <a:t>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fld id="{323594FA-E141-4234-AE05-360401972BE7}" type="slidenum">
              <a:rPr lang="en-US" altLang="en-US" smtClean="0"/>
              <a:pPr/>
              <a:t>23</a:t>
            </a:fld>
            <a:endParaRPr lang="en-US" altLang="en-US"/>
          </a:p>
        </p:txBody>
      </p:sp>
    </p:spTree>
    <p:extLst>
      <p:ext uri="{BB962C8B-B14F-4D97-AF65-F5344CB8AC3E}">
        <p14:creationId xmlns:p14="http://schemas.microsoft.com/office/powerpoint/2010/main" val="417779375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dirty="0"/>
              <a:t>Generating True Random Numbers</a:t>
            </a: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Full Talk Video</a:t>
            </a:r>
            <a:r>
              <a:rPr lang="en-US" sz="2000" dirty="0"/>
              <a:t> (21 minutes)]</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7"/>
          <a:stretch>
            <a:fillRect/>
          </a:stretch>
        </p:blipFill>
        <p:spPr>
          <a:xfrm>
            <a:off x="0" y="3912804"/>
            <a:ext cx="9144000" cy="2180492"/>
          </a:xfrm>
          <a:prstGeom prst="rect">
            <a:avLst/>
          </a:prstGeom>
        </p:spPr>
      </p:pic>
    </p:spTree>
    <p:extLst>
      <p:ext uri="{BB962C8B-B14F-4D97-AF65-F5344CB8AC3E}">
        <p14:creationId xmlns:p14="http://schemas.microsoft.com/office/powerpoint/2010/main" val="418778919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Evaluating Physically Unclonable Functions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Onur Mutlu,</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3945407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5EFC-4622-AC48-B377-BA05632C868A}"/>
              </a:ext>
            </a:extLst>
          </p:cNvPr>
          <p:cNvSpPr>
            <a:spLocks noGrp="1"/>
          </p:cNvSpPr>
          <p:nvPr>
            <p:ph type="title"/>
          </p:nvPr>
        </p:nvSpPr>
        <p:spPr>
          <a:xfrm>
            <a:off x="228600" y="152400"/>
            <a:ext cx="8610600" cy="1066800"/>
          </a:xfrm>
        </p:spPr>
        <p:txBody>
          <a:bodyPr/>
          <a:lstStyle/>
          <a:p>
            <a:r>
              <a:rPr lang="en-US" dirty="0"/>
              <a:t>Quickly Destroying In-Memory Data</a:t>
            </a:r>
          </a:p>
        </p:txBody>
      </p:sp>
      <p:sp>
        <p:nvSpPr>
          <p:cNvPr id="3" name="Content Placeholder 2">
            <a:extLst>
              <a:ext uri="{FF2B5EF4-FFF2-40B4-BE49-F238E27FC236}">
                <a16:creationId xmlns:a16="http://schemas.microsoft.com/office/drawing/2014/main" id="{D0B0A7FE-9457-D145-92B5-1DDE0C300AFD}"/>
              </a:ext>
            </a:extLst>
          </p:cNvPr>
          <p:cNvSpPr>
            <a:spLocks noGrp="1"/>
          </p:cNvSpPr>
          <p:nvPr>
            <p:ph idx="1"/>
          </p:nvPr>
        </p:nvSpPr>
        <p:spPr>
          <a:xfrm>
            <a:off x="0" y="1219200"/>
            <a:ext cx="9144000" cy="5029200"/>
          </a:xfrm>
        </p:spPr>
        <p:txBody>
          <a:bodyPr/>
          <a:lstStyle/>
          <a:p>
            <a:r>
              <a:rPr lang="en-US" dirty="0" err="1"/>
              <a:t>Dataplant</a:t>
            </a:r>
            <a:r>
              <a:rPr lang="en-US" dirty="0"/>
              <a:t>: In-DRAM Security Mechanisms for Low-Cost Devices</a:t>
            </a:r>
          </a:p>
          <a:p>
            <a:pPr lvl="1"/>
            <a:r>
              <a:rPr lang="en-US" dirty="0">
                <a:hlinkClick r:id="rId2"/>
              </a:rPr>
              <a:t>https://arxiv.org/pdf/1902.07344.pdf</a:t>
            </a:r>
            <a:r>
              <a:rPr lang="en-US" dirty="0"/>
              <a:t> </a:t>
            </a:r>
          </a:p>
        </p:txBody>
      </p:sp>
      <p:sp>
        <p:nvSpPr>
          <p:cNvPr id="4" name="Slide Number Placeholder 3">
            <a:extLst>
              <a:ext uri="{FF2B5EF4-FFF2-40B4-BE49-F238E27FC236}">
                <a16:creationId xmlns:a16="http://schemas.microsoft.com/office/drawing/2014/main" id="{B9BFBB9D-55BC-C144-9238-F76274A6CF3A}"/>
              </a:ext>
            </a:extLst>
          </p:cNvPr>
          <p:cNvSpPr>
            <a:spLocks noGrp="1"/>
          </p:cNvSpPr>
          <p:nvPr>
            <p:ph type="sldNum" sz="quarter" idx="11"/>
          </p:nvPr>
        </p:nvSpPr>
        <p:spPr/>
        <p:txBody>
          <a:bodyPr/>
          <a:lstStyle/>
          <a:p>
            <a:fld id="{323594FA-E141-4234-AE05-360401972BE7}" type="slidenum">
              <a:rPr lang="en-US" altLang="en-US" smtClean="0"/>
              <a:pPr/>
              <a:t>26</a:t>
            </a:fld>
            <a:endParaRPr lang="en-US" altLang="en-US"/>
          </a:p>
        </p:txBody>
      </p:sp>
      <p:pic>
        <p:nvPicPr>
          <p:cNvPr id="5" name="Picture 4">
            <a:extLst>
              <a:ext uri="{FF2B5EF4-FFF2-40B4-BE49-F238E27FC236}">
                <a16:creationId xmlns:a16="http://schemas.microsoft.com/office/drawing/2014/main" id="{B9D25D85-2D36-4140-A2A3-F802B322A4ED}"/>
              </a:ext>
            </a:extLst>
          </p:cNvPr>
          <p:cNvPicPr>
            <a:picLocks noChangeAspect="1"/>
          </p:cNvPicPr>
          <p:nvPr/>
        </p:nvPicPr>
        <p:blipFill>
          <a:blip r:embed="rId3"/>
          <a:stretch>
            <a:fillRect/>
          </a:stretch>
        </p:blipFill>
        <p:spPr>
          <a:xfrm>
            <a:off x="0" y="3212976"/>
            <a:ext cx="9144000" cy="2524677"/>
          </a:xfrm>
          <a:prstGeom prst="rect">
            <a:avLst/>
          </a:prstGeom>
        </p:spPr>
      </p:pic>
    </p:spTree>
    <p:extLst>
      <p:ext uri="{BB962C8B-B14F-4D97-AF65-F5344CB8AC3E}">
        <p14:creationId xmlns:p14="http://schemas.microsoft.com/office/powerpoint/2010/main" val="422857382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t>
            </a:r>
            <a:r>
              <a:rPr lang="en-US" dirty="0" err="1"/>
              <a:t>arxiv.org</a:t>
            </a:r>
            <a:r>
              <a:rPr lang="en-US" dirty="0"/>
              <a:t>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83521EDA-2740-0E4D-B8B8-B88491DDB78C}"/>
              </a:ext>
            </a:extLst>
          </p:cNvPr>
          <p:cNvSpPr/>
          <p:nvPr/>
        </p:nvSpPr>
        <p:spPr>
          <a:xfrm>
            <a:off x="611560" y="1196752"/>
            <a:ext cx="6840760"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8438147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1665" y="5809318"/>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86472" y="5720750"/>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6900" y="467082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801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75990" y="807706"/>
            <a:ext cx="9068009" cy="5720685"/>
          </a:xfrm>
        </p:spPr>
        <p:txBody>
          <a:bodyPr/>
          <a:lstStyle/>
          <a:p>
            <a:pPr marL="274320" lvl="1" indent="-274320">
              <a:spcBef>
                <a:spcPts val="400"/>
              </a:spcBef>
              <a:buFont typeface="Arial" pitchFamily="34" charset="0"/>
              <a:buChar char="•"/>
            </a:pPr>
            <a:r>
              <a:rPr lang="en-US" sz="2200" b="1" u="sng" dirty="0"/>
              <a:t>Motivation</a:t>
            </a:r>
            <a:r>
              <a:rPr lang="en-US" sz="2200" dirty="0"/>
              <a:t>: High-throughput true random numbers enable system security and various randomized algorithms. </a:t>
            </a:r>
          </a:p>
          <a:p>
            <a:pPr marL="749300" lvl="2" indent="-396875">
              <a:spcBef>
                <a:spcPts val="400"/>
              </a:spcBef>
            </a:pPr>
            <a:r>
              <a:rPr lang="en-US" sz="2000" dirty="0"/>
              <a:t>Many systems (e.g., IoT, mobile, embedded) do not have dedicated </a:t>
            </a:r>
            <a:r>
              <a:rPr lang="en-US" sz="2000" b="1" dirty="0"/>
              <a:t>True Random Number Generator (TRNG)</a:t>
            </a:r>
            <a:r>
              <a:rPr lang="en-US" sz="2000" dirty="0"/>
              <a:t> hardware but have DRAM devices</a:t>
            </a:r>
          </a:p>
          <a:p>
            <a:pPr marL="731520" lvl="2" indent="-274320">
              <a:spcBef>
                <a:spcPts val="400"/>
              </a:spcBef>
            </a:pPr>
            <a:endParaRPr lang="en-US" sz="100" dirty="0"/>
          </a:p>
          <a:p>
            <a:pPr marL="274320" indent="-274320">
              <a:spcBef>
                <a:spcPts val="400"/>
              </a:spcBef>
            </a:pPr>
            <a:r>
              <a:rPr lang="en-US" sz="2200" b="1" u="sng" dirty="0">
                <a:solidFill>
                  <a:srgbClr val="C00000"/>
                </a:solidFill>
              </a:rPr>
              <a:t>Problem</a:t>
            </a:r>
            <a:r>
              <a:rPr lang="en-US" sz="2200" dirty="0">
                <a:solidFill>
                  <a:srgbClr val="C00000"/>
                </a:solidFill>
              </a:rPr>
              <a:t>: Current DRAM-based TRNGs either </a:t>
            </a:r>
          </a:p>
          <a:p>
            <a:pPr marL="685800" indent="-395288">
              <a:spcBef>
                <a:spcPts val="400"/>
              </a:spcBef>
              <a:buFont typeface="+mj-lt"/>
              <a:buAutoNum type="arabicPeriod"/>
            </a:pPr>
            <a:r>
              <a:rPr lang="en-US" sz="2200" dirty="0">
                <a:solidFill>
                  <a:srgbClr val="C00000"/>
                </a:solidFill>
              </a:rPr>
              <a:t>do </a:t>
            </a:r>
            <a:r>
              <a:rPr lang="en-US" sz="2200" b="1" dirty="0">
                <a:solidFill>
                  <a:srgbClr val="C00000"/>
                </a:solidFill>
              </a:rPr>
              <a:t>not</a:t>
            </a:r>
            <a:r>
              <a:rPr lang="en-US" sz="2200" dirty="0">
                <a:solidFill>
                  <a:srgbClr val="C00000"/>
                </a:solidFill>
              </a:rPr>
              <a:t> sample a fundamentally non-deterministic entropy source             </a:t>
            </a:r>
          </a:p>
          <a:p>
            <a:pPr marL="685800" indent="-395288">
              <a:spcBef>
                <a:spcPts val="400"/>
              </a:spcBef>
              <a:buFont typeface="+mj-lt"/>
              <a:buAutoNum type="arabicPeriod"/>
            </a:pPr>
            <a:r>
              <a:rPr lang="en-US" sz="2200" dirty="0">
                <a:solidFill>
                  <a:srgbClr val="C00000"/>
                </a:solidFill>
              </a:rPr>
              <a:t>are </a:t>
            </a:r>
            <a:r>
              <a:rPr lang="en-US" sz="2200" b="1" dirty="0">
                <a:solidFill>
                  <a:srgbClr val="C00000"/>
                </a:solidFill>
              </a:rPr>
              <a:t>too slow </a:t>
            </a:r>
            <a:r>
              <a:rPr lang="en-US" sz="2200" dirty="0">
                <a:solidFill>
                  <a:srgbClr val="C00000"/>
                </a:solidFill>
              </a:rPr>
              <a:t>for continuous high-throughput operation </a:t>
            </a:r>
          </a:p>
          <a:p>
            <a:pPr marL="0" indent="0">
              <a:spcBef>
                <a:spcPts val="400"/>
              </a:spcBef>
              <a:buNone/>
            </a:pPr>
            <a:endParaRPr lang="en-US" sz="100" dirty="0">
              <a:solidFill>
                <a:srgbClr val="C00000"/>
              </a:solidFill>
            </a:endParaRPr>
          </a:p>
          <a:p>
            <a:pPr marL="274320" indent="-274320">
              <a:spcBef>
                <a:spcPts val="400"/>
              </a:spcBef>
            </a:pPr>
            <a:r>
              <a:rPr lang="en-US" sz="2200" b="1" u="sng" dirty="0">
                <a:solidFill>
                  <a:schemeClr val="accent1">
                    <a:lumMod val="75000"/>
                  </a:schemeClr>
                </a:solidFill>
              </a:rPr>
              <a:t>Goal</a:t>
            </a:r>
            <a:r>
              <a:rPr lang="en-US" sz="2200" dirty="0">
                <a:solidFill>
                  <a:schemeClr val="accent1">
                    <a:lumMod val="75000"/>
                  </a:schemeClr>
                </a:solidFill>
              </a:rPr>
              <a:t>: A novel and effective TRNG that uses </a:t>
            </a:r>
            <a:r>
              <a:rPr lang="en-US" sz="2200" b="1" dirty="0">
                <a:solidFill>
                  <a:schemeClr val="accent1">
                    <a:lumMod val="75000"/>
                  </a:schemeClr>
                </a:solidFill>
              </a:rPr>
              <a:t>existing</a:t>
            </a:r>
            <a:r>
              <a:rPr lang="en-US" sz="2200" dirty="0">
                <a:solidFill>
                  <a:schemeClr val="accent1">
                    <a:lumMod val="75000"/>
                  </a:schemeClr>
                </a:solidFill>
              </a:rPr>
              <a:t> commodity DRAM to provide random values with 1) </a:t>
            </a:r>
            <a:r>
              <a:rPr lang="en-US" sz="2200" b="1" dirty="0">
                <a:solidFill>
                  <a:schemeClr val="accent1">
                    <a:lumMod val="75000"/>
                  </a:schemeClr>
                </a:solidFill>
              </a:rPr>
              <a:t>high-throughput,</a:t>
            </a:r>
            <a:r>
              <a:rPr lang="en-US" sz="2200" dirty="0">
                <a:solidFill>
                  <a:schemeClr val="accent1">
                    <a:lumMod val="75000"/>
                  </a:schemeClr>
                </a:solidFill>
              </a:rPr>
              <a:t> 2) </a:t>
            </a:r>
            <a:r>
              <a:rPr lang="en-US" sz="2200" b="1" dirty="0">
                <a:solidFill>
                  <a:schemeClr val="accent1">
                    <a:lumMod val="75000"/>
                  </a:schemeClr>
                </a:solidFill>
              </a:rPr>
              <a:t>low latency </a:t>
            </a:r>
            <a:r>
              <a:rPr lang="en-US" sz="2200" dirty="0">
                <a:solidFill>
                  <a:schemeClr val="accent1">
                    <a:lumMod val="75000"/>
                  </a:schemeClr>
                </a:solidFill>
              </a:rPr>
              <a:t>and 3) no adverse effect on concurrently running applications</a:t>
            </a:r>
          </a:p>
          <a:p>
            <a:pPr marL="274320" indent="-274320">
              <a:spcBef>
                <a:spcPts val="400"/>
              </a:spcBef>
            </a:pPr>
            <a:endParaRPr lang="en-US" sz="100" dirty="0">
              <a:solidFill>
                <a:schemeClr val="accent1">
                  <a:lumMod val="75000"/>
                </a:schemeClr>
              </a:solidFill>
            </a:endParaRPr>
          </a:p>
          <a:p>
            <a:pPr marL="274320" indent="-274320">
              <a:spcBef>
                <a:spcPts val="400"/>
              </a:spcBef>
            </a:pPr>
            <a:r>
              <a:rPr lang="en-US" sz="2200" b="1" u="sng" dirty="0">
                <a:solidFill>
                  <a:schemeClr val="accent6">
                    <a:lumMod val="75000"/>
                  </a:schemeClr>
                </a:solidFill>
              </a:rPr>
              <a:t>D-</a:t>
            </a:r>
            <a:r>
              <a:rPr lang="en-US" sz="2200" b="1" u="sng" dirty="0" err="1">
                <a:solidFill>
                  <a:schemeClr val="accent6">
                    <a:lumMod val="75000"/>
                  </a:schemeClr>
                </a:solidFill>
              </a:rPr>
              <a:t>RaNGe</a:t>
            </a:r>
            <a:r>
              <a:rPr lang="en-US" sz="2200" b="1" u="sng" dirty="0">
                <a:solidFill>
                  <a:schemeClr val="accent6">
                    <a:lumMod val="75000"/>
                  </a:schemeClr>
                </a:solidFill>
              </a:rPr>
              <a:t>:</a:t>
            </a:r>
            <a:r>
              <a:rPr lang="en-US" sz="2200" b="1" dirty="0">
                <a:solidFill>
                  <a:schemeClr val="accent6">
                    <a:lumMod val="75000"/>
                  </a:schemeClr>
                </a:solidFill>
              </a:rPr>
              <a:t> </a:t>
            </a:r>
            <a:r>
              <a:rPr lang="en-US" sz="2200" dirty="0">
                <a:solidFill>
                  <a:schemeClr val="accent6">
                    <a:lumMod val="75000"/>
                  </a:schemeClr>
                </a:solidFill>
              </a:rPr>
              <a:t>Reduce DRAM access latency </a:t>
            </a:r>
            <a:r>
              <a:rPr lang="en-US" sz="2200" b="1" dirty="0">
                <a:solidFill>
                  <a:schemeClr val="accent6">
                    <a:lumMod val="75000"/>
                  </a:schemeClr>
                </a:solidFill>
              </a:rPr>
              <a:t>below</a:t>
            </a:r>
            <a:r>
              <a:rPr lang="en-US" sz="2200" dirty="0">
                <a:solidFill>
                  <a:schemeClr val="accent6">
                    <a:lumMod val="75000"/>
                  </a:schemeClr>
                </a:solidFill>
              </a:rPr>
              <a:t> </a:t>
            </a:r>
            <a:r>
              <a:rPr lang="en-US" sz="2200" b="1" dirty="0">
                <a:solidFill>
                  <a:schemeClr val="accent6">
                    <a:lumMod val="75000"/>
                  </a:schemeClr>
                </a:solidFill>
              </a:rPr>
              <a:t>reliable values </a:t>
            </a:r>
            <a:r>
              <a:rPr lang="en-US" sz="2200" dirty="0">
                <a:solidFill>
                  <a:schemeClr val="accent6">
                    <a:lumMod val="75000"/>
                  </a:schemeClr>
                </a:solidFill>
              </a:rPr>
              <a:t>and exploit DRAM cells’ failure probabilities to generate random values </a:t>
            </a:r>
          </a:p>
          <a:p>
            <a:pPr marL="274320" indent="-274320">
              <a:spcBef>
                <a:spcPts val="400"/>
              </a:spcBef>
            </a:pPr>
            <a:endParaRPr lang="en-US" sz="100" b="1" u="sng" dirty="0">
              <a:solidFill>
                <a:schemeClr val="accent6">
                  <a:lumMod val="75000"/>
                </a:schemeClr>
              </a:solidFill>
            </a:endParaRPr>
          </a:p>
          <a:p>
            <a:pPr marL="274320" indent="-274320">
              <a:spcBef>
                <a:spcPts val="400"/>
              </a:spcBef>
            </a:pPr>
            <a:r>
              <a:rPr lang="en-US" sz="2200" b="1" u="sng" dirty="0">
                <a:solidFill>
                  <a:srgbClr val="7030A0"/>
                </a:solidFill>
              </a:rPr>
              <a:t>Evaluation:</a:t>
            </a:r>
            <a:r>
              <a:rPr lang="en-US" sz="2200" dirty="0">
                <a:solidFill>
                  <a:srgbClr val="7030A0"/>
                </a:solidFill>
              </a:rPr>
              <a:t> </a:t>
            </a:r>
          </a:p>
          <a:p>
            <a:pPr marL="644525" lvl="1" indent="-354013">
              <a:spcBef>
                <a:spcPts val="400"/>
              </a:spcBef>
              <a:buFont typeface="+mj-lt"/>
              <a:buAutoNum type="arabicPeriod"/>
            </a:pPr>
            <a:r>
              <a:rPr lang="en-US" sz="2200" dirty="0">
                <a:solidFill>
                  <a:srgbClr val="7030A0"/>
                </a:solidFill>
              </a:rPr>
              <a:t> Experimentally characterize </a:t>
            </a:r>
            <a:r>
              <a:rPr lang="en-US" sz="2200" b="1" dirty="0">
                <a:solidFill>
                  <a:srgbClr val="7030A0"/>
                </a:solidFill>
              </a:rPr>
              <a:t>282 real LPDDR4 DRAM devices </a:t>
            </a:r>
            <a:endParaRPr lang="en-US" sz="2200" dirty="0">
              <a:solidFill>
                <a:srgbClr val="7030A0"/>
              </a:solidFill>
            </a:endParaRPr>
          </a:p>
          <a:p>
            <a:pPr marL="644525" lvl="2" indent="-354013">
              <a:spcBef>
                <a:spcPts val="400"/>
              </a:spcBef>
              <a:buAutoNum type="arabicPeriod" startAt="2"/>
            </a:pPr>
            <a:r>
              <a:rPr lang="en-US" sz="2200" dirty="0">
                <a:solidFill>
                  <a:srgbClr val="7030A0"/>
                </a:solidFill>
              </a:rPr>
              <a:t> </a:t>
            </a:r>
            <a:r>
              <a:rPr lang="en-US" sz="2200" b="1" dirty="0">
                <a:solidFill>
                  <a:srgbClr val="7030A0"/>
                </a:solidFill>
              </a:rPr>
              <a:t>D-</a:t>
            </a:r>
            <a:r>
              <a:rPr lang="en-US" sz="2200" b="1" dirty="0" err="1">
                <a:solidFill>
                  <a:srgbClr val="7030A0"/>
                </a:solidFill>
              </a:rPr>
              <a:t>RaNGe</a:t>
            </a:r>
            <a:r>
              <a:rPr lang="en-US" sz="2200" b="1" dirty="0">
                <a:solidFill>
                  <a:srgbClr val="7030A0"/>
                </a:solidFill>
              </a:rPr>
              <a:t> </a:t>
            </a:r>
            <a:r>
              <a:rPr lang="en-US" sz="2200" dirty="0">
                <a:solidFill>
                  <a:srgbClr val="7030A0"/>
                </a:solidFill>
              </a:rPr>
              <a:t>(</a:t>
            </a:r>
            <a:r>
              <a:rPr lang="en-US" sz="2200" b="1" dirty="0">
                <a:solidFill>
                  <a:srgbClr val="7030A0"/>
                </a:solidFill>
              </a:rPr>
              <a:t>717.4 Mb/s</a:t>
            </a:r>
            <a:r>
              <a:rPr lang="en-US" sz="2200" dirty="0">
                <a:solidFill>
                  <a:srgbClr val="7030A0"/>
                </a:solidFill>
              </a:rPr>
              <a:t>) has significantly higher throughput (</a:t>
            </a:r>
            <a:r>
              <a:rPr lang="en-US" sz="2200" b="1" dirty="0">
                <a:solidFill>
                  <a:srgbClr val="7030A0"/>
                </a:solidFill>
              </a:rPr>
              <a:t>211x</a:t>
            </a:r>
            <a:r>
              <a:rPr lang="en-US" sz="2200" dirty="0">
                <a:solidFill>
                  <a:srgbClr val="7030A0"/>
                </a:solidFill>
              </a:rPr>
              <a:t>)</a:t>
            </a:r>
          </a:p>
          <a:p>
            <a:pPr marL="644525" lvl="2" indent="-354013">
              <a:spcBef>
                <a:spcPts val="400"/>
              </a:spcBef>
              <a:buAutoNum type="arabicPeriod" startAt="2"/>
            </a:pPr>
            <a:r>
              <a:rPr lang="en-US" sz="2200" dirty="0">
                <a:solidFill>
                  <a:srgbClr val="7030A0"/>
                </a:solidFill>
              </a:rPr>
              <a:t> </a:t>
            </a:r>
            <a:r>
              <a:rPr lang="en-US" sz="2200" b="1" dirty="0">
                <a:solidFill>
                  <a:srgbClr val="7030A0"/>
                </a:solidFill>
              </a:rPr>
              <a:t>D-</a:t>
            </a:r>
            <a:r>
              <a:rPr lang="en-US" sz="2200" b="1" dirty="0" err="1">
                <a:solidFill>
                  <a:srgbClr val="7030A0"/>
                </a:solidFill>
              </a:rPr>
              <a:t>RaNGe</a:t>
            </a:r>
            <a:r>
              <a:rPr lang="en-US" sz="2200" b="1" dirty="0">
                <a:solidFill>
                  <a:srgbClr val="7030A0"/>
                </a:solidFill>
              </a:rPr>
              <a:t> </a:t>
            </a:r>
            <a:r>
              <a:rPr lang="en-US" sz="2200" dirty="0">
                <a:solidFill>
                  <a:srgbClr val="7030A0"/>
                </a:solidFill>
              </a:rPr>
              <a:t>(</a:t>
            </a:r>
            <a:r>
              <a:rPr lang="en-US" sz="2200" b="1" dirty="0">
                <a:solidFill>
                  <a:srgbClr val="7030A0"/>
                </a:solidFill>
              </a:rPr>
              <a:t>100ns</a:t>
            </a:r>
            <a:r>
              <a:rPr lang="en-US" sz="2200" dirty="0">
                <a:solidFill>
                  <a:srgbClr val="7030A0"/>
                </a:solidFill>
              </a:rPr>
              <a:t>)</a:t>
            </a:r>
            <a:r>
              <a:rPr lang="en-US" sz="2200" b="1" dirty="0">
                <a:solidFill>
                  <a:srgbClr val="7030A0"/>
                </a:solidFill>
              </a:rPr>
              <a:t> </a:t>
            </a:r>
            <a:r>
              <a:rPr lang="en-US" sz="2200" dirty="0">
                <a:solidFill>
                  <a:srgbClr val="7030A0"/>
                </a:solidFill>
              </a:rPr>
              <a:t>has significantly lower latency (</a:t>
            </a:r>
            <a:r>
              <a:rPr lang="en-US" sz="2200" b="1" dirty="0">
                <a:solidFill>
                  <a:srgbClr val="7030A0"/>
                </a:solidFill>
              </a:rPr>
              <a:t>180x</a:t>
            </a:r>
            <a:r>
              <a:rPr lang="en-US" sz="2200" dirty="0">
                <a:solidFill>
                  <a:srgbClr val="7030A0"/>
                </a:solidFill>
              </a:rPr>
              <a:t>)</a:t>
            </a:r>
          </a:p>
          <a:p>
            <a:pPr marL="290512" lvl="2" indent="0">
              <a:spcBef>
                <a:spcPts val="400"/>
              </a:spcBef>
              <a:buNone/>
            </a:pPr>
            <a:endParaRPr lang="en-US" sz="2200" b="1" u="sng" dirty="0"/>
          </a:p>
          <a:p>
            <a:pPr marL="731520" lvl="1" indent="-274320">
              <a:spcBef>
                <a:spcPts val="400"/>
              </a:spcBef>
            </a:pPr>
            <a:endParaRPr lang="tr-TR" sz="2200" b="1" u="sng" dirty="0"/>
          </a:p>
          <a:p>
            <a:endParaRPr lang="en-US" sz="2200" dirty="0"/>
          </a:p>
        </p:txBody>
      </p:sp>
    </p:spTree>
    <p:extLst>
      <p:ext uri="{BB962C8B-B14F-4D97-AF65-F5344CB8AC3E}">
        <p14:creationId xmlns:p14="http://schemas.microsoft.com/office/powerpoint/2010/main" val="212720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SAFARI Research Group</a:t>
            </a:r>
          </a:p>
        </p:txBody>
      </p:sp>
      <p:sp>
        <p:nvSpPr>
          <p:cNvPr id="2150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250F304-EB81-1C45-9F43-338BF2D9505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293096"/>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mn-ea"/>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mn-ea"/>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mn-ea"/>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mn-ea"/>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mn-ea"/>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886112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4264417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373046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 and Goal</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813916"/>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throughput </a:t>
            </a:r>
            <a:r>
              <a:rPr kumimoji="0" lang="en-US" sz="2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True Random Numbers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required for many real-world applications</a:t>
            </a:r>
          </a:p>
          <a:p>
            <a:pPr marL="528638" marR="0" lvl="1" indent="-3175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Importantly </a:t>
            </a: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cryptography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for securely encrypting file systems, network packets, data in standard protocols (TLS/SSL/RSA…)</a:t>
            </a:r>
          </a:p>
          <a:p>
            <a:pPr marL="528638" marR="0" lvl="1" indent="-3175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Others include randomized algorithms, scientific simulation, statistical sampling, recreational entertainment</a:t>
            </a:r>
          </a:p>
          <a:p>
            <a:pPr marL="528638" marR="0" lvl="1" indent="-3175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28600" marR="0" lvl="0" indent="-228600" algn="l" defTabSz="914400" rtl="0" eaLnBrk="1" fontAlgn="auto" latinLnBrk="0" hangingPunct="1">
              <a:lnSpc>
                <a:spcPct val="100000"/>
              </a:lnSpc>
              <a:spcBef>
                <a:spcPts val="1000"/>
              </a:spcBef>
              <a:spcAft>
                <a:spcPts val="4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True random numbers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only be generated via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physical processes</a:t>
            </a:r>
            <a:r>
              <a:rPr kumimoji="0" lang="en-US" sz="2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528638" marR="0" lvl="1" indent="-3175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e.g., radioactive decay, thermal noise, shot noise</a:t>
            </a:r>
          </a:p>
          <a:p>
            <a:pPr marL="528638" marR="0" lvl="1" indent="-3175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Systems rely on </a:t>
            </a: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dedicated TRNG Hardware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that samples non-deterministic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various physical phenomena</a:t>
            </a:r>
          </a:p>
          <a:p>
            <a:pPr marL="685800" marR="0" lvl="1" indent="-2286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44733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 and Goal</a:t>
            </a:r>
          </a:p>
        </p:txBody>
      </p:sp>
      <p:sp>
        <p:nvSpPr>
          <p:cNvPr id="3" name="Content Placeholder 2"/>
          <p:cNvSpPr>
            <a:spLocks noGrp="1"/>
          </p:cNvSpPr>
          <p:nvPr>
            <p:ph idx="1"/>
          </p:nvPr>
        </p:nvSpPr>
        <p:spPr>
          <a:xfrm>
            <a:off x="200686" y="854074"/>
            <a:ext cx="8818627" cy="5318753"/>
          </a:xfrm>
        </p:spPr>
        <p:txBody>
          <a:bodyPr/>
          <a:lstStyle/>
          <a:p>
            <a:pPr>
              <a:lnSpc>
                <a:spcPct val="100000"/>
              </a:lnSpc>
              <a:spcAft>
                <a:spcPts val="400"/>
              </a:spcAft>
            </a:pPr>
            <a:r>
              <a:rPr lang="en-US" sz="2800" dirty="0"/>
              <a:t>Smaller devices (e.g., IoT, mobile, embedded) </a:t>
            </a:r>
            <a:r>
              <a:rPr lang="en-US" sz="2800" b="1" dirty="0">
                <a:solidFill>
                  <a:schemeClr val="accent6">
                    <a:lumMod val="75000"/>
                  </a:schemeClr>
                </a:solidFill>
              </a:rPr>
              <a:t>require</a:t>
            </a:r>
            <a:r>
              <a:rPr lang="en-US" sz="2800" dirty="0"/>
              <a:t>, but </a:t>
            </a:r>
            <a:r>
              <a:rPr lang="en-US" sz="2800" b="1" dirty="0">
                <a:solidFill>
                  <a:srgbClr val="980616"/>
                </a:solidFill>
              </a:rPr>
              <a:t>often lack</a:t>
            </a:r>
            <a:r>
              <a:rPr lang="en-US" sz="2800" dirty="0"/>
              <a:t>, a high throughput </a:t>
            </a:r>
            <a:r>
              <a:rPr lang="en-US" sz="2800" b="1" dirty="0">
                <a:solidFill>
                  <a:schemeClr val="accent1">
                    <a:lumMod val="75000"/>
                  </a:schemeClr>
                </a:solidFill>
              </a:rPr>
              <a:t>True Random Number Generator (TRNG)</a:t>
            </a:r>
          </a:p>
          <a:p>
            <a:pPr>
              <a:lnSpc>
                <a:spcPct val="100000"/>
              </a:lnSpc>
              <a:spcAft>
                <a:spcPts val="400"/>
              </a:spcAft>
            </a:pPr>
            <a:r>
              <a:rPr lang="en-US" sz="2800" dirty="0"/>
              <a:t>DRAM devices are available on most systems</a:t>
            </a:r>
          </a:p>
          <a:p>
            <a:pPr>
              <a:lnSpc>
                <a:spcPct val="100000"/>
              </a:lnSpc>
              <a:spcAft>
                <a:spcPts val="400"/>
              </a:spcAft>
            </a:pPr>
            <a:r>
              <a:rPr lang="en-US" sz="2800" dirty="0"/>
              <a:t>Mechanism that generates TRN using DRAM enables:</a:t>
            </a:r>
            <a:endParaRPr lang="en-US" sz="2400" dirty="0"/>
          </a:p>
          <a:p>
            <a:pPr marL="914400" lvl="1" indent="-457200">
              <a:lnSpc>
                <a:spcPct val="100000"/>
              </a:lnSpc>
              <a:spcAft>
                <a:spcPts val="400"/>
              </a:spcAft>
              <a:buFont typeface="+mj-lt"/>
              <a:buAutoNum type="arabicPeriod"/>
            </a:pPr>
            <a:r>
              <a:rPr lang="en-US" sz="2400" dirty="0"/>
              <a:t>applications that </a:t>
            </a:r>
            <a:r>
              <a:rPr lang="en-US" sz="2400" b="1" dirty="0">
                <a:solidFill>
                  <a:srgbClr val="4A76BF"/>
                </a:solidFill>
              </a:rPr>
              <a:t>require true random numbers</a:t>
            </a:r>
            <a:r>
              <a:rPr lang="en-US" sz="2400" dirty="0">
                <a:solidFill>
                  <a:srgbClr val="4A76BF"/>
                </a:solidFill>
              </a:rPr>
              <a:t> </a:t>
            </a:r>
            <a:r>
              <a:rPr lang="en-US" sz="2400" dirty="0"/>
              <a:t>to now run on most systems</a:t>
            </a:r>
          </a:p>
          <a:p>
            <a:pPr marL="914400" lvl="1" indent="-457200">
              <a:lnSpc>
                <a:spcPct val="100000"/>
              </a:lnSpc>
              <a:spcAft>
                <a:spcPts val="400"/>
              </a:spcAft>
              <a:buFont typeface="+mj-lt"/>
              <a:buAutoNum type="arabicPeriod"/>
            </a:pPr>
            <a:r>
              <a:rPr lang="en-US" sz="2400" dirty="0"/>
              <a:t>other use-cases, e.g., </a:t>
            </a:r>
            <a:r>
              <a:rPr lang="en-US" sz="2400" b="1" dirty="0">
                <a:solidFill>
                  <a:schemeClr val="accent1">
                    <a:lumMod val="75000"/>
                  </a:schemeClr>
                </a:solidFill>
              </a:rPr>
              <a:t>processing-in-memory applications </a:t>
            </a:r>
            <a:r>
              <a:rPr lang="en-US" sz="2400" dirty="0"/>
              <a:t>to generate true random numbers within memory itself</a:t>
            </a:r>
            <a:endParaRPr lang="en-US" sz="1200" dirty="0"/>
          </a:p>
          <a:p>
            <a:pPr>
              <a:lnSpc>
                <a:spcPct val="100000"/>
              </a:lnSpc>
              <a:spcAft>
                <a:spcPts val="400"/>
              </a:spcAft>
            </a:pPr>
            <a:r>
              <a:rPr lang="en-US" sz="2800" b="1" dirty="0">
                <a:solidFill>
                  <a:srgbClr val="7030A0"/>
                </a:solidFill>
              </a:rPr>
              <a:t>Our Goal: </a:t>
            </a:r>
            <a:r>
              <a:rPr lang="en-US" sz="2800" dirty="0"/>
              <a:t>to provide</a:t>
            </a:r>
            <a:r>
              <a:rPr lang="en-US" sz="2800" dirty="0">
                <a:solidFill>
                  <a:srgbClr val="7030A0"/>
                </a:solidFill>
              </a:rPr>
              <a:t> </a:t>
            </a:r>
            <a:r>
              <a:rPr lang="en-US" sz="2800" dirty="0"/>
              <a:t>a </a:t>
            </a:r>
            <a:r>
              <a:rPr lang="en-US" sz="2800" b="1" dirty="0">
                <a:solidFill>
                  <a:schemeClr val="accent1">
                    <a:lumMod val="75000"/>
                  </a:schemeClr>
                </a:solidFill>
              </a:rPr>
              <a:t>TRNG</a:t>
            </a:r>
            <a:r>
              <a:rPr lang="en-US" sz="2800" b="1" dirty="0"/>
              <a:t> </a:t>
            </a:r>
            <a:r>
              <a:rPr lang="en-US" sz="2800" dirty="0"/>
              <a:t>using DRAM devices</a:t>
            </a:r>
            <a:r>
              <a:rPr lang="en-US" sz="2800" dirty="0">
                <a:solidFill>
                  <a:schemeClr val="accent1">
                    <a:lumMod val="75000"/>
                  </a:schemeClr>
                </a:solidFill>
              </a:rPr>
              <a:t> </a:t>
            </a:r>
            <a:r>
              <a:rPr lang="en-US" sz="2800" dirty="0"/>
              <a:t>that satisfies the characteristics of an effective TRNG </a:t>
            </a:r>
          </a:p>
          <a:p>
            <a:pPr marL="0" indent="0">
              <a:lnSpc>
                <a:spcPct val="100000"/>
              </a:lnSpc>
              <a:spcAft>
                <a:spcPts val="400"/>
              </a:spcAft>
              <a:buNone/>
            </a:pPr>
            <a:endParaRPr lang="en-US" sz="3200" dirty="0"/>
          </a:p>
        </p:txBody>
      </p:sp>
    </p:spTree>
    <p:extLst>
      <p:ext uri="{BB962C8B-B14F-4D97-AF65-F5344CB8AC3E}">
        <p14:creationId xmlns:p14="http://schemas.microsoft.com/office/powerpoint/2010/main" val="370324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359996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2C84C-0652-314C-967A-ACAED8FA3CDC}"/>
              </a:ext>
            </a:extLst>
          </p:cNvPr>
          <p:cNvSpPr>
            <a:spLocks noGrp="1"/>
          </p:cNvSpPr>
          <p:nvPr>
            <p:ph type="title"/>
          </p:nvPr>
        </p:nvSpPr>
        <p:spPr/>
        <p:txBody>
          <a:bodyPr/>
          <a:lstStyle/>
          <a:p>
            <a:r>
              <a:rPr lang="en-US" b="1" dirty="0"/>
              <a:t>Effective TRNG Characteristics</a:t>
            </a:r>
          </a:p>
        </p:txBody>
      </p:sp>
      <p:sp>
        <p:nvSpPr>
          <p:cNvPr id="3" name="Content Placeholder 2">
            <a:extLst>
              <a:ext uri="{FF2B5EF4-FFF2-40B4-BE49-F238E27FC236}">
                <a16:creationId xmlns:a16="http://schemas.microsoft.com/office/drawing/2014/main" id="{BEA6FA93-1295-7348-B19B-C84DBC817F13}"/>
              </a:ext>
            </a:extLst>
          </p:cNvPr>
          <p:cNvSpPr>
            <a:spLocks noGrp="1"/>
          </p:cNvSpPr>
          <p:nvPr>
            <p:ph idx="1"/>
          </p:nvPr>
        </p:nvSpPr>
        <p:spPr>
          <a:xfrm>
            <a:off x="132521" y="874645"/>
            <a:ext cx="8891335" cy="5495158"/>
          </a:xfrm>
        </p:spPr>
        <p:txBody>
          <a:bodyPr/>
          <a:lstStyle/>
          <a:p>
            <a:pPr marL="742950" indent="-742950">
              <a:lnSpc>
                <a:spcPct val="100000"/>
              </a:lnSpc>
              <a:spcAft>
                <a:spcPts val="200"/>
              </a:spcAft>
              <a:buFont typeface="+mj-lt"/>
              <a:buAutoNum type="arabicPeriod"/>
            </a:pPr>
            <a:r>
              <a:rPr lang="en-US" sz="2800" dirty="0"/>
              <a:t>Low </a:t>
            </a:r>
            <a:r>
              <a:rPr lang="en-US" sz="2800" b="1" dirty="0">
                <a:solidFill>
                  <a:schemeClr val="accent1">
                    <a:lumMod val="75000"/>
                  </a:schemeClr>
                </a:solidFill>
              </a:rPr>
              <a:t>implementation cost</a:t>
            </a:r>
            <a:endParaRPr lang="en-US" sz="400" b="1" dirty="0">
              <a:solidFill>
                <a:schemeClr val="accent1">
                  <a:lumMod val="75000"/>
                </a:schemeClr>
              </a:solidFill>
            </a:endParaRPr>
          </a:p>
          <a:p>
            <a:pPr marL="742950" indent="-742950">
              <a:lnSpc>
                <a:spcPct val="100000"/>
              </a:lnSpc>
              <a:spcAft>
                <a:spcPts val="200"/>
              </a:spcAft>
              <a:buFont typeface="+mj-lt"/>
              <a:buAutoNum type="arabicPeriod"/>
            </a:pPr>
            <a:r>
              <a:rPr lang="en-US" sz="2800" dirty="0"/>
              <a:t>Fully </a:t>
            </a:r>
            <a:r>
              <a:rPr lang="en-US" sz="2800" b="1" dirty="0">
                <a:solidFill>
                  <a:schemeClr val="accent1">
                    <a:lumMod val="75000"/>
                  </a:schemeClr>
                </a:solidFill>
              </a:rPr>
              <a:t>non-deterministic</a:t>
            </a:r>
            <a:r>
              <a:rPr lang="en-US" sz="2800" dirty="0">
                <a:solidFill>
                  <a:schemeClr val="accent1">
                    <a:lumMod val="75000"/>
                  </a:schemeClr>
                </a:solidFill>
              </a:rPr>
              <a:t> </a:t>
            </a:r>
          </a:p>
          <a:p>
            <a:pPr lvl="2">
              <a:lnSpc>
                <a:spcPct val="100000"/>
              </a:lnSpc>
              <a:spcAft>
                <a:spcPts val="200"/>
              </a:spcAft>
            </a:pPr>
            <a:r>
              <a:rPr lang="en-US" dirty="0"/>
              <a:t>impossible to predict the next output given complete information about how the mechanism operates</a:t>
            </a:r>
            <a:endParaRPr lang="en-US" sz="300" dirty="0"/>
          </a:p>
          <a:p>
            <a:pPr marL="742950" indent="-742950">
              <a:lnSpc>
                <a:spcPct val="100000"/>
              </a:lnSpc>
              <a:spcAft>
                <a:spcPts val="200"/>
              </a:spcAft>
              <a:buFont typeface="+mj-lt"/>
              <a:buAutoNum type="arabicPeriod"/>
            </a:pPr>
            <a:r>
              <a:rPr lang="en-US" sz="2800" dirty="0"/>
              <a:t>Provide a continuous stream of true random numbers with </a:t>
            </a:r>
            <a:r>
              <a:rPr lang="en-US" sz="2800" b="1" dirty="0">
                <a:solidFill>
                  <a:schemeClr val="accent1">
                    <a:lumMod val="75000"/>
                  </a:schemeClr>
                </a:solidFill>
              </a:rPr>
              <a:t>high throughput</a:t>
            </a:r>
            <a:r>
              <a:rPr lang="en-US" sz="2800" dirty="0">
                <a:solidFill>
                  <a:schemeClr val="accent1">
                    <a:lumMod val="75000"/>
                  </a:schemeClr>
                </a:solidFill>
              </a:rPr>
              <a:t> </a:t>
            </a:r>
            <a:endParaRPr lang="en-US" sz="400" dirty="0">
              <a:solidFill>
                <a:schemeClr val="accent1">
                  <a:lumMod val="75000"/>
                </a:schemeClr>
              </a:solidFill>
            </a:endParaRPr>
          </a:p>
          <a:p>
            <a:pPr marL="742950" indent="-742950">
              <a:lnSpc>
                <a:spcPct val="100000"/>
              </a:lnSpc>
              <a:spcAft>
                <a:spcPts val="200"/>
              </a:spcAft>
              <a:buFont typeface="+mj-lt"/>
              <a:buAutoNum type="arabicPeriod"/>
            </a:pPr>
            <a:r>
              <a:rPr lang="en-US" sz="2800" dirty="0"/>
              <a:t>Provide true random numbers with </a:t>
            </a:r>
            <a:r>
              <a:rPr lang="en-US" sz="2800" b="1" dirty="0">
                <a:solidFill>
                  <a:schemeClr val="accent1">
                    <a:lumMod val="75000"/>
                  </a:schemeClr>
                </a:solidFill>
              </a:rPr>
              <a:t>low latency </a:t>
            </a:r>
            <a:endParaRPr lang="en-US" sz="400" b="1" dirty="0">
              <a:solidFill>
                <a:schemeClr val="accent1">
                  <a:lumMod val="75000"/>
                </a:schemeClr>
              </a:solidFill>
            </a:endParaRPr>
          </a:p>
          <a:p>
            <a:pPr marL="742950" indent="-742950">
              <a:lnSpc>
                <a:spcPct val="100000"/>
              </a:lnSpc>
              <a:spcAft>
                <a:spcPts val="200"/>
              </a:spcAft>
              <a:buFont typeface="+mj-lt"/>
              <a:buAutoNum type="arabicPeriod"/>
            </a:pPr>
            <a:r>
              <a:rPr lang="en-US" sz="2800" dirty="0"/>
              <a:t>Exhibit </a:t>
            </a:r>
            <a:r>
              <a:rPr lang="en-US" sz="2800" b="1" dirty="0">
                <a:solidFill>
                  <a:schemeClr val="accent1">
                    <a:lumMod val="75000"/>
                  </a:schemeClr>
                </a:solidFill>
              </a:rPr>
              <a:t>low system interference</a:t>
            </a:r>
          </a:p>
          <a:p>
            <a:pPr lvl="2">
              <a:lnSpc>
                <a:spcPct val="100000"/>
              </a:lnSpc>
              <a:spcAft>
                <a:spcPts val="200"/>
              </a:spcAft>
            </a:pPr>
            <a:r>
              <a:rPr lang="en-US" dirty="0"/>
              <a:t>not significantly slow down concurrently-running applications</a:t>
            </a:r>
            <a:endParaRPr lang="en-US" sz="300" dirty="0"/>
          </a:p>
          <a:p>
            <a:pPr marL="742950" indent="-742950">
              <a:lnSpc>
                <a:spcPct val="100000"/>
              </a:lnSpc>
              <a:spcAft>
                <a:spcPts val="200"/>
              </a:spcAft>
              <a:buFont typeface="+mj-lt"/>
              <a:buAutoNum type="arabicPeriod"/>
            </a:pPr>
            <a:r>
              <a:rPr lang="en-US" sz="2800" dirty="0"/>
              <a:t>Generate random values with </a:t>
            </a:r>
            <a:r>
              <a:rPr lang="en-US" sz="2800" b="1" dirty="0">
                <a:solidFill>
                  <a:schemeClr val="accent1">
                    <a:lumMod val="75000"/>
                  </a:schemeClr>
                </a:solidFill>
              </a:rPr>
              <a:t>low energy overhead</a:t>
            </a:r>
          </a:p>
        </p:txBody>
      </p:sp>
    </p:spTree>
    <p:extLst>
      <p:ext uri="{BB962C8B-B14F-4D97-AF65-F5344CB8AC3E}">
        <p14:creationId xmlns:p14="http://schemas.microsoft.com/office/powerpoint/2010/main" val="121279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1057621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8B5402-AD3D-C543-9CA5-52F2AA233B3A}"/>
              </a:ext>
            </a:extLst>
          </p:cNvPr>
          <p:cNvGrpSpPr/>
          <p:nvPr/>
        </p:nvGrpSpPr>
        <p:grpSpPr>
          <a:xfrm>
            <a:off x="284223" y="1491199"/>
            <a:ext cx="8596008" cy="3971302"/>
            <a:chOff x="284223" y="1491199"/>
            <a:chExt cx="8596008" cy="3971302"/>
          </a:xfrm>
        </p:grpSpPr>
        <p:sp>
          <p:nvSpPr>
            <p:cNvPr id="3" name="Rounded Rectangle 2">
              <a:extLst>
                <a:ext uri="{FF2B5EF4-FFF2-40B4-BE49-F238E27FC236}">
                  <a16:creationId xmlns:a16="http://schemas.microsoft.com/office/drawing/2014/main" id="{3A15883B-C8FD-1142-9A7E-A33BC1068EAD}"/>
                </a:ext>
              </a:extLst>
            </p:cNvPr>
            <p:cNvSpPr/>
            <p:nvPr/>
          </p:nvSpPr>
          <p:spPr>
            <a:xfrm>
              <a:off x="284223" y="1491199"/>
              <a:ext cx="8596008" cy="3971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016459A-A9C6-4F4A-91EA-703BF695DAA6}"/>
                </a:ext>
              </a:extLst>
            </p:cNvPr>
            <p:cNvSpPr txBox="1"/>
            <p:nvPr/>
          </p:nvSpPr>
          <p:spPr>
            <a:xfrm rot="16200000">
              <a:off x="-459645" y="3153685"/>
              <a:ext cx="27093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DRAM Bank</a:t>
              </a:r>
            </a:p>
          </p:txBody>
        </p:sp>
      </p:grpSp>
      <p:grpSp>
        <p:nvGrpSpPr>
          <p:cNvPr id="27" name="Group 26">
            <a:extLst>
              <a:ext uri="{FF2B5EF4-FFF2-40B4-BE49-F238E27FC236}">
                <a16:creationId xmlns:a16="http://schemas.microsoft.com/office/drawing/2014/main" id="{B6DD2C0A-9E42-2541-9B0A-A6C746166FCB}"/>
              </a:ext>
            </a:extLst>
          </p:cNvPr>
          <p:cNvGrpSpPr/>
          <p:nvPr/>
        </p:nvGrpSpPr>
        <p:grpSpPr>
          <a:xfrm>
            <a:off x="1433494" y="1618066"/>
            <a:ext cx="7097077" cy="3717568"/>
            <a:chOff x="-1897305" y="3904724"/>
            <a:chExt cx="6942834" cy="3639868"/>
          </a:xfrm>
        </p:grpSpPr>
        <p:pic>
          <p:nvPicPr>
            <p:cNvPr id="6" name="Picture 5">
              <a:extLst>
                <a:ext uri="{FF2B5EF4-FFF2-40B4-BE49-F238E27FC236}">
                  <a16:creationId xmlns:a16="http://schemas.microsoft.com/office/drawing/2014/main" id="{E365DDBC-8500-9842-A287-D07D0D3FE43B}"/>
                </a:ext>
              </a:extLst>
            </p:cNvPr>
            <p:cNvPicPr>
              <a:picLocks noChangeAspect="1"/>
            </p:cNvPicPr>
            <p:nvPr/>
          </p:nvPicPr>
          <p:blipFill>
            <a:blip r:embed="rId3"/>
            <a:stretch>
              <a:fillRect/>
            </a:stretch>
          </p:blipFill>
          <p:spPr>
            <a:xfrm>
              <a:off x="-1897305" y="3904724"/>
              <a:ext cx="6871179" cy="3639868"/>
            </a:xfrm>
            <a:prstGeom prst="rect">
              <a:avLst/>
            </a:prstGeom>
          </p:spPr>
        </p:pic>
        <p:sp>
          <p:nvSpPr>
            <p:cNvPr id="26" name="Rectangle 25">
              <a:extLst>
                <a:ext uri="{FF2B5EF4-FFF2-40B4-BE49-F238E27FC236}">
                  <a16:creationId xmlns:a16="http://schemas.microsoft.com/office/drawing/2014/main" id="{9819C880-CB3E-2A4B-B894-8FDB71E01169}"/>
                </a:ext>
              </a:extLst>
            </p:cNvPr>
            <p:cNvSpPr/>
            <p:nvPr/>
          </p:nvSpPr>
          <p:spPr>
            <a:xfrm>
              <a:off x="-783771" y="3904724"/>
              <a:ext cx="5829300" cy="3018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Slide Number Placeholder 3">
            <a:extLst>
              <a:ext uri="{FF2B5EF4-FFF2-40B4-BE49-F238E27FC236}">
                <a16:creationId xmlns:a16="http://schemas.microsoft.com/office/drawing/2014/main" id="{D4D4913E-C363-254E-82B4-F8C648A5B86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8" name="Picture 7">
            <a:extLst>
              <a:ext uri="{FF2B5EF4-FFF2-40B4-BE49-F238E27FC236}">
                <a16:creationId xmlns:a16="http://schemas.microsoft.com/office/drawing/2014/main" id="{FD4465F2-C3BD-274F-B55B-5A8A76911EAB}"/>
              </a:ext>
            </a:extLst>
          </p:cNvPr>
          <p:cNvPicPr>
            <a:picLocks noChangeAspect="1"/>
          </p:cNvPicPr>
          <p:nvPr/>
        </p:nvPicPr>
        <p:blipFill>
          <a:blip r:embed="rId4"/>
          <a:stretch>
            <a:fillRect/>
          </a:stretch>
        </p:blipFill>
        <p:spPr>
          <a:xfrm>
            <a:off x="2659213" y="1775717"/>
            <a:ext cx="5871359" cy="2935680"/>
          </a:xfrm>
          <a:prstGeom prst="rect">
            <a:avLst/>
          </a:prstGeom>
        </p:spPr>
      </p:pic>
      <p:pic>
        <p:nvPicPr>
          <p:cNvPr id="15" name="Picture 14">
            <a:extLst>
              <a:ext uri="{FF2B5EF4-FFF2-40B4-BE49-F238E27FC236}">
                <a16:creationId xmlns:a16="http://schemas.microsoft.com/office/drawing/2014/main" id="{C8F36EB8-527F-5F40-9324-02DAEB039E31}"/>
              </a:ext>
            </a:extLst>
          </p:cNvPr>
          <p:cNvPicPr>
            <a:picLocks noChangeAspect="1"/>
          </p:cNvPicPr>
          <p:nvPr/>
        </p:nvPicPr>
        <p:blipFill>
          <a:blip r:embed="rId5"/>
          <a:stretch>
            <a:fillRect/>
          </a:stretch>
        </p:blipFill>
        <p:spPr>
          <a:xfrm>
            <a:off x="2611638" y="1754871"/>
            <a:ext cx="5702379" cy="2745590"/>
          </a:xfrm>
          <a:prstGeom prst="rect">
            <a:avLst/>
          </a:prstGeom>
        </p:spPr>
      </p:pic>
      <p:pic>
        <p:nvPicPr>
          <p:cNvPr id="14" name="Picture 13">
            <a:extLst>
              <a:ext uri="{FF2B5EF4-FFF2-40B4-BE49-F238E27FC236}">
                <a16:creationId xmlns:a16="http://schemas.microsoft.com/office/drawing/2014/main" id="{0848C1F6-6D5F-5845-8FE6-BE9371AC0A2F}"/>
              </a:ext>
            </a:extLst>
          </p:cNvPr>
          <p:cNvPicPr>
            <a:picLocks noChangeAspect="1"/>
          </p:cNvPicPr>
          <p:nvPr/>
        </p:nvPicPr>
        <p:blipFill rotWithShape="1">
          <a:blip r:embed="rId6"/>
          <a:srcRect l="14265" t="28435" r="15789" b="18559"/>
          <a:stretch/>
        </p:blipFill>
        <p:spPr>
          <a:xfrm>
            <a:off x="3416155" y="2537574"/>
            <a:ext cx="4002375" cy="1454047"/>
          </a:xfrm>
          <a:prstGeom prst="rect">
            <a:avLst/>
          </a:prstGeom>
        </p:spPr>
      </p:pic>
      <p:sp>
        <p:nvSpPr>
          <p:cNvPr id="16" name="TextBox 15">
            <a:extLst>
              <a:ext uri="{FF2B5EF4-FFF2-40B4-BE49-F238E27FC236}">
                <a16:creationId xmlns:a16="http://schemas.microsoft.com/office/drawing/2014/main" id="{7EE208A8-3B04-5E47-BEDB-9443751977E4}"/>
              </a:ext>
            </a:extLst>
          </p:cNvPr>
          <p:cNvSpPr txBox="1"/>
          <p:nvPr/>
        </p:nvSpPr>
        <p:spPr>
          <a:xfrm>
            <a:off x="3513823" y="1898445"/>
            <a:ext cx="96051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674C1"/>
                </a:solidFill>
                <a:effectLst/>
                <a:uLnTx/>
                <a:uFillTx/>
                <a:latin typeface="Cambria" panose="02040503050406030204" pitchFamily="18" charset="0"/>
                <a:ea typeface="+mn-ea"/>
                <a:cs typeface="+mn-cs"/>
              </a:rPr>
              <a:t>local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674C1"/>
                </a:solidFill>
                <a:effectLst/>
                <a:uLnTx/>
                <a:uFillTx/>
                <a:latin typeface="Cambria" panose="02040503050406030204" pitchFamily="18" charset="0"/>
                <a:ea typeface="+mn-ea"/>
                <a:cs typeface="+mn-cs"/>
              </a:rPr>
              <a:t>bitline</a:t>
            </a:r>
            <a:endParaRPr kumimoji="0" lang="en-US" sz="2400" b="1" i="0" u="none" strike="noStrike" kern="1200" cap="none" spc="0" normalizeH="0" baseline="0" noProof="0" dirty="0">
              <a:ln>
                <a:noFill/>
              </a:ln>
              <a:solidFill>
                <a:srgbClr val="4674C1"/>
              </a:solidFill>
              <a:effectLst/>
              <a:uLnTx/>
              <a:uFillTx/>
              <a:latin typeface="Cambria" panose="02040503050406030204" pitchFamily="18" charset="0"/>
              <a:ea typeface="+mn-ea"/>
              <a:cs typeface="+mn-cs"/>
            </a:endParaRPr>
          </a:p>
        </p:txBody>
      </p:sp>
      <p:sp>
        <p:nvSpPr>
          <p:cNvPr id="17" name="TextBox 16">
            <a:extLst>
              <a:ext uri="{FF2B5EF4-FFF2-40B4-BE49-F238E27FC236}">
                <a16:creationId xmlns:a16="http://schemas.microsoft.com/office/drawing/2014/main" id="{81F1E77D-1D10-2C41-837A-E499DF34B570}"/>
              </a:ext>
            </a:extLst>
          </p:cNvPr>
          <p:cNvSpPr txBox="1"/>
          <p:nvPr/>
        </p:nvSpPr>
        <p:spPr>
          <a:xfrm>
            <a:off x="6981938" y="2390511"/>
            <a:ext cx="12486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wordline</a:t>
            </a:r>
            <a:endPar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grpSp>
        <p:nvGrpSpPr>
          <p:cNvPr id="18" name="Group 17">
            <a:extLst>
              <a:ext uri="{FF2B5EF4-FFF2-40B4-BE49-F238E27FC236}">
                <a16:creationId xmlns:a16="http://schemas.microsoft.com/office/drawing/2014/main" id="{D93E3379-1FBB-F54E-A588-1009913E41EA}"/>
              </a:ext>
            </a:extLst>
          </p:cNvPr>
          <p:cNvGrpSpPr/>
          <p:nvPr/>
        </p:nvGrpSpPr>
        <p:grpSpPr>
          <a:xfrm>
            <a:off x="6710000" y="1852278"/>
            <a:ext cx="1564529" cy="862050"/>
            <a:chOff x="6153150" y="1824000"/>
            <a:chExt cx="1564529" cy="862050"/>
          </a:xfrm>
        </p:grpSpPr>
        <p:sp>
          <p:nvSpPr>
            <p:cNvPr id="19" name="TextBox 18">
              <a:extLst>
                <a:ext uri="{FF2B5EF4-FFF2-40B4-BE49-F238E27FC236}">
                  <a16:creationId xmlns:a16="http://schemas.microsoft.com/office/drawing/2014/main" id="{C09F58C5-ADB0-A449-8A0C-3F646C4963EC}"/>
                </a:ext>
              </a:extLst>
            </p:cNvPr>
            <p:cNvSpPr txBox="1"/>
            <p:nvPr/>
          </p:nvSpPr>
          <p:spPr>
            <a:xfrm>
              <a:off x="6330761" y="1824000"/>
              <a:ext cx="13869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cell</a:t>
              </a:r>
            </a:p>
          </p:txBody>
        </p:sp>
        <p:cxnSp>
          <p:nvCxnSpPr>
            <p:cNvPr id="20" name="Straight Arrow Connector 19">
              <a:extLst>
                <a:ext uri="{FF2B5EF4-FFF2-40B4-BE49-F238E27FC236}">
                  <a16:creationId xmlns:a16="http://schemas.microsoft.com/office/drawing/2014/main" id="{1F74F261-0F3F-6540-8C4E-3F5DA9DA4C62}"/>
                </a:ext>
              </a:extLst>
            </p:cNvPr>
            <p:cNvCxnSpPr>
              <a:cxnSpLocks/>
            </p:cNvCxnSpPr>
            <p:nvPr/>
          </p:nvCxnSpPr>
          <p:spPr>
            <a:xfrm flipV="1">
              <a:off x="6153150" y="2190750"/>
              <a:ext cx="342900" cy="4953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9909A89-AFC9-C947-AEF6-EA0DCA9C0FC2}"/>
              </a:ext>
            </a:extLst>
          </p:cNvPr>
          <p:cNvGrpSpPr/>
          <p:nvPr/>
        </p:nvGrpSpPr>
        <p:grpSpPr>
          <a:xfrm>
            <a:off x="2659214" y="2223128"/>
            <a:ext cx="4897862" cy="2113005"/>
            <a:chOff x="2038196" y="2226934"/>
            <a:chExt cx="4897862" cy="2113005"/>
          </a:xfrm>
        </p:grpSpPr>
        <p:pic>
          <p:nvPicPr>
            <p:cNvPr id="24" name="Picture 23">
              <a:extLst>
                <a:ext uri="{FF2B5EF4-FFF2-40B4-BE49-F238E27FC236}">
                  <a16:creationId xmlns:a16="http://schemas.microsoft.com/office/drawing/2014/main" id="{D2C4B04D-9163-914B-8E6F-1D7E2F707B6E}"/>
                </a:ext>
              </a:extLst>
            </p:cNvPr>
            <p:cNvPicPr>
              <a:picLocks noChangeAspect="1"/>
            </p:cNvPicPr>
            <p:nvPr/>
          </p:nvPicPr>
          <p:blipFill rotWithShape="1">
            <a:blip r:embed="rId7"/>
            <a:srcRect l="17254" t="74933" r="13235" b="5853"/>
            <a:stretch/>
          </p:blipFill>
          <p:spPr>
            <a:xfrm>
              <a:off x="2966224" y="3812400"/>
              <a:ext cx="3969834" cy="527539"/>
            </a:xfrm>
            <a:prstGeom prst="rect">
              <a:avLst/>
            </a:prstGeom>
          </p:spPr>
        </p:pic>
        <p:pic>
          <p:nvPicPr>
            <p:cNvPr id="10" name="Picture 9">
              <a:extLst>
                <a:ext uri="{FF2B5EF4-FFF2-40B4-BE49-F238E27FC236}">
                  <a16:creationId xmlns:a16="http://schemas.microsoft.com/office/drawing/2014/main" id="{A7E0F63D-2C24-984B-B085-0CECEBBC108F}"/>
                </a:ext>
              </a:extLst>
            </p:cNvPr>
            <p:cNvPicPr>
              <a:picLocks noChangeAspect="1"/>
            </p:cNvPicPr>
            <p:nvPr/>
          </p:nvPicPr>
          <p:blipFill rotWithShape="1">
            <a:blip r:embed="rId7"/>
            <a:srcRect l="1299" t="16891" r="82526" b="14684"/>
            <a:stretch/>
          </p:blipFill>
          <p:spPr>
            <a:xfrm>
              <a:off x="2038196" y="2226934"/>
              <a:ext cx="928858" cy="1872766"/>
            </a:xfrm>
            <a:prstGeom prst="rect">
              <a:avLst/>
            </a:prstGeom>
          </p:spPr>
        </p:pic>
      </p:grpSp>
      <p:grpSp>
        <p:nvGrpSpPr>
          <p:cNvPr id="21" name="Group 20">
            <a:extLst>
              <a:ext uri="{FF2B5EF4-FFF2-40B4-BE49-F238E27FC236}">
                <a16:creationId xmlns:a16="http://schemas.microsoft.com/office/drawing/2014/main" id="{953DC345-2A54-EC46-9182-409CC2ACE801}"/>
              </a:ext>
            </a:extLst>
          </p:cNvPr>
          <p:cNvGrpSpPr/>
          <p:nvPr/>
        </p:nvGrpSpPr>
        <p:grpSpPr>
          <a:xfrm>
            <a:off x="6870875" y="3463294"/>
            <a:ext cx="1773381" cy="489119"/>
            <a:chOff x="6287608" y="3467100"/>
            <a:chExt cx="1544875" cy="2679507"/>
          </a:xfrm>
        </p:grpSpPr>
        <p:sp>
          <p:nvSpPr>
            <p:cNvPr id="22" name="TextBox 21">
              <a:extLst>
                <a:ext uri="{FF2B5EF4-FFF2-40B4-BE49-F238E27FC236}">
                  <a16:creationId xmlns:a16="http://schemas.microsoft.com/office/drawing/2014/main" id="{AA152C3D-4DC0-C048-AC54-A19FD0DB1DF0}"/>
                </a:ext>
              </a:extLst>
            </p:cNvPr>
            <p:cNvSpPr txBox="1"/>
            <p:nvPr/>
          </p:nvSpPr>
          <p:spPr>
            <a:xfrm>
              <a:off x="6287608" y="3954712"/>
              <a:ext cx="1544875" cy="21918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row</a:t>
              </a:r>
            </a:p>
          </p:txBody>
        </p:sp>
        <p:cxnSp>
          <p:nvCxnSpPr>
            <p:cNvPr id="23" name="Straight Arrow Connector 22">
              <a:extLst>
                <a:ext uri="{FF2B5EF4-FFF2-40B4-BE49-F238E27FC236}">
                  <a16:creationId xmlns:a16="http://schemas.microsoft.com/office/drawing/2014/main" id="{83EF8AAD-EE04-2140-ACB1-675D31361361}"/>
                </a:ext>
              </a:extLst>
            </p:cNvPr>
            <p:cNvCxnSpPr>
              <a:cxnSpLocks/>
            </p:cNvCxnSpPr>
            <p:nvPr/>
          </p:nvCxnSpPr>
          <p:spPr>
            <a:xfrm>
              <a:off x="6477000" y="3467100"/>
              <a:ext cx="132459" cy="8918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478B9CA-7C0C-BC4E-9C42-EFFA74BC7A72}"/>
              </a:ext>
            </a:extLst>
          </p:cNvPr>
          <p:cNvSpPr txBox="1"/>
          <p:nvPr/>
        </p:nvSpPr>
        <p:spPr>
          <a:xfrm>
            <a:off x="284223" y="918136"/>
            <a:ext cx="88161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DRAM bank is hierarchically organized into </a:t>
            </a: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subarrays</a:t>
            </a:r>
          </a:p>
        </p:txBody>
      </p:sp>
      <p:sp>
        <p:nvSpPr>
          <p:cNvPr id="29" name="TextBox 28">
            <a:extLst>
              <a:ext uri="{FF2B5EF4-FFF2-40B4-BE49-F238E27FC236}">
                <a16:creationId xmlns:a16="http://schemas.microsoft.com/office/drawing/2014/main" id="{C9BDB401-3D3A-1847-BBE4-D6FA9DBDEADF}"/>
              </a:ext>
            </a:extLst>
          </p:cNvPr>
          <p:cNvSpPr txBox="1"/>
          <p:nvPr/>
        </p:nvSpPr>
        <p:spPr>
          <a:xfrm>
            <a:off x="284223" y="5512344"/>
            <a:ext cx="7778283"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Columns of cells in subarrays share a</a:t>
            </a: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local </a:t>
            </a:r>
            <a:r>
              <a:rPr kumimoji="0" lang="en-US" sz="2800" b="1" i="0" u="none" strike="noStrike" kern="1200" cap="none" spc="0" normalizeH="0" baseline="0" noProof="0" dirty="0" err="1">
                <a:ln>
                  <a:noFill/>
                </a:ln>
                <a:solidFill>
                  <a:srgbClr val="5B9BD5"/>
                </a:solidFill>
                <a:effectLst/>
                <a:uLnTx/>
                <a:uFillTx/>
                <a:latin typeface="Cambria" panose="02040503050406030204" pitchFamily="18" charset="0"/>
                <a:ea typeface="+mn-ea"/>
                <a:cs typeface="+mn-cs"/>
              </a:rPr>
              <a:t>bitline</a:t>
            </a:r>
            <a:endPar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Rows of cells in a subarray share a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wordline</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0" name="Title 1">
            <a:extLst>
              <a:ext uri="{FF2B5EF4-FFF2-40B4-BE49-F238E27FC236}">
                <a16:creationId xmlns:a16="http://schemas.microsoft.com/office/drawing/2014/main" id="{372EDF60-1521-FC44-A4A7-152409958096}"/>
              </a:ext>
            </a:extLst>
          </p:cNvPr>
          <p:cNvSpPr txBox="1">
            <a:spLocks/>
          </p:cNvSpPr>
          <p:nvPr/>
        </p:nvSpPr>
        <p:spPr>
          <a:xfrm>
            <a:off x="55075" y="57551"/>
            <a:ext cx="8708780" cy="74112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DRAM Organization</a:t>
            </a:r>
          </a:p>
        </p:txBody>
      </p:sp>
    </p:spTree>
    <p:extLst>
      <p:ext uri="{BB962C8B-B14F-4D97-AF65-F5344CB8AC3E}">
        <p14:creationId xmlns:p14="http://schemas.microsoft.com/office/powerpoint/2010/main" val="401773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7CF83C-76D4-724E-8209-26E3F3BB9A2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0" name="Title 1">
            <a:extLst>
              <a:ext uri="{FF2B5EF4-FFF2-40B4-BE49-F238E27FC236}">
                <a16:creationId xmlns:a16="http://schemas.microsoft.com/office/drawing/2014/main" id="{5DC9BEB3-BE5B-1043-B36C-CA9168FA5321}"/>
              </a:ext>
            </a:extLst>
          </p:cNvPr>
          <p:cNvSpPr txBox="1">
            <a:spLocks/>
          </p:cNvSpPr>
          <p:nvPr/>
        </p:nvSpPr>
        <p:spPr>
          <a:xfrm>
            <a:off x="71701" y="57552"/>
            <a:ext cx="8708780" cy="74112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DRAM Operation</a:t>
            </a:r>
          </a:p>
        </p:txBody>
      </p:sp>
      <p:cxnSp>
        <p:nvCxnSpPr>
          <p:cNvPr id="26" name="Straight Connector 25">
            <a:extLst>
              <a:ext uri="{FF2B5EF4-FFF2-40B4-BE49-F238E27FC236}">
                <a16:creationId xmlns:a16="http://schemas.microsoft.com/office/drawing/2014/main" id="{9B70E0E7-6C84-FB4C-9330-221680F849FD}"/>
              </a:ext>
            </a:extLst>
          </p:cNvPr>
          <p:cNvCxnSpPr>
            <a:cxnSpLocks/>
          </p:cNvCxnSpPr>
          <p:nvPr/>
        </p:nvCxnSpPr>
        <p:spPr>
          <a:xfrm>
            <a:off x="1849829" y="1819638"/>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1D7BC7-79FD-0243-B37D-DDCB833407C6}"/>
              </a:ext>
            </a:extLst>
          </p:cNvPr>
          <p:cNvCxnSpPr>
            <a:cxnSpLocks/>
          </p:cNvCxnSpPr>
          <p:nvPr/>
        </p:nvCxnSpPr>
        <p:spPr>
          <a:xfrm>
            <a:off x="1849828" y="2663697"/>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3E40EB8-15C9-894D-B7AE-5CAD0E9F6756}"/>
              </a:ext>
            </a:extLst>
          </p:cNvPr>
          <p:cNvCxnSpPr>
            <a:cxnSpLocks/>
          </p:cNvCxnSpPr>
          <p:nvPr/>
        </p:nvCxnSpPr>
        <p:spPr>
          <a:xfrm>
            <a:off x="2400813"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B13C52-B41E-354B-84DC-493BA72AE506}"/>
              </a:ext>
            </a:extLst>
          </p:cNvPr>
          <p:cNvCxnSpPr>
            <a:cxnSpLocks/>
          </p:cNvCxnSpPr>
          <p:nvPr/>
        </p:nvCxnSpPr>
        <p:spPr>
          <a:xfrm>
            <a:off x="3596567"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CBC824-ABBD-E04E-A5EE-D8BEE1518F0F}"/>
              </a:ext>
            </a:extLst>
          </p:cNvPr>
          <p:cNvCxnSpPr>
            <a:cxnSpLocks/>
          </p:cNvCxnSpPr>
          <p:nvPr/>
        </p:nvCxnSpPr>
        <p:spPr>
          <a:xfrm>
            <a:off x="4921275"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34DA913-2E69-FB4C-9943-C30247319383}"/>
              </a:ext>
            </a:extLst>
          </p:cNvPr>
          <p:cNvCxnSpPr>
            <a:cxnSpLocks/>
          </p:cNvCxnSpPr>
          <p:nvPr/>
        </p:nvCxnSpPr>
        <p:spPr>
          <a:xfrm>
            <a:off x="4335121"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22FD591-DEB7-1E40-8CB7-42C8FA54E7B5}"/>
              </a:ext>
            </a:extLst>
          </p:cNvPr>
          <p:cNvCxnSpPr>
            <a:cxnSpLocks/>
          </p:cNvCxnSpPr>
          <p:nvPr/>
        </p:nvCxnSpPr>
        <p:spPr>
          <a:xfrm>
            <a:off x="5530875"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69BCA0-8D54-0B4F-85C0-1054B0F89148}"/>
              </a:ext>
            </a:extLst>
          </p:cNvPr>
          <p:cNvCxnSpPr>
            <a:cxnSpLocks/>
          </p:cNvCxnSpPr>
          <p:nvPr/>
        </p:nvCxnSpPr>
        <p:spPr>
          <a:xfrm>
            <a:off x="3010412"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5C87994-1EF0-A546-92CE-9CBEA9F4BE0F}"/>
              </a:ext>
            </a:extLst>
          </p:cNvPr>
          <p:cNvSpPr txBox="1"/>
          <p:nvPr/>
        </p:nvSpPr>
        <p:spPr>
          <a:xfrm>
            <a:off x="8013956" y="2264919"/>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5" name="TextBox 34">
            <a:extLst>
              <a:ext uri="{FF2B5EF4-FFF2-40B4-BE49-F238E27FC236}">
                <a16:creationId xmlns:a16="http://schemas.microsoft.com/office/drawing/2014/main" id="{D7545019-E112-D542-A85E-5D575A8DF349}"/>
              </a:ext>
            </a:extLst>
          </p:cNvPr>
          <p:cNvSpPr txBox="1"/>
          <p:nvPr/>
        </p:nvSpPr>
        <p:spPr>
          <a:xfrm>
            <a:off x="8011081" y="1433909"/>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6" name="TextBox 35">
            <a:extLst>
              <a:ext uri="{FF2B5EF4-FFF2-40B4-BE49-F238E27FC236}">
                <a16:creationId xmlns:a16="http://schemas.microsoft.com/office/drawing/2014/main" id="{BF4EE280-17AA-594E-83E0-6610E705FD78}"/>
              </a:ext>
            </a:extLst>
          </p:cNvPr>
          <p:cNvSpPr txBox="1"/>
          <p:nvPr/>
        </p:nvSpPr>
        <p:spPr>
          <a:xfrm rot="5400000">
            <a:off x="3850273" y="303554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7" name="TextBox 36">
            <a:extLst>
              <a:ext uri="{FF2B5EF4-FFF2-40B4-BE49-F238E27FC236}">
                <a16:creationId xmlns:a16="http://schemas.microsoft.com/office/drawing/2014/main" id="{5E1C3CB2-8F93-9A46-9A91-A8E533449738}"/>
              </a:ext>
            </a:extLst>
          </p:cNvPr>
          <p:cNvSpPr txBox="1"/>
          <p:nvPr/>
        </p:nvSpPr>
        <p:spPr>
          <a:xfrm rot="5400000">
            <a:off x="2568101" y="305125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8" name="TextBox 37">
            <a:extLst>
              <a:ext uri="{FF2B5EF4-FFF2-40B4-BE49-F238E27FC236}">
                <a16:creationId xmlns:a16="http://schemas.microsoft.com/office/drawing/2014/main" id="{58148967-2E2B-EB45-97A8-70B5675185F8}"/>
              </a:ext>
            </a:extLst>
          </p:cNvPr>
          <p:cNvSpPr txBox="1"/>
          <p:nvPr/>
        </p:nvSpPr>
        <p:spPr>
          <a:xfrm rot="5400000">
            <a:off x="5760579" y="3031225"/>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39" name="Straight Connector 38">
            <a:extLst>
              <a:ext uri="{FF2B5EF4-FFF2-40B4-BE49-F238E27FC236}">
                <a16:creationId xmlns:a16="http://schemas.microsoft.com/office/drawing/2014/main" id="{4CE9EC84-D6DF-CE46-A1D7-C8231883A456}"/>
              </a:ext>
            </a:extLst>
          </p:cNvPr>
          <p:cNvCxnSpPr>
            <a:cxnSpLocks/>
          </p:cNvCxnSpPr>
          <p:nvPr/>
        </p:nvCxnSpPr>
        <p:spPr>
          <a:xfrm>
            <a:off x="6816211"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62FDCAF-A7FA-CC41-966B-790A945C37F2}"/>
              </a:ext>
            </a:extLst>
          </p:cNvPr>
          <p:cNvCxnSpPr>
            <a:cxnSpLocks/>
          </p:cNvCxnSpPr>
          <p:nvPr/>
        </p:nvCxnSpPr>
        <p:spPr>
          <a:xfrm>
            <a:off x="6230057"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617EAB3-F9D5-3244-A386-81ABA4C3F6C9}"/>
              </a:ext>
            </a:extLst>
          </p:cNvPr>
          <p:cNvCxnSpPr>
            <a:cxnSpLocks/>
          </p:cNvCxnSpPr>
          <p:nvPr/>
        </p:nvCxnSpPr>
        <p:spPr>
          <a:xfrm>
            <a:off x="7425811"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13A6A90D-7822-7F4A-A7B2-99659708FF5A}"/>
              </a:ext>
            </a:extLst>
          </p:cNvPr>
          <p:cNvSpPr/>
          <p:nvPr/>
        </p:nvSpPr>
        <p:spPr>
          <a:xfrm>
            <a:off x="2107735" y="3578101"/>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49" name="Straight Connector 48">
            <a:extLst>
              <a:ext uri="{FF2B5EF4-FFF2-40B4-BE49-F238E27FC236}">
                <a16:creationId xmlns:a16="http://schemas.microsoft.com/office/drawing/2014/main" id="{03E8C19B-AF1D-9441-B410-4AC117467E8A}"/>
              </a:ext>
            </a:extLst>
          </p:cNvPr>
          <p:cNvCxnSpPr>
            <a:cxnSpLocks/>
          </p:cNvCxnSpPr>
          <p:nvPr/>
        </p:nvCxnSpPr>
        <p:spPr>
          <a:xfrm>
            <a:off x="1679513" y="1907230"/>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8A2C7358-EA5D-1B48-869C-4435B2192829}"/>
              </a:ext>
            </a:extLst>
          </p:cNvPr>
          <p:cNvSpPr/>
          <p:nvPr/>
        </p:nvSpPr>
        <p:spPr>
          <a:xfrm>
            <a:off x="2097049" y="3577539"/>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sp>
        <p:nvSpPr>
          <p:cNvPr id="61" name="Rounded Rectangle 60">
            <a:extLst>
              <a:ext uri="{FF2B5EF4-FFF2-40B4-BE49-F238E27FC236}">
                <a16:creationId xmlns:a16="http://schemas.microsoft.com/office/drawing/2014/main" id="{87840D1C-B8A4-944C-95F3-060CF8D79F0B}"/>
              </a:ext>
            </a:extLst>
          </p:cNvPr>
          <p:cNvSpPr/>
          <p:nvPr/>
        </p:nvSpPr>
        <p:spPr>
          <a:xfrm>
            <a:off x="2107736" y="1550009"/>
            <a:ext cx="1828802" cy="679938"/>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sp>
        <p:nvSpPr>
          <p:cNvPr id="62" name="Rounded Rectangle 61">
            <a:extLst>
              <a:ext uri="{FF2B5EF4-FFF2-40B4-BE49-F238E27FC236}">
                <a16:creationId xmlns:a16="http://schemas.microsoft.com/office/drawing/2014/main" id="{B85600ED-B185-DA41-8A75-6B0187040DE6}"/>
              </a:ext>
            </a:extLst>
          </p:cNvPr>
          <p:cNvSpPr/>
          <p:nvPr/>
        </p:nvSpPr>
        <p:spPr>
          <a:xfrm>
            <a:off x="4018598" y="1550008"/>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3" name="Rounded Rectangle 62">
            <a:extLst>
              <a:ext uri="{FF2B5EF4-FFF2-40B4-BE49-F238E27FC236}">
                <a16:creationId xmlns:a16="http://schemas.microsoft.com/office/drawing/2014/main" id="{008226AC-3D90-814E-841D-4D6E9AEB9F0F}"/>
              </a:ext>
            </a:extLst>
          </p:cNvPr>
          <p:cNvSpPr/>
          <p:nvPr/>
        </p:nvSpPr>
        <p:spPr>
          <a:xfrm>
            <a:off x="5929460" y="1550008"/>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5" name="Rounded Rectangle 64">
            <a:extLst>
              <a:ext uri="{FF2B5EF4-FFF2-40B4-BE49-F238E27FC236}">
                <a16:creationId xmlns:a16="http://schemas.microsoft.com/office/drawing/2014/main" id="{B2866AD4-F277-294F-B130-B09BEFDED699}"/>
              </a:ext>
            </a:extLst>
          </p:cNvPr>
          <p:cNvSpPr/>
          <p:nvPr/>
        </p:nvSpPr>
        <p:spPr>
          <a:xfrm>
            <a:off x="2138171" y="3598026"/>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71" name="TextBox 70">
            <a:extLst>
              <a:ext uri="{FF2B5EF4-FFF2-40B4-BE49-F238E27FC236}">
                <a16:creationId xmlns:a16="http://schemas.microsoft.com/office/drawing/2014/main" id="{259912AE-BB48-5A4C-A4F2-0573FA3DAE02}"/>
              </a:ext>
            </a:extLst>
          </p:cNvPr>
          <p:cNvSpPr txBox="1"/>
          <p:nvPr/>
        </p:nvSpPr>
        <p:spPr>
          <a:xfrm rot="5400000">
            <a:off x="7032533" y="3021197"/>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2" name="Rounded Rectangle 71">
            <a:extLst>
              <a:ext uri="{FF2B5EF4-FFF2-40B4-BE49-F238E27FC236}">
                <a16:creationId xmlns:a16="http://schemas.microsoft.com/office/drawing/2014/main" id="{1FA1DFE8-F51E-6B4C-A221-C5BA666A05EC}"/>
              </a:ext>
            </a:extLst>
          </p:cNvPr>
          <p:cNvSpPr/>
          <p:nvPr/>
        </p:nvSpPr>
        <p:spPr>
          <a:xfrm>
            <a:off x="4014322" y="3601996"/>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73" name="Rounded Rectangle 72">
            <a:extLst>
              <a:ext uri="{FF2B5EF4-FFF2-40B4-BE49-F238E27FC236}">
                <a16:creationId xmlns:a16="http://schemas.microsoft.com/office/drawing/2014/main" id="{BF8B5715-BA0F-F04B-9858-93D908809CC3}"/>
              </a:ext>
            </a:extLst>
          </p:cNvPr>
          <p:cNvSpPr/>
          <p:nvPr/>
        </p:nvSpPr>
        <p:spPr>
          <a:xfrm>
            <a:off x="5880949" y="3604699"/>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cxnSp>
        <p:nvCxnSpPr>
          <p:cNvPr id="74" name="Straight Connector 73">
            <a:extLst>
              <a:ext uri="{FF2B5EF4-FFF2-40B4-BE49-F238E27FC236}">
                <a16:creationId xmlns:a16="http://schemas.microsoft.com/office/drawing/2014/main" id="{DE1ED3B7-F0CF-8044-A1B5-DBB49BB2B166}"/>
              </a:ext>
            </a:extLst>
          </p:cNvPr>
          <p:cNvCxnSpPr>
            <a:cxnSpLocks/>
          </p:cNvCxnSpPr>
          <p:nvPr/>
        </p:nvCxnSpPr>
        <p:spPr>
          <a:xfrm>
            <a:off x="1679512" y="2744086"/>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3CE6D9FA-AE25-D34D-BBED-47A09740AB53}"/>
              </a:ext>
            </a:extLst>
          </p:cNvPr>
          <p:cNvSpPr/>
          <p:nvPr/>
        </p:nvSpPr>
        <p:spPr>
          <a:xfrm>
            <a:off x="2107735" y="2394068"/>
            <a:ext cx="1828802" cy="67994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46" name="Rounded Rectangle 45">
            <a:extLst>
              <a:ext uri="{FF2B5EF4-FFF2-40B4-BE49-F238E27FC236}">
                <a16:creationId xmlns:a16="http://schemas.microsoft.com/office/drawing/2014/main" id="{25A26FB7-DC88-DA42-A522-BBCD634F7E4B}"/>
              </a:ext>
            </a:extLst>
          </p:cNvPr>
          <p:cNvSpPr/>
          <p:nvPr/>
        </p:nvSpPr>
        <p:spPr>
          <a:xfrm>
            <a:off x="4018598" y="2394067"/>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8" name="Rounded Rectangle 47">
            <a:extLst>
              <a:ext uri="{FF2B5EF4-FFF2-40B4-BE49-F238E27FC236}">
                <a16:creationId xmlns:a16="http://schemas.microsoft.com/office/drawing/2014/main" id="{50F35488-E6A2-A04A-9B0D-2FAD428F8474}"/>
              </a:ext>
            </a:extLst>
          </p:cNvPr>
          <p:cNvSpPr/>
          <p:nvPr/>
        </p:nvSpPr>
        <p:spPr>
          <a:xfrm>
            <a:off x="5929460" y="2394067"/>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51" name="Group 50">
            <a:extLst>
              <a:ext uri="{FF2B5EF4-FFF2-40B4-BE49-F238E27FC236}">
                <a16:creationId xmlns:a16="http://schemas.microsoft.com/office/drawing/2014/main" id="{B6DF2231-DB85-B241-9993-8AE1DB16EE7F}"/>
              </a:ext>
            </a:extLst>
          </p:cNvPr>
          <p:cNvGrpSpPr/>
          <p:nvPr/>
        </p:nvGrpSpPr>
        <p:grpSpPr>
          <a:xfrm>
            <a:off x="2223724" y="2217982"/>
            <a:ext cx="5425328" cy="1445694"/>
            <a:chOff x="2215130" y="3511029"/>
            <a:chExt cx="5425328" cy="1445694"/>
          </a:xfrm>
        </p:grpSpPr>
        <p:sp>
          <p:nvSpPr>
            <p:cNvPr id="52" name="Down Arrow 51">
              <a:extLst>
                <a:ext uri="{FF2B5EF4-FFF2-40B4-BE49-F238E27FC236}">
                  <a16:creationId xmlns:a16="http://schemas.microsoft.com/office/drawing/2014/main" id="{F8A55AE1-BC0C-764F-AB49-7D43A5C49DEB}"/>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own Arrow 52">
              <a:extLst>
                <a:ext uri="{FF2B5EF4-FFF2-40B4-BE49-F238E27FC236}">
                  <a16:creationId xmlns:a16="http://schemas.microsoft.com/office/drawing/2014/main" id="{F029D9EA-22AF-6142-A5CD-807D56CC0CE2}"/>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own Arrow 53">
              <a:extLst>
                <a:ext uri="{FF2B5EF4-FFF2-40B4-BE49-F238E27FC236}">
                  <a16:creationId xmlns:a16="http://schemas.microsoft.com/office/drawing/2014/main" id="{2C949FA9-465A-EE4C-A6A8-198071917687}"/>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own Arrow 54">
              <a:extLst>
                <a:ext uri="{FF2B5EF4-FFF2-40B4-BE49-F238E27FC236}">
                  <a16:creationId xmlns:a16="http://schemas.microsoft.com/office/drawing/2014/main" id="{F8956FBA-648F-5D47-820D-E0372C2A9818}"/>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Down Arrow 55">
              <a:extLst>
                <a:ext uri="{FF2B5EF4-FFF2-40B4-BE49-F238E27FC236}">
                  <a16:creationId xmlns:a16="http://schemas.microsoft.com/office/drawing/2014/main" id="{51736CD9-D762-F14A-8EF4-4F72B39971DD}"/>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Down Arrow 56">
              <a:extLst>
                <a:ext uri="{FF2B5EF4-FFF2-40B4-BE49-F238E27FC236}">
                  <a16:creationId xmlns:a16="http://schemas.microsoft.com/office/drawing/2014/main" id="{D672F57B-DCF2-DE45-814E-C5A69EB2B9B2}"/>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own Arrow 57">
              <a:extLst>
                <a:ext uri="{FF2B5EF4-FFF2-40B4-BE49-F238E27FC236}">
                  <a16:creationId xmlns:a16="http://schemas.microsoft.com/office/drawing/2014/main" id="{09F6F610-BCEB-E54A-AFF8-B8DAEE688C8C}"/>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Down Arrow 58">
              <a:extLst>
                <a:ext uri="{FF2B5EF4-FFF2-40B4-BE49-F238E27FC236}">
                  <a16:creationId xmlns:a16="http://schemas.microsoft.com/office/drawing/2014/main" id="{6446C428-5BFA-C04F-AA33-DF76AEA64A86}"/>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Down Arrow 59">
              <a:extLst>
                <a:ext uri="{FF2B5EF4-FFF2-40B4-BE49-F238E27FC236}">
                  <a16:creationId xmlns:a16="http://schemas.microsoft.com/office/drawing/2014/main" id="{08277E65-FB07-F141-88D1-98F02F64A7F0}"/>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4" name="Rounded Rectangle 63">
            <a:extLst>
              <a:ext uri="{FF2B5EF4-FFF2-40B4-BE49-F238E27FC236}">
                <a16:creationId xmlns:a16="http://schemas.microsoft.com/office/drawing/2014/main" id="{5F875A74-3FA0-6A43-A54C-A5CECB7AD656}"/>
              </a:ext>
            </a:extLst>
          </p:cNvPr>
          <p:cNvSpPr/>
          <p:nvPr/>
        </p:nvSpPr>
        <p:spPr>
          <a:xfrm rot="16200000">
            <a:off x="196875" y="2194778"/>
            <a:ext cx="2438400"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sp>
        <p:nvSpPr>
          <p:cNvPr id="85" name="Rounded Rectangle 84">
            <a:extLst>
              <a:ext uri="{FF2B5EF4-FFF2-40B4-BE49-F238E27FC236}">
                <a16:creationId xmlns:a16="http://schemas.microsoft.com/office/drawing/2014/main" id="{B0E2F4EC-3988-8041-8DC0-4C91D1B9D002}"/>
              </a:ext>
            </a:extLst>
          </p:cNvPr>
          <p:cNvSpPr/>
          <p:nvPr/>
        </p:nvSpPr>
        <p:spPr>
          <a:xfrm>
            <a:off x="2097049" y="3580242"/>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grpSp>
        <p:nvGrpSpPr>
          <p:cNvPr id="75" name="Group 74">
            <a:extLst>
              <a:ext uri="{FF2B5EF4-FFF2-40B4-BE49-F238E27FC236}">
                <a16:creationId xmlns:a16="http://schemas.microsoft.com/office/drawing/2014/main" id="{C7931A7D-3E87-B24F-A6C2-EA7C20BDA50B}"/>
              </a:ext>
            </a:extLst>
          </p:cNvPr>
          <p:cNvGrpSpPr/>
          <p:nvPr/>
        </p:nvGrpSpPr>
        <p:grpSpPr>
          <a:xfrm>
            <a:off x="2225401" y="3061507"/>
            <a:ext cx="5425328" cy="593799"/>
            <a:chOff x="2215130" y="3511029"/>
            <a:chExt cx="5425328" cy="1445694"/>
          </a:xfrm>
        </p:grpSpPr>
        <p:sp>
          <p:nvSpPr>
            <p:cNvPr id="76" name="Down Arrow 75">
              <a:extLst>
                <a:ext uri="{FF2B5EF4-FFF2-40B4-BE49-F238E27FC236}">
                  <a16:creationId xmlns:a16="http://schemas.microsoft.com/office/drawing/2014/main" id="{2D046AFB-8E70-DE46-A213-BABB07377FA5}"/>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Down Arrow 76">
              <a:extLst>
                <a:ext uri="{FF2B5EF4-FFF2-40B4-BE49-F238E27FC236}">
                  <a16:creationId xmlns:a16="http://schemas.microsoft.com/office/drawing/2014/main" id="{61C35E40-8973-A64C-9A74-0EA64A899425}"/>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Down Arrow 77">
              <a:extLst>
                <a:ext uri="{FF2B5EF4-FFF2-40B4-BE49-F238E27FC236}">
                  <a16:creationId xmlns:a16="http://schemas.microsoft.com/office/drawing/2014/main" id="{255C93AA-D729-9B4D-8340-CD9CC10D53E5}"/>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Down Arrow 78">
              <a:extLst>
                <a:ext uri="{FF2B5EF4-FFF2-40B4-BE49-F238E27FC236}">
                  <a16:creationId xmlns:a16="http://schemas.microsoft.com/office/drawing/2014/main" id="{7323D263-3357-7346-9F17-054D9900B65F}"/>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Down Arrow 79">
              <a:extLst>
                <a:ext uri="{FF2B5EF4-FFF2-40B4-BE49-F238E27FC236}">
                  <a16:creationId xmlns:a16="http://schemas.microsoft.com/office/drawing/2014/main" id="{FD98BB0A-8985-EF41-8EE7-2DFA25690F6B}"/>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Down Arrow 80">
              <a:extLst>
                <a:ext uri="{FF2B5EF4-FFF2-40B4-BE49-F238E27FC236}">
                  <a16:creationId xmlns:a16="http://schemas.microsoft.com/office/drawing/2014/main" id="{CA7B0E8A-4AF9-B64F-9AAC-8F2040BE079E}"/>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Down Arrow 81">
              <a:extLst>
                <a:ext uri="{FF2B5EF4-FFF2-40B4-BE49-F238E27FC236}">
                  <a16:creationId xmlns:a16="http://schemas.microsoft.com/office/drawing/2014/main" id="{B1FFFE46-5689-E848-AEAB-EE0ADEF3EF24}"/>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Down Arrow 82">
              <a:extLst>
                <a:ext uri="{FF2B5EF4-FFF2-40B4-BE49-F238E27FC236}">
                  <a16:creationId xmlns:a16="http://schemas.microsoft.com/office/drawing/2014/main" id="{2B3CD94E-BAAD-1643-8E9A-A251763AFF87}"/>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Down Arrow 83">
              <a:extLst>
                <a:ext uri="{FF2B5EF4-FFF2-40B4-BE49-F238E27FC236}">
                  <a16:creationId xmlns:a16="http://schemas.microsoft.com/office/drawing/2014/main" id="{DEF390EC-37F9-8B49-A703-B69F2A640B5A}"/>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6" name="Rounded Rectangle 85">
            <a:extLst>
              <a:ext uri="{FF2B5EF4-FFF2-40B4-BE49-F238E27FC236}">
                <a16:creationId xmlns:a16="http://schemas.microsoft.com/office/drawing/2014/main" id="{19F29BC6-0AF5-0F4C-B4A5-934C80D0B34D}"/>
              </a:ext>
            </a:extLst>
          </p:cNvPr>
          <p:cNvSpPr/>
          <p:nvPr/>
        </p:nvSpPr>
        <p:spPr>
          <a:xfrm>
            <a:off x="2123016" y="3604698"/>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87" name="Rounded Rectangle 86">
            <a:extLst>
              <a:ext uri="{FF2B5EF4-FFF2-40B4-BE49-F238E27FC236}">
                <a16:creationId xmlns:a16="http://schemas.microsoft.com/office/drawing/2014/main" id="{F9A6104E-DE4E-D847-98DC-A146729432F7}"/>
              </a:ext>
            </a:extLst>
          </p:cNvPr>
          <p:cNvSpPr/>
          <p:nvPr/>
        </p:nvSpPr>
        <p:spPr>
          <a:xfrm>
            <a:off x="4014322" y="3604699"/>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88" name="Rounded Rectangle 87">
            <a:extLst>
              <a:ext uri="{FF2B5EF4-FFF2-40B4-BE49-F238E27FC236}">
                <a16:creationId xmlns:a16="http://schemas.microsoft.com/office/drawing/2014/main" id="{5AA5AC22-4071-DD48-84DE-446B88A1D361}"/>
              </a:ext>
            </a:extLst>
          </p:cNvPr>
          <p:cNvSpPr/>
          <p:nvPr/>
        </p:nvSpPr>
        <p:spPr>
          <a:xfrm>
            <a:off x="5912497" y="3599667"/>
            <a:ext cx="180115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89" name="Rounded Rectangle 88">
            <a:extLst>
              <a:ext uri="{FF2B5EF4-FFF2-40B4-BE49-F238E27FC236}">
                <a16:creationId xmlns:a16="http://schemas.microsoft.com/office/drawing/2014/main" id="{A66FEADF-FBA5-D942-A5BF-2E48971EAA44}"/>
              </a:ext>
            </a:extLst>
          </p:cNvPr>
          <p:cNvSpPr/>
          <p:nvPr/>
        </p:nvSpPr>
        <p:spPr>
          <a:xfrm>
            <a:off x="899227" y="540095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R0</a:t>
            </a:r>
          </a:p>
        </p:txBody>
      </p:sp>
      <p:sp>
        <p:nvSpPr>
          <p:cNvPr id="90" name="Rounded Rectangle 89">
            <a:extLst>
              <a:ext uri="{FF2B5EF4-FFF2-40B4-BE49-F238E27FC236}">
                <a16:creationId xmlns:a16="http://schemas.microsoft.com/office/drawing/2014/main" id="{A5733E0B-DCDB-5B49-B417-6746129102D8}"/>
              </a:ext>
            </a:extLst>
          </p:cNvPr>
          <p:cNvSpPr/>
          <p:nvPr/>
        </p:nvSpPr>
        <p:spPr>
          <a:xfrm>
            <a:off x="2059909" y="540095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
        <p:nvSpPr>
          <p:cNvPr id="92" name="Rounded Rectangle 91">
            <a:extLst>
              <a:ext uri="{FF2B5EF4-FFF2-40B4-BE49-F238E27FC236}">
                <a16:creationId xmlns:a16="http://schemas.microsoft.com/office/drawing/2014/main" id="{3D272EA8-6DE6-354C-8561-9164D1E57058}"/>
              </a:ext>
            </a:extLst>
          </p:cNvPr>
          <p:cNvSpPr/>
          <p:nvPr/>
        </p:nvSpPr>
        <p:spPr>
          <a:xfrm>
            <a:off x="4087995" y="5397862"/>
            <a:ext cx="1200882" cy="476247"/>
          </a:xfrm>
          <a:prstGeom prst="roundRect">
            <a:avLst>
              <a:gd name="adj" fmla="val 304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PRE R0</a:t>
            </a:r>
          </a:p>
        </p:txBody>
      </p:sp>
      <p:sp>
        <p:nvSpPr>
          <p:cNvPr id="93" name="Rounded Rectangle 92">
            <a:extLst>
              <a:ext uri="{FF2B5EF4-FFF2-40B4-BE49-F238E27FC236}">
                <a16:creationId xmlns:a16="http://schemas.microsoft.com/office/drawing/2014/main" id="{C4DAEE76-D520-B74D-BD4A-49EA8E5D4A80}"/>
              </a:ext>
            </a:extLst>
          </p:cNvPr>
          <p:cNvSpPr/>
          <p:nvPr/>
        </p:nvSpPr>
        <p:spPr>
          <a:xfrm>
            <a:off x="2750390" y="539390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
        <p:nvSpPr>
          <p:cNvPr id="94" name="Rounded Rectangle 93">
            <a:extLst>
              <a:ext uri="{FF2B5EF4-FFF2-40B4-BE49-F238E27FC236}">
                <a16:creationId xmlns:a16="http://schemas.microsoft.com/office/drawing/2014/main" id="{19CC8096-46E9-D746-B451-CD8DCA6C2948}"/>
              </a:ext>
            </a:extLst>
          </p:cNvPr>
          <p:cNvSpPr/>
          <p:nvPr/>
        </p:nvSpPr>
        <p:spPr>
          <a:xfrm>
            <a:off x="3396180" y="539582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
        <p:nvSpPr>
          <p:cNvPr id="95" name="Rounded Rectangle 94">
            <a:extLst>
              <a:ext uri="{FF2B5EF4-FFF2-40B4-BE49-F238E27FC236}">
                <a16:creationId xmlns:a16="http://schemas.microsoft.com/office/drawing/2014/main" id="{818CB4BD-0B9C-C449-BF62-D753D6F767C8}"/>
              </a:ext>
            </a:extLst>
          </p:cNvPr>
          <p:cNvSpPr/>
          <p:nvPr/>
        </p:nvSpPr>
        <p:spPr>
          <a:xfrm>
            <a:off x="5344881" y="539891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R1</a:t>
            </a:r>
          </a:p>
        </p:txBody>
      </p:sp>
      <p:sp>
        <p:nvSpPr>
          <p:cNvPr id="96" name="Rounded Rectangle 95">
            <a:extLst>
              <a:ext uri="{FF2B5EF4-FFF2-40B4-BE49-F238E27FC236}">
                <a16:creationId xmlns:a16="http://schemas.microsoft.com/office/drawing/2014/main" id="{F869F965-0D30-8B4B-8976-B19A2BCDAE6B}"/>
              </a:ext>
            </a:extLst>
          </p:cNvPr>
          <p:cNvSpPr/>
          <p:nvPr/>
        </p:nvSpPr>
        <p:spPr>
          <a:xfrm>
            <a:off x="6505563" y="539891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
        <p:nvSpPr>
          <p:cNvPr id="98" name="Rounded Rectangle 97">
            <a:extLst>
              <a:ext uri="{FF2B5EF4-FFF2-40B4-BE49-F238E27FC236}">
                <a16:creationId xmlns:a16="http://schemas.microsoft.com/office/drawing/2014/main" id="{106BF458-D3AD-3C4B-ADC4-3A79CB232325}"/>
              </a:ext>
            </a:extLst>
          </p:cNvPr>
          <p:cNvSpPr/>
          <p:nvPr/>
        </p:nvSpPr>
        <p:spPr>
          <a:xfrm>
            <a:off x="7196044" y="539186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
        <p:nvSpPr>
          <p:cNvPr id="99" name="Rounded Rectangle 98">
            <a:extLst>
              <a:ext uri="{FF2B5EF4-FFF2-40B4-BE49-F238E27FC236}">
                <a16:creationId xmlns:a16="http://schemas.microsoft.com/office/drawing/2014/main" id="{F49F66E1-36E0-E14F-AF86-95ED86EC6972}"/>
              </a:ext>
            </a:extLst>
          </p:cNvPr>
          <p:cNvSpPr/>
          <p:nvPr/>
        </p:nvSpPr>
        <p:spPr>
          <a:xfrm>
            <a:off x="7841834" y="539378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Tree>
    <p:extLst>
      <p:ext uri="{BB962C8B-B14F-4D97-AF65-F5344CB8AC3E}">
        <p14:creationId xmlns:p14="http://schemas.microsoft.com/office/powerpoint/2010/main" val="194981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left)">
                                      <p:cBhvr>
                                        <p:cTn id="59" dur="1000"/>
                                        <p:tgtEl>
                                          <p:spTgt spid="49"/>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8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up)">
                                      <p:cBhvr>
                                        <p:cTn id="66" dur="500"/>
                                        <p:tgtEl>
                                          <p:spTgt spid="51"/>
                                        </p:tgtEl>
                                      </p:cBhvr>
                                    </p:animEffect>
                                  </p:childTnLst>
                                </p:cTn>
                              </p:par>
                              <p:par>
                                <p:cTn id="67" presetID="22" presetClass="entr" presetSubtype="1" fill="hold" grpId="0" nodeType="withEffect">
                                  <p:stCondLst>
                                    <p:cond delay="300"/>
                                  </p:stCondLst>
                                  <p:childTnLst>
                                    <p:set>
                                      <p:cBhvr>
                                        <p:cTn id="68" dur="1" fill="hold">
                                          <p:stCondLst>
                                            <p:cond delay="0"/>
                                          </p:stCondLst>
                                        </p:cTn>
                                        <p:tgtEl>
                                          <p:spTgt spid="50"/>
                                        </p:tgtEl>
                                        <p:attrNameLst>
                                          <p:attrName>style.visibility</p:attrName>
                                        </p:attrNameLst>
                                      </p:cBhvr>
                                      <p:to>
                                        <p:strVal val="visible"/>
                                      </p:to>
                                    </p:set>
                                    <p:animEffect transition="in" filter="wipe(up)">
                                      <p:cBhvr>
                                        <p:cTn id="69" dur="1000"/>
                                        <p:tgtEl>
                                          <p:spTgt spid="50"/>
                                        </p:tgtEl>
                                      </p:cBhvr>
                                    </p:animEffect>
                                  </p:childTnLst>
                                </p:cTn>
                              </p:par>
                              <p:par>
                                <p:cTn id="70" presetID="22" presetClass="exit" presetSubtype="1" fill="hold" nodeType="withEffect">
                                  <p:stCondLst>
                                    <p:cond delay="400"/>
                                  </p:stCondLst>
                                  <p:childTnLst>
                                    <p:animEffect transition="out" filter="wipe(up)">
                                      <p:cBhvr>
                                        <p:cTn id="71" dur="500"/>
                                        <p:tgtEl>
                                          <p:spTgt spid="51"/>
                                        </p:tgtEl>
                                      </p:cBhvr>
                                    </p:animEffect>
                                    <p:set>
                                      <p:cBhvr>
                                        <p:cTn id="72" dur="1" fill="hold">
                                          <p:stCondLst>
                                            <p:cond delay="499"/>
                                          </p:stCondLst>
                                        </p:cTn>
                                        <p:tgtEl>
                                          <p:spTgt spid="5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3"/>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6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4"/>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7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xit" presetSubtype="2" fill="hold" nodeType="clickEffect">
                                  <p:stCondLst>
                                    <p:cond delay="0"/>
                                  </p:stCondLst>
                                  <p:childTnLst>
                                    <p:animEffect transition="out" filter="wipe(right)">
                                      <p:cBhvr>
                                        <p:cTn id="98" dur="1000"/>
                                        <p:tgtEl>
                                          <p:spTgt spid="49"/>
                                        </p:tgtEl>
                                      </p:cBhvr>
                                    </p:animEffect>
                                    <p:set>
                                      <p:cBhvr>
                                        <p:cTn id="99" dur="1" fill="hold">
                                          <p:stCondLst>
                                            <p:cond delay="999"/>
                                          </p:stCondLst>
                                        </p:cTn>
                                        <p:tgtEl>
                                          <p:spTgt spid="49"/>
                                        </p:tgtEl>
                                        <p:attrNameLst>
                                          <p:attrName>style.visibility</p:attrName>
                                        </p:attrNameLst>
                                      </p:cBhvr>
                                      <p:to>
                                        <p:strVal val="hidden"/>
                                      </p:to>
                                    </p:set>
                                  </p:childTnLst>
                                </p:cTn>
                              </p:par>
                              <p:par>
                                <p:cTn id="100" presetID="1" presetClass="entr" presetSubtype="0" fill="hold" grpId="0" nodeType="with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par>
                                <p:cTn id="102" presetID="1" presetClass="exit" presetSubtype="0" fill="hold" grpId="1" nodeType="withEffect">
                                  <p:stCondLst>
                                    <p:cond delay="0"/>
                                  </p:stCondLst>
                                  <p:childTnLst>
                                    <p:set>
                                      <p:cBhvr>
                                        <p:cTn id="103" dur="1" fill="hold">
                                          <p:stCondLst>
                                            <p:cond delay="0"/>
                                          </p:stCondLst>
                                        </p:cTn>
                                        <p:tgtEl>
                                          <p:spTgt spid="50"/>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73"/>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74"/>
                                        </p:tgtEl>
                                        <p:attrNameLst>
                                          <p:attrName>style.visibility</p:attrName>
                                        </p:attrNameLst>
                                      </p:cBhvr>
                                      <p:to>
                                        <p:strVal val="visible"/>
                                      </p:to>
                                    </p:set>
                                    <p:animEffect transition="in" filter="wipe(left)">
                                      <p:cBhvr>
                                        <p:cTn id="110" dur="1000"/>
                                        <p:tgtEl>
                                          <p:spTgt spid="74"/>
                                        </p:tgtEl>
                                      </p:cBhvr>
                                    </p:animEffect>
                                  </p:childTnLst>
                                </p:cTn>
                              </p:par>
                              <p:par>
                                <p:cTn id="111" presetID="1" presetClass="entr" presetSubtype="0" fill="hold" grpId="0" nodeType="withEffect">
                                  <p:stCondLst>
                                    <p:cond delay="0"/>
                                  </p:stCondLst>
                                  <p:childTnLst>
                                    <p:set>
                                      <p:cBhvr>
                                        <p:cTn id="112" dur="1" fill="hold">
                                          <p:stCondLst>
                                            <p:cond delay="0"/>
                                          </p:stCondLst>
                                        </p:cTn>
                                        <p:tgtEl>
                                          <p:spTgt spid="9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75"/>
                                        </p:tgtEl>
                                        <p:attrNameLst>
                                          <p:attrName>style.visibility</p:attrName>
                                        </p:attrNameLst>
                                      </p:cBhvr>
                                      <p:to>
                                        <p:strVal val="visible"/>
                                      </p:to>
                                    </p:set>
                                    <p:animEffect transition="in" filter="wipe(up)">
                                      <p:cBhvr>
                                        <p:cTn id="117" dur="500"/>
                                        <p:tgtEl>
                                          <p:spTgt spid="75"/>
                                        </p:tgtEl>
                                      </p:cBhvr>
                                    </p:animEffect>
                                  </p:childTnLst>
                                </p:cTn>
                              </p:par>
                              <p:par>
                                <p:cTn id="118" presetID="22" presetClass="exit" presetSubtype="1" fill="hold" nodeType="withEffect">
                                  <p:stCondLst>
                                    <p:cond delay="400"/>
                                  </p:stCondLst>
                                  <p:childTnLst>
                                    <p:animEffect transition="out" filter="wipe(up)">
                                      <p:cBhvr>
                                        <p:cTn id="119" dur="500"/>
                                        <p:tgtEl>
                                          <p:spTgt spid="75"/>
                                        </p:tgtEl>
                                      </p:cBhvr>
                                    </p:animEffect>
                                    <p:set>
                                      <p:cBhvr>
                                        <p:cTn id="120" dur="1" fill="hold">
                                          <p:stCondLst>
                                            <p:cond delay="499"/>
                                          </p:stCondLst>
                                        </p:cTn>
                                        <p:tgtEl>
                                          <p:spTgt spid="75"/>
                                        </p:tgtEl>
                                        <p:attrNameLst>
                                          <p:attrName>style.visibility</p:attrName>
                                        </p:attrNameLst>
                                      </p:cBhvr>
                                      <p:to>
                                        <p:strVal val="hidden"/>
                                      </p:to>
                                    </p:set>
                                  </p:childTnLst>
                                </p:cTn>
                              </p:par>
                              <p:par>
                                <p:cTn id="121" presetID="22" presetClass="entr" presetSubtype="1" fill="hold" grpId="0" nodeType="withEffect">
                                  <p:stCondLst>
                                    <p:cond delay="300"/>
                                  </p:stCondLst>
                                  <p:childTnLst>
                                    <p:set>
                                      <p:cBhvr>
                                        <p:cTn id="122" dur="1" fill="hold">
                                          <p:stCondLst>
                                            <p:cond delay="0"/>
                                          </p:stCondLst>
                                        </p:cTn>
                                        <p:tgtEl>
                                          <p:spTgt spid="85"/>
                                        </p:tgtEl>
                                        <p:attrNameLst>
                                          <p:attrName>style.visibility</p:attrName>
                                        </p:attrNameLst>
                                      </p:cBhvr>
                                      <p:to>
                                        <p:strVal val="visible"/>
                                      </p:to>
                                    </p:set>
                                    <p:animEffect transition="in" filter="wipe(up)">
                                      <p:cBhvr>
                                        <p:cTn id="123" dur="500"/>
                                        <p:tgtEl>
                                          <p:spTgt spid="85"/>
                                        </p:tgtEl>
                                      </p:cBhvr>
                                    </p:animEffec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86"/>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9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87"/>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98"/>
                                        </p:tgtEl>
                                        <p:attrNameLst>
                                          <p:attrName>style.visibility</p:attrName>
                                        </p:attrNameLst>
                                      </p:cBhvr>
                                      <p:to>
                                        <p:strVal val="visible"/>
                                      </p:to>
                                    </p:set>
                                  </p:childTnLst>
                                </p:cTn>
                              </p:par>
                              <p:par>
                                <p:cTn id="136" presetID="1" presetClass="exit" presetSubtype="0" fill="hold" grpId="1" nodeType="withEffect">
                                  <p:stCondLst>
                                    <p:cond delay="0"/>
                                  </p:stCondLst>
                                  <p:childTnLst>
                                    <p:set>
                                      <p:cBhvr>
                                        <p:cTn id="137" dur="1" fill="hold">
                                          <p:stCondLst>
                                            <p:cond delay="0"/>
                                          </p:stCondLst>
                                        </p:cTn>
                                        <p:tgtEl>
                                          <p:spTgt spid="8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88"/>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99"/>
                                        </p:tgtEl>
                                        <p:attrNameLst>
                                          <p:attrName>style.visibility</p:attrName>
                                        </p:attrNameLst>
                                      </p:cBhvr>
                                      <p:to>
                                        <p:strVal val="visible"/>
                                      </p:to>
                                    </p:set>
                                  </p:childTnLst>
                                </p:cTn>
                              </p:par>
                              <p:par>
                                <p:cTn id="144" presetID="1" presetClass="exit" presetSubtype="0" fill="hold" grpId="1" nodeType="withEffect">
                                  <p:stCondLst>
                                    <p:cond delay="0"/>
                                  </p:stCondLst>
                                  <p:childTnLst>
                                    <p:set>
                                      <p:cBhvr>
                                        <p:cTn id="145" dur="1" fill="hold">
                                          <p:stCondLst>
                                            <p:cond delay="0"/>
                                          </p:stCondLst>
                                        </p:cTn>
                                        <p:tgtEl>
                                          <p:spTgt spid="87"/>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47" grpId="0" animBg="1"/>
      <p:bldP spid="50" grpId="0" animBg="1"/>
      <p:bldP spid="50" grpId="1" animBg="1"/>
      <p:bldP spid="61" grpId="0" animBg="1"/>
      <p:bldP spid="62" grpId="0" animBg="1"/>
      <p:bldP spid="63" grpId="0" animBg="1"/>
      <p:bldP spid="65" grpId="0" animBg="1"/>
      <p:bldP spid="65" grpId="1" animBg="1"/>
      <p:bldP spid="71" grpId="0"/>
      <p:bldP spid="72" grpId="0" animBg="1"/>
      <p:bldP spid="72" grpId="1" animBg="1"/>
      <p:bldP spid="73" grpId="0" animBg="1"/>
      <p:bldP spid="73" grpId="1" animBg="1"/>
      <p:bldP spid="45" grpId="0" animBg="1"/>
      <p:bldP spid="46" grpId="0" animBg="1"/>
      <p:bldP spid="48" grpId="0" animBg="1"/>
      <p:bldP spid="64" grpId="0" animBg="1"/>
      <p:bldP spid="85" grpId="0" animBg="1"/>
      <p:bldP spid="86" grpId="0" animBg="1"/>
      <p:bldP spid="86" grpId="1" animBg="1"/>
      <p:bldP spid="87" grpId="0" animBg="1"/>
      <p:bldP spid="87" grpId="1" animBg="1"/>
      <p:bldP spid="88" grpId="0" animBg="1"/>
      <p:bldP spid="88" grpId="1" animBg="1"/>
      <p:bldP spid="89" grpId="0" animBg="1"/>
      <p:bldP spid="90" grpId="0" animBg="1"/>
      <p:bldP spid="92" grpId="0" animBg="1"/>
      <p:bldP spid="93" grpId="0" animBg="1"/>
      <p:bldP spid="94" grpId="0" animBg="1"/>
      <p:bldP spid="95" grpId="0" animBg="1"/>
      <p:bldP spid="96" grpId="0" animBg="1"/>
      <p:bldP spid="98" grpId="0" animBg="1"/>
      <p:bldP spid="9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Accesses and Failures</a:t>
            </a:r>
          </a:p>
        </p:txBody>
      </p:sp>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Sense Amplifier</a:t>
              </a:r>
            </a:p>
          </p:txBody>
        </p:sp>
      </p:gr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831197" y="5385225"/>
            <a:ext cx="913694" cy="632961"/>
            <a:chOff x="1217789" y="5523973"/>
            <a:chExt cx="1467950" cy="632961"/>
          </a:xfrm>
        </p:grpSpPr>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1854349" y="2416908"/>
            <a:ext cx="6433695" cy="293851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28381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cxnSp>
        <p:nvCxnSpPr>
          <p:cNvPr id="130" name="Straight Connector 129"/>
          <p:cNvCxnSpPr/>
          <p:nvPr/>
        </p:nvCxnSpPr>
        <p:spPr>
          <a:xfrm>
            <a:off x="1824205"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83457"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4959721" y="1714969"/>
            <a:ext cx="3339343" cy="69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292766" y="1628202"/>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951266" y="162046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5821574" y="1326132"/>
            <a:ext cx="16156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Guardband</a:t>
            </a:r>
            <a:endParaRPr kumimoji="0" lang="en-US" sz="2400" b="1" i="1"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sp>
        <p:nvSpPr>
          <p:cNvPr id="148" name="TextBox 147"/>
          <p:cNvSpPr txBox="1"/>
          <p:nvPr/>
        </p:nvSpPr>
        <p:spPr>
          <a:xfrm>
            <a:off x="5375431" y="2927620"/>
            <a:ext cx="32329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Calibri" panose="020F0502020204030204"/>
                <a:ea typeface="+mn-ea"/>
                <a:cs typeface="+mn-cs"/>
              </a:rPr>
              <a:t>Process variation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during manufacturing results in cells having </a:t>
            </a:r>
            <a:r>
              <a:rPr kumimoji="0" lang="en-US" sz="24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unique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behavior</a:t>
            </a:r>
          </a:p>
        </p:txBody>
      </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7" name="Group 156"/>
          <p:cNvGrpSpPr/>
          <p:nvPr/>
        </p:nvGrpSpPr>
        <p:grpSpPr>
          <a:xfrm>
            <a:off x="8307785" y="1707445"/>
            <a:ext cx="808683" cy="1270815"/>
            <a:chOff x="8307785" y="1707445"/>
            <a:chExt cx="808683" cy="1270815"/>
          </a:xfrm>
        </p:grpSpPr>
        <p:sp>
          <p:nvSpPr>
            <p:cNvPr id="154" name="TextBox 153"/>
            <p:cNvSpPr txBox="1"/>
            <p:nvPr/>
          </p:nvSpPr>
          <p:spPr>
            <a:xfrm>
              <a:off x="8337850" y="2608928"/>
              <a:ext cx="726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Weak</a:t>
              </a:r>
            </a:p>
          </p:txBody>
        </p:sp>
        <p:sp>
          <p:nvSpPr>
            <p:cNvPr id="155" name="TextBox 154"/>
            <p:cNvSpPr txBox="1"/>
            <p:nvPr/>
          </p:nvSpPr>
          <p:spPr>
            <a:xfrm>
              <a:off x="8307785" y="1707445"/>
              <a:ext cx="808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Strong</a:t>
              </a:r>
            </a:p>
          </p:txBody>
        </p:sp>
        <p:sp>
          <p:nvSpPr>
            <p:cNvPr id="156" name="Up-Down Arrow 155"/>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p:cNvGrpSpPr/>
          <p:nvPr/>
        </p:nvGrpSpPr>
        <p:grpSpPr>
          <a:xfrm>
            <a:off x="1196078" y="3889997"/>
            <a:ext cx="2284536" cy="720391"/>
            <a:chOff x="1196078" y="3889997"/>
            <a:chExt cx="2284536" cy="720391"/>
          </a:xfrm>
        </p:grpSpPr>
        <p:sp>
          <p:nvSpPr>
            <p:cNvPr id="3" name="TextBox 2"/>
            <p:cNvSpPr txBox="1"/>
            <p:nvPr/>
          </p:nvSpPr>
          <p:spPr>
            <a:xfrm>
              <a:off x="1196078" y="3889997"/>
              <a:ext cx="2284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4472C4"/>
                  </a:solidFill>
                  <a:effectLst/>
                  <a:uLnTx/>
                  <a:uFillTx/>
                  <a:latin typeface="Calibri" panose="020F0502020204030204"/>
                  <a:ea typeface="+mn-ea"/>
                  <a:cs typeface="+mn-cs"/>
                </a:rPr>
                <a:t>Bitline</a:t>
              </a: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 Charge Sharing</a:t>
              </a:r>
            </a:p>
          </p:txBody>
        </p:sp>
        <p:cxnSp>
          <p:nvCxnSpPr>
            <p:cNvPr id="27" name="Straight Arrow Connector 26"/>
            <p:cNvCxnSpPr>
              <a:stCxn id="3" idx="2"/>
            </p:cNvCxnSpPr>
            <p:nvPr/>
          </p:nvCxnSpPr>
          <p:spPr>
            <a:xfrm>
              <a:off x="2338346" y="4259329"/>
              <a:ext cx="277475" cy="35105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73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795 -0.00671 L -0.23073 -0.23264 " pathEditMode="relative" rAng="0" ptsTypes="AA">
                                      <p:cBhvr>
                                        <p:cTn id="10" dur="1000" fill="hold"/>
                                        <p:tgtEl>
                                          <p:spTgt spid="42"/>
                                        </p:tgtEl>
                                        <p:attrNameLst>
                                          <p:attrName>ppt_x</p:attrName>
                                          <p:attrName>ppt_y</p:attrName>
                                        </p:attrNameLst>
                                      </p:cBhvr>
                                      <p:rCtr x="-12934" y="-11296"/>
                                    </p:animMotion>
                                  </p:childTnLst>
                                </p:cTn>
                              </p:par>
                              <p:par>
                                <p:cTn id="11" presetID="6" presetClass="emph" presetSubtype="0" fill="hold" nodeType="withEffect">
                                  <p:stCondLst>
                                    <p:cond delay="0"/>
                                  </p:stCondLst>
                                  <p:childTnLst>
                                    <p:animScale>
                                      <p:cBhvr>
                                        <p:cTn id="12" dur="1000" fill="hold"/>
                                        <p:tgtEl>
                                          <p:spTgt spid="42"/>
                                        </p:tgtEl>
                                      </p:cBhvr>
                                      <p:by x="50000" y="5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000"/>
                                        <p:tgtEl>
                                          <p:spTgt spid="57"/>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10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1000"/>
                                        <p:tgtEl>
                                          <p:spTgt spid="72"/>
                                        </p:tgtEl>
                                      </p:cBhvr>
                                    </p:animEffec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wipe(left)">
                                      <p:cBhvr>
                                        <p:cTn id="70" dur="500"/>
                                        <p:tgtEl>
                                          <p:spTgt spid="128"/>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4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25"/>
                                        </p:tgtEl>
                                        <p:attrNameLst>
                                          <p:attrName>style.visibility</p:attrName>
                                        </p:attrNameLst>
                                      </p:cBhvr>
                                      <p:to>
                                        <p:strVal val="visible"/>
                                      </p:to>
                                    </p:set>
                                    <p:animEffect transition="in" filter="wipe(left)">
                                      <p:cBhvr>
                                        <p:cTn id="87" dur="3000"/>
                                        <p:tgtEl>
                                          <p:spTgt spid="125"/>
                                        </p:tgtEl>
                                      </p:cBhvr>
                                    </p:animEffect>
                                  </p:childTnLst>
                                </p:cTn>
                              </p:par>
                              <p:par>
                                <p:cTn id="88" presetID="22" presetClass="entr" presetSubtype="8" fill="hold" nodeType="withEffect">
                                  <p:stCondLst>
                                    <p:cond delay="2000"/>
                                  </p:stCondLst>
                                  <p:childTnLst>
                                    <p:set>
                                      <p:cBhvr>
                                        <p:cTn id="89" dur="1" fill="hold">
                                          <p:stCondLst>
                                            <p:cond delay="0"/>
                                          </p:stCondLst>
                                        </p:cTn>
                                        <p:tgtEl>
                                          <p:spTgt spid="124"/>
                                        </p:tgtEl>
                                        <p:attrNameLst>
                                          <p:attrName>style.visibility</p:attrName>
                                        </p:attrNameLst>
                                      </p:cBhvr>
                                      <p:to>
                                        <p:strVal val="visible"/>
                                      </p:to>
                                    </p:set>
                                    <p:animEffect transition="in" filter="wipe(left)">
                                      <p:cBhvr>
                                        <p:cTn id="90" dur="3000"/>
                                        <p:tgtEl>
                                          <p:spTgt spid="124"/>
                                        </p:tgtEl>
                                      </p:cBhvr>
                                    </p:animEffect>
                                  </p:childTnLst>
                                </p:cTn>
                              </p:par>
                              <p:par>
                                <p:cTn id="91" presetID="22" presetClass="entr" presetSubtype="8" fill="hold" nodeType="withEffect">
                                  <p:stCondLst>
                                    <p:cond delay="500"/>
                                  </p:stCondLst>
                                  <p:childTnLst>
                                    <p:set>
                                      <p:cBhvr>
                                        <p:cTn id="92" dur="1" fill="hold">
                                          <p:stCondLst>
                                            <p:cond delay="0"/>
                                          </p:stCondLst>
                                        </p:cTn>
                                        <p:tgtEl>
                                          <p:spTgt spid="122"/>
                                        </p:tgtEl>
                                        <p:attrNameLst>
                                          <p:attrName>style.visibility</p:attrName>
                                        </p:attrNameLst>
                                      </p:cBhvr>
                                      <p:to>
                                        <p:strVal val="visible"/>
                                      </p:to>
                                    </p:set>
                                    <p:animEffect transition="in" filter="wipe(left)">
                                      <p:cBhvr>
                                        <p:cTn id="93" dur="3000"/>
                                        <p:tgtEl>
                                          <p:spTgt spid="122"/>
                                        </p:tgtEl>
                                      </p:cBhvr>
                                    </p:animEffect>
                                  </p:childTnLst>
                                </p:cTn>
                              </p:par>
                              <p:par>
                                <p:cTn id="94" presetID="1" presetClass="entr" presetSubtype="0" fill="hold" grpId="0" nodeType="withEffect">
                                  <p:stCondLst>
                                    <p:cond delay="0"/>
                                  </p:stCondLst>
                                  <p:childTnLst>
                                    <p:set>
                                      <p:cBhvr>
                                        <p:cTn id="95" dur="1" fill="hold">
                                          <p:stCondLst>
                                            <p:cond delay="0"/>
                                          </p:stCondLst>
                                        </p:cTn>
                                        <p:tgtEl>
                                          <p:spTgt spid="148"/>
                                        </p:tgtEl>
                                        <p:attrNameLst>
                                          <p:attrName>style.visibility</p:attrName>
                                        </p:attrNameLst>
                                      </p:cBhvr>
                                      <p:to>
                                        <p:strVal val="visible"/>
                                      </p:to>
                                    </p:set>
                                  </p:childTnLst>
                                </p:cTn>
                              </p:par>
                              <p:par>
                                <p:cTn id="96" presetID="1" presetClass="exit" presetSubtype="0" fill="hold" grpId="1" nodeType="withEffect">
                                  <p:stCondLst>
                                    <p:cond delay="0"/>
                                  </p:stCondLst>
                                  <p:childTnLst>
                                    <p:set>
                                      <p:cBhvr>
                                        <p:cTn id="97" dur="1" fill="hold">
                                          <p:stCondLst>
                                            <p:cond delay="0"/>
                                          </p:stCondLst>
                                        </p:cTn>
                                        <p:tgtEl>
                                          <p:spTgt spid="14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42"/>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43"/>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4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36" grpId="0"/>
      <p:bldP spid="147" grpId="0"/>
      <p:bldP spid="147" grpId="1"/>
      <p:bldP spid="148" grpId="0"/>
      <p:bldP spid="149" grpId="0"/>
      <p:bldP spid="150" grpId="0"/>
      <p:bldP spid="151" grpId="0"/>
      <p:bldP spid="1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SAFARI Group Members @ ETH Zurich</a:t>
            </a:r>
          </a:p>
        </p:txBody>
      </p:sp>
      <p:sp>
        <p:nvSpPr>
          <p:cNvPr id="2150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250F304-EB81-1C45-9F43-338BF2D9505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a:extLst>
              <a:ext uri="{FF2B5EF4-FFF2-40B4-BE49-F238E27FC236}">
                <a16:creationId xmlns:a16="http://schemas.microsoft.com/office/drawing/2014/main" id="{F4F330C3-30FC-7C43-9A2E-B56202627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8969" y="2746888"/>
            <a:ext cx="1080000" cy="1474200"/>
          </a:xfrm>
          <a:prstGeom prst="rect">
            <a:avLst/>
          </a:prstGeom>
        </p:spPr>
      </p:pic>
      <p:pic>
        <p:nvPicPr>
          <p:cNvPr id="7" name="Picture 6">
            <a:extLst>
              <a:ext uri="{FF2B5EF4-FFF2-40B4-BE49-F238E27FC236}">
                <a16:creationId xmlns:a16="http://schemas.microsoft.com/office/drawing/2014/main" id="{FFD5AEBD-3C24-AB4F-B882-26A30D1D0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51" y="987497"/>
            <a:ext cx="1080000" cy="1410667"/>
          </a:xfrm>
          <a:prstGeom prst="rect">
            <a:avLst/>
          </a:prstGeom>
        </p:spPr>
      </p:pic>
      <p:pic>
        <p:nvPicPr>
          <p:cNvPr id="9" name="Picture 8">
            <a:extLst>
              <a:ext uri="{FF2B5EF4-FFF2-40B4-BE49-F238E27FC236}">
                <a16:creationId xmlns:a16="http://schemas.microsoft.com/office/drawing/2014/main" id="{F5BB1335-85ED-5F4E-BB4A-330702F7D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409" y="4626508"/>
            <a:ext cx="1195834" cy="1374140"/>
          </a:xfrm>
          <a:prstGeom prst="rect">
            <a:avLst/>
          </a:prstGeom>
        </p:spPr>
      </p:pic>
      <p:pic>
        <p:nvPicPr>
          <p:cNvPr id="13" name="Picture 12">
            <a:extLst>
              <a:ext uri="{FF2B5EF4-FFF2-40B4-BE49-F238E27FC236}">
                <a16:creationId xmlns:a16="http://schemas.microsoft.com/office/drawing/2014/main" id="{73595177-EB60-EB4A-B007-CB449B722A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7697" y="2743417"/>
            <a:ext cx="1194405" cy="1481947"/>
          </a:xfrm>
          <a:prstGeom prst="rect">
            <a:avLst/>
          </a:prstGeom>
        </p:spPr>
      </p:pic>
      <p:pic>
        <p:nvPicPr>
          <p:cNvPr id="15" name="Picture 14">
            <a:extLst>
              <a:ext uri="{FF2B5EF4-FFF2-40B4-BE49-F238E27FC236}">
                <a16:creationId xmlns:a16="http://schemas.microsoft.com/office/drawing/2014/main" id="{427987E3-22B5-C048-ADE7-E859D5AE8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1619" y="2779288"/>
            <a:ext cx="1080000" cy="1441800"/>
          </a:xfrm>
          <a:prstGeom prst="rect">
            <a:avLst/>
          </a:prstGeom>
        </p:spPr>
      </p:pic>
      <p:pic>
        <p:nvPicPr>
          <p:cNvPr id="17" name="Picture 16">
            <a:extLst>
              <a:ext uri="{FF2B5EF4-FFF2-40B4-BE49-F238E27FC236}">
                <a16:creationId xmlns:a16="http://schemas.microsoft.com/office/drawing/2014/main" id="{FF641015-6A52-4749-999E-04C7B59C17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2471" y="2811688"/>
            <a:ext cx="1080000" cy="1409400"/>
          </a:xfrm>
          <a:prstGeom prst="rect">
            <a:avLst/>
          </a:prstGeom>
        </p:spPr>
      </p:pic>
      <p:pic>
        <p:nvPicPr>
          <p:cNvPr id="19" name="Picture 18">
            <a:extLst>
              <a:ext uri="{FF2B5EF4-FFF2-40B4-BE49-F238E27FC236}">
                <a16:creationId xmlns:a16="http://schemas.microsoft.com/office/drawing/2014/main" id="{467FAD51-138C-EE44-8D66-04DAECA480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97" y="2811688"/>
            <a:ext cx="1080000" cy="1409400"/>
          </a:xfrm>
          <a:prstGeom prst="rect">
            <a:avLst/>
          </a:prstGeom>
        </p:spPr>
      </p:pic>
      <p:pic>
        <p:nvPicPr>
          <p:cNvPr id="21" name="Picture 20">
            <a:extLst>
              <a:ext uri="{FF2B5EF4-FFF2-40B4-BE49-F238E27FC236}">
                <a16:creationId xmlns:a16="http://schemas.microsoft.com/office/drawing/2014/main" id="{665338EE-B0E1-BA4B-A632-03549DA0F1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6452" y="4616776"/>
            <a:ext cx="1043840" cy="1392477"/>
          </a:xfrm>
          <a:prstGeom prst="rect">
            <a:avLst/>
          </a:prstGeom>
        </p:spPr>
      </p:pic>
      <p:pic>
        <p:nvPicPr>
          <p:cNvPr id="23" name="Picture 22">
            <a:extLst>
              <a:ext uri="{FF2B5EF4-FFF2-40B4-BE49-F238E27FC236}">
                <a16:creationId xmlns:a16="http://schemas.microsoft.com/office/drawing/2014/main" id="{FDA129E6-5680-164E-8C07-DDE7CE77C7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6978" y="4626327"/>
            <a:ext cx="1080000" cy="1382927"/>
          </a:xfrm>
          <a:prstGeom prst="rect">
            <a:avLst/>
          </a:prstGeom>
        </p:spPr>
      </p:pic>
      <p:pic>
        <p:nvPicPr>
          <p:cNvPr id="25" name="Picture 24">
            <a:extLst>
              <a:ext uri="{FF2B5EF4-FFF2-40B4-BE49-F238E27FC236}">
                <a16:creationId xmlns:a16="http://schemas.microsoft.com/office/drawing/2014/main" id="{BA462A6A-09F2-934E-B78D-AD172343BA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6951" y="1010454"/>
            <a:ext cx="1080000" cy="1387710"/>
          </a:xfrm>
          <a:prstGeom prst="rect">
            <a:avLst/>
          </a:prstGeom>
        </p:spPr>
      </p:pic>
      <p:pic>
        <p:nvPicPr>
          <p:cNvPr id="27" name="Picture 26">
            <a:extLst>
              <a:ext uri="{FF2B5EF4-FFF2-40B4-BE49-F238E27FC236}">
                <a16:creationId xmlns:a16="http://schemas.microsoft.com/office/drawing/2014/main" id="{25D6D3E3-8635-8F43-BC28-33CF545E42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92045" y="2811688"/>
            <a:ext cx="1080000" cy="1409400"/>
          </a:xfrm>
          <a:prstGeom prst="rect">
            <a:avLst/>
          </a:prstGeom>
        </p:spPr>
      </p:pic>
      <p:pic>
        <p:nvPicPr>
          <p:cNvPr id="29" name="Picture 28">
            <a:extLst>
              <a:ext uri="{FF2B5EF4-FFF2-40B4-BE49-F238E27FC236}">
                <a16:creationId xmlns:a16="http://schemas.microsoft.com/office/drawing/2014/main" id="{A4B5752C-65E5-7C42-ACDA-09AF0EB986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75331" y="4626327"/>
            <a:ext cx="1224078" cy="1382928"/>
          </a:xfrm>
          <a:prstGeom prst="rect">
            <a:avLst/>
          </a:prstGeom>
        </p:spPr>
      </p:pic>
      <p:pic>
        <p:nvPicPr>
          <p:cNvPr id="31" name="Picture 30">
            <a:extLst>
              <a:ext uri="{FF2B5EF4-FFF2-40B4-BE49-F238E27FC236}">
                <a16:creationId xmlns:a16="http://schemas.microsoft.com/office/drawing/2014/main" id="{97C0EDF4-3D6D-E747-B4F5-5C16163E4B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504" y="4634934"/>
            <a:ext cx="1080000" cy="1365714"/>
          </a:xfrm>
          <a:prstGeom prst="rect">
            <a:avLst/>
          </a:prstGeom>
        </p:spPr>
      </p:pic>
      <p:pic>
        <p:nvPicPr>
          <p:cNvPr id="33" name="Picture 32">
            <a:extLst>
              <a:ext uri="{FF2B5EF4-FFF2-40B4-BE49-F238E27FC236}">
                <a16:creationId xmlns:a16="http://schemas.microsoft.com/office/drawing/2014/main" id="{9FE3C834-449F-F34B-9F04-A42388F7C85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96951" y="991749"/>
            <a:ext cx="1080000" cy="1406415"/>
          </a:xfrm>
          <a:prstGeom prst="rect">
            <a:avLst/>
          </a:prstGeom>
        </p:spPr>
      </p:pic>
      <p:sp>
        <p:nvSpPr>
          <p:cNvPr id="34" name="TextBox 33">
            <a:extLst>
              <a:ext uri="{FF2B5EF4-FFF2-40B4-BE49-F238E27FC236}">
                <a16:creationId xmlns:a16="http://schemas.microsoft.com/office/drawing/2014/main" id="{B0E31856-53C8-6449-B8E5-951C0B578981}"/>
              </a:ext>
            </a:extLst>
          </p:cNvPr>
          <p:cNvSpPr txBox="1"/>
          <p:nvPr/>
        </p:nvSpPr>
        <p:spPr>
          <a:xfrm>
            <a:off x="251520" y="2367413"/>
            <a:ext cx="105670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Dr. Mohammed</a:t>
            </a:r>
            <a:br>
              <a:rPr kumimoji="0" lang="en-US" sz="1000" b="0" i="0" u="none" strike="noStrike" kern="1200" cap="none" spc="0" normalizeH="0" baseline="0" noProof="0" dirty="0">
                <a:ln>
                  <a:noFill/>
                </a:ln>
                <a:solidFill>
                  <a:srgbClr val="000000"/>
                </a:solidFill>
                <a:effectLst/>
                <a:uLnTx/>
                <a:uFillTx/>
                <a:latin typeface="Tahoma"/>
                <a:ea typeface="+mn-ea"/>
                <a:cs typeface="+mn-cs"/>
              </a:rPr>
            </a:br>
            <a:r>
              <a:rPr kumimoji="0" lang="en-US" sz="1000" b="0" i="0" u="none" strike="noStrike" kern="1200" cap="none" spc="0" normalizeH="0" baseline="0" noProof="0" dirty="0" err="1">
                <a:ln>
                  <a:noFill/>
                </a:ln>
                <a:solidFill>
                  <a:srgbClr val="000000"/>
                </a:solidFill>
                <a:effectLst/>
                <a:uLnTx/>
                <a:uFillTx/>
                <a:latin typeface="Tahoma"/>
                <a:ea typeface="+mn-ea"/>
                <a:cs typeface="+mn-cs"/>
              </a:rPr>
              <a:t>Alser</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38" name="TextBox 37">
            <a:extLst>
              <a:ext uri="{FF2B5EF4-FFF2-40B4-BE49-F238E27FC236}">
                <a16:creationId xmlns:a16="http://schemas.microsoft.com/office/drawing/2014/main" id="{6C34098C-DD78-814B-A4EF-2C29E8252CC5}"/>
              </a:ext>
            </a:extLst>
          </p:cNvPr>
          <p:cNvSpPr txBox="1"/>
          <p:nvPr/>
        </p:nvSpPr>
        <p:spPr>
          <a:xfrm>
            <a:off x="1552053" y="2380818"/>
            <a:ext cx="61587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Dr. Lois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Orosa</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39" name="TextBox 38">
            <a:extLst>
              <a:ext uri="{FF2B5EF4-FFF2-40B4-BE49-F238E27FC236}">
                <a16:creationId xmlns:a16="http://schemas.microsoft.com/office/drawing/2014/main" id="{8F0F5416-843D-2E46-94EF-4551098DB3E2}"/>
              </a:ext>
            </a:extLst>
          </p:cNvPr>
          <p:cNvSpPr txBox="1"/>
          <p:nvPr/>
        </p:nvSpPr>
        <p:spPr>
          <a:xfrm>
            <a:off x="2531186" y="2380818"/>
            <a:ext cx="81785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Dr.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Yaohua</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Wang</a:t>
            </a:r>
          </a:p>
        </p:txBody>
      </p:sp>
      <p:sp>
        <p:nvSpPr>
          <p:cNvPr id="40" name="TextBox 39">
            <a:extLst>
              <a:ext uri="{FF2B5EF4-FFF2-40B4-BE49-F238E27FC236}">
                <a16:creationId xmlns:a16="http://schemas.microsoft.com/office/drawing/2014/main" id="{BF7BCE28-8088-9342-868C-1520E1AC388C}"/>
              </a:ext>
            </a:extLst>
          </p:cNvPr>
          <p:cNvSpPr txBox="1"/>
          <p:nvPr/>
        </p:nvSpPr>
        <p:spPr>
          <a:xfrm>
            <a:off x="188507" y="4181018"/>
            <a:ext cx="87395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000" b="0" i="0" u="none" strike="noStrike" kern="1200" cap="none" spc="0" normalizeH="0" baseline="0" noProof="0" dirty="0">
                <a:ln>
                  <a:noFill/>
                </a:ln>
                <a:solidFill>
                  <a:srgbClr val="000000"/>
                </a:solidFill>
                <a:effectLst/>
                <a:uLnTx/>
                <a:uFillTx/>
                <a:latin typeface="Tahoma"/>
                <a:ea typeface="+mn-ea"/>
                <a:cs typeface="+mn-cs"/>
              </a:rPr>
              <a:t> Kim</a:t>
            </a:r>
          </a:p>
        </p:txBody>
      </p:sp>
      <p:sp>
        <p:nvSpPr>
          <p:cNvPr id="41" name="TextBox 40">
            <a:extLst>
              <a:ext uri="{FF2B5EF4-FFF2-40B4-BE49-F238E27FC236}">
                <a16:creationId xmlns:a16="http://schemas.microsoft.com/office/drawing/2014/main" id="{6BA1E33F-6BF0-0141-BDBA-41E79F6E156D}"/>
              </a:ext>
            </a:extLst>
          </p:cNvPr>
          <p:cNvSpPr txBox="1"/>
          <p:nvPr/>
        </p:nvSpPr>
        <p:spPr>
          <a:xfrm>
            <a:off x="1223187" y="4190891"/>
            <a:ext cx="98456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Hasan Hassan</a:t>
            </a:r>
          </a:p>
        </p:txBody>
      </p:sp>
      <p:sp>
        <p:nvSpPr>
          <p:cNvPr id="42" name="TextBox 41">
            <a:extLst>
              <a:ext uri="{FF2B5EF4-FFF2-40B4-BE49-F238E27FC236}">
                <a16:creationId xmlns:a16="http://schemas.microsoft.com/office/drawing/2014/main" id="{43137B8E-C2A7-F34E-AA11-BB35847D6319}"/>
              </a:ext>
            </a:extLst>
          </p:cNvPr>
          <p:cNvSpPr txBox="1"/>
          <p:nvPr/>
        </p:nvSpPr>
        <p:spPr>
          <a:xfrm>
            <a:off x="2407932" y="4190891"/>
            <a:ext cx="89960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Minesh</a:t>
            </a:r>
            <a:r>
              <a:rPr kumimoji="0" lang="en-US" sz="1000" b="0" i="0" u="none" strike="noStrike" kern="1200" cap="none" spc="0" normalizeH="0" baseline="0" noProof="0" dirty="0">
                <a:ln>
                  <a:noFill/>
                </a:ln>
                <a:solidFill>
                  <a:srgbClr val="000000"/>
                </a:solidFill>
                <a:effectLst/>
                <a:uLnTx/>
                <a:uFillTx/>
                <a:latin typeface="Tahoma"/>
                <a:ea typeface="+mn-ea"/>
                <a:cs typeface="+mn-cs"/>
              </a:rPr>
              <a:t> Patel</a:t>
            </a:r>
          </a:p>
        </p:txBody>
      </p:sp>
      <p:sp>
        <p:nvSpPr>
          <p:cNvPr id="43" name="TextBox 42">
            <a:extLst>
              <a:ext uri="{FF2B5EF4-FFF2-40B4-BE49-F238E27FC236}">
                <a16:creationId xmlns:a16="http://schemas.microsoft.com/office/drawing/2014/main" id="{EDBF4655-CEC4-9949-8080-8F9B5E0DD71E}"/>
              </a:ext>
            </a:extLst>
          </p:cNvPr>
          <p:cNvSpPr txBox="1"/>
          <p:nvPr/>
        </p:nvSpPr>
        <p:spPr>
          <a:xfrm>
            <a:off x="3521717" y="4190891"/>
            <a:ext cx="832279"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Ivan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Puddu</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44" name="TextBox 43">
            <a:extLst>
              <a:ext uri="{FF2B5EF4-FFF2-40B4-BE49-F238E27FC236}">
                <a16:creationId xmlns:a16="http://schemas.microsoft.com/office/drawing/2014/main" id="{E8C7C340-E674-1745-B3A1-AADA148C225F}"/>
              </a:ext>
            </a:extLst>
          </p:cNvPr>
          <p:cNvSpPr txBox="1"/>
          <p:nvPr/>
        </p:nvSpPr>
        <p:spPr>
          <a:xfrm>
            <a:off x="5666575" y="4190891"/>
            <a:ext cx="93807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Giray</a:t>
            </a:r>
            <a:r>
              <a:rPr kumimoji="0" lang="en-US" sz="1000" b="0" i="0" u="none" strike="noStrike" kern="1200" cap="none" spc="0" normalizeH="0" baseline="0" noProof="0" dirty="0">
                <a:ln>
                  <a:noFill/>
                </a:ln>
                <a:solidFill>
                  <a:srgbClr val="000000"/>
                </a:solidFill>
                <a:effectLst/>
                <a:uLnTx/>
                <a:uFillTx/>
                <a:latin typeface="Tahoma"/>
                <a:ea typeface="+mn-ea"/>
                <a:cs typeface="+mn-cs"/>
              </a:rPr>
              <a:t>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Yaglikci</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45" name="TextBox 44">
            <a:extLst>
              <a:ext uri="{FF2B5EF4-FFF2-40B4-BE49-F238E27FC236}">
                <a16:creationId xmlns:a16="http://schemas.microsoft.com/office/drawing/2014/main" id="{4D1724F0-4982-AF43-B217-88B3A4A7914A}"/>
              </a:ext>
            </a:extLst>
          </p:cNvPr>
          <p:cNvSpPr txBox="1"/>
          <p:nvPr/>
        </p:nvSpPr>
        <p:spPr>
          <a:xfrm>
            <a:off x="6962045" y="4190891"/>
            <a:ext cx="79541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Can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Firtina</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TextBox 45">
            <a:extLst>
              <a:ext uri="{FF2B5EF4-FFF2-40B4-BE49-F238E27FC236}">
                <a16:creationId xmlns:a16="http://schemas.microsoft.com/office/drawing/2014/main" id="{D40466D1-8B9A-B142-B2AD-B59292E46FAB}"/>
              </a:ext>
            </a:extLst>
          </p:cNvPr>
          <p:cNvSpPr txBox="1"/>
          <p:nvPr/>
        </p:nvSpPr>
        <p:spPr>
          <a:xfrm>
            <a:off x="8145376" y="4181018"/>
            <a:ext cx="80502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Geraldo 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de Oliveira</a:t>
            </a:r>
          </a:p>
        </p:txBody>
      </p:sp>
      <p:sp>
        <p:nvSpPr>
          <p:cNvPr id="47" name="TextBox 46">
            <a:extLst>
              <a:ext uri="{FF2B5EF4-FFF2-40B4-BE49-F238E27FC236}">
                <a16:creationId xmlns:a16="http://schemas.microsoft.com/office/drawing/2014/main" id="{77AF522B-0F11-0645-9FE7-1A16BD6FC267}"/>
              </a:ext>
            </a:extLst>
          </p:cNvPr>
          <p:cNvSpPr txBox="1"/>
          <p:nvPr/>
        </p:nvSpPr>
        <p:spPr>
          <a:xfrm>
            <a:off x="166300" y="5991091"/>
            <a:ext cx="9829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Nika Mansouri</a:t>
            </a:r>
          </a:p>
        </p:txBody>
      </p:sp>
      <p:sp>
        <p:nvSpPr>
          <p:cNvPr id="48" name="TextBox 47">
            <a:extLst>
              <a:ext uri="{FF2B5EF4-FFF2-40B4-BE49-F238E27FC236}">
                <a16:creationId xmlns:a16="http://schemas.microsoft.com/office/drawing/2014/main" id="{9944725C-8B06-D64F-8FE8-64C36851BDE7}"/>
              </a:ext>
            </a:extLst>
          </p:cNvPr>
          <p:cNvSpPr txBox="1"/>
          <p:nvPr/>
        </p:nvSpPr>
        <p:spPr>
          <a:xfrm>
            <a:off x="1201779" y="5991091"/>
            <a:ext cx="109196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Skanda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Koppula</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49" name="TextBox 48">
            <a:extLst>
              <a:ext uri="{FF2B5EF4-FFF2-40B4-BE49-F238E27FC236}">
                <a16:creationId xmlns:a16="http://schemas.microsoft.com/office/drawing/2014/main" id="{75F2A0DF-3140-5B44-8E29-47953BCD21C9}"/>
              </a:ext>
            </a:extLst>
          </p:cNvPr>
          <p:cNvSpPr txBox="1"/>
          <p:nvPr/>
        </p:nvSpPr>
        <p:spPr>
          <a:xfrm>
            <a:off x="2409773" y="5991091"/>
            <a:ext cx="96051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Konstantinos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Kanellopoulos</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50" name="TextBox 49">
            <a:extLst>
              <a:ext uri="{FF2B5EF4-FFF2-40B4-BE49-F238E27FC236}">
                <a16:creationId xmlns:a16="http://schemas.microsoft.com/office/drawing/2014/main" id="{8EAA4EAB-EC0B-1E47-92D8-F5AFC71C5BA8}"/>
              </a:ext>
            </a:extLst>
          </p:cNvPr>
          <p:cNvSpPr txBox="1"/>
          <p:nvPr/>
        </p:nvSpPr>
        <p:spPr>
          <a:xfrm>
            <a:off x="3542658" y="6009254"/>
            <a:ext cx="93647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Nisa</a:t>
            </a:r>
            <a:r>
              <a:rPr kumimoji="0" lang="en-US" sz="1000" b="0" i="0" u="none" strike="noStrike" kern="1200" cap="none" spc="0" normalizeH="0" baseline="0" noProof="0" dirty="0">
                <a:ln>
                  <a:noFill/>
                </a:ln>
                <a:solidFill>
                  <a:srgbClr val="000000"/>
                </a:solidFill>
                <a:effectLst/>
                <a:uLnTx/>
                <a:uFillTx/>
                <a:latin typeface="Tahoma"/>
                <a:ea typeface="+mn-ea"/>
                <a:cs typeface="+mn-cs"/>
              </a:rPr>
              <a:t>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Bostanci</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51" name="TextBox 50">
            <a:extLst>
              <a:ext uri="{FF2B5EF4-FFF2-40B4-BE49-F238E27FC236}">
                <a16:creationId xmlns:a16="http://schemas.microsoft.com/office/drawing/2014/main" id="{413E170F-1CB4-7C4D-A59A-010917753ECE}"/>
              </a:ext>
            </a:extLst>
          </p:cNvPr>
          <p:cNvSpPr txBox="1"/>
          <p:nvPr/>
        </p:nvSpPr>
        <p:spPr>
          <a:xfrm>
            <a:off x="4706254" y="5991091"/>
            <a:ext cx="99578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Ataberk</a:t>
            </a:r>
            <a:r>
              <a:rPr kumimoji="0" lang="en-US" sz="1000" b="0" i="0" u="none" strike="noStrike" kern="1200" cap="none" spc="0" normalizeH="0" baseline="0" noProof="0" dirty="0">
                <a:ln>
                  <a:noFill/>
                </a:ln>
                <a:solidFill>
                  <a:srgbClr val="000000"/>
                </a:solidFill>
                <a:effectLst/>
                <a:uLnTx/>
                <a:uFillTx/>
                <a:latin typeface="Tahoma"/>
                <a:ea typeface="+mn-ea"/>
                <a:cs typeface="+mn-cs"/>
              </a:rPr>
              <a:t>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Olgun</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35" name="TextBox 34">
            <a:extLst>
              <a:ext uri="{FF2B5EF4-FFF2-40B4-BE49-F238E27FC236}">
                <a16:creationId xmlns:a16="http://schemas.microsoft.com/office/drawing/2014/main" id="{432295A3-5F7B-5F43-9181-1BEE72DB19A3}"/>
              </a:ext>
            </a:extLst>
          </p:cNvPr>
          <p:cNvSpPr txBox="1"/>
          <p:nvPr/>
        </p:nvSpPr>
        <p:spPr>
          <a:xfrm>
            <a:off x="4835770" y="1010454"/>
            <a:ext cx="30782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4 Post-doctoral Researchers </a:t>
            </a:r>
          </a:p>
        </p:txBody>
      </p:sp>
      <p:sp>
        <p:nvSpPr>
          <p:cNvPr id="53" name="TextBox 52">
            <a:extLst>
              <a:ext uri="{FF2B5EF4-FFF2-40B4-BE49-F238E27FC236}">
                <a16:creationId xmlns:a16="http://schemas.microsoft.com/office/drawing/2014/main" id="{0E02293D-341E-BB48-9EF5-CA2DDBDCCB45}"/>
              </a:ext>
            </a:extLst>
          </p:cNvPr>
          <p:cNvSpPr txBox="1"/>
          <p:nvPr/>
        </p:nvSpPr>
        <p:spPr>
          <a:xfrm>
            <a:off x="4845837" y="1397693"/>
            <a:ext cx="3007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8 PhD Students + 4 at CMU</a:t>
            </a:r>
          </a:p>
        </p:txBody>
      </p:sp>
      <p:sp>
        <p:nvSpPr>
          <p:cNvPr id="54" name="TextBox 53">
            <a:extLst>
              <a:ext uri="{FF2B5EF4-FFF2-40B4-BE49-F238E27FC236}">
                <a16:creationId xmlns:a16="http://schemas.microsoft.com/office/drawing/2014/main" id="{0714718F-7924-2A4C-BBF8-23AA710090E9}"/>
              </a:ext>
            </a:extLst>
          </p:cNvPr>
          <p:cNvSpPr txBox="1"/>
          <p:nvPr/>
        </p:nvSpPr>
        <p:spPr>
          <a:xfrm>
            <a:off x="4835770" y="1763523"/>
            <a:ext cx="11100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5 Interns</a:t>
            </a:r>
          </a:p>
        </p:txBody>
      </p:sp>
      <p:sp>
        <p:nvSpPr>
          <p:cNvPr id="55" name="TextBox 54">
            <a:extLst>
              <a:ext uri="{FF2B5EF4-FFF2-40B4-BE49-F238E27FC236}">
                <a16:creationId xmlns:a16="http://schemas.microsoft.com/office/drawing/2014/main" id="{3548752D-74FC-1B42-94E1-504EC3667519}"/>
              </a:ext>
            </a:extLst>
          </p:cNvPr>
          <p:cNvSpPr txBox="1"/>
          <p:nvPr/>
        </p:nvSpPr>
        <p:spPr>
          <a:xfrm>
            <a:off x="4716016" y="2116290"/>
            <a:ext cx="41887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Tahoma"/>
              </a:rPr>
              <a:t>15</a:t>
            </a:r>
            <a:r>
              <a:rPr kumimoji="0" lang="en-US" sz="1800" b="0" i="0" u="none" strike="noStrike" kern="1200" cap="none" spc="0" normalizeH="0" baseline="0" noProof="0" dirty="0">
                <a:ln>
                  <a:noFill/>
                </a:ln>
                <a:solidFill>
                  <a:srgbClr val="0000FF"/>
                </a:solidFill>
                <a:effectLst/>
                <a:uLnTx/>
                <a:uFillTx/>
                <a:latin typeface="Tahoma"/>
                <a:ea typeface="+mn-ea"/>
                <a:cs typeface="+mn-cs"/>
              </a:rPr>
              <a:t> Master’s and Bachelor’s Researchers</a:t>
            </a:r>
          </a:p>
        </p:txBody>
      </p:sp>
      <p:pic>
        <p:nvPicPr>
          <p:cNvPr id="37" name="Picture 36">
            <a:extLst>
              <a:ext uri="{FF2B5EF4-FFF2-40B4-BE49-F238E27FC236}">
                <a16:creationId xmlns:a16="http://schemas.microsoft.com/office/drawing/2014/main" id="{81765CEA-AB42-4B4D-A55D-764B75B5DB2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3980" y="2755932"/>
            <a:ext cx="1124086" cy="1465155"/>
          </a:xfrm>
          <a:prstGeom prst="rect">
            <a:avLst/>
          </a:prstGeom>
        </p:spPr>
      </p:pic>
      <p:sp>
        <p:nvSpPr>
          <p:cNvPr id="58" name="TextBox 57">
            <a:extLst>
              <a:ext uri="{FF2B5EF4-FFF2-40B4-BE49-F238E27FC236}">
                <a16:creationId xmlns:a16="http://schemas.microsoft.com/office/drawing/2014/main" id="{DF4E247C-AB71-D148-9D37-8CEFC6D7CBB7}"/>
              </a:ext>
            </a:extLst>
          </p:cNvPr>
          <p:cNvSpPr txBox="1"/>
          <p:nvPr/>
        </p:nvSpPr>
        <p:spPr>
          <a:xfrm>
            <a:off x="4470390" y="4190891"/>
            <a:ext cx="1173719"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Lukas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Breitwieser</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3" name="Picture 2">
            <a:extLst>
              <a:ext uri="{FF2B5EF4-FFF2-40B4-BE49-F238E27FC236}">
                <a16:creationId xmlns:a16="http://schemas.microsoft.com/office/drawing/2014/main" id="{55658FAD-7651-EC48-BBDC-A79578C9D82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76951" y="991749"/>
            <a:ext cx="1054195" cy="1405593"/>
          </a:xfrm>
          <a:prstGeom prst="rect">
            <a:avLst/>
          </a:prstGeom>
        </p:spPr>
      </p:pic>
      <p:sp>
        <p:nvSpPr>
          <p:cNvPr id="52" name="TextBox 51">
            <a:extLst>
              <a:ext uri="{FF2B5EF4-FFF2-40B4-BE49-F238E27FC236}">
                <a16:creationId xmlns:a16="http://schemas.microsoft.com/office/drawing/2014/main" id="{E44B3A37-4A7D-CD41-8FC8-F29E0B5AD2A5}"/>
              </a:ext>
            </a:extLst>
          </p:cNvPr>
          <p:cNvSpPr txBox="1"/>
          <p:nvPr/>
        </p:nvSpPr>
        <p:spPr>
          <a:xfrm>
            <a:off x="3573577" y="2356862"/>
            <a:ext cx="90281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Dr. Juan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Gómez-Luna</a:t>
            </a:r>
          </a:p>
        </p:txBody>
      </p:sp>
      <p:pic>
        <p:nvPicPr>
          <p:cNvPr id="6" name="Picture 5">
            <a:extLst>
              <a:ext uri="{FF2B5EF4-FFF2-40B4-BE49-F238E27FC236}">
                <a16:creationId xmlns:a16="http://schemas.microsoft.com/office/drawing/2014/main" id="{DB078CD7-994B-CA49-8D42-F55F50CF070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86653" y="4619643"/>
            <a:ext cx="1161611" cy="1381786"/>
          </a:xfrm>
          <a:prstGeom prst="rect">
            <a:avLst/>
          </a:prstGeom>
        </p:spPr>
      </p:pic>
      <p:sp>
        <p:nvSpPr>
          <p:cNvPr id="56" name="TextBox 55">
            <a:extLst>
              <a:ext uri="{FF2B5EF4-FFF2-40B4-BE49-F238E27FC236}">
                <a16:creationId xmlns:a16="http://schemas.microsoft.com/office/drawing/2014/main" id="{76087194-440A-7345-BCD3-457EBA7A07D2}"/>
              </a:ext>
            </a:extLst>
          </p:cNvPr>
          <p:cNvSpPr txBox="1"/>
          <p:nvPr/>
        </p:nvSpPr>
        <p:spPr>
          <a:xfrm>
            <a:off x="5892291" y="6009253"/>
            <a:ext cx="1069524"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Rokneddin</a:t>
            </a:r>
            <a:r>
              <a:rPr kumimoji="0" lang="en-US" sz="1000" b="0" i="0" u="none" strike="noStrike" kern="1200" cap="none" spc="0" normalizeH="0" baseline="0" noProof="0" dirty="0">
                <a:ln>
                  <a:noFill/>
                </a:ln>
                <a:solidFill>
                  <a:srgbClr val="000000"/>
                </a:solidFill>
                <a:effectLst/>
                <a:uLnTx/>
                <a:uFillTx/>
                <a:latin typeface="Tahoma"/>
                <a:ea typeface="+mn-ea"/>
                <a:cs typeface="+mn-cs"/>
              </a:rPr>
              <a:t> Azizi</a:t>
            </a:r>
          </a:p>
        </p:txBody>
      </p:sp>
      <p:pic>
        <p:nvPicPr>
          <p:cNvPr id="20" name="Picture 19">
            <a:extLst>
              <a:ext uri="{FF2B5EF4-FFF2-40B4-BE49-F238E27FC236}">
                <a16:creationId xmlns:a16="http://schemas.microsoft.com/office/drawing/2014/main" id="{7DEE50CB-DBB5-AB4D-AB28-146380833A6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60054" y="4606748"/>
            <a:ext cx="1089765" cy="1392477"/>
          </a:xfrm>
          <a:prstGeom prst="rect">
            <a:avLst/>
          </a:prstGeom>
        </p:spPr>
      </p:pic>
      <p:sp>
        <p:nvSpPr>
          <p:cNvPr id="57" name="TextBox 56">
            <a:extLst>
              <a:ext uri="{FF2B5EF4-FFF2-40B4-BE49-F238E27FC236}">
                <a16:creationId xmlns:a16="http://schemas.microsoft.com/office/drawing/2014/main" id="{69DC9FE5-2128-EC4C-AE8A-2D236359ABF9}"/>
              </a:ext>
            </a:extLst>
          </p:cNvPr>
          <p:cNvSpPr txBox="1"/>
          <p:nvPr/>
        </p:nvSpPr>
        <p:spPr>
          <a:xfrm>
            <a:off x="7114357" y="5996066"/>
            <a:ext cx="74732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Christina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Giannoula</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4" name="Picture 23">
            <a:extLst>
              <a:ext uri="{FF2B5EF4-FFF2-40B4-BE49-F238E27FC236}">
                <a16:creationId xmlns:a16="http://schemas.microsoft.com/office/drawing/2014/main" id="{6B5ACD27-CB54-9D4E-88C9-4072A0992E2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49520" y="4602471"/>
            <a:ext cx="1076619" cy="1406782"/>
          </a:xfrm>
          <a:prstGeom prst="rect">
            <a:avLst/>
          </a:prstGeom>
        </p:spPr>
      </p:pic>
      <p:sp>
        <p:nvSpPr>
          <p:cNvPr id="59" name="TextBox 58">
            <a:extLst>
              <a:ext uri="{FF2B5EF4-FFF2-40B4-BE49-F238E27FC236}">
                <a16:creationId xmlns:a16="http://schemas.microsoft.com/office/drawing/2014/main" id="{FC845C53-C9FF-EC41-9725-50F252D55010}"/>
              </a:ext>
            </a:extLst>
          </p:cNvPr>
          <p:cNvSpPr txBox="1"/>
          <p:nvPr/>
        </p:nvSpPr>
        <p:spPr>
          <a:xfrm>
            <a:off x="8264974" y="5984137"/>
            <a:ext cx="75213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Taha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Shahroodi</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32" name="Picture 31">
            <a:extLst>
              <a:ext uri="{FF2B5EF4-FFF2-40B4-BE49-F238E27FC236}">
                <a16:creationId xmlns:a16="http://schemas.microsoft.com/office/drawing/2014/main" id="{0B589FCE-591B-2F48-BB5B-42A2635390C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701435" y="2747688"/>
            <a:ext cx="1110123" cy="1481947"/>
          </a:xfrm>
          <a:prstGeom prst="rect">
            <a:avLst/>
          </a:prstGeom>
        </p:spPr>
      </p:pic>
    </p:spTree>
    <p:extLst>
      <p:ext uri="{BB962C8B-B14F-4D97-AF65-F5344CB8AC3E}">
        <p14:creationId xmlns:p14="http://schemas.microsoft.com/office/powerpoint/2010/main" val="712897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sp>
        <p:nvSpPr>
          <p:cNvPr id="3" name="Rectangle 2"/>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DRAM Accesses and Failures</a:t>
            </a:r>
          </a:p>
        </p:txBody>
      </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1854349" y="2424210"/>
            <a:ext cx="6433695" cy="2931208"/>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28381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grpSp>
        <p:nvGrpSpPr>
          <p:cNvPr id="31" name="Group 30"/>
          <p:cNvGrpSpPr/>
          <p:nvPr/>
        </p:nvGrpSpPr>
        <p:grpSpPr>
          <a:xfrm>
            <a:off x="1832047" y="6094196"/>
            <a:ext cx="6464628" cy="184780"/>
            <a:chOff x="1832047" y="6094196"/>
            <a:chExt cx="6464628" cy="184780"/>
          </a:xfrm>
        </p:grpSpPr>
        <p:cxnSp>
          <p:nvCxnSpPr>
            <p:cNvPr id="130" name="Straight Connector 129"/>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grpSp>
        <p:nvGrpSpPr>
          <p:cNvPr id="92" name="Group 91"/>
          <p:cNvGrpSpPr/>
          <p:nvPr/>
        </p:nvGrpSpPr>
        <p:grpSpPr>
          <a:xfrm>
            <a:off x="8307785" y="1707445"/>
            <a:ext cx="808683" cy="1270815"/>
            <a:chOff x="8307785" y="1707445"/>
            <a:chExt cx="808683" cy="1270815"/>
          </a:xfrm>
        </p:grpSpPr>
        <p:sp>
          <p:nvSpPr>
            <p:cNvPr id="94" name="TextBox 93"/>
            <p:cNvSpPr txBox="1"/>
            <p:nvPr/>
          </p:nvSpPr>
          <p:spPr>
            <a:xfrm>
              <a:off x="8337850" y="2608928"/>
              <a:ext cx="726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Weak</a:t>
              </a:r>
            </a:p>
          </p:txBody>
        </p:sp>
        <p:sp>
          <p:nvSpPr>
            <p:cNvPr id="95" name="TextBox 94"/>
            <p:cNvSpPr txBox="1"/>
            <p:nvPr/>
          </p:nvSpPr>
          <p:spPr>
            <a:xfrm>
              <a:off x="8307785" y="1707445"/>
              <a:ext cx="808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Strong</a:t>
              </a:r>
            </a:p>
          </p:txBody>
        </p:sp>
        <p:sp>
          <p:nvSpPr>
            <p:cNvPr id="97" name="Up-Down Arrow 96"/>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p:cNvGrpSpPr/>
          <p:nvPr/>
        </p:nvGrpSpPr>
        <p:grpSpPr>
          <a:xfrm>
            <a:off x="7831197" y="1940903"/>
            <a:ext cx="4572638" cy="4349433"/>
            <a:chOff x="7831197" y="1940903"/>
            <a:chExt cx="4572638" cy="4349433"/>
          </a:xfrm>
        </p:grpSpPr>
        <p:grpSp>
          <p:nvGrpSpPr>
            <p:cNvPr id="89" name="Group 88"/>
            <p:cNvGrpSpPr/>
            <p:nvPr/>
          </p:nvGrpSpPr>
          <p:grpSpPr>
            <a:xfrm>
              <a:off x="7831197" y="5385225"/>
              <a:ext cx="913694" cy="632961"/>
              <a:chOff x="1217789" y="5523973"/>
              <a:chExt cx="1467950" cy="632961"/>
            </a:xfrm>
          </p:grpSpPr>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8283457" y="1940903"/>
              <a:ext cx="4120378" cy="4349433"/>
              <a:chOff x="8283457" y="1940903"/>
              <a:chExt cx="4120378" cy="4349433"/>
            </a:xfrm>
          </p:grpSpPr>
          <p:cxnSp>
            <p:nvCxnSpPr>
              <p:cNvPr id="27" name="Straight Connector 26"/>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p:cNvGrpSpPr/>
          <p:nvPr/>
        </p:nvGrpSpPr>
        <p:grpSpPr>
          <a:xfrm>
            <a:off x="1854350" y="2416908"/>
            <a:ext cx="6433695" cy="2934313"/>
            <a:chOff x="1854349" y="2629912"/>
            <a:chExt cx="6433695" cy="2849490"/>
          </a:xfrm>
        </p:grpSpPr>
        <p:sp>
          <p:nvSpPr>
            <p:cNvPr id="102" name="Freeform 101"/>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102"/>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 name="Group 103"/>
          <p:cNvGrpSpPr/>
          <p:nvPr/>
        </p:nvGrpSpPr>
        <p:grpSpPr>
          <a:xfrm>
            <a:off x="1847592" y="2679755"/>
            <a:ext cx="6440499" cy="2685256"/>
            <a:chOff x="1847591" y="2807936"/>
            <a:chExt cx="6440499" cy="2685256"/>
          </a:xfrm>
        </p:grpSpPr>
        <p:sp>
          <p:nvSpPr>
            <p:cNvPr id="106" name="Freeform 105"/>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106"/>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p:cNvSpPr txBox="1"/>
          <p:nvPr/>
        </p:nvSpPr>
        <p:spPr>
          <a:xfrm>
            <a:off x="5607857" y="3259198"/>
            <a:ext cx="36083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Weaker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cells 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higher probability</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to fail</a:t>
            </a:r>
            <a:endPar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 name="Oval 3"/>
          <p:cNvSpPr/>
          <p:nvPr/>
        </p:nvSpPr>
        <p:spPr>
          <a:xfrm>
            <a:off x="5133603" y="2717713"/>
            <a:ext cx="276597" cy="273137"/>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p:cNvSpPr/>
          <p:nvPr/>
        </p:nvSpPr>
        <p:spPr>
          <a:xfrm>
            <a:off x="5133603" y="2965838"/>
            <a:ext cx="276597" cy="273137"/>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1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795 -0.00671 L -0.23143 -0.23171 " pathEditMode="relative" rAng="0" ptsTypes="AA">
                                      <p:cBhvr>
                                        <p:cTn id="6" dur="10" fill="hold"/>
                                        <p:tgtEl>
                                          <p:spTgt spid="42"/>
                                        </p:tgtEl>
                                        <p:attrNameLst>
                                          <p:attrName>ppt_x</p:attrName>
                                          <p:attrName>ppt_y</p:attrName>
                                        </p:attrNameLst>
                                      </p:cBhvr>
                                      <p:rCtr x="-12969" y="-11250"/>
                                    </p:animMotion>
                                  </p:childTnLst>
                                </p:cTn>
                              </p:par>
                              <p:par>
                                <p:cTn id="7" presetID="6" presetClass="emph" presetSubtype="0" fill="hold" nodeType="withEffect">
                                  <p:stCondLst>
                                    <p:cond delay="0"/>
                                  </p:stCondLst>
                                  <p:childTnLst>
                                    <p:animScale>
                                      <p:cBhvr>
                                        <p:cTn id="8" dur="10" fill="hold"/>
                                        <p:tgtEl>
                                          <p:spTgt spid="42"/>
                                        </p:tgtEl>
                                      </p:cBhvr>
                                      <p:by x="50000" y="50000"/>
                                    </p:animScale>
                                  </p:childTnLst>
                                </p:cTn>
                              </p:par>
                              <p:par>
                                <p:cTn id="9" presetID="1" presetClass="exit" presetSubtype="0" fill="hold" grpId="0" nodeType="withEffect">
                                  <p:stCondLst>
                                    <p:cond delay="1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61111E-6 1.11022E-16 L -0.33038 1.11022E-16 " pathEditMode="relative" rAng="0" ptsTypes="AA">
                                      <p:cBhvr>
                                        <p:cTn id="14" dur="2000" fill="hold"/>
                                        <p:tgtEl>
                                          <p:spTgt spid="39"/>
                                        </p:tgtEl>
                                        <p:attrNameLst>
                                          <p:attrName>ppt_x</p:attrName>
                                          <p:attrName>ppt_y</p:attrName>
                                        </p:attrNameLst>
                                      </p:cBhvr>
                                      <p:rCtr x="-16528" y="0"/>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P spid="4" grpId="0" animBg="1"/>
      <p:bldP spid="1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424667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sp>
        <p:nvSpPr>
          <p:cNvPr id="3" name="Content Placeholder 2"/>
          <p:cNvSpPr>
            <a:spLocks noGrp="1"/>
          </p:cNvSpPr>
          <p:nvPr>
            <p:ph idx="1"/>
          </p:nvPr>
        </p:nvSpPr>
        <p:spPr>
          <a:xfrm>
            <a:off x="75991" y="774280"/>
            <a:ext cx="8987622" cy="2172635"/>
          </a:xfrm>
        </p:spPr>
        <p:txBody>
          <a:bodyPr/>
          <a:lstStyle/>
          <a:p>
            <a:pPr>
              <a:spcBef>
                <a:spcPts val="300"/>
              </a:spcBef>
            </a:pPr>
            <a:r>
              <a:rPr lang="en-US" sz="2800" dirty="0"/>
              <a:t>A cell’s latency failure probability is inherently related to </a:t>
            </a:r>
            <a:r>
              <a:rPr lang="en-US" sz="2800" b="1" dirty="0">
                <a:solidFill>
                  <a:schemeClr val="accent5"/>
                </a:solidFill>
              </a:rPr>
              <a:t>random process variation</a:t>
            </a:r>
            <a:r>
              <a:rPr lang="en-US" sz="2800" dirty="0"/>
              <a:t> from manufacturing</a:t>
            </a:r>
          </a:p>
          <a:p>
            <a:pPr>
              <a:spcBef>
                <a:spcPts val="300"/>
              </a:spcBef>
            </a:pPr>
            <a:r>
              <a:rPr lang="en-US" sz="2800" dirty="0"/>
              <a:t>We can extract </a:t>
            </a:r>
            <a:r>
              <a:rPr lang="en-US" sz="2800" b="1" dirty="0">
                <a:solidFill>
                  <a:schemeClr val="accent5"/>
                </a:solidFill>
              </a:rPr>
              <a:t>random values</a:t>
            </a:r>
            <a:r>
              <a:rPr lang="en-US" sz="2800" dirty="0"/>
              <a:t> by observing DRAM cells’ latency failure probabilities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031C"/>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616"/>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980616"/>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980616"/>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980616"/>
                </a:solidFill>
                <a:effectLst/>
                <a:uLnTx/>
                <a:uFillTx/>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98061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 name="Group 4">
            <a:extLst>
              <a:ext uri="{FF2B5EF4-FFF2-40B4-BE49-F238E27FC236}">
                <a16:creationId xmlns:a16="http://schemas.microsoft.com/office/drawing/2014/main" id="{2C4C5B6C-9BA3-A04F-8A60-43A0C908FB9B}"/>
              </a:ext>
            </a:extLst>
          </p:cNvPr>
          <p:cNvGrpSpPr/>
          <p:nvPr/>
        </p:nvGrpSpPr>
        <p:grpSpPr>
          <a:xfrm>
            <a:off x="2307427" y="6612305"/>
            <a:ext cx="5068236" cy="103792"/>
            <a:chOff x="2307427" y="6612305"/>
            <a:chExt cx="5068236" cy="103792"/>
          </a:xfrm>
        </p:grpSpPr>
        <p:sp>
          <p:nvSpPr>
            <p:cNvPr id="4" name="Rectangle 3">
              <a:extLst>
                <a:ext uri="{FF2B5EF4-FFF2-40B4-BE49-F238E27FC236}">
                  <a16:creationId xmlns:a16="http://schemas.microsoft.com/office/drawing/2014/main" id="{75F95DD5-DC73-F64C-AA51-89D6172AAEF3}"/>
                </a:ext>
              </a:extLst>
            </p:cNvPr>
            <p:cNvSpPr/>
            <p:nvPr/>
          </p:nvSpPr>
          <p:spPr>
            <a:xfrm>
              <a:off x="6595769" y="6633205"/>
              <a:ext cx="779894" cy="82892"/>
            </a:xfrm>
            <a:prstGeom prst="rect">
              <a:avLst/>
            </a:prstGeom>
            <a:solidFill>
              <a:srgbClr val="33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3975770-E212-9949-B2F0-8E79FF4E3547}"/>
                </a:ext>
              </a:extLst>
            </p:cNvPr>
            <p:cNvSpPr/>
            <p:nvPr/>
          </p:nvSpPr>
          <p:spPr>
            <a:xfrm>
              <a:off x="4004137" y="6617139"/>
              <a:ext cx="779894" cy="82892"/>
            </a:xfrm>
            <a:prstGeom prst="rect">
              <a:avLst/>
            </a:prstGeom>
            <a:solidFill>
              <a:srgbClr val="FF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BDC7BDC8-12CB-8D40-A233-4B19A449C209}"/>
                </a:ext>
              </a:extLst>
            </p:cNvPr>
            <p:cNvSpPr/>
            <p:nvPr/>
          </p:nvSpPr>
          <p:spPr>
            <a:xfrm>
              <a:off x="5735330" y="6627511"/>
              <a:ext cx="779894" cy="82892"/>
            </a:xfrm>
            <a:prstGeom prst="rect">
              <a:avLst/>
            </a:prstGeom>
            <a:solidFill>
              <a:srgbClr val="BC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A5E306EC-C7A5-9746-9922-16366391CA42}"/>
                </a:ext>
              </a:extLst>
            </p:cNvPr>
            <p:cNvSpPr/>
            <p:nvPr/>
          </p:nvSpPr>
          <p:spPr>
            <a:xfrm>
              <a:off x="4899059" y="6622906"/>
              <a:ext cx="779894" cy="82892"/>
            </a:xfrm>
            <a:prstGeom prst="rect">
              <a:avLst/>
            </a:prstGeom>
            <a:solidFill>
              <a:srgbClr val="FFE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2FB01045-B4A8-0C41-81EA-5B1AC53E6D57}"/>
                </a:ext>
              </a:extLst>
            </p:cNvPr>
            <p:cNvSpPr/>
            <p:nvPr/>
          </p:nvSpPr>
          <p:spPr>
            <a:xfrm>
              <a:off x="3143698" y="6616199"/>
              <a:ext cx="779894" cy="77626"/>
            </a:xfrm>
            <a:prstGeom prst="rect">
              <a:avLst/>
            </a:prstGeom>
            <a:solidFill>
              <a:srgbClr val="E00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5A9DD5ED-E5E4-5245-B630-A6D57BBF0111}"/>
                </a:ext>
              </a:extLst>
            </p:cNvPr>
            <p:cNvSpPr/>
            <p:nvPr/>
          </p:nvSpPr>
          <p:spPr>
            <a:xfrm>
              <a:off x="2307427" y="6612305"/>
              <a:ext cx="779894" cy="77626"/>
            </a:xfrm>
            <a:prstGeom prst="rect">
              <a:avLst/>
            </a:prstGeom>
            <a:solidFill>
              <a:srgbClr val="930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A020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7087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3" grpId="1" animBg="1"/>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sp>
        <p:nvSpPr>
          <p:cNvPr id="3" name="Content Placeholder 2"/>
          <p:cNvSpPr>
            <a:spLocks noGrp="1"/>
          </p:cNvSpPr>
          <p:nvPr>
            <p:ph idx="1"/>
          </p:nvPr>
        </p:nvSpPr>
        <p:spPr>
          <a:xfrm>
            <a:off x="75991" y="774280"/>
            <a:ext cx="8987622" cy="2172635"/>
          </a:xfrm>
        </p:spPr>
        <p:txBody>
          <a:bodyPr/>
          <a:lstStyle/>
          <a:p>
            <a:r>
              <a:rPr lang="en-US" sz="2800" dirty="0"/>
              <a:t>A cell’s latency failure probability is inherently related to </a:t>
            </a:r>
            <a:r>
              <a:rPr lang="en-US" sz="2800" b="1" dirty="0">
                <a:solidFill>
                  <a:schemeClr val="accent5"/>
                </a:solidFill>
              </a:rPr>
              <a:t>random process variation</a:t>
            </a:r>
            <a:r>
              <a:rPr lang="en-US" sz="2800" dirty="0"/>
              <a:t> from manufacturing</a:t>
            </a:r>
          </a:p>
          <a:p>
            <a:r>
              <a:rPr lang="en-US" sz="2800" dirty="0"/>
              <a:t>We can extract </a:t>
            </a:r>
            <a:r>
              <a:rPr lang="en-US" sz="2800" b="1" dirty="0">
                <a:solidFill>
                  <a:schemeClr val="accent5"/>
                </a:solidFill>
              </a:rPr>
              <a:t>random values</a:t>
            </a:r>
            <a:r>
              <a:rPr lang="en-US" sz="2800" dirty="0"/>
              <a:t> by observing DRAM cells’ latency failure probabilities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031C"/>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FF000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FF000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FF0000"/>
                </a:solidFill>
                <a:effectLst/>
                <a:uLnTx/>
                <a:uFillTx/>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4" name="Rectangle 3">
            <a:extLst>
              <a:ext uri="{FF2B5EF4-FFF2-40B4-BE49-F238E27FC236}">
                <a16:creationId xmlns:a16="http://schemas.microsoft.com/office/drawing/2014/main" id="{75F95DD5-DC73-F64C-AA51-89D6172AAEF3}"/>
              </a:ext>
            </a:extLst>
          </p:cNvPr>
          <p:cNvSpPr/>
          <p:nvPr/>
        </p:nvSpPr>
        <p:spPr>
          <a:xfrm>
            <a:off x="6595769" y="6633205"/>
            <a:ext cx="779894" cy="82892"/>
          </a:xfrm>
          <a:prstGeom prst="rect">
            <a:avLst/>
          </a:prstGeom>
          <a:solidFill>
            <a:srgbClr val="33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3975770-E212-9949-B2F0-8E79FF4E3547}"/>
              </a:ext>
            </a:extLst>
          </p:cNvPr>
          <p:cNvSpPr/>
          <p:nvPr/>
        </p:nvSpPr>
        <p:spPr>
          <a:xfrm>
            <a:off x="4004137" y="6617139"/>
            <a:ext cx="779894" cy="82892"/>
          </a:xfrm>
          <a:prstGeom prst="rect">
            <a:avLst/>
          </a:prstGeom>
          <a:solidFill>
            <a:srgbClr val="FF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BDC7BDC8-12CB-8D40-A233-4B19A449C209}"/>
              </a:ext>
            </a:extLst>
          </p:cNvPr>
          <p:cNvSpPr/>
          <p:nvPr/>
        </p:nvSpPr>
        <p:spPr>
          <a:xfrm>
            <a:off x="5735330" y="6627511"/>
            <a:ext cx="779894" cy="82892"/>
          </a:xfrm>
          <a:prstGeom prst="rect">
            <a:avLst/>
          </a:prstGeom>
          <a:solidFill>
            <a:srgbClr val="BC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A5E306EC-C7A5-9746-9922-16366391CA42}"/>
              </a:ext>
            </a:extLst>
          </p:cNvPr>
          <p:cNvSpPr/>
          <p:nvPr/>
        </p:nvSpPr>
        <p:spPr>
          <a:xfrm>
            <a:off x="4899059" y="6622906"/>
            <a:ext cx="779894" cy="82892"/>
          </a:xfrm>
          <a:prstGeom prst="rect">
            <a:avLst/>
          </a:prstGeom>
          <a:solidFill>
            <a:srgbClr val="FFE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2FB01045-B4A8-0C41-81EA-5B1AC53E6D57}"/>
              </a:ext>
            </a:extLst>
          </p:cNvPr>
          <p:cNvSpPr/>
          <p:nvPr/>
        </p:nvSpPr>
        <p:spPr>
          <a:xfrm>
            <a:off x="3143698" y="6616199"/>
            <a:ext cx="779894" cy="77626"/>
          </a:xfrm>
          <a:prstGeom prst="rect">
            <a:avLst/>
          </a:prstGeom>
          <a:solidFill>
            <a:srgbClr val="E00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5A9DD5ED-E5E4-5245-B630-A6D57BBF0111}"/>
              </a:ext>
            </a:extLst>
          </p:cNvPr>
          <p:cNvSpPr/>
          <p:nvPr/>
        </p:nvSpPr>
        <p:spPr>
          <a:xfrm>
            <a:off x="2307427" y="6612305"/>
            <a:ext cx="779894" cy="77626"/>
          </a:xfrm>
          <a:prstGeom prst="rect">
            <a:avLst/>
          </a:prstGeom>
          <a:solidFill>
            <a:srgbClr val="930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A020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6BEA584A-BE8D-9A4E-A2FA-726F8E8517BF}"/>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9CF4138D-DC85-3948-9D36-47A58D1A418B}"/>
              </a:ext>
            </a:extLst>
          </p:cNvPr>
          <p:cNvSpPr txBox="1"/>
          <p:nvPr/>
        </p:nvSpPr>
        <p:spPr>
          <a:xfrm>
            <a:off x="322441" y="198185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The </a:t>
            </a: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key idea </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is to extract </a:t>
            </a:r>
            <a:r>
              <a:rPr kumimoji="0" lang="en-US" sz="3200" b="1" i="0" u="none" strike="noStrike" kern="1200" cap="none" spc="0" normalizeH="0" baseline="0" noProof="0" dirty="0">
                <a:ln>
                  <a:noFill/>
                </a:ln>
                <a:solidFill>
                  <a:srgbClr val="5B9BD5">
                    <a:lumMod val="75000"/>
                  </a:srgbClr>
                </a:solidFill>
                <a:effectLst/>
                <a:uLnTx/>
                <a:uFillTx/>
                <a:latin typeface="Cambria" charset="0"/>
                <a:ea typeface="Cambria" charset="0"/>
                <a:cs typeface="Cambria" charset="0"/>
              </a:rPr>
              <a:t>random values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by sampling DRAM cells that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mbria" charset="0"/>
                <a:ea typeface="Cambria" charset="0"/>
                <a:cs typeface="Cambria" charset="0"/>
              </a:rPr>
              <a:t>truly randomly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77" name="Rectangle 76">
            <a:extLst>
              <a:ext uri="{FF2B5EF4-FFF2-40B4-BE49-F238E27FC236}">
                <a16:creationId xmlns:a16="http://schemas.microsoft.com/office/drawing/2014/main" id="{39E89AEF-98A0-E649-9BB1-DF458D6C62CC}"/>
              </a:ext>
            </a:extLst>
          </p:cNvPr>
          <p:cNvSpPr/>
          <p:nvPr/>
        </p:nvSpPr>
        <p:spPr>
          <a:xfrm>
            <a:off x="1641553" y="6448615"/>
            <a:ext cx="6174011" cy="409385"/>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3448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100" b="1" dirty="0"/>
              <a:t>D-</a:t>
            </a:r>
            <a:r>
              <a:rPr lang="en-US" sz="4100" b="1" dirty="0" err="1"/>
              <a:t>RaNGe</a:t>
            </a:r>
            <a:r>
              <a:rPr lang="en-US" sz="4100" b="1" dirty="0"/>
              <a:t>: Extracting Random Values</a:t>
            </a:r>
          </a:p>
        </p:txBody>
      </p:sp>
      <p:sp>
        <p:nvSpPr>
          <p:cNvPr id="3" name="Content Placeholder 2"/>
          <p:cNvSpPr>
            <a:spLocks noGrp="1"/>
          </p:cNvSpPr>
          <p:nvPr>
            <p:ph idx="1"/>
          </p:nvPr>
        </p:nvSpPr>
        <p:spPr>
          <a:xfrm>
            <a:off x="304799" y="911224"/>
            <a:ext cx="8758813" cy="5257928"/>
          </a:xfrm>
        </p:spPr>
        <p:txBody>
          <a:bodyPr/>
          <a:lstStyle/>
          <a:p>
            <a:pPr marL="0" indent="0">
              <a:buNone/>
            </a:pPr>
            <a:r>
              <a:rPr lang="en-US" sz="3200" dirty="0"/>
              <a:t>Identify all DRAM cells that fail randomly when accessed with a reduced </a:t>
            </a:r>
            <a:r>
              <a:rPr lang="en-US" sz="3200" b="1" dirty="0" err="1"/>
              <a:t>t</a:t>
            </a:r>
            <a:r>
              <a:rPr lang="en-US" sz="3200" b="1" baseline="-25000" dirty="0" err="1"/>
              <a:t>RCD</a:t>
            </a:r>
            <a:r>
              <a:rPr lang="en-US" sz="3200" b="1" baseline="-25000" dirty="0"/>
              <a:t> </a:t>
            </a:r>
            <a:r>
              <a:rPr lang="en-US" sz="3200" dirty="0"/>
              <a:t>(</a:t>
            </a:r>
            <a:r>
              <a:rPr lang="en-US" sz="3200" b="1" dirty="0">
                <a:solidFill>
                  <a:schemeClr val="accent1">
                    <a:lumMod val="75000"/>
                  </a:schemeClr>
                </a:solidFill>
              </a:rPr>
              <a:t>RNG Cell</a:t>
            </a:r>
            <a:r>
              <a:rPr lang="en-US" sz="3200" dirty="0"/>
              <a:t>)</a:t>
            </a:r>
          </a:p>
          <a:p>
            <a:pPr>
              <a:buFontTx/>
              <a:buChar char="-"/>
            </a:pPr>
            <a:r>
              <a:rPr lang="en-US" sz="3200" dirty="0"/>
              <a:t>When accessing an RNG Cell with a reduced </a:t>
            </a:r>
            <a:r>
              <a:rPr lang="en-US" sz="3200" b="1" dirty="0" err="1"/>
              <a:t>t</a:t>
            </a:r>
            <a:r>
              <a:rPr lang="en-US" sz="3200" b="1" baseline="-25000" dirty="0" err="1"/>
              <a:t>RCD</a:t>
            </a:r>
            <a:r>
              <a:rPr lang="en-US" sz="3200" dirty="0"/>
              <a:t>, the values read will be truly random values</a:t>
            </a:r>
          </a:p>
          <a:p>
            <a:pPr>
              <a:buFontTx/>
              <a:buChar char="-"/>
            </a:pPr>
            <a:endParaRPr lang="en-US" sz="3200" dirty="0"/>
          </a:p>
        </p:txBody>
      </p:sp>
      <p:sp>
        <p:nvSpPr>
          <p:cNvPr id="37" name="TextBox 36"/>
          <p:cNvSpPr txBox="1"/>
          <p:nvPr/>
        </p:nvSpPr>
        <p:spPr>
          <a:xfrm rot="10800000" flipV="1">
            <a:off x="4569802" y="7459886"/>
            <a:ext cx="7022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1  0  1  0  1  0  0  1  0  0</a:t>
            </a:r>
          </a:p>
        </p:txBody>
      </p:sp>
      <p:sp>
        <p:nvSpPr>
          <p:cNvPr id="5" name="TextBox 4">
            <a:extLst>
              <a:ext uri="{FF2B5EF4-FFF2-40B4-BE49-F238E27FC236}">
                <a16:creationId xmlns:a16="http://schemas.microsoft.com/office/drawing/2014/main" id="{F61C66D9-AD08-C445-A5B2-6EFF95C08E7D}"/>
              </a:ext>
            </a:extLst>
          </p:cNvPr>
          <p:cNvSpPr txBox="1"/>
          <p:nvPr/>
        </p:nvSpPr>
        <p:spPr>
          <a:xfrm rot="10800000" flipV="1">
            <a:off x="-4689862" y="5423496"/>
            <a:ext cx="73416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1  0010110100110011101000110101</a:t>
            </a:r>
          </a:p>
        </p:txBody>
      </p:sp>
      <p:cxnSp>
        <p:nvCxnSpPr>
          <p:cNvPr id="6" name="Straight Connector 5">
            <a:extLst>
              <a:ext uri="{FF2B5EF4-FFF2-40B4-BE49-F238E27FC236}">
                <a16:creationId xmlns:a16="http://schemas.microsoft.com/office/drawing/2014/main" id="{5DA6977D-B9BD-874A-A4C8-422D96A795F4}"/>
              </a:ext>
            </a:extLst>
          </p:cNvPr>
          <p:cNvCxnSpPr/>
          <p:nvPr/>
        </p:nvCxnSpPr>
        <p:spPr>
          <a:xfrm flipV="1">
            <a:off x="1688997" y="4043580"/>
            <a:ext cx="2343" cy="141642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1523D8-D826-7D45-9C2E-BC9164326CC3}"/>
              </a:ext>
            </a:extLst>
          </p:cNvPr>
          <p:cNvCxnSpPr/>
          <p:nvPr/>
        </p:nvCxnSpPr>
        <p:spPr>
          <a:xfrm flipH="1">
            <a:off x="970597" y="4751790"/>
            <a:ext cx="1436800" cy="684"/>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181A887-58D5-CA42-9F46-3B2070AB82B7}"/>
              </a:ext>
            </a:extLst>
          </p:cNvPr>
          <p:cNvSpPr/>
          <p:nvPr/>
        </p:nvSpPr>
        <p:spPr>
          <a:xfrm>
            <a:off x="1226709" y="4349480"/>
            <a:ext cx="880470" cy="834117"/>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0" name="Rectangle 9">
            <a:extLst>
              <a:ext uri="{FF2B5EF4-FFF2-40B4-BE49-F238E27FC236}">
                <a16:creationId xmlns:a16="http://schemas.microsoft.com/office/drawing/2014/main" id="{339ACC74-923F-E846-8FB2-177F9D4C01E4}"/>
              </a:ext>
            </a:extLst>
          </p:cNvPr>
          <p:cNvSpPr/>
          <p:nvPr/>
        </p:nvSpPr>
        <p:spPr>
          <a:xfrm>
            <a:off x="-1144304" y="5410578"/>
            <a:ext cx="2116991" cy="611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6774BDD-FCD8-DA4F-9F24-4563B43D6671}"/>
              </a:ext>
            </a:extLst>
          </p:cNvPr>
          <p:cNvSpPr txBox="1"/>
          <p:nvPr/>
        </p:nvSpPr>
        <p:spPr>
          <a:xfrm>
            <a:off x="690935" y="3399536"/>
            <a:ext cx="19961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RNG Cell</a:t>
            </a:r>
          </a:p>
        </p:txBody>
      </p:sp>
      <p:sp>
        <p:nvSpPr>
          <p:cNvPr id="12" name="TextBox 11">
            <a:extLst>
              <a:ext uri="{FF2B5EF4-FFF2-40B4-BE49-F238E27FC236}">
                <a16:creationId xmlns:a16="http://schemas.microsoft.com/office/drawing/2014/main" id="{FEC8AD57-44F5-6745-A3FC-F8BB7C770BE6}"/>
              </a:ext>
            </a:extLst>
          </p:cNvPr>
          <p:cNvSpPr txBox="1"/>
          <p:nvPr/>
        </p:nvSpPr>
        <p:spPr>
          <a:xfrm>
            <a:off x="3267221" y="4289484"/>
            <a:ext cx="565262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Random values when accessed with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t>
            </a:r>
            <a:r>
              <a:rPr kumimoji="0" lang="en-US" sz="28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RCD</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reduced by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45%</a:t>
            </a:r>
          </a:p>
        </p:txBody>
      </p:sp>
      <p:sp>
        <p:nvSpPr>
          <p:cNvPr id="9" name="Rounded Rectangle 8">
            <a:extLst>
              <a:ext uri="{FF2B5EF4-FFF2-40B4-BE49-F238E27FC236}">
                <a16:creationId xmlns:a16="http://schemas.microsoft.com/office/drawing/2014/main" id="{25904779-A397-5D4B-A5E7-694CACF58D28}"/>
              </a:ext>
            </a:extLst>
          </p:cNvPr>
          <p:cNvSpPr/>
          <p:nvPr/>
        </p:nvSpPr>
        <p:spPr>
          <a:xfrm>
            <a:off x="970597" y="5449751"/>
            <a:ext cx="1436800" cy="58419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18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62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par>
                                <p:cTn id="27" presetID="0" presetClass="path" presetSubtype="0" accel="50000" decel="50000" fill="hold" grpId="0" nodeType="withEffect">
                                  <p:stCondLst>
                                    <p:cond delay="0"/>
                                  </p:stCondLst>
                                  <p:childTnLst>
                                    <p:animMotion origin="layout" path="M -1.66667E-6 -2.96296E-6 L 0.64167 -0.00231 " pathEditMode="relative" rAng="0" ptsTypes="AA">
                                      <p:cBhvr>
                                        <p:cTn id="28" dur="2000" fill="hold"/>
                                        <p:tgtEl>
                                          <p:spTgt spid="5"/>
                                        </p:tgtEl>
                                        <p:attrNameLst>
                                          <p:attrName>ppt_x</p:attrName>
                                          <p:attrName>ppt_y</p:attrName>
                                        </p:attrNameLst>
                                      </p:cBhvr>
                                      <p:rCtr x="32083" y="-116"/>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5" grpId="1"/>
      <p:bldP spid="8" grpId="0" animBg="1"/>
      <p:bldP spid="10" grpId="0" animBg="1"/>
      <p:bldP spid="4" grpId="0"/>
      <p:bldP spid="12" grpId="0"/>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
            </a:r>
            <a:r>
              <a:rPr lang="en-US" b="1" dirty="0" err="1"/>
              <a:t>RaNGe</a:t>
            </a:r>
            <a:r>
              <a:rPr lang="en-US" b="1" dirty="0"/>
              <a:t>: Identifying RNG Cells</a:t>
            </a:r>
          </a:p>
        </p:txBody>
      </p:sp>
      <p:sp>
        <p:nvSpPr>
          <p:cNvPr id="3" name="Content Placeholder 2"/>
          <p:cNvSpPr>
            <a:spLocks noGrp="1"/>
          </p:cNvSpPr>
          <p:nvPr>
            <p:ph idx="1"/>
          </p:nvPr>
        </p:nvSpPr>
        <p:spPr>
          <a:xfrm>
            <a:off x="199505" y="911224"/>
            <a:ext cx="8864107" cy="5257928"/>
          </a:xfrm>
        </p:spPr>
        <p:txBody>
          <a:bodyPr/>
          <a:lstStyle/>
          <a:p>
            <a:r>
              <a:rPr lang="en-US" sz="3200" dirty="0"/>
              <a:t>To identify RNG Cells, extract 1M values (</a:t>
            </a:r>
            <a:r>
              <a:rPr lang="en-US" sz="3200" b="1" dirty="0">
                <a:solidFill>
                  <a:schemeClr val="accent5"/>
                </a:solidFill>
              </a:rPr>
              <a:t>bitstream</a:t>
            </a:r>
            <a:r>
              <a:rPr lang="en-US" sz="3200" dirty="0"/>
              <a:t>) from each DRAM cell</a:t>
            </a:r>
          </a:p>
          <a:p>
            <a:r>
              <a:rPr lang="en-US" sz="3200" dirty="0"/>
              <a:t>An</a:t>
            </a:r>
            <a:r>
              <a:rPr lang="en-US" sz="3200" b="1" dirty="0"/>
              <a:t> RNG Cell</a:t>
            </a:r>
            <a:r>
              <a:rPr lang="en-US" sz="3200" dirty="0"/>
              <a:t> is a DRAM cell whose output passes the NIST statistical test suite for randomness </a:t>
            </a:r>
          </a:p>
          <a:p>
            <a:r>
              <a:rPr lang="en-US" sz="3200" dirty="0"/>
              <a:t>NIST tests </a:t>
            </a:r>
            <a:r>
              <a:rPr lang="en-US" sz="2000" b="1" dirty="0">
                <a:solidFill>
                  <a:srgbClr val="980616"/>
                </a:solidFill>
              </a:rPr>
              <a:t>[</a:t>
            </a:r>
            <a:r>
              <a:rPr lang="en-US" sz="2000" b="1" dirty="0" err="1">
                <a:solidFill>
                  <a:srgbClr val="980616"/>
                </a:solidFill>
              </a:rPr>
              <a:t>Rukhin</a:t>
            </a:r>
            <a:r>
              <a:rPr lang="en-US" sz="2000" b="1" dirty="0">
                <a:solidFill>
                  <a:srgbClr val="980616"/>
                </a:solidFill>
              </a:rPr>
              <a:t>+, Tech report, 2001] </a:t>
            </a:r>
            <a:r>
              <a:rPr lang="en-US" sz="3200" dirty="0"/>
              <a:t>include tests for: </a:t>
            </a:r>
          </a:p>
          <a:p>
            <a:pPr lvl="1"/>
            <a:r>
              <a:rPr lang="en-US" sz="2400" dirty="0"/>
              <a:t>Unbiased output of 1’s and 0’s across entire bitstream</a:t>
            </a:r>
          </a:p>
          <a:p>
            <a:pPr lvl="1"/>
            <a:r>
              <a:rPr lang="en-US" sz="2400" dirty="0"/>
              <a:t>Unbiased output within smaller segments of the bitstream</a:t>
            </a:r>
          </a:p>
          <a:p>
            <a:pPr lvl="1"/>
            <a:r>
              <a:rPr lang="en-US" sz="2400" dirty="0"/>
              <a:t>Limited number of uninterrupted sequence of identical bits</a:t>
            </a:r>
          </a:p>
          <a:p>
            <a:pPr lvl="1"/>
            <a:r>
              <a:rPr lang="en-US" sz="2400" dirty="0"/>
              <a:t>Peak heights in the discrete </a:t>
            </a:r>
            <a:r>
              <a:rPr lang="en-US" sz="2400" dirty="0" err="1"/>
              <a:t>fourier</a:t>
            </a:r>
            <a:r>
              <a:rPr lang="en-US" sz="2400" dirty="0"/>
              <a:t> transform of bitstream</a:t>
            </a:r>
          </a:p>
          <a:p>
            <a:pPr lvl="1"/>
            <a:r>
              <a:rPr lang="en-US" sz="2400" dirty="0"/>
              <a:t>Even distribution of short sequences within bitstream</a:t>
            </a:r>
          </a:p>
          <a:p>
            <a:pPr lvl="1"/>
            <a:r>
              <a:rPr lang="en-US" sz="2400" dirty="0"/>
              <a:t>Cumulative sum always stays close to zero</a:t>
            </a:r>
          </a:p>
          <a:p>
            <a:pPr lvl="1"/>
            <a:r>
              <a:rPr lang="en-US" sz="2400" dirty="0"/>
              <a:t>…</a:t>
            </a:r>
          </a:p>
          <a:p>
            <a:pPr lvl="1"/>
            <a:endParaRPr lang="en-US" sz="2400" dirty="0"/>
          </a:p>
          <a:p>
            <a:pPr lvl="1"/>
            <a:endParaRPr lang="en-US" sz="2400" dirty="0"/>
          </a:p>
        </p:txBody>
      </p:sp>
      <p:sp>
        <p:nvSpPr>
          <p:cNvPr id="37" name="TextBox 36"/>
          <p:cNvSpPr txBox="1"/>
          <p:nvPr/>
        </p:nvSpPr>
        <p:spPr>
          <a:xfrm rot="10800000" flipV="1">
            <a:off x="4569802" y="7459886"/>
            <a:ext cx="7022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1  0  1  0  1  0  0  1  0  0</a:t>
            </a:r>
          </a:p>
        </p:txBody>
      </p:sp>
    </p:spTree>
    <p:extLst>
      <p:ext uri="{BB962C8B-B14F-4D97-AF65-F5344CB8AC3E}">
        <p14:creationId xmlns:p14="http://schemas.microsoft.com/office/powerpoint/2010/main" val="280660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80CBF-51D1-154F-ADFA-91C589471725}"/>
              </a:ext>
            </a:extLst>
          </p:cNvPr>
          <p:cNvSpPr>
            <a:spLocks noGrp="1"/>
          </p:cNvSpPr>
          <p:nvPr>
            <p:ph type="title"/>
          </p:nvPr>
        </p:nvSpPr>
        <p:spPr/>
        <p:txBody>
          <a:bodyPr/>
          <a:lstStyle/>
          <a:p>
            <a:r>
              <a:rPr lang="en-US" b="1" dirty="0"/>
              <a:t>D-</a:t>
            </a:r>
            <a:r>
              <a:rPr lang="en-US" b="1" dirty="0" err="1"/>
              <a:t>RaNGe</a:t>
            </a:r>
            <a:r>
              <a:rPr lang="en-US" b="1" dirty="0"/>
              <a:t>: Access Pattern</a:t>
            </a:r>
          </a:p>
        </p:txBody>
      </p:sp>
      <p:sp>
        <p:nvSpPr>
          <p:cNvPr id="3" name="Content Placeholder 2">
            <a:extLst>
              <a:ext uri="{FF2B5EF4-FFF2-40B4-BE49-F238E27FC236}">
                <a16:creationId xmlns:a16="http://schemas.microsoft.com/office/drawing/2014/main" id="{99BA488E-D5BA-5F4A-8B99-ACD37DC3CD80}"/>
              </a:ext>
            </a:extLst>
          </p:cNvPr>
          <p:cNvSpPr>
            <a:spLocks noGrp="1"/>
          </p:cNvSpPr>
          <p:nvPr>
            <p:ph idx="1"/>
          </p:nvPr>
        </p:nvSpPr>
        <p:spPr/>
        <p:txBody>
          <a:bodyPr/>
          <a:lstStyle/>
          <a:p>
            <a:pPr>
              <a:tabLst>
                <a:tab pos="5654675" algn="l"/>
              </a:tabLst>
            </a:pPr>
            <a:r>
              <a:rPr lang="en-US" sz="3200" dirty="0"/>
              <a:t>To maximize the bits that are accessed </a:t>
            </a:r>
            <a:r>
              <a:rPr lang="en-US" sz="3200" b="1" dirty="0">
                <a:solidFill>
                  <a:schemeClr val="accent5"/>
                </a:solidFill>
              </a:rPr>
              <a:t>immediately following activation</a:t>
            </a:r>
            <a:r>
              <a:rPr lang="en-US" sz="3200" dirty="0"/>
              <a:t>, we alternate accesses to distinct rows </a:t>
            </a:r>
            <a:r>
              <a:rPr lang="en-US" sz="3200" b="1" dirty="0"/>
              <a:t>in each bank</a:t>
            </a:r>
          </a:p>
          <a:p>
            <a:pPr lvl="1">
              <a:tabLst>
                <a:tab pos="5654675" algn="l"/>
              </a:tabLst>
            </a:pPr>
            <a:r>
              <a:rPr lang="en-US" sz="2400" b="1" dirty="0"/>
              <a:t>quickly </a:t>
            </a:r>
            <a:r>
              <a:rPr lang="en-US" sz="2400" dirty="0"/>
              <a:t>generate </a:t>
            </a:r>
            <a:r>
              <a:rPr lang="en-US" sz="2400" dirty="0" err="1"/>
              <a:t>tRCD</a:t>
            </a:r>
            <a:r>
              <a:rPr lang="en-US" sz="2400" dirty="0"/>
              <a:t> failures within cache lines in two rows</a:t>
            </a:r>
            <a:endParaRPr lang="en-US" sz="2400" b="1" dirty="0"/>
          </a:p>
          <a:p>
            <a:pPr lvl="1">
              <a:tabLst>
                <a:tab pos="5654675" algn="l"/>
              </a:tabLst>
            </a:pPr>
            <a:r>
              <a:rPr lang="en-US" sz="2400" b="1" dirty="0"/>
              <a:t>maximizes</a:t>
            </a:r>
            <a:r>
              <a:rPr lang="en-US" sz="2400" dirty="0"/>
              <a:t> </a:t>
            </a:r>
            <a:r>
              <a:rPr lang="en-US" sz="2400" dirty="0" err="1"/>
              <a:t>tRCD</a:t>
            </a:r>
            <a:r>
              <a:rPr lang="en-US" sz="2400" dirty="0"/>
              <a:t> failures when using reduced </a:t>
            </a:r>
            <a:r>
              <a:rPr lang="en-US" sz="2400" dirty="0" err="1"/>
              <a:t>tRCD</a:t>
            </a:r>
            <a:endParaRPr lang="en-US" sz="2400" dirty="0"/>
          </a:p>
          <a:p>
            <a:pPr lvl="1">
              <a:tabLst>
                <a:tab pos="5654675" algn="l"/>
              </a:tabLst>
            </a:pPr>
            <a:endParaRPr lang="en-US" sz="2400" dirty="0"/>
          </a:p>
        </p:txBody>
      </p:sp>
      <p:cxnSp>
        <p:nvCxnSpPr>
          <p:cNvPr id="4" name="Straight Connector 3">
            <a:extLst>
              <a:ext uri="{FF2B5EF4-FFF2-40B4-BE49-F238E27FC236}">
                <a16:creationId xmlns:a16="http://schemas.microsoft.com/office/drawing/2014/main" id="{40FB009B-2999-B040-8E30-7E2FBF9CC6A8}"/>
              </a:ext>
            </a:extLst>
          </p:cNvPr>
          <p:cNvCxnSpPr>
            <a:cxnSpLocks/>
          </p:cNvCxnSpPr>
          <p:nvPr/>
        </p:nvCxnSpPr>
        <p:spPr>
          <a:xfrm>
            <a:off x="1815961" y="3834699"/>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D976B3A-4000-AB4E-89F0-0B935120D25A}"/>
              </a:ext>
            </a:extLst>
          </p:cNvPr>
          <p:cNvCxnSpPr>
            <a:cxnSpLocks/>
          </p:cNvCxnSpPr>
          <p:nvPr/>
        </p:nvCxnSpPr>
        <p:spPr>
          <a:xfrm>
            <a:off x="1815960" y="4678758"/>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A39246E-A1BE-C14C-8B23-AF4B8C19065C}"/>
              </a:ext>
            </a:extLst>
          </p:cNvPr>
          <p:cNvCxnSpPr>
            <a:cxnSpLocks/>
          </p:cNvCxnSpPr>
          <p:nvPr/>
        </p:nvCxnSpPr>
        <p:spPr>
          <a:xfrm>
            <a:off x="2366945"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644F9A-375C-E643-A516-6CBAA4E76033}"/>
              </a:ext>
            </a:extLst>
          </p:cNvPr>
          <p:cNvCxnSpPr>
            <a:cxnSpLocks/>
          </p:cNvCxnSpPr>
          <p:nvPr/>
        </p:nvCxnSpPr>
        <p:spPr>
          <a:xfrm>
            <a:off x="3562699"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E20C06-91AC-4C48-BAD0-FAB21E9CA900}"/>
              </a:ext>
            </a:extLst>
          </p:cNvPr>
          <p:cNvCxnSpPr>
            <a:cxnSpLocks/>
          </p:cNvCxnSpPr>
          <p:nvPr/>
        </p:nvCxnSpPr>
        <p:spPr>
          <a:xfrm>
            <a:off x="4887407"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64FA5B9-C8AD-6C42-888D-676F6007151A}"/>
              </a:ext>
            </a:extLst>
          </p:cNvPr>
          <p:cNvCxnSpPr>
            <a:cxnSpLocks/>
          </p:cNvCxnSpPr>
          <p:nvPr/>
        </p:nvCxnSpPr>
        <p:spPr>
          <a:xfrm>
            <a:off x="430125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C93145-FD12-D446-8483-E4ED9B9EBABB}"/>
              </a:ext>
            </a:extLst>
          </p:cNvPr>
          <p:cNvCxnSpPr>
            <a:cxnSpLocks/>
          </p:cNvCxnSpPr>
          <p:nvPr/>
        </p:nvCxnSpPr>
        <p:spPr>
          <a:xfrm>
            <a:off x="5497007"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EE6E20-31F8-DB4F-9ACC-4F9D8229BEDB}"/>
              </a:ext>
            </a:extLst>
          </p:cNvPr>
          <p:cNvCxnSpPr>
            <a:cxnSpLocks/>
          </p:cNvCxnSpPr>
          <p:nvPr/>
        </p:nvCxnSpPr>
        <p:spPr>
          <a:xfrm>
            <a:off x="2976544"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2B863F5-EC91-8A48-B5AF-9C7F75EAE3BE}"/>
              </a:ext>
            </a:extLst>
          </p:cNvPr>
          <p:cNvSpPr txBox="1"/>
          <p:nvPr/>
        </p:nvSpPr>
        <p:spPr>
          <a:xfrm>
            <a:off x="7980088" y="42799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C5AA6FDD-65C1-5F47-BA8A-572C2D752BBC}"/>
              </a:ext>
            </a:extLst>
          </p:cNvPr>
          <p:cNvSpPr txBox="1"/>
          <p:nvPr/>
        </p:nvSpPr>
        <p:spPr>
          <a:xfrm>
            <a:off x="7977213" y="344897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4653E78D-1456-DB4B-A5F3-A4CF419112EB}"/>
              </a:ext>
            </a:extLst>
          </p:cNvPr>
          <p:cNvSpPr txBox="1"/>
          <p:nvPr/>
        </p:nvSpPr>
        <p:spPr>
          <a:xfrm rot="5400000">
            <a:off x="3816405" y="5050609"/>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B3A569E-CB6C-FF49-89D9-27426F53000D}"/>
              </a:ext>
            </a:extLst>
          </p:cNvPr>
          <p:cNvSpPr txBox="1"/>
          <p:nvPr/>
        </p:nvSpPr>
        <p:spPr>
          <a:xfrm rot="5400000">
            <a:off x="2534233" y="506631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771220F8-E997-0C46-A521-8D7A8B5BCCF0}"/>
              </a:ext>
            </a:extLst>
          </p:cNvPr>
          <p:cNvSpPr txBox="1"/>
          <p:nvPr/>
        </p:nvSpPr>
        <p:spPr>
          <a:xfrm rot="5400000">
            <a:off x="5726711" y="5046286"/>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17" name="Straight Connector 16">
            <a:extLst>
              <a:ext uri="{FF2B5EF4-FFF2-40B4-BE49-F238E27FC236}">
                <a16:creationId xmlns:a16="http://schemas.microsoft.com/office/drawing/2014/main" id="{5270D6E5-E9CC-6743-B1BF-5F113E5D6C52}"/>
              </a:ext>
            </a:extLst>
          </p:cNvPr>
          <p:cNvCxnSpPr>
            <a:cxnSpLocks/>
          </p:cNvCxnSpPr>
          <p:nvPr/>
        </p:nvCxnSpPr>
        <p:spPr>
          <a:xfrm>
            <a:off x="678234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B52B65-3F3E-2B47-8C81-A2A07E538D82}"/>
              </a:ext>
            </a:extLst>
          </p:cNvPr>
          <p:cNvCxnSpPr>
            <a:cxnSpLocks/>
          </p:cNvCxnSpPr>
          <p:nvPr/>
        </p:nvCxnSpPr>
        <p:spPr>
          <a:xfrm>
            <a:off x="6196189"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4CD26F-414D-0643-92F6-4FADC2E41302}"/>
              </a:ext>
            </a:extLst>
          </p:cNvPr>
          <p:cNvCxnSpPr>
            <a:cxnSpLocks/>
          </p:cNvCxnSpPr>
          <p:nvPr/>
        </p:nvCxnSpPr>
        <p:spPr>
          <a:xfrm>
            <a:off x="739194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41815697-7A87-7548-A5DA-8441648A210F}"/>
              </a:ext>
            </a:extLst>
          </p:cNvPr>
          <p:cNvSpPr/>
          <p:nvPr/>
        </p:nvSpPr>
        <p:spPr>
          <a:xfrm>
            <a:off x="2073867" y="5593162"/>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21" name="Straight Connector 20">
            <a:extLst>
              <a:ext uri="{FF2B5EF4-FFF2-40B4-BE49-F238E27FC236}">
                <a16:creationId xmlns:a16="http://schemas.microsoft.com/office/drawing/2014/main" id="{4415827C-632B-6D4C-8743-9D1F779987EF}"/>
              </a:ext>
            </a:extLst>
          </p:cNvPr>
          <p:cNvCxnSpPr>
            <a:cxnSpLocks/>
          </p:cNvCxnSpPr>
          <p:nvPr/>
        </p:nvCxnSpPr>
        <p:spPr>
          <a:xfrm>
            <a:off x="1645645" y="3922291"/>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FFCC8C0A-66AE-D741-803C-2A86E68CEE59}"/>
              </a:ext>
            </a:extLst>
          </p:cNvPr>
          <p:cNvSpPr/>
          <p:nvPr/>
        </p:nvSpPr>
        <p:spPr>
          <a:xfrm>
            <a:off x="2063181" y="5592600"/>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sp>
        <p:nvSpPr>
          <p:cNvPr id="27" name="TextBox 26">
            <a:extLst>
              <a:ext uri="{FF2B5EF4-FFF2-40B4-BE49-F238E27FC236}">
                <a16:creationId xmlns:a16="http://schemas.microsoft.com/office/drawing/2014/main" id="{44EC31B2-EE16-FE40-B01E-B26FA12AACDE}"/>
              </a:ext>
            </a:extLst>
          </p:cNvPr>
          <p:cNvSpPr txBox="1"/>
          <p:nvPr/>
        </p:nvSpPr>
        <p:spPr>
          <a:xfrm rot="5400000">
            <a:off x="6998665" y="503625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9" name="Rounded Rectangle 28">
            <a:extLst>
              <a:ext uri="{FF2B5EF4-FFF2-40B4-BE49-F238E27FC236}">
                <a16:creationId xmlns:a16="http://schemas.microsoft.com/office/drawing/2014/main" id="{85DFDA5E-0954-054E-A1F0-AAD87D0233E9}"/>
              </a:ext>
            </a:extLst>
          </p:cNvPr>
          <p:cNvSpPr/>
          <p:nvPr/>
        </p:nvSpPr>
        <p:spPr>
          <a:xfrm>
            <a:off x="5847081" y="5619760"/>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cxnSp>
        <p:nvCxnSpPr>
          <p:cNvPr id="30" name="Straight Connector 29">
            <a:extLst>
              <a:ext uri="{FF2B5EF4-FFF2-40B4-BE49-F238E27FC236}">
                <a16:creationId xmlns:a16="http://schemas.microsoft.com/office/drawing/2014/main" id="{91F1164C-BF4C-D345-9DDF-84F5E957C501}"/>
              </a:ext>
            </a:extLst>
          </p:cNvPr>
          <p:cNvCxnSpPr>
            <a:cxnSpLocks/>
          </p:cNvCxnSpPr>
          <p:nvPr/>
        </p:nvCxnSpPr>
        <p:spPr>
          <a:xfrm>
            <a:off x="1645644" y="4759147"/>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7AE0BC9-B075-A041-B494-E4656087BB9D}"/>
              </a:ext>
            </a:extLst>
          </p:cNvPr>
          <p:cNvCxnSpPr>
            <a:cxnSpLocks/>
          </p:cNvCxnSpPr>
          <p:nvPr/>
        </p:nvCxnSpPr>
        <p:spPr>
          <a:xfrm>
            <a:off x="1645643" y="4759147"/>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6B884985-2508-FE4C-8E5F-F6F10BA8D661}"/>
              </a:ext>
            </a:extLst>
          </p:cNvPr>
          <p:cNvSpPr/>
          <p:nvPr/>
        </p:nvSpPr>
        <p:spPr>
          <a:xfrm>
            <a:off x="2073867" y="4409129"/>
            <a:ext cx="1828802" cy="67994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2" name="Rounded Rectangle 31">
            <a:extLst>
              <a:ext uri="{FF2B5EF4-FFF2-40B4-BE49-F238E27FC236}">
                <a16:creationId xmlns:a16="http://schemas.microsoft.com/office/drawing/2014/main" id="{E3B04ECD-7691-424E-B749-81E1F58BCC39}"/>
              </a:ext>
            </a:extLst>
          </p:cNvPr>
          <p:cNvSpPr/>
          <p:nvPr/>
        </p:nvSpPr>
        <p:spPr>
          <a:xfrm>
            <a:off x="3984730" y="4409128"/>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33" name="Rounded Rectangle 32">
            <a:extLst>
              <a:ext uri="{FF2B5EF4-FFF2-40B4-BE49-F238E27FC236}">
                <a16:creationId xmlns:a16="http://schemas.microsoft.com/office/drawing/2014/main" id="{70C40F1F-3326-9B49-BC91-6DD3C5492410}"/>
              </a:ext>
            </a:extLst>
          </p:cNvPr>
          <p:cNvSpPr/>
          <p:nvPr/>
        </p:nvSpPr>
        <p:spPr>
          <a:xfrm>
            <a:off x="5895592" y="4409128"/>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34" name="Group 33">
            <a:extLst>
              <a:ext uri="{FF2B5EF4-FFF2-40B4-BE49-F238E27FC236}">
                <a16:creationId xmlns:a16="http://schemas.microsoft.com/office/drawing/2014/main" id="{8E3402ED-A7A9-FA44-8482-CBBC351BBCAD}"/>
              </a:ext>
            </a:extLst>
          </p:cNvPr>
          <p:cNvGrpSpPr/>
          <p:nvPr/>
        </p:nvGrpSpPr>
        <p:grpSpPr>
          <a:xfrm>
            <a:off x="2189856" y="4233043"/>
            <a:ext cx="5425328" cy="1445694"/>
            <a:chOff x="2215130" y="3511029"/>
            <a:chExt cx="5425328" cy="1445694"/>
          </a:xfrm>
        </p:grpSpPr>
        <p:sp>
          <p:nvSpPr>
            <p:cNvPr id="35" name="Down Arrow 34">
              <a:extLst>
                <a:ext uri="{FF2B5EF4-FFF2-40B4-BE49-F238E27FC236}">
                  <a16:creationId xmlns:a16="http://schemas.microsoft.com/office/drawing/2014/main" id="{6C1715C0-F03E-4244-B69D-93C86F99A1E9}"/>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Down Arrow 35">
              <a:extLst>
                <a:ext uri="{FF2B5EF4-FFF2-40B4-BE49-F238E27FC236}">
                  <a16:creationId xmlns:a16="http://schemas.microsoft.com/office/drawing/2014/main" id="{2C5D15D1-449B-3648-B0B2-A524C3156FDE}"/>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Down Arrow 36">
              <a:extLst>
                <a:ext uri="{FF2B5EF4-FFF2-40B4-BE49-F238E27FC236}">
                  <a16:creationId xmlns:a16="http://schemas.microsoft.com/office/drawing/2014/main" id="{5C67D98C-C54F-BA47-9783-7D073A56E13D}"/>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Down Arrow 37">
              <a:extLst>
                <a:ext uri="{FF2B5EF4-FFF2-40B4-BE49-F238E27FC236}">
                  <a16:creationId xmlns:a16="http://schemas.microsoft.com/office/drawing/2014/main" id="{547F464A-483F-014B-AB2F-1ADE6D9A8919}"/>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a:extLst>
                <a:ext uri="{FF2B5EF4-FFF2-40B4-BE49-F238E27FC236}">
                  <a16:creationId xmlns:a16="http://schemas.microsoft.com/office/drawing/2014/main" id="{25953281-101E-5F45-9033-AB44CCA19B4F}"/>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Down Arrow 39">
              <a:extLst>
                <a:ext uri="{FF2B5EF4-FFF2-40B4-BE49-F238E27FC236}">
                  <a16:creationId xmlns:a16="http://schemas.microsoft.com/office/drawing/2014/main" id="{95AD0BFE-3982-834A-B985-44634B3A02C2}"/>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Down Arrow 40">
              <a:extLst>
                <a:ext uri="{FF2B5EF4-FFF2-40B4-BE49-F238E27FC236}">
                  <a16:creationId xmlns:a16="http://schemas.microsoft.com/office/drawing/2014/main" id="{A4F9D4BD-3EC2-6945-AE3A-E13ECE8D3DE9}"/>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Down Arrow 41">
              <a:extLst>
                <a:ext uri="{FF2B5EF4-FFF2-40B4-BE49-F238E27FC236}">
                  <a16:creationId xmlns:a16="http://schemas.microsoft.com/office/drawing/2014/main" id="{203E8608-5D5E-9A48-813B-677B474E5711}"/>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Down Arrow 42">
              <a:extLst>
                <a:ext uri="{FF2B5EF4-FFF2-40B4-BE49-F238E27FC236}">
                  <a16:creationId xmlns:a16="http://schemas.microsoft.com/office/drawing/2014/main" id="{D3DCBF57-A21B-B145-BDA2-F36EAAD7F5F8}"/>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 name="Rounded Rectangle 44">
            <a:extLst>
              <a:ext uri="{FF2B5EF4-FFF2-40B4-BE49-F238E27FC236}">
                <a16:creationId xmlns:a16="http://schemas.microsoft.com/office/drawing/2014/main" id="{83DF511D-32B3-FB4A-AD9C-04CF681A5301}"/>
              </a:ext>
            </a:extLst>
          </p:cNvPr>
          <p:cNvSpPr/>
          <p:nvPr/>
        </p:nvSpPr>
        <p:spPr>
          <a:xfrm>
            <a:off x="2063181" y="5595303"/>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grpSp>
        <p:nvGrpSpPr>
          <p:cNvPr id="46" name="Group 45">
            <a:extLst>
              <a:ext uri="{FF2B5EF4-FFF2-40B4-BE49-F238E27FC236}">
                <a16:creationId xmlns:a16="http://schemas.microsoft.com/office/drawing/2014/main" id="{B822FB2C-BD8C-6849-AC43-E15B89657CB3}"/>
              </a:ext>
            </a:extLst>
          </p:cNvPr>
          <p:cNvGrpSpPr/>
          <p:nvPr/>
        </p:nvGrpSpPr>
        <p:grpSpPr>
          <a:xfrm>
            <a:off x="2191533" y="5076568"/>
            <a:ext cx="5425328" cy="593799"/>
            <a:chOff x="2215130" y="3511029"/>
            <a:chExt cx="5425328" cy="1445694"/>
          </a:xfrm>
        </p:grpSpPr>
        <p:sp>
          <p:nvSpPr>
            <p:cNvPr id="47" name="Down Arrow 46">
              <a:extLst>
                <a:ext uri="{FF2B5EF4-FFF2-40B4-BE49-F238E27FC236}">
                  <a16:creationId xmlns:a16="http://schemas.microsoft.com/office/drawing/2014/main" id="{2C2E448B-34F6-FA49-ABFA-A20BA9D66B83}"/>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Down Arrow 47">
              <a:extLst>
                <a:ext uri="{FF2B5EF4-FFF2-40B4-BE49-F238E27FC236}">
                  <a16:creationId xmlns:a16="http://schemas.microsoft.com/office/drawing/2014/main" id="{FEABF1EE-612F-9F47-9E6A-DFA2EBDF43A6}"/>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Down Arrow 48">
              <a:extLst>
                <a:ext uri="{FF2B5EF4-FFF2-40B4-BE49-F238E27FC236}">
                  <a16:creationId xmlns:a16="http://schemas.microsoft.com/office/drawing/2014/main" id="{AA904B1B-42ED-664E-A23E-B700E89D362F}"/>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Down Arrow 49">
              <a:extLst>
                <a:ext uri="{FF2B5EF4-FFF2-40B4-BE49-F238E27FC236}">
                  <a16:creationId xmlns:a16="http://schemas.microsoft.com/office/drawing/2014/main" id="{01F913EB-A4AC-BA4A-9315-F1E888B23D11}"/>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Down Arrow 50">
              <a:extLst>
                <a:ext uri="{FF2B5EF4-FFF2-40B4-BE49-F238E27FC236}">
                  <a16:creationId xmlns:a16="http://schemas.microsoft.com/office/drawing/2014/main" id="{6298FAE2-4C9D-474F-9330-55F58CDBF686}"/>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Down Arrow 51">
              <a:extLst>
                <a:ext uri="{FF2B5EF4-FFF2-40B4-BE49-F238E27FC236}">
                  <a16:creationId xmlns:a16="http://schemas.microsoft.com/office/drawing/2014/main" id="{80344FB1-8A5C-6A46-81AC-B6E771B90D75}"/>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own Arrow 52">
              <a:extLst>
                <a:ext uri="{FF2B5EF4-FFF2-40B4-BE49-F238E27FC236}">
                  <a16:creationId xmlns:a16="http://schemas.microsoft.com/office/drawing/2014/main" id="{D5D956D6-E30D-404A-876F-DB1AE01012F1}"/>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own Arrow 53">
              <a:extLst>
                <a:ext uri="{FF2B5EF4-FFF2-40B4-BE49-F238E27FC236}">
                  <a16:creationId xmlns:a16="http://schemas.microsoft.com/office/drawing/2014/main" id="{DC902A30-D837-C64A-8336-F2AC817EA5CD}"/>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own Arrow 54">
              <a:extLst>
                <a:ext uri="{FF2B5EF4-FFF2-40B4-BE49-F238E27FC236}">
                  <a16:creationId xmlns:a16="http://schemas.microsoft.com/office/drawing/2014/main" id="{78826908-D2BF-574F-A45A-C8DE065CFFDB}"/>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6" name="Rounded Rectangle 55">
            <a:extLst>
              <a:ext uri="{FF2B5EF4-FFF2-40B4-BE49-F238E27FC236}">
                <a16:creationId xmlns:a16="http://schemas.microsoft.com/office/drawing/2014/main" id="{9E1BE97F-05B1-B145-85A3-E2C4640B1DFD}"/>
              </a:ext>
            </a:extLst>
          </p:cNvPr>
          <p:cNvSpPr/>
          <p:nvPr/>
        </p:nvSpPr>
        <p:spPr>
          <a:xfrm>
            <a:off x="2089148" y="5619759"/>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cxnSp>
        <p:nvCxnSpPr>
          <p:cNvPr id="59" name="Straight Connector 58">
            <a:extLst>
              <a:ext uri="{FF2B5EF4-FFF2-40B4-BE49-F238E27FC236}">
                <a16:creationId xmlns:a16="http://schemas.microsoft.com/office/drawing/2014/main" id="{FF11623C-6A40-2747-A0D0-F869A728929F}"/>
              </a:ext>
            </a:extLst>
          </p:cNvPr>
          <p:cNvCxnSpPr>
            <a:cxnSpLocks/>
          </p:cNvCxnSpPr>
          <p:nvPr/>
        </p:nvCxnSpPr>
        <p:spPr>
          <a:xfrm>
            <a:off x="1623700" y="3924103"/>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616F6A64-AEBE-DC48-8FE2-4C2ACE1E4AC4}"/>
              </a:ext>
            </a:extLst>
          </p:cNvPr>
          <p:cNvSpPr/>
          <p:nvPr/>
        </p:nvSpPr>
        <p:spPr>
          <a:xfrm>
            <a:off x="2073868" y="3565070"/>
            <a:ext cx="1828802" cy="679938"/>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sp>
        <p:nvSpPr>
          <p:cNvPr id="24" name="Rounded Rectangle 23">
            <a:extLst>
              <a:ext uri="{FF2B5EF4-FFF2-40B4-BE49-F238E27FC236}">
                <a16:creationId xmlns:a16="http://schemas.microsoft.com/office/drawing/2014/main" id="{A99B4CFE-4204-364C-96B5-F774A3E35100}"/>
              </a:ext>
            </a:extLst>
          </p:cNvPr>
          <p:cNvSpPr/>
          <p:nvPr/>
        </p:nvSpPr>
        <p:spPr>
          <a:xfrm>
            <a:off x="3984730" y="3565069"/>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5" name="Rounded Rectangle 24">
            <a:extLst>
              <a:ext uri="{FF2B5EF4-FFF2-40B4-BE49-F238E27FC236}">
                <a16:creationId xmlns:a16="http://schemas.microsoft.com/office/drawing/2014/main" id="{A0222559-5048-9D4F-98F7-C4F683B28688}"/>
              </a:ext>
            </a:extLst>
          </p:cNvPr>
          <p:cNvSpPr/>
          <p:nvPr/>
        </p:nvSpPr>
        <p:spPr>
          <a:xfrm>
            <a:off x="5895592" y="3565069"/>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4" name="Rounded Rectangle 43">
            <a:extLst>
              <a:ext uri="{FF2B5EF4-FFF2-40B4-BE49-F238E27FC236}">
                <a16:creationId xmlns:a16="http://schemas.microsoft.com/office/drawing/2014/main" id="{D23928D3-737F-9D40-AAE7-5E7D39440558}"/>
              </a:ext>
            </a:extLst>
          </p:cNvPr>
          <p:cNvSpPr/>
          <p:nvPr/>
        </p:nvSpPr>
        <p:spPr>
          <a:xfrm rot="16200000">
            <a:off x="163007" y="4209839"/>
            <a:ext cx="2438400"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sp>
        <p:nvSpPr>
          <p:cNvPr id="61" name="Rounded Rectangle 60">
            <a:extLst>
              <a:ext uri="{FF2B5EF4-FFF2-40B4-BE49-F238E27FC236}">
                <a16:creationId xmlns:a16="http://schemas.microsoft.com/office/drawing/2014/main" id="{68BEDF30-627C-A84B-B977-F4D0E3D50798}"/>
              </a:ext>
            </a:extLst>
          </p:cNvPr>
          <p:cNvSpPr/>
          <p:nvPr/>
        </p:nvSpPr>
        <p:spPr>
          <a:xfrm>
            <a:off x="2089148" y="5626502"/>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62" name="Rounded Rectangle 61">
            <a:extLst>
              <a:ext uri="{FF2B5EF4-FFF2-40B4-BE49-F238E27FC236}">
                <a16:creationId xmlns:a16="http://schemas.microsoft.com/office/drawing/2014/main" id="{8DA65B50-2F49-064E-8E65-DADE2D95C5B2}"/>
              </a:ext>
            </a:extLst>
          </p:cNvPr>
          <p:cNvSpPr/>
          <p:nvPr/>
        </p:nvSpPr>
        <p:spPr>
          <a:xfrm>
            <a:off x="5829544" y="5619758"/>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Tree>
    <p:extLst>
      <p:ext uri="{BB962C8B-B14F-4D97-AF65-F5344CB8AC3E}">
        <p14:creationId xmlns:p14="http://schemas.microsoft.com/office/powerpoint/2010/main" val="270299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10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up)">
                                      <p:cBhvr>
                                        <p:cTn id="76" dur="500"/>
                                        <p:tgtEl>
                                          <p:spTgt spid="34"/>
                                        </p:tgtEl>
                                      </p:cBhvr>
                                    </p:animEffect>
                                  </p:childTnLst>
                                </p:cTn>
                              </p:par>
                              <p:par>
                                <p:cTn id="77" presetID="22" presetClass="entr" presetSubtype="1" fill="hold" grpId="0" nodeType="withEffect">
                                  <p:stCondLst>
                                    <p:cond delay="300"/>
                                  </p:stCondLst>
                                  <p:childTnLst>
                                    <p:set>
                                      <p:cBhvr>
                                        <p:cTn id="78" dur="1" fill="hold">
                                          <p:stCondLst>
                                            <p:cond delay="0"/>
                                          </p:stCondLst>
                                        </p:cTn>
                                        <p:tgtEl>
                                          <p:spTgt spid="22"/>
                                        </p:tgtEl>
                                        <p:attrNameLst>
                                          <p:attrName>style.visibility</p:attrName>
                                        </p:attrNameLst>
                                      </p:cBhvr>
                                      <p:to>
                                        <p:strVal val="visible"/>
                                      </p:to>
                                    </p:set>
                                    <p:animEffect transition="in" filter="wipe(up)">
                                      <p:cBhvr>
                                        <p:cTn id="79" dur="1000"/>
                                        <p:tgtEl>
                                          <p:spTgt spid="22"/>
                                        </p:tgtEl>
                                      </p:cBhvr>
                                    </p:animEffect>
                                  </p:childTnLst>
                                </p:cTn>
                              </p:par>
                              <p:par>
                                <p:cTn id="80" presetID="22" presetClass="exit" presetSubtype="1" fill="hold" nodeType="withEffect">
                                  <p:stCondLst>
                                    <p:cond delay="400"/>
                                  </p:stCondLst>
                                  <p:childTnLst>
                                    <p:animEffect transition="out" filter="wipe(up)">
                                      <p:cBhvr>
                                        <p:cTn id="81" dur="500"/>
                                        <p:tgtEl>
                                          <p:spTgt spid="34"/>
                                        </p:tgtEl>
                                      </p:cBhvr>
                                    </p:animEffect>
                                    <p:set>
                                      <p:cBhvr>
                                        <p:cTn id="82" dur="1" fill="hold">
                                          <p:stCondLst>
                                            <p:cond delay="499"/>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xit" presetSubtype="2" fill="hold" nodeType="clickEffect">
                                  <p:stCondLst>
                                    <p:cond delay="0"/>
                                  </p:stCondLst>
                                  <p:childTnLst>
                                    <p:animEffect transition="out" filter="wipe(right)">
                                      <p:cBhvr>
                                        <p:cTn id="90" dur="1000"/>
                                        <p:tgtEl>
                                          <p:spTgt spid="21"/>
                                        </p:tgtEl>
                                      </p:cBhvr>
                                    </p:animEffect>
                                    <p:set>
                                      <p:cBhvr>
                                        <p:cTn id="91" dur="1" fill="hold">
                                          <p:stCondLst>
                                            <p:cond delay="999"/>
                                          </p:stCondLst>
                                        </p:cTn>
                                        <p:tgtEl>
                                          <p:spTgt spid="21"/>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2"/>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29"/>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wipe(left)">
                                      <p:cBhvr>
                                        <p:cTn id="100" dur="1000"/>
                                        <p:tgtEl>
                                          <p:spTgt spid="30"/>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wipe(up)">
                                      <p:cBhvr>
                                        <p:cTn id="105" dur="500"/>
                                        <p:tgtEl>
                                          <p:spTgt spid="46"/>
                                        </p:tgtEl>
                                      </p:cBhvr>
                                    </p:animEffect>
                                  </p:childTnLst>
                                </p:cTn>
                              </p:par>
                              <p:par>
                                <p:cTn id="106" presetID="22" presetClass="exit" presetSubtype="1" fill="hold" nodeType="withEffect">
                                  <p:stCondLst>
                                    <p:cond delay="400"/>
                                  </p:stCondLst>
                                  <p:childTnLst>
                                    <p:animEffect transition="out" filter="wipe(up)">
                                      <p:cBhvr>
                                        <p:cTn id="107" dur="500"/>
                                        <p:tgtEl>
                                          <p:spTgt spid="46"/>
                                        </p:tgtEl>
                                      </p:cBhvr>
                                    </p:animEffect>
                                    <p:set>
                                      <p:cBhvr>
                                        <p:cTn id="108" dur="1" fill="hold">
                                          <p:stCondLst>
                                            <p:cond delay="499"/>
                                          </p:stCondLst>
                                        </p:cTn>
                                        <p:tgtEl>
                                          <p:spTgt spid="46"/>
                                        </p:tgtEl>
                                        <p:attrNameLst>
                                          <p:attrName>style.visibility</p:attrName>
                                        </p:attrNameLst>
                                      </p:cBhvr>
                                      <p:to>
                                        <p:strVal val="hidden"/>
                                      </p:to>
                                    </p:set>
                                  </p:childTnLst>
                                </p:cTn>
                              </p:par>
                              <p:par>
                                <p:cTn id="109" presetID="22" presetClass="entr" presetSubtype="1" fill="hold" grpId="0" nodeType="withEffect">
                                  <p:stCondLst>
                                    <p:cond delay="300"/>
                                  </p:stCondLst>
                                  <p:childTnLst>
                                    <p:set>
                                      <p:cBhvr>
                                        <p:cTn id="110" dur="1" fill="hold">
                                          <p:stCondLst>
                                            <p:cond delay="0"/>
                                          </p:stCondLst>
                                        </p:cTn>
                                        <p:tgtEl>
                                          <p:spTgt spid="45"/>
                                        </p:tgtEl>
                                        <p:attrNameLst>
                                          <p:attrName>style.visibility</p:attrName>
                                        </p:attrNameLst>
                                      </p:cBhvr>
                                      <p:to>
                                        <p:strVal val="visible"/>
                                      </p:to>
                                    </p:set>
                                    <p:animEffect transition="in" filter="wipe(up)">
                                      <p:cBhvr>
                                        <p:cTn id="111" dur="500"/>
                                        <p:tgtEl>
                                          <p:spTgt spid="45"/>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56"/>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56"/>
                                        </p:tgtEl>
                                        <p:attrNameLst>
                                          <p:attrName>style.visibility</p:attrName>
                                        </p:attrNameLst>
                                      </p:cBhvr>
                                      <p:to>
                                        <p:strVal val="hidden"/>
                                      </p:to>
                                    </p:set>
                                  </p:childTnLst>
                                </p:cTn>
                              </p:par>
                              <p:par>
                                <p:cTn id="120" presetID="22" presetClass="exit" presetSubtype="4" fill="hold" nodeType="withEffect">
                                  <p:stCondLst>
                                    <p:cond delay="0"/>
                                  </p:stCondLst>
                                  <p:childTnLst>
                                    <p:animEffect transition="out" filter="wipe(down)">
                                      <p:cBhvr>
                                        <p:cTn id="121" dur="10"/>
                                        <p:tgtEl>
                                          <p:spTgt spid="30"/>
                                        </p:tgtEl>
                                      </p:cBhvr>
                                    </p:animEffect>
                                    <p:set>
                                      <p:cBhvr>
                                        <p:cTn id="122" dur="1" fill="hold">
                                          <p:stCondLst>
                                            <p:cond delay="9"/>
                                          </p:stCondLst>
                                        </p:cTn>
                                        <p:tgtEl>
                                          <p:spTgt spid="30"/>
                                        </p:tgtEl>
                                        <p:attrNameLst>
                                          <p:attrName>style.visibility</p:attrName>
                                        </p:attrNameLst>
                                      </p:cBhvr>
                                      <p:to>
                                        <p:strVal val="hidden"/>
                                      </p:to>
                                    </p:set>
                                  </p:childTnLst>
                                </p:cTn>
                              </p:par>
                              <p:par>
                                <p:cTn id="123" presetID="22" presetClass="entr" presetSubtype="8" fill="hold" nodeType="withEffect">
                                  <p:stCondLst>
                                    <p:cond delay="0"/>
                                  </p:stCondLst>
                                  <p:childTnLst>
                                    <p:set>
                                      <p:cBhvr>
                                        <p:cTn id="124" dur="1" fill="hold">
                                          <p:stCondLst>
                                            <p:cond delay="0"/>
                                          </p:stCondLst>
                                        </p:cTn>
                                        <p:tgtEl>
                                          <p:spTgt spid="59"/>
                                        </p:tgtEl>
                                        <p:attrNameLst>
                                          <p:attrName>style.visibility</p:attrName>
                                        </p:attrNameLst>
                                      </p:cBhvr>
                                      <p:to>
                                        <p:strVal val="visible"/>
                                      </p:to>
                                    </p:set>
                                    <p:animEffect transition="in" filter="wipe(left)">
                                      <p:cBhvr>
                                        <p:cTn id="125" dur="10"/>
                                        <p:tgtEl>
                                          <p:spTgt spid="59"/>
                                        </p:tgtEl>
                                      </p:cBhvr>
                                    </p:animEffect>
                                  </p:childTnLst>
                                </p:cTn>
                              </p:par>
                              <p:par>
                                <p:cTn id="126" presetID="1" presetClass="entr" presetSubtype="0" fill="hold" grpId="0" nodeType="withEffect">
                                  <p:stCondLst>
                                    <p:cond delay="0"/>
                                  </p:stCondLst>
                                  <p:childTnLst>
                                    <p:set>
                                      <p:cBhvr>
                                        <p:cTn id="127" dur="1" fill="hold">
                                          <p:stCondLst>
                                            <p:cond delay="0"/>
                                          </p:stCondLst>
                                        </p:cTn>
                                        <p:tgtEl>
                                          <p:spTgt spid="62"/>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22" presetClass="exit" presetSubtype="2" fill="hold" nodeType="clickEffect">
                                  <p:stCondLst>
                                    <p:cond delay="0"/>
                                  </p:stCondLst>
                                  <p:childTnLst>
                                    <p:animEffect transition="out" filter="wipe(right)">
                                      <p:cBhvr>
                                        <p:cTn id="131" dur="10"/>
                                        <p:tgtEl>
                                          <p:spTgt spid="59"/>
                                        </p:tgtEl>
                                      </p:cBhvr>
                                    </p:animEffect>
                                    <p:set>
                                      <p:cBhvr>
                                        <p:cTn id="132" dur="1" fill="hold">
                                          <p:stCondLst>
                                            <p:cond delay="9"/>
                                          </p:stCondLst>
                                        </p:cTn>
                                        <p:tgtEl>
                                          <p:spTgt spid="59"/>
                                        </p:tgtEl>
                                        <p:attrNameLst>
                                          <p:attrName>style.visibility</p:attrName>
                                        </p:attrNameLst>
                                      </p:cBhvr>
                                      <p:to>
                                        <p:strVal val="hidden"/>
                                      </p:to>
                                    </p:set>
                                  </p:childTnLst>
                                </p:cTn>
                              </p:par>
                              <p:par>
                                <p:cTn id="133" presetID="22" presetClass="entr" presetSubtype="8" fill="hold" nodeType="withEffect">
                                  <p:stCondLst>
                                    <p:cond delay="0"/>
                                  </p:stCondLst>
                                  <p:childTnLst>
                                    <p:set>
                                      <p:cBhvr>
                                        <p:cTn id="134" dur="1" fill="hold">
                                          <p:stCondLst>
                                            <p:cond delay="0"/>
                                          </p:stCondLst>
                                        </p:cTn>
                                        <p:tgtEl>
                                          <p:spTgt spid="60"/>
                                        </p:tgtEl>
                                        <p:attrNameLst>
                                          <p:attrName>style.visibility</p:attrName>
                                        </p:attrNameLst>
                                      </p:cBhvr>
                                      <p:to>
                                        <p:strVal val="visible"/>
                                      </p:to>
                                    </p:set>
                                    <p:animEffect transition="in" filter="wipe(left)">
                                      <p:cBhvr>
                                        <p:cTn id="135" dur="10"/>
                                        <p:tgtEl>
                                          <p:spTgt spid="60"/>
                                        </p:tgtEl>
                                      </p:cBhvr>
                                    </p:animEffect>
                                  </p:childTnLst>
                                </p:cTn>
                              </p:par>
                              <p:par>
                                <p:cTn id="136" presetID="1" presetClass="entr" presetSubtype="0" fill="hold" grpId="0" nodeType="withEffect">
                                  <p:stCondLst>
                                    <p:cond delay="0"/>
                                  </p:stCondLst>
                                  <p:childTnLst>
                                    <p:set>
                                      <p:cBhvr>
                                        <p:cTn id="137" dur="1" fill="hold">
                                          <p:stCondLst>
                                            <p:cond delay="0"/>
                                          </p:stCondLst>
                                        </p:cTn>
                                        <p:tgtEl>
                                          <p:spTgt spid="61"/>
                                        </p:tgtEl>
                                        <p:attrNameLst>
                                          <p:attrName>style.visibility</p:attrName>
                                        </p:attrNameLst>
                                      </p:cBhvr>
                                      <p:to>
                                        <p:strVal val="visible"/>
                                      </p:to>
                                    </p:set>
                                  </p:childTnLst>
                                </p:cTn>
                              </p:par>
                              <p:par>
                                <p:cTn id="138" presetID="1" presetClass="exit" presetSubtype="0" fill="hold" grpId="1" nodeType="withEffect">
                                  <p:stCondLst>
                                    <p:cond delay="0"/>
                                  </p:stCondLst>
                                  <p:childTnLst>
                                    <p:set>
                                      <p:cBhvr>
                                        <p:cTn id="139" dur="1" fill="hold">
                                          <p:stCondLst>
                                            <p:cond delay="0"/>
                                          </p:stCondLst>
                                        </p:cTn>
                                        <p:tgtEl>
                                          <p:spTgt spid="62"/>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2" presetClass="exit" presetSubtype="2" fill="hold" nodeType="clickEffect">
                                  <p:stCondLst>
                                    <p:cond delay="0"/>
                                  </p:stCondLst>
                                  <p:childTnLst>
                                    <p:animEffect transition="out" filter="wipe(right)">
                                      <p:cBhvr>
                                        <p:cTn id="143" dur="10"/>
                                        <p:tgtEl>
                                          <p:spTgt spid="60"/>
                                        </p:tgtEl>
                                      </p:cBhvr>
                                    </p:animEffect>
                                    <p:set>
                                      <p:cBhvr>
                                        <p:cTn id="144" dur="1" fill="hold">
                                          <p:stCondLst>
                                            <p:cond delay="9"/>
                                          </p:stCondLst>
                                        </p:cTn>
                                        <p:tgtEl>
                                          <p:spTgt spid="60"/>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P spid="13" grpId="0"/>
      <p:bldP spid="14" grpId="0"/>
      <p:bldP spid="15" grpId="0"/>
      <p:bldP spid="16" grpId="0"/>
      <p:bldP spid="20" grpId="0" animBg="1"/>
      <p:bldP spid="22" grpId="0" animBg="1"/>
      <p:bldP spid="22" grpId="1" animBg="1"/>
      <p:bldP spid="27" grpId="0"/>
      <p:bldP spid="29" grpId="0" animBg="1"/>
      <p:bldP spid="29" grpId="1" animBg="1"/>
      <p:bldP spid="31" grpId="0" animBg="1"/>
      <p:bldP spid="32" grpId="0" animBg="1"/>
      <p:bldP spid="33" grpId="0" animBg="1"/>
      <p:bldP spid="45" grpId="0" animBg="1"/>
      <p:bldP spid="56" grpId="0" animBg="1"/>
      <p:bldP spid="56" grpId="1" animBg="1"/>
      <p:bldP spid="23" grpId="0" animBg="1"/>
      <p:bldP spid="24" grpId="0" animBg="1"/>
      <p:bldP spid="25" grpId="0" animBg="1"/>
      <p:bldP spid="44" grpId="0" animBg="1"/>
      <p:bldP spid="61" grpId="0" animBg="1"/>
      <p:bldP spid="61" grpId="1" animBg="1"/>
      <p:bldP spid="62" grpId="0" animBg="1"/>
      <p:bldP spid="62"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80CBF-51D1-154F-ADFA-91C589471725}"/>
              </a:ext>
            </a:extLst>
          </p:cNvPr>
          <p:cNvSpPr>
            <a:spLocks noGrp="1"/>
          </p:cNvSpPr>
          <p:nvPr>
            <p:ph type="title"/>
          </p:nvPr>
        </p:nvSpPr>
        <p:spPr/>
        <p:txBody>
          <a:bodyPr/>
          <a:lstStyle/>
          <a:p>
            <a:r>
              <a:rPr lang="en-US" b="1" dirty="0"/>
              <a:t>D-</a:t>
            </a:r>
            <a:r>
              <a:rPr lang="en-US" b="1" dirty="0" err="1"/>
              <a:t>RaNGe</a:t>
            </a:r>
            <a:r>
              <a:rPr lang="en-US" b="1" dirty="0"/>
              <a:t>: Access Pattern</a:t>
            </a:r>
          </a:p>
        </p:txBody>
      </p:sp>
      <p:sp>
        <p:nvSpPr>
          <p:cNvPr id="3" name="Content Placeholder 2">
            <a:extLst>
              <a:ext uri="{FF2B5EF4-FFF2-40B4-BE49-F238E27FC236}">
                <a16:creationId xmlns:a16="http://schemas.microsoft.com/office/drawing/2014/main" id="{99BA488E-D5BA-5F4A-8B99-ACD37DC3CD80}"/>
              </a:ext>
            </a:extLst>
          </p:cNvPr>
          <p:cNvSpPr>
            <a:spLocks noGrp="1"/>
          </p:cNvSpPr>
          <p:nvPr>
            <p:ph idx="1"/>
          </p:nvPr>
        </p:nvSpPr>
        <p:spPr/>
        <p:txBody>
          <a:bodyPr/>
          <a:lstStyle/>
          <a:p>
            <a:pPr>
              <a:tabLst>
                <a:tab pos="5654675" algn="l"/>
              </a:tabLst>
            </a:pPr>
            <a:r>
              <a:rPr lang="en-US" sz="3200" dirty="0"/>
              <a:t>To maximize the bits that are accessed </a:t>
            </a:r>
            <a:r>
              <a:rPr lang="en-US" sz="3200" b="1" dirty="0">
                <a:solidFill>
                  <a:schemeClr val="accent5"/>
                </a:solidFill>
              </a:rPr>
              <a:t>immediately following activation</a:t>
            </a:r>
            <a:r>
              <a:rPr lang="en-US" sz="3200" dirty="0"/>
              <a:t>, we alternate accesses to distinct rows </a:t>
            </a:r>
            <a:r>
              <a:rPr lang="en-US" sz="3200" b="1" dirty="0"/>
              <a:t>in each bank</a:t>
            </a:r>
          </a:p>
          <a:p>
            <a:pPr lvl="1">
              <a:tabLst>
                <a:tab pos="5654675" algn="l"/>
              </a:tabLst>
            </a:pPr>
            <a:r>
              <a:rPr lang="en-US" sz="2400" b="1" dirty="0"/>
              <a:t>quickly </a:t>
            </a:r>
            <a:r>
              <a:rPr lang="en-US" sz="2400" dirty="0"/>
              <a:t>generate </a:t>
            </a:r>
            <a:r>
              <a:rPr lang="en-US" sz="2400" dirty="0" err="1"/>
              <a:t>tRCD</a:t>
            </a:r>
            <a:r>
              <a:rPr lang="en-US" sz="2400" dirty="0"/>
              <a:t> failures within cache lines in two rows</a:t>
            </a:r>
            <a:endParaRPr lang="en-US" sz="2400" b="1" dirty="0"/>
          </a:p>
          <a:p>
            <a:pPr lvl="1">
              <a:tabLst>
                <a:tab pos="5654675" algn="l"/>
              </a:tabLst>
            </a:pPr>
            <a:r>
              <a:rPr lang="en-US" sz="2400" b="1" dirty="0"/>
              <a:t>maximizes</a:t>
            </a:r>
            <a:r>
              <a:rPr lang="en-US" sz="2400" dirty="0"/>
              <a:t> </a:t>
            </a:r>
            <a:r>
              <a:rPr lang="en-US" sz="2400" dirty="0" err="1"/>
              <a:t>tRCD</a:t>
            </a:r>
            <a:r>
              <a:rPr lang="en-US" sz="2400" dirty="0"/>
              <a:t> failures when using reduced </a:t>
            </a:r>
            <a:r>
              <a:rPr lang="en-US" sz="2400" dirty="0" err="1"/>
              <a:t>tRCD</a:t>
            </a:r>
            <a:endParaRPr lang="en-US" sz="2400" dirty="0"/>
          </a:p>
          <a:p>
            <a:pPr lvl="1">
              <a:tabLst>
                <a:tab pos="5654675" algn="l"/>
              </a:tabLst>
            </a:pPr>
            <a:endParaRPr lang="en-US" sz="2400" dirty="0"/>
          </a:p>
        </p:txBody>
      </p:sp>
      <p:cxnSp>
        <p:nvCxnSpPr>
          <p:cNvPr id="4" name="Straight Connector 3">
            <a:extLst>
              <a:ext uri="{FF2B5EF4-FFF2-40B4-BE49-F238E27FC236}">
                <a16:creationId xmlns:a16="http://schemas.microsoft.com/office/drawing/2014/main" id="{40FB009B-2999-B040-8E30-7E2FBF9CC6A8}"/>
              </a:ext>
            </a:extLst>
          </p:cNvPr>
          <p:cNvCxnSpPr>
            <a:cxnSpLocks/>
          </p:cNvCxnSpPr>
          <p:nvPr/>
        </p:nvCxnSpPr>
        <p:spPr>
          <a:xfrm>
            <a:off x="1815961" y="3834699"/>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D976B3A-4000-AB4E-89F0-0B935120D25A}"/>
              </a:ext>
            </a:extLst>
          </p:cNvPr>
          <p:cNvCxnSpPr>
            <a:cxnSpLocks/>
          </p:cNvCxnSpPr>
          <p:nvPr/>
        </p:nvCxnSpPr>
        <p:spPr>
          <a:xfrm>
            <a:off x="1815960" y="4678758"/>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A39246E-A1BE-C14C-8B23-AF4B8C19065C}"/>
              </a:ext>
            </a:extLst>
          </p:cNvPr>
          <p:cNvCxnSpPr>
            <a:cxnSpLocks/>
          </p:cNvCxnSpPr>
          <p:nvPr/>
        </p:nvCxnSpPr>
        <p:spPr>
          <a:xfrm>
            <a:off x="2366945"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644F9A-375C-E643-A516-6CBAA4E76033}"/>
              </a:ext>
            </a:extLst>
          </p:cNvPr>
          <p:cNvCxnSpPr>
            <a:cxnSpLocks/>
          </p:cNvCxnSpPr>
          <p:nvPr/>
        </p:nvCxnSpPr>
        <p:spPr>
          <a:xfrm>
            <a:off x="3562699"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E20C06-91AC-4C48-BAD0-FAB21E9CA900}"/>
              </a:ext>
            </a:extLst>
          </p:cNvPr>
          <p:cNvCxnSpPr>
            <a:cxnSpLocks/>
          </p:cNvCxnSpPr>
          <p:nvPr/>
        </p:nvCxnSpPr>
        <p:spPr>
          <a:xfrm>
            <a:off x="4887407"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64FA5B9-C8AD-6C42-888D-676F6007151A}"/>
              </a:ext>
            </a:extLst>
          </p:cNvPr>
          <p:cNvCxnSpPr>
            <a:cxnSpLocks/>
          </p:cNvCxnSpPr>
          <p:nvPr/>
        </p:nvCxnSpPr>
        <p:spPr>
          <a:xfrm>
            <a:off x="430125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C93145-FD12-D446-8483-E4ED9B9EBABB}"/>
              </a:ext>
            </a:extLst>
          </p:cNvPr>
          <p:cNvCxnSpPr>
            <a:cxnSpLocks/>
          </p:cNvCxnSpPr>
          <p:nvPr/>
        </p:nvCxnSpPr>
        <p:spPr>
          <a:xfrm>
            <a:off x="5497007"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EE6E20-31F8-DB4F-9ACC-4F9D8229BEDB}"/>
              </a:ext>
            </a:extLst>
          </p:cNvPr>
          <p:cNvCxnSpPr>
            <a:cxnSpLocks/>
          </p:cNvCxnSpPr>
          <p:nvPr/>
        </p:nvCxnSpPr>
        <p:spPr>
          <a:xfrm>
            <a:off x="2976544"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2B863F5-EC91-8A48-B5AF-9C7F75EAE3BE}"/>
              </a:ext>
            </a:extLst>
          </p:cNvPr>
          <p:cNvSpPr txBox="1"/>
          <p:nvPr/>
        </p:nvSpPr>
        <p:spPr>
          <a:xfrm>
            <a:off x="7980088" y="42799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C5AA6FDD-65C1-5F47-BA8A-572C2D752BBC}"/>
              </a:ext>
            </a:extLst>
          </p:cNvPr>
          <p:cNvSpPr txBox="1"/>
          <p:nvPr/>
        </p:nvSpPr>
        <p:spPr>
          <a:xfrm>
            <a:off x="7977213" y="344897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4653E78D-1456-DB4B-A5F3-A4CF419112EB}"/>
              </a:ext>
            </a:extLst>
          </p:cNvPr>
          <p:cNvSpPr txBox="1"/>
          <p:nvPr/>
        </p:nvSpPr>
        <p:spPr>
          <a:xfrm rot="5400000">
            <a:off x="3816405" y="5050609"/>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B3A569E-CB6C-FF49-89D9-27426F53000D}"/>
              </a:ext>
            </a:extLst>
          </p:cNvPr>
          <p:cNvSpPr txBox="1"/>
          <p:nvPr/>
        </p:nvSpPr>
        <p:spPr>
          <a:xfrm rot="5400000">
            <a:off x="2534233" y="506631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771220F8-E997-0C46-A521-8D7A8B5BCCF0}"/>
              </a:ext>
            </a:extLst>
          </p:cNvPr>
          <p:cNvSpPr txBox="1"/>
          <p:nvPr/>
        </p:nvSpPr>
        <p:spPr>
          <a:xfrm rot="5400000">
            <a:off x="5726711" y="5046286"/>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17" name="Straight Connector 16">
            <a:extLst>
              <a:ext uri="{FF2B5EF4-FFF2-40B4-BE49-F238E27FC236}">
                <a16:creationId xmlns:a16="http://schemas.microsoft.com/office/drawing/2014/main" id="{5270D6E5-E9CC-6743-B1BF-5F113E5D6C52}"/>
              </a:ext>
            </a:extLst>
          </p:cNvPr>
          <p:cNvCxnSpPr>
            <a:cxnSpLocks/>
          </p:cNvCxnSpPr>
          <p:nvPr/>
        </p:nvCxnSpPr>
        <p:spPr>
          <a:xfrm>
            <a:off x="678234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B52B65-3F3E-2B47-8C81-A2A07E538D82}"/>
              </a:ext>
            </a:extLst>
          </p:cNvPr>
          <p:cNvCxnSpPr>
            <a:cxnSpLocks/>
          </p:cNvCxnSpPr>
          <p:nvPr/>
        </p:nvCxnSpPr>
        <p:spPr>
          <a:xfrm>
            <a:off x="6196189"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4CD26F-414D-0643-92F6-4FADC2E41302}"/>
              </a:ext>
            </a:extLst>
          </p:cNvPr>
          <p:cNvCxnSpPr>
            <a:cxnSpLocks/>
          </p:cNvCxnSpPr>
          <p:nvPr/>
        </p:nvCxnSpPr>
        <p:spPr>
          <a:xfrm>
            <a:off x="739194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41815697-7A87-7548-A5DA-8441648A210F}"/>
              </a:ext>
            </a:extLst>
          </p:cNvPr>
          <p:cNvSpPr/>
          <p:nvPr/>
        </p:nvSpPr>
        <p:spPr>
          <a:xfrm>
            <a:off x="2073867" y="5593162"/>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21" name="Straight Connector 20">
            <a:extLst>
              <a:ext uri="{FF2B5EF4-FFF2-40B4-BE49-F238E27FC236}">
                <a16:creationId xmlns:a16="http://schemas.microsoft.com/office/drawing/2014/main" id="{4415827C-632B-6D4C-8743-9D1F779987EF}"/>
              </a:ext>
            </a:extLst>
          </p:cNvPr>
          <p:cNvCxnSpPr>
            <a:cxnSpLocks/>
          </p:cNvCxnSpPr>
          <p:nvPr/>
        </p:nvCxnSpPr>
        <p:spPr>
          <a:xfrm>
            <a:off x="1645645" y="3922291"/>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FFCC8C0A-66AE-D741-803C-2A86E68CEE59}"/>
              </a:ext>
            </a:extLst>
          </p:cNvPr>
          <p:cNvSpPr/>
          <p:nvPr/>
        </p:nvSpPr>
        <p:spPr>
          <a:xfrm>
            <a:off x="2063181" y="5592600"/>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sp>
        <p:nvSpPr>
          <p:cNvPr id="27" name="TextBox 26">
            <a:extLst>
              <a:ext uri="{FF2B5EF4-FFF2-40B4-BE49-F238E27FC236}">
                <a16:creationId xmlns:a16="http://schemas.microsoft.com/office/drawing/2014/main" id="{44EC31B2-EE16-FE40-B01E-B26FA12AACDE}"/>
              </a:ext>
            </a:extLst>
          </p:cNvPr>
          <p:cNvSpPr txBox="1"/>
          <p:nvPr/>
        </p:nvSpPr>
        <p:spPr>
          <a:xfrm rot="5400000">
            <a:off x="6998665" y="503625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9" name="Rounded Rectangle 28">
            <a:extLst>
              <a:ext uri="{FF2B5EF4-FFF2-40B4-BE49-F238E27FC236}">
                <a16:creationId xmlns:a16="http://schemas.microsoft.com/office/drawing/2014/main" id="{85DFDA5E-0954-054E-A1F0-AAD87D0233E9}"/>
              </a:ext>
            </a:extLst>
          </p:cNvPr>
          <p:cNvSpPr/>
          <p:nvPr/>
        </p:nvSpPr>
        <p:spPr>
          <a:xfrm>
            <a:off x="5847081" y="5619760"/>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cxnSp>
        <p:nvCxnSpPr>
          <p:cNvPr id="30" name="Straight Connector 29">
            <a:extLst>
              <a:ext uri="{FF2B5EF4-FFF2-40B4-BE49-F238E27FC236}">
                <a16:creationId xmlns:a16="http://schemas.microsoft.com/office/drawing/2014/main" id="{91F1164C-BF4C-D345-9DDF-84F5E957C501}"/>
              </a:ext>
            </a:extLst>
          </p:cNvPr>
          <p:cNvCxnSpPr>
            <a:cxnSpLocks/>
          </p:cNvCxnSpPr>
          <p:nvPr/>
        </p:nvCxnSpPr>
        <p:spPr>
          <a:xfrm>
            <a:off x="1645644" y="4759147"/>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7AE0BC9-B075-A041-B494-E4656087BB9D}"/>
              </a:ext>
            </a:extLst>
          </p:cNvPr>
          <p:cNvCxnSpPr>
            <a:cxnSpLocks/>
          </p:cNvCxnSpPr>
          <p:nvPr/>
        </p:nvCxnSpPr>
        <p:spPr>
          <a:xfrm>
            <a:off x="1645643" y="4759147"/>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6B884985-2508-FE4C-8E5F-F6F10BA8D661}"/>
              </a:ext>
            </a:extLst>
          </p:cNvPr>
          <p:cNvSpPr/>
          <p:nvPr/>
        </p:nvSpPr>
        <p:spPr>
          <a:xfrm>
            <a:off x="2073867" y="4409129"/>
            <a:ext cx="1828802" cy="67994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2" name="Rounded Rectangle 31">
            <a:extLst>
              <a:ext uri="{FF2B5EF4-FFF2-40B4-BE49-F238E27FC236}">
                <a16:creationId xmlns:a16="http://schemas.microsoft.com/office/drawing/2014/main" id="{E3B04ECD-7691-424E-B749-81E1F58BCC39}"/>
              </a:ext>
            </a:extLst>
          </p:cNvPr>
          <p:cNvSpPr/>
          <p:nvPr/>
        </p:nvSpPr>
        <p:spPr>
          <a:xfrm>
            <a:off x="3984730" y="4409128"/>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33" name="Rounded Rectangle 32">
            <a:extLst>
              <a:ext uri="{FF2B5EF4-FFF2-40B4-BE49-F238E27FC236}">
                <a16:creationId xmlns:a16="http://schemas.microsoft.com/office/drawing/2014/main" id="{70C40F1F-3326-9B49-BC91-6DD3C5492410}"/>
              </a:ext>
            </a:extLst>
          </p:cNvPr>
          <p:cNvSpPr/>
          <p:nvPr/>
        </p:nvSpPr>
        <p:spPr>
          <a:xfrm>
            <a:off x="5895592" y="4409128"/>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34" name="Group 33">
            <a:extLst>
              <a:ext uri="{FF2B5EF4-FFF2-40B4-BE49-F238E27FC236}">
                <a16:creationId xmlns:a16="http://schemas.microsoft.com/office/drawing/2014/main" id="{8E3402ED-A7A9-FA44-8482-CBBC351BBCAD}"/>
              </a:ext>
            </a:extLst>
          </p:cNvPr>
          <p:cNvGrpSpPr/>
          <p:nvPr/>
        </p:nvGrpSpPr>
        <p:grpSpPr>
          <a:xfrm>
            <a:off x="2189856" y="4233043"/>
            <a:ext cx="5425328" cy="1445694"/>
            <a:chOff x="2215130" y="3511029"/>
            <a:chExt cx="5425328" cy="1445694"/>
          </a:xfrm>
        </p:grpSpPr>
        <p:sp>
          <p:nvSpPr>
            <p:cNvPr id="35" name="Down Arrow 34">
              <a:extLst>
                <a:ext uri="{FF2B5EF4-FFF2-40B4-BE49-F238E27FC236}">
                  <a16:creationId xmlns:a16="http://schemas.microsoft.com/office/drawing/2014/main" id="{6C1715C0-F03E-4244-B69D-93C86F99A1E9}"/>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Down Arrow 35">
              <a:extLst>
                <a:ext uri="{FF2B5EF4-FFF2-40B4-BE49-F238E27FC236}">
                  <a16:creationId xmlns:a16="http://schemas.microsoft.com/office/drawing/2014/main" id="{2C5D15D1-449B-3648-B0B2-A524C3156FDE}"/>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Down Arrow 36">
              <a:extLst>
                <a:ext uri="{FF2B5EF4-FFF2-40B4-BE49-F238E27FC236}">
                  <a16:creationId xmlns:a16="http://schemas.microsoft.com/office/drawing/2014/main" id="{5C67D98C-C54F-BA47-9783-7D073A56E13D}"/>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Down Arrow 37">
              <a:extLst>
                <a:ext uri="{FF2B5EF4-FFF2-40B4-BE49-F238E27FC236}">
                  <a16:creationId xmlns:a16="http://schemas.microsoft.com/office/drawing/2014/main" id="{547F464A-483F-014B-AB2F-1ADE6D9A8919}"/>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a:extLst>
                <a:ext uri="{FF2B5EF4-FFF2-40B4-BE49-F238E27FC236}">
                  <a16:creationId xmlns:a16="http://schemas.microsoft.com/office/drawing/2014/main" id="{25953281-101E-5F45-9033-AB44CCA19B4F}"/>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Down Arrow 39">
              <a:extLst>
                <a:ext uri="{FF2B5EF4-FFF2-40B4-BE49-F238E27FC236}">
                  <a16:creationId xmlns:a16="http://schemas.microsoft.com/office/drawing/2014/main" id="{95AD0BFE-3982-834A-B985-44634B3A02C2}"/>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Down Arrow 40">
              <a:extLst>
                <a:ext uri="{FF2B5EF4-FFF2-40B4-BE49-F238E27FC236}">
                  <a16:creationId xmlns:a16="http://schemas.microsoft.com/office/drawing/2014/main" id="{A4F9D4BD-3EC2-6945-AE3A-E13ECE8D3DE9}"/>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Down Arrow 41">
              <a:extLst>
                <a:ext uri="{FF2B5EF4-FFF2-40B4-BE49-F238E27FC236}">
                  <a16:creationId xmlns:a16="http://schemas.microsoft.com/office/drawing/2014/main" id="{203E8608-5D5E-9A48-813B-677B474E5711}"/>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Down Arrow 42">
              <a:extLst>
                <a:ext uri="{FF2B5EF4-FFF2-40B4-BE49-F238E27FC236}">
                  <a16:creationId xmlns:a16="http://schemas.microsoft.com/office/drawing/2014/main" id="{D3DCBF57-A21B-B145-BDA2-F36EAAD7F5F8}"/>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 name="Rounded Rectangle 44">
            <a:extLst>
              <a:ext uri="{FF2B5EF4-FFF2-40B4-BE49-F238E27FC236}">
                <a16:creationId xmlns:a16="http://schemas.microsoft.com/office/drawing/2014/main" id="{83DF511D-32B3-FB4A-AD9C-04CF681A5301}"/>
              </a:ext>
            </a:extLst>
          </p:cNvPr>
          <p:cNvSpPr/>
          <p:nvPr/>
        </p:nvSpPr>
        <p:spPr>
          <a:xfrm>
            <a:off x="2063181" y="5595303"/>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grpSp>
        <p:nvGrpSpPr>
          <p:cNvPr id="46" name="Group 45">
            <a:extLst>
              <a:ext uri="{FF2B5EF4-FFF2-40B4-BE49-F238E27FC236}">
                <a16:creationId xmlns:a16="http://schemas.microsoft.com/office/drawing/2014/main" id="{B822FB2C-BD8C-6849-AC43-E15B89657CB3}"/>
              </a:ext>
            </a:extLst>
          </p:cNvPr>
          <p:cNvGrpSpPr/>
          <p:nvPr/>
        </p:nvGrpSpPr>
        <p:grpSpPr>
          <a:xfrm>
            <a:off x="2191533" y="5076568"/>
            <a:ext cx="5425328" cy="593799"/>
            <a:chOff x="2215130" y="3511029"/>
            <a:chExt cx="5425328" cy="1445694"/>
          </a:xfrm>
        </p:grpSpPr>
        <p:sp>
          <p:nvSpPr>
            <p:cNvPr id="47" name="Down Arrow 46">
              <a:extLst>
                <a:ext uri="{FF2B5EF4-FFF2-40B4-BE49-F238E27FC236}">
                  <a16:creationId xmlns:a16="http://schemas.microsoft.com/office/drawing/2014/main" id="{2C2E448B-34F6-FA49-ABFA-A20BA9D66B83}"/>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Down Arrow 47">
              <a:extLst>
                <a:ext uri="{FF2B5EF4-FFF2-40B4-BE49-F238E27FC236}">
                  <a16:creationId xmlns:a16="http://schemas.microsoft.com/office/drawing/2014/main" id="{FEABF1EE-612F-9F47-9E6A-DFA2EBDF43A6}"/>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Down Arrow 48">
              <a:extLst>
                <a:ext uri="{FF2B5EF4-FFF2-40B4-BE49-F238E27FC236}">
                  <a16:creationId xmlns:a16="http://schemas.microsoft.com/office/drawing/2014/main" id="{AA904B1B-42ED-664E-A23E-B700E89D362F}"/>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Down Arrow 49">
              <a:extLst>
                <a:ext uri="{FF2B5EF4-FFF2-40B4-BE49-F238E27FC236}">
                  <a16:creationId xmlns:a16="http://schemas.microsoft.com/office/drawing/2014/main" id="{01F913EB-A4AC-BA4A-9315-F1E888B23D11}"/>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Down Arrow 50">
              <a:extLst>
                <a:ext uri="{FF2B5EF4-FFF2-40B4-BE49-F238E27FC236}">
                  <a16:creationId xmlns:a16="http://schemas.microsoft.com/office/drawing/2014/main" id="{6298FAE2-4C9D-474F-9330-55F58CDBF686}"/>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Down Arrow 51">
              <a:extLst>
                <a:ext uri="{FF2B5EF4-FFF2-40B4-BE49-F238E27FC236}">
                  <a16:creationId xmlns:a16="http://schemas.microsoft.com/office/drawing/2014/main" id="{80344FB1-8A5C-6A46-81AC-B6E771B90D75}"/>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own Arrow 52">
              <a:extLst>
                <a:ext uri="{FF2B5EF4-FFF2-40B4-BE49-F238E27FC236}">
                  <a16:creationId xmlns:a16="http://schemas.microsoft.com/office/drawing/2014/main" id="{D5D956D6-E30D-404A-876F-DB1AE01012F1}"/>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own Arrow 53">
              <a:extLst>
                <a:ext uri="{FF2B5EF4-FFF2-40B4-BE49-F238E27FC236}">
                  <a16:creationId xmlns:a16="http://schemas.microsoft.com/office/drawing/2014/main" id="{DC902A30-D837-C64A-8336-F2AC817EA5CD}"/>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own Arrow 54">
              <a:extLst>
                <a:ext uri="{FF2B5EF4-FFF2-40B4-BE49-F238E27FC236}">
                  <a16:creationId xmlns:a16="http://schemas.microsoft.com/office/drawing/2014/main" id="{78826908-D2BF-574F-A45A-C8DE065CFFDB}"/>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6" name="Rounded Rectangle 55">
            <a:extLst>
              <a:ext uri="{FF2B5EF4-FFF2-40B4-BE49-F238E27FC236}">
                <a16:creationId xmlns:a16="http://schemas.microsoft.com/office/drawing/2014/main" id="{9E1BE97F-05B1-B145-85A3-E2C4640B1DFD}"/>
              </a:ext>
            </a:extLst>
          </p:cNvPr>
          <p:cNvSpPr/>
          <p:nvPr/>
        </p:nvSpPr>
        <p:spPr>
          <a:xfrm>
            <a:off x="2089148" y="5619759"/>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cxnSp>
        <p:nvCxnSpPr>
          <p:cNvPr id="59" name="Straight Connector 58">
            <a:extLst>
              <a:ext uri="{FF2B5EF4-FFF2-40B4-BE49-F238E27FC236}">
                <a16:creationId xmlns:a16="http://schemas.microsoft.com/office/drawing/2014/main" id="{FF11623C-6A40-2747-A0D0-F869A728929F}"/>
              </a:ext>
            </a:extLst>
          </p:cNvPr>
          <p:cNvCxnSpPr>
            <a:cxnSpLocks/>
          </p:cNvCxnSpPr>
          <p:nvPr/>
        </p:nvCxnSpPr>
        <p:spPr>
          <a:xfrm>
            <a:off x="1623700" y="3924103"/>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616F6A64-AEBE-DC48-8FE2-4C2ACE1E4AC4}"/>
              </a:ext>
            </a:extLst>
          </p:cNvPr>
          <p:cNvSpPr/>
          <p:nvPr/>
        </p:nvSpPr>
        <p:spPr>
          <a:xfrm>
            <a:off x="2073868" y="3565070"/>
            <a:ext cx="1828802" cy="679938"/>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sp>
        <p:nvSpPr>
          <p:cNvPr id="24" name="Rounded Rectangle 23">
            <a:extLst>
              <a:ext uri="{FF2B5EF4-FFF2-40B4-BE49-F238E27FC236}">
                <a16:creationId xmlns:a16="http://schemas.microsoft.com/office/drawing/2014/main" id="{A99B4CFE-4204-364C-96B5-F774A3E35100}"/>
              </a:ext>
            </a:extLst>
          </p:cNvPr>
          <p:cNvSpPr/>
          <p:nvPr/>
        </p:nvSpPr>
        <p:spPr>
          <a:xfrm>
            <a:off x="3984730" y="3565069"/>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5" name="Rounded Rectangle 24">
            <a:extLst>
              <a:ext uri="{FF2B5EF4-FFF2-40B4-BE49-F238E27FC236}">
                <a16:creationId xmlns:a16="http://schemas.microsoft.com/office/drawing/2014/main" id="{A0222559-5048-9D4F-98F7-C4F683B28688}"/>
              </a:ext>
            </a:extLst>
          </p:cNvPr>
          <p:cNvSpPr/>
          <p:nvPr/>
        </p:nvSpPr>
        <p:spPr>
          <a:xfrm>
            <a:off x="5895592" y="3565069"/>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4" name="Rounded Rectangle 43">
            <a:extLst>
              <a:ext uri="{FF2B5EF4-FFF2-40B4-BE49-F238E27FC236}">
                <a16:creationId xmlns:a16="http://schemas.microsoft.com/office/drawing/2014/main" id="{D23928D3-737F-9D40-AAE7-5E7D39440558}"/>
              </a:ext>
            </a:extLst>
          </p:cNvPr>
          <p:cNvSpPr/>
          <p:nvPr/>
        </p:nvSpPr>
        <p:spPr>
          <a:xfrm rot="16200000">
            <a:off x="163007" y="4209839"/>
            <a:ext cx="2438400"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sp>
        <p:nvSpPr>
          <p:cNvPr id="61" name="Rounded Rectangle 60">
            <a:extLst>
              <a:ext uri="{FF2B5EF4-FFF2-40B4-BE49-F238E27FC236}">
                <a16:creationId xmlns:a16="http://schemas.microsoft.com/office/drawing/2014/main" id="{68BEDF30-627C-A84B-B977-F4D0E3D50798}"/>
              </a:ext>
            </a:extLst>
          </p:cNvPr>
          <p:cNvSpPr/>
          <p:nvPr/>
        </p:nvSpPr>
        <p:spPr>
          <a:xfrm>
            <a:off x="2089148" y="5626502"/>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62" name="Rounded Rectangle 61">
            <a:extLst>
              <a:ext uri="{FF2B5EF4-FFF2-40B4-BE49-F238E27FC236}">
                <a16:creationId xmlns:a16="http://schemas.microsoft.com/office/drawing/2014/main" id="{8DA65B50-2F49-064E-8E65-DADE2D95C5B2}"/>
              </a:ext>
            </a:extLst>
          </p:cNvPr>
          <p:cNvSpPr/>
          <p:nvPr/>
        </p:nvSpPr>
        <p:spPr>
          <a:xfrm>
            <a:off x="5829544" y="5619758"/>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63" name="Rectangle 62">
            <a:extLst>
              <a:ext uri="{FF2B5EF4-FFF2-40B4-BE49-F238E27FC236}">
                <a16:creationId xmlns:a16="http://schemas.microsoft.com/office/drawing/2014/main" id="{C27454FE-5A3E-F940-AD15-8F126CD5665E}"/>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B3A37A09-40C5-AC47-9186-40A79901412A}"/>
              </a:ext>
            </a:extLst>
          </p:cNvPr>
          <p:cNvSpPr txBox="1"/>
          <p:nvPr/>
        </p:nvSpPr>
        <p:spPr>
          <a:xfrm>
            <a:off x="322441" y="198185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Accessing cache lines containing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more RNG cells </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will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in </a:t>
            </a: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more random values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4292861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207D-CDF1-6F44-82B4-EAE2F9B8570C}"/>
              </a:ext>
            </a:extLst>
          </p:cNvPr>
          <p:cNvSpPr>
            <a:spLocks noGrp="1"/>
          </p:cNvSpPr>
          <p:nvPr>
            <p:ph type="title"/>
          </p:nvPr>
        </p:nvSpPr>
        <p:spPr/>
        <p:txBody>
          <a:bodyPr/>
          <a:lstStyle/>
          <a:p>
            <a:r>
              <a:rPr lang="en-US" b="1" dirty="0"/>
              <a:t>D-</a:t>
            </a:r>
            <a:r>
              <a:rPr lang="en-US" b="1" dirty="0" err="1"/>
              <a:t>RaNGe</a:t>
            </a:r>
            <a:r>
              <a:rPr lang="en-US" b="1" dirty="0"/>
              <a:t>: Exclusive Access</a:t>
            </a:r>
            <a:endParaRPr lang="en-US" dirty="0"/>
          </a:p>
        </p:txBody>
      </p:sp>
      <p:sp>
        <p:nvSpPr>
          <p:cNvPr id="3" name="Content Placeholder 2">
            <a:extLst>
              <a:ext uri="{FF2B5EF4-FFF2-40B4-BE49-F238E27FC236}">
                <a16:creationId xmlns:a16="http://schemas.microsoft.com/office/drawing/2014/main" id="{4B029376-2D4C-384E-8CE7-BA8ABAF1ABD6}"/>
              </a:ext>
            </a:extLst>
          </p:cNvPr>
          <p:cNvSpPr>
            <a:spLocks noGrp="1"/>
          </p:cNvSpPr>
          <p:nvPr>
            <p:ph idx="1"/>
          </p:nvPr>
        </p:nvSpPr>
        <p:spPr>
          <a:xfrm>
            <a:off x="75991" y="807049"/>
            <a:ext cx="8987622" cy="5318753"/>
          </a:xfrm>
        </p:spPr>
        <p:txBody>
          <a:bodyPr/>
          <a:lstStyle/>
          <a:p>
            <a:r>
              <a:rPr lang="en-US" sz="2800" dirty="0"/>
              <a:t>To minimize system interference, D-</a:t>
            </a:r>
            <a:r>
              <a:rPr lang="en-US" sz="2800" dirty="0" err="1"/>
              <a:t>RaNGe</a:t>
            </a:r>
            <a:r>
              <a:rPr lang="en-US" sz="2800" dirty="0"/>
              <a:t> has </a:t>
            </a:r>
            <a:r>
              <a:rPr lang="en-US" sz="2800" b="1" dirty="0"/>
              <a:t>exclusive</a:t>
            </a:r>
            <a:r>
              <a:rPr lang="en-US" sz="2800" dirty="0"/>
              <a:t> </a:t>
            </a:r>
            <a:r>
              <a:rPr lang="en-US" sz="2800" b="1" dirty="0"/>
              <a:t>access</a:t>
            </a:r>
            <a:r>
              <a:rPr lang="en-US" sz="2800" dirty="0"/>
              <a:t> to RNG cells</a:t>
            </a:r>
          </a:p>
          <a:p>
            <a:r>
              <a:rPr lang="en-US" sz="2800" b="1" dirty="0">
                <a:solidFill>
                  <a:srgbClr val="4A76BF"/>
                </a:solidFill>
              </a:rPr>
              <a:t>In a bank</a:t>
            </a:r>
            <a:r>
              <a:rPr lang="en-US" sz="2800" dirty="0"/>
              <a:t>, find the </a:t>
            </a:r>
            <a:r>
              <a:rPr lang="en-US" sz="2800" b="1" dirty="0">
                <a:solidFill>
                  <a:srgbClr val="9A020E"/>
                </a:solidFill>
              </a:rPr>
              <a:t>two cache lines</a:t>
            </a:r>
            <a:r>
              <a:rPr lang="en-US" sz="2800" dirty="0"/>
              <a:t> in distinct rows with the most number of RNG cells</a:t>
            </a:r>
          </a:p>
        </p:txBody>
      </p:sp>
      <p:grpSp>
        <p:nvGrpSpPr>
          <p:cNvPr id="160" name="Group 159">
            <a:extLst>
              <a:ext uri="{FF2B5EF4-FFF2-40B4-BE49-F238E27FC236}">
                <a16:creationId xmlns:a16="http://schemas.microsoft.com/office/drawing/2014/main" id="{C6C45DB8-C43C-A74E-BE2B-98F1CE022FBB}"/>
              </a:ext>
            </a:extLst>
          </p:cNvPr>
          <p:cNvGrpSpPr/>
          <p:nvPr/>
        </p:nvGrpSpPr>
        <p:grpSpPr>
          <a:xfrm>
            <a:off x="948455" y="2534859"/>
            <a:ext cx="7508044" cy="4015268"/>
            <a:chOff x="948455" y="2534859"/>
            <a:chExt cx="7508044" cy="4015268"/>
          </a:xfrm>
        </p:grpSpPr>
        <p:cxnSp>
          <p:nvCxnSpPr>
            <p:cNvPr id="9" name="Straight Connector 8">
              <a:extLst>
                <a:ext uri="{FF2B5EF4-FFF2-40B4-BE49-F238E27FC236}">
                  <a16:creationId xmlns:a16="http://schemas.microsoft.com/office/drawing/2014/main" id="{3B74AD36-2C7A-0749-A9CD-E10302D1274A}"/>
                </a:ext>
              </a:extLst>
            </p:cNvPr>
            <p:cNvCxnSpPr>
              <a:cxnSpLocks/>
            </p:cNvCxnSpPr>
            <p:nvPr/>
          </p:nvCxnSpPr>
          <p:spPr>
            <a:xfrm>
              <a:off x="1815961" y="4309268"/>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D7CEBE-3D73-034F-A25F-E1CA58466596}"/>
                </a:ext>
              </a:extLst>
            </p:cNvPr>
            <p:cNvCxnSpPr>
              <a:cxnSpLocks/>
            </p:cNvCxnSpPr>
            <p:nvPr/>
          </p:nvCxnSpPr>
          <p:spPr>
            <a:xfrm>
              <a:off x="1815960" y="5083877"/>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54A330D-A362-7948-9237-8FC1A141C9B7}"/>
                </a:ext>
              </a:extLst>
            </p:cNvPr>
            <p:cNvSpPr txBox="1"/>
            <p:nvPr/>
          </p:nvSpPr>
          <p:spPr>
            <a:xfrm>
              <a:off x="7980087" y="373226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46FC454A-13BD-834B-A651-EFC1B70E3F3A}"/>
                </a:ext>
              </a:extLst>
            </p:cNvPr>
            <p:cNvSpPr txBox="1"/>
            <p:nvPr/>
          </p:nvSpPr>
          <p:spPr>
            <a:xfrm rot="5400000">
              <a:off x="3816405" y="552517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96688F02-0F40-3543-AFEE-2B00C96541AA}"/>
                </a:ext>
              </a:extLst>
            </p:cNvPr>
            <p:cNvSpPr txBox="1"/>
            <p:nvPr/>
          </p:nvSpPr>
          <p:spPr>
            <a:xfrm rot="5400000">
              <a:off x="2534233" y="55408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450F88EC-7936-4B46-85A3-26450930F903}"/>
                </a:ext>
              </a:extLst>
            </p:cNvPr>
            <p:cNvSpPr txBox="1"/>
            <p:nvPr/>
          </p:nvSpPr>
          <p:spPr>
            <a:xfrm rot="5400000">
              <a:off x="5726711" y="5520855"/>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A28DDFF0-176B-B742-9DDB-05EFF0CD7011}"/>
                </a:ext>
              </a:extLst>
            </p:cNvPr>
            <p:cNvSpPr txBox="1"/>
            <p:nvPr/>
          </p:nvSpPr>
          <p:spPr>
            <a:xfrm rot="5400000">
              <a:off x="6998665" y="5510827"/>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60">
              <a:extLst>
                <a:ext uri="{FF2B5EF4-FFF2-40B4-BE49-F238E27FC236}">
                  <a16:creationId xmlns:a16="http://schemas.microsoft.com/office/drawing/2014/main" id="{AD9FABF2-7BF5-9F41-8916-2D4AABECEA19}"/>
                </a:ext>
              </a:extLst>
            </p:cNvPr>
            <p:cNvSpPr/>
            <p:nvPr/>
          </p:nvSpPr>
          <p:spPr>
            <a:xfrm rot="16200000">
              <a:off x="-484318" y="3967632"/>
              <a:ext cx="3733053"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cxnSp>
          <p:nvCxnSpPr>
            <p:cNvPr id="91" name="Straight Connector 90">
              <a:extLst>
                <a:ext uri="{FF2B5EF4-FFF2-40B4-BE49-F238E27FC236}">
                  <a16:creationId xmlns:a16="http://schemas.microsoft.com/office/drawing/2014/main" id="{86B7DE06-B424-8B4D-9199-ECE140E3AF8E}"/>
                </a:ext>
              </a:extLst>
            </p:cNvPr>
            <p:cNvCxnSpPr>
              <a:cxnSpLocks/>
            </p:cNvCxnSpPr>
            <p:nvPr/>
          </p:nvCxnSpPr>
          <p:spPr>
            <a:xfrm>
              <a:off x="1815961" y="4672264"/>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D018E64-B17E-0C4C-B1CB-652BCF910159}"/>
                </a:ext>
              </a:extLst>
            </p:cNvPr>
            <p:cNvCxnSpPr>
              <a:cxnSpLocks/>
            </p:cNvCxnSpPr>
            <p:nvPr/>
          </p:nvCxnSpPr>
          <p:spPr>
            <a:xfrm>
              <a:off x="1815960" y="5470023"/>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6B3698-2ECA-194D-976D-29AD1A600A38}"/>
                </a:ext>
              </a:extLst>
            </p:cNvPr>
            <p:cNvCxnSpPr>
              <a:cxnSpLocks/>
            </p:cNvCxnSpPr>
            <p:nvPr/>
          </p:nvCxnSpPr>
          <p:spPr>
            <a:xfrm>
              <a:off x="2366945"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30D8006-8A1E-694B-8C13-EE045876BE16}"/>
                </a:ext>
              </a:extLst>
            </p:cNvPr>
            <p:cNvCxnSpPr>
              <a:cxnSpLocks/>
            </p:cNvCxnSpPr>
            <p:nvPr/>
          </p:nvCxnSpPr>
          <p:spPr>
            <a:xfrm>
              <a:off x="356269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0E9E7A1-0D6A-5842-99AE-3422139B456F}"/>
                </a:ext>
              </a:extLst>
            </p:cNvPr>
            <p:cNvCxnSpPr>
              <a:cxnSpLocks/>
            </p:cNvCxnSpPr>
            <p:nvPr/>
          </p:nvCxnSpPr>
          <p:spPr>
            <a:xfrm>
              <a:off x="489802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3445504-F2DC-9941-9E81-693FD04ED054}"/>
                </a:ext>
              </a:extLst>
            </p:cNvPr>
            <p:cNvCxnSpPr>
              <a:cxnSpLocks/>
            </p:cNvCxnSpPr>
            <p:nvPr/>
          </p:nvCxnSpPr>
          <p:spPr>
            <a:xfrm>
              <a:off x="430125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63CFC48-58F7-BA41-8A3A-23CA8FCE3DAE}"/>
                </a:ext>
              </a:extLst>
            </p:cNvPr>
            <p:cNvCxnSpPr>
              <a:cxnSpLocks/>
            </p:cNvCxnSpPr>
            <p:nvPr/>
          </p:nvCxnSpPr>
          <p:spPr>
            <a:xfrm>
              <a:off x="5497007"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7665580-3CD7-3E42-80BE-ECBA896190D9}"/>
                </a:ext>
              </a:extLst>
            </p:cNvPr>
            <p:cNvCxnSpPr>
              <a:cxnSpLocks/>
            </p:cNvCxnSpPr>
            <p:nvPr/>
          </p:nvCxnSpPr>
          <p:spPr>
            <a:xfrm>
              <a:off x="2976544"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9334C4-1FAF-F24A-B8E5-F8F8D617046A}"/>
                </a:ext>
              </a:extLst>
            </p:cNvPr>
            <p:cNvCxnSpPr>
              <a:cxnSpLocks/>
            </p:cNvCxnSpPr>
            <p:nvPr/>
          </p:nvCxnSpPr>
          <p:spPr>
            <a:xfrm>
              <a:off x="67823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11A28CD-5A64-0E42-9283-E4DC43A719E9}"/>
                </a:ext>
              </a:extLst>
            </p:cNvPr>
            <p:cNvCxnSpPr>
              <a:cxnSpLocks/>
            </p:cNvCxnSpPr>
            <p:nvPr/>
          </p:nvCxnSpPr>
          <p:spPr>
            <a:xfrm>
              <a:off x="619618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6B2C871-5A2A-504E-82C6-C12D74C4A0FB}"/>
                </a:ext>
              </a:extLst>
            </p:cNvPr>
            <p:cNvCxnSpPr>
              <a:cxnSpLocks/>
            </p:cNvCxnSpPr>
            <p:nvPr/>
          </p:nvCxnSpPr>
          <p:spPr>
            <a:xfrm>
              <a:off x="73919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E871FE72-53CC-3F40-B201-D2D851368D71}"/>
                </a:ext>
              </a:extLst>
            </p:cNvPr>
            <p:cNvSpPr/>
            <p:nvPr/>
          </p:nvSpPr>
          <p:spPr>
            <a:xfrm>
              <a:off x="2072760" y="6010866"/>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138" name="Straight Connector 137">
              <a:extLst>
                <a:ext uri="{FF2B5EF4-FFF2-40B4-BE49-F238E27FC236}">
                  <a16:creationId xmlns:a16="http://schemas.microsoft.com/office/drawing/2014/main" id="{80D41997-EC10-6440-B825-02E92A74437F}"/>
                </a:ext>
              </a:extLst>
            </p:cNvPr>
            <p:cNvCxnSpPr>
              <a:cxnSpLocks/>
            </p:cNvCxnSpPr>
            <p:nvPr/>
          </p:nvCxnSpPr>
          <p:spPr>
            <a:xfrm>
              <a:off x="1820959" y="395238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1CF7C4A-85BB-0F44-8EDB-89A809C54539}"/>
                </a:ext>
              </a:extLst>
            </p:cNvPr>
            <p:cNvCxnSpPr>
              <a:cxnSpLocks/>
            </p:cNvCxnSpPr>
            <p:nvPr/>
          </p:nvCxnSpPr>
          <p:spPr>
            <a:xfrm>
              <a:off x="1815960" y="3558842"/>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094F43-8BD3-5840-9130-68E46C4913E7}"/>
                </a:ext>
              </a:extLst>
            </p:cNvPr>
            <p:cNvCxnSpPr>
              <a:cxnSpLocks/>
            </p:cNvCxnSpPr>
            <p:nvPr/>
          </p:nvCxnSpPr>
          <p:spPr>
            <a:xfrm>
              <a:off x="1820959" y="3178807"/>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24A364A-2AA9-144B-A5C9-BFDA03E4BDC3}"/>
                </a:ext>
              </a:extLst>
            </p:cNvPr>
            <p:cNvCxnSpPr>
              <a:cxnSpLocks/>
            </p:cNvCxnSpPr>
            <p:nvPr/>
          </p:nvCxnSpPr>
          <p:spPr>
            <a:xfrm>
              <a:off x="1820959" y="2777925"/>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CD89B56D-0E7B-F849-87DA-6C0A5376B86E}"/>
              </a:ext>
            </a:extLst>
          </p:cNvPr>
          <p:cNvGrpSpPr/>
          <p:nvPr/>
        </p:nvGrpSpPr>
        <p:grpSpPr>
          <a:xfrm>
            <a:off x="2072760" y="2624184"/>
            <a:ext cx="5664369" cy="3001115"/>
            <a:chOff x="2062143" y="2731419"/>
            <a:chExt cx="5664369" cy="3001115"/>
          </a:xfrm>
        </p:grpSpPr>
        <p:sp>
          <p:nvSpPr>
            <p:cNvPr id="59" name="Rounded Rectangle 58">
              <a:extLst>
                <a:ext uri="{FF2B5EF4-FFF2-40B4-BE49-F238E27FC236}">
                  <a16:creationId xmlns:a16="http://schemas.microsoft.com/office/drawing/2014/main" id="{7EA05969-E1BF-A245-B2A3-BD5DC59DA515}"/>
                </a:ext>
              </a:extLst>
            </p:cNvPr>
            <p:cNvSpPr/>
            <p:nvPr/>
          </p:nvSpPr>
          <p:spPr>
            <a:xfrm>
              <a:off x="3984730" y="312454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4" name="Rounded Rectangle 63">
              <a:extLst>
                <a:ext uri="{FF2B5EF4-FFF2-40B4-BE49-F238E27FC236}">
                  <a16:creationId xmlns:a16="http://schemas.microsoft.com/office/drawing/2014/main" id="{2B666350-5183-114D-8365-AE5CCD9F65F8}"/>
                </a:ext>
              </a:extLst>
            </p:cNvPr>
            <p:cNvSpPr/>
            <p:nvPr/>
          </p:nvSpPr>
          <p:spPr>
            <a:xfrm>
              <a:off x="2073867" y="3115749"/>
              <a:ext cx="1828802" cy="313000"/>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endParaRPr>
            </a:p>
          </p:txBody>
        </p:sp>
        <p:sp>
          <p:nvSpPr>
            <p:cNvPr id="65" name="Rounded Rectangle 64">
              <a:extLst>
                <a:ext uri="{FF2B5EF4-FFF2-40B4-BE49-F238E27FC236}">
                  <a16:creationId xmlns:a16="http://schemas.microsoft.com/office/drawing/2014/main" id="{FD885E18-E6E7-D44B-A81D-78CC98122113}"/>
                </a:ext>
              </a:extLst>
            </p:cNvPr>
            <p:cNvSpPr/>
            <p:nvPr/>
          </p:nvSpPr>
          <p:spPr>
            <a:xfrm>
              <a:off x="5895592" y="3113135"/>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6" name="Rounded Rectangle 65">
              <a:extLst>
                <a:ext uri="{FF2B5EF4-FFF2-40B4-BE49-F238E27FC236}">
                  <a16:creationId xmlns:a16="http://schemas.microsoft.com/office/drawing/2014/main" id="{C048BCD1-BF61-784E-A4BB-6DB9DFD68A53}"/>
                </a:ext>
              </a:extLst>
            </p:cNvPr>
            <p:cNvSpPr/>
            <p:nvPr/>
          </p:nvSpPr>
          <p:spPr>
            <a:xfrm>
              <a:off x="3984730" y="349346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7" name="Rounded Rectangle 66">
              <a:extLst>
                <a:ext uri="{FF2B5EF4-FFF2-40B4-BE49-F238E27FC236}">
                  <a16:creationId xmlns:a16="http://schemas.microsoft.com/office/drawing/2014/main" id="{33454466-135D-DA4E-B10B-2025AE6BA152}"/>
                </a:ext>
              </a:extLst>
            </p:cNvPr>
            <p:cNvSpPr/>
            <p:nvPr/>
          </p:nvSpPr>
          <p:spPr>
            <a:xfrm>
              <a:off x="5895592"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8" name="Rounded Rectangle 67">
              <a:extLst>
                <a:ext uri="{FF2B5EF4-FFF2-40B4-BE49-F238E27FC236}">
                  <a16:creationId xmlns:a16="http://schemas.microsoft.com/office/drawing/2014/main" id="{880E834B-E4B8-384B-8B2B-F5F3F9AFBB59}"/>
                </a:ext>
              </a:extLst>
            </p:cNvPr>
            <p:cNvSpPr/>
            <p:nvPr/>
          </p:nvSpPr>
          <p:spPr>
            <a:xfrm>
              <a:off x="2073867"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9" name="Rounded Rectangle 68">
              <a:extLst>
                <a:ext uri="{FF2B5EF4-FFF2-40B4-BE49-F238E27FC236}">
                  <a16:creationId xmlns:a16="http://schemas.microsoft.com/office/drawing/2014/main" id="{E71FA505-A14F-8D43-BC12-5EF525283508}"/>
                </a:ext>
              </a:extLst>
            </p:cNvPr>
            <p:cNvSpPr/>
            <p:nvPr/>
          </p:nvSpPr>
          <p:spPr>
            <a:xfrm>
              <a:off x="3984730" y="387690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0" name="Rounded Rectangle 69">
              <a:extLst>
                <a:ext uri="{FF2B5EF4-FFF2-40B4-BE49-F238E27FC236}">
                  <a16:creationId xmlns:a16="http://schemas.microsoft.com/office/drawing/2014/main" id="{2169FDFA-AF3F-C74E-8583-699A569576C9}"/>
                </a:ext>
              </a:extLst>
            </p:cNvPr>
            <p:cNvSpPr/>
            <p:nvPr/>
          </p:nvSpPr>
          <p:spPr>
            <a:xfrm>
              <a:off x="5895592"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1" name="Rounded Rectangle 70">
              <a:extLst>
                <a:ext uri="{FF2B5EF4-FFF2-40B4-BE49-F238E27FC236}">
                  <a16:creationId xmlns:a16="http://schemas.microsoft.com/office/drawing/2014/main" id="{616F9CD6-6A0B-9E40-98F6-3DB0CFFC2D9F}"/>
                </a:ext>
              </a:extLst>
            </p:cNvPr>
            <p:cNvSpPr/>
            <p:nvPr/>
          </p:nvSpPr>
          <p:spPr>
            <a:xfrm>
              <a:off x="2073867"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2" name="Rounded Rectangle 71">
              <a:extLst>
                <a:ext uri="{FF2B5EF4-FFF2-40B4-BE49-F238E27FC236}">
                  <a16:creationId xmlns:a16="http://schemas.microsoft.com/office/drawing/2014/main" id="{11AB42EC-1D23-8E41-B220-29936BEBEC32}"/>
                </a:ext>
              </a:extLst>
            </p:cNvPr>
            <p:cNvSpPr/>
            <p:nvPr/>
          </p:nvSpPr>
          <p:spPr>
            <a:xfrm>
              <a:off x="3984730" y="425938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3" name="Rounded Rectangle 72">
              <a:extLst>
                <a:ext uri="{FF2B5EF4-FFF2-40B4-BE49-F238E27FC236}">
                  <a16:creationId xmlns:a16="http://schemas.microsoft.com/office/drawing/2014/main" id="{72240D28-1E09-8D48-B849-A0EB30F4C466}"/>
                </a:ext>
              </a:extLst>
            </p:cNvPr>
            <p:cNvSpPr/>
            <p:nvPr/>
          </p:nvSpPr>
          <p:spPr>
            <a:xfrm>
              <a:off x="5895592"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4" name="Rounded Rectangle 73">
              <a:extLst>
                <a:ext uri="{FF2B5EF4-FFF2-40B4-BE49-F238E27FC236}">
                  <a16:creationId xmlns:a16="http://schemas.microsoft.com/office/drawing/2014/main" id="{A60CF228-D46E-614E-96F8-ACDA33980FAC}"/>
                </a:ext>
              </a:extLst>
            </p:cNvPr>
            <p:cNvSpPr/>
            <p:nvPr/>
          </p:nvSpPr>
          <p:spPr>
            <a:xfrm>
              <a:off x="2073867"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5" name="Rounded Rectangle 74">
              <a:extLst>
                <a:ext uri="{FF2B5EF4-FFF2-40B4-BE49-F238E27FC236}">
                  <a16:creationId xmlns:a16="http://schemas.microsoft.com/office/drawing/2014/main" id="{8B9F1FD2-E94F-8F45-B237-81927957A436}"/>
                </a:ext>
              </a:extLst>
            </p:cNvPr>
            <p:cNvSpPr/>
            <p:nvPr/>
          </p:nvSpPr>
          <p:spPr>
            <a:xfrm>
              <a:off x="3984730" y="464041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6" name="Rounded Rectangle 75">
              <a:extLst>
                <a:ext uri="{FF2B5EF4-FFF2-40B4-BE49-F238E27FC236}">
                  <a16:creationId xmlns:a16="http://schemas.microsoft.com/office/drawing/2014/main" id="{CD64F382-4687-A349-9BEA-B3ACA40DD134}"/>
                </a:ext>
              </a:extLst>
            </p:cNvPr>
            <p:cNvSpPr/>
            <p:nvPr/>
          </p:nvSpPr>
          <p:spPr>
            <a:xfrm>
              <a:off x="5895592"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7" name="Rounded Rectangle 76">
              <a:extLst>
                <a:ext uri="{FF2B5EF4-FFF2-40B4-BE49-F238E27FC236}">
                  <a16:creationId xmlns:a16="http://schemas.microsoft.com/office/drawing/2014/main" id="{52224844-B76B-7149-8AD0-C35394B873F0}"/>
                </a:ext>
              </a:extLst>
            </p:cNvPr>
            <p:cNvSpPr/>
            <p:nvPr/>
          </p:nvSpPr>
          <p:spPr>
            <a:xfrm>
              <a:off x="2073867"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8" name="Rounded Rectangle 77">
              <a:extLst>
                <a:ext uri="{FF2B5EF4-FFF2-40B4-BE49-F238E27FC236}">
                  <a16:creationId xmlns:a16="http://schemas.microsoft.com/office/drawing/2014/main" id="{E36D2DF1-63B2-8846-AE70-BC502314402E}"/>
                </a:ext>
              </a:extLst>
            </p:cNvPr>
            <p:cNvSpPr/>
            <p:nvPr/>
          </p:nvSpPr>
          <p:spPr>
            <a:xfrm>
              <a:off x="3973006" y="5037403"/>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9" name="Rounded Rectangle 78">
              <a:extLst>
                <a:ext uri="{FF2B5EF4-FFF2-40B4-BE49-F238E27FC236}">
                  <a16:creationId xmlns:a16="http://schemas.microsoft.com/office/drawing/2014/main" id="{36B39ABF-E3E2-4447-92EB-34CB9FF2F908}"/>
                </a:ext>
              </a:extLst>
            </p:cNvPr>
            <p:cNvSpPr/>
            <p:nvPr/>
          </p:nvSpPr>
          <p:spPr>
            <a:xfrm>
              <a:off x="5883868"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0" name="Rounded Rectangle 79">
              <a:extLst>
                <a:ext uri="{FF2B5EF4-FFF2-40B4-BE49-F238E27FC236}">
                  <a16:creationId xmlns:a16="http://schemas.microsoft.com/office/drawing/2014/main" id="{EC8D84C0-3131-1741-9094-979852DEE67F}"/>
                </a:ext>
              </a:extLst>
            </p:cNvPr>
            <p:cNvSpPr/>
            <p:nvPr/>
          </p:nvSpPr>
          <p:spPr>
            <a:xfrm>
              <a:off x="2062143"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1" name="Rounded Rectangle 80">
              <a:extLst>
                <a:ext uri="{FF2B5EF4-FFF2-40B4-BE49-F238E27FC236}">
                  <a16:creationId xmlns:a16="http://schemas.microsoft.com/office/drawing/2014/main" id="{6C558213-D792-1A4E-8C13-FB1B8F0C42A7}"/>
                </a:ext>
              </a:extLst>
            </p:cNvPr>
            <p:cNvSpPr/>
            <p:nvPr/>
          </p:nvSpPr>
          <p:spPr>
            <a:xfrm>
              <a:off x="3975273" y="542542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2" name="Rounded Rectangle 81">
              <a:extLst>
                <a:ext uri="{FF2B5EF4-FFF2-40B4-BE49-F238E27FC236}">
                  <a16:creationId xmlns:a16="http://schemas.microsoft.com/office/drawing/2014/main" id="{D22ED270-C2A9-1344-9D37-C1C1CAFE0A22}"/>
                </a:ext>
              </a:extLst>
            </p:cNvPr>
            <p:cNvSpPr/>
            <p:nvPr/>
          </p:nvSpPr>
          <p:spPr>
            <a:xfrm>
              <a:off x="5886135"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3" name="Rounded Rectangle 82">
              <a:extLst>
                <a:ext uri="{FF2B5EF4-FFF2-40B4-BE49-F238E27FC236}">
                  <a16:creationId xmlns:a16="http://schemas.microsoft.com/office/drawing/2014/main" id="{28447215-062E-8941-A207-61C59986A10E}"/>
                </a:ext>
              </a:extLst>
            </p:cNvPr>
            <p:cNvSpPr/>
            <p:nvPr/>
          </p:nvSpPr>
          <p:spPr>
            <a:xfrm>
              <a:off x="2064410"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7" name="Rounded Rectangle 86">
              <a:extLst>
                <a:ext uri="{FF2B5EF4-FFF2-40B4-BE49-F238E27FC236}">
                  <a16:creationId xmlns:a16="http://schemas.microsoft.com/office/drawing/2014/main" id="{22747FBC-5991-514C-BFFC-DF45961CB207}"/>
                </a:ext>
              </a:extLst>
            </p:cNvPr>
            <p:cNvSpPr/>
            <p:nvPr/>
          </p:nvSpPr>
          <p:spPr>
            <a:xfrm>
              <a:off x="3986848" y="2731419"/>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8" name="Rounded Rectangle 87">
              <a:extLst>
                <a:ext uri="{FF2B5EF4-FFF2-40B4-BE49-F238E27FC236}">
                  <a16:creationId xmlns:a16="http://schemas.microsoft.com/office/drawing/2014/main" id="{D42B2421-1CFB-D648-905F-F38C42157A0A}"/>
                </a:ext>
              </a:extLst>
            </p:cNvPr>
            <p:cNvSpPr/>
            <p:nvPr/>
          </p:nvSpPr>
          <p:spPr>
            <a:xfrm>
              <a:off x="5897710"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D93F09B7-2527-F648-BE64-26592B7E97AA}"/>
                </a:ext>
              </a:extLst>
            </p:cNvPr>
            <p:cNvSpPr/>
            <p:nvPr/>
          </p:nvSpPr>
          <p:spPr>
            <a:xfrm>
              <a:off x="2075985"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grpSp>
      <p:sp>
        <p:nvSpPr>
          <p:cNvPr id="152" name="Rounded Rectangle 151">
            <a:extLst>
              <a:ext uri="{FF2B5EF4-FFF2-40B4-BE49-F238E27FC236}">
                <a16:creationId xmlns:a16="http://schemas.microsoft.com/office/drawing/2014/main" id="{443DED4D-C5CB-974A-A30F-67806709CE34}"/>
              </a:ext>
            </a:extLst>
          </p:cNvPr>
          <p:cNvSpPr/>
          <p:nvPr/>
        </p:nvSpPr>
        <p:spPr>
          <a:xfrm>
            <a:off x="5912465" y="3009218"/>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53" name="Rounded Rectangle 152">
            <a:extLst>
              <a:ext uri="{FF2B5EF4-FFF2-40B4-BE49-F238E27FC236}">
                <a16:creationId xmlns:a16="http://schemas.microsoft.com/office/drawing/2014/main" id="{F205BB50-89D7-334F-A209-FF3F68DD8336}"/>
              </a:ext>
            </a:extLst>
          </p:cNvPr>
          <p:cNvSpPr/>
          <p:nvPr/>
        </p:nvSpPr>
        <p:spPr>
          <a:xfrm>
            <a:off x="3995347" y="4930167"/>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15598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9" presetClass="entr" presetSubtype="0" fill="hold" grpId="0"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dissolve">
                                      <p:cBhvr>
                                        <p:cTn id="19" dur="500"/>
                                        <p:tgtEl>
                                          <p:spTgt spid="15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52"/>
                                        </p:tgtEl>
                                        <p:attrNameLst>
                                          <p:attrName>style.visibility</p:attrName>
                                        </p:attrNameLst>
                                      </p:cBhvr>
                                      <p:to>
                                        <p:strVal val="visible"/>
                                      </p:to>
                                    </p:set>
                                    <p:animEffect transition="in" filter="dissolve">
                                      <p:cBhvr>
                                        <p:cTn id="22"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2" grpId="0" animBg="1"/>
      <p:bldP spid="15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5" name="Straight Connector 154">
            <a:extLst>
              <a:ext uri="{FF2B5EF4-FFF2-40B4-BE49-F238E27FC236}">
                <a16:creationId xmlns:a16="http://schemas.microsoft.com/office/drawing/2014/main" id="{364A6A75-2C01-CA4F-84B4-09AC46B158AE}"/>
              </a:ext>
            </a:extLst>
          </p:cNvPr>
          <p:cNvCxnSpPr>
            <a:cxnSpLocks/>
          </p:cNvCxnSpPr>
          <p:nvPr/>
        </p:nvCxnSpPr>
        <p:spPr>
          <a:xfrm>
            <a:off x="1632753" y="5076620"/>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D5FEFC5-4C9D-A545-B93A-DD3ED9D592B7}"/>
              </a:ext>
            </a:extLst>
          </p:cNvPr>
          <p:cNvCxnSpPr>
            <a:cxnSpLocks/>
          </p:cNvCxnSpPr>
          <p:nvPr/>
        </p:nvCxnSpPr>
        <p:spPr>
          <a:xfrm>
            <a:off x="1631573" y="3164471"/>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BF207D-CDF1-6F44-82B4-EAE2F9B8570C}"/>
              </a:ext>
            </a:extLst>
          </p:cNvPr>
          <p:cNvSpPr>
            <a:spLocks noGrp="1"/>
          </p:cNvSpPr>
          <p:nvPr>
            <p:ph type="title"/>
          </p:nvPr>
        </p:nvSpPr>
        <p:spPr/>
        <p:txBody>
          <a:bodyPr/>
          <a:lstStyle/>
          <a:p>
            <a:r>
              <a:rPr lang="en-US" b="1" dirty="0"/>
              <a:t>D-</a:t>
            </a:r>
            <a:r>
              <a:rPr lang="en-US" b="1" dirty="0" err="1"/>
              <a:t>RaNGe</a:t>
            </a:r>
            <a:r>
              <a:rPr lang="en-US" b="1" dirty="0"/>
              <a:t>: Exclusive Access</a:t>
            </a:r>
            <a:endParaRPr lang="en-US" dirty="0"/>
          </a:p>
        </p:txBody>
      </p:sp>
      <p:sp>
        <p:nvSpPr>
          <p:cNvPr id="3" name="Content Placeholder 2">
            <a:extLst>
              <a:ext uri="{FF2B5EF4-FFF2-40B4-BE49-F238E27FC236}">
                <a16:creationId xmlns:a16="http://schemas.microsoft.com/office/drawing/2014/main" id="{4B029376-2D4C-384E-8CE7-BA8ABAF1ABD6}"/>
              </a:ext>
            </a:extLst>
          </p:cNvPr>
          <p:cNvSpPr>
            <a:spLocks noGrp="1"/>
          </p:cNvSpPr>
          <p:nvPr>
            <p:ph idx="1"/>
          </p:nvPr>
        </p:nvSpPr>
        <p:spPr>
          <a:xfrm>
            <a:off x="75991" y="807049"/>
            <a:ext cx="8987622" cy="5318753"/>
          </a:xfrm>
        </p:spPr>
        <p:txBody>
          <a:bodyPr/>
          <a:lstStyle/>
          <a:p>
            <a:r>
              <a:rPr lang="en-US" sz="2800" dirty="0"/>
              <a:t>Cache lines containing more RNG cells provide more random bits of data per access</a:t>
            </a:r>
          </a:p>
          <a:p>
            <a:r>
              <a:rPr lang="en-US" sz="2800" dirty="0"/>
              <a:t>In a bank, find the </a:t>
            </a:r>
            <a:r>
              <a:rPr lang="en-US" sz="2800" b="1" dirty="0">
                <a:solidFill>
                  <a:srgbClr val="9A020E"/>
                </a:solidFill>
              </a:rPr>
              <a:t>two cache lines</a:t>
            </a:r>
            <a:r>
              <a:rPr lang="en-US" sz="2800" dirty="0"/>
              <a:t> in distinct rows with the most number of RNG cells</a:t>
            </a:r>
          </a:p>
        </p:txBody>
      </p:sp>
      <p:grpSp>
        <p:nvGrpSpPr>
          <p:cNvPr id="160" name="Group 159">
            <a:extLst>
              <a:ext uri="{FF2B5EF4-FFF2-40B4-BE49-F238E27FC236}">
                <a16:creationId xmlns:a16="http://schemas.microsoft.com/office/drawing/2014/main" id="{C6C45DB8-C43C-A74E-BE2B-98F1CE022FBB}"/>
              </a:ext>
            </a:extLst>
          </p:cNvPr>
          <p:cNvGrpSpPr/>
          <p:nvPr/>
        </p:nvGrpSpPr>
        <p:grpSpPr>
          <a:xfrm>
            <a:off x="948455" y="2534859"/>
            <a:ext cx="7508044" cy="4015268"/>
            <a:chOff x="948455" y="2534859"/>
            <a:chExt cx="7508044" cy="4015268"/>
          </a:xfrm>
        </p:grpSpPr>
        <p:cxnSp>
          <p:nvCxnSpPr>
            <p:cNvPr id="9" name="Straight Connector 8">
              <a:extLst>
                <a:ext uri="{FF2B5EF4-FFF2-40B4-BE49-F238E27FC236}">
                  <a16:creationId xmlns:a16="http://schemas.microsoft.com/office/drawing/2014/main" id="{3B74AD36-2C7A-0749-A9CD-E10302D1274A}"/>
                </a:ext>
              </a:extLst>
            </p:cNvPr>
            <p:cNvCxnSpPr>
              <a:cxnSpLocks/>
            </p:cNvCxnSpPr>
            <p:nvPr/>
          </p:nvCxnSpPr>
          <p:spPr>
            <a:xfrm>
              <a:off x="1815961" y="4309268"/>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D7CEBE-3D73-034F-A25F-E1CA58466596}"/>
                </a:ext>
              </a:extLst>
            </p:cNvPr>
            <p:cNvCxnSpPr>
              <a:cxnSpLocks/>
            </p:cNvCxnSpPr>
            <p:nvPr/>
          </p:nvCxnSpPr>
          <p:spPr>
            <a:xfrm>
              <a:off x="1815960" y="5083877"/>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54A330D-A362-7948-9237-8FC1A141C9B7}"/>
                </a:ext>
              </a:extLst>
            </p:cNvPr>
            <p:cNvSpPr txBox="1"/>
            <p:nvPr/>
          </p:nvSpPr>
          <p:spPr>
            <a:xfrm>
              <a:off x="7980087" y="373226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46FC454A-13BD-834B-A651-EFC1B70E3F3A}"/>
                </a:ext>
              </a:extLst>
            </p:cNvPr>
            <p:cNvSpPr txBox="1"/>
            <p:nvPr/>
          </p:nvSpPr>
          <p:spPr>
            <a:xfrm rot="5400000">
              <a:off x="3816405" y="552517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96688F02-0F40-3543-AFEE-2B00C96541AA}"/>
                </a:ext>
              </a:extLst>
            </p:cNvPr>
            <p:cNvSpPr txBox="1"/>
            <p:nvPr/>
          </p:nvSpPr>
          <p:spPr>
            <a:xfrm rot="5400000">
              <a:off x="2534233" y="55408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450F88EC-7936-4B46-85A3-26450930F903}"/>
                </a:ext>
              </a:extLst>
            </p:cNvPr>
            <p:cNvSpPr txBox="1"/>
            <p:nvPr/>
          </p:nvSpPr>
          <p:spPr>
            <a:xfrm rot="5400000">
              <a:off x="5726711" y="5520855"/>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A28DDFF0-176B-B742-9DDB-05EFF0CD7011}"/>
                </a:ext>
              </a:extLst>
            </p:cNvPr>
            <p:cNvSpPr txBox="1"/>
            <p:nvPr/>
          </p:nvSpPr>
          <p:spPr>
            <a:xfrm rot="5400000">
              <a:off x="6998665" y="5510827"/>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60">
              <a:extLst>
                <a:ext uri="{FF2B5EF4-FFF2-40B4-BE49-F238E27FC236}">
                  <a16:creationId xmlns:a16="http://schemas.microsoft.com/office/drawing/2014/main" id="{AD9FABF2-7BF5-9F41-8916-2D4AABECEA19}"/>
                </a:ext>
              </a:extLst>
            </p:cNvPr>
            <p:cNvSpPr/>
            <p:nvPr/>
          </p:nvSpPr>
          <p:spPr>
            <a:xfrm rot="16200000">
              <a:off x="-484318" y="3967632"/>
              <a:ext cx="3733053"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cxnSp>
          <p:nvCxnSpPr>
            <p:cNvPr id="91" name="Straight Connector 90">
              <a:extLst>
                <a:ext uri="{FF2B5EF4-FFF2-40B4-BE49-F238E27FC236}">
                  <a16:creationId xmlns:a16="http://schemas.microsoft.com/office/drawing/2014/main" id="{86B7DE06-B424-8B4D-9199-ECE140E3AF8E}"/>
                </a:ext>
              </a:extLst>
            </p:cNvPr>
            <p:cNvCxnSpPr>
              <a:cxnSpLocks/>
            </p:cNvCxnSpPr>
            <p:nvPr/>
          </p:nvCxnSpPr>
          <p:spPr>
            <a:xfrm>
              <a:off x="1815961" y="4672264"/>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D018E64-B17E-0C4C-B1CB-652BCF910159}"/>
                </a:ext>
              </a:extLst>
            </p:cNvPr>
            <p:cNvCxnSpPr>
              <a:cxnSpLocks/>
            </p:cNvCxnSpPr>
            <p:nvPr/>
          </p:nvCxnSpPr>
          <p:spPr>
            <a:xfrm>
              <a:off x="1815960" y="5470023"/>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6B3698-2ECA-194D-976D-29AD1A600A38}"/>
                </a:ext>
              </a:extLst>
            </p:cNvPr>
            <p:cNvCxnSpPr>
              <a:cxnSpLocks/>
            </p:cNvCxnSpPr>
            <p:nvPr/>
          </p:nvCxnSpPr>
          <p:spPr>
            <a:xfrm>
              <a:off x="2366945"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30D8006-8A1E-694B-8C13-EE045876BE16}"/>
                </a:ext>
              </a:extLst>
            </p:cNvPr>
            <p:cNvCxnSpPr>
              <a:cxnSpLocks/>
            </p:cNvCxnSpPr>
            <p:nvPr/>
          </p:nvCxnSpPr>
          <p:spPr>
            <a:xfrm>
              <a:off x="356269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0E9E7A1-0D6A-5842-99AE-3422139B456F}"/>
                </a:ext>
              </a:extLst>
            </p:cNvPr>
            <p:cNvCxnSpPr>
              <a:cxnSpLocks/>
            </p:cNvCxnSpPr>
            <p:nvPr/>
          </p:nvCxnSpPr>
          <p:spPr>
            <a:xfrm>
              <a:off x="489802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3445504-F2DC-9941-9E81-693FD04ED054}"/>
                </a:ext>
              </a:extLst>
            </p:cNvPr>
            <p:cNvCxnSpPr>
              <a:cxnSpLocks/>
            </p:cNvCxnSpPr>
            <p:nvPr/>
          </p:nvCxnSpPr>
          <p:spPr>
            <a:xfrm>
              <a:off x="430125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63CFC48-58F7-BA41-8A3A-23CA8FCE3DAE}"/>
                </a:ext>
              </a:extLst>
            </p:cNvPr>
            <p:cNvCxnSpPr>
              <a:cxnSpLocks/>
            </p:cNvCxnSpPr>
            <p:nvPr/>
          </p:nvCxnSpPr>
          <p:spPr>
            <a:xfrm>
              <a:off x="5497007"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7665580-3CD7-3E42-80BE-ECBA896190D9}"/>
                </a:ext>
              </a:extLst>
            </p:cNvPr>
            <p:cNvCxnSpPr>
              <a:cxnSpLocks/>
            </p:cNvCxnSpPr>
            <p:nvPr/>
          </p:nvCxnSpPr>
          <p:spPr>
            <a:xfrm>
              <a:off x="2976544"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9334C4-1FAF-F24A-B8E5-F8F8D617046A}"/>
                </a:ext>
              </a:extLst>
            </p:cNvPr>
            <p:cNvCxnSpPr>
              <a:cxnSpLocks/>
            </p:cNvCxnSpPr>
            <p:nvPr/>
          </p:nvCxnSpPr>
          <p:spPr>
            <a:xfrm>
              <a:off x="67823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11A28CD-5A64-0E42-9283-E4DC43A719E9}"/>
                </a:ext>
              </a:extLst>
            </p:cNvPr>
            <p:cNvCxnSpPr>
              <a:cxnSpLocks/>
            </p:cNvCxnSpPr>
            <p:nvPr/>
          </p:nvCxnSpPr>
          <p:spPr>
            <a:xfrm>
              <a:off x="619618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6B2C871-5A2A-504E-82C6-C12D74C4A0FB}"/>
                </a:ext>
              </a:extLst>
            </p:cNvPr>
            <p:cNvCxnSpPr>
              <a:cxnSpLocks/>
            </p:cNvCxnSpPr>
            <p:nvPr/>
          </p:nvCxnSpPr>
          <p:spPr>
            <a:xfrm>
              <a:off x="73919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E871FE72-53CC-3F40-B201-D2D851368D71}"/>
                </a:ext>
              </a:extLst>
            </p:cNvPr>
            <p:cNvSpPr/>
            <p:nvPr/>
          </p:nvSpPr>
          <p:spPr>
            <a:xfrm>
              <a:off x="2072760" y="6010866"/>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138" name="Straight Connector 137">
              <a:extLst>
                <a:ext uri="{FF2B5EF4-FFF2-40B4-BE49-F238E27FC236}">
                  <a16:creationId xmlns:a16="http://schemas.microsoft.com/office/drawing/2014/main" id="{80D41997-EC10-6440-B825-02E92A74437F}"/>
                </a:ext>
              </a:extLst>
            </p:cNvPr>
            <p:cNvCxnSpPr>
              <a:cxnSpLocks/>
            </p:cNvCxnSpPr>
            <p:nvPr/>
          </p:nvCxnSpPr>
          <p:spPr>
            <a:xfrm>
              <a:off x="1820959" y="395238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1CF7C4A-85BB-0F44-8EDB-89A809C54539}"/>
                </a:ext>
              </a:extLst>
            </p:cNvPr>
            <p:cNvCxnSpPr>
              <a:cxnSpLocks/>
            </p:cNvCxnSpPr>
            <p:nvPr/>
          </p:nvCxnSpPr>
          <p:spPr>
            <a:xfrm>
              <a:off x="1815960" y="3558842"/>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094F43-8BD3-5840-9130-68E46C4913E7}"/>
                </a:ext>
              </a:extLst>
            </p:cNvPr>
            <p:cNvCxnSpPr>
              <a:cxnSpLocks/>
            </p:cNvCxnSpPr>
            <p:nvPr/>
          </p:nvCxnSpPr>
          <p:spPr>
            <a:xfrm>
              <a:off x="1820959" y="3178807"/>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24A364A-2AA9-144B-A5C9-BFDA03E4BDC3}"/>
                </a:ext>
              </a:extLst>
            </p:cNvPr>
            <p:cNvCxnSpPr>
              <a:cxnSpLocks/>
            </p:cNvCxnSpPr>
            <p:nvPr/>
          </p:nvCxnSpPr>
          <p:spPr>
            <a:xfrm>
              <a:off x="1820959" y="2777925"/>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CD89B56D-0E7B-F849-87DA-6C0A5376B86E}"/>
              </a:ext>
            </a:extLst>
          </p:cNvPr>
          <p:cNvGrpSpPr/>
          <p:nvPr/>
        </p:nvGrpSpPr>
        <p:grpSpPr>
          <a:xfrm>
            <a:off x="2072760" y="2624184"/>
            <a:ext cx="5664369" cy="3001115"/>
            <a:chOff x="2062143" y="2731419"/>
            <a:chExt cx="5664369" cy="3001115"/>
          </a:xfrm>
        </p:grpSpPr>
        <p:sp>
          <p:nvSpPr>
            <p:cNvPr id="59" name="Rounded Rectangle 58">
              <a:extLst>
                <a:ext uri="{FF2B5EF4-FFF2-40B4-BE49-F238E27FC236}">
                  <a16:creationId xmlns:a16="http://schemas.microsoft.com/office/drawing/2014/main" id="{7EA05969-E1BF-A245-B2A3-BD5DC59DA515}"/>
                </a:ext>
              </a:extLst>
            </p:cNvPr>
            <p:cNvSpPr/>
            <p:nvPr/>
          </p:nvSpPr>
          <p:spPr>
            <a:xfrm>
              <a:off x="3984730" y="312454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4" name="Rounded Rectangle 63">
              <a:extLst>
                <a:ext uri="{FF2B5EF4-FFF2-40B4-BE49-F238E27FC236}">
                  <a16:creationId xmlns:a16="http://schemas.microsoft.com/office/drawing/2014/main" id="{2B666350-5183-114D-8365-AE5CCD9F65F8}"/>
                </a:ext>
              </a:extLst>
            </p:cNvPr>
            <p:cNvSpPr/>
            <p:nvPr/>
          </p:nvSpPr>
          <p:spPr>
            <a:xfrm>
              <a:off x="2073867" y="3115749"/>
              <a:ext cx="1828802" cy="313000"/>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endParaRPr>
            </a:p>
          </p:txBody>
        </p:sp>
        <p:sp>
          <p:nvSpPr>
            <p:cNvPr id="65" name="Rounded Rectangle 64">
              <a:extLst>
                <a:ext uri="{FF2B5EF4-FFF2-40B4-BE49-F238E27FC236}">
                  <a16:creationId xmlns:a16="http://schemas.microsoft.com/office/drawing/2014/main" id="{FD885E18-E6E7-D44B-A81D-78CC98122113}"/>
                </a:ext>
              </a:extLst>
            </p:cNvPr>
            <p:cNvSpPr/>
            <p:nvPr/>
          </p:nvSpPr>
          <p:spPr>
            <a:xfrm>
              <a:off x="5895592" y="3113135"/>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6" name="Rounded Rectangle 65">
              <a:extLst>
                <a:ext uri="{FF2B5EF4-FFF2-40B4-BE49-F238E27FC236}">
                  <a16:creationId xmlns:a16="http://schemas.microsoft.com/office/drawing/2014/main" id="{C048BCD1-BF61-784E-A4BB-6DB9DFD68A53}"/>
                </a:ext>
              </a:extLst>
            </p:cNvPr>
            <p:cNvSpPr/>
            <p:nvPr/>
          </p:nvSpPr>
          <p:spPr>
            <a:xfrm>
              <a:off x="3984730" y="349346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7" name="Rounded Rectangle 66">
              <a:extLst>
                <a:ext uri="{FF2B5EF4-FFF2-40B4-BE49-F238E27FC236}">
                  <a16:creationId xmlns:a16="http://schemas.microsoft.com/office/drawing/2014/main" id="{33454466-135D-DA4E-B10B-2025AE6BA152}"/>
                </a:ext>
              </a:extLst>
            </p:cNvPr>
            <p:cNvSpPr/>
            <p:nvPr/>
          </p:nvSpPr>
          <p:spPr>
            <a:xfrm>
              <a:off x="5895592"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8" name="Rounded Rectangle 67">
              <a:extLst>
                <a:ext uri="{FF2B5EF4-FFF2-40B4-BE49-F238E27FC236}">
                  <a16:creationId xmlns:a16="http://schemas.microsoft.com/office/drawing/2014/main" id="{880E834B-E4B8-384B-8B2B-F5F3F9AFBB59}"/>
                </a:ext>
              </a:extLst>
            </p:cNvPr>
            <p:cNvSpPr/>
            <p:nvPr/>
          </p:nvSpPr>
          <p:spPr>
            <a:xfrm>
              <a:off x="2073867"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9" name="Rounded Rectangle 68">
              <a:extLst>
                <a:ext uri="{FF2B5EF4-FFF2-40B4-BE49-F238E27FC236}">
                  <a16:creationId xmlns:a16="http://schemas.microsoft.com/office/drawing/2014/main" id="{E71FA505-A14F-8D43-BC12-5EF525283508}"/>
                </a:ext>
              </a:extLst>
            </p:cNvPr>
            <p:cNvSpPr/>
            <p:nvPr/>
          </p:nvSpPr>
          <p:spPr>
            <a:xfrm>
              <a:off x="3984730" y="387690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0" name="Rounded Rectangle 69">
              <a:extLst>
                <a:ext uri="{FF2B5EF4-FFF2-40B4-BE49-F238E27FC236}">
                  <a16:creationId xmlns:a16="http://schemas.microsoft.com/office/drawing/2014/main" id="{2169FDFA-AF3F-C74E-8583-699A569576C9}"/>
                </a:ext>
              </a:extLst>
            </p:cNvPr>
            <p:cNvSpPr/>
            <p:nvPr/>
          </p:nvSpPr>
          <p:spPr>
            <a:xfrm>
              <a:off x="5895592"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1" name="Rounded Rectangle 70">
              <a:extLst>
                <a:ext uri="{FF2B5EF4-FFF2-40B4-BE49-F238E27FC236}">
                  <a16:creationId xmlns:a16="http://schemas.microsoft.com/office/drawing/2014/main" id="{616F9CD6-6A0B-9E40-98F6-3DB0CFFC2D9F}"/>
                </a:ext>
              </a:extLst>
            </p:cNvPr>
            <p:cNvSpPr/>
            <p:nvPr/>
          </p:nvSpPr>
          <p:spPr>
            <a:xfrm>
              <a:off x="2073867"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2" name="Rounded Rectangle 71">
              <a:extLst>
                <a:ext uri="{FF2B5EF4-FFF2-40B4-BE49-F238E27FC236}">
                  <a16:creationId xmlns:a16="http://schemas.microsoft.com/office/drawing/2014/main" id="{11AB42EC-1D23-8E41-B220-29936BEBEC32}"/>
                </a:ext>
              </a:extLst>
            </p:cNvPr>
            <p:cNvSpPr/>
            <p:nvPr/>
          </p:nvSpPr>
          <p:spPr>
            <a:xfrm>
              <a:off x="3984730" y="425938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3" name="Rounded Rectangle 72">
              <a:extLst>
                <a:ext uri="{FF2B5EF4-FFF2-40B4-BE49-F238E27FC236}">
                  <a16:creationId xmlns:a16="http://schemas.microsoft.com/office/drawing/2014/main" id="{72240D28-1E09-8D48-B849-A0EB30F4C466}"/>
                </a:ext>
              </a:extLst>
            </p:cNvPr>
            <p:cNvSpPr/>
            <p:nvPr/>
          </p:nvSpPr>
          <p:spPr>
            <a:xfrm>
              <a:off x="5895592"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4" name="Rounded Rectangle 73">
              <a:extLst>
                <a:ext uri="{FF2B5EF4-FFF2-40B4-BE49-F238E27FC236}">
                  <a16:creationId xmlns:a16="http://schemas.microsoft.com/office/drawing/2014/main" id="{A60CF228-D46E-614E-96F8-ACDA33980FAC}"/>
                </a:ext>
              </a:extLst>
            </p:cNvPr>
            <p:cNvSpPr/>
            <p:nvPr/>
          </p:nvSpPr>
          <p:spPr>
            <a:xfrm>
              <a:off x="2073867"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5" name="Rounded Rectangle 74">
              <a:extLst>
                <a:ext uri="{FF2B5EF4-FFF2-40B4-BE49-F238E27FC236}">
                  <a16:creationId xmlns:a16="http://schemas.microsoft.com/office/drawing/2014/main" id="{8B9F1FD2-E94F-8F45-B237-81927957A436}"/>
                </a:ext>
              </a:extLst>
            </p:cNvPr>
            <p:cNvSpPr/>
            <p:nvPr/>
          </p:nvSpPr>
          <p:spPr>
            <a:xfrm>
              <a:off x="3984730" y="464041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6" name="Rounded Rectangle 75">
              <a:extLst>
                <a:ext uri="{FF2B5EF4-FFF2-40B4-BE49-F238E27FC236}">
                  <a16:creationId xmlns:a16="http://schemas.microsoft.com/office/drawing/2014/main" id="{CD64F382-4687-A349-9BEA-B3ACA40DD134}"/>
                </a:ext>
              </a:extLst>
            </p:cNvPr>
            <p:cNvSpPr/>
            <p:nvPr/>
          </p:nvSpPr>
          <p:spPr>
            <a:xfrm>
              <a:off x="5895592"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7" name="Rounded Rectangle 76">
              <a:extLst>
                <a:ext uri="{FF2B5EF4-FFF2-40B4-BE49-F238E27FC236}">
                  <a16:creationId xmlns:a16="http://schemas.microsoft.com/office/drawing/2014/main" id="{52224844-B76B-7149-8AD0-C35394B873F0}"/>
                </a:ext>
              </a:extLst>
            </p:cNvPr>
            <p:cNvSpPr/>
            <p:nvPr/>
          </p:nvSpPr>
          <p:spPr>
            <a:xfrm>
              <a:off x="2073867"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8" name="Rounded Rectangle 77">
              <a:extLst>
                <a:ext uri="{FF2B5EF4-FFF2-40B4-BE49-F238E27FC236}">
                  <a16:creationId xmlns:a16="http://schemas.microsoft.com/office/drawing/2014/main" id="{E36D2DF1-63B2-8846-AE70-BC502314402E}"/>
                </a:ext>
              </a:extLst>
            </p:cNvPr>
            <p:cNvSpPr/>
            <p:nvPr/>
          </p:nvSpPr>
          <p:spPr>
            <a:xfrm>
              <a:off x="3973006" y="5037403"/>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9" name="Rounded Rectangle 78">
              <a:extLst>
                <a:ext uri="{FF2B5EF4-FFF2-40B4-BE49-F238E27FC236}">
                  <a16:creationId xmlns:a16="http://schemas.microsoft.com/office/drawing/2014/main" id="{36B39ABF-E3E2-4447-92EB-34CB9FF2F908}"/>
                </a:ext>
              </a:extLst>
            </p:cNvPr>
            <p:cNvSpPr/>
            <p:nvPr/>
          </p:nvSpPr>
          <p:spPr>
            <a:xfrm>
              <a:off x="5883868"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0" name="Rounded Rectangle 79">
              <a:extLst>
                <a:ext uri="{FF2B5EF4-FFF2-40B4-BE49-F238E27FC236}">
                  <a16:creationId xmlns:a16="http://schemas.microsoft.com/office/drawing/2014/main" id="{EC8D84C0-3131-1741-9094-979852DEE67F}"/>
                </a:ext>
              </a:extLst>
            </p:cNvPr>
            <p:cNvSpPr/>
            <p:nvPr/>
          </p:nvSpPr>
          <p:spPr>
            <a:xfrm>
              <a:off x="2062143"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1" name="Rounded Rectangle 80">
              <a:extLst>
                <a:ext uri="{FF2B5EF4-FFF2-40B4-BE49-F238E27FC236}">
                  <a16:creationId xmlns:a16="http://schemas.microsoft.com/office/drawing/2014/main" id="{6C558213-D792-1A4E-8C13-FB1B8F0C42A7}"/>
                </a:ext>
              </a:extLst>
            </p:cNvPr>
            <p:cNvSpPr/>
            <p:nvPr/>
          </p:nvSpPr>
          <p:spPr>
            <a:xfrm>
              <a:off x="3975273" y="542542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2" name="Rounded Rectangle 81">
              <a:extLst>
                <a:ext uri="{FF2B5EF4-FFF2-40B4-BE49-F238E27FC236}">
                  <a16:creationId xmlns:a16="http://schemas.microsoft.com/office/drawing/2014/main" id="{D22ED270-C2A9-1344-9D37-C1C1CAFE0A22}"/>
                </a:ext>
              </a:extLst>
            </p:cNvPr>
            <p:cNvSpPr/>
            <p:nvPr/>
          </p:nvSpPr>
          <p:spPr>
            <a:xfrm>
              <a:off x="5886135"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3" name="Rounded Rectangle 82">
              <a:extLst>
                <a:ext uri="{FF2B5EF4-FFF2-40B4-BE49-F238E27FC236}">
                  <a16:creationId xmlns:a16="http://schemas.microsoft.com/office/drawing/2014/main" id="{28447215-062E-8941-A207-61C59986A10E}"/>
                </a:ext>
              </a:extLst>
            </p:cNvPr>
            <p:cNvSpPr/>
            <p:nvPr/>
          </p:nvSpPr>
          <p:spPr>
            <a:xfrm>
              <a:off x="2064410"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7" name="Rounded Rectangle 86">
              <a:extLst>
                <a:ext uri="{FF2B5EF4-FFF2-40B4-BE49-F238E27FC236}">
                  <a16:creationId xmlns:a16="http://schemas.microsoft.com/office/drawing/2014/main" id="{22747FBC-5991-514C-BFFC-DF45961CB207}"/>
                </a:ext>
              </a:extLst>
            </p:cNvPr>
            <p:cNvSpPr/>
            <p:nvPr/>
          </p:nvSpPr>
          <p:spPr>
            <a:xfrm>
              <a:off x="3986848" y="2731419"/>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8" name="Rounded Rectangle 87">
              <a:extLst>
                <a:ext uri="{FF2B5EF4-FFF2-40B4-BE49-F238E27FC236}">
                  <a16:creationId xmlns:a16="http://schemas.microsoft.com/office/drawing/2014/main" id="{D42B2421-1CFB-D648-905F-F38C42157A0A}"/>
                </a:ext>
              </a:extLst>
            </p:cNvPr>
            <p:cNvSpPr/>
            <p:nvPr/>
          </p:nvSpPr>
          <p:spPr>
            <a:xfrm>
              <a:off x="5897710"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D93F09B7-2527-F648-BE64-26592B7E97AA}"/>
                </a:ext>
              </a:extLst>
            </p:cNvPr>
            <p:cNvSpPr/>
            <p:nvPr/>
          </p:nvSpPr>
          <p:spPr>
            <a:xfrm>
              <a:off x="2075985"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grpSp>
      <p:sp>
        <p:nvSpPr>
          <p:cNvPr id="152" name="Rounded Rectangle 151">
            <a:extLst>
              <a:ext uri="{FF2B5EF4-FFF2-40B4-BE49-F238E27FC236}">
                <a16:creationId xmlns:a16="http://schemas.microsoft.com/office/drawing/2014/main" id="{443DED4D-C5CB-974A-A30F-67806709CE34}"/>
              </a:ext>
            </a:extLst>
          </p:cNvPr>
          <p:cNvSpPr/>
          <p:nvPr/>
        </p:nvSpPr>
        <p:spPr>
          <a:xfrm>
            <a:off x="5912465" y="3009218"/>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53" name="Rounded Rectangle 152">
            <a:extLst>
              <a:ext uri="{FF2B5EF4-FFF2-40B4-BE49-F238E27FC236}">
                <a16:creationId xmlns:a16="http://schemas.microsoft.com/office/drawing/2014/main" id="{F205BB50-89D7-334F-A209-FF3F68DD8336}"/>
              </a:ext>
            </a:extLst>
          </p:cNvPr>
          <p:cNvSpPr/>
          <p:nvPr/>
        </p:nvSpPr>
        <p:spPr>
          <a:xfrm>
            <a:off x="3995347" y="4930167"/>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3" name="Rectangle 62">
            <a:extLst>
              <a:ext uri="{FF2B5EF4-FFF2-40B4-BE49-F238E27FC236}">
                <a16:creationId xmlns:a16="http://schemas.microsoft.com/office/drawing/2014/main" id="{C79391A5-F967-C04F-A346-A2A582B33F7C}"/>
              </a:ext>
            </a:extLst>
          </p:cNvPr>
          <p:cNvSpPr/>
          <p:nvPr/>
        </p:nvSpPr>
        <p:spPr>
          <a:xfrm>
            <a:off x="0" y="760546"/>
            <a:ext cx="9144000" cy="1707507"/>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D3974154-E080-0A45-8D3D-34D2E0A6483D}"/>
              </a:ext>
            </a:extLst>
          </p:cNvPr>
          <p:cNvSpPr txBox="1"/>
          <p:nvPr/>
        </p:nvSpPr>
        <p:spPr>
          <a:xfrm>
            <a:off x="322441" y="794504"/>
            <a:ext cx="8494721" cy="160043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80616"/>
                </a:solidFill>
                <a:effectLst/>
                <a:uLnTx/>
                <a:uFillTx/>
                <a:latin typeface="Cambria" charset="0"/>
                <a:ea typeface="Cambria" charset="0"/>
                <a:cs typeface="Cambria" charset="0"/>
              </a:rPr>
              <a:t>Reserve</a:t>
            </a: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2800" b="1" i="0" u="none" strike="noStrike" kern="1200" cap="none" spc="0" normalizeH="0" baseline="0" noProof="0" dirty="0">
                <a:ln>
                  <a:noFill/>
                </a:ln>
                <a:solidFill>
                  <a:srgbClr val="980616"/>
                </a:solidFill>
                <a:effectLst/>
                <a:uLnTx/>
                <a:uFillTx/>
                <a:latin typeface="Cambria" charset="0"/>
                <a:ea typeface="Cambria" charset="0"/>
                <a:cs typeface="Cambria" charset="0"/>
              </a:rPr>
              <a:t>rows containing selected cache lines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exclusively for D-</a:t>
            </a:r>
            <a:r>
              <a:rPr kumimoji="0" lang="en-US" sz="2800" b="1" i="0" u="none" strike="noStrike" kern="1200" cap="none" spc="0" normalizeH="0" baseline="0" noProof="0" dirty="0" err="1">
                <a:ln>
                  <a:noFill/>
                </a:ln>
                <a:solidFill>
                  <a:prstClr val="black"/>
                </a:solidFill>
                <a:effectLst/>
                <a:uLnTx/>
                <a:uFillTx/>
                <a:latin typeface="Cambria" charset="0"/>
                <a:ea typeface="Cambria" charset="0"/>
                <a:cs typeface="Cambria" charset="0"/>
              </a:rPr>
              <a:t>RaNGe</a:t>
            </a: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 accesses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to minimize interference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47939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400" dirty="0"/>
              <a:t>Teaching: Accelerated Memory Course (~6.5 hours)</a:t>
            </a:r>
          </a:p>
        </p:txBody>
      </p:sp>
      <p:sp>
        <p:nvSpPr>
          <p:cNvPr id="3" name="Content Placeholder 2"/>
          <p:cNvSpPr>
            <a:spLocks noGrp="1"/>
          </p:cNvSpPr>
          <p:nvPr>
            <p:ph idx="1"/>
          </p:nvPr>
        </p:nvSpPr>
        <p:spPr>
          <a:xfrm>
            <a:off x="228600" y="1052736"/>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8676065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Connector 158">
            <a:extLst>
              <a:ext uri="{FF2B5EF4-FFF2-40B4-BE49-F238E27FC236}">
                <a16:creationId xmlns:a16="http://schemas.microsoft.com/office/drawing/2014/main" id="{57D46CB1-821B-CA41-8D98-0624BC00A3B4}"/>
              </a:ext>
            </a:extLst>
          </p:cNvPr>
          <p:cNvCxnSpPr>
            <a:cxnSpLocks/>
          </p:cNvCxnSpPr>
          <p:nvPr/>
        </p:nvCxnSpPr>
        <p:spPr>
          <a:xfrm>
            <a:off x="1631573" y="5472449"/>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3EEF507-1B1C-2641-9F6F-0B2AA77F8CA7}"/>
              </a:ext>
            </a:extLst>
          </p:cNvPr>
          <p:cNvCxnSpPr>
            <a:cxnSpLocks/>
          </p:cNvCxnSpPr>
          <p:nvPr/>
        </p:nvCxnSpPr>
        <p:spPr>
          <a:xfrm>
            <a:off x="1631573" y="4678320"/>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62F31FA-B3F3-AB44-A0A0-F980B22B7228}"/>
              </a:ext>
            </a:extLst>
          </p:cNvPr>
          <p:cNvCxnSpPr>
            <a:cxnSpLocks/>
          </p:cNvCxnSpPr>
          <p:nvPr/>
        </p:nvCxnSpPr>
        <p:spPr>
          <a:xfrm>
            <a:off x="1631573" y="3558842"/>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846126A-D112-5B47-850A-781F7EAFD780}"/>
              </a:ext>
            </a:extLst>
          </p:cNvPr>
          <p:cNvCxnSpPr>
            <a:cxnSpLocks/>
          </p:cNvCxnSpPr>
          <p:nvPr/>
        </p:nvCxnSpPr>
        <p:spPr>
          <a:xfrm>
            <a:off x="1632753" y="2777925"/>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64A6A75-2C01-CA4F-84B4-09AC46B158AE}"/>
              </a:ext>
            </a:extLst>
          </p:cNvPr>
          <p:cNvCxnSpPr>
            <a:cxnSpLocks/>
          </p:cNvCxnSpPr>
          <p:nvPr/>
        </p:nvCxnSpPr>
        <p:spPr>
          <a:xfrm>
            <a:off x="1632753" y="5076620"/>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D5FEFC5-4C9D-A545-B93A-DD3ED9D592B7}"/>
              </a:ext>
            </a:extLst>
          </p:cNvPr>
          <p:cNvCxnSpPr>
            <a:cxnSpLocks/>
          </p:cNvCxnSpPr>
          <p:nvPr/>
        </p:nvCxnSpPr>
        <p:spPr>
          <a:xfrm>
            <a:off x="1631573" y="3164471"/>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BF207D-CDF1-6F44-82B4-EAE2F9B8570C}"/>
              </a:ext>
            </a:extLst>
          </p:cNvPr>
          <p:cNvSpPr>
            <a:spLocks noGrp="1"/>
          </p:cNvSpPr>
          <p:nvPr>
            <p:ph type="title"/>
          </p:nvPr>
        </p:nvSpPr>
        <p:spPr/>
        <p:txBody>
          <a:bodyPr/>
          <a:lstStyle/>
          <a:p>
            <a:r>
              <a:rPr lang="en-US" b="1" dirty="0"/>
              <a:t>D-</a:t>
            </a:r>
            <a:r>
              <a:rPr lang="en-US" b="1" dirty="0" err="1"/>
              <a:t>RaNGe</a:t>
            </a:r>
            <a:r>
              <a:rPr lang="en-US" b="1" dirty="0"/>
              <a:t>: Exclusive Access</a:t>
            </a:r>
            <a:endParaRPr lang="en-US" dirty="0"/>
          </a:p>
        </p:txBody>
      </p:sp>
      <p:sp>
        <p:nvSpPr>
          <p:cNvPr id="3" name="Content Placeholder 2">
            <a:extLst>
              <a:ext uri="{FF2B5EF4-FFF2-40B4-BE49-F238E27FC236}">
                <a16:creationId xmlns:a16="http://schemas.microsoft.com/office/drawing/2014/main" id="{4B029376-2D4C-384E-8CE7-BA8ABAF1ABD6}"/>
              </a:ext>
            </a:extLst>
          </p:cNvPr>
          <p:cNvSpPr>
            <a:spLocks noGrp="1"/>
          </p:cNvSpPr>
          <p:nvPr>
            <p:ph idx="1"/>
          </p:nvPr>
        </p:nvSpPr>
        <p:spPr>
          <a:xfrm>
            <a:off x="75991" y="807049"/>
            <a:ext cx="8987622" cy="5318753"/>
          </a:xfrm>
        </p:spPr>
        <p:txBody>
          <a:bodyPr/>
          <a:lstStyle/>
          <a:p>
            <a:r>
              <a:rPr lang="en-US" sz="2800" dirty="0"/>
              <a:t>Cache lines containing more RNG cells provide more random bits of data per access</a:t>
            </a:r>
          </a:p>
          <a:p>
            <a:r>
              <a:rPr lang="en-US" sz="2800" dirty="0"/>
              <a:t>In a bank, find the </a:t>
            </a:r>
            <a:r>
              <a:rPr lang="en-US" sz="2800" b="1" dirty="0">
                <a:solidFill>
                  <a:srgbClr val="9A020E"/>
                </a:solidFill>
              </a:rPr>
              <a:t>two cache lines</a:t>
            </a:r>
            <a:r>
              <a:rPr lang="en-US" sz="2800" dirty="0"/>
              <a:t> in distinct rows with the most number of RNG cells</a:t>
            </a:r>
          </a:p>
        </p:txBody>
      </p:sp>
      <p:grpSp>
        <p:nvGrpSpPr>
          <p:cNvPr id="160" name="Group 159">
            <a:extLst>
              <a:ext uri="{FF2B5EF4-FFF2-40B4-BE49-F238E27FC236}">
                <a16:creationId xmlns:a16="http://schemas.microsoft.com/office/drawing/2014/main" id="{C6C45DB8-C43C-A74E-BE2B-98F1CE022FBB}"/>
              </a:ext>
            </a:extLst>
          </p:cNvPr>
          <p:cNvGrpSpPr/>
          <p:nvPr/>
        </p:nvGrpSpPr>
        <p:grpSpPr>
          <a:xfrm>
            <a:off x="948455" y="2534859"/>
            <a:ext cx="7508044" cy="4015268"/>
            <a:chOff x="948455" y="2534859"/>
            <a:chExt cx="7508044" cy="4015268"/>
          </a:xfrm>
        </p:grpSpPr>
        <p:cxnSp>
          <p:nvCxnSpPr>
            <p:cNvPr id="9" name="Straight Connector 8">
              <a:extLst>
                <a:ext uri="{FF2B5EF4-FFF2-40B4-BE49-F238E27FC236}">
                  <a16:creationId xmlns:a16="http://schemas.microsoft.com/office/drawing/2014/main" id="{3B74AD36-2C7A-0749-A9CD-E10302D1274A}"/>
                </a:ext>
              </a:extLst>
            </p:cNvPr>
            <p:cNvCxnSpPr>
              <a:cxnSpLocks/>
            </p:cNvCxnSpPr>
            <p:nvPr/>
          </p:nvCxnSpPr>
          <p:spPr>
            <a:xfrm>
              <a:off x="1815961" y="4309268"/>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D7CEBE-3D73-034F-A25F-E1CA58466596}"/>
                </a:ext>
              </a:extLst>
            </p:cNvPr>
            <p:cNvCxnSpPr>
              <a:cxnSpLocks/>
            </p:cNvCxnSpPr>
            <p:nvPr/>
          </p:nvCxnSpPr>
          <p:spPr>
            <a:xfrm>
              <a:off x="1815960" y="5083877"/>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54A330D-A362-7948-9237-8FC1A141C9B7}"/>
                </a:ext>
              </a:extLst>
            </p:cNvPr>
            <p:cNvSpPr txBox="1"/>
            <p:nvPr/>
          </p:nvSpPr>
          <p:spPr>
            <a:xfrm>
              <a:off x="7980087" y="373226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46FC454A-13BD-834B-A651-EFC1B70E3F3A}"/>
                </a:ext>
              </a:extLst>
            </p:cNvPr>
            <p:cNvSpPr txBox="1"/>
            <p:nvPr/>
          </p:nvSpPr>
          <p:spPr>
            <a:xfrm rot="5400000">
              <a:off x="3816405" y="552517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96688F02-0F40-3543-AFEE-2B00C96541AA}"/>
                </a:ext>
              </a:extLst>
            </p:cNvPr>
            <p:cNvSpPr txBox="1"/>
            <p:nvPr/>
          </p:nvSpPr>
          <p:spPr>
            <a:xfrm rot="5400000">
              <a:off x="2534233" y="55408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450F88EC-7936-4B46-85A3-26450930F903}"/>
                </a:ext>
              </a:extLst>
            </p:cNvPr>
            <p:cNvSpPr txBox="1"/>
            <p:nvPr/>
          </p:nvSpPr>
          <p:spPr>
            <a:xfrm rot="5400000">
              <a:off x="5726711" y="5520855"/>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A28DDFF0-176B-B742-9DDB-05EFF0CD7011}"/>
                </a:ext>
              </a:extLst>
            </p:cNvPr>
            <p:cNvSpPr txBox="1"/>
            <p:nvPr/>
          </p:nvSpPr>
          <p:spPr>
            <a:xfrm rot="5400000">
              <a:off x="6998665" y="5510827"/>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60">
              <a:extLst>
                <a:ext uri="{FF2B5EF4-FFF2-40B4-BE49-F238E27FC236}">
                  <a16:creationId xmlns:a16="http://schemas.microsoft.com/office/drawing/2014/main" id="{AD9FABF2-7BF5-9F41-8916-2D4AABECEA19}"/>
                </a:ext>
              </a:extLst>
            </p:cNvPr>
            <p:cNvSpPr/>
            <p:nvPr/>
          </p:nvSpPr>
          <p:spPr>
            <a:xfrm rot="16200000">
              <a:off x="-484318" y="3967632"/>
              <a:ext cx="3733053"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cxnSp>
          <p:nvCxnSpPr>
            <p:cNvPr id="91" name="Straight Connector 90">
              <a:extLst>
                <a:ext uri="{FF2B5EF4-FFF2-40B4-BE49-F238E27FC236}">
                  <a16:creationId xmlns:a16="http://schemas.microsoft.com/office/drawing/2014/main" id="{86B7DE06-B424-8B4D-9199-ECE140E3AF8E}"/>
                </a:ext>
              </a:extLst>
            </p:cNvPr>
            <p:cNvCxnSpPr>
              <a:cxnSpLocks/>
            </p:cNvCxnSpPr>
            <p:nvPr/>
          </p:nvCxnSpPr>
          <p:spPr>
            <a:xfrm>
              <a:off x="1815961" y="4672264"/>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D018E64-B17E-0C4C-B1CB-652BCF910159}"/>
                </a:ext>
              </a:extLst>
            </p:cNvPr>
            <p:cNvCxnSpPr>
              <a:cxnSpLocks/>
            </p:cNvCxnSpPr>
            <p:nvPr/>
          </p:nvCxnSpPr>
          <p:spPr>
            <a:xfrm>
              <a:off x="1815960" y="5470023"/>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6B3698-2ECA-194D-976D-29AD1A600A38}"/>
                </a:ext>
              </a:extLst>
            </p:cNvPr>
            <p:cNvCxnSpPr>
              <a:cxnSpLocks/>
            </p:cNvCxnSpPr>
            <p:nvPr/>
          </p:nvCxnSpPr>
          <p:spPr>
            <a:xfrm>
              <a:off x="2366945"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30D8006-8A1E-694B-8C13-EE045876BE16}"/>
                </a:ext>
              </a:extLst>
            </p:cNvPr>
            <p:cNvCxnSpPr>
              <a:cxnSpLocks/>
            </p:cNvCxnSpPr>
            <p:nvPr/>
          </p:nvCxnSpPr>
          <p:spPr>
            <a:xfrm>
              <a:off x="356269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0E9E7A1-0D6A-5842-99AE-3422139B456F}"/>
                </a:ext>
              </a:extLst>
            </p:cNvPr>
            <p:cNvCxnSpPr>
              <a:cxnSpLocks/>
            </p:cNvCxnSpPr>
            <p:nvPr/>
          </p:nvCxnSpPr>
          <p:spPr>
            <a:xfrm>
              <a:off x="489802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3445504-F2DC-9941-9E81-693FD04ED054}"/>
                </a:ext>
              </a:extLst>
            </p:cNvPr>
            <p:cNvCxnSpPr>
              <a:cxnSpLocks/>
            </p:cNvCxnSpPr>
            <p:nvPr/>
          </p:nvCxnSpPr>
          <p:spPr>
            <a:xfrm>
              <a:off x="430125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63CFC48-58F7-BA41-8A3A-23CA8FCE3DAE}"/>
                </a:ext>
              </a:extLst>
            </p:cNvPr>
            <p:cNvCxnSpPr>
              <a:cxnSpLocks/>
            </p:cNvCxnSpPr>
            <p:nvPr/>
          </p:nvCxnSpPr>
          <p:spPr>
            <a:xfrm>
              <a:off x="5497007"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7665580-3CD7-3E42-80BE-ECBA896190D9}"/>
                </a:ext>
              </a:extLst>
            </p:cNvPr>
            <p:cNvCxnSpPr>
              <a:cxnSpLocks/>
            </p:cNvCxnSpPr>
            <p:nvPr/>
          </p:nvCxnSpPr>
          <p:spPr>
            <a:xfrm>
              <a:off x="2976544"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9334C4-1FAF-F24A-B8E5-F8F8D617046A}"/>
                </a:ext>
              </a:extLst>
            </p:cNvPr>
            <p:cNvCxnSpPr>
              <a:cxnSpLocks/>
            </p:cNvCxnSpPr>
            <p:nvPr/>
          </p:nvCxnSpPr>
          <p:spPr>
            <a:xfrm>
              <a:off x="67823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11A28CD-5A64-0E42-9283-E4DC43A719E9}"/>
                </a:ext>
              </a:extLst>
            </p:cNvPr>
            <p:cNvCxnSpPr>
              <a:cxnSpLocks/>
            </p:cNvCxnSpPr>
            <p:nvPr/>
          </p:nvCxnSpPr>
          <p:spPr>
            <a:xfrm>
              <a:off x="619618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6B2C871-5A2A-504E-82C6-C12D74C4A0FB}"/>
                </a:ext>
              </a:extLst>
            </p:cNvPr>
            <p:cNvCxnSpPr>
              <a:cxnSpLocks/>
            </p:cNvCxnSpPr>
            <p:nvPr/>
          </p:nvCxnSpPr>
          <p:spPr>
            <a:xfrm>
              <a:off x="73919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E871FE72-53CC-3F40-B201-D2D851368D71}"/>
                </a:ext>
              </a:extLst>
            </p:cNvPr>
            <p:cNvSpPr/>
            <p:nvPr/>
          </p:nvSpPr>
          <p:spPr>
            <a:xfrm>
              <a:off x="2072760" y="6010866"/>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138" name="Straight Connector 137">
              <a:extLst>
                <a:ext uri="{FF2B5EF4-FFF2-40B4-BE49-F238E27FC236}">
                  <a16:creationId xmlns:a16="http://schemas.microsoft.com/office/drawing/2014/main" id="{80D41997-EC10-6440-B825-02E92A74437F}"/>
                </a:ext>
              </a:extLst>
            </p:cNvPr>
            <p:cNvCxnSpPr>
              <a:cxnSpLocks/>
            </p:cNvCxnSpPr>
            <p:nvPr/>
          </p:nvCxnSpPr>
          <p:spPr>
            <a:xfrm>
              <a:off x="1820959" y="395238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1CF7C4A-85BB-0F44-8EDB-89A809C54539}"/>
                </a:ext>
              </a:extLst>
            </p:cNvPr>
            <p:cNvCxnSpPr>
              <a:cxnSpLocks/>
            </p:cNvCxnSpPr>
            <p:nvPr/>
          </p:nvCxnSpPr>
          <p:spPr>
            <a:xfrm>
              <a:off x="1815960" y="3558842"/>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094F43-8BD3-5840-9130-68E46C4913E7}"/>
                </a:ext>
              </a:extLst>
            </p:cNvPr>
            <p:cNvCxnSpPr>
              <a:cxnSpLocks/>
            </p:cNvCxnSpPr>
            <p:nvPr/>
          </p:nvCxnSpPr>
          <p:spPr>
            <a:xfrm>
              <a:off x="1820959" y="3178807"/>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24A364A-2AA9-144B-A5C9-BFDA03E4BDC3}"/>
                </a:ext>
              </a:extLst>
            </p:cNvPr>
            <p:cNvCxnSpPr>
              <a:cxnSpLocks/>
            </p:cNvCxnSpPr>
            <p:nvPr/>
          </p:nvCxnSpPr>
          <p:spPr>
            <a:xfrm>
              <a:off x="1820959" y="2777925"/>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CD89B56D-0E7B-F849-87DA-6C0A5376B86E}"/>
              </a:ext>
            </a:extLst>
          </p:cNvPr>
          <p:cNvGrpSpPr/>
          <p:nvPr/>
        </p:nvGrpSpPr>
        <p:grpSpPr>
          <a:xfrm>
            <a:off x="2072760" y="2624184"/>
            <a:ext cx="5664369" cy="3001115"/>
            <a:chOff x="2062143" y="2731419"/>
            <a:chExt cx="5664369" cy="3001115"/>
          </a:xfrm>
        </p:grpSpPr>
        <p:sp>
          <p:nvSpPr>
            <p:cNvPr id="59" name="Rounded Rectangle 58">
              <a:extLst>
                <a:ext uri="{FF2B5EF4-FFF2-40B4-BE49-F238E27FC236}">
                  <a16:creationId xmlns:a16="http://schemas.microsoft.com/office/drawing/2014/main" id="{7EA05969-E1BF-A245-B2A3-BD5DC59DA515}"/>
                </a:ext>
              </a:extLst>
            </p:cNvPr>
            <p:cNvSpPr/>
            <p:nvPr/>
          </p:nvSpPr>
          <p:spPr>
            <a:xfrm>
              <a:off x="3984730" y="312454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4" name="Rounded Rectangle 63">
              <a:extLst>
                <a:ext uri="{FF2B5EF4-FFF2-40B4-BE49-F238E27FC236}">
                  <a16:creationId xmlns:a16="http://schemas.microsoft.com/office/drawing/2014/main" id="{2B666350-5183-114D-8365-AE5CCD9F65F8}"/>
                </a:ext>
              </a:extLst>
            </p:cNvPr>
            <p:cNvSpPr/>
            <p:nvPr/>
          </p:nvSpPr>
          <p:spPr>
            <a:xfrm>
              <a:off x="2073867" y="3115749"/>
              <a:ext cx="1828802" cy="313000"/>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endParaRPr>
            </a:p>
          </p:txBody>
        </p:sp>
        <p:sp>
          <p:nvSpPr>
            <p:cNvPr id="65" name="Rounded Rectangle 64">
              <a:extLst>
                <a:ext uri="{FF2B5EF4-FFF2-40B4-BE49-F238E27FC236}">
                  <a16:creationId xmlns:a16="http://schemas.microsoft.com/office/drawing/2014/main" id="{FD885E18-E6E7-D44B-A81D-78CC98122113}"/>
                </a:ext>
              </a:extLst>
            </p:cNvPr>
            <p:cNvSpPr/>
            <p:nvPr/>
          </p:nvSpPr>
          <p:spPr>
            <a:xfrm>
              <a:off x="5895592" y="3113135"/>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6" name="Rounded Rectangle 65">
              <a:extLst>
                <a:ext uri="{FF2B5EF4-FFF2-40B4-BE49-F238E27FC236}">
                  <a16:creationId xmlns:a16="http://schemas.microsoft.com/office/drawing/2014/main" id="{C048BCD1-BF61-784E-A4BB-6DB9DFD68A53}"/>
                </a:ext>
              </a:extLst>
            </p:cNvPr>
            <p:cNvSpPr/>
            <p:nvPr/>
          </p:nvSpPr>
          <p:spPr>
            <a:xfrm>
              <a:off x="3984730" y="349346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7" name="Rounded Rectangle 66">
              <a:extLst>
                <a:ext uri="{FF2B5EF4-FFF2-40B4-BE49-F238E27FC236}">
                  <a16:creationId xmlns:a16="http://schemas.microsoft.com/office/drawing/2014/main" id="{33454466-135D-DA4E-B10B-2025AE6BA152}"/>
                </a:ext>
              </a:extLst>
            </p:cNvPr>
            <p:cNvSpPr/>
            <p:nvPr/>
          </p:nvSpPr>
          <p:spPr>
            <a:xfrm>
              <a:off x="5895592"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8" name="Rounded Rectangle 67">
              <a:extLst>
                <a:ext uri="{FF2B5EF4-FFF2-40B4-BE49-F238E27FC236}">
                  <a16:creationId xmlns:a16="http://schemas.microsoft.com/office/drawing/2014/main" id="{880E834B-E4B8-384B-8B2B-F5F3F9AFBB59}"/>
                </a:ext>
              </a:extLst>
            </p:cNvPr>
            <p:cNvSpPr/>
            <p:nvPr/>
          </p:nvSpPr>
          <p:spPr>
            <a:xfrm>
              <a:off x="2073867"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9" name="Rounded Rectangle 68">
              <a:extLst>
                <a:ext uri="{FF2B5EF4-FFF2-40B4-BE49-F238E27FC236}">
                  <a16:creationId xmlns:a16="http://schemas.microsoft.com/office/drawing/2014/main" id="{E71FA505-A14F-8D43-BC12-5EF525283508}"/>
                </a:ext>
              </a:extLst>
            </p:cNvPr>
            <p:cNvSpPr/>
            <p:nvPr/>
          </p:nvSpPr>
          <p:spPr>
            <a:xfrm>
              <a:off x="3984730" y="387690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0" name="Rounded Rectangle 69">
              <a:extLst>
                <a:ext uri="{FF2B5EF4-FFF2-40B4-BE49-F238E27FC236}">
                  <a16:creationId xmlns:a16="http://schemas.microsoft.com/office/drawing/2014/main" id="{2169FDFA-AF3F-C74E-8583-699A569576C9}"/>
                </a:ext>
              </a:extLst>
            </p:cNvPr>
            <p:cNvSpPr/>
            <p:nvPr/>
          </p:nvSpPr>
          <p:spPr>
            <a:xfrm>
              <a:off x="5895592"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1" name="Rounded Rectangle 70">
              <a:extLst>
                <a:ext uri="{FF2B5EF4-FFF2-40B4-BE49-F238E27FC236}">
                  <a16:creationId xmlns:a16="http://schemas.microsoft.com/office/drawing/2014/main" id="{616F9CD6-6A0B-9E40-98F6-3DB0CFFC2D9F}"/>
                </a:ext>
              </a:extLst>
            </p:cNvPr>
            <p:cNvSpPr/>
            <p:nvPr/>
          </p:nvSpPr>
          <p:spPr>
            <a:xfrm>
              <a:off x="2073867"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2" name="Rounded Rectangle 71">
              <a:extLst>
                <a:ext uri="{FF2B5EF4-FFF2-40B4-BE49-F238E27FC236}">
                  <a16:creationId xmlns:a16="http://schemas.microsoft.com/office/drawing/2014/main" id="{11AB42EC-1D23-8E41-B220-29936BEBEC32}"/>
                </a:ext>
              </a:extLst>
            </p:cNvPr>
            <p:cNvSpPr/>
            <p:nvPr/>
          </p:nvSpPr>
          <p:spPr>
            <a:xfrm>
              <a:off x="3984730" y="425938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3" name="Rounded Rectangle 72">
              <a:extLst>
                <a:ext uri="{FF2B5EF4-FFF2-40B4-BE49-F238E27FC236}">
                  <a16:creationId xmlns:a16="http://schemas.microsoft.com/office/drawing/2014/main" id="{72240D28-1E09-8D48-B849-A0EB30F4C466}"/>
                </a:ext>
              </a:extLst>
            </p:cNvPr>
            <p:cNvSpPr/>
            <p:nvPr/>
          </p:nvSpPr>
          <p:spPr>
            <a:xfrm>
              <a:off x="5895592"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4" name="Rounded Rectangle 73">
              <a:extLst>
                <a:ext uri="{FF2B5EF4-FFF2-40B4-BE49-F238E27FC236}">
                  <a16:creationId xmlns:a16="http://schemas.microsoft.com/office/drawing/2014/main" id="{A60CF228-D46E-614E-96F8-ACDA33980FAC}"/>
                </a:ext>
              </a:extLst>
            </p:cNvPr>
            <p:cNvSpPr/>
            <p:nvPr/>
          </p:nvSpPr>
          <p:spPr>
            <a:xfrm>
              <a:off x="2073867"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5" name="Rounded Rectangle 74">
              <a:extLst>
                <a:ext uri="{FF2B5EF4-FFF2-40B4-BE49-F238E27FC236}">
                  <a16:creationId xmlns:a16="http://schemas.microsoft.com/office/drawing/2014/main" id="{8B9F1FD2-E94F-8F45-B237-81927957A436}"/>
                </a:ext>
              </a:extLst>
            </p:cNvPr>
            <p:cNvSpPr/>
            <p:nvPr/>
          </p:nvSpPr>
          <p:spPr>
            <a:xfrm>
              <a:off x="3984730" y="464041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6" name="Rounded Rectangle 75">
              <a:extLst>
                <a:ext uri="{FF2B5EF4-FFF2-40B4-BE49-F238E27FC236}">
                  <a16:creationId xmlns:a16="http://schemas.microsoft.com/office/drawing/2014/main" id="{CD64F382-4687-A349-9BEA-B3ACA40DD134}"/>
                </a:ext>
              </a:extLst>
            </p:cNvPr>
            <p:cNvSpPr/>
            <p:nvPr/>
          </p:nvSpPr>
          <p:spPr>
            <a:xfrm>
              <a:off x="5895592"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7" name="Rounded Rectangle 76">
              <a:extLst>
                <a:ext uri="{FF2B5EF4-FFF2-40B4-BE49-F238E27FC236}">
                  <a16:creationId xmlns:a16="http://schemas.microsoft.com/office/drawing/2014/main" id="{52224844-B76B-7149-8AD0-C35394B873F0}"/>
                </a:ext>
              </a:extLst>
            </p:cNvPr>
            <p:cNvSpPr/>
            <p:nvPr/>
          </p:nvSpPr>
          <p:spPr>
            <a:xfrm>
              <a:off x="2073867"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8" name="Rounded Rectangle 77">
              <a:extLst>
                <a:ext uri="{FF2B5EF4-FFF2-40B4-BE49-F238E27FC236}">
                  <a16:creationId xmlns:a16="http://schemas.microsoft.com/office/drawing/2014/main" id="{E36D2DF1-63B2-8846-AE70-BC502314402E}"/>
                </a:ext>
              </a:extLst>
            </p:cNvPr>
            <p:cNvSpPr/>
            <p:nvPr/>
          </p:nvSpPr>
          <p:spPr>
            <a:xfrm>
              <a:off x="3973006" y="5037403"/>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9" name="Rounded Rectangle 78">
              <a:extLst>
                <a:ext uri="{FF2B5EF4-FFF2-40B4-BE49-F238E27FC236}">
                  <a16:creationId xmlns:a16="http://schemas.microsoft.com/office/drawing/2014/main" id="{36B39ABF-E3E2-4447-92EB-34CB9FF2F908}"/>
                </a:ext>
              </a:extLst>
            </p:cNvPr>
            <p:cNvSpPr/>
            <p:nvPr/>
          </p:nvSpPr>
          <p:spPr>
            <a:xfrm>
              <a:off x="5883868"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0" name="Rounded Rectangle 79">
              <a:extLst>
                <a:ext uri="{FF2B5EF4-FFF2-40B4-BE49-F238E27FC236}">
                  <a16:creationId xmlns:a16="http://schemas.microsoft.com/office/drawing/2014/main" id="{EC8D84C0-3131-1741-9094-979852DEE67F}"/>
                </a:ext>
              </a:extLst>
            </p:cNvPr>
            <p:cNvSpPr/>
            <p:nvPr/>
          </p:nvSpPr>
          <p:spPr>
            <a:xfrm>
              <a:off x="2062143"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1" name="Rounded Rectangle 80">
              <a:extLst>
                <a:ext uri="{FF2B5EF4-FFF2-40B4-BE49-F238E27FC236}">
                  <a16:creationId xmlns:a16="http://schemas.microsoft.com/office/drawing/2014/main" id="{6C558213-D792-1A4E-8C13-FB1B8F0C42A7}"/>
                </a:ext>
              </a:extLst>
            </p:cNvPr>
            <p:cNvSpPr/>
            <p:nvPr/>
          </p:nvSpPr>
          <p:spPr>
            <a:xfrm>
              <a:off x="3975273" y="542542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2" name="Rounded Rectangle 81">
              <a:extLst>
                <a:ext uri="{FF2B5EF4-FFF2-40B4-BE49-F238E27FC236}">
                  <a16:creationId xmlns:a16="http://schemas.microsoft.com/office/drawing/2014/main" id="{D22ED270-C2A9-1344-9D37-C1C1CAFE0A22}"/>
                </a:ext>
              </a:extLst>
            </p:cNvPr>
            <p:cNvSpPr/>
            <p:nvPr/>
          </p:nvSpPr>
          <p:spPr>
            <a:xfrm>
              <a:off x="5886135"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3" name="Rounded Rectangle 82">
              <a:extLst>
                <a:ext uri="{FF2B5EF4-FFF2-40B4-BE49-F238E27FC236}">
                  <a16:creationId xmlns:a16="http://schemas.microsoft.com/office/drawing/2014/main" id="{28447215-062E-8941-A207-61C59986A10E}"/>
                </a:ext>
              </a:extLst>
            </p:cNvPr>
            <p:cNvSpPr/>
            <p:nvPr/>
          </p:nvSpPr>
          <p:spPr>
            <a:xfrm>
              <a:off x="2064410"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7" name="Rounded Rectangle 86">
              <a:extLst>
                <a:ext uri="{FF2B5EF4-FFF2-40B4-BE49-F238E27FC236}">
                  <a16:creationId xmlns:a16="http://schemas.microsoft.com/office/drawing/2014/main" id="{22747FBC-5991-514C-BFFC-DF45961CB207}"/>
                </a:ext>
              </a:extLst>
            </p:cNvPr>
            <p:cNvSpPr/>
            <p:nvPr/>
          </p:nvSpPr>
          <p:spPr>
            <a:xfrm>
              <a:off x="3986848" y="2731419"/>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8" name="Rounded Rectangle 87">
              <a:extLst>
                <a:ext uri="{FF2B5EF4-FFF2-40B4-BE49-F238E27FC236}">
                  <a16:creationId xmlns:a16="http://schemas.microsoft.com/office/drawing/2014/main" id="{D42B2421-1CFB-D648-905F-F38C42157A0A}"/>
                </a:ext>
              </a:extLst>
            </p:cNvPr>
            <p:cNvSpPr/>
            <p:nvPr/>
          </p:nvSpPr>
          <p:spPr>
            <a:xfrm>
              <a:off x="5897710"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D93F09B7-2527-F648-BE64-26592B7E97AA}"/>
                </a:ext>
              </a:extLst>
            </p:cNvPr>
            <p:cNvSpPr/>
            <p:nvPr/>
          </p:nvSpPr>
          <p:spPr>
            <a:xfrm>
              <a:off x="2075985"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grpSp>
      <p:sp>
        <p:nvSpPr>
          <p:cNvPr id="152" name="Rounded Rectangle 151">
            <a:extLst>
              <a:ext uri="{FF2B5EF4-FFF2-40B4-BE49-F238E27FC236}">
                <a16:creationId xmlns:a16="http://schemas.microsoft.com/office/drawing/2014/main" id="{443DED4D-C5CB-974A-A30F-67806709CE34}"/>
              </a:ext>
            </a:extLst>
          </p:cNvPr>
          <p:cNvSpPr/>
          <p:nvPr/>
        </p:nvSpPr>
        <p:spPr>
          <a:xfrm>
            <a:off x="5912465" y="3009218"/>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53" name="Rounded Rectangle 152">
            <a:extLst>
              <a:ext uri="{FF2B5EF4-FFF2-40B4-BE49-F238E27FC236}">
                <a16:creationId xmlns:a16="http://schemas.microsoft.com/office/drawing/2014/main" id="{F205BB50-89D7-334F-A209-FF3F68DD8336}"/>
              </a:ext>
            </a:extLst>
          </p:cNvPr>
          <p:cNvSpPr/>
          <p:nvPr/>
        </p:nvSpPr>
        <p:spPr>
          <a:xfrm>
            <a:off x="3995347" y="4930167"/>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2" name="Rectangle 61">
            <a:extLst>
              <a:ext uri="{FF2B5EF4-FFF2-40B4-BE49-F238E27FC236}">
                <a16:creationId xmlns:a16="http://schemas.microsoft.com/office/drawing/2014/main" id="{D8F17093-A1BF-334F-880D-F9C9FFE7A018}"/>
              </a:ext>
            </a:extLst>
          </p:cNvPr>
          <p:cNvSpPr/>
          <p:nvPr/>
        </p:nvSpPr>
        <p:spPr>
          <a:xfrm>
            <a:off x="0" y="760546"/>
            <a:ext cx="9144000" cy="1707507"/>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6FC4A997-C883-3440-BEB0-2CF126C39278}"/>
              </a:ext>
            </a:extLst>
          </p:cNvPr>
          <p:cNvSpPr txBox="1"/>
          <p:nvPr/>
        </p:nvSpPr>
        <p:spPr>
          <a:xfrm>
            <a:off x="322441" y="945455"/>
            <a:ext cx="8494721" cy="1384995"/>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80616"/>
                </a:solidFill>
                <a:effectLst/>
                <a:uLnTx/>
                <a:uFillTx/>
                <a:latin typeface="Cambria" charset="0"/>
                <a:ea typeface="Cambria" charset="0"/>
                <a:cs typeface="Cambria" charset="0"/>
              </a:rPr>
              <a:t>Reserve</a:t>
            </a: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2800" b="1" i="0" u="none" strike="noStrike" kern="1200" cap="none" spc="0" normalizeH="0" baseline="0" noProof="0" dirty="0">
                <a:ln>
                  <a:noFill/>
                </a:ln>
                <a:solidFill>
                  <a:srgbClr val="980616"/>
                </a:solidFill>
                <a:effectLst/>
                <a:uLnTx/>
                <a:uFillTx/>
                <a:latin typeface="Cambria" charset="0"/>
                <a:ea typeface="Cambria" charset="0"/>
                <a:cs typeface="Cambria" charset="0"/>
              </a:rPr>
              <a:t>neighboring rows </a:t>
            </a: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to minimize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DRAM data pattern/read interference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13092039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Connector 158">
            <a:extLst>
              <a:ext uri="{FF2B5EF4-FFF2-40B4-BE49-F238E27FC236}">
                <a16:creationId xmlns:a16="http://schemas.microsoft.com/office/drawing/2014/main" id="{57D46CB1-821B-CA41-8D98-0624BC00A3B4}"/>
              </a:ext>
            </a:extLst>
          </p:cNvPr>
          <p:cNvCxnSpPr>
            <a:cxnSpLocks/>
          </p:cNvCxnSpPr>
          <p:nvPr/>
        </p:nvCxnSpPr>
        <p:spPr>
          <a:xfrm>
            <a:off x="1631573" y="5472449"/>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3EEF507-1B1C-2641-9F6F-0B2AA77F8CA7}"/>
              </a:ext>
            </a:extLst>
          </p:cNvPr>
          <p:cNvCxnSpPr>
            <a:cxnSpLocks/>
          </p:cNvCxnSpPr>
          <p:nvPr/>
        </p:nvCxnSpPr>
        <p:spPr>
          <a:xfrm>
            <a:off x="1631573" y="4678320"/>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62F31FA-B3F3-AB44-A0A0-F980B22B7228}"/>
              </a:ext>
            </a:extLst>
          </p:cNvPr>
          <p:cNvCxnSpPr>
            <a:cxnSpLocks/>
          </p:cNvCxnSpPr>
          <p:nvPr/>
        </p:nvCxnSpPr>
        <p:spPr>
          <a:xfrm>
            <a:off x="1631573" y="3558842"/>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846126A-D112-5B47-850A-781F7EAFD780}"/>
              </a:ext>
            </a:extLst>
          </p:cNvPr>
          <p:cNvCxnSpPr>
            <a:cxnSpLocks/>
          </p:cNvCxnSpPr>
          <p:nvPr/>
        </p:nvCxnSpPr>
        <p:spPr>
          <a:xfrm>
            <a:off x="1632753" y="2777925"/>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64A6A75-2C01-CA4F-84B4-09AC46B158AE}"/>
              </a:ext>
            </a:extLst>
          </p:cNvPr>
          <p:cNvCxnSpPr>
            <a:cxnSpLocks/>
          </p:cNvCxnSpPr>
          <p:nvPr/>
        </p:nvCxnSpPr>
        <p:spPr>
          <a:xfrm>
            <a:off x="1632753" y="5076620"/>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D5FEFC5-4C9D-A545-B93A-DD3ED9D592B7}"/>
              </a:ext>
            </a:extLst>
          </p:cNvPr>
          <p:cNvCxnSpPr>
            <a:cxnSpLocks/>
          </p:cNvCxnSpPr>
          <p:nvPr/>
        </p:nvCxnSpPr>
        <p:spPr>
          <a:xfrm>
            <a:off x="1631573" y="3164471"/>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BF207D-CDF1-6F44-82B4-EAE2F9B8570C}"/>
              </a:ext>
            </a:extLst>
          </p:cNvPr>
          <p:cNvSpPr>
            <a:spLocks noGrp="1"/>
          </p:cNvSpPr>
          <p:nvPr>
            <p:ph type="title"/>
          </p:nvPr>
        </p:nvSpPr>
        <p:spPr/>
        <p:txBody>
          <a:bodyPr/>
          <a:lstStyle/>
          <a:p>
            <a:r>
              <a:rPr lang="en-US" b="1" dirty="0"/>
              <a:t>D-</a:t>
            </a:r>
            <a:r>
              <a:rPr lang="en-US" b="1" dirty="0" err="1"/>
              <a:t>RaNGe</a:t>
            </a:r>
            <a:r>
              <a:rPr lang="en-US" b="1" dirty="0"/>
              <a:t>: Exclusive Access</a:t>
            </a:r>
            <a:endParaRPr lang="en-US" dirty="0"/>
          </a:p>
        </p:txBody>
      </p:sp>
      <p:sp>
        <p:nvSpPr>
          <p:cNvPr id="3" name="Content Placeholder 2">
            <a:extLst>
              <a:ext uri="{FF2B5EF4-FFF2-40B4-BE49-F238E27FC236}">
                <a16:creationId xmlns:a16="http://schemas.microsoft.com/office/drawing/2014/main" id="{4B029376-2D4C-384E-8CE7-BA8ABAF1ABD6}"/>
              </a:ext>
            </a:extLst>
          </p:cNvPr>
          <p:cNvSpPr>
            <a:spLocks noGrp="1"/>
          </p:cNvSpPr>
          <p:nvPr>
            <p:ph idx="1"/>
          </p:nvPr>
        </p:nvSpPr>
        <p:spPr>
          <a:xfrm>
            <a:off x="75991" y="807049"/>
            <a:ext cx="8987622" cy="5318753"/>
          </a:xfrm>
        </p:spPr>
        <p:txBody>
          <a:bodyPr/>
          <a:lstStyle/>
          <a:p>
            <a:r>
              <a:rPr lang="en-US" sz="2800" dirty="0"/>
              <a:t>Cache lines containing more RNG cells provide more random bits of data per access</a:t>
            </a:r>
          </a:p>
          <a:p>
            <a:r>
              <a:rPr lang="en-US" sz="2800" dirty="0"/>
              <a:t>In a bank, find the </a:t>
            </a:r>
            <a:r>
              <a:rPr lang="en-US" sz="2800" b="1" dirty="0">
                <a:solidFill>
                  <a:srgbClr val="9A020E"/>
                </a:solidFill>
              </a:rPr>
              <a:t>two cache lines</a:t>
            </a:r>
            <a:r>
              <a:rPr lang="en-US" sz="2800" dirty="0"/>
              <a:t> in distinct rows with the most number of RNG cells</a:t>
            </a:r>
          </a:p>
        </p:txBody>
      </p:sp>
      <p:grpSp>
        <p:nvGrpSpPr>
          <p:cNvPr id="160" name="Group 159">
            <a:extLst>
              <a:ext uri="{FF2B5EF4-FFF2-40B4-BE49-F238E27FC236}">
                <a16:creationId xmlns:a16="http://schemas.microsoft.com/office/drawing/2014/main" id="{C6C45DB8-C43C-A74E-BE2B-98F1CE022FBB}"/>
              </a:ext>
            </a:extLst>
          </p:cNvPr>
          <p:cNvGrpSpPr/>
          <p:nvPr/>
        </p:nvGrpSpPr>
        <p:grpSpPr>
          <a:xfrm>
            <a:off x="948455" y="2534859"/>
            <a:ext cx="7508044" cy="4015268"/>
            <a:chOff x="948455" y="2534859"/>
            <a:chExt cx="7508044" cy="4015268"/>
          </a:xfrm>
        </p:grpSpPr>
        <p:cxnSp>
          <p:nvCxnSpPr>
            <p:cNvPr id="9" name="Straight Connector 8">
              <a:extLst>
                <a:ext uri="{FF2B5EF4-FFF2-40B4-BE49-F238E27FC236}">
                  <a16:creationId xmlns:a16="http://schemas.microsoft.com/office/drawing/2014/main" id="{3B74AD36-2C7A-0749-A9CD-E10302D1274A}"/>
                </a:ext>
              </a:extLst>
            </p:cNvPr>
            <p:cNvCxnSpPr>
              <a:cxnSpLocks/>
            </p:cNvCxnSpPr>
            <p:nvPr/>
          </p:nvCxnSpPr>
          <p:spPr>
            <a:xfrm>
              <a:off x="1815961" y="4309268"/>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D7CEBE-3D73-034F-A25F-E1CA58466596}"/>
                </a:ext>
              </a:extLst>
            </p:cNvPr>
            <p:cNvCxnSpPr>
              <a:cxnSpLocks/>
            </p:cNvCxnSpPr>
            <p:nvPr/>
          </p:nvCxnSpPr>
          <p:spPr>
            <a:xfrm>
              <a:off x="1815960" y="5083877"/>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54A330D-A362-7948-9237-8FC1A141C9B7}"/>
                </a:ext>
              </a:extLst>
            </p:cNvPr>
            <p:cNvSpPr txBox="1"/>
            <p:nvPr/>
          </p:nvSpPr>
          <p:spPr>
            <a:xfrm>
              <a:off x="7980087" y="373226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46FC454A-13BD-834B-A651-EFC1B70E3F3A}"/>
                </a:ext>
              </a:extLst>
            </p:cNvPr>
            <p:cNvSpPr txBox="1"/>
            <p:nvPr/>
          </p:nvSpPr>
          <p:spPr>
            <a:xfrm rot="5400000">
              <a:off x="3816405" y="552517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96688F02-0F40-3543-AFEE-2B00C96541AA}"/>
                </a:ext>
              </a:extLst>
            </p:cNvPr>
            <p:cNvSpPr txBox="1"/>
            <p:nvPr/>
          </p:nvSpPr>
          <p:spPr>
            <a:xfrm rot="5400000">
              <a:off x="2534233" y="55408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450F88EC-7936-4B46-85A3-26450930F903}"/>
                </a:ext>
              </a:extLst>
            </p:cNvPr>
            <p:cNvSpPr txBox="1"/>
            <p:nvPr/>
          </p:nvSpPr>
          <p:spPr>
            <a:xfrm rot="5400000">
              <a:off x="5726711" y="5520855"/>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A28DDFF0-176B-B742-9DDB-05EFF0CD7011}"/>
                </a:ext>
              </a:extLst>
            </p:cNvPr>
            <p:cNvSpPr txBox="1"/>
            <p:nvPr/>
          </p:nvSpPr>
          <p:spPr>
            <a:xfrm rot="5400000">
              <a:off x="6998665" y="5510827"/>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60">
              <a:extLst>
                <a:ext uri="{FF2B5EF4-FFF2-40B4-BE49-F238E27FC236}">
                  <a16:creationId xmlns:a16="http://schemas.microsoft.com/office/drawing/2014/main" id="{AD9FABF2-7BF5-9F41-8916-2D4AABECEA19}"/>
                </a:ext>
              </a:extLst>
            </p:cNvPr>
            <p:cNvSpPr/>
            <p:nvPr/>
          </p:nvSpPr>
          <p:spPr>
            <a:xfrm rot="16200000">
              <a:off x="-484318" y="3967632"/>
              <a:ext cx="3733053"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cxnSp>
          <p:nvCxnSpPr>
            <p:cNvPr id="91" name="Straight Connector 90">
              <a:extLst>
                <a:ext uri="{FF2B5EF4-FFF2-40B4-BE49-F238E27FC236}">
                  <a16:creationId xmlns:a16="http://schemas.microsoft.com/office/drawing/2014/main" id="{86B7DE06-B424-8B4D-9199-ECE140E3AF8E}"/>
                </a:ext>
              </a:extLst>
            </p:cNvPr>
            <p:cNvCxnSpPr>
              <a:cxnSpLocks/>
            </p:cNvCxnSpPr>
            <p:nvPr/>
          </p:nvCxnSpPr>
          <p:spPr>
            <a:xfrm>
              <a:off x="1815961" y="4672264"/>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D018E64-B17E-0C4C-B1CB-652BCF910159}"/>
                </a:ext>
              </a:extLst>
            </p:cNvPr>
            <p:cNvCxnSpPr>
              <a:cxnSpLocks/>
            </p:cNvCxnSpPr>
            <p:nvPr/>
          </p:nvCxnSpPr>
          <p:spPr>
            <a:xfrm>
              <a:off x="1815960" y="5470023"/>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6B3698-2ECA-194D-976D-29AD1A600A38}"/>
                </a:ext>
              </a:extLst>
            </p:cNvPr>
            <p:cNvCxnSpPr>
              <a:cxnSpLocks/>
            </p:cNvCxnSpPr>
            <p:nvPr/>
          </p:nvCxnSpPr>
          <p:spPr>
            <a:xfrm>
              <a:off x="2366945"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30D8006-8A1E-694B-8C13-EE045876BE16}"/>
                </a:ext>
              </a:extLst>
            </p:cNvPr>
            <p:cNvCxnSpPr>
              <a:cxnSpLocks/>
            </p:cNvCxnSpPr>
            <p:nvPr/>
          </p:nvCxnSpPr>
          <p:spPr>
            <a:xfrm>
              <a:off x="356269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0E9E7A1-0D6A-5842-99AE-3422139B456F}"/>
                </a:ext>
              </a:extLst>
            </p:cNvPr>
            <p:cNvCxnSpPr>
              <a:cxnSpLocks/>
            </p:cNvCxnSpPr>
            <p:nvPr/>
          </p:nvCxnSpPr>
          <p:spPr>
            <a:xfrm>
              <a:off x="489802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3445504-F2DC-9941-9E81-693FD04ED054}"/>
                </a:ext>
              </a:extLst>
            </p:cNvPr>
            <p:cNvCxnSpPr>
              <a:cxnSpLocks/>
            </p:cNvCxnSpPr>
            <p:nvPr/>
          </p:nvCxnSpPr>
          <p:spPr>
            <a:xfrm>
              <a:off x="430125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63CFC48-58F7-BA41-8A3A-23CA8FCE3DAE}"/>
                </a:ext>
              </a:extLst>
            </p:cNvPr>
            <p:cNvCxnSpPr>
              <a:cxnSpLocks/>
            </p:cNvCxnSpPr>
            <p:nvPr/>
          </p:nvCxnSpPr>
          <p:spPr>
            <a:xfrm>
              <a:off x="5497007"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7665580-3CD7-3E42-80BE-ECBA896190D9}"/>
                </a:ext>
              </a:extLst>
            </p:cNvPr>
            <p:cNvCxnSpPr>
              <a:cxnSpLocks/>
            </p:cNvCxnSpPr>
            <p:nvPr/>
          </p:nvCxnSpPr>
          <p:spPr>
            <a:xfrm>
              <a:off x="2976544"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9334C4-1FAF-F24A-B8E5-F8F8D617046A}"/>
                </a:ext>
              </a:extLst>
            </p:cNvPr>
            <p:cNvCxnSpPr>
              <a:cxnSpLocks/>
            </p:cNvCxnSpPr>
            <p:nvPr/>
          </p:nvCxnSpPr>
          <p:spPr>
            <a:xfrm>
              <a:off x="67823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11A28CD-5A64-0E42-9283-E4DC43A719E9}"/>
                </a:ext>
              </a:extLst>
            </p:cNvPr>
            <p:cNvCxnSpPr>
              <a:cxnSpLocks/>
            </p:cNvCxnSpPr>
            <p:nvPr/>
          </p:nvCxnSpPr>
          <p:spPr>
            <a:xfrm>
              <a:off x="619618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6B2C871-5A2A-504E-82C6-C12D74C4A0FB}"/>
                </a:ext>
              </a:extLst>
            </p:cNvPr>
            <p:cNvCxnSpPr>
              <a:cxnSpLocks/>
            </p:cNvCxnSpPr>
            <p:nvPr/>
          </p:nvCxnSpPr>
          <p:spPr>
            <a:xfrm>
              <a:off x="73919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E871FE72-53CC-3F40-B201-D2D851368D71}"/>
                </a:ext>
              </a:extLst>
            </p:cNvPr>
            <p:cNvSpPr/>
            <p:nvPr/>
          </p:nvSpPr>
          <p:spPr>
            <a:xfrm>
              <a:off x="2072760" y="6010866"/>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138" name="Straight Connector 137">
              <a:extLst>
                <a:ext uri="{FF2B5EF4-FFF2-40B4-BE49-F238E27FC236}">
                  <a16:creationId xmlns:a16="http://schemas.microsoft.com/office/drawing/2014/main" id="{80D41997-EC10-6440-B825-02E92A74437F}"/>
                </a:ext>
              </a:extLst>
            </p:cNvPr>
            <p:cNvCxnSpPr>
              <a:cxnSpLocks/>
            </p:cNvCxnSpPr>
            <p:nvPr/>
          </p:nvCxnSpPr>
          <p:spPr>
            <a:xfrm>
              <a:off x="1820959" y="395238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1CF7C4A-85BB-0F44-8EDB-89A809C54539}"/>
                </a:ext>
              </a:extLst>
            </p:cNvPr>
            <p:cNvCxnSpPr>
              <a:cxnSpLocks/>
            </p:cNvCxnSpPr>
            <p:nvPr/>
          </p:nvCxnSpPr>
          <p:spPr>
            <a:xfrm>
              <a:off x="1815960" y="3558842"/>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094F43-8BD3-5840-9130-68E46C4913E7}"/>
                </a:ext>
              </a:extLst>
            </p:cNvPr>
            <p:cNvCxnSpPr>
              <a:cxnSpLocks/>
            </p:cNvCxnSpPr>
            <p:nvPr/>
          </p:nvCxnSpPr>
          <p:spPr>
            <a:xfrm>
              <a:off x="1820959" y="3178807"/>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24A364A-2AA9-144B-A5C9-BFDA03E4BDC3}"/>
                </a:ext>
              </a:extLst>
            </p:cNvPr>
            <p:cNvCxnSpPr>
              <a:cxnSpLocks/>
            </p:cNvCxnSpPr>
            <p:nvPr/>
          </p:nvCxnSpPr>
          <p:spPr>
            <a:xfrm>
              <a:off x="1820959" y="2777925"/>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CD89B56D-0E7B-F849-87DA-6C0A5376B86E}"/>
              </a:ext>
            </a:extLst>
          </p:cNvPr>
          <p:cNvGrpSpPr/>
          <p:nvPr/>
        </p:nvGrpSpPr>
        <p:grpSpPr>
          <a:xfrm>
            <a:off x="2072760" y="2624184"/>
            <a:ext cx="5664369" cy="3001115"/>
            <a:chOff x="2062143" y="2731419"/>
            <a:chExt cx="5664369" cy="3001115"/>
          </a:xfrm>
        </p:grpSpPr>
        <p:sp>
          <p:nvSpPr>
            <p:cNvPr id="59" name="Rounded Rectangle 58">
              <a:extLst>
                <a:ext uri="{FF2B5EF4-FFF2-40B4-BE49-F238E27FC236}">
                  <a16:creationId xmlns:a16="http://schemas.microsoft.com/office/drawing/2014/main" id="{7EA05969-E1BF-A245-B2A3-BD5DC59DA515}"/>
                </a:ext>
              </a:extLst>
            </p:cNvPr>
            <p:cNvSpPr/>
            <p:nvPr/>
          </p:nvSpPr>
          <p:spPr>
            <a:xfrm>
              <a:off x="3984730" y="312454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4" name="Rounded Rectangle 63">
              <a:extLst>
                <a:ext uri="{FF2B5EF4-FFF2-40B4-BE49-F238E27FC236}">
                  <a16:creationId xmlns:a16="http://schemas.microsoft.com/office/drawing/2014/main" id="{2B666350-5183-114D-8365-AE5CCD9F65F8}"/>
                </a:ext>
              </a:extLst>
            </p:cNvPr>
            <p:cNvSpPr/>
            <p:nvPr/>
          </p:nvSpPr>
          <p:spPr>
            <a:xfrm>
              <a:off x="2073867" y="3115749"/>
              <a:ext cx="1828802" cy="313000"/>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endParaRPr>
            </a:p>
          </p:txBody>
        </p:sp>
        <p:sp>
          <p:nvSpPr>
            <p:cNvPr id="65" name="Rounded Rectangle 64">
              <a:extLst>
                <a:ext uri="{FF2B5EF4-FFF2-40B4-BE49-F238E27FC236}">
                  <a16:creationId xmlns:a16="http://schemas.microsoft.com/office/drawing/2014/main" id="{FD885E18-E6E7-D44B-A81D-78CC98122113}"/>
                </a:ext>
              </a:extLst>
            </p:cNvPr>
            <p:cNvSpPr/>
            <p:nvPr/>
          </p:nvSpPr>
          <p:spPr>
            <a:xfrm>
              <a:off x="5895592" y="3113135"/>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6" name="Rounded Rectangle 65">
              <a:extLst>
                <a:ext uri="{FF2B5EF4-FFF2-40B4-BE49-F238E27FC236}">
                  <a16:creationId xmlns:a16="http://schemas.microsoft.com/office/drawing/2014/main" id="{C048BCD1-BF61-784E-A4BB-6DB9DFD68A53}"/>
                </a:ext>
              </a:extLst>
            </p:cNvPr>
            <p:cNvSpPr/>
            <p:nvPr/>
          </p:nvSpPr>
          <p:spPr>
            <a:xfrm>
              <a:off x="3984730" y="349346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7" name="Rounded Rectangle 66">
              <a:extLst>
                <a:ext uri="{FF2B5EF4-FFF2-40B4-BE49-F238E27FC236}">
                  <a16:creationId xmlns:a16="http://schemas.microsoft.com/office/drawing/2014/main" id="{33454466-135D-DA4E-B10B-2025AE6BA152}"/>
                </a:ext>
              </a:extLst>
            </p:cNvPr>
            <p:cNvSpPr/>
            <p:nvPr/>
          </p:nvSpPr>
          <p:spPr>
            <a:xfrm>
              <a:off x="5895592"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8" name="Rounded Rectangle 67">
              <a:extLst>
                <a:ext uri="{FF2B5EF4-FFF2-40B4-BE49-F238E27FC236}">
                  <a16:creationId xmlns:a16="http://schemas.microsoft.com/office/drawing/2014/main" id="{880E834B-E4B8-384B-8B2B-F5F3F9AFBB59}"/>
                </a:ext>
              </a:extLst>
            </p:cNvPr>
            <p:cNvSpPr/>
            <p:nvPr/>
          </p:nvSpPr>
          <p:spPr>
            <a:xfrm>
              <a:off x="2073867"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9" name="Rounded Rectangle 68">
              <a:extLst>
                <a:ext uri="{FF2B5EF4-FFF2-40B4-BE49-F238E27FC236}">
                  <a16:creationId xmlns:a16="http://schemas.microsoft.com/office/drawing/2014/main" id="{E71FA505-A14F-8D43-BC12-5EF525283508}"/>
                </a:ext>
              </a:extLst>
            </p:cNvPr>
            <p:cNvSpPr/>
            <p:nvPr/>
          </p:nvSpPr>
          <p:spPr>
            <a:xfrm>
              <a:off x="3984730" y="387690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0" name="Rounded Rectangle 69">
              <a:extLst>
                <a:ext uri="{FF2B5EF4-FFF2-40B4-BE49-F238E27FC236}">
                  <a16:creationId xmlns:a16="http://schemas.microsoft.com/office/drawing/2014/main" id="{2169FDFA-AF3F-C74E-8583-699A569576C9}"/>
                </a:ext>
              </a:extLst>
            </p:cNvPr>
            <p:cNvSpPr/>
            <p:nvPr/>
          </p:nvSpPr>
          <p:spPr>
            <a:xfrm>
              <a:off x="5895592"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1" name="Rounded Rectangle 70">
              <a:extLst>
                <a:ext uri="{FF2B5EF4-FFF2-40B4-BE49-F238E27FC236}">
                  <a16:creationId xmlns:a16="http://schemas.microsoft.com/office/drawing/2014/main" id="{616F9CD6-6A0B-9E40-98F6-3DB0CFFC2D9F}"/>
                </a:ext>
              </a:extLst>
            </p:cNvPr>
            <p:cNvSpPr/>
            <p:nvPr/>
          </p:nvSpPr>
          <p:spPr>
            <a:xfrm>
              <a:off x="2073867"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2" name="Rounded Rectangle 71">
              <a:extLst>
                <a:ext uri="{FF2B5EF4-FFF2-40B4-BE49-F238E27FC236}">
                  <a16:creationId xmlns:a16="http://schemas.microsoft.com/office/drawing/2014/main" id="{11AB42EC-1D23-8E41-B220-29936BEBEC32}"/>
                </a:ext>
              </a:extLst>
            </p:cNvPr>
            <p:cNvSpPr/>
            <p:nvPr/>
          </p:nvSpPr>
          <p:spPr>
            <a:xfrm>
              <a:off x="3984730" y="425938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3" name="Rounded Rectangle 72">
              <a:extLst>
                <a:ext uri="{FF2B5EF4-FFF2-40B4-BE49-F238E27FC236}">
                  <a16:creationId xmlns:a16="http://schemas.microsoft.com/office/drawing/2014/main" id="{72240D28-1E09-8D48-B849-A0EB30F4C466}"/>
                </a:ext>
              </a:extLst>
            </p:cNvPr>
            <p:cNvSpPr/>
            <p:nvPr/>
          </p:nvSpPr>
          <p:spPr>
            <a:xfrm>
              <a:off x="5895592"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4" name="Rounded Rectangle 73">
              <a:extLst>
                <a:ext uri="{FF2B5EF4-FFF2-40B4-BE49-F238E27FC236}">
                  <a16:creationId xmlns:a16="http://schemas.microsoft.com/office/drawing/2014/main" id="{A60CF228-D46E-614E-96F8-ACDA33980FAC}"/>
                </a:ext>
              </a:extLst>
            </p:cNvPr>
            <p:cNvSpPr/>
            <p:nvPr/>
          </p:nvSpPr>
          <p:spPr>
            <a:xfrm>
              <a:off x="2073867"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5" name="Rounded Rectangle 74">
              <a:extLst>
                <a:ext uri="{FF2B5EF4-FFF2-40B4-BE49-F238E27FC236}">
                  <a16:creationId xmlns:a16="http://schemas.microsoft.com/office/drawing/2014/main" id="{8B9F1FD2-E94F-8F45-B237-81927957A436}"/>
                </a:ext>
              </a:extLst>
            </p:cNvPr>
            <p:cNvSpPr/>
            <p:nvPr/>
          </p:nvSpPr>
          <p:spPr>
            <a:xfrm>
              <a:off x="3984730" y="464041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6" name="Rounded Rectangle 75">
              <a:extLst>
                <a:ext uri="{FF2B5EF4-FFF2-40B4-BE49-F238E27FC236}">
                  <a16:creationId xmlns:a16="http://schemas.microsoft.com/office/drawing/2014/main" id="{CD64F382-4687-A349-9BEA-B3ACA40DD134}"/>
                </a:ext>
              </a:extLst>
            </p:cNvPr>
            <p:cNvSpPr/>
            <p:nvPr/>
          </p:nvSpPr>
          <p:spPr>
            <a:xfrm>
              <a:off x="5895592"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7" name="Rounded Rectangle 76">
              <a:extLst>
                <a:ext uri="{FF2B5EF4-FFF2-40B4-BE49-F238E27FC236}">
                  <a16:creationId xmlns:a16="http://schemas.microsoft.com/office/drawing/2014/main" id="{52224844-B76B-7149-8AD0-C35394B873F0}"/>
                </a:ext>
              </a:extLst>
            </p:cNvPr>
            <p:cNvSpPr/>
            <p:nvPr/>
          </p:nvSpPr>
          <p:spPr>
            <a:xfrm>
              <a:off x="2073867"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8" name="Rounded Rectangle 77">
              <a:extLst>
                <a:ext uri="{FF2B5EF4-FFF2-40B4-BE49-F238E27FC236}">
                  <a16:creationId xmlns:a16="http://schemas.microsoft.com/office/drawing/2014/main" id="{E36D2DF1-63B2-8846-AE70-BC502314402E}"/>
                </a:ext>
              </a:extLst>
            </p:cNvPr>
            <p:cNvSpPr/>
            <p:nvPr/>
          </p:nvSpPr>
          <p:spPr>
            <a:xfrm>
              <a:off x="3973006" y="5037403"/>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9" name="Rounded Rectangle 78">
              <a:extLst>
                <a:ext uri="{FF2B5EF4-FFF2-40B4-BE49-F238E27FC236}">
                  <a16:creationId xmlns:a16="http://schemas.microsoft.com/office/drawing/2014/main" id="{36B39ABF-E3E2-4447-92EB-34CB9FF2F908}"/>
                </a:ext>
              </a:extLst>
            </p:cNvPr>
            <p:cNvSpPr/>
            <p:nvPr/>
          </p:nvSpPr>
          <p:spPr>
            <a:xfrm>
              <a:off x="5883868"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0" name="Rounded Rectangle 79">
              <a:extLst>
                <a:ext uri="{FF2B5EF4-FFF2-40B4-BE49-F238E27FC236}">
                  <a16:creationId xmlns:a16="http://schemas.microsoft.com/office/drawing/2014/main" id="{EC8D84C0-3131-1741-9094-979852DEE67F}"/>
                </a:ext>
              </a:extLst>
            </p:cNvPr>
            <p:cNvSpPr/>
            <p:nvPr/>
          </p:nvSpPr>
          <p:spPr>
            <a:xfrm>
              <a:off x="2062143"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1" name="Rounded Rectangle 80">
              <a:extLst>
                <a:ext uri="{FF2B5EF4-FFF2-40B4-BE49-F238E27FC236}">
                  <a16:creationId xmlns:a16="http://schemas.microsoft.com/office/drawing/2014/main" id="{6C558213-D792-1A4E-8C13-FB1B8F0C42A7}"/>
                </a:ext>
              </a:extLst>
            </p:cNvPr>
            <p:cNvSpPr/>
            <p:nvPr/>
          </p:nvSpPr>
          <p:spPr>
            <a:xfrm>
              <a:off x="3975273" y="542542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2" name="Rounded Rectangle 81">
              <a:extLst>
                <a:ext uri="{FF2B5EF4-FFF2-40B4-BE49-F238E27FC236}">
                  <a16:creationId xmlns:a16="http://schemas.microsoft.com/office/drawing/2014/main" id="{D22ED270-C2A9-1344-9D37-C1C1CAFE0A22}"/>
                </a:ext>
              </a:extLst>
            </p:cNvPr>
            <p:cNvSpPr/>
            <p:nvPr/>
          </p:nvSpPr>
          <p:spPr>
            <a:xfrm>
              <a:off x="5886135"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3" name="Rounded Rectangle 82">
              <a:extLst>
                <a:ext uri="{FF2B5EF4-FFF2-40B4-BE49-F238E27FC236}">
                  <a16:creationId xmlns:a16="http://schemas.microsoft.com/office/drawing/2014/main" id="{28447215-062E-8941-A207-61C59986A10E}"/>
                </a:ext>
              </a:extLst>
            </p:cNvPr>
            <p:cNvSpPr/>
            <p:nvPr/>
          </p:nvSpPr>
          <p:spPr>
            <a:xfrm>
              <a:off x="2064410"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7" name="Rounded Rectangle 86">
              <a:extLst>
                <a:ext uri="{FF2B5EF4-FFF2-40B4-BE49-F238E27FC236}">
                  <a16:creationId xmlns:a16="http://schemas.microsoft.com/office/drawing/2014/main" id="{22747FBC-5991-514C-BFFC-DF45961CB207}"/>
                </a:ext>
              </a:extLst>
            </p:cNvPr>
            <p:cNvSpPr/>
            <p:nvPr/>
          </p:nvSpPr>
          <p:spPr>
            <a:xfrm>
              <a:off x="3986848" y="2731419"/>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8" name="Rounded Rectangle 87">
              <a:extLst>
                <a:ext uri="{FF2B5EF4-FFF2-40B4-BE49-F238E27FC236}">
                  <a16:creationId xmlns:a16="http://schemas.microsoft.com/office/drawing/2014/main" id="{D42B2421-1CFB-D648-905F-F38C42157A0A}"/>
                </a:ext>
              </a:extLst>
            </p:cNvPr>
            <p:cNvSpPr/>
            <p:nvPr/>
          </p:nvSpPr>
          <p:spPr>
            <a:xfrm>
              <a:off x="5897710"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D93F09B7-2527-F648-BE64-26592B7E97AA}"/>
                </a:ext>
              </a:extLst>
            </p:cNvPr>
            <p:cNvSpPr/>
            <p:nvPr/>
          </p:nvSpPr>
          <p:spPr>
            <a:xfrm>
              <a:off x="2075985"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grpSp>
      <p:sp>
        <p:nvSpPr>
          <p:cNvPr id="152" name="Rounded Rectangle 151">
            <a:extLst>
              <a:ext uri="{FF2B5EF4-FFF2-40B4-BE49-F238E27FC236}">
                <a16:creationId xmlns:a16="http://schemas.microsoft.com/office/drawing/2014/main" id="{443DED4D-C5CB-974A-A30F-67806709CE34}"/>
              </a:ext>
            </a:extLst>
          </p:cNvPr>
          <p:cNvSpPr/>
          <p:nvPr/>
        </p:nvSpPr>
        <p:spPr>
          <a:xfrm>
            <a:off x="5912465" y="3009218"/>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53" name="Rounded Rectangle 152">
            <a:extLst>
              <a:ext uri="{FF2B5EF4-FFF2-40B4-BE49-F238E27FC236}">
                <a16:creationId xmlns:a16="http://schemas.microsoft.com/office/drawing/2014/main" id="{F205BB50-89D7-334F-A209-FF3F68DD8336}"/>
              </a:ext>
            </a:extLst>
          </p:cNvPr>
          <p:cNvSpPr/>
          <p:nvPr/>
        </p:nvSpPr>
        <p:spPr>
          <a:xfrm>
            <a:off x="3995347" y="4930167"/>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2" name="Rectangle 61">
            <a:extLst>
              <a:ext uri="{FF2B5EF4-FFF2-40B4-BE49-F238E27FC236}">
                <a16:creationId xmlns:a16="http://schemas.microsoft.com/office/drawing/2014/main" id="{141A7475-6353-6D40-9C52-5A75E30C57FC}"/>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E7D23869-7769-8446-B462-4D078673F106}"/>
              </a:ext>
            </a:extLst>
          </p:cNvPr>
          <p:cNvSpPr txBox="1"/>
          <p:nvPr/>
        </p:nvSpPr>
        <p:spPr>
          <a:xfrm>
            <a:off x="322441" y="198185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We can parallelize accesses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across </a:t>
            </a:r>
            <a:r>
              <a:rPr kumimoji="0" lang="en-US" sz="3200" b="1" i="0" u="none" strike="noStrike" kern="1200" cap="none" spc="0" normalizeH="0" baseline="0" noProof="0" dirty="0">
                <a:ln>
                  <a:noFill/>
                </a:ln>
                <a:solidFill>
                  <a:srgbClr val="4A76BF"/>
                </a:solidFill>
                <a:effectLst/>
                <a:uLnTx/>
                <a:uFillTx/>
                <a:latin typeface="Cambria" charset="0"/>
                <a:ea typeface="Cambria" charset="0"/>
                <a:cs typeface="Cambria" charset="0"/>
              </a:rPr>
              <a:t>all available DRAM banks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for higher throughput of random values</a:t>
            </a:r>
            <a:endParaRPr kumimoji="0" lang="en-US" sz="3200" b="1" i="0" u="none" strike="noStrike" kern="1200" cap="none" spc="0" normalizeH="0" baseline="0" noProof="0" dirty="0">
              <a:ln>
                <a:noFill/>
              </a:ln>
              <a:solidFill>
                <a:srgbClr val="5B9BD5">
                  <a:lumMod val="75000"/>
                </a:srgbClr>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84" name="Rectangle 83">
            <a:extLst>
              <a:ext uri="{FF2B5EF4-FFF2-40B4-BE49-F238E27FC236}">
                <a16:creationId xmlns:a16="http://schemas.microsoft.com/office/drawing/2014/main" id="{F2702494-28BF-A34C-8918-B21F52532712}"/>
              </a:ext>
            </a:extLst>
          </p:cNvPr>
          <p:cNvSpPr/>
          <p:nvPr/>
        </p:nvSpPr>
        <p:spPr>
          <a:xfrm>
            <a:off x="1641553" y="6448615"/>
            <a:ext cx="6174011" cy="409385"/>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901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067E-8199-814E-A385-81328DEBFB83}"/>
              </a:ext>
            </a:extLst>
          </p:cNvPr>
          <p:cNvSpPr>
            <a:spLocks noGrp="1"/>
          </p:cNvSpPr>
          <p:nvPr>
            <p:ph type="title"/>
          </p:nvPr>
        </p:nvSpPr>
        <p:spPr>
          <a:xfrm>
            <a:off x="75991" y="73723"/>
            <a:ext cx="8987622" cy="740193"/>
          </a:xfrm>
        </p:spPr>
        <p:txBody>
          <a:bodyPr/>
          <a:lstStyle/>
          <a:p>
            <a:r>
              <a:rPr lang="en-US" sz="4000" b="1" dirty="0"/>
              <a:t>D-</a:t>
            </a:r>
            <a:r>
              <a:rPr lang="en-US" sz="4000" b="1" dirty="0" err="1"/>
              <a:t>RaNGe</a:t>
            </a:r>
            <a:r>
              <a:rPr lang="en-US" sz="4000" b="1" dirty="0"/>
              <a:t>: Example Implementation</a:t>
            </a:r>
          </a:p>
        </p:txBody>
      </p:sp>
      <p:sp>
        <p:nvSpPr>
          <p:cNvPr id="5" name="Content Placeholder 2">
            <a:extLst>
              <a:ext uri="{FF2B5EF4-FFF2-40B4-BE49-F238E27FC236}">
                <a16:creationId xmlns:a16="http://schemas.microsoft.com/office/drawing/2014/main" id="{5A9B0F99-C108-CA4E-A8E2-B0311F6E2F33}"/>
              </a:ext>
            </a:extLst>
          </p:cNvPr>
          <p:cNvSpPr>
            <a:spLocks noGrp="1"/>
          </p:cNvSpPr>
          <p:nvPr>
            <p:ph idx="1"/>
          </p:nvPr>
        </p:nvSpPr>
        <p:spPr>
          <a:xfrm>
            <a:off x="75991" y="911224"/>
            <a:ext cx="8987622" cy="5318753"/>
          </a:xfrm>
        </p:spPr>
        <p:txBody>
          <a:bodyPr/>
          <a:lstStyle/>
          <a:p>
            <a:pPr>
              <a:tabLst>
                <a:tab pos="5654675" algn="l"/>
              </a:tabLst>
            </a:pPr>
            <a:r>
              <a:rPr lang="en-US" sz="2800" dirty="0"/>
              <a:t>Memory controller </a:t>
            </a:r>
            <a:r>
              <a:rPr lang="en-US" sz="2800" b="1" dirty="0">
                <a:solidFill>
                  <a:schemeClr val="accent5">
                    <a:lumMod val="75000"/>
                  </a:schemeClr>
                </a:solidFill>
              </a:rPr>
              <a:t>reserves rows </a:t>
            </a:r>
            <a:r>
              <a:rPr lang="en-US" sz="2800" dirty="0"/>
              <a:t>containing selected RNG cells and neighboring rows</a:t>
            </a:r>
          </a:p>
          <a:p>
            <a:pPr>
              <a:tabLst>
                <a:tab pos="5654675" algn="l"/>
              </a:tabLst>
            </a:pPr>
            <a:endParaRPr lang="en-US" sz="500" dirty="0"/>
          </a:p>
          <a:p>
            <a:pPr>
              <a:tabLst>
                <a:tab pos="5654675" algn="l"/>
              </a:tabLst>
            </a:pPr>
            <a:r>
              <a:rPr lang="en-US" sz="2800" dirty="0"/>
              <a:t>When system not accessing a bank, memory controller runs D-</a:t>
            </a:r>
            <a:r>
              <a:rPr lang="en-US" sz="2800" dirty="0" err="1"/>
              <a:t>RaNGe</a:t>
            </a:r>
            <a:r>
              <a:rPr lang="en-US" sz="2800" dirty="0"/>
              <a:t> firmware to generate random values in the bank</a:t>
            </a:r>
          </a:p>
          <a:p>
            <a:pPr>
              <a:tabLst>
                <a:tab pos="5654675" algn="l"/>
              </a:tabLst>
            </a:pPr>
            <a:endParaRPr lang="en-US" sz="500" dirty="0"/>
          </a:p>
          <a:p>
            <a:pPr>
              <a:tabLst>
                <a:tab pos="5654675" algn="l"/>
              </a:tabLst>
            </a:pPr>
            <a:r>
              <a:rPr lang="en-US" sz="2800" dirty="0"/>
              <a:t>Memory controller has </a:t>
            </a:r>
            <a:r>
              <a:rPr lang="en-US" sz="2800" b="1" dirty="0">
                <a:solidFill>
                  <a:schemeClr val="accent5">
                    <a:lumMod val="75000"/>
                  </a:schemeClr>
                </a:solidFill>
              </a:rPr>
              <a:t>buffer of random data</a:t>
            </a:r>
          </a:p>
          <a:p>
            <a:pPr>
              <a:tabLst>
                <a:tab pos="5654675" algn="l"/>
              </a:tabLst>
            </a:pPr>
            <a:endParaRPr lang="en-US" sz="500" dirty="0"/>
          </a:p>
          <a:p>
            <a:pPr>
              <a:tabLst>
                <a:tab pos="5654675" algn="l"/>
              </a:tabLst>
            </a:pPr>
            <a:r>
              <a:rPr lang="en-US" sz="2800" dirty="0"/>
              <a:t>Stores random values in memory controller buffer </a:t>
            </a:r>
          </a:p>
          <a:p>
            <a:pPr>
              <a:tabLst>
                <a:tab pos="5654675" algn="l"/>
              </a:tabLst>
            </a:pPr>
            <a:endParaRPr lang="en-US" sz="500" dirty="0"/>
          </a:p>
          <a:p>
            <a:pPr>
              <a:tabLst>
                <a:tab pos="5654675" algn="l"/>
              </a:tabLst>
            </a:pPr>
            <a:r>
              <a:rPr lang="en-US" sz="2800" dirty="0"/>
              <a:t>Expose </a:t>
            </a:r>
            <a:r>
              <a:rPr lang="en-US" sz="2800" b="1" dirty="0">
                <a:solidFill>
                  <a:schemeClr val="accent5">
                    <a:lumMod val="75000"/>
                  </a:schemeClr>
                </a:solidFill>
              </a:rPr>
              <a:t>API</a:t>
            </a:r>
            <a:r>
              <a:rPr lang="en-US" sz="2800" dirty="0"/>
              <a:t> for returning random values from the buffer when requested by the user</a:t>
            </a:r>
          </a:p>
          <a:p>
            <a:pPr>
              <a:tabLst>
                <a:tab pos="5654675" algn="l"/>
              </a:tabLst>
            </a:pPr>
            <a:endParaRPr lang="en-US" sz="3200" dirty="0"/>
          </a:p>
        </p:txBody>
      </p:sp>
    </p:spTree>
    <p:extLst>
      <p:ext uri="{BB962C8B-B14F-4D97-AF65-F5344CB8AC3E}">
        <p14:creationId xmlns:p14="http://schemas.microsoft.com/office/powerpoint/2010/main" val="201635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40738063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Methodology</a:t>
            </a:r>
          </a:p>
        </p:txBody>
      </p:sp>
      <p:sp>
        <p:nvSpPr>
          <p:cNvPr id="3" name="Content Placeholder 2"/>
          <p:cNvSpPr>
            <a:spLocks noGrp="1"/>
          </p:cNvSpPr>
          <p:nvPr>
            <p:ph idx="1"/>
          </p:nvPr>
        </p:nvSpPr>
        <p:spPr>
          <a:xfrm>
            <a:off x="75991" y="911224"/>
            <a:ext cx="8987622" cy="5549734"/>
          </a:xfrm>
        </p:spPr>
        <p:txBody>
          <a:bodyPr/>
          <a:lstStyle/>
          <a:p>
            <a:r>
              <a:rPr lang="en-US" sz="2800" b="1" dirty="0">
                <a:solidFill>
                  <a:schemeClr val="accent6">
                    <a:lumMod val="75000"/>
                  </a:schemeClr>
                </a:solidFill>
              </a:rPr>
              <a:t>282 2y-nm LPDDR4 DRAM devices</a:t>
            </a:r>
          </a:p>
          <a:p>
            <a:pPr lvl="1"/>
            <a:r>
              <a:rPr lang="en-US" sz="2000" b="1" dirty="0">
                <a:solidFill>
                  <a:srgbClr val="538235"/>
                </a:solidFill>
              </a:rPr>
              <a:t>2GB</a:t>
            </a:r>
            <a:r>
              <a:rPr lang="en-US" sz="2000" dirty="0"/>
              <a:t> device size from </a:t>
            </a:r>
            <a:r>
              <a:rPr lang="en-US" sz="2000" b="1" dirty="0">
                <a:solidFill>
                  <a:srgbClr val="538235"/>
                </a:solidFill>
              </a:rPr>
              <a:t>3 major DRAM manufacturers</a:t>
            </a:r>
          </a:p>
          <a:p>
            <a:pPr lvl="1"/>
            <a:endParaRPr lang="en-US" sz="100" dirty="0"/>
          </a:p>
          <a:p>
            <a:r>
              <a:rPr lang="en-US" sz="2800" b="1" dirty="0">
                <a:solidFill>
                  <a:schemeClr val="accent5"/>
                </a:solidFill>
              </a:rPr>
              <a:t>Thermally controlled testing chamber</a:t>
            </a:r>
          </a:p>
          <a:p>
            <a:pPr lvl="1"/>
            <a:r>
              <a:rPr lang="en-US" sz="2000" dirty="0"/>
              <a:t>Ambient temperature range: </a:t>
            </a:r>
            <a:r>
              <a:rPr lang="en-US" sz="2000" b="1" dirty="0">
                <a:solidFill>
                  <a:schemeClr val="accent5"/>
                </a:solidFill>
              </a:rPr>
              <a:t>{40°C – 55°C} ± 0.25°C</a:t>
            </a:r>
          </a:p>
          <a:p>
            <a:pPr lvl="1"/>
            <a:r>
              <a:rPr lang="en-US" sz="2000" dirty="0"/>
              <a:t>DRAM temperature is held at 15°C above ambient</a:t>
            </a:r>
          </a:p>
          <a:p>
            <a:pPr lvl="1"/>
            <a:endParaRPr lang="en-US" sz="100" dirty="0"/>
          </a:p>
          <a:p>
            <a:r>
              <a:rPr lang="en-US" sz="2800" b="1" dirty="0">
                <a:solidFill>
                  <a:srgbClr val="7030A0"/>
                </a:solidFill>
              </a:rPr>
              <a:t>Control over DRAM commands/timing parameters</a:t>
            </a:r>
          </a:p>
          <a:p>
            <a:pPr lvl="1"/>
            <a:r>
              <a:rPr lang="en-US" sz="2000" dirty="0"/>
              <a:t>Test reduced latency effects by </a:t>
            </a:r>
            <a:r>
              <a:rPr lang="en-US" sz="2000" b="1" dirty="0">
                <a:solidFill>
                  <a:srgbClr val="7030A0"/>
                </a:solidFill>
              </a:rPr>
              <a:t>reducing </a:t>
            </a:r>
            <a:r>
              <a:rPr lang="en-US" sz="2000" b="1" dirty="0" err="1">
                <a:solidFill>
                  <a:srgbClr val="7030A0"/>
                </a:solidFill>
              </a:rPr>
              <a:t>t</a:t>
            </a:r>
            <a:r>
              <a:rPr lang="en-US" sz="2000" b="1" baseline="-25000" dirty="0" err="1">
                <a:solidFill>
                  <a:srgbClr val="7030A0"/>
                </a:solidFill>
              </a:rPr>
              <a:t>RCD</a:t>
            </a:r>
            <a:r>
              <a:rPr lang="en-US" sz="2000" b="1" dirty="0">
                <a:solidFill>
                  <a:srgbClr val="7030A0"/>
                </a:solidFill>
              </a:rPr>
              <a:t> parameter</a:t>
            </a:r>
          </a:p>
          <a:p>
            <a:pPr lvl="1"/>
            <a:endParaRPr lang="en-US" sz="100" b="1" dirty="0">
              <a:solidFill>
                <a:srgbClr val="7030A0"/>
              </a:solidFill>
            </a:endParaRPr>
          </a:p>
          <a:p>
            <a:r>
              <a:rPr lang="en-US" sz="2800" b="1" dirty="0">
                <a:solidFill>
                  <a:schemeClr val="accent2">
                    <a:lumMod val="75000"/>
                  </a:schemeClr>
                </a:solidFill>
              </a:rPr>
              <a:t>Cycle-level simulator:</a:t>
            </a:r>
            <a:r>
              <a:rPr lang="en-US" sz="2800" dirty="0">
                <a:solidFill>
                  <a:schemeClr val="accent2">
                    <a:lumMod val="75000"/>
                  </a:schemeClr>
                </a:solidFill>
              </a:rPr>
              <a:t> </a:t>
            </a:r>
            <a:r>
              <a:rPr lang="en-US" sz="2800" dirty="0" err="1">
                <a:solidFill>
                  <a:schemeClr val="accent2">
                    <a:lumMod val="75000"/>
                  </a:schemeClr>
                </a:solidFill>
              </a:rPr>
              <a:t>Ramulator</a:t>
            </a:r>
            <a:r>
              <a:rPr lang="en-US" sz="2800" dirty="0">
                <a:solidFill>
                  <a:schemeClr val="accent2">
                    <a:lumMod val="75000"/>
                  </a:schemeClr>
                </a:solidFill>
              </a:rPr>
              <a:t> [Kim+, CAL’15]</a:t>
            </a:r>
            <a:br>
              <a:rPr lang="en-US" sz="2800" dirty="0">
                <a:solidFill>
                  <a:srgbClr val="4674C1"/>
                </a:solidFill>
              </a:rPr>
            </a:br>
            <a:r>
              <a:rPr lang="en-US" sz="2000" dirty="0">
                <a:hlinkClick r:id="rId3"/>
              </a:rPr>
              <a:t>https://github.com/CMU-SAFARI/ramulator</a:t>
            </a:r>
            <a:r>
              <a:rPr lang="en-US" sz="2000" b="1" dirty="0">
                <a:solidFill>
                  <a:srgbClr val="7030A0"/>
                </a:solidFill>
              </a:rPr>
              <a:t> </a:t>
            </a:r>
          </a:p>
          <a:p>
            <a:pPr lvl="1"/>
            <a:r>
              <a:rPr lang="en-US" sz="2000" dirty="0"/>
              <a:t>SPEC CPU2006 workloads, 4-core</a:t>
            </a:r>
          </a:p>
          <a:p>
            <a:pPr lvl="1"/>
            <a:endParaRPr lang="en-US" sz="100" dirty="0"/>
          </a:p>
          <a:p>
            <a:r>
              <a:rPr lang="en-US" sz="2800" b="1" dirty="0">
                <a:solidFill>
                  <a:srgbClr val="C00000"/>
                </a:solidFill>
              </a:rPr>
              <a:t>DRAM Energy: </a:t>
            </a:r>
            <a:r>
              <a:rPr lang="en-US" sz="2800" dirty="0" err="1">
                <a:solidFill>
                  <a:srgbClr val="C00000"/>
                </a:solidFill>
              </a:rPr>
              <a:t>DRAMPower</a:t>
            </a:r>
            <a:r>
              <a:rPr lang="en-US" sz="2800" dirty="0">
                <a:solidFill>
                  <a:srgbClr val="C00000"/>
                </a:solidFill>
              </a:rPr>
              <a:t> [Chandrasekar+, ‘12] </a:t>
            </a:r>
            <a:r>
              <a:rPr lang="en-US" sz="2000" dirty="0">
                <a:solidFill>
                  <a:srgbClr val="C00000"/>
                </a:solidFill>
                <a:hlinkClick r:id="rId4"/>
              </a:rPr>
              <a:t>http://www.es.ele.tue.nl/drampower/</a:t>
            </a:r>
            <a:endParaRPr lang="en-US" sz="2000" dirty="0">
              <a:solidFill>
                <a:srgbClr val="C00000"/>
              </a:solidFill>
            </a:endParaRPr>
          </a:p>
          <a:p>
            <a:pPr lvl="1"/>
            <a:r>
              <a:rPr lang="en-US" sz="2000" dirty="0"/>
              <a:t>Using output from </a:t>
            </a:r>
            <a:r>
              <a:rPr lang="en-US" sz="2000" dirty="0" err="1"/>
              <a:t>Ramulator</a:t>
            </a:r>
            <a:r>
              <a:rPr lang="en-US" sz="2000" dirty="0"/>
              <a:t> </a:t>
            </a:r>
          </a:p>
        </p:txBody>
      </p:sp>
    </p:spTree>
    <p:extLst>
      <p:ext uri="{BB962C8B-B14F-4D97-AF65-F5344CB8AC3E}">
        <p14:creationId xmlns:p14="http://schemas.microsoft.com/office/powerpoint/2010/main" val="399479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8654966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Results </a:t>
            </a:r>
            <a:r>
              <a:rPr lang="mr-IN" sz="4400" b="1" dirty="0"/>
              <a:t>–</a:t>
            </a:r>
            <a:r>
              <a:rPr lang="en-US" sz="4400" b="1" dirty="0"/>
              <a:t> NIST Randomness Tests</a:t>
            </a:r>
          </a:p>
        </p:txBody>
      </p:sp>
      <p:sp>
        <p:nvSpPr>
          <p:cNvPr id="9" name="TextBox 8">
            <a:extLst>
              <a:ext uri="{FF2B5EF4-FFF2-40B4-BE49-F238E27FC236}">
                <a16:creationId xmlns:a16="http://schemas.microsoft.com/office/drawing/2014/main" id="{F94E6F36-2ABA-3247-A66B-538898474090}"/>
              </a:ext>
            </a:extLst>
          </p:cNvPr>
          <p:cNvSpPr txBox="1"/>
          <p:nvPr/>
        </p:nvSpPr>
        <p:spPr>
          <a:xfrm>
            <a:off x="100439" y="843896"/>
            <a:ext cx="8546122"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How do we know whether D-</a:t>
            </a:r>
            <a:r>
              <a:rPr kumimoji="0" lang="en-US" sz="29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RaNGe</a:t>
            </a:r>
            <a:r>
              <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 truly random?</a:t>
            </a:r>
          </a:p>
        </p:txBody>
      </p:sp>
      <p:sp>
        <p:nvSpPr>
          <p:cNvPr id="23" name="TextBox 22">
            <a:extLst>
              <a:ext uri="{FF2B5EF4-FFF2-40B4-BE49-F238E27FC236}">
                <a16:creationId xmlns:a16="http://schemas.microsoft.com/office/drawing/2014/main" id="{A75F498E-0CC1-C749-B938-12D0C13ED8C2}"/>
              </a:ext>
            </a:extLst>
          </p:cNvPr>
          <p:cNvSpPr txBox="1"/>
          <p:nvPr/>
        </p:nvSpPr>
        <p:spPr>
          <a:xfrm>
            <a:off x="300089" y="5692060"/>
            <a:ext cx="8560420"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Passes all tests in NIST test suite for randomness!</a:t>
            </a:r>
          </a:p>
        </p:txBody>
      </p:sp>
      <p:pic>
        <p:nvPicPr>
          <p:cNvPr id="3" name="Picture 2">
            <a:extLst>
              <a:ext uri="{FF2B5EF4-FFF2-40B4-BE49-F238E27FC236}">
                <a16:creationId xmlns:a16="http://schemas.microsoft.com/office/drawing/2014/main" id="{58BEE8A6-CADB-CD46-8F83-46925EC149BE}"/>
              </a:ext>
            </a:extLst>
          </p:cNvPr>
          <p:cNvPicPr>
            <a:picLocks noChangeAspect="1"/>
          </p:cNvPicPr>
          <p:nvPr/>
        </p:nvPicPr>
        <p:blipFill>
          <a:blip r:embed="rId3"/>
          <a:stretch>
            <a:fillRect/>
          </a:stretch>
        </p:blipFill>
        <p:spPr>
          <a:xfrm>
            <a:off x="1923424" y="1492695"/>
            <a:ext cx="5281665" cy="3881410"/>
          </a:xfrm>
          <a:prstGeom prst="rect">
            <a:avLst/>
          </a:prstGeom>
        </p:spPr>
      </p:pic>
      <p:sp>
        <p:nvSpPr>
          <p:cNvPr id="11" name="Rectangle 10">
            <a:extLst>
              <a:ext uri="{FF2B5EF4-FFF2-40B4-BE49-F238E27FC236}">
                <a16:creationId xmlns:a16="http://schemas.microsoft.com/office/drawing/2014/main" id="{C183A7C6-B52F-C845-8CE2-D9AAC4D30466}"/>
              </a:ext>
            </a:extLst>
          </p:cNvPr>
          <p:cNvSpPr/>
          <p:nvPr/>
        </p:nvSpPr>
        <p:spPr>
          <a:xfrm>
            <a:off x="6338815" y="1780674"/>
            <a:ext cx="783880" cy="3529263"/>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17FE78A-3423-8B4D-8794-DC4A1437ABF0}"/>
              </a:ext>
            </a:extLst>
          </p:cNvPr>
          <p:cNvSpPr txBox="1"/>
          <p:nvPr/>
        </p:nvSpPr>
        <p:spPr>
          <a:xfrm>
            <a:off x="1547664" y="6230669"/>
            <a:ext cx="6506909"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More details in our HPCA 2019 paper</a:t>
            </a:r>
          </a:p>
        </p:txBody>
      </p:sp>
      <p:sp>
        <p:nvSpPr>
          <p:cNvPr id="15" name="Rectangle 14">
            <a:extLst>
              <a:ext uri="{FF2B5EF4-FFF2-40B4-BE49-F238E27FC236}">
                <a16:creationId xmlns:a16="http://schemas.microsoft.com/office/drawing/2014/main" id="{179A9E6C-A2A8-A34A-8BE8-7D73183F54A3}"/>
              </a:ext>
            </a:extLst>
          </p:cNvPr>
          <p:cNvSpPr/>
          <p:nvPr/>
        </p:nvSpPr>
        <p:spPr>
          <a:xfrm>
            <a:off x="4373500" y="5309937"/>
            <a:ext cx="29481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80616"/>
                </a:solidFill>
                <a:effectLst/>
                <a:uLnTx/>
                <a:uFillTx/>
                <a:latin typeface="Calibri" panose="020F0502020204030204"/>
                <a:ea typeface="+mn-ea"/>
                <a:cs typeface="+mn-cs"/>
              </a:rPr>
              <a:t>[</a:t>
            </a:r>
            <a:r>
              <a:rPr kumimoji="0" lang="en-US" sz="1800" b="1" i="0" u="none" strike="noStrike" kern="1200" cap="none" spc="0" normalizeH="0" baseline="0" noProof="0" dirty="0" err="1">
                <a:ln>
                  <a:noFill/>
                </a:ln>
                <a:solidFill>
                  <a:srgbClr val="980616"/>
                </a:solidFill>
                <a:effectLst/>
                <a:uLnTx/>
                <a:uFillTx/>
                <a:latin typeface="Calibri" panose="020F0502020204030204"/>
                <a:ea typeface="+mn-ea"/>
                <a:cs typeface="+mn-cs"/>
              </a:rPr>
              <a:t>Rukhin</a:t>
            </a:r>
            <a:r>
              <a:rPr kumimoji="0" lang="en-US" sz="1800" b="1" i="0" u="none" strike="noStrike" kern="1200" cap="none" spc="0" normalizeH="0" baseline="0" noProof="0" dirty="0">
                <a:ln>
                  <a:noFill/>
                </a:ln>
                <a:solidFill>
                  <a:srgbClr val="980616"/>
                </a:solidFill>
                <a:effectLst/>
                <a:uLnTx/>
                <a:uFillTx/>
                <a:latin typeface="Calibri" panose="020F0502020204030204"/>
                <a:ea typeface="+mn-ea"/>
                <a:cs typeface="+mn-cs"/>
              </a:rPr>
              <a:t>+, Tech report, 2001]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77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P spid="11" grpId="0" animBg="1"/>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Results </a:t>
            </a:r>
            <a:r>
              <a:rPr lang="mr-IN" sz="4400" b="1" dirty="0"/>
              <a:t>–</a:t>
            </a:r>
            <a:r>
              <a:rPr lang="en-US" sz="4400" b="1" dirty="0"/>
              <a:t> 64-bit TRN Latency</a:t>
            </a:r>
          </a:p>
        </p:txBody>
      </p:sp>
      <p:pic>
        <p:nvPicPr>
          <p:cNvPr id="4" name="Picture 3">
            <a:extLst>
              <a:ext uri="{FF2B5EF4-FFF2-40B4-BE49-F238E27FC236}">
                <a16:creationId xmlns:a16="http://schemas.microsoft.com/office/drawing/2014/main" id="{04869195-91BE-1A4D-B27A-7314B7E5C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8164"/>
            <a:ext cx="9144000" cy="3254003"/>
          </a:xfrm>
          <a:prstGeom prst="rect">
            <a:avLst/>
          </a:prstGeom>
        </p:spPr>
      </p:pic>
      <p:sp>
        <p:nvSpPr>
          <p:cNvPr id="5" name="Rectangle 4">
            <a:extLst>
              <a:ext uri="{FF2B5EF4-FFF2-40B4-BE49-F238E27FC236}">
                <a16:creationId xmlns:a16="http://schemas.microsoft.com/office/drawing/2014/main" id="{8C8FB01D-5D2B-3A4D-B8FB-155C5FDAF253}"/>
              </a:ext>
            </a:extLst>
          </p:cNvPr>
          <p:cNvSpPr/>
          <p:nvPr/>
        </p:nvSpPr>
        <p:spPr>
          <a:xfrm>
            <a:off x="1" y="1538164"/>
            <a:ext cx="3553428" cy="2938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C8A8A21-D20E-4D48-A404-B6136E03A8DB}"/>
              </a:ext>
            </a:extLst>
          </p:cNvPr>
          <p:cNvSpPr/>
          <p:nvPr/>
        </p:nvSpPr>
        <p:spPr>
          <a:xfrm>
            <a:off x="6342926" y="1538164"/>
            <a:ext cx="2789499" cy="2938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846A16B-229A-654F-9734-EBBD5110FE9F}"/>
              </a:ext>
            </a:extLst>
          </p:cNvPr>
          <p:cNvPicPr>
            <a:picLocks noChangeAspect="1"/>
          </p:cNvPicPr>
          <p:nvPr/>
        </p:nvPicPr>
        <p:blipFill rotWithShape="1">
          <a:blip r:embed="rId3">
            <a:extLst>
              <a:ext uri="{28A0092B-C50C-407E-A947-70E740481C1C}">
                <a14:useLocalDpi xmlns:a14="http://schemas.microsoft.com/office/drawing/2010/main" val="0"/>
              </a:ext>
            </a:extLst>
          </a:blip>
          <a:srcRect r="91339" b="14597"/>
          <a:stretch/>
        </p:blipFill>
        <p:spPr>
          <a:xfrm>
            <a:off x="2761448" y="1553154"/>
            <a:ext cx="791980" cy="2778998"/>
          </a:xfrm>
          <a:prstGeom prst="rect">
            <a:avLst/>
          </a:prstGeom>
        </p:spPr>
      </p:pic>
      <p:sp>
        <p:nvSpPr>
          <p:cNvPr id="8" name="Rectangle 7">
            <a:extLst>
              <a:ext uri="{FF2B5EF4-FFF2-40B4-BE49-F238E27FC236}">
                <a16:creationId xmlns:a16="http://schemas.microsoft.com/office/drawing/2014/main" id="{114F73EE-31DD-5C46-A2DE-0155C3FDC794}"/>
              </a:ext>
            </a:extLst>
          </p:cNvPr>
          <p:cNvSpPr/>
          <p:nvPr/>
        </p:nvSpPr>
        <p:spPr>
          <a:xfrm>
            <a:off x="3675089" y="3669266"/>
            <a:ext cx="402236" cy="468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94E6F36-2ABA-3247-A66B-538898474090}"/>
              </a:ext>
            </a:extLst>
          </p:cNvPr>
          <p:cNvSpPr txBox="1"/>
          <p:nvPr/>
        </p:nvSpPr>
        <p:spPr>
          <a:xfrm>
            <a:off x="100439" y="843896"/>
            <a:ext cx="8621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Latency is related to density of available RNG cells per cache line</a:t>
            </a:r>
          </a:p>
        </p:txBody>
      </p:sp>
      <p:sp>
        <p:nvSpPr>
          <p:cNvPr id="10" name="TextBox 9">
            <a:extLst>
              <a:ext uri="{FF2B5EF4-FFF2-40B4-BE49-F238E27FC236}">
                <a16:creationId xmlns:a16="http://schemas.microsoft.com/office/drawing/2014/main" id="{018119F2-F14D-204F-9755-BA0433A4205A}"/>
              </a:ext>
            </a:extLst>
          </p:cNvPr>
          <p:cNvSpPr txBox="1"/>
          <p:nvPr/>
        </p:nvSpPr>
        <p:spPr>
          <a:xfrm>
            <a:off x="46544" y="4891275"/>
            <a:ext cx="9097456"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Across our devices, we analyze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availability of RNG cells</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per cache line in a bank. Each point is the number of occurrences in a bank.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the distribution across many banks as box-and-whisker plot</a:t>
            </a:r>
          </a:p>
        </p:txBody>
      </p:sp>
      <p:cxnSp>
        <p:nvCxnSpPr>
          <p:cNvPr id="12" name="Straight Arrow Connector 11">
            <a:extLst>
              <a:ext uri="{FF2B5EF4-FFF2-40B4-BE49-F238E27FC236}">
                <a16:creationId xmlns:a16="http://schemas.microsoft.com/office/drawing/2014/main" id="{887B33B4-5A8F-9D4F-932D-9CABBB6950D8}"/>
              </a:ext>
            </a:extLst>
          </p:cNvPr>
          <p:cNvCxnSpPr>
            <a:cxnSpLocks/>
          </p:cNvCxnSpPr>
          <p:nvPr/>
        </p:nvCxnSpPr>
        <p:spPr>
          <a:xfrm flipH="1">
            <a:off x="4815840" y="2110174"/>
            <a:ext cx="1981200" cy="297746"/>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090C5F8-5193-F04E-AB8A-188B46534F82}"/>
              </a:ext>
            </a:extLst>
          </p:cNvPr>
          <p:cNvCxnSpPr>
            <a:cxnSpLocks/>
          </p:cNvCxnSpPr>
          <p:nvPr/>
        </p:nvCxnSpPr>
        <p:spPr>
          <a:xfrm flipH="1">
            <a:off x="4815840" y="2507028"/>
            <a:ext cx="1981200" cy="8306"/>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E0DA396-9651-B940-8CB1-516D3D04299E}"/>
              </a:ext>
            </a:extLst>
          </p:cNvPr>
          <p:cNvCxnSpPr>
            <a:cxnSpLocks/>
          </p:cNvCxnSpPr>
          <p:nvPr/>
        </p:nvCxnSpPr>
        <p:spPr>
          <a:xfrm flipH="1" flipV="1">
            <a:off x="4815840" y="2634845"/>
            <a:ext cx="1981200" cy="27505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2CE574C-F158-5648-A1DC-5668FDA1CDB2}"/>
              </a:ext>
            </a:extLst>
          </p:cNvPr>
          <p:cNvCxnSpPr>
            <a:cxnSpLocks/>
          </p:cNvCxnSpPr>
          <p:nvPr/>
        </p:nvCxnSpPr>
        <p:spPr>
          <a:xfrm flipH="1" flipV="1">
            <a:off x="4815840" y="2802486"/>
            <a:ext cx="1981200" cy="650195"/>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308352-2C2C-F841-B822-DE84CA92D477}"/>
              </a:ext>
            </a:extLst>
          </p:cNvPr>
          <p:cNvCxnSpPr>
            <a:cxnSpLocks/>
          </p:cNvCxnSpPr>
          <p:nvPr/>
        </p:nvCxnSpPr>
        <p:spPr>
          <a:xfrm flipH="1">
            <a:off x="4815840" y="3903272"/>
            <a:ext cx="1981200" cy="288712"/>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EA0F8FD-CD7B-6D42-AEDE-1F8539F0F344}"/>
              </a:ext>
            </a:extLst>
          </p:cNvPr>
          <p:cNvCxnSpPr>
            <a:cxnSpLocks/>
          </p:cNvCxnSpPr>
          <p:nvPr/>
        </p:nvCxnSpPr>
        <p:spPr>
          <a:xfrm flipH="1">
            <a:off x="4804266" y="1659516"/>
            <a:ext cx="1992774" cy="598308"/>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516FB4E-C3B3-594F-986E-7ED016D7B198}"/>
              </a:ext>
            </a:extLst>
          </p:cNvPr>
          <p:cNvSpPr/>
          <p:nvPr/>
        </p:nvSpPr>
        <p:spPr>
          <a:xfrm>
            <a:off x="6797040" y="1410312"/>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Outlier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E78882E-161A-3642-974C-80BDDD9D3C89}"/>
              </a:ext>
            </a:extLst>
          </p:cNvPr>
          <p:cNvSpPr/>
          <p:nvPr/>
        </p:nvSpPr>
        <p:spPr>
          <a:xfrm>
            <a:off x="6797040" y="1856725"/>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5EFFAEA-66D1-484E-B29E-98D09D9C1FCE}"/>
              </a:ext>
            </a:extLst>
          </p:cNvPr>
          <p:cNvSpPr/>
          <p:nvPr/>
        </p:nvSpPr>
        <p:spPr>
          <a:xfrm>
            <a:off x="6808613" y="2276195"/>
            <a:ext cx="22540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Q3: 75%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6939FA7-5DA2-EE4A-8900-E1676A2CAEEF}"/>
              </a:ext>
            </a:extLst>
          </p:cNvPr>
          <p:cNvSpPr/>
          <p:nvPr/>
        </p:nvSpPr>
        <p:spPr>
          <a:xfrm>
            <a:off x="6808613" y="2717799"/>
            <a:ext cx="22655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Median: 50%</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08CC1374-3F1B-4A45-AF48-42FC17896EF1}"/>
              </a:ext>
            </a:extLst>
          </p:cNvPr>
          <p:cNvSpPr/>
          <p:nvPr/>
        </p:nvSpPr>
        <p:spPr>
          <a:xfrm>
            <a:off x="6797040" y="3248723"/>
            <a:ext cx="2265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Q1: 25%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EB02801-5B3A-9645-B7EA-2D2B237CBFE8}"/>
              </a:ext>
            </a:extLst>
          </p:cNvPr>
          <p:cNvSpPr/>
          <p:nvPr/>
        </p:nvSpPr>
        <p:spPr>
          <a:xfrm>
            <a:off x="6808614" y="3690327"/>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15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5" grpId="0"/>
      <p:bldP spid="36" grpId="0"/>
      <p:bldP spid="37" grpId="0"/>
      <p:bldP spid="38" grpId="0"/>
      <p:bldP spid="39" grpId="0"/>
      <p:bldP spid="4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Results </a:t>
            </a:r>
            <a:r>
              <a:rPr lang="mr-IN" sz="4400" b="1" dirty="0"/>
              <a:t>–</a:t>
            </a:r>
            <a:r>
              <a:rPr lang="en-US" sz="4400" b="1" dirty="0"/>
              <a:t> 64-bit TRN Latency</a:t>
            </a:r>
          </a:p>
        </p:txBody>
      </p:sp>
      <p:pic>
        <p:nvPicPr>
          <p:cNvPr id="4" name="Picture 3">
            <a:extLst>
              <a:ext uri="{FF2B5EF4-FFF2-40B4-BE49-F238E27FC236}">
                <a16:creationId xmlns:a16="http://schemas.microsoft.com/office/drawing/2014/main" id="{04869195-91BE-1A4D-B27A-7314B7E5C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8164"/>
            <a:ext cx="9144000" cy="3254003"/>
          </a:xfrm>
          <a:prstGeom prst="rect">
            <a:avLst/>
          </a:prstGeom>
        </p:spPr>
      </p:pic>
      <p:sp>
        <p:nvSpPr>
          <p:cNvPr id="5" name="TextBox 4">
            <a:extLst>
              <a:ext uri="{FF2B5EF4-FFF2-40B4-BE49-F238E27FC236}">
                <a16:creationId xmlns:a16="http://schemas.microsoft.com/office/drawing/2014/main" id="{A0103E61-8A13-584D-AFE8-6DC4BB47AAEB}"/>
              </a:ext>
            </a:extLst>
          </p:cNvPr>
          <p:cNvSpPr txBox="1"/>
          <p:nvPr/>
        </p:nvSpPr>
        <p:spPr>
          <a:xfrm>
            <a:off x="100439" y="843896"/>
            <a:ext cx="8621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Latency is related to density of available RNG cells per cache line</a:t>
            </a:r>
          </a:p>
        </p:txBody>
      </p:sp>
      <p:sp>
        <p:nvSpPr>
          <p:cNvPr id="6" name="TextBox 5">
            <a:extLst>
              <a:ext uri="{FF2B5EF4-FFF2-40B4-BE49-F238E27FC236}">
                <a16:creationId xmlns:a16="http://schemas.microsoft.com/office/drawing/2014/main" id="{CF996731-5BC7-DB42-8FC0-28760647A942}"/>
              </a:ext>
            </a:extLst>
          </p:cNvPr>
          <p:cNvSpPr txBox="1"/>
          <p:nvPr/>
        </p:nvSpPr>
        <p:spPr>
          <a:xfrm>
            <a:off x="46544" y="4845555"/>
            <a:ext cx="90974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Maximum latency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960 ns</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assuming 1</a:t>
            </a:r>
            <a:r>
              <a:rPr kumimoji="0" lang="ko-KR" altLang="en-US" sz="24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4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RNG cell / cache line from </a:t>
            </a:r>
            <a:r>
              <a:rPr kumimoji="0" lang="en-US" altLang="ko-KR" sz="2400" b="1" i="0"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a single bank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Minimum empirical latency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100 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assuming 4 RNG cell / cache line in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all 32 banks in</a:t>
            </a:r>
            <a:r>
              <a:rPr kumimoji="0" lang="en-US" sz="24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4-channels</a:t>
            </a:r>
          </a:p>
        </p:txBody>
      </p:sp>
    </p:spTree>
    <p:extLst>
      <p:ext uri="{BB962C8B-B14F-4D97-AF65-F5344CB8AC3E}">
        <p14:creationId xmlns:p14="http://schemas.microsoft.com/office/powerpoint/2010/main" val="245073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Results </a:t>
            </a:r>
            <a:r>
              <a:rPr lang="mr-IN" sz="4000" b="1" dirty="0"/>
              <a:t>–</a:t>
            </a:r>
            <a:r>
              <a:rPr lang="en-US" sz="4000" b="1" dirty="0"/>
              <a:t> Single Channel Throughput</a:t>
            </a:r>
          </a:p>
        </p:txBody>
      </p:sp>
      <p:pic>
        <p:nvPicPr>
          <p:cNvPr id="4" name="Content Placeholder 3">
            <a:extLst>
              <a:ext uri="{FF2B5EF4-FFF2-40B4-BE49-F238E27FC236}">
                <a16:creationId xmlns:a16="http://schemas.microsoft.com/office/drawing/2014/main" id="{2A69DCA8-38B5-EE41-ACB3-13CD9DBEF0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991" y="813916"/>
            <a:ext cx="8986838" cy="3242803"/>
          </a:xfrm>
        </p:spPr>
      </p:pic>
      <p:sp>
        <p:nvSpPr>
          <p:cNvPr id="3" name="Rectangle 2">
            <a:extLst>
              <a:ext uri="{FF2B5EF4-FFF2-40B4-BE49-F238E27FC236}">
                <a16:creationId xmlns:a16="http://schemas.microsoft.com/office/drawing/2014/main" id="{6F5D0211-266D-0844-9D48-BF237B11A56B}"/>
              </a:ext>
            </a:extLst>
          </p:cNvPr>
          <p:cNvSpPr/>
          <p:nvPr/>
        </p:nvSpPr>
        <p:spPr>
          <a:xfrm>
            <a:off x="0" y="813916"/>
            <a:ext cx="3503054" cy="2972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7B91591-44F4-2C45-8B83-176C7FB12F63}"/>
              </a:ext>
            </a:extLst>
          </p:cNvPr>
          <p:cNvSpPr/>
          <p:nvPr/>
        </p:nvSpPr>
        <p:spPr>
          <a:xfrm>
            <a:off x="6282743" y="813916"/>
            <a:ext cx="2856077" cy="2972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3">
            <a:extLst>
              <a:ext uri="{FF2B5EF4-FFF2-40B4-BE49-F238E27FC236}">
                <a16:creationId xmlns:a16="http://schemas.microsoft.com/office/drawing/2014/main" id="{CEA426E0-46C7-8B4C-A7CD-4BA9A8FFF2F3}"/>
              </a:ext>
            </a:extLst>
          </p:cNvPr>
          <p:cNvPicPr>
            <a:picLocks noChangeAspect="1"/>
          </p:cNvPicPr>
          <p:nvPr/>
        </p:nvPicPr>
        <p:blipFill rotWithShape="1">
          <a:blip r:embed="rId3">
            <a:extLst>
              <a:ext uri="{28A0092B-C50C-407E-A947-70E740481C1C}">
                <a14:useLocalDpi xmlns:a14="http://schemas.microsoft.com/office/drawing/2010/main" val="0"/>
              </a:ext>
            </a:extLst>
          </a:blip>
          <a:srcRect r="92367"/>
          <a:stretch/>
        </p:blipFill>
        <p:spPr>
          <a:xfrm>
            <a:off x="2817045" y="813915"/>
            <a:ext cx="686009" cy="324280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E10663F-B318-9D4F-8430-259B6A9E4F65}"/>
                  </a:ext>
                </a:extLst>
              </p:cNvPr>
              <p:cNvSpPr txBox="1"/>
              <p:nvPr/>
            </p:nvSpPr>
            <p:spPr>
              <a:xfrm>
                <a:off x="75991" y="4196746"/>
                <a:ext cx="8986837" cy="20348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determine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throughput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using the RNG cell densities found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each bank utilized (x-axis), select the two cache lines containing the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most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number of RNG cells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𝑇h𝑟𝑜𝑢𝑔h𝑝𝑢𝑡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𝐴𝑐𝑐𝑒𝑠𝑠𝑒𝑠</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𝑆𝑒𝑐𝑜𝑛𝑑</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nary>
                      <m:nary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m:rPr>
                            <m:brk m:alnAt="23"/>
                          </m:r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𝑠𝑒𝑙𝑒𝑐𝑡𝑒𝑑</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𝑐𝑎𝑐h𝑒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𝑙𝑖𝑛𝑒𝑠</m:t>
                        </m:r>
                      </m:sup>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𝑅𝑁𝐺</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𝐶𝑒𝑙𝑙</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𝐷𝑒𝑛𝑠𝑖𝑡𝑦𝑖</m:t>
                        </m:r>
                      </m:e>
                    </m:nary>
                  </m:oMath>
                </a14:m>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mc:Choice>
        <mc:Fallback xmlns="">
          <p:sp>
            <p:nvSpPr>
              <p:cNvPr id="8" name="TextBox 7">
                <a:extLst>
                  <a:ext uri="{FF2B5EF4-FFF2-40B4-BE49-F238E27FC236}">
                    <a16:creationId xmlns:a16="http://schemas.microsoft.com/office/drawing/2014/main" id="{EE10663F-B318-9D4F-8430-259B6A9E4F65}"/>
                  </a:ext>
                </a:extLst>
              </p:cNvPr>
              <p:cNvSpPr txBox="1">
                <a:spLocks noRot="1" noChangeAspect="1" noMove="1" noResize="1" noEditPoints="1" noAdjustHandles="1" noChangeArrowheads="1" noChangeShapeType="1" noTextEdit="1"/>
              </p:cNvSpPr>
              <p:nvPr/>
            </p:nvSpPr>
            <p:spPr>
              <a:xfrm>
                <a:off x="75991" y="4196746"/>
                <a:ext cx="8986837" cy="2034852"/>
              </a:xfrm>
              <a:prstGeom prst="rect">
                <a:avLst/>
              </a:prstGeom>
              <a:blipFill>
                <a:blip r:embed="rId4"/>
                <a:stretch>
                  <a:fillRect l="-846" t="-1852" r="-1410" b="-38889"/>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E8CB7092-1754-0D43-92FB-D4F377EE47D3}"/>
              </a:ext>
            </a:extLst>
          </p:cNvPr>
          <p:cNvSpPr/>
          <p:nvPr/>
        </p:nvSpPr>
        <p:spPr>
          <a:xfrm>
            <a:off x="3692013" y="1154260"/>
            <a:ext cx="629264" cy="571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37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C943D-8B9A-0F4C-AC3B-0963455A1542}"/>
              </a:ext>
            </a:extLst>
          </p:cNvPr>
          <p:cNvSpPr>
            <a:spLocks noGrp="1"/>
          </p:cNvSpPr>
          <p:nvPr>
            <p:ph type="title"/>
          </p:nvPr>
        </p:nvSpPr>
        <p:spPr/>
        <p:txBody>
          <a:bodyPr/>
          <a:lstStyle/>
          <a:p>
            <a:r>
              <a:rPr lang="en-US" dirty="0"/>
              <a:t>Teaching: Online Courses and Lectures</a:t>
            </a:r>
          </a:p>
        </p:txBody>
      </p:sp>
      <p:sp>
        <p:nvSpPr>
          <p:cNvPr id="3" name="Content Placeholder 2">
            <a:extLst>
              <a:ext uri="{FF2B5EF4-FFF2-40B4-BE49-F238E27FC236}">
                <a16:creationId xmlns:a16="http://schemas.microsoft.com/office/drawing/2014/main" id="{347B365C-5982-734D-8270-85D4662823A0}"/>
              </a:ext>
            </a:extLst>
          </p:cNvPr>
          <p:cNvSpPr>
            <a:spLocks noGrp="1"/>
          </p:cNvSpPr>
          <p:nvPr>
            <p:ph idx="1"/>
          </p:nvPr>
        </p:nvSpPr>
        <p:spPr>
          <a:xfrm>
            <a:off x="228600" y="1052736"/>
            <a:ext cx="8915400" cy="5195664"/>
          </a:xfrm>
        </p:spPr>
        <p:txBody>
          <a:bodyPr/>
          <a:lstStyle/>
          <a:p>
            <a:r>
              <a:rPr lang="en-US" b="1" dirty="0">
                <a:hlinkClick r:id="rId2"/>
              </a:rPr>
              <a:t>Freshman Digital Circuits and Computer Architecture Course Lecture Videos</a:t>
            </a:r>
            <a:r>
              <a:rPr lang="en-US" b="1" dirty="0"/>
              <a:t> (</a:t>
            </a:r>
            <a:r>
              <a:rPr lang="en-US" b="1" dirty="0">
                <a:hlinkClick r:id="rId3"/>
              </a:rPr>
              <a:t>2018</a:t>
            </a:r>
            <a:r>
              <a:rPr lang="en-US" b="1" dirty="0"/>
              <a:t>, </a:t>
            </a:r>
            <a:r>
              <a:rPr lang="en-US" b="1" dirty="0">
                <a:hlinkClick r:id="rId2"/>
              </a:rPr>
              <a:t>2017</a:t>
            </a:r>
            <a:r>
              <a:rPr lang="en-US" b="1" dirty="0"/>
              <a:t>)</a:t>
            </a:r>
          </a:p>
          <a:p>
            <a:endParaRPr lang="en-US" sz="1100" dirty="0"/>
          </a:p>
          <a:p>
            <a:r>
              <a:rPr lang="en-US" b="1" dirty="0">
                <a:hlinkClick r:id="rId4"/>
              </a:rPr>
              <a:t>Graduate Computer Architecture Course Lecture Videos</a:t>
            </a:r>
            <a:r>
              <a:rPr lang="en-US" b="1" dirty="0"/>
              <a:t> (</a:t>
            </a:r>
            <a:r>
              <a:rPr lang="en-US" b="1" dirty="0">
                <a:hlinkClick r:id="rId5"/>
              </a:rPr>
              <a:t>2018</a:t>
            </a:r>
            <a:r>
              <a:rPr lang="en-US" b="1" dirty="0"/>
              <a:t>, </a:t>
            </a:r>
            <a:r>
              <a:rPr lang="en-US" b="1" dirty="0">
                <a:hlinkClick r:id="rId4"/>
              </a:rPr>
              <a:t>2017</a:t>
            </a:r>
            <a:r>
              <a:rPr lang="en-US" b="1" dirty="0"/>
              <a:t>, </a:t>
            </a:r>
            <a:r>
              <a:rPr lang="en-US" b="1" dirty="0">
                <a:hlinkClick r:id="rId6"/>
              </a:rPr>
              <a:t>2015</a:t>
            </a:r>
            <a:r>
              <a:rPr lang="en-US" b="1" dirty="0"/>
              <a:t>, </a:t>
            </a:r>
            <a:r>
              <a:rPr lang="en-US" b="1" dirty="0">
                <a:hlinkClick r:id="rId7"/>
              </a:rPr>
              <a:t>2013</a:t>
            </a:r>
            <a:r>
              <a:rPr lang="en-US" b="1" dirty="0"/>
              <a:t>)</a:t>
            </a:r>
          </a:p>
          <a:p>
            <a:endParaRPr lang="en-US" sz="1100" dirty="0"/>
          </a:p>
          <a:p>
            <a:r>
              <a:rPr lang="en-US" b="1" dirty="0">
                <a:hlinkClick r:id="rId8"/>
              </a:rPr>
              <a:t>Undergraduate Computer Architecture Course Lecture Videos</a:t>
            </a:r>
            <a:r>
              <a:rPr lang="en-US" b="1" dirty="0"/>
              <a:t> (</a:t>
            </a:r>
            <a:r>
              <a:rPr lang="en-US" b="1" dirty="0">
                <a:hlinkClick r:id="rId9"/>
              </a:rPr>
              <a:t>2015</a:t>
            </a:r>
            <a:r>
              <a:rPr lang="en-US" b="1" dirty="0"/>
              <a:t>, </a:t>
            </a:r>
            <a:r>
              <a:rPr lang="en-US" b="1" dirty="0">
                <a:hlinkClick r:id="rId10"/>
              </a:rPr>
              <a:t>2014</a:t>
            </a:r>
            <a:r>
              <a:rPr lang="en-US" b="1" dirty="0"/>
              <a:t>, </a:t>
            </a:r>
            <a:r>
              <a:rPr lang="en-US" b="1" dirty="0">
                <a:hlinkClick r:id="rId11"/>
              </a:rPr>
              <a:t>2013</a:t>
            </a:r>
            <a:r>
              <a:rPr lang="en-US" b="1" dirty="0"/>
              <a:t>)</a:t>
            </a:r>
          </a:p>
          <a:p>
            <a:endParaRPr lang="en-US" sz="1100" dirty="0"/>
          </a:p>
          <a:p>
            <a:r>
              <a:rPr lang="en-US" b="1" dirty="0">
                <a:hlinkClick r:id="rId12"/>
              </a:rPr>
              <a:t>Parallel Computer Architecture Course Materials</a:t>
            </a:r>
            <a:r>
              <a:rPr lang="en-US" b="1" dirty="0"/>
              <a:t> (</a:t>
            </a:r>
            <a:r>
              <a:rPr lang="en-US" b="1" dirty="0">
                <a:hlinkClick r:id="rId13"/>
              </a:rPr>
              <a:t>Lecture Videos</a:t>
            </a:r>
            <a:r>
              <a:rPr lang="en-US" b="1" dirty="0"/>
              <a:t>)</a:t>
            </a:r>
          </a:p>
          <a:p>
            <a:endParaRPr lang="en-US" sz="1100" b="1" dirty="0"/>
          </a:p>
          <a:p>
            <a:r>
              <a:rPr lang="en-US" sz="2200" dirty="0">
                <a:solidFill>
                  <a:srgbClr val="0000FF"/>
                </a:solidFill>
                <a:hlinkClick r:id="rId14">
                  <a:extLst>
                    <a:ext uri="{A12FA001-AC4F-418D-AE19-62706E023703}">
                      <ahyp:hlinkClr xmlns:ahyp="http://schemas.microsoft.com/office/drawing/2018/hyperlinkcolor" val="tx"/>
                    </a:ext>
                  </a:extLst>
                </a:hlinkClick>
              </a:rPr>
              <a:t>https://people.inf.ethz.ch/omutlu/teaching.html</a:t>
            </a:r>
            <a:endParaRPr lang="en-US" sz="2200" dirty="0">
              <a:solidFill>
                <a:srgbClr val="0000FF"/>
              </a:solidFill>
            </a:endParaRPr>
          </a:p>
          <a:p>
            <a:r>
              <a:rPr lang="en-US" sz="2200" dirty="0">
                <a:solidFill>
                  <a:srgbClr val="0000FF"/>
                </a:solidFill>
                <a:hlinkClick r:id="rId15">
                  <a:extLst>
                    <a:ext uri="{A12FA001-AC4F-418D-AE19-62706E023703}">
                      <ahyp:hlinkClr xmlns:ahyp="http://schemas.microsoft.com/office/drawing/2018/hyperlinkcolor" val="tx"/>
                    </a:ext>
                  </a:extLst>
                </a:hlinkClick>
              </a:rPr>
              <a:t>https://www.youtube.com/channel/UCIwQ8uOeRFgOEvBLYc3kc3g</a:t>
            </a:r>
            <a:endParaRPr lang="en-US" sz="2200" dirty="0">
              <a:solidFill>
                <a:srgbClr val="0000FF"/>
              </a:solidFill>
            </a:endParaRPr>
          </a:p>
          <a:p>
            <a:r>
              <a:rPr lang="en-US" sz="2000" dirty="0">
                <a:solidFill>
                  <a:srgbClr val="0000FF"/>
                </a:solidFill>
                <a:hlinkClick r:id="rId16">
                  <a:extLst>
                    <a:ext uri="{A12FA001-AC4F-418D-AE19-62706E023703}">
                      <ahyp:hlinkClr xmlns:ahyp="http://schemas.microsoft.com/office/drawing/2018/hyperlinkcolor" val="tx"/>
                    </a:ext>
                  </a:extLst>
                </a:hlinkClick>
              </a:rPr>
              <a:t>https://www.youtube.com/user/cmu18447</a:t>
            </a:r>
            <a:r>
              <a:rPr lang="en-US" sz="2000" dirty="0">
                <a:solidFill>
                  <a:srgbClr val="0000FF"/>
                </a:solidFill>
              </a:rPr>
              <a:t> </a:t>
            </a:r>
            <a:r>
              <a:rPr lang="en-US" sz="2200" dirty="0">
                <a:solidFill>
                  <a:srgbClr val="0000FF"/>
                </a:solidFill>
              </a:rPr>
              <a:t> </a:t>
            </a:r>
            <a:endParaRPr lang="en-US" sz="2200" b="1" dirty="0">
              <a:solidFill>
                <a:srgbClr val="0000FF"/>
              </a:solidFill>
            </a:endParaRPr>
          </a:p>
          <a:p>
            <a:endParaRPr lang="en-US" dirty="0"/>
          </a:p>
        </p:txBody>
      </p:sp>
      <p:sp>
        <p:nvSpPr>
          <p:cNvPr id="4" name="Slide Number Placeholder 3">
            <a:extLst>
              <a:ext uri="{FF2B5EF4-FFF2-40B4-BE49-F238E27FC236}">
                <a16:creationId xmlns:a16="http://schemas.microsoft.com/office/drawing/2014/main" id="{51CCFABE-46A2-2540-8A00-228962623D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6031971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Results </a:t>
            </a:r>
            <a:r>
              <a:rPr lang="mr-IN" sz="4000" b="1" dirty="0"/>
              <a:t>–</a:t>
            </a:r>
            <a:r>
              <a:rPr lang="en-US" sz="4000" b="1" dirty="0"/>
              <a:t> Single Channel Throughput</a:t>
            </a:r>
          </a:p>
        </p:txBody>
      </p:sp>
      <p:pic>
        <p:nvPicPr>
          <p:cNvPr id="4" name="Content Placeholder 3">
            <a:extLst>
              <a:ext uri="{FF2B5EF4-FFF2-40B4-BE49-F238E27FC236}">
                <a16:creationId xmlns:a16="http://schemas.microsoft.com/office/drawing/2014/main" id="{2A69DCA8-38B5-EE41-ACB3-13CD9DBEF0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991" y="813916"/>
            <a:ext cx="8986838" cy="3242803"/>
          </a:xfrm>
        </p:spPr>
      </p:pic>
      <p:sp>
        <p:nvSpPr>
          <p:cNvPr id="6" name="TextBox 5">
            <a:extLst>
              <a:ext uri="{FF2B5EF4-FFF2-40B4-BE49-F238E27FC236}">
                <a16:creationId xmlns:a16="http://schemas.microsoft.com/office/drawing/2014/main" id="{B7DA7C0E-687C-9645-9B63-D80F2D6C4EC2}"/>
              </a:ext>
            </a:extLst>
          </p:cNvPr>
          <p:cNvSpPr txBox="1"/>
          <p:nvPr/>
        </p:nvSpPr>
        <p:spPr>
          <a:xfrm>
            <a:off x="206478" y="4142445"/>
            <a:ext cx="885635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Since there are only between 1 and 4 RNG cells per cache line, there are a limited number of possible throughputs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least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40 Mb/s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using all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 banks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a single channel</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Maximum throughput for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A/B/C: 179.4/179.4/134.5 Mb/s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4-channel max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avg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throughput: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717.4 Mb/s (435.7 Mb/s)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96587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a:t>
            </a:r>
          </a:p>
        </p:txBody>
      </p:sp>
      <p:sp>
        <p:nvSpPr>
          <p:cNvPr id="5" name="Content Placeholder 4"/>
          <p:cNvSpPr>
            <a:spLocks noGrp="1"/>
          </p:cNvSpPr>
          <p:nvPr>
            <p:ph idx="1"/>
          </p:nvPr>
        </p:nvSpPr>
        <p:spPr>
          <a:xfrm>
            <a:off x="75991" y="911224"/>
            <a:ext cx="8987622" cy="5746250"/>
          </a:xfrm>
        </p:spPr>
        <p:txBody>
          <a:bodyPr/>
          <a:lstStyle/>
          <a:p>
            <a:r>
              <a:rPr lang="en-US" sz="4000" b="1" dirty="0"/>
              <a:t>System Interference</a:t>
            </a:r>
          </a:p>
          <a:p>
            <a:pPr lvl="1"/>
            <a:r>
              <a:rPr lang="en-US" sz="2300" b="1" dirty="0"/>
              <a:t>Capacity overhead: </a:t>
            </a:r>
            <a:r>
              <a:rPr lang="en-US" sz="2300" dirty="0"/>
              <a:t>6 DRAM rows per DRAM bank (</a:t>
            </a:r>
            <a:r>
              <a:rPr lang="en-US" sz="2300" b="1" dirty="0">
                <a:solidFill>
                  <a:schemeClr val="accent5"/>
                </a:solidFill>
              </a:rPr>
              <a:t>~0.018%</a:t>
            </a:r>
            <a:r>
              <a:rPr lang="en-US" sz="2300" dirty="0"/>
              <a:t>)</a:t>
            </a:r>
          </a:p>
          <a:p>
            <a:pPr lvl="1"/>
            <a:endParaRPr lang="en-US" sz="500" dirty="0"/>
          </a:p>
          <a:p>
            <a:pPr lvl="1"/>
            <a:r>
              <a:rPr lang="en-US" sz="2300" dirty="0"/>
              <a:t>D-</a:t>
            </a:r>
            <a:r>
              <a:rPr lang="en-US" sz="2300" dirty="0" err="1"/>
              <a:t>RaNGe</a:t>
            </a:r>
            <a:r>
              <a:rPr lang="en-US" sz="2300" dirty="0"/>
              <a:t> is flexible and can adjust its level of interference </a:t>
            </a:r>
          </a:p>
          <a:p>
            <a:pPr lvl="1"/>
            <a:endParaRPr lang="en-US" sz="500" dirty="0"/>
          </a:p>
          <a:p>
            <a:pPr lvl="1"/>
            <a:r>
              <a:rPr lang="en-US" sz="2300" dirty="0"/>
              <a:t>D-</a:t>
            </a:r>
            <a:r>
              <a:rPr lang="en-US" sz="2300" dirty="0" err="1"/>
              <a:t>RaNGe</a:t>
            </a:r>
            <a:r>
              <a:rPr lang="en-US" sz="2300" dirty="0"/>
              <a:t> throughput with SPEC CPU2006 workloads in the </a:t>
            </a:r>
            <a:r>
              <a:rPr lang="en-US" sz="2300" b="1" dirty="0">
                <a:solidFill>
                  <a:srgbClr val="980616"/>
                </a:solidFill>
              </a:rPr>
              <a:t>pessimistic</a:t>
            </a:r>
            <a:r>
              <a:rPr lang="en-US" sz="2300" dirty="0"/>
              <a:t> case where D-</a:t>
            </a:r>
            <a:r>
              <a:rPr lang="en-US" sz="2300" dirty="0" err="1"/>
              <a:t>RaNGe</a:t>
            </a:r>
            <a:r>
              <a:rPr lang="en-US" sz="2300" dirty="0"/>
              <a:t> only issues accesses to a DRAM bank when it is idle (no interference)</a:t>
            </a:r>
          </a:p>
          <a:p>
            <a:pPr lvl="2"/>
            <a:r>
              <a:rPr lang="en-US" dirty="0"/>
              <a:t>Average throughput of </a:t>
            </a:r>
            <a:r>
              <a:rPr lang="en-US" b="1" dirty="0">
                <a:solidFill>
                  <a:schemeClr val="accent5"/>
                </a:solidFill>
              </a:rPr>
              <a:t>83.1 Mb/s </a:t>
            </a:r>
            <a:endParaRPr lang="en-US" sz="2300" b="1" dirty="0">
              <a:solidFill>
                <a:schemeClr val="accent5"/>
              </a:solidFill>
            </a:endParaRPr>
          </a:p>
          <a:p>
            <a:r>
              <a:rPr lang="en-US" sz="4000" b="1" dirty="0"/>
              <a:t>Energy Consumption</a:t>
            </a:r>
          </a:p>
          <a:p>
            <a:pPr lvl="1"/>
            <a:r>
              <a:rPr lang="en-US" sz="2300" b="1" dirty="0">
                <a:solidFill>
                  <a:schemeClr val="accent5"/>
                </a:solidFill>
              </a:rPr>
              <a:t>4.4 </a:t>
            </a:r>
            <a:r>
              <a:rPr lang="en-US" sz="2300" b="1" dirty="0" err="1">
                <a:solidFill>
                  <a:schemeClr val="accent5"/>
                </a:solidFill>
              </a:rPr>
              <a:t>nJ</a:t>
            </a:r>
            <a:r>
              <a:rPr lang="en-US" sz="2300" b="1" dirty="0">
                <a:solidFill>
                  <a:schemeClr val="accent5"/>
                </a:solidFill>
              </a:rPr>
              <a:t>/bit</a:t>
            </a:r>
          </a:p>
          <a:p>
            <a:pPr lvl="1"/>
            <a:endParaRPr lang="en-US" sz="500" b="1" dirty="0">
              <a:solidFill>
                <a:schemeClr val="accent5"/>
              </a:solidFill>
            </a:endParaRPr>
          </a:p>
          <a:p>
            <a:pPr lvl="1"/>
            <a:r>
              <a:rPr lang="en-US" sz="2300" b="1" dirty="0"/>
              <a:t>Determined by </a:t>
            </a:r>
            <a:r>
              <a:rPr lang="en-US" sz="2300" b="1" dirty="0" err="1"/>
              <a:t>Ramulator</a:t>
            </a:r>
            <a:r>
              <a:rPr lang="en-US" sz="2300" b="1" dirty="0"/>
              <a:t> + </a:t>
            </a:r>
            <a:r>
              <a:rPr lang="en-US" sz="2300" b="1" dirty="0" err="1"/>
              <a:t>DRAMPower</a:t>
            </a:r>
            <a:endParaRPr lang="en-US" sz="2300" b="1" dirty="0"/>
          </a:p>
          <a:p>
            <a:pPr lvl="2"/>
            <a:r>
              <a:rPr lang="en-US" sz="2100" dirty="0">
                <a:hlinkClick r:id="rId3"/>
              </a:rPr>
              <a:t>https://github.com/CMU-SAFARI/ramulator</a:t>
            </a:r>
            <a:r>
              <a:rPr lang="en-US" sz="2100" b="1" dirty="0">
                <a:solidFill>
                  <a:srgbClr val="7030A0"/>
                </a:solidFill>
              </a:rPr>
              <a:t> </a:t>
            </a:r>
          </a:p>
          <a:p>
            <a:pPr lvl="2"/>
            <a:r>
              <a:rPr lang="en-US" sz="2100" dirty="0">
                <a:solidFill>
                  <a:srgbClr val="C00000"/>
                </a:solidFill>
                <a:hlinkClick r:id="rId4"/>
              </a:rPr>
              <a:t>http://www.es.ele.tue.nl/drampower/</a:t>
            </a:r>
            <a:endParaRPr lang="en-US" sz="2100" dirty="0">
              <a:solidFill>
                <a:srgbClr val="C00000"/>
              </a:solidFill>
            </a:endParaRPr>
          </a:p>
        </p:txBody>
      </p:sp>
      <p:sp>
        <p:nvSpPr>
          <p:cNvPr id="6" name="Content Placeholder 4">
            <a:extLst>
              <a:ext uri="{FF2B5EF4-FFF2-40B4-BE49-F238E27FC236}">
                <a16:creationId xmlns:a16="http://schemas.microsoft.com/office/drawing/2014/main" id="{0A5D4C42-EFA9-684D-BC12-15B24208FFC5}"/>
              </a:ext>
            </a:extLst>
          </p:cNvPr>
          <p:cNvSpPr txBox="1">
            <a:spLocks/>
          </p:cNvSpPr>
          <p:nvPr/>
        </p:nvSpPr>
        <p:spPr>
          <a:xfrm>
            <a:off x="75991" y="4813734"/>
            <a:ext cx="8987622" cy="1478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67816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Other Results in the Paper</a:t>
            </a:r>
          </a:p>
        </p:txBody>
      </p:sp>
      <p:sp>
        <p:nvSpPr>
          <p:cNvPr id="3" name="Content Placeholder 2"/>
          <p:cNvSpPr>
            <a:spLocks noGrp="1"/>
          </p:cNvSpPr>
          <p:nvPr>
            <p:ph idx="1"/>
          </p:nvPr>
        </p:nvSpPr>
        <p:spPr>
          <a:xfrm>
            <a:off x="47414" y="911224"/>
            <a:ext cx="9068009" cy="5318753"/>
          </a:xfrm>
        </p:spPr>
        <p:txBody>
          <a:bodyPr/>
          <a:lstStyle/>
          <a:p>
            <a:r>
              <a:rPr lang="en-US" sz="2900" b="1" dirty="0"/>
              <a:t>LPDDR4 DRAM Activation Failure Characterization</a:t>
            </a:r>
          </a:p>
          <a:p>
            <a:pPr lvl="1"/>
            <a:r>
              <a:rPr lang="en-US" sz="2400" dirty="0"/>
              <a:t>Spatial distribution, data pattern dependence, temperature effects, variation over time </a:t>
            </a:r>
          </a:p>
          <a:p>
            <a:pPr lvl="1"/>
            <a:endParaRPr lang="en-US" sz="1000" dirty="0"/>
          </a:p>
          <a:p>
            <a:r>
              <a:rPr lang="en-US" sz="2900" b="1" dirty="0"/>
              <a:t>A </a:t>
            </a:r>
            <a:r>
              <a:rPr lang="en-US" sz="2900" b="1" dirty="0">
                <a:solidFill>
                  <a:schemeClr val="accent6">
                    <a:lumMod val="75000"/>
                  </a:schemeClr>
                </a:solidFill>
              </a:rPr>
              <a:t>detailed </a:t>
            </a:r>
            <a:r>
              <a:rPr lang="en-US" sz="2900" b="1" dirty="0"/>
              <a:t>analysis on:</a:t>
            </a:r>
          </a:p>
          <a:p>
            <a:pPr lvl="1"/>
            <a:r>
              <a:rPr lang="en-US" sz="2400" dirty="0"/>
              <a:t>Devices of </a:t>
            </a:r>
            <a:r>
              <a:rPr lang="en-US" sz="2400" b="1" dirty="0">
                <a:solidFill>
                  <a:schemeClr val="accent5"/>
                </a:solidFill>
              </a:rPr>
              <a:t>the three major DRAM</a:t>
            </a:r>
            <a:r>
              <a:rPr lang="en-US" sz="2400" dirty="0">
                <a:solidFill>
                  <a:schemeClr val="accent5"/>
                </a:solidFill>
              </a:rPr>
              <a:t> </a:t>
            </a:r>
            <a:r>
              <a:rPr lang="en-US" sz="2400" b="1" dirty="0">
                <a:solidFill>
                  <a:schemeClr val="accent5"/>
                </a:solidFill>
              </a:rPr>
              <a:t>manufacturers</a:t>
            </a:r>
          </a:p>
          <a:p>
            <a:pPr lvl="1"/>
            <a:r>
              <a:rPr lang="en-US" sz="2400" dirty="0"/>
              <a:t>D-</a:t>
            </a:r>
            <a:r>
              <a:rPr lang="en-US" sz="2400" dirty="0" err="1"/>
              <a:t>RaNGe</a:t>
            </a:r>
            <a:r>
              <a:rPr lang="en-US" sz="2400" dirty="0"/>
              <a:t> energy consumption, 64-bit latency, throughput</a:t>
            </a:r>
          </a:p>
          <a:p>
            <a:pPr lvl="1"/>
            <a:endParaRPr lang="en-US" sz="1000" dirty="0"/>
          </a:p>
          <a:p>
            <a:r>
              <a:rPr lang="en-US" sz="2900" b="1" dirty="0"/>
              <a:t>Further discussion on:</a:t>
            </a:r>
          </a:p>
          <a:p>
            <a:pPr lvl="1"/>
            <a:r>
              <a:rPr lang="en-US" sz="2400" dirty="0"/>
              <a:t>Algorithm for D-</a:t>
            </a:r>
            <a:r>
              <a:rPr lang="en-US" sz="2400" dirty="0" err="1"/>
              <a:t>RaNGe</a:t>
            </a:r>
            <a:r>
              <a:rPr lang="en-US" sz="2400" dirty="0"/>
              <a:t> to effectively generate random values</a:t>
            </a:r>
          </a:p>
          <a:p>
            <a:pPr lvl="1"/>
            <a:r>
              <a:rPr lang="en-US" sz="2400" b="1" dirty="0">
                <a:solidFill>
                  <a:schemeClr val="accent5"/>
                </a:solidFill>
              </a:rPr>
              <a:t>Design considerations </a:t>
            </a:r>
            <a:r>
              <a:rPr lang="en-US" sz="2400" dirty="0"/>
              <a:t>for D-</a:t>
            </a:r>
            <a:r>
              <a:rPr lang="en-US" sz="2400" dirty="0" err="1"/>
              <a:t>RaNGe</a:t>
            </a:r>
            <a:endParaRPr lang="en-US" sz="2400" dirty="0"/>
          </a:p>
          <a:p>
            <a:pPr lvl="1"/>
            <a:r>
              <a:rPr lang="en-US" sz="2400" dirty="0"/>
              <a:t>D-</a:t>
            </a:r>
            <a:r>
              <a:rPr lang="en-US" sz="2400" dirty="0" err="1"/>
              <a:t>RaNGe</a:t>
            </a:r>
            <a:r>
              <a:rPr lang="en-US" sz="2400" dirty="0"/>
              <a:t> overhead analysis</a:t>
            </a:r>
          </a:p>
          <a:p>
            <a:pPr lvl="1"/>
            <a:r>
              <a:rPr lang="en-US" sz="2400" dirty="0"/>
              <a:t>Analysis of NIST statistical test suite results</a:t>
            </a:r>
          </a:p>
          <a:p>
            <a:pPr lvl="1"/>
            <a:r>
              <a:rPr lang="en-US" sz="2400" dirty="0"/>
              <a:t>Detailed comparison against prior work </a:t>
            </a:r>
          </a:p>
          <a:p>
            <a:pPr lvl="1"/>
            <a:endParaRPr lang="en-US" sz="2000" dirty="0"/>
          </a:p>
        </p:txBody>
      </p:sp>
    </p:spTree>
    <p:extLst>
      <p:ext uri="{BB962C8B-B14F-4D97-AF65-F5344CB8AC3E}">
        <p14:creationId xmlns:p14="http://schemas.microsoft.com/office/powerpoint/2010/main" val="252419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9396459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9788D-7340-4E40-BF55-30B63DF8DD18}"/>
              </a:ext>
            </a:extLst>
          </p:cNvPr>
          <p:cNvSpPr>
            <a:spLocks noGrp="1"/>
          </p:cNvSpPr>
          <p:nvPr>
            <p:ph type="title"/>
          </p:nvPr>
        </p:nvSpPr>
        <p:spPr/>
        <p:txBody>
          <a:bodyPr/>
          <a:lstStyle/>
          <a:p>
            <a:r>
              <a:rPr lang="en-US" sz="4400" b="1" dirty="0"/>
              <a:t>Prior Work: Command Scheduling</a:t>
            </a:r>
          </a:p>
        </p:txBody>
      </p:sp>
      <p:sp>
        <p:nvSpPr>
          <p:cNvPr id="3" name="Content Placeholder 2">
            <a:extLst>
              <a:ext uri="{FF2B5EF4-FFF2-40B4-BE49-F238E27FC236}">
                <a16:creationId xmlns:a16="http://schemas.microsoft.com/office/drawing/2014/main" id="{4F3613BF-FEDE-2245-9507-39E6A60F3A20}"/>
              </a:ext>
            </a:extLst>
          </p:cNvPr>
          <p:cNvSpPr>
            <a:spLocks noGrp="1"/>
          </p:cNvSpPr>
          <p:nvPr>
            <p:ph idx="1"/>
          </p:nvPr>
        </p:nvSpPr>
        <p:spPr>
          <a:xfrm>
            <a:off x="75990" y="1180159"/>
            <a:ext cx="9068009" cy="5318753"/>
          </a:xfrm>
        </p:spPr>
        <p:txBody>
          <a:bodyPr/>
          <a:lstStyle/>
          <a:p>
            <a:r>
              <a:rPr lang="en-US" sz="2600" b="1" dirty="0">
                <a:solidFill>
                  <a:srgbClr val="4A76BF"/>
                </a:solidFill>
              </a:rPr>
              <a:t>Randomness source</a:t>
            </a:r>
            <a:r>
              <a:rPr lang="en-US" sz="2600" b="1" dirty="0"/>
              <a:t>: </a:t>
            </a:r>
            <a:r>
              <a:rPr lang="en-US" sz="2600" dirty="0"/>
              <a:t>time it takes to run a code segment of many DRAM accesses </a:t>
            </a:r>
          </a:p>
          <a:p>
            <a:pPr lvl="1"/>
            <a:r>
              <a:rPr lang="en-US" sz="2400" dirty="0"/>
              <a:t>Since time to access DRAM is </a:t>
            </a:r>
            <a:r>
              <a:rPr lang="en-US" sz="2400" b="1" dirty="0"/>
              <a:t>unpredictable</a:t>
            </a:r>
            <a:r>
              <a:rPr lang="en-US" sz="2400" dirty="0"/>
              <a:t> due to memory conflicts, refresh operations, calibration, etc. </a:t>
            </a:r>
          </a:p>
          <a:p>
            <a:pPr lvl="1"/>
            <a:r>
              <a:rPr lang="en-US" sz="2400" dirty="0"/>
              <a:t>Lower bits of the cycle timer used as random values</a:t>
            </a:r>
          </a:p>
          <a:p>
            <a:pPr lvl="1"/>
            <a:endParaRPr lang="en-US" sz="600" dirty="0"/>
          </a:p>
          <a:p>
            <a:r>
              <a:rPr lang="en-US" sz="2600" dirty="0"/>
              <a:t>Can produce random numbers at </a:t>
            </a:r>
            <a:r>
              <a:rPr lang="en-US" sz="2600" b="1" dirty="0">
                <a:solidFill>
                  <a:srgbClr val="980616"/>
                </a:solidFill>
              </a:rPr>
              <a:t>3.4 Mb/s</a:t>
            </a:r>
            <a:r>
              <a:rPr lang="en-US" sz="2600" b="1" dirty="0">
                <a:solidFill>
                  <a:schemeClr val="accent5">
                    <a:lumMod val="75000"/>
                  </a:schemeClr>
                </a:solidFill>
              </a:rPr>
              <a:t> </a:t>
            </a:r>
            <a:endParaRPr lang="en-US" sz="600" b="1" dirty="0">
              <a:solidFill>
                <a:schemeClr val="accent5">
                  <a:lumMod val="75000"/>
                </a:schemeClr>
              </a:solidFill>
            </a:endParaRPr>
          </a:p>
          <a:p>
            <a:r>
              <a:rPr lang="en-US" sz="2600" b="1" dirty="0">
                <a:solidFill>
                  <a:schemeClr val="accent6">
                    <a:lumMod val="75000"/>
                  </a:schemeClr>
                </a:solidFill>
              </a:rPr>
              <a:t>D-</a:t>
            </a:r>
            <a:r>
              <a:rPr lang="en-US" sz="2600" b="1" dirty="0" err="1">
                <a:solidFill>
                  <a:schemeClr val="accent6">
                    <a:lumMod val="75000"/>
                  </a:schemeClr>
                </a:solidFill>
              </a:rPr>
              <a:t>RaNGe</a:t>
            </a:r>
            <a:r>
              <a:rPr lang="en-US" sz="2600" dirty="0"/>
              <a:t> can produce TRNs at </a:t>
            </a:r>
            <a:r>
              <a:rPr lang="en-US" sz="2600" b="1" dirty="0">
                <a:solidFill>
                  <a:schemeClr val="accent5"/>
                </a:solidFill>
              </a:rPr>
              <a:t>&gt;700Mb/s (211x higher)</a:t>
            </a:r>
          </a:p>
          <a:p>
            <a:endParaRPr lang="en-US" sz="600" b="1" dirty="0">
              <a:solidFill>
                <a:schemeClr val="accent5">
                  <a:lumMod val="75000"/>
                </a:schemeClr>
              </a:solidFill>
            </a:endParaRPr>
          </a:p>
          <a:p>
            <a:r>
              <a:rPr lang="en-US" sz="2600" b="1" dirty="0">
                <a:solidFill>
                  <a:srgbClr val="9A020E"/>
                </a:solidFill>
              </a:rPr>
              <a:t>Downsides of DRAM Command Scheduling based TRNGs</a:t>
            </a:r>
          </a:p>
          <a:p>
            <a:pPr marL="687388" lvl="1" indent="-317500"/>
            <a:r>
              <a:rPr lang="en-US" sz="2400" dirty="0"/>
              <a:t>Randomness source is </a:t>
            </a:r>
            <a:r>
              <a:rPr lang="en-US" sz="2400" b="1" dirty="0">
                <a:solidFill>
                  <a:srgbClr val="9A020E"/>
                </a:solidFill>
              </a:rPr>
              <a:t>not</a:t>
            </a:r>
            <a:r>
              <a:rPr lang="en-US" sz="2400" dirty="0">
                <a:solidFill>
                  <a:srgbClr val="9A020E"/>
                </a:solidFill>
              </a:rPr>
              <a:t> </a:t>
            </a:r>
            <a:r>
              <a:rPr lang="en-US" sz="2400" b="1" dirty="0">
                <a:solidFill>
                  <a:srgbClr val="9A020E"/>
                </a:solidFill>
              </a:rPr>
              <a:t>truly random</a:t>
            </a:r>
            <a:r>
              <a:rPr lang="en-US" sz="2400" dirty="0">
                <a:solidFill>
                  <a:srgbClr val="9A020E"/>
                </a:solidFill>
              </a:rPr>
              <a:t>: </a:t>
            </a:r>
            <a:r>
              <a:rPr lang="en-US" sz="2400" dirty="0"/>
              <a:t>depends on memory controller implementation and concurrently running applications</a:t>
            </a:r>
          </a:p>
          <a:p>
            <a:pPr marL="687388" lvl="1" indent="-317500"/>
            <a:r>
              <a:rPr lang="en-US" sz="2400" dirty="0"/>
              <a:t>Much lower TRN throughput than </a:t>
            </a:r>
            <a:r>
              <a:rPr lang="en-US" sz="2400" b="1" dirty="0">
                <a:solidFill>
                  <a:schemeClr val="accent6">
                    <a:lumMod val="75000"/>
                  </a:schemeClr>
                </a:solidFill>
              </a:rPr>
              <a:t>D-</a:t>
            </a:r>
            <a:r>
              <a:rPr lang="en-US" sz="2400" b="1" dirty="0" err="1">
                <a:solidFill>
                  <a:schemeClr val="accent6">
                    <a:lumMod val="75000"/>
                  </a:schemeClr>
                </a:solidFill>
              </a:rPr>
              <a:t>RaNGe</a:t>
            </a:r>
            <a:r>
              <a:rPr lang="en-US" sz="2400" dirty="0"/>
              <a:t> </a:t>
            </a:r>
            <a:r>
              <a:rPr lang="en-US" sz="2400" b="1" dirty="0">
                <a:solidFill>
                  <a:srgbClr val="4A76BF"/>
                </a:solidFill>
              </a:rPr>
              <a:t> </a:t>
            </a:r>
          </a:p>
        </p:txBody>
      </p:sp>
      <p:sp>
        <p:nvSpPr>
          <p:cNvPr id="4" name="TextBox 3">
            <a:extLst>
              <a:ext uri="{FF2B5EF4-FFF2-40B4-BE49-F238E27FC236}">
                <a16:creationId xmlns:a16="http://schemas.microsoft.com/office/drawing/2014/main" id="{55418371-8532-A047-85D0-11A769351779}"/>
              </a:ext>
            </a:extLst>
          </p:cNvPr>
          <p:cNvSpPr txBox="1"/>
          <p:nvPr/>
        </p:nvSpPr>
        <p:spPr>
          <a:xfrm flipH="1">
            <a:off x="6715461" y="655449"/>
            <a:ext cx="3217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Pyo</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IET, 2009]</a:t>
            </a:r>
          </a:p>
        </p:txBody>
      </p:sp>
    </p:spTree>
    <p:extLst>
      <p:ext uri="{BB962C8B-B14F-4D97-AF65-F5344CB8AC3E}">
        <p14:creationId xmlns:p14="http://schemas.microsoft.com/office/powerpoint/2010/main" val="386902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1994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Cell Leakage</a:t>
            </a:r>
          </a:p>
        </p:txBody>
      </p:sp>
      <p:sp>
        <p:nvSpPr>
          <p:cNvPr id="3" name="Content Placeholder 2"/>
          <p:cNvSpPr>
            <a:spLocks noGrp="1"/>
          </p:cNvSpPr>
          <p:nvPr>
            <p:ph idx="1"/>
          </p:nvPr>
        </p:nvSpPr>
        <p:spPr>
          <a:xfrm>
            <a:off x="75991" y="911225"/>
            <a:ext cx="8987622" cy="618318"/>
          </a:xfrm>
        </p:spPr>
        <p:txBody>
          <a:bodyPr/>
          <a:lstStyle/>
          <a:p>
            <a:pPr marL="0" indent="0" algn="ctr">
              <a:buNone/>
            </a:pPr>
            <a:r>
              <a:rPr lang="en-US" sz="3200" dirty="0"/>
              <a:t>DRAM encodes information in </a:t>
            </a:r>
            <a:r>
              <a:rPr lang="en-US" sz="3200" b="1" dirty="0">
                <a:solidFill>
                  <a:srgbClr val="C00000"/>
                </a:solidFill>
              </a:rPr>
              <a:t>leaky</a:t>
            </a:r>
            <a:r>
              <a:rPr lang="en-US" sz="3200" dirty="0">
                <a:solidFill>
                  <a:srgbClr val="FF0000"/>
                </a:solidFill>
              </a:rPr>
              <a:t> </a:t>
            </a:r>
            <a:r>
              <a:rPr lang="en-US" sz="3200" dirty="0"/>
              <a:t>capacitors</a:t>
            </a:r>
          </a:p>
        </p:txBody>
      </p:sp>
      <p:grpSp>
        <p:nvGrpSpPr>
          <p:cNvPr id="88" name="Group 87"/>
          <p:cNvGrpSpPr/>
          <p:nvPr/>
        </p:nvGrpSpPr>
        <p:grpSpPr>
          <a:xfrm>
            <a:off x="2557570" y="1812402"/>
            <a:ext cx="3342898" cy="3111480"/>
            <a:chOff x="2557570" y="1812402"/>
            <a:chExt cx="3342898" cy="3111480"/>
          </a:xfrm>
        </p:grpSpPr>
        <p:sp>
          <p:nvSpPr>
            <p:cNvPr id="33" name="Rectangle 32"/>
            <p:cNvSpPr/>
            <p:nvPr/>
          </p:nvSpPr>
          <p:spPr>
            <a:xfrm>
              <a:off x="2557570" y="1874038"/>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9" name="Straight Arrow Connector 28"/>
            <p:cNvCxnSpPr/>
            <p:nvPr/>
          </p:nvCxnSpPr>
          <p:spPr>
            <a:xfrm flipH="1">
              <a:off x="2557570" y="2195147"/>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rot="5400000">
              <a:off x="2517108" y="382012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31" name="Rectangle 30"/>
            <p:cNvSpPr/>
            <p:nvPr/>
          </p:nvSpPr>
          <p:spPr>
            <a:xfrm>
              <a:off x="2921424" y="2394239"/>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32" name="Rectangle 31"/>
            <p:cNvSpPr/>
            <p:nvPr/>
          </p:nvSpPr>
          <p:spPr>
            <a:xfrm>
              <a:off x="2921424" y="2564962"/>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34" name="Rectangle 33"/>
            <p:cNvSpPr/>
            <p:nvPr/>
          </p:nvSpPr>
          <p:spPr>
            <a:xfrm rot="5400000">
              <a:off x="5126323" y="417164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35" name="Straight Arrow Connector 34"/>
            <p:cNvCxnSpPr/>
            <p:nvPr/>
          </p:nvCxnSpPr>
          <p:spPr>
            <a:xfrm flipV="1">
              <a:off x="5482013" y="1812402"/>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662341" y="2492189"/>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411958" y="265497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491096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4411958" y="276619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910967" y="3025758"/>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218791" y="3025758"/>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441195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662341" y="2195147"/>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104133" y="3025758"/>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5400000">
              <a:off x="3572140" y="3155982"/>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699658" y="4343967"/>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3699658" y="3796933"/>
              <a:ext cx="0" cy="151697"/>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3440094" y="4213787"/>
              <a:ext cx="519130"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3440094" y="3948630"/>
              <a:ext cx="519130"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3699658" y="4213788"/>
              <a:ext cx="0" cy="130178"/>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84" name="Content Placeholder 2"/>
          <p:cNvSpPr txBox="1">
            <a:spLocks/>
          </p:cNvSpPr>
          <p:nvPr/>
        </p:nvSpPr>
        <p:spPr>
          <a:xfrm>
            <a:off x="75991" y="5206741"/>
            <a:ext cx="8987622" cy="1058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Stored data is </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corrupted</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if too much charge leaks (i.e., the capacitor voltage degrades too much)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87" name="Group 86"/>
          <p:cNvGrpSpPr/>
          <p:nvPr/>
        </p:nvGrpSpPr>
        <p:grpSpPr>
          <a:xfrm>
            <a:off x="4010043" y="3260836"/>
            <a:ext cx="1316566" cy="1271181"/>
            <a:chOff x="4010043" y="3260836"/>
            <a:chExt cx="1316566" cy="1271181"/>
          </a:xfrm>
        </p:grpSpPr>
        <p:cxnSp>
          <p:nvCxnSpPr>
            <p:cNvPr id="54" name="Straight Arrow Connector 53"/>
            <p:cNvCxnSpPr/>
            <p:nvPr/>
          </p:nvCxnSpPr>
          <p:spPr>
            <a:xfrm>
              <a:off x="4126465" y="3572633"/>
              <a:ext cx="7220" cy="959384"/>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010043" y="3260836"/>
              <a:ext cx="1316566" cy="9662"/>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4233845" y="3453258"/>
              <a:ext cx="1013161"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charge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leakage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paths</a:t>
              </a:r>
            </a:p>
          </p:txBody>
        </p:sp>
      </p:grpSp>
      <p:sp>
        <p:nvSpPr>
          <p:cNvPr id="4" name="TextBox 3"/>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9395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017482" y="2260079"/>
            <a:ext cx="5954423" cy="1857635"/>
          </a:xfrm>
          <a:prstGeom prst="rect">
            <a:avLst/>
          </a:prstGeom>
          <a:solidFill>
            <a:srgbClr val="CC0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prstClr val="black"/>
                  </a:solidFill>
                </a:ln>
                <a:solidFill>
                  <a:prstClr val="white"/>
                </a:solidFill>
                <a:effectLst/>
                <a:uLnTx/>
                <a:uFillTx/>
                <a:latin typeface="Calibri" panose="020F0502020204030204"/>
                <a:ea typeface="+mn-ea"/>
                <a:cs typeface="+mn-cs"/>
              </a:rPr>
              <a:t>                     Retention Failure</a:t>
            </a:r>
          </a:p>
        </p:txBody>
      </p:sp>
      <p:sp>
        <p:nvSpPr>
          <p:cNvPr id="12" name="Rectangle 11"/>
          <p:cNvSpPr/>
          <p:nvPr/>
        </p:nvSpPr>
        <p:spPr>
          <a:xfrm>
            <a:off x="2013329" y="1360481"/>
            <a:ext cx="5971276" cy="9978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prstClr val="black"/>
                  </a:solidFill>
                </a:ln>
                <a:solidFill>
                  <a:prstClr val="white"/>
                </a:solidFill>
                <a:effectLst/>
                <a:uLnTx/>
                <a:uFillTx/>
                <a:latin typeface="Calibri" panose="020F0502020204030204"/>
                <a:ea typeface="+mn-ea"/>
                <a:cs typeface="+mn-cs"/>
              </a:rPr>
              <a:t>                       Retention Success</a:t>
            </a:r>
          </a:p>
        </p:txBody>
      </p:sp>
      <p:sp>
        <p:nvSpPr>
          <p:cNvPr id="2" name="Title 1"/>
          <p:cNvSpPr>
            <a:spLocks noGrp="1"/>
          </p:cNvSpPr>
          <p:nvPr>
            <p:ph type="title"/>
          </p:nvPr>
        </p:nvSpPr>
        <p:spPr/>
        <p:txBody>
          <a:bodyPr/>
          <a:lstStyle/>
          <a:p>
            <a:r>
              <a:rPr lang="en-US" b="1" dirty="0"/>
              <a:t>DRAM Cell Retention</a:t>
            </a:r>
          </a:p>
        </p:txBody>
      </p:sp>
      <p:sp>
        <p:nvSpPr>
          <p:cNvPr id="23" name="Content Placeholder 2"/>
          <p:cNvSpPr txBox="1">
            <a:spLocks/>
          </p:cNvSpPr>
          <p:nvPr/>
        </p:nvSpPr>
        <p:spPr>
          <a:xfrm>
            <a:off x="248575" y="5002869"/>
            <a:ext cx="8643774" cy="1229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failure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when leakage corrupts stored data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time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how long a cell holds its value</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7" name="Straight Arrow Connector 66"/>
          <p:cNvCxnSpPr/>
          <p:nvPr/>
        </p:nvCxnSpPr>
        <p:spPr>
          <a:xfrm flipV="1">
            <a:off x="2013329" y="1360482"/>
            <a:ext cx="0" cy="275037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13329" y="4112630"/>
            <a:ext cx="5971276"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695256" y="4173059"/>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time</a:t>
            </a:r>
          </a:p>
        </p:txBody>
      </p:sp>
      <p:sp>
        <p:nvSpPr>
          <p:cNvPr id="72" name="Rectangle 71"/>
          <p:cNvSpPr/>
          <p:nvPr/>
        </p:nvSpPr>
        <p:spPr>
          <a:xfrm rot="16200000">
            <a:off x="-1767853" y="2490404"/>
            <a:ext cx="5012442"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 voltage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Vdd</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76" name="Arc 75"/>
          <p:cNvSpPr/>
          <p:nvPr/>
        </p:nvSpPr>
        <p:spPr>
          <a:xfrm flipH="1" flipV="1">
            <a:off x="1617158" y="-4371889"/>
            <a:ext cx="12680502" cy="8475573"/>
          </a:xfrm>
          <a:prstGeom prst="arc">
            <a:avLst>
              <a:gd name="adj1" fmla="val 16200000"/>
              <a:gd name="adj2" fmla="val 20756562"/>
            </a:avLst>
          </a:prstGeom>
          <a:ln w="762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16200000">
            <a:off x="-425861" y="2768218"/>
            <a:ext cx="301014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8" name="Rectangle 77"/>
          <p:cNvSpPr/>
          <p:nvPr/>
        </p:nvSpPr>
        <p:spPr>
          <a:xfrm>
            <a:off x="1007491" y="1098123"/>
            <a:ext cx="96853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100%</a:t>
            </a:r>
          </a:p>
        </p:txBody>
      </p:sp>
      <p:sp>
        <p:nvSpPr>
          <p:cNvPr id="80" name="Rectangle 79"/>
          <p:cNvSpPr/>
          <p:nvPr/>
        </p:nvSpPr>
        <p:spPr>
          <a:xfrm>
            <a:off x="1350707" y="3841422"/>
            <a:ext cx="62869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51" name="Rectangle 50"/>
          <p:cNvSpPr/>
          <p:nvPr/>
        </p:nvSpPr>
        <p:spPr>
          <a:xfrm>
            <a:off x="1091271" y="2122970"/>
            <a:ext cx="873060"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Vmin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52" name="Straight Arrow Connector 51"/>
          <p:cNvCxnSpPr/>
          <p:nvPr/>
        </p:nvCxnSpPr>
        <p:spPr>
          <a:xfrm>
            <a:off x="2047613" y="2364626"/>
            <a:ext cx="5971276" cy="0"/>
          </a:xfrm>
          <a:prstGeom prst="straightConnector1">
            <a:avLst/>
          </a:prstGeom>
          <a:ln w="38100" cap="rnd">
            <a:solidFill>
              <a:schemeClr val="tx1"/>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2047613" y="4233327"/>
            <a:ext cx="776598" cy="2247"/>
          </a:xfrm>
          <a:prstGeom prst="straightConnector1">
            <a:avLst/>
          </a:prstGeom>
          <a:ln w="41275" cap="rnd">
            <a:solidFill>
              <a:schemeClr val="tx1"/>
            </a:solidFill>
            <a:prstDash val="solid"/>
            <a:headEnd type="triangl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824211" y="1360481"/>
            <a:ext cx="0" cy="2745894"/>
          </a:xfrm>
          <a:prstGeom prst="straightConnector1">
            <a:avLst/>
          </a:prstGeom>
          <a:ln w="38100" cap="rnd">
            <a:solidFill>
              <a:schemeClr val="tx1"/>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333701" y="4288756"/>
            <a:ext cx="23533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time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0" name="TextBox 19"/>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29823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2" grpId="0" animBg="1"/>
      <p:bldP spid="71" grpId="0"/>
      <p:bldP spid="72" grpId="0"/>
      <p:bldP spid="76" grpId="0" animBg="1"/>
      <p:bldP spid="77" grpId="0"/>
      <p:bldP spid="78" grpId="0"/>
      <p:bldP spid="80" grpId="0"/>
      <p:bldP spid="51" grpId="0"/>
      <p:bldP spid="1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Data Retention in DRAM Cells </a:t>
            </a:r>
            <a:r>
              <a:rPr lang="en-US" sz="3000" b="1" dirty="0"/>
              <a:t>[ISCA 2013]</a:t>
            </a:r>
          </a:p>
        </p:txBody>
      </p:sp>
    </p:spTree>
    <p:extLst>
      <p:ext uri="{BB962C8B-B14F-4D97-AF65-F5344CB8AC3E}">
        <p14:creationId xmlns:p14="http://schemas.microsoft.com/office/powerpoint/2010/main" val="236486344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Retention in DRAM Cells </a:t>
            </a:r>
            <a:r>
              <a:rPr lang="en-US" sz="3000" b="1" dirty="0"/>
              <a:t>[ISCA 2017]</a:t>
            </a:r>
            <a:endParaRPr lang="en-US" sz="2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3431633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Research &amp; Teaching: 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80728"/>
            <a:ext cx="8915400" cy="5267672"/>
          </a:xfrm>
        </p:spPr>
        <p:txBody>
          <a:bodyPr/>
          <a:lstStyle/>
          <a:p>
            <a:pPr marL="0" indent="0" algn="ctr">
              <a:buNone/>
            </a:pPr>
            <a:r>
              <a:rPr lang="en-US" sz="1500" dirty="0">
                <a:solidFill>
                  <a:srgbClr val="0000FF"/>
                </a:solidFill>
                <a:hlinkClick r:id="rId2">
                  <a:extLst>
                    <a:ext uri="{A12FA001-AC4F-418D-AE19-62706E023703}">
                      <ahyp:hlinkClr xmlns:ahyp="http://schemas.microsoft.com/office/drawing/2018/hyperlinkcolor" val="tx"/>
                    </a:ext>
                  </a:extLst>
                </a:hlinkClick>
              </a:rPr>
              <a:t>https://www.youtube.com/watch?v=kgiZlSOcGFM&amp;list=PL5Q2soXY2Zi8D_5MGV6EnXEJHnV2YFBJl</a:t>
            </a:r>
            <a:endParaRPr lang="en-US" sz="1500" dirty="0">
              <a:solidFill>
                <a:srgbClr val="0000FF"/>
              </a:solidFill>
            </a:endParaRPr>
          </a:p>
          <a:p>
            <a:endParaRPr lang="en-US" sz="1100" dirty="0"/>
          </a:p>
          <a:p>
            <a:r>
              <a:rPr lang="en-US" dirty="0"/>
              <a:t>Future Computing Architectures</a:t>
            </a:r>
          </a:p>
          <a:p>
            <a:pPr lvl="1"/>
            <a:r>
              <a:rPr lang="en-US" sz="1800" dirty="0">
                <a:hlinkClick r:id="rId3"/>
              </a:rPr>
              <a:t>https://www.youtube.com/watch?v=kgiZlSOcGFM&amp;list=PL5Q2soXY2Zi8D_5MGV6EnXEJHnV2YFBJl&amp;index=1</a:t>
            </a:r>
            <a:endParaRPr lang="en-US" sz="1800" dirty="0"/>
          </a:p>
          <a:p>
            <a:pPr lvl="1"/>
            <a:endParaRPr lang="en-US" sz="1100" dirty="0"/>
          </a:p>
          <a:p>
            <a:r>
              <a:rPr lang="en-US" dirty="0"/>
              <a:t>Enabling In-Memory Computation</a:t>
            </a:r>
          </a:p>
          <a:p>
            <a:pPr lvl="1"/>
            <a:r>
              <a:rPr lang="en-US" sz="1800" dirty="0">
                <a:hlinkClick r:id="rId4"/>
              </a:rPr>
              <a:t>https://www.youtube.com/watch?v=oHqsNbxgdzM&amp;list=PL5Q2soXY2Zi8D_5MGV6EnXEJHnV2YFBJl&amp;index=7</a:t>
            </a:r>
            <a:endParaRPr lang="en-US" sz="1800" dirty="0"/>
          </a:p>
          <a:p>
            <a:pPr lvl="1"/>
            <a:endParaRPr lang="en-US" sz="1100" dirty="0"/>
          </a:p>
          <a:p>
            <a:r>
              <a:rPr lang="en-US" dirty="0"/>
              <a:t>Accelerating Genome Analysis</a:t>
            </a:r>
          </a:p>
          <a:p>
            <a:pPr lvl="1"/>
            <a:r>
              <a:rPr lang="en-US" sz="1800" dirty="0">
                <a:hlinkClick r:id="rId5"/>
              </a:rPr>
              <a:t>https://www.youtube.com/watch?v=hPnSmfwu2-A&amp;list=PL5Q2soXY2Zi8D_5MGV6EnXEJHnV2YFBJl&amp;index=9</a:t>
            </a:r>
            <a:endParaRPr lang="en-US" sz="1800" dirty="0"/>
          </a:p>
          <a:p>
            <a:endParaRPr lang="en-US" sz="1100" dirty="0"/>
          </a:p>
          <a:p>
            <a:r>
              <a:rPr lang="en-US" dirty="0"/>
              <a:t>Rethinking Memory System Design</a:t>
            </a:r>
          </a:p>
          <a:p>
            <a:pPr lvl="1"/>
            <a:r>
              <a:rPr lang="en-US" sz="1800" dirty="0">
                <a:hlinkClick r:id="rId6"/>
              </a:rPr>
              <a:t>https://www.youtube.com/watch?v=F7xZLNMIY1E&amp;list=PL5Q2soXY2Zi8D_5MGV6EnXEJHnV2YFBJl&amp;index=3</a:t>
            </a:r>
            <a:endParaRPr lang="en-US" sz="18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fld id="{323594FA-E141-4234-AE05-360401972BE7}" type="slidenum">
              <a:rPr lang="en-US" altLang="en-US" smtClean="0"/>
              <a:pPr/>
              <a:t>7</a:t>
            </a:fld>
            <a:endParaRPr lang="en-US" altLang="en-US"/>
          </a:p>
        </p:txBody>
      </p:sp>
    </p:spTree>
    <p:extLst>
      <p:ext uri="{BB962C8B-B14F-4D97-AF65-F5344CB8AC3E}">
        <p14:creationId xmlns:p14="http://schemas.microsoft.com/office/powerpoint/2010/main" val="299746970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ontent Placeholder 2"/>
          <p:cNvSpPr>
            <a:spLocks noGrp="1"/>
          </p:cNvSpPr>
          <p:nvPr>
            <p:ph idx="1"/>
          </p:nvPr>
        </p:nvSpPr>
        <p:spPr>
          <a:xfrm>
            <a:off x="249382" y="1198092"/>
            <a:ext cx="8668576" cy="879473"/>
          </a:xfrm>
        </p:spPr>
        <p:txBody>
          <a:bodyPr/>
          <a:lstStyle/>
          <a:p>
            <a:pPr marL="0" indent="0">
              <a:buNone/>
            </a:pPr>
            <a:r>
              <a:rPr lang="en-US" sz="2800" dirty="0"/>
              <a:t>Generate random values</a:t>
            </a:r>
            <a:r>
              <a:rPr lang="en-US" sz="2800" b="1" dirty="0">
                <a:solidFill>
                  <a:schemeClr val="accent6"/>
                </a:solidFill>
              </a:rPr>
              <a:t> </a:t>
            </a:r>
            <a:r>
              <a:rPr lang="en-US" sz="2800" dirty="0"/>
              <a:t>using data from cells that </a:t>
            </a:r>
            <a:r>
              <a:rPr lang="en-US" sz="2800" b="1" dirty="0">
                <a:solidFill>
                  <a:srgbClr val="980616"/>
                </a:solidFill>
              </a:rPr>
              <a:t>fail randomly</a:t>
            </a:r>
            <a:r>
              <a:rPr lang="en-US" sz="2800" dirty="0">
                <a:solidFill>
                  <a:srgbClr val="980616"/>
                </a:solidFill>
              </a:rPr>
              <a:t> </a:t>
            </a:r>
            <a:r>
              <a:rPr lang="en-US" sz="2800" dirty="0"/>
              <a:t>with a </a:t>
            </a:r>
            <a:r>
              <a:rPr lang="en-US" sz="2800" b="1" dirty="0">
                <a:solidFill>
                  <a:schemeClr val="accent6"/>
                </a:solidFill>
              </a:rPr>
              <a:t>refresh interval </a:t>
            </a:r>
            <a:r>
              <a:rPr lang="en-US" sz="2800" b="1" i="1" dirty="0">
                <a:solidFill>
                  <a:schemeClr val="accent6"/>
                </a:solidFill>
              </a:rPr>
              <a:t>N</a:t>
            </a:r>
            <a:endParaRPr lang="en-US" sz="2800" dirty="0"/>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Retention-based TRNGs</a:t>
            </a:r>
          </a:p>
        </p:txBody>
      </p:sp>
      <p:grpSp>
        <p:nvGrpSpPr>
          <p:cNvPr id="323" name="Group 322"/>
          <p:cNvGrpSpPr/>
          <p:nvPr/>
        </p:nvGrpSpPr>
        <p:grpSpPr>
          <a:xfrm>
            <a:off x="3675757" y="2267082"/>
            <a:ext cx="1905141" cy="2704047"/>
            <a:chOff x="3179064" y="1373122"/>
            <a:chExt cx="2560320" cy="3374108"/>
          </a:xfrm>
        </p:grpSpPr>
        <p:cxnSp>
          <p:nvCxnSpPr>
            <p:cNvPr id="337" name="Straight Connector 336"/>
            <p:cNvCxnSpPr/>
            <p:nvPr/>
          </p:nvCxnSpPr>
          <p:spPr>
            <a:xfrm flipH="1" flipV="1">
              <a:off x="4451604" y="1373122"/>
              <a:ext cx="762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509930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573938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381914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317906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92" name="Group 491"/>
          <p:cNvGrpSpPr/>
          <p:nvPr/>
        </p:nvGrpSpPr>
        <p:grpSpPr>
          <a:xfrm rot="5400000">
            <a:off x="2634647" y="866732"/>
            <a:ext cx="1733660" cy="5710862"/>
            <a:chOff x="3179064" y="1411842"/>
            <a:chExt cx="2163259" cy="4237406"/>
          </a:xfrm>
        </p:grpSpPr>
        <p:grpSp>
          <p:nvGrpSpPr>
            <p:cNvPr id="516" name="Group 515"/>
            <p:cNvGrpSpPr/>
            <p:nvPr/>
          </p:nvGrpSpPr>
          <p:grpSpPr>
            <a:xfrm>
              <a:off x="4640539" y="1411842"/>
              <a:ext cx="4" cy="4212468"/>
              <a:chOff x="3367999" y="1465184"/>
              <a:chExt cx="4" cy="4212468"/>
            </a:xfrm>
          </p:grpSpPr>
          <p:cxnSp>
            <p:nvCxnSpPr>
              <p:cNvPr id="526" name="Straight Connector 525"/>
              <p:cNvCxnSpPr/>
              <p:nvPr/>
            </p:nvCxnSpPr>
            <p:spPr>
              <a:xfrm rot="16200000">
                <a:off x="1387496" y="3697149"/>
                <a:ext cx="396100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rot="16200000">
                <a:off x="3280373"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7" name="Group 516"/>
            <p:cNvGrpSpPr/>
            <p:nvPr/>
          </p:nvGrpSpPr>
          <p:grpSpPr>
            <a:xfrm>
              <a:off x="5342321" y="1411842"/>
              <a:ext cx="2" cy="4237406"/>
              <a:chOff x="3422081" y="1465184"/>
              <a:chExt cx="2" cy="4237406"/>
            </a:xfrm>
          </p:grpSpPr>
          <p:cxnSp>
            <p:nvCxnSpPr>
              <p:cNvPr id="524" name="Straight Connector 523"/>
              <p:cNvCxnSpPr/>
              <p:nvPr/>
            </p:nvCxnSpPr>
            <p:spPr>
              <a:xfrm rot="16200000">
                <a:off x="1429108" y="3709617"/>
                <a:ext cx="398594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rot="16200000">
                <a:off x="3334453" y="1552814"/>
                <a:ext cx="175259"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927988" y="1411842"/>
              <a:ext cx="2" cy="4212468"/>
              <a:chOff x="3287908" y="1465184"/>
              <a:chExt cx="2" cy="4212468"/>
            </a:xfrm>
          </p:grpSpPr>
          <p:cxnSp>
            <p:nvCxnSpPr>
              <p:cNvPr id="522" name="Straight Connector 521"/>
              <p:cNvCxnSpPr/>
              <p:nvPr/>
            </p:nvCxnSpPr>
            <p:spPr>
              <a:xfrm rot="16200000">
                <a:off x="1307404" y="3697148"/>
                <a:ext cx="3961008"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rot="16200000">
                <a:off x="3200280"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9" name="Group 518"/>
            <p:cNvGrpSpPr/>
            <p:nvPr/>
          </p:nvGrpSpPr>
          <p:grpSpPr>
            <a:xfrm>
              <a:off x="3179064" y="1411842"/>
              <a:ext cx="2" cy="4212468"/>
              <a:chOff x="3179064" y="1465184"/>
              <a:chExt cx="2" cy="4212468"/>
            </a:xfrm>
          </p:grpSpPr>
          <p:cxnSp>
            <p:nvCxnSpPr>
              <p:cNvPr id="520" name="Straight Connector 519"/>
              <p:cNvCxnSpPr/>
              <p:nvPr/>
            </p:nvCxnSpPr>
            <p:spPr>
              <a:xfrm rot="16200000">
                <a:off x="1198560" y="3697149"/>
                <a:ext cx="3961007"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rot="16200000">
                <a:off x="3091436"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cxnSp>
        <p:nvCxnSpPr>
          <p:cNvPr id="514" name="Straight Connector 513"/>
          <p:cNvCxnSpPr>
            <a:stCxn id="498" idx="0"/>
          </p:cNvCxnSpPr>
          <p:nvPr/>
        </p:nvCxnSpPr>
        <p:spPr>
          <a:xfrm flipH="1" flipV="1">
            <a:off x="1764424" y="2253993"/>
            <a:ext cx="567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V="1">
            <a:off x="2724463" y="2275491"/>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255739" y="2267082"/>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1290559" y="2267082"/>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188541" y="2275491"/>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494" name="Group 493"/>
          <p:cNvGrpSpPr/>
          <p:nvPr/>
        </p:nvGrpSpPr>
        <p:grpSpPr>
          <a:xfrm>
            <a:off x="1046274" y="4971129"/>
            <a:ext cx="2381426" cy="316503"/>
            <a:chOff x="2223532" y="4533556"/>
            <a:chExt cx="3200400" cy="394932"/>
          </a:xfrm>
        </p:grpSpPr>
        <p:sp>
          <p:nvSpPr>
            <p:cNvPr id="496" name="Rounded Rectangle 495"/>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497" name="Rounded Rectangle 496"/>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8" name="Rounded Rectangle 497"/>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9" name="Rounded Rectangle 498"/>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500" name="Rounded Rectangle 499"/>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sp>
        <p:nvSpPr>
          <p:cNvPr id="495" name="Rounded Rectangle 494"/>
          <p:cNvSpPr/>
          <p:nvPr/>
        </p:nvSpPr>
        <p:spPr>
          <a:xfrm>
            <a:off x="366364" y="259063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542" name="Oval 541"/>
          <p:cNvSpPr/>
          <p:nvPr/>
        </p:nvSpPr>
        <p:spPr>
          <a:xfrm>
            <a:off x="1048803" y="258951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3" name="Oval 542"/>
          <p:cNvSpPr/>
          <p:nvPr/>
        </p:nvSpPr>
        <p:spPr>
          <a:xfrm>
            <a:off x="1525088" y="258951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Oval 543"/>
          <p:cNvSpPr/>
          <p:nvPr/>
        </p:nvSpPr>
        <p:spPr>
          <a:xfrm>
            <a:off x="2001373" y="258951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5" name="Oval 544"/>
          <p:cNvSpPr/>
          <p:nvPr/>
        </p:nvSpPr>
        <p:spPr>
          <a:xfrm>
            <a:off x="2477659" y="258951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Oval 545"/>
          <p:cNvSpPr/>
          <p:nvPr/>
        </p:nvSpPr>
        <p:spPr>
          <a:xfrm>
            <a:off x="2953944" y="2589518"/>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3" name="Chord 552"/>
          <p:cNvSpPr/>
          <p:nvPr/>
        </p:nvSpPr>
        <p:spPr>
          <a:xfrm>
            <a:off x="1048803" y="2589517"/>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4" name="Chord 553"/>
          <p:cNvSpPr/>
          <p:nvPr/>
        </p:nvSpPr>
        <p:spPr>
          <a:xfrm>
            <a:off x="1525088" y="2589517"/>
            <a:ext cx="476285" cy="512967"/>
          </a:xfrm>
          <a:prstGeom prst="chord">
            <a:avLst>
              <a:gd name="adj1" fmla="val 12747321"/>
              <a:gd name="adj2" fmla="val 1965980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5" name="Chord 554"/>
          <p:cNvSpPr/>
          <p:nvPr/>
        </p:nvSpPr>
        <p:spPr>
          <a:xfrm>
            <a:off x="2001373" y="258951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6" name="Chord 555"/>
          <p:cNvSpPr/>
          <p:nvPr/>
        </p:nvSpPr>
        <p:spPr>
          <a:xfrm>
            <a:off x="2477658" y="2589517"/>
            <a:ext cx="476285" cy="512967"/>
          </a:xfrm>
          <a:prstGeom prst="chord">
            <a:avLst>
              <a:gd name="adj1" fmla="val 12350173"/>
              <a:gd name="adj2" fmla="val 200350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7" name="Chord 556"/>
          <p:cNvSpPr/>
          <p:nvPr/>
        </p:nvSpPr>
        <p:spPr>
          <a:xfrm>
            <a:off x="2953944" y="2589517"/>
            <a:ext cx="476285" cy="512967"/>
          </a:xfrm>
          <a:prstGeom prst="chord">
            <a:avLst>
              <a:gd name="adj1" fmla="val 11541880"/>
              <a:gd name="adj2" fmla="val 2086992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0" name="Oval 559"/>
          <p:cNvSpPr/>
          <p:nvPr/>
        </p:nvSpPr>
        <p:spPr>
          <a:xfrm>
            <a:off x="1525823"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1" name="Oval 560"/>
          <p:cNvSpPr/>
          <p:nvPr/>
        </p:nvSpPr>
        <p:spPr>
          <a:xfrm>
            <a:off x="2002108"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2" name="Oval 561"/>
          <p:cNvSpPr/>
          <p:nvPr/>
        </p:nvSpPr>
        <p:spPr>
          <a:xfrm>
            <a:off x="2478394"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3" name="Oval 562"/>
          <p:cNvSpPr/>
          <p:nvPr/>
        </p:nvSpPr>
        <p:spPr>
          <a:xfrm>
            <a:off x="2954679"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Content Placeholder 3"/>
          <p:cNvSpPr txBox="1">
            <a:spLocks/>
          </p:cNvSpPr>
          <p:nvPr/>
        </p:nvSpPr>
        <p:spPr>
          <a:xfrm>
            <a:off x="6271636" y="3870094"/>
            <a:ext cx="1908747"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980616"/>
                </a:solidFill>
                <a:effectLst/>
                <a:uLnTx/>
                <a:uFillTx/>
                <a:latin typeface="Cambria" panose="02040503050406030204" pitchFamily="18" charset="0"/>
                <a:ea typeface="+mn-ea"/>
                <a:cs typeface="+mn-cs"/>
              </a:rPr>
              <a:t>Fails with refresh interval </a:t>
            </a:r>
            <a:r>
              <a:rPr kumimoji="0" lang="en-US" sz="2400" b="1" i="0" u="none" strike="noStrike" kern="1200" cap="none" spc="0" normalizeH="0" baseline="0" noProof="0" dirty="0">
                <a:ln>
                  <a:noFill/>
                </a:ln>
                <a:solidFill>
                  <a:srgbClr val="980616"/>
                </a:solidFill>
                <a:effectLst/>
                <a:uLnTx/>
                <a:uFillTx/>
                <a:latin typeface="Cambria" panose="02040503050406030204" pitchFamily="18" charset="0"/>
                <a:ea typeface="+mn-ea"/>
                <a:cs typeface="+mn-cs"/>
              </a:rPr>
              <a:t>N</a:t>
            </a:r>
          </a:p>
        </p:txBody>
      </p:sp>
      <p:cxnSp>
        <p:nvCxnSpPr>
          <p:cNvPr id="205" name="Straight Arrow Connector 204"/>
          <p:cNvCxnSpPr/>
          <p:nvPr/>
        </p:nvCxnSpPr>
        <p:spPr>
          <a:xfrm flipH="1" flipV="1">
            <a:off x="5925504" y="4097053"/>
            <a:ext cx="662628" cy="149518"/>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7" name="Content Placeholder 3"/>
          <p:cNvSpPr txBox="1">
            <a:spLocks/>
          </p:cNvSpPr>
          <p:nvPr/>
        </p:nvSpPr>
        <p:spPr>
          <a:xfrm>
            <a:off x="6497873" y="2142419"/>
            <a:ext cx="2151006" cy="10590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Can handle a longer refresh interval</a:t>
            </a:r>
          </a:p>
        </p:txBody>
      </p:sp>
      <p:cxnSp>
        <p:nvCxnSpPr>
          <p:cNvPr id="208" name="Straight Arrow Connector 207"/>
          <p:cNvCxnSpPr>
            <a:cxnSpLocks/>
            <a:stCxn id="207" idx="1"/>
          </p:cNvCxnSpPr>
          <p:nvPr/>
        </p:nvCxnSpPr>
        <p:spPr>
          <a:xfrm flipH="1">
            <a:off x="5886249" y="2671920"/>
            <a:ext cx="611624" cy="57166"/>
          </a:xfrm>
          <a:prstGeom prst="straightConnector1">
            <a:avLst/>
          </a:prstGeom>
          <a:ln w="762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17" name="Group 316"/>
          <p:cNvGrpSpPr/>
          <p:nvPr/>
        </p:nvGrpSpPr>
        <p:grpSpPr>
          <a:xfrm>
            <a:off x="3416314" y="4979538"/>
            <a:ext cx="2381426" cy="316503"/>
            <a:chOff x="2223532" y="4533556"/>
            <a:chExt cx="3200400" cy="394932"/>
          </a:xfrm>
        </p:grpSpPr>
        <p:sp>
          <p:nvSpPr>
            <p:cNvPr id="318" name="Rounded Rectangle 317"/>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19" name="Rounded Rectangle 318"/>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0" name="Rounded Rectangle 319"/>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1" name="Rounded Rectangle 320"/>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322" name="Rounded Rectangle 321"/>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559" name="Oval 558"/>
          <p:cNvSpPr/>
          <p:nvPr/>
        </p:nvSpPr>
        <p:spPr>
          <a:xfrm>
            <a:off x="1049538"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p:cNvSpPr/>
          <p:nvPr/>
        </p:nvSpPr>
        <p:spPr>
          <a:xfrm>
            <a:off x="1527256" y="316608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Chord 350"/>
          <p:cNvSpPr/>
          <p:nvPr/>
        </p:nvSpPr>
        <p:spPr>
          <a:xfrm>
            <a:off x="1527256" y="3166086"/>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Oval 351"/>
          <p:cNvSpPr/>
          <p:nvPr/>
        </p:nvSpPr>
        <p:spPr>
          <a:xfrm>
            <a:off x="1527991" y="316560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Oval 353"/>
          <p:cNvSpPr/>
          <p:nvPr/>
        </p:nvSpPr>
        <p:spPr>
          <a:xfrm>
            <a:off x="3907493" y="318471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Chord 354"/>
          <p:cNvSpPr/>
          <p:nvPr/>
        </p:nvSpPr>
        <p:spPr>
          <a:xfrm>
            <a:off x="3907493" y="318470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Oval 355"/>
          <p:cNvSpPr/>
          <p:nvPr/>
        </p:nvSpPr>
        <p:spPr>
          <a:xfrm>
            <a:off x="3908228" y="318423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Oval 357"/>
          <p:cNvSpPr/>
          <p:nvPr/>
        </p:nvSpPr>
        <p:spPr>
          <a:xfrm>
            <a:off x="4873153" y="4381019"/>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Chord 358"/>
          <p:cNvSpPr/>
          <p:nvPr/>
        </p:nvSpPr>
        <p:spPr>
          <a:xfrm>
            <a:off x="4873153" y="4381018"/>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Oval 359"/>
          <p:cNvSpPr/>
          <p:nvPr/>
        </p:nvSpPr>
        <p:spPr>
          <a:xfrm>
            <a:off x="4873888" y="438054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Oval 361"/>
          <p:cNvSpPr/>
          <p:nvPr/>
        </p:nvSpPr>
        <p:spPr>
          <a:xfrm>
            <a:off x="2498772" y="434161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Chord 362"/>
          <p:cNvSpPr/>
          <p:nvPr/>
        </p:nvSpPr>
        <p:spPr>
          <a:xfrm>
            <a:off x="2498772" y="4341616"/>
            <a:ext cx="476285" cy="512967"/>
          </a:xfrm>
          <a:prstGeom prst="chord">
            <a:avLst>
              <a:gd name="adj1" fmla="val 11424034"/>
              <a:gd name="adj2" fmla="val 2094718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Oval 363"/>
          <p:cNvSpPr/>
          <p:nvPr/>
        </p:nvSpPr>
        <p:spPr>
          <a:xfrm>
            <a:off x="2499507" y="434113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6" name="Oval 365"/>
          <p:cNvSpPr/>
          <p:nvPr/>
        </p:nvSpPr>
        <p:spPr>
          <a:xfrm>
            <a:off x="1057598" y="4337806"/>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Chord 366"/>
          <p:cNvSpPr/>
          <p:nvPr/>
        </p:nvSpPr>
        <p:spPr>
          <a:xfrm>
            <a:off x="1057598" y="4337805"/>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Oval 367"/>
          <p:cNvSpPr/>
          <p:nvPr/>
        </p:nvSpPr>
        <p:spPr>
          <a:xfrm>
            <a:off x="1058333" y="433732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Oval 369"/>
          <p:cNvSpPr/>
          <p:nvPr/>
        </p:nvSpPr>
        <p:spPr>
          <a:xfrm>
            <a:off x="1065013" y="374304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Chord 370"/>
          <p:cNvSpPr/>
          <p:nvPr/>
        </p:nvSpPr>
        <p:spPr>
          <a:xfrm>
            <a:off x="1065013" y="374304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Oval 371"/>
          <p:cNvSpPr/>
          <p:nvPr/>
        </p:nvSpPr>
        <p:spPr>
          <a:xfrm>
            <a:off x="1065748" y="374256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Oval 373"/>
          <p:cNvSpPr/>
          <p:nvPr/>
        </p:nvSpPr>
        <p:spPr>
          <a:xfrm>
            <a:off x="3430559" y="375796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Chord 374"/>
          <p:cNvSpPr/>
          <p:nvPr/>
        </p:nvSpPr>
        <p:spPr>
          <a:xfrm>
            <a:off x="3430559" y="3757968"/>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Oval 375"/>
          <p:cNvSpPr/>
          <p:nvPr/>
        </p:nvSpPr>
        <p:spPr>
          <a:xfrm>
            <a:off x="3431294" y="375749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Oval 377"/>
          <p:cNvSpPr/>
          <p:nvPr/>
        </p:nvSpPr>
        <p:spPr>
          <a:xfrm>
            <a:off x="3906843" y="37483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Chord 378"/>
          <p:cNvSpPr/>
          <p:nvPr/>
        </p:nvSpPr>
        <p:spPr>
          <a:xfrm>
            <a:off x="3906843" y="37483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Oval 379"/>
          <p:cNvSpPr/>
          <p:nvPr/>
        </p:nvSpPr>
        <p:spPr>
          <a:xfrm>
            <a:off x="3907578" y="37478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Oval 381"/>
          <p:cNvSpPr/>
          <p:nvPr/>
        </p:nvSpPr>
        <p:spPr>
          <a:xfrm>
            <a:off x="2498772" y="376553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Chord 382"/>
          <p:cNvSpPr/>
          <p:nvPr/>
        </p:nvSpPr>
        <p:spPr>
          <a:xfrm>
            <a:off x="2498772" y="376553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Oval 383"/>
          <p:cNvSpPr/>
          <p:nvPr/>
        </p:nvSpPr>
        <p:spPr>
          <a:xfrm>
            <a:off x="2499507" y="376506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3435864" y="2594924"/>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Chord 106"/>
          <p:cNvSpPr/>
          <p:nvPr/>
        </p:nvSpPr>
        <p:spPr>
          <a:xfrm>
            <a:off x="3435864" y="2594923"/>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3436599" y="259444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4385014" y="3185527"/>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Chord 110"/>
          <p:cNvSpPr/>
          <p:nvPr/>
        </p:nvSpPr>
        <p:spPr>
          <a:xfrm>
            <a:off x="4385014" y="3185526"/>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385749" y="31850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1537696" y="3740159"/>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Chord 114"/>
          <p:cNvSpPr/>
          <p:nvPr/>
        </p:nvSpPr>
        <p:spPr>
          <a:xfrm>
            <a:off x="1537696" y="3740158"/>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1538431" y="373968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3903420" y="4339820"/>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Chord 118"/>
          <p:cNvSpPr/>
          <p:nvPr/>
        </p:nvSpPr>
        <p:spPr>
          <a:xfrm>
            <a:off x="3903420" y="4339819"/>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3904155" y="433934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2014971" y="4336332"/>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Chord 122"/>
          <p:cNvSpPr/>
          <p:nvPr/>
        </p:nvSpPr>
        <p:spPr>
          <a:xfrm>
            <a:off x="2014971" y="4336331"/>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015706" y="43358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5352152" y="3771986"/>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Chord 126"/>
          <p:cNvSpPr/>
          <p:nvPr/>
        </p:nvSpPr>
        <p:spPr>
          <a:xfrm>
            <a:off x="5352152" y="3771985"/>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5352887" y="377150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4881780" y="3188631"/>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Chord 130"/>
          <p:cNvSpPr/>
          <p:nvPr/>
        </p:nvSpPr>
        <p:spPr>
          <a:xfrm>
            <a:off x="4881780" y="3188630"/>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4882515" y="318815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5346458" y="259166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Chord 134"/>
          <p:cNvSpPr/>
          <p:nvPr/>
        </p:nvSpPr>
        <p:spPr>
          <a:xfrm>
            <a:off x="5346458" y="259166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5347193" y="259118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1540664" y="434436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Chord 138"/>
          <p:cNvSpPr/>
          <p:nvPr/>
        </p:nvSpPr>
        <p:spPr>
          <a:xfrm>
            <a:off x="1540664" y="434436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1541399" y="434388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p:cNvSpPr/>
          <p:nvPr/>
        </p:nvSpPr>
        <p:spPr>
          <a:xfrm>
            <a:off x="3906201" y="25977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Chord 142"/>
          <p:cNvSpPr/>
          <p:nvPr/>
        </p:nvSpPr>
        <p:spPr>
          <a:xfrm>
            <a:off x="3906201" y="25977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3906936" y="25972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4387855" y="43500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Chord 146"/>
          <p:cNvSpPr/>
          <p:nvPr/>
        </p:nvSpPr>
        <p:spPr>
          <a:xfrm>
            <a:off x="4387855" y="43500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4388590" y="43495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950156" y="316755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Chord 150"/>
          <p:cNvSpPr/>
          <p:nvPr/>
        </p:nvSpPr>
        <p:spPr>
          <a:xfrm>
            <a:off x="2950156" y="3167551"/>
            <a:ext cx="476285" cy="512967"/>
          </a:xfrm>
          <a:prstGeom prst="chord">
            <a:avLst>
              <a:gd name="adj1" fmla="val 12511964"/>
              <a:gd name="adj2" fmla="val 199556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p:cNvSpPr/>
          <p:nvPr/>
        </p:nvSpPr>
        <p:spPr>
          <a:xfrm>
            <a:off x="2950891" y="316707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p:cNvSpPr/>
          <p:nvPr/>
        </p:nvSpPr>
        <p:spPr>
          <a:xfrm>
            <a:off x="2005469" y="316384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Chord 154"/>
          <p:cNvSpPr/>
          <p:nvPr/>
        </p:nvSpPr>
        <p:spPr>
          <a:xfrm>
            <a:off x="2005469" y="3163839"/>
            <a:ext cx="476285" cy="512967"/>
          </a:xfrm>
          <a:prstGeom prst="chord">
            <a:avLst>
              <a:gd name="adj1" fmla="val 13083115"/>
              <a:gd name="adj2" fmla="val 1932863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p:cNvSpPr/>
          <p:nvPr/>
        </p:nvSpPr>
        <p:spPr>
          <a:xfrm>
            <a:off x="2006204" y="31633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p:cNvSpPr/>
          <p:nvPr/>
        </p:nvSpPr>
        <p:spPr>
          <a:xfrm>
            <a:off x="2005375" y="373872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Chord 158"/>
          <p:cNvSpPr/>
          <p:nvPr/>
        </p:nvSpPr>
        <p:spPr>
          <a:xfrm>
            <a:off x="2005375" y="373872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p:cNvSpPr/>
          <p:nvPr/>
        </p:nvSpPr>
        <p:spPr>
          <a:xfrm>
            <a:off x="2006110" y="37382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2965765" y="434274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Chord 162"/>
          <p:cNvSpPr/>
          <p:nvPr/>
        </p:nvSpPr>
        <p:spPr>
          <a:xfrm>
            <a:off x="2965765" y="434273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2966500" y="43422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p:cNvSpPr/>
          <p:nvPr/>
        </p:nvSpPr>
        <p:spPr>
          <a:xfrm>
            <a:off x="4876602" y="258726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Chord 166"/>
          <p:cNvSpPr/>
          <p:nvPr/>
        </p:nvSpPr>
        <p:spPr>
          <a:xfrm>
            <a:off x="4876602" y="2587262"/>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p:cNvSpPr/>
          <p:nvPr/>
        </p:nvSpPr>
        <p:spPr>
          <a:xfrm>
            <a:off x="4877337" y="258678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p:cNvSpPr/>
          <p:nvPr/>
        </p:nvSpPr>
        <p:spPr>
          <a:xfrm>
            <a:off x="5349254" y="318823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Chord 172"/>
          <p:cNvSpPr/>
          <p:nvPr/>
        </p:nvSpPr>
        <p:spPr>
          <a:xfrm>
            <a:off x="5349254" y="318822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p:cNvSpPr/>
          <p:nvPr/>
        </p:nvSpPr>
        <p:spPr>
          <a:xfrm>
            <a:off x="5349989" y="318775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p:cNvSpPr/>
          <p:nvPr/>
        </p:nvSpPr>
        <p:spPr>
          <a:xfrm>
            <a:off x="4380160" y="376379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Chord 176"/>
          <p:cNvSpPr/>
          <p:nvPr/>
        </p:nvSpPr>
        <p:spPr>
          <a:xfrm>
            <a:off x="4380160" y="3763796"/>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p:cNvSpPr/>
          <p:nvPr/>
        </p:nvSpPr>
        <p:spPr>
          <a:xfrm>
            <a:off x="4380895" y="376331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p:cNvSpPr/>
          <p:nvPr/>
        </p:nvSpPr>
        <p:spPr>
          <a:xfrm>
            <a:off x="3431652" y="433585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Chord 180"/>
          <p:cNvSpPr/>
          <p:nvPr/>
        </p:nvSpPr>
        <p:spPr>
          <a:xfrm>
            <a:off x="3431652" y="4335853"/>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p:cNvSpPr/>
          <p:nvPr/>
        </p:nvSpPr>
        <p:spPr>
          <a:xfrm>
            <a:off x="3432387" y="433537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p:cNvSpPr/>
          <p:nvPr/>
        </p:nvSpPr>
        <p:spPr>
          <a:xfrm>
            <a:off x="5343490" y="437028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Chord 184"/>
          <p:cNvSpPr/>
          <p:nvPr/>
        </p:nvSpPr>
        <p:spPr>
          <a:xfrm>
            <a:off x="5343490" y="437028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p:cNvSpPr/>
          <p:nvPr/>
        </p:nvSpPr>
        <p:spPr>
          <a:xfrm>
            <a:off x="5344225" y="436981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p:cNvSpPr/>
          <p:nvPr/>
        </p:nvSpPr>
        <p:spPr>
          <a:xfrm>
            <a:off x="2472338" y="317304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Chord 188"/>
          <p:cNvSpPr/>
          <p:nvPr/>
        </p:nvSpPr>
        <p:spPr>
          <a:xfrm>
            <a:off x="2472338" y="317304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Oval 189"/>
          <p:cNvSpPr/>
          <p:nvPr/>
        </p:nvSpPr>
        <p:spPr>
          <a:xfrm>
            <a:off x="2473073" y="317256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Oval 191"/>
          <p:cNvSpPr/>
          <p:nvPr/>
        </p:nvSpPr>
        <p:spPr>
          <a:xfrm>
            <a:off x="4867885" y="377694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Chord 192"/>
          <p:cNvSpPr/>
          <p:nvPr/>
        </p:nvSpPr>
        <p:spPr>
          <a:xfrm>
            <a:off x="4867885" y="377694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Oval 193"/>
          <p:cNvSpPr/>
          <p:nvPr/>
        </p:nvSpPr>
        <p:spPr>
          <a:xfrm>
            <a:off x="4868620" y="37764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Oval 195"/>
          <p:cNvSpPr/>
          <p:nvPr/>
        </p:nvSpPr>
        <p:spPr>
          <a:xfrm>
            <a:off x="1046659" y="316524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Chord 196"/>
          <p:cNvSpPr/>
          <p:nvPr/>
        </p:nvSpPr>
        <p:spPr>
          <a:xfrm>
            <a:off x="1046659" y="3165239"/>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Oval 197"/>
          <p:cNvSpPr/>
          <p:nvPr/>
        </p:nvSpPr>
        <p:spPr>
          <a:xfrm>
            <a:off x="1047394" y="31647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p:cNvSpPr/>
          <p:nvPr/>
        </p:nvSpPr>
        <p:spPr>
          <a:xfrm>
            <a:off x="4384194" y="259773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Chord 200"/>
          <p:cNvSpPr/>
          <p:nvPr/>
        </p:nvSpPr>
        <p:spPr>
          <a:xfrm>
            <a:off x="4384194" y="2597738"/>
            <a:ext cx="476285" cy="512967"/>
          </a:xfrm>
          <a:prstGeom prst="chord">
            <a:avLst>
              <a:gd name="adj1" fmla="val 12931907"/>
              <a:gd name="adj2" fmla="val 194919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Oval 201"/>
          <p:cNvSpPr/>
          <p:nvPr/>
        </p:nvSpPr>
        <p:spPr>
          <a:xfrm>
            <a:off x="4384929" y="259726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p:cNvSpPr/>
          <p:nvPr/>
        </p:nvSpPr>
        <p:spPr>
          <a:xfrm>
            <a:off x="2965274" y="377647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Chord 208"/>
          <p:cNvSpPr/>
          <p:nvPr/>
        </p:nvSpPr>
        <p:spPr>
          <a:xfrm>
            <a:off x="2965274" y="3776469"/>
            <a:ext cx="476285" cy="512967"/>
          </a:xfrm>
          <a:prstGeom prst="chord">
            <a:avLst>
              <a:gd name="adj1" fmla="val 12646583"/>
              <a:gd name="adj2" fmla="val 1974040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p:cNvSpPr/>
          <p:nvPr/>
        </p:nvSpPr>
        <p:spPr>
          <a:xfrm>
            <a:off x="2966009" y="377599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Oval 211"/>
          <p:cNvSpPr/>
          <p:nvPr/>
        </p:nvSpPr>
        <p:spPr>
          <a:xfrm>
            <a:off x="3432593" y="317384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Chord 212"/>
          <p:cNvSpPr/>
          <p:nvPr/>
        </p:nvSpPr>
        <p:spPr>
          <a:xfrm>
            <a:off x="3432593" y="317384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Oval 213"/>
          <p:cNvSpPr/>
          <p:nvPr/>
        </p:nvSpPr>
        <p:spPr>
          <a:xfrm>
            <a:off x="3433328" y="31733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1056953" y="2660817"/>
            <a:ext cx="4767939" cy="1932958"/>
            <a:chOff x="1056953" y="2817402"/>
            <a:chExt cx="4767939" cy="1932958"/>
          </a:xfrm>
        </p:grpSpPr>
        <p:cxnSp>
          <p:nvCxnSpPr>
            <p:cNvPr id="618" name="Straight Connector 617"/>
            <p:cNvCxnSpPr/>
            <p:nvPr/>
          </p:nvCxnSpPr>
          <p:spPr>
            <a:xfrm flipV="1">
              <a:off x="1560073" y="2864050"/>
              <a:ext cx="4082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066838" y="281740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510580" y="2887943"/>
              <a:ext cx="42124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2950399" y="294519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1056953" y="2932699"/>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1535406" y="350926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915643" y="352789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881303" y="4724200"/>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2506922" y="470355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1065748" y="4680987"/>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130478" y="397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496024" y="398585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972308" y="39762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2564237" y="399342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3432319" y="300546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381469" y="3596067"/>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534151" y="4150699"/>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899875" y="4750360"/>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011426" y="4746872"/>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5348607" y="4182526"/>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947245" y="3416515"/>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5411923" y="28195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1606129" y="45722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971666" y="28256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4453320" y="45779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3020310" y="345639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070934" y="341985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013525" y="4081906"/>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2973915" y="468592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884752" y="293044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357404" y="353141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388310" y="410697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3497117" y="456373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5408955" y="459817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537803" y="340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4933350" y="40048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1112124" y="3393124"/>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4449659" y="28584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3030739" y="405593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3498058" y="34017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216" name="Straight Arrow Connector 215">
            <a:extLst>
              <a:ext uri="{FF2B5EF4-FFF2-40B4-BE49-F238E27FC236}">
                <a16:creationId xmlns:a16="http://schemas.microsoft.com/office/drawing/2014/main" id="{A40422A9-4630-B843-AA73-5D5D68836895}"/>
              </a:ext>
            </a:extLst>
          </p:cNvPr>
          <p:cNvCxnSpPr>
            <a:cxnSpLocks/>
          </p:cNvCxnSpPr>
          <p:nvPr/>
        </p:nvCxnSpPr>
        <p:spPr>
          <a:xfrm flipH="1" flipV="1">
            <a:off x="2792077" y="4868191"/>
            <a:ext cx="396221" cy="773922"/>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7" name="Content Placeholder 3">
            <a:extLst>
              <a:ext uri="{FF2B5EF4-FFF2-40B4-BE49-F238E27FC236}">
                <a16:creationId xmlns:a16="http://schemas.microsoft.com/office/drawing/2014/main" id="{69F9C423-5D08-FE4A-B934-4214F5087911}"/>
              </a:ext>
            </a:extLst>
          </p:cNvPr>
          <p:cNvSpPr txBox="1">
            <a:spLocks/>
          </p:cNvSpPr>
          <p:nvPr/>
        </p:nvSpPr>
        <p:spPr>
          <a:xfrm>
            <a:off x="558291" y="5681132"/>
            <a:ext cx="7591102"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time N, some cells leak close to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Vmin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These </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RNG cells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fail randomly </a:t>
            </a:r>
          </a:p>
        </p:txBody>
      </p:sp>
      <p:sp>
        <p:nvSpPr>
          <p:cNvPr id="218" name="TextBox 217">
            <a:extLst>
              <a:ext uri="{FF2B5EF4-FFF2-40B4-BE49-F238E27FC236}">
                <a16:creationId xmlns:a16="http://schemas.microsoft.com/office/drawing/2014/main" id="{BA75E75C-168A-7648-864F-4EEB44DC6A33}"/>
              </a:ext>
            </a:extLst>
          </p:cNvPr>
          <p:cNvSpPr txBox="1"/>
          <p:nvPr/>
        </p:nvSpPr>
        <p:spPr>
          <a:xfrm flipH="1">
            <a:off x="249382" y="621128"/>
            <a:ext cx="8806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[Keller+, ISCAS, 2014] [</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Hashemian</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DATE, 2015] [</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Sutar</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TECS, 2018]</a:t>
            </a:r>
          </a:p>
        </p:txBody>
      </p:sp>
    </p:spTree>
    <p:extLst>
      <p:ext uri="{BB962C8B-B14F-4D97-AF65-F5344CB8AC3E}">
        <p14:creationId xmlns:p14="http://schemas.microsoft.com/office/powerpoint/2010/main" val="98019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7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8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3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3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3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4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4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4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4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4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5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5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5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56"/>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5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6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6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64"/>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66"/>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6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70"/>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7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76"/>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78"/>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8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8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8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86"/>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88"/>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90"/>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92"/>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9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96"/>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98"/>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200"/>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20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206"/>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210"/>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212"/>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214"/>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22" presetClass="entr" presetSubtype="1" fill="hold" grpId="0" nodeType="clickEffect">
                                  <p:stCondLst>
                                    <p:cond delay="0"/>
                                  </p:stCondLst>
                                  <p:childTnLst>
                                    <p:set>
                                      <p:cBhvr>
                                        <p:cTn id="192" dur="1" fill="hold">
                                          <p:stCondLst>
                                            <p:cond delay="0"/>
                                          </p:stCondLst>
                                        </p:cTn>
                                        <p:tgtEl>
                                          <p:spTgt spid="553"/>
                                        </p:tgtEl>
                                        <p:attrNameLst>
                                          <p:attrName>style.visibility</p:attrName>
                                        </p:attrNameLst>
                                      </p:cBhvr>
                                      <p:to>
                                        <p:strVal val="visible"/>
                                      </p:to>
                                    </p:set>
                                    <p:animEffect transition="in" filter="wipe(up)">
                                      <p:cBhvr>
                                        <p:cTn id="193" dur="3000"/>
                                        <p:tgtEl>
                                          <p:spTgt spid="553"/>
                                        </p:tgtEl>
                                      </p:cBhvr>
                                    </p:animEffect>
                                  </p:childTnLst>
                                </p:cTn>
                              </p:par>
                              <p:par>
                                <p:cTn id="194" presetID="22" presetClass="entr" presetSubtype="1" fill="hold" grpId="0" nodeType="withEffect">
                                  <p:stCondLst>
                                    <p:cond delay="0"/>
                                  </p:stCondLst>
                                  <p:childTnLst>
                                    <p:set>
                                      <p:cBhvr>
                                        <p:cTn id="195" dur="1" fill="hold">
                                          <p:stCondLst>
                                            <p:cond delay="0"/>
                                          </p:stCondLst>
                                        </p:cTn>
                                        <p:tgtEl>
                                          <p:spTgt spid="554"/>
                                        </p:tgtEl>
                                        <p:attrNameLst>
                                          <p:attrName>style.visibility</p:attrName>
                                        </p:attrNameLst>
                                      </p:cBhvr>
                                      <p:to>
                                        <p:strVal val="visible"/>
                                      </p:to>
                                    </p:set>
                                    <p:animEffect transition="in" filter="wipe(up)">
                                      <p:cBhvr>
                                        <p:cTn id="196" dur="3000"/>
                                        <p:tgtEl>
                                          <p:spTgt spid="554"/>
                                        </p:tgtEl>
                                      </p:cBhvr>
                                    </p:animEffect>
                                  </p:childTnLst>
                                </p:cTn>
                              </p:par>
                              <p:par>
                                <p:cTn id="197" presetID="22" presetClass="entr" presetSubtype="1" fill="hold" grpId="0" nodeType="withEffect">
                                  <p:stCondLst>
                                    <p:cond delay="0"/>
                                  </p:stCondLst>
                                  <p:childTnLst>
                                    <p:set>
                                      <p:cBhvr>
                                        <p:cTn id="198" dur="1" fill="hold">
                                          <p:stCondLst>
                                            <p:cond delay="0"/>
                                          </p:stCondLst>
                                        </p:cTn>
                                        <p:tgtEl>
                                          <p:spTgt spid="555"/>
                                        </p:tgtEl>
                                        <p:attrNameLst>
                                          <p:attrName>style.visibility</p:attrName>
                                        </p:attrNameLst>
                                      </p:cBhvr>
                                      <p:to>
                                        <p:strVal val="visible"/>
                                      </p:to>
                                    </p:set>
                                    <p:animEffect transition="in" filter="wipe(up)">
                                      <p:cBhvr>
                                        <p:cTn id="199" dur="3000"/>
                                        <p:tgtEl>
                                          <p:spTgt spid="555"/>
                                        </p:tgtEl>
                                      </p:cBhvr>
                                    </p:animEffect>
                                  </p:childTnLst>
                                </p:cTn>
                              </p:par>
                              <p:par>
                                <p:cTn id="200" presetID="22" presetClass="entr" presetSubtype="1" fill="hold" grpId="0" nodeType="withEffect">
                                  <p:stCondLst>
                                    <p:cond delay="0"/>
                                  </p:stCondLst>
                                  <p:childTnLst>
                                    <p:set>
                                      <p:cBhvr>
                                        <p:cTn id="201" dur="1" fill="hold">
                                          <p:stCondLst>
                                            <p:cond delay="0"/>
                                          </p:stCondLst>
                                        </p:cTn>
                                        <p:tgtEl>
                                          <p:spTgt spid="556"/>
                                        </p:tgtEl>
                                        <p:attrNameLst>
                                          <p:attrName>style.visibility</p:attrName>
                                        </p:attrNameLst>
                                      </p:cBhvr>
                                      <p:to>
                                        <p:strVal val="visible"/>
                                      </p:to>
                                    </p:set>
                                    <p:animEffect transition="in" filter="wipe(up)">
                                      <p:cBhvr>
                                        <p:cTn id="202" dur="3000"/>
                                        <p:tgtEl>
                                          <p:spTgt spid="556"/>
                                        </p:tgtEl>
                                      </p:cBhvr>
                                    </p:animEffect>
                                  </p:childTnLst>
                                </p:cTn>
                              </p:par>
                              <p:par>
                                <p:cTn id="203" presetID="22" presetClass="entr" presetSubtype="1" fill="hold" grpId="0" nodeType="withEffect">
                                  <p:stCondLst>
                                    <p:cond delay="0"/>
                                  </p:stCondLst>
                                  <p:childTnLst>
                                    <p:set>
                                      <p:cBhvr>
                                        <p:cTn id="204" dur="1" fill="hold">
                                          <p:stCondLst>
                                            <p:cond delay="0"/>
                                          </p:stCondLst>
                                        </p:cTn>
                                        <p:tgtEl>
                                          <p:spTgt spid="557"/>
                                        </p:tgtEl>
                                        <p:attrNameLst>
                                          <p:attrName>style.visibility</p:attrName>
                                        </p:attrNameLst>
                                      </p:cBhvr>
                                      <p:to>
                                        <p:strVal val="visible"/>
                                      </p:to>
                                    </p:set>
                                    <p:animEffect transition="in" filter="wipe(up)">
                                      <p:cBhvr>
                                        <p:cTn id="205" dur="3000"/>
                                        <p:tgtEl>
                                          <p:spTgt spid="557"/>
                                        </p:tgtEl>
                                      </p:cBhvr>
                                    </p:animEffect>
                                  </p:childTnLst>
                                </p:cTn>
                              </p:par>
                              <p:par>
                                <p:cTn id="206" presetID="22" presetClass="entr" presetSubtype="1" fill="hold" grpId="0" nodeType="withEffect">
                                  <p:stCondLst>
                                    <p:cond delay="0"/>
                                  </p:stCondLst>
                                  <p:childTnLst>
                                    <p:set>
                                      <p:cBhvr>
                                        <p:cTn id="207" dur="1" fill="hold">
                                          <p:stCondLst>
                                            <p:cond delay="0"/>
                                          </p:stCondLst>
                                        </p:cTn>
                                        <p:tgtEl>
                                          <p:spTgt spid="351"/>
                                        </p:tgtEl>
                                        <p:attrNameLst>
                                          <p:attrName>style.visibility</p:attrName>
                                        </p:attrNameLst>
                                      </p:cBhvr>
                                      <p:to>
                                        <p:strVal val="visible"/>
                                      </p:to>
                                    </p:set>
                                    <p:animEffect transition="in" filter="wipe(up)">
                                      <p:cBhvr>
                                        <p:cTn id="208" dur="3000"/>
                                        <p:tgtEl>
                                          <p:spTgt spid="351"/>
                                        </p:tgtEl>
                                      </p:cBhvr>
                                    </p:animEffect>
                                  </p:childTnLst>
                                </p:cTn>
                              </p:par>
                              <p:par>
                                <p:cTn id="209" presetID="22" presetClass="entr" presetSubtype="1" fill="hold" grpId="0" nodeType="withEffect">
                                  <p:stCondLst>
                                    <p:cond delay="0"/>
                                  </p:stCondLst>
                                  <p:childTnLst>
                                    <p:set>
                                      <p:cBhvr>
                                        <p:cTn id="210" dur="1" fill="hold">
                                          <p:stCondLst>
                                            <p:cond delay="0"/>
                                          </p:stCondLst>
                                        </p:cTn>
                                        <p:tgtEl>
                                          <p:spTgt spid="355"/>
                                        </p:tgtEl>
                                        <p:attrNameLst>
                                          <p:attrName>style.visibility</p:attrName>
                                        </p:attrNameLst>
                                      </p:cBhvr>
                                      <p:to>
                                        <p:strVal val="visible"/>
                                      </p:to>
                                    </p:set>
                                    <p:animEffect transition="in" filter="wipe(up)">
                                      <p:cBhvr>
                                        <p:cTn id="211" dur="3000"/>
                                        <p:tgtEl>
                                          <p:spTgt spid="355"/>
                                        </p:tgtEl>
                                      </p:cBhvr>
                                    </p:animEffect>
                                  </p:childTnLst>
                                </p:cTn>
                              </p:par>
                              <p:par>
                                <p:cTn id="212" presetID="22" presetClass="entr" presetSubtype="1" fill="hold" grpId="0" nodeType="withEffect">
                                  <p:stCondLst>
                                    <p:cond delay="0"/>
                                  </p:stCondLst>
                                  <p:childTnLst>
                                    <p:set>
                                      <p:cBhvr>
                                        <p:cTn id="213" dur="1" fill="hold">
                                          <p:stCondLst>
                                            <p:cond delay="0"/>
                                          </p:stCondLst>
                                        </p:cTn>
                                        <p:tgtEl>
                                          <p:spTgt spid="359"/>
                                        </p:tgtEl>
                                        <p:attrNameLst>
                                          <p:attrName>style.visibility</p:attrName>
                                        </p:attrNameLst>
                                      </p:cBhvr>
                                      <p:to>
                                        <p:strVal val="visible"/>
                                      </p:to>
                                    </p:set>
                                    <p:animEffect transition="in" filter="wipe(up)">
                                      <p:cBhvr>
                                        <p:cTn id="214" dur="3000"/>
                                        <p:tgtEl>
                                          <p:spTgt spid="359"/>
                                        </p:tgtEl>
                                      </p:cBhvr>
                                    </p:animEffect>
                                  </p:childTnLst>
                                </p:cTn>
                              </p:par>
                              <p:par>
                                <p:cTn id="215" presetID="22" presetClass="entr" presetSubtype="1" fill="hold" grpId="0" nodeType="withEffect">
                                  <p:stCondLst>
                                    <p:cond delay="0"/>
                                  </p:stCondLst>
                                  <p:childTnLst>
                                    <p:set>
                                      <p:cBhvr>
                                        <p:cTn id="216" dur="1" fill="hold">
                                          <p:stCondLst>
                                            <p:cond delay="0"/>
                                          </p:stCondLst>
                                        </p:cTn>
                                        <p:tgtEl>
                                          <p:spTgt spid="363"/>
                                        </p:tgtEl>
                                        <p:attrNameLst>
                                          <p:attrName>style.visibility</p:attrName>
                                        </p:attrNameLst>
                                      </p:cBhvr>
                                      <p:to>
                                        <p:strVal val="visible"/>
                                      </p:to>
                                    </p:set>
                                    <p:animEffect transition="in" filter="wipe(up)">
                                      <p:cBhvr>
                                        <p:cTn id="217" dur="3000"/>
                                        <p:tgtEl>
                                          <p:spTgt spid="363"/>
                                        </p:tgtEl>
                                      </p:cBhvr>
                                    </p:animEffect>
                                  </p:childTnLst>
                                </p:cTn>
                              </p:par>
                              <p:par>
                                <p:cTn id="218" presetID="22" presetClass="entr" presetSubtype="1" fill="hold" grpId="0" nodeType="withEffect">
                                  <p:stCondLst>
                                    <p:cond delay="0"/>
                                  </p:stCondLst>
                                  <p:childTnLst>
                                    <p:set>
                                      <p:cBhvr>
                                        <p:cTn id="219" dur="1" fill="hold">
                                          <p:stCondLst>
                                            <p:cond delay="0"/>
                                          </p:stCondLst>
                                        </p:cTn>
                                        <p:tgtEl>
                                          <p:spTgt spid="367"/>
                                        </p:tgtEl>
                                        <p:attrNameLst>
                                          <p:attrName>style.visibility</p:attrName>
                                        </p:attrNameLst>
                                      </p:cBhvr>
                                      <p:to>
                                        <p:strVal val="visible"/>
                                      </p:to>
                                    </p:set>
                                    <p:animEffect transition="in" filter="wipe(up)">
                                      <p:cBhvr>
                                        <p:cTn id="220" dur="3000"/>
                                        <p:tgtEl>
                                          <p:spTgt spid="367"/>
                                        </p:tgtEl>
                                      </p:cBhvr>
                                    </p:animEffect>
                                  </p:childTnLst>
                                </p:cTn>
                              </p:par>
                              <p:par>
                                <p:cTn id="221" presetID="22" presetClass="entr" presetSubtype="1" fill="hold" grpId="0" nodeType="withEffect">
                                  <p:stCondLst>
                                    <p:cond delay="0"/>
                                  </p:stCondLst>
                                  <p:childTnLst>
                                    <p:set>
                                      <p:cBhvr>
                                        <p:cTn id="222" dur="1" fill="hold">
                                          <p:stCondLst>
                                            <p:cond delay="0"/>
                                          </p:stCondLst>
                                        </p:cTn>
                                        <p:tgtEl>
                                          <p:spTgt spid="371"/>
                                        </p:tgtEl>
                                        <p:attrNameLst>
                                          <p:attrName>style.visibility</p:attrName>
                                        </p:attrNameLst>
                                      </p:cBhvr>
                                      <p:to>
                                        <p:strVal val="visible"/>
                                      </p:to>
                                    </p:set>
                                    <p:animEffect transition="in" filter="wipe(up)">
                                      <p:cBhvr>
                                        <p:cTn id="223" dur="3000"/>
                                        <p:tgtEl>
                                          <p:spTgt spid="371"/>
                                        </p:tgtEl>
                                      </p:cBhvr>
                                    </p:animEffect>
                                  </p:childTnLst>
                                </p:cTn>
                              </p:par>
                              <p:par>
                                <p:cTn id="224" presetID="22" presetClass="entr" presetSubtype="1" fill="hold" grpId="0" nodeType="withEffect">
                                  <p:stCondLst>
                                    <p:cond delay="0"/>
                                  </p:stCondLst>
                                  <p:childTnLst>
                                    <p:set>
                                      <p:cBhvr>
                                        <p:cTn id="225" dur="1" fill="hold">
                                          <p:stCondLst>
                                            <p:cond delay="0"/>
                                          </p:stCondLst>
                                        </p:cTn>
                                        <p:tgtEl>
                                          <p:spTgt spid="375"/>
                                        </p:tgtEl>
                                        <p:attrNameLst>
                                          <p:attrName>style.visibility</p:attrName>
                                        </p:attrNameLst>
                                      </p:cBhvr>
                                      <p:to>
                                        <p:strVal val="visible"/>
                                      </p:to>
                                    </p:set>
                                    <p:animEffect transition="in" filter="wipe(up)">
                                      <p:cBhvr>
                                        <p:cTn id="226" dur="3000"/>
                                        <p:tgtEl>
                                          <p:spTgt spid="375"/>
                                        </p:tgtEl>
                                      </p:cBhvr>
                                    </p:animEffect>
                                  </p:childTnLst>
                                </p:cTn>
                              </p:par>
                              <p:par>
                                <p:cTn id="227" presetID="22" presetClass="entr" presetSubtype="1" fill="hold" grpId="0" nodeType="withEffect">
                                  <p:stCondLst>
                                    <p:cond delay="0"/>
                                  </p:stCondLst>
                                  <p:childTnLst>
                                    <p:set>
                                      <p:cBhvr>
                                        <p:cTn id="228" dur="1" fill="hold">
                                          <p:stCondLst>
                                            <p:cond delay="0"/>
                                          </p:stCondLst>
                                        </p:cTn>
                                        <p:tgtEl>
                                          <p:spTgt spid="379"/>
                                        </p:tgtEl>
                                        <p:attrNameLst>
                                          <p:attrName>style.visibility</p:attrName>
                                        </p:attrNameLst>
                                      </p:cBhvr>
                                      <p:to>
                                        <p:strVal val="visible"/>
                                      </p:to>
                                    </p:set>
                                    <p:animEffect transition="in" filter="wipe(up)">
                                      <p:cBhvr>
                                        <p:cTn id="229" dur="3000"/>
                                        <p:tgtEl>
                                          <p:spTgt spid="379"/>
                                        </p:tgtEl>
                                      </p:cBhvr>
                                    </p:animEffect>
                                  </p:childTnLst>
                                </p:cTn>
                              </p:par>
                              <p:par>
                                <p:cTn id="230" presetID="22" presetClass="entr" presetSubtype="1" fill="hold" grpId="0" nodeType="withEffect">
                                  <p:stCondLst>
                                    <p:cond delay="0"/>
                                  </p:stCondLst>
                                  <p:childTnLst>
                                    <p:set>
                                      <p:cBhvr>
                                        <p:cTn id="231" dur="1" fill="hold">
                                          <p:stCondLst>
                                            <p:cond delay="0"/>
                                          </p:stCondLst>
                                        </p:cTn>
                                        <p:tgtEl>
                                          <p:spTgt spid="383"/>
                                        </p:tgtEl>
                                        <p:attrNameLst>
                                          <p:attrName>style.visibility</p:attrName>
                                        </p:attrNameLst>
                                      </p:cBhvr>
                                      <p:to>
                                        <p:strVal val="visible"/>
                                      </p:to>
                                    </p:set>
                                    <p:animEffect transition="in" filter="wipe(up)">
                                      <p:cBhvr>
                                        <p:cTn id="232" dur="3000"/>
                                        <p:tgtEl>
                                          <p:spTgt spid="383"/>
                                        </p:tgtEl>
                                      </p:cBhvr>
                                    </p:animEffect>
                                  </p:childTnLst>
                                </p:cTn>
                              </p:par>
                              <p:par>
                                <p:cTn id="233" presetID="22" presetClass="entr" presetSubtype="1" fill="hold" grpId="0" nodeType="withEffect">
                                  <p:stCondLst>
                                    <p:cond delay="0"/>
                                  </p:stCondLst>
                                  <p:childTnLst>
                                    <p:set>
                                      <p:cBhvr>
                                        <p:cTn id="234" dur="1" fill="hold">
                                          <p:stCondLst>
                                            <p:cond delay="0"/>
                                          </p:stCondLst>
                                        </p:cTn>
                                        <p:tgtEl>
                                          <p:spTgt spid="107"/>
                                        </p:tgtEl>
                                        <p:attrNameLst>
                                          <p:attrName>style.visibility</p:attrName>
                                        </p:attrNameLst>
                                      </p:cBhvr>
                                      <p:to>
                                        <p:strVal val="visible"/>
                                      </p:to>
                                    </p:set>
                                    <p:animEffect transition="in" filter="wipe(up)">
                                      <p:cBhvr>
                                        <p:cTn id="235" dur="3000"/>
                                        <p:tgtEl>
                                          <p:spTgt spid="107"/>
                                        </p:tgtEl>
                                      </p:cBhvr>
                                    </p:animEffect>
                                  </p:childTnLst>
                                </p:cTn>
                              </p:par>
                              <p:par>
                                <p:cTn id="236" presetID="22" presetClass="entr" presetSubtype="1" fill="hold" grpId="0" nodeType="withEffect">
                                  <p:stCondLst>
                                    <p:cond delay="0"/>
                                  </p:stCondLst>
                                  <p:childTnLst>
                                    <p:set>
                                      <p:cBhvr>
                                        <p:cTn id="237" dur="1" fill="hold">
                                          <p:stCondLst>
                                            <p:cond delay="0"/>
                                          </p:stCondLst>
                                        </p:cTn>
                                        <p:tgtEl>
                                          <p:spTgt spid="111"/>
                                        </p:tgtEl>
                                        <p:attrNameLst>
                                          <p:attrName>style.visibility</p:attrName>
                                        </p:attrNameLst>
                                      </p:cBhvr>
                                      <p:to>
                                        <p:strVal val="visible"/>
                                      </p:to>
                                    </p:set>
                                    <p:animEffect transition="in" filter="wipe(up)">
                                      <p:cBhvr>
                                        <p:cTn id="238" dur="3000"/>
                                        <p:tgtEl>
                                          <p:spTgt spid="111"/>
                                        </p:tgtEl>
                                      </p:cBhvr>
                                    </p:animEffect>
                                  </p:childTnLst>
                                </p:cTn>
                              </p:par>
                              <p:par>
                                <p:cTn id="239" presetID="22" presetClass="entr" presetSubtype="1" fill="hold" grpId="0" nodeType="withEffect">
                                  <p:stCondLst>
                                    <p:cond delay="0"/>
                                  </p:stCondLst>
                                  <p:childTnLst>
                                    <p:set>
                                      <p:cBhvr>
                                        <p:cTn id="240" dur="1" fill="hold">
                                          <p:stCondLst>
                                            <p:cond delay="0"/>
                                          </p:stCondLst>
                                        </p:cTn>
                                        <p:tgtEl>
                                          <p:spTgt spid="115"/>
                                        </p:tgtEl>
                                        <p:attrNameLst>
                                          <p:attrName>style.visibility</p:attrName>
                                        </p:attrNameLst>
                                      </p:cBhvr>
                                      <p:to>
                                        <p:strVal val="visible"/>
                                      </p:to>
                                    </p:set>
                                    <p:animEffect transition="in" filter="wipe(up)">
                                      <p:cBhvr>
                                        <p:cTn id="241" dur="3000"/>
                                        <p:tgtEl>
                                          <p:spTgt spid="115"/>
                                        </p:tgtEl>
                                      </p:cBhvr>
                                    </p:animEffect>
                                  </p:childTnLst>
                                </p:cTn>
                              </p:par>
                              <p:par>
                                <p:cTn id="242" presetID="22" presetClass="entr" presetSubtype="1" fill="hold" grpId="0" nodeType="withEffect">
                                  <p:stCondLst>
                                    <p:cond delay="0"/>
                                  </p:stCondLst>
                                  <p:childTnLst>
                                    <p:set>
                                      <p:cBhvr>
                                        <p:cTn id="243" dur="1" fill="hold">
                                          <p:stCondLst>
                                            <p:cond delay="0"/>
                                          </p:stCondLst>
                                        </p:cTn>
                                        <p:tgtEl>
                                          <p:spTgt spid="119"/>
                                        </p:tgtEl>
                                        <p:attrNameLst>
                                          <p:attrName>style.visibility</p:attrName>
                                        </p:attrNameLst>
                                      </p:cBhvr>
                                      <p:to>
                                        <p:strVal val="visible"/>
                                      </p:to>
                                    </p:set>
                                    <p:animEffect transition="in" filter="wipe(up)">
                                      <p:cBhvr>
                                        <p:cTn id="244" dur="3000"/>
                                        <p:tgtEl>
                                          <p:spTgt spid="119"/>
                                        </p:tgtEl>
                                      </p:cBhvr>
                                    </p:animEffect>
                                  </p:childTnLst>
                                </p:cTn>
                              </p:par>
                              <p:par>
                                <p:cTn id="245" presetID="22" presetClass="entr" presetSubtype="1" fill="hold" grpId="0" nodeType="withEffect">
                                  <p:stCondLst>
                                    <p:cond delay="0"/>
                                  </p:stCondLst>
                                  <p:childTnLst>
                                    <p:set>
                                      <p:cBhvr>
                                        <p:cTn id="246" dur="1" fill="hold">
                                          <p:stCondLst>
                                            <p:cond delay="0"/>
                                          </p:stCondLst>
                                        </p:cTn>
                                        <p:tgtEl>
                                          <p:spTgt spid="123"/>
                                        </p:tgtEl>
                                        <p:attrNameLst>
                                          <p:attrName>style.visibility</p:attrName>
                                        </p:attrNameLst>
                                      </p:cBhvr>
                                      <p:to>
                                        <p:strVal val="visible"/>
                                      </p:to>
                                    </p:set>
                                    <p:animEffect transition="in" filter="wipe(up)">
                                      <p:cBhvr>
                                        <p:cTn id="247" dur="3000"/>
                                        <p:tgtEl>
                                          <p:spTgt spid="123"/>
                                        </p:tgtEl>
                                      </p:cBhvr>
                                    </p:animEffect>
                                  </p:childTnLst>
                                </p:cTn>
                              </p:par>
                              <p:par>
                                <p:cTn id="248" presetID="22" presetClass="entr" presetSubtype="1" fill="hold" grpId="0" nodeType="withEffect">
                                  <p:stCondLst>
                                    <p:cond delay="0"/>
                                  </p:stCondLst>
                                  <p:childTnLst>
                                    <p:set>
                                      <p:cBhvr>
                                        <p:cTn id="249" dur="1" fill="hold">
                                          <p:stCondLst>
                                            <p:cond delay="0"/>
                                          </p:stCondLst>
                                        </p:cTn>
                                        <p:tgtEl>
                                          <p:spTgt spid="127"/>
                                        </p:tgtEl>
                                        <p:attrNameLst>
                                          <p:attrName>style.visibility</p:attrName>
                                        </p:attrNameLst>
                                      </p:cBhvr>
                                      <p:to>
                                        <p:strVal val="visible"/>
                                      </p:to>
                                    </p:set>
                                    <p:animEffect transition="in" filter="wipe(up)">
                                      <p:cBhvr>
                                        <p:cTn id="250" dur="3000"/>
                                        <p:tgtEl>
                                          <p:spTgt spid="127"/>
                                        </p:tgtEl>
                                      </p:cBhvr>
                                    </p:animEffect>
                                  </p:childTnLst>
                                </p:cTn>
                              </p:par>
                              <p:par>
                                <p:cTn id="251" presetID="22" presetClass="entr" presetSubtype="1" fill="hold" grpId="0" nodeType="withEffect">
                                  <p:stCondLst>
                                    <p:cond delay="0"/>
                                  </p:stCondLst>
                                  <p:childTnLst>
                                    <p:set>
                                      <p:cBhvr>
                                        <p:cTn id="252" dur="1" fill="hold">
                                          <p:stCondLst>
                                            <p:cond delay="0"/>
                                          </p:stCondLst>
                                        </p:cTn>
                                        <p:tgtEl>
                                          <p:spTgt spid="131"/>
                                        </p:tgtEl>
                                        <p:attrNameLst>
                                          <p:attrName>style.visibility</p:attrName>
                                        </p:attrNameLst>
                                      </p:cBhvr>
                                      <p:to>
                                        <p:strVal val="visible"/>
                                      </p:to>
                                    </p:set>
                                    <p:animEffect transition="in" filter="wipe(up)">
                                      <p:cBhvr>
                                        <p:cTn id="253" dur="3000"/>
                                        <p:tgtEl>
                                          <p:spTgt spid="131"/>
                                        </p:tgtEl>
                                      </p:cBhvr>
                                    </p:animEffect>
                                  </p:childTnLst>
                                </p:cTn>
                              </p:par>
                              <p:par>
                                <p:cTn id="254" presetID="22" presetClass="entr" presetSubtype="1" fill="hold" grpId="0" nodeType="withEffect">
                                  <p:stCondLst>
                                    <p:cond delay="0"/>
                                  </p:stCondLst>
                                  <p:childTnLst>
                                    <p:set>
                                      <p:cBhvr>
                                        <p:cTn id="255" dur="1" fill="hold">
                                          <p:stCondLst>
                                            <p:cond delay="0"/>
                                          </p:stCondLst>
                                        </p:cTn>
                                        <p:tgtEl>
                                          <p:spTgt spid="135"/>
                                        </p:tgtEl>
                                        <p:attrNameLst>
                                          <p:attrName>style.visibility</p:attrName>
                                        </p:attrNameLst>
                                      </p:cBhvr>
                                      <p:to>
                                        <p:strVal val="visible"/>
                                      </p:to>
                                    </p:set>
                                    <p:animEffect transition="in" filter="wipe(up)">
                                      <p:cBhvr>
                                        <p:cTn id="256" dur="3000"/>
                                        <p:tgtEl>
                                          <p:spTgt spid="135"/>
                                        </p:tgtEl>
                                      </p:cBhvr>
                                    </p:animEffect>
                                  </p:childTnLst>
                                </p:cTn>
                              </p:par>
                              <p:par>
                                <p:cTn id="257" presetID="22" presetClass="entr" presetSubtype="1" fill="hold" grpId="0" nodeType="withEffect">
                                  <p:stCondLst>
                                    <p:cond delay="0"/>
                                  </p:stCondLst>
                                  <p:childTnLst>
                                    <p:set>
                                      <p:cBhvr>
                                        <p:cTn id="258" dur="1" fill="hold">
                                          <p:stCondLst>
                                            <p:cond delay="0"/>
                                          </p:stCondLst>
                                        </p:cTn>
                                        <p:tgtEl>
                                          <p:spTgt spid="139"/>
                                        </p:tgtEl>
                                        <p:attrNameLst>
                                          <p:attrName>style.visibility</p:attrName>
                                        </p:attrNameLst>
                                      </p:cBhvr>
                                      <p:to>
                                        <p:strVal val="visible"/>
                                      </p:to>
                                    </p:set>
                                    <p:animEffect transition="in" filter="wipe(up)">
                                      <p:cBhvr>
                                        <p:cTn id="259" dur="3000"/>
                                        <p:tgtEl>
                                          <p:spTgt spid="139"/>
                                        </p:tgtEl>
                                      </p:cBhvr>
                                    </p:animEffect>
                                  </p:childTnLst>
                                </p:cTn>
                              </p:par>
                              <p:par>
                                <p:cTn id="260" presetID="22" presetClass="entr" presetSubtype="1" fill="hold" grpId="0" nodeType="withEffect">
                                  <p:stCondLst>
                                    <p:cond delay="0"/>
                                  </p:stCondLst>
                                  <p:childTnLst>
                                    <p:set>
                                      <p:cBhvr>
                                        <p:cTn id="261" dur="1" fill="hold">
                                          <p:stCondLst>
                                            <p:cond delay="0"/>
                                          </p:stCondLst>
                                        </p:cTn>
                                        <p:tgtEl>
                                          <p:spTgt spid="143"/>
                                        </p:tgtEl>
                                        <p:attrNameLst>
                                          <p:attrName>style.visibility</p:attrName>
                                        </p:attrNameLst>
                                      </p:cBhvr>
                                      <p:to>
                                        <p:strVal val="visible"/>
                                      </p:to>
                                    </p:set>
                                    <p:animEffect transition="in" filter="wipe(up)">
                                      <p:cBhvr>
                                        <p:cTn id="262" dur="3000"/>
                                        <p:tgtEl>
                                          <p:spTgt spid="143"/>
                                        </p:tgtEl>
                                      </p:cBhvr>
                                    </p:animEffect>
                                  </p:childTnLst>
                                </p:cTn>
                              </p:par>
                              <p:par>
                                <p:cTn id="263" presetID="22" presetClass="entr" presetSubtype="1" fill="hold" grpId="0" nodeType="withEffect">
                                  <p:stCondLst>
                                    <p:cond delay="0"/>
                                  </p:stCondLst>
                                  <p:childTnLst>
                                    <p:set>
                                      <p:cBhvr>
                                        <p:cTn id="264" dur="1" fill="hold">
                                          <p:stCondLst>
                                            <p:cond delay="0"/>
                                          </p:stCondLst>
                                        </p:cTn>
                                        <p:tgtEl>
                                          <p:spTgt spid="147"/>
                                        </p:tgtEl>
                                        <p:attrNameLst>
                                          <p:attrName>style.visibility</p:attrName>
                                        </p:attrNameLst>
                                      </p:cBhvr>
                                      <p:to>
                                        <p:strVal val="visible"/>
                                      </p:to>
                                    </p:set>
                                    <p:animEffect transition="in" filter="wipe(up)">
                                      <p:cBhvr>
                                        <p:cTn id="265" dur="3000"/>
                                        <p:tgtEl>
                                          <p:spTgt spid="147"/>
                                        </p:tgtEl>
                                      </p:cBhvr>
                                    </p:animEffect>
                                  </p:childTnLst>
                                </p:cTn>
                              </p:par>
                              <p:par>
                                <p:cTn id="266" presetID="22" presetClass="entr" presetSubtype="1" fill="hold" grpId="0" nodeType="withEffect">
                                  <p:stCondLst>
                                    <p:cond delay="0"/>
                                  </p:stCondLst>
                                  <p:childTnLst>
                                    <p:set>
                                      <p:cBhvr>
                                        <p:cTn id="267" dur="1" fill="hold">
                                          <p:stCondLst>
                                            <p:cond delay="0"/>
                                          </p:stCondLst>
                                        </p:cTn>
                                        <p:tgtEl>
                                          <p:spTgt spid="151"/>
                                        </p:tgtEl>
                                        <p:attrNameLst>
                                          <p:attrName>style.visibility</p:attrName>
                                        </p:attrNameLst>
                                      </p:cBhvr>
                                      <p:to>
                                        <p:strVal val="visible"/>
                                      </p:to>
                                    </p:set>
                                    <p:animEffect transition="in" filter="wipe(up)">
                                      <p:cBhvr>
                                        <p:cTn id="268" dur="3000"/>
                                        <p:tgtEl>
                                          <p:spTgt spid="151"/>
                                        </p:tgtEl>
                                      </p:cBhvr>
                                    </p:animEffect>
                                  </p:childTnLst>
                                </p:cTn>
                              </p:par>
                              <p:par>
                                <p:cTn id="269" presetID="22" presetClass="entr" presetSubtype="1" fill="hold" grpId="0" nodeType="withEffect">
                                  <p:stCondLst>
                                    <p:cond delay="0"/>
                                  </p:stCondLst>
                                  <p:childTnLst>
                                    <p:set>
                                      <p:cBhvr>
                                        <p:cTn id="270" dur="1" fill="hold">
                                          <p:stCondLst>
                                            <p:cond delay="0"/>
                                          </p:stCondLst>
                                        </p:cTn>
                                        <p:tgtEl>
                                          <p:spTgt spid="155"/>
                                        </p:tgtEl>
                                        <p:attrNameLst>
                                          <p:attrName>style.visibility</p:attrName>
                                        </p:attrNameLst>
                                      </p:cBhvr>
                                      <p:to>
                                        <p:strVal val="visible"/>
                                      </p:to>
                                    </p:set>
                                    <p:animEffect transition="in" filter="wipe(up)">
                                      <p:cBhvr>
                                        <p:cTn id="271" dur="3000"/>
                                        <p:tgtEl>
                                          <p:spTgt spid="155"/>
                                        </p:tgtEl>
                                      </p:cBhvr>
                                    </p:animEffect>
                                  </p:childTnLst>
                                </p:cTn>
                              </p:par>
                              <p:par>
                                <p:cTn id="272" presetID="22" presetClass="entr" presetSubtype="1" fill="hold" grpId="0" nodeType="withEffect">
                                  <p:stCondLst>
                                    <p:cond delay="0"/>
                                  </p:stCondLst>
                                  <p:childTnLst>
                                    <p:set>
                                      <p:cBhvr>
                                        <p:cTn id="273" dur="1" fill="hold">
                                          <p:stCondLst>
                                            <p:cond delay="0"/>
                                          </p:stCondLst>
                                        </p:cTn>
                                        <p:tgtEl>
                                          <p:spTgt spid="159"/>
                                        </p:tgtEl>
                                        <p:attrNameLst>
                                          <p:attrName>style.visibility</p:attrName>
                                        </p:attrNameLst>
                                      </p:cBhvr>
                                      <p:to>
                                        <p:strVal val="visible"/>
                                      </p:to>
                                    </p:set>
                                    <p:animEffect transition="in" filter="wipe(up)">
                                      <p:cBhvr>
                                        <p:cTn id="274" dur="3000"/>
                                        <p:tgtEl>
                                          <p:spTgt spid="159"/>
                                        </p:tgtEl>
                                      </p:cBhvr>
                                    </p:animEffect>
                                  </p:childTnLst>
                                </p:cTn>
                              </p:par>
                              <p:par>
                                <p:cTn id="275" presetID="22" presetClass="entr" presetSubtype="1" fill="hold" grpId="0" nodeType="withEffect">
                                  <p:stCondLst>
                                    <p:cond delay="0"/>
                                  </p:stCondLst>
                                  <p:childTnLst>
                                    <p:set>
                                      <p:cBhvr>
                                        <p:cTn id="276" dur="1" fill="hold">
                                          <p:stCondLst>
                                            <p:cond delay="0"/>
                                          </p:stCondLst>
                                        </p:cTn>
                                        <p:tgtEl>
                                          <p:spTgt spid="163"/>
                                        </p:tgtEl>
                                        <p:attrNameLst>
                                          <p:attrName>style.visibility</p:attrName>
                                        </p:attrNameLst>
                                      </p:cBhvr>
                                      <p:to>
                                        <p:strVal val="visible"/>
                                      </p:to>
                                    </p:set>
                                    <p:animEffect transition="in" filter="wipe(up)">
                                      <p:cBhvr>
                                        <p:cTn id="277" dur="3000"/>
                                        <p:tgtEl>
                                          <p:spTgt spid="163"/>
                                        </p:tgtEl>
                                      </p:cBhvr>
                                    </p:animEffect>
                                  </p:childTnLst>
                                </p:cTn>
                              </p:par>
                              <p:par>
                                <p:cTn id="278" presetID="22" presetClass="entr" presetSubtype="1" fill="hold" grpId="0" nodeType="withEffect">
                                  <p:stCondLst>
                                    <p:cond delay="0"/>
                                  </p:stCondLst>
                                  <p:childTnLst>
                                    <p:set>
                                      <p:cBhvr>
                                        <p:cTn id="279" dur="1" fill="hold">
                                          <p:stCondLst>
                                            <p:cond delay="0"/>
                                          </p:stCondLst>
                                        </p:cTn>
                                        <p:tgtEl>
                                          <p:spTgt spid="167"/>
                                        </p:tgtEl>
                                        <p:attrNameLst>
                                          <p:attrName>style.visibility</p:attrName>
                                        </p:attrNameLst>
                                      </p:cBhvr>
                                      <p:to>
                                        <p:strVal val="visible"/>
                                      </p:to>
                                    </p:set>
                                    <p:animEffect transition="in" filter="wipe(up)">
                                      <p:cBhvr>
                                        <p:cTn id="280" dur="3000"/>
                                        <p:tgtEl>
                                          <p:spTgt spid="167"/>
                                        </p:tgtEl>
                                      </p:cBhvr>
                                    </p:animEffect>
                                  </p:childTnLst>
                                </p:cTn>
                              </p:par>
                              <p:par>
                                <p:cTn id="281" presetID="22" presetClass="entr" presetSubtype="1" fill="hold" grpId="0" nodeType="withEffect">
                                  <p:stCondLst>
                                    <p:cond delay="0"/>
                                  </p:stCondLst>
                                  <p:childTnLst>
                                    <p:set>
                                      <p:cBhvr>
                                        <p:cTn id="282" dur="1" fill="hold">
                                          <p:stCondLst>
                                            <p:cond delay="0"/>
                                          </p:stCondLst>
                                        </p:cTn>
                                        <p:tgtEl>
                                          <p:spTgt spid="173"/>
                                        </p:tgtEl>
                                        <p:attrNameLst>
                                          <p:attrName>style.visibility</p:attrName>
                                        </p:attrNameLst>
                                      </p:cBhvr>
                                      <p:to>
                                        <p:strVal val="visible"/>
                                      </p:to>
                                    </p:set>
                                    <p:animEffect transition="in" filter="wipe(up)">
                                      <p:cBhvr>
                                        <p:cTn id="283" dur="3000"/>
                                        <p:tgtEl>
                                          <p:spTgt spid="173"/>
                                        </p:tgtEl>
                                      </p:cBhvr>
                                    </p:animEffect>
                                  </p:childTnLst>
                                </p:cTn>
                              </p:par>
                              <p:par>
                                <p:cTn id="284" presetID="22" presetClass="entr" presetSubtype="1" fill="hold" grpId="0" nodeType="withEffect">
                                  <p:stCondLst>
                                    <p:cond delay="0"/>
                                  </p:stCondLst>
                                  <p:childTnLst>
                                    <p:set>
                                      <p:cBhvr>
                                        <p:cTn id="285" dur="1" fill="hold">
                                          <p:stCondLst>
                                            <p:cond delay="0"/>
                                          </p:stCondLst>
                                        </p:cTn>
                                        <p:tgtEl>
                                          <p:spTgt spid="177"/>
                                        </p:tgtEl>
                                        <p:attrNameLst>
                                          <p:attrName>style.visibility</p:attrName>
                                        </p:attrNameLst>
                                      </p:cBhvr>
                                      <p:to>
                                        <p:strVal val="visible"/>
                                      </p:to>
                                    </p:set>
                                    <p:animEffect transition="in" filter="wipe(up)">
                                      <p:cBhvr>
                                        <p:cTn id="286" dur="3000"/>
                                        <p:tgtEl>
                                          <p:spTgt spid="177"/>
                                        </p:tgtEl>
                                      </p:cBhvr>
                                    </p:animEffect>
                                  </p:childTnLst>
                                </p:cTn>
                              </p:par>
                              <p:par>
                                <p:cTn id="287" presetID="22" presetClass="entr" presetSubtype="1" fill="hold" grpId="0" nodeType="withEffect">
                                  <p:stCondLst>
                                    <p:cond delay="0"/>
                                  </p:stCondLst>
                                  <p:childTnLst>
                                    <p:set>
                                      <p:cBhvr>
                                        <p:cTn id="288" dur="1" fill="hold">
                                          <p:stCondLst>
                                            <p:cond delay="0"/>
                                          </p:stCondLst>
                                        </p:cTn>
                                        <p:tgtEl>
                                          <p:spTgt spid="181"/>
                                        </p:tgtEl>
                                        <p:attrNameLst>
                                          <p:attrName>style.visibility</p:attrName>
                                        </p:attrNameLst>
                                      </p:cBhvr>
                                      <p:to>
                                        <p:strVal val="visible"/>
                                      </p:to>
                                    </p:set>
                                    <p:animEffect transition="in" filter="wipe(up)">
                                      <p:cBhvr>
                                        <p:cTn id="289" dur="3000"/>
                                        <p:tgtEl>
                                          <p:spTgt spid="181"/>
                                        </p:tgtEl>
                                      </p:cBhvr>
                                    </p:animEffect>
                                  </p:childTnLst>
                                </p:cTn>
                              </p:par>
                              <p:par>
                                <p:cTn id="290" presetID="22" presetClass="entr" presetSubtype="1" fill="hold" grpId="0" nodeType="withEffect">
                                  <p:stCondLst>
                                    <p:cond delay="0"/>
                                  </p:stCondLst>
                                  <p:childTnLst>
                                    <p:set>
                                      <p:cBhvr>
                                        <p:cTn id="291" dur="1" fill="hold">
                                          <p:stCondLst>
                                            <p:cond delay="0"/>
                                          </p:stCondLst>
                                        </p:cTn>
                                        <p:tgtEl>
                                          <p:spTgt spid="185"/>
                                        </p:tgtEl>
                                        <p:attrNameLst>
                                          <p:attrName>style.visibility</p:attrName>
                                        </p:attrNameLst>
                                      </p:cBhvr>
                                      <p:to>
                                        <p:strVal val="visible"/>
                                      </p:to>
                                    </p:set>
                                    <p:animEffect transition="in" filter="wipe(up)">
                                      <p:cBhvr>
                                        <p:cTn id="292" dur="3000"/>
                                        <p:tgtEl>
                                          <p:spTgt spid="185"/>
                                        </p:tgtEl>
                                      </p:cBhvr>
                                    </p:animEffect>
                                  </p:childTnLst>
                                </p:cTn>
                              </p:par>
                              <p:par>
                                <p:cTn id="293" presetID="22" presetClass="entr" presetSubtype="1" fill="hold" grpId="0" nodeType="withEffect">
                                  <p:stCondLst>
                                    <p:cond delay="0"/>
                                  </p:stCondLst>
                                  <p:childTnLst>
                                    <p:set>
                                      <p:cBhvr>
                                        <p:cTn id="294" dur="1" fill="hold">
                                          <p:stCondLst>
                                            <p:cond delay="0"/>
                                          </p:stCondLst>
                                        </p:cTn>
                                        <p:tgtEl>
                                          <p:spTgt spid="189"/>
                                        </p:tgtEl>
                                        <p:attrNameLst>
                                          <p:attrName>style.visibility</p:attrName>
                                        </p:attrNameLst>
                                      </p:cBhvr>
                                      <p:to>
                                        <p:strVal val="visible"/>
                                      </p:to>
                                    </p:set>
                                    <p:animEffect transition="in" filter="wipe(up)">
                                      <p:cBhvr>
                                        <p:cTn id="295" dur="3000"/>
                                        <p:tgtEl>
                                          <p:spTgt spid="189"/>
                                        </p:tgtEl>
                                      </p:cBhvr>
                                    </p:animEffect>
                                  </p:childTnLst>
                                </p:cTn>
                              </p:par>
                              <p:par>
                                <p:cTn id="296" presetID="22" presetClass="entr" presetSubtype="1" fill="hold" grpId="0" nodeType="withEffect">
                                  <p:stCondLst>
                                    <p:cond delay="0"/>
                                  </p:stCondLst>
                                  <p:childTnLst>
                                    <p:set>
                                      <p:cBhvr>
                                        <p:cTn id="297" dur="1" fill="hold">
                                          <p:stCondLst>
                                            <p:cond delay="0"/>
                                          </p:stCondLst>
                                        </p:cTn>
                                        <p:tgtEl>
                                          <p:spTgt spid="193"/>
                                        </p:tgtEl>
                                        <p:attrNameLst>
                                          <p:attrName>style.visibility</p:attrName>
                                        </p:attrNameLst>
                                      </p:cBhvr>
                                      <p:to>
                                        <p:strVal val="visible"/>
                                      </p:to>
                                    </p:set>
                                    <p:animEffect transition="in" filter="wipe(up)">
                                      <p:cBhvr>
                                        <p:cTn id="298" dur="3000"/>
                                        <p:tgtEl>
                                          <p:spTgt spid="193"/>
                                        </p:tgtEl>
                                      </p:cBhvr>
                                    </p:animEffect>
                                  </p:childTnLst>
                                </p:cTn>
                              </p:par>
                              <p:par>
                                <p:cTn id="299" presetID="22" presetClass="entr" presetSubtype="1" fill="hold" grpId="0" nodeType="withEffect">
                                  <p:stCondLst>
                                    <p:cond delay="0"/>
                                  </p:stCondLst>
                                  <p:childTnLst>
                                    <p:set>
                                      <p:cBhvr>
                                        <p:cTn id="300" dur="1" fill="hold">
                                          <p:stCondLst>
                                            <p:cond delay="0"/>
                                          </p:stCondLst>
                                        </p:cTn>
                                        <p:tgtEl>
                                          <p:spTgt spid="197"/>
                                        </p:tgtEl>
                                        <p:attrNameLst>
                                          <p:attrName>style.visibility</p:attrName>
                                        </p:attrNameLst>
                                      </p:cBhvr>
                                      <p:to>
                                        <p:strVal val="visible"/>
                                      </p:to>
                                    </p:set>
                                    <p:animEffect transition="in" filter="wipe(up)">
                                      <p:cBhvr>
                                        <p:cTn id="301" dur="3000"/>
                                        <p:tgtEl>
                                          <p:spTgt spid="197"/>
                                        </p:tgtEl>
                                      </p:cBhvr>
                                    </p:animEffect>
                                  </p:childTnLst>
                                </p:cTn>
                              </p:par>
                              <p:par>
                                <p:cTn id="302" presetID="22" presetClass="entr" presetSubtype="1" fill="hold" grpId="0" nodeType="withEffect">
                                  <p:stCondLst>
                                    <p:cond delay="0"/>
                                  </p:stCondLst>
                                  <p:childTnLst>
                                    <p:set>
                                      <p:cBhvr>
                                        <p:cTn id="303" dur="1" fill="hold">
                                          <p:stCondLst>
                                            <p:cond delay="0"/>
                                          </p:stCondLst>
                                        </p:cTn>
                                        <p:tgtEl>
                                          <p:spTgt spid="201"/>
                                        </p:tgtEl>
                                        <p:attrNameLst>
                                          <p:attrName>style.visibility</p:attrName>
                                        </p:attrNameLst>
                                      </p:cBhvr>
                                      <p:to>
                                        <p:strVal val="visible"/>
                                      </p:to>
                                    </p:set>
                                    <p:animEffect transition="in" filter="wipe(up)">
                                      <p:cBhvr>
                                        <p:cTn id="304" dur="3000"/>
                                        <p:tgtEl>
                                          <p:spTgt spid="201"/>
                                        </p:tgtEl>
                                      </p:cBhvr>
                                    </p:animEffect>
                                  </p:childTnLst>
                                </p:cTn>
                              </p:par>
                              <p:par>
                                <p:cTn id="305" presetID="22" presetClass="entr" presetSubtype="1" fill="hold" grpId="0" nodeType="withEffect">
                                  <p:stCondLst>
                                    <p:cond delay="0"/>
                                  </p:stCondLst>
                                  <p:childTnLst>
                                    <p:set>
                                      <p:cBhvr>
                                        <p:cTn id="306" dur="1" fill="hold">
                                          <p:stCondLst>
                                            <p:cond delay="0"/>
                                          </p:stCondLst>
                                        </p:cTn>
                                        <p:tgtEl>
                                          <p:spTgt spid="209"/>
                                        </p:tgtEl>
                                        <p:attrNameLst>
                                          <p:attrName>style.visibility</p:attrName>
                                        </p:attrNameLst>
                                      </p:cBhvr>
                                      <p:to>
                                        <p:strVal val="visible"/>
                                      </p:to>
                                    </p:set>
                                    <p:animEffect transition="in" filter="wipe(up)">
                                      <p:cBhvr>
                                        <p:cTn id="307" dur="3000"/>
                                        <p:tgtEl>
                                          <p:spTgt spid="209"/>
                                        </p:tgtEl>
                                      </p:cBhvr>
                                    </p:animEffect>
                                  </p:childTnLst>
                                </p:cTn>
                              </p:par>
                              <p:par>
                                <p:cTn id="308" presetID="22" presetClass="entr" presetSubtype="1" fill="hold" grpId="0" nodeType="withEffect">
                                  <p:stCondLst>
                                    <p:cond delay="0"/>
                                  </p:stCondLst>
                                  <p:childTnLst>
                                    <p:set>
                                      <p:cBhvr>
                                        <p:cTn id="309" dur="1" fill="hold">
                                          <p:stCondLst>
                                            <p:cond delay="0"/>
                                          </p:stCondLst>
                                        </p:cTn>
                                        <p:tgtEl>
                                          <p:spTgt spid="213"/>
                                        </p:tgtEl>
                                        <p:attrNameLst>
                                          <p:attrName>style.visibility</p:attrName>
                                        </p:attrNameLst>
                                      </p:cBhvr>
                                      <p:to>
                                        <p:strVal val="visible"/>
                                      </p:to>
                                    </p:set>
                                    <p:animEffect transition="in" filter="wipe(up)">
                                      <p:cBhvr>
                                        <p:cTn id="310" dur="3000"/>
                                        <p:tgtEl>
                                          <p:spTgt spid="213"/>
                                        </p:tgtEl>
                                      </p:cBhvr>
                                    </p:animEffect>
                                  </p:childTnLst>
                                </p:cTn>
                              </p:par>
                            </p:childTnLst>
                          </p:cTn>
                        </p:par>
                        <p:par>
                          <p:cTn id="311" fill="hold">
                            <p:stCondLst>
                              <p:cond delay="3000"/>
                            </p:stCondLst>
                            <p:childTnLst>
                              <p:par>
                                <p:cTn id="312" presetID="1" presetClass="entr" presetSubtype="0" fill="hold" nodeType="afterEffect">
                                  <p:stCondLst>
                                    <p:cond delay="0"/>
                                  </p:stCondLst>
                                  <p:childTnLst>
                                    <p:set>
                                      <p:cBhvr>
                                        <p:cTn id="313" dur="1" fill="hold">
                                          <p:stCondLst>
                                            <p:cond delay="0"/>
                                          </p:stCondLst>
                                        </p:cTn>
                                        <p:tgtEl>
                                          <p:spTgt spid="2"/>
                                        </p:tgtEl>
                                        <p:attrNameLst>
                                          <p:attrName>style.visibility</p:attrName>
                                        </p:attrNameLst>
                                      </p:cBhvr>
                                      <p:to>
                                        <p:strVal val="visible"/>
                                      </p:to>
                                    </p:set>
                                  </p:childTnLst>
                                </p:cTn>
                              </p:par>
                            </p:childTnLst>
                          </p:cTn>
                        </p:par>
                      </p:childTnLst>
                    </p:cTn>
                  </p:par>
                  <p:par>
                    <p:cTn id="314" fill="hold">
                      <p:stCondLst>
                        <p:cond delay="indefinite"/>
                      </p:stCondLst>
                      <p:childTnLst>
                        <p:par>
                          <p:cTn id="315" fill="hold">
                            <p:stCondLst>
                              <p:cond delay="0"/>
                            </p:stCondLst>
                            <p:childTnLst>
                              <p:par>
                                <p:cTn id="316" presetID="1" presetClass="entr" presetSubtype="0" fill="hold" grpId="0" nodeType="clickEffect">
                                  <p:stCondLst>
                                    <p:cond delay="0"/>
                                  </p:stCondLst>
                                  <p:childTnLst>
                                    <p:set>
                                      <p:cBhvr>
                                        <p:cTn id="317" dur="1" fill="hold">
                                          <p:stCondLst>
                                            <p:cond delay="0"/>
                                          </p:stCondLst>
                                        </p:cTn>
                                        <p:tgtEl>
                                          <p:spTgt spid="204"/>
                                        </p:tgtEl>
                                        <p:attrNameLst>
                                          <p:attrName>style.visibility</p:attrName>
                                        </p:attrNameLst>
                                      </p:cBhvr>
                                      <p:to>
                                        <p:strVal val="visible"/>
                                      </p:to>
                                    </p:set>
                                  </p:childTnLst>
                                </p:cTn>
                              </p:par>
                              <p:par>
                                <p:cTn id="318" presetID="1" presetClass="entr" presetSubtype="0" fill="hold" nodeType="withEffect">
                                  <p:stCondLst>
                                    <p:cond delay="0"/>
                                  </p:stCondLst>
                                  <p:childTnLst>
                                    <p:set>
                                      <p:cBhvr>
                                        <p:cTn id="319" dur="1" fill="hold">
                                          <p:stCondLst>
                                            <p:cond delay="0"/>
                                          </p:stCondLst>
                                        </p:cTn>
                                        <p:tgtEl>
                                          <p:spTgt spid="205"/>
                                        </p:tgtEl>
                                        <p:attrNameLst>
                                          <p:attrName>style.visibility</p:attrName>
                                        </p:attrNameLst>
                                      </p:cBhvr>
                                      <p:to>
                                        <p:strVal val="visible"/>
                                      </p:to>
                                    </p:set>
                                  </p:childTnLst>
                                </p:cTn>
                              </p:par>
                            </p:childTnLst>
                          </p:cTn>
                        </p:par>
                      </p:childTnLst>
                    </p:cTn>
                  </p:par>
                  <p:par>
                    <p:cTn id="320" fill="hold">
                      <p:stCondLst>
                        <p:cond delay="indefinite"/>
                      </p:stCondLst>
                      <p:childTnLst>
                        <p:par>
                          <p:cTn id="321" fill="hold">
                            <p:stCondLst>
                              <p:cond delay="0"/>
                            </p:stCondLst>
                            <p:childTnLst>
                              <p:par>
                                <p:cTn id="322" presetID="1" presetClass="entr" presetSubtype="0" fill="hold" grpId="0" nodeType="clickEffect">
                                  <p:stCondLst>
                                    <p:cond delay="0"/>
                                  </p:stCondLst>
                                  <p:childTnLst>
                                    <p:set>
                                      <p:cBhvr>
                                        <p:cTn id="323" dur="1" fill="hold">
                                          <p:stCondLst>
                                            <p:cond delay="0"/>
                                          </p:stCondLst>
                                        </p:cTn>
                                        <p:tgtEl>
                                          <p:spTgt spid="207"/>
                                        </p:tgtEl>
                                        <p:attrNameLst>
                                          <p:attrName>style.visibility</p:attrName>
                                        </p:attrNameLst>
                                      </p:cBhvr>
                                      <p:to>
                                        <p:strVal val="visible"/>
                                      </p:to>
                                    </p:set>
                                  </p:childTnLst>
                                </p:cTn>
                              </p:par>
                              <p:par>
                                <p:cTn id="324" presetID="1" presetClass="entr" presetSubtype="0" fill="hold" nodeType="withEffect">
                                  <p:stCondLst>
                                    <p:cond delay="0"/>
                                  </p:stCondLst>
                                  <p:childTnLst>
                                    <p:set>
                                      <p:cBhvr>
                                        <p:cTn id="325" dur="1" fill="hold">
                                          <p:stCondLst>
                                            <p:cond delay="0"/>
                                          </p:stCondLst>
                                        </p:cTn>
                                        <p:tgtEl>
                                          <p:spTgt spid="208"/>
                                        </p:tgtEl>
                                        <p:attrNameLst>
                                          <p:attrName>style.visibility</p:attrName>
                                        </p:attrNameLst>
                                      </p:cBhvr>
                                      <p:to>
                                        <p:strVal val="visible"/>
                                      </p:to>
                                    </p:set>
                                  </p:childTnLst>
                                </p:cTn>
                              </p:par>
                            </p:childTnLst>
                          </p:cTn>
                        </p:par>
                      </p:childTnLst>
                    </p:cTn>
                  </p:par>
                  <p:par>
                    <p:cTn id="326" fill="hold">
                      <p:stCondLst>
                        <p:cond delay="indefinite"/>
                      </p:stCondLst>
                      <p:childTnLst>
                        <p:par>
                          <p:cTn id="327" fill="hold">
                            <p:stCondLst>
                              <p:cond delay="0"/>
                            </p:stCondLst>
                            <p:childTnLst>
                              <p:par>
                                <p:cTn id="328" presetID="1" presetClass="entr" presetSubtype="0" fill="hold" grpId="0" nodeType="clickEffect">
                                  <p:stCondLst>
                                    <p:cond delay="0"/>
                                  </p:stCondLst>
                                  <p:childTnLst>
                                    <p:set>
                                      <p:cBhvr>
                                        <p:cTn id="329" dur="1" fill="hold">
                                          <p:stCondLst>
                                            <p:cond delay="0"/>
                                          </p:stCondLst>
                                        </p:cTn>
                                        <p:tgtEl>
                                          <p:spTgt spid="217"/>
                                        </p:tgtEl>
                                        <p:attrNameLst>
                                          <p:attrName>style.visibility</p:attrName>
                                        </p:attrNameLst>
                                      </p:cBhvr>
                                      <p:to>
                                        <p:strVal val="visible"/>
                                      </p:to>
                                    </p:set>
                                  </p:childTnLst>
                                </p:cTn>
                              </p:par>
                              <p:par>
                                <p:cTn id="330" presetID="1" presetClass="entr" presetSubtype="0" fill="hold" nodeType="withEffect">
                                  <p:stCondLst>
                                    <p:cond delay="0"/>
                                  </p:stCondLst>
                                  <p:childTnLst>
                                    <p:set>
                                      <p:cBhvr>
                                        <p:cTn id="331"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build="p"/>
      <p:bldP spid="495" grpId="0" animBg="1"/>
      <p:bldP spid="542" grpId="0" animBg="1"/>
      <p:bldP spid="543" grpId="0" animBg="1"/>
      <p:bldP spid="544" grpId="0" animBg="1"/>
      <p:bldP spid="545" grpId="0" animBg="1"/>
      <p:bldP spid="546" grpId="0" animBg="1"/>
      <p:bldP spid="553" grpId="0" animBg="1"/>
      <p:bldP spid="554" grpId="0" animBg="1"/>
      <p:bldP spid="555" grpId="0" animBg="1"/>
      <p:bldP spid="556" grpId="0" animBg="1"/>
      <p:bldP spid="557" grpId="0" animBg="1"/>
      <p:bldP spid="560" grpId="0" animBg="1"/>
      <p:bldP spid="561" grpId="0" animBg="1"/>
      <p:bldP spid="562" grpId="0" animBg="1"/>
      <p:bldP spid="563" grpId="0" animBg="1"/>
      <p:bldP spid="204" grpId="0"/>
      <p:bldP spid="207" grpId="0"/>
      <p:bldP spid="559" grpId="0" animBg="1"/>
      <p:bldP spid="350" grpId="0" animBg="1"/>
      <p:bldP spid="351" grpId="0" animBg="1"/>
      <p:bldP spid="352" grpId="0" animBg="1"/>
      <p:bldP spid="354" grpId="0" animBg="1"/>
      <p:bldP spid="355" grpId="0" animBg="1"/>
      <p:bldP spid="356" grpId="0" animBg="1"/>
      <p:bldP spid="358" grpId="0" animBg="1"/>
      <p:bldP spid="359" grpId="0" animBg="1"/>
      <p:bldP spid="360" grpId="0" animBg="1"/>
      <p:bldP spid="362" grpId="0" animBg="1"/>
      <p:bldP spid="363" grpId="0" animBg="1"/>
      <p:bldP spid="364" grpId="0" animBg="1"/>
      <p:bldP spid="366" grpId="0" animBg="1"/>
      <p:bldP spid="367" grpId="0" animBg="1"/>
      <p:bldP spid="368" grpId="0" animBg="1"/>
      <p:bldP spid="370" grpId="0" animBg="1"/>
      <p:bldP spid="371" grpId="0" animBg="1"/>
      <p:bldP spid="372" grpId="0" animBg="1"/>
      <p:bldP spid="374" grpId="0" animBg="1"/>
      <p:bldP spid="375" grpId="0" animBg="1"/>
      <p:bldP spid="376" grpId="0" animBg="1"/>
      <p:bldP spid="378" grpId="0" animBg="1"/>
      <p:bldP spid="379" grpId="0" animBg="1"/>
      <p:bldP spid="380" grpId="0" animBg="1"/>
      <p:bldP spid="382" grpId="0" animBg="1"/>
      <p:bldP spid="383" grpId="0" animBg="1"/>
      <p:bldP spid="384" grpId="0" animBg="1"/>
      <p:bldP spid="106" grpId="0" animBg="1"/>
      <p:bldP spid="107" grpId="0" animBg="1"/>
      <p:bldP spid="108" grpId="0" animBg="1"/>
      <p:bldP spid="110" grpId="0" animBg="1"/>
      <p:bldP spid="111" grpId="0" animBg="1"/>
      <p:bldP spid="112" grpId="0" animBg="1"/>
      <p:bldP spid="114" grpId="0" animBg="1"/>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2" grpId="0" animBg="1"/>
      <p:bldP spid="134" grpId="0" animBg="1"/>
      <p:bldP spid="135" grpId="0" animBg="1"/>
      <p:bldP spid="136" grpId="0" animBg="1"/>
      <p:bldP spid="138" grpId="0" animBg="1"/>
      <p:bldP spid="139" grpId="0" animBg="1"/>
      <p:bldP spid="140" grpId="0" animBg="1"/>
      <p:bldP spid="142" grpId="0" animBg="1"/>
      <p:bldP spid="143" grpId="0" animBg="1"/>
      <p:bldP spid="144" grpId="0" animBg="1"/>
      <p:bldP spid="146" grpId="0" animBg="1"/>
      <p:bldP spid="147" grpId="0" animBg="1"/>
      <p:bldP spid="148" grpId="0" animBg="1"/>
      <p:bldP spid="150" grpId="0" animBg="1"/>
      <p:bldP spid="151" grpId="0" animBg="1"/>
      <p:bldP spid="152" grpId="0" animBg="1"/>
      <p:bldP spid="154" grpId="0" animBg="1"/>
      <p:bldP spid="155" grpId="0" animBg="1"/>
      <p:bldP spid="156" grpId="0" animBg="1"/>
      <p:bldP spid="158" grpId="0" animBg="1"/>
      <p:bldP spid="159" grpId="0" animBg="1"/>
      <p:bldP spid="160" grpId="0" animBg="1"/>
      <p:bldP spid="162" grpId="0" animBg="1"/>
      <p:bldP spid="163" grpId="0" animBg="1"/>
      <p:bldP spid="164" grpId="0" animBg="1"/>
      <p:bldP spid="166" grpId="0" animBg="1"/>
      <p:bldP spid="167" grpId="0" animBg="1"/>
      <p:bldP spid="168" grpId="0" animBg="1"/>
      <p:bldP spid="170" grpId="0" animBg="1"/>
      <p:bldP spid="173" grpId="0" animBg="1"/>
      <p:bldP spid="174" grpId="0" animBg="1"/>
      <p:bldP spid="176" grpId="0" animBg="1"/>
      <p:bldP spid="177" grpId="0" animBg="1"/>
      <p:bldP spid="178" grpId="0" animBg="1"/>
      <p:bldP spid="180" grpId="0" animBg="1"/>
      <p:bldP spid="181" grpId="0" animBg="1"/>
      <p:bldP spid="182" grpId="0" animBg="1"/>
      <p:bldP spid="184" grpId="0" animBg="1"/>
      <p:bldP spid="185" grpId="0" animBg="1"/>
      <p:bldP spid="186" grpId="0" animBg="1"/>
      <p:bldP spid="188" grpId="0" animBg="1"/>
      <p:bldP spid="189" grpId="0" animBg="1"/>
      <p:bldP spid="190" grpId="0" animBg="1"/>
      <p:bldP spid="192" grpId="0" animBg="1"/>
      <p:bldP spid="193" grpId="0" animBg="1"/>
      <p:bldP spid="194" grpId="0" animBg="1"/>
      <p:bldP spid="196" grpId="0" animBg="1"/>
      <p:bldP spid="197" grpId="0" animBg="1"/>
      <p:bldP spid="198" grpId="0" animBg="1"/>
      <p:bldP spid="200" grpId="0" animBg="1"/>
      <p:bldP spid="201" grpId="0" animBg="1"/>
      <p:bldP spid="202" grpId="0" animBg="1"/>
      <p:bldP spid="206" grpId="0" animBg="1"/>
      <p:bldP spid="209" grpId="0" animBg="1"/>
      <p:bldP spid="210" grpId="0" animBg="1"/>
      <p:bldP spid="212" grpId="0" animBg="1"/>
      <p:bldP spid="213" grpId="0" animBg="1"/>
      <p:bldP spid="214" grpId="0" animBg="1"/>
      <p:bldP spid="21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Box 221">
            <a:extLst>
              <a:ext uri="{FF2B5EF4-FFF2-40B4-BE49-F238E27FC236}">
                <a16:creationId xmlns:a16="http://schemas.microsoft.com/office/drawing/2014/main" id="{1E1A0B84-FF1E-9645-BF30-877EB4FD0740}"/>
              </a:ext>
            </a:extLst>
          </p:cNvPr>
          <p:cNvSpPr txBox="1"/>
          <p:nvPr/>
        </p:nvSpPr>
        <p:spPr>
          <a:xfrm flipH="1">
            <a:off x="249382" y="621128"/>
            <a:ext cx="8806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[Keller+, ISCAS, 2014] [</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Hashemian</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DATE, 2015] [</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Sutar</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TECS, 2018]</a:t>
            </a:r>
          </a:p>
        </p:txBody>
      </p:sp>
      <p:sp>
        <p:nvSpPr>
          <p:cNvPr id="339" name="Content Placeholder 2"/>
          <p:cNvSpPr>
            <a:spLocks noGrp="1"/>
          </p:cNvSpPr>
          <p:nvPr>
            <p:ph idx="1"/>
          </p:nvPr>
        </p:nvSpPr>
        <p:spPr>
          <a:xfrm>
            <a:off x="249382" y="1198092"/>
            <a:ext cx="8668576" cy="879473"/>
          </a:xfrm>
        </p:spPr>
        <p:txBody>
          <a:bodyPr/>
          <a:lstStyle/>
          <a:p>
            <a:pPr marL="0" indent="0">
              <a:buNone/>
            </a:pPr>
            <a:r>
              <a:rPr lang="en-US" sz="2800" dirty="0"/>
              <a:t>Generate random values</a:t>
            </a:r>
            <a:r>
              <a:rPr lang="en-US" sz="2800" b="1" dirty="0">
                <a:solidFill>
                  <a:schemeClr val="accent6"/>
                </a:solidFill>
              </a:rPr>
              <a:t> </a:t>
            </a:r>
            <a:r>
              <a:rPr lang="en-US" sz="2800" dirty="0"/>
              <a:t>using data from cells that </a:t>
            </a:r>
            <a:r>
              <a:rPr lang="en-US" sz="2800" b="1" dirty="0">
                <a:solidFill>
                  <a:srgbClr val="980616"/>
                </a:solidFill>
              </a:rPr>
              <a:t>fail randomly</a:t>
            </a:r>
            <a:r>
              <a:rPr lang="en-US" sz="2800" dirty="0">
                <a:solidFill>
                  <a:srgbClr val="980616"/>
                </a:solidFill>
              </a:rPr>
              <a:t> </a:t>
            </a:r>
            <a:r>
              <a:rPr lang="en-US" sz="2800" dirty="0"/>
              <a:t>with a </a:t>
            </a:r>
            <a:r>
              <a:rPr lang="en-US" sz="2800" b="1" dirty="0">
                <a:solidFill>
                  <a:schemeClr val="accent6"/>
                </a:solidFill>
              </a:rPr>
              <a:t>refresh interval </a:t>
            </a:r>
            <a:r>
              <a:rPr lang="en-US" sz="2800" b="1" i="1" dirty="0">
                <a:solidFill>
                  <a:schemeClr val="accent6"/>
                </a:solidFill>
              </a:rPr>
              <a:t>N</a:t>
            </a:r>
            <a:endParaRPr lang="en-US" sz="2800" dirty="0"/>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Retention-based TRNGs</a:t>
            </a:r>
          </a:p>
        </p:txBody>
      </p:sp>
      <p:grpSp>
        <p:nvGrpSpPr>
          <p:cNvPr id="323" name="Group 322"/>
          <p:cNvGrpSpPr/>
          <p:nvPr/>
        </p:nvGrpSpPr>
        <p:grpSpPr>
          <a:xfrm>
            <a:off x="3675757" y="2267082"/>
            <a:ext cx="1905141" cy="2704047"/>
            <a:chOff x="3179064" y="1373122"/>
            <a:chExt cx="2560320" cy="3374108"/>
          </a:xfrm>
        </p:grpSpPr>
        <p:cxnSp>
          <p:nvCxnSpPr>
            <p:cNvPr id="337" name="Straight Connector 336"/>
            <p:cNvCxnSpPr/>
            <p:nvPr/>
          </p:nvCxnSpPr>
          <p:spPr>
            <a:xfrm flipH="1" flipV="1">
              <a:off x="4451604" y="1373122"/>
              <a:ext cx="762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509930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573938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381914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317906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92" name="Group 491"/>
          <p:cNvGrpSpPr/>
          <p:nvPr/>
        </p:nvGrpSpPr>
        <p:grpSpPr>
          <a:xfrm rot="5400000">
            <a:off x="2634647" y="866732"/>
            <a:ext cx="1733660" cy="5710862"/>
            <a:chOff x="3179064" y="1411842"/>
            <a:chExt cx="2163259" cy="4237406"/>
          </a:xfrm>
        </p:grpSpPr>
        <p:grpSp>
          <p:nvGrpSpPr>
            <p:cNvPr id="516" name="Group 515"/>
            <p:cNvGrpSpPr/>
            <p:nvPr/>
          </p:nvGrpSpPr>
          <p:grpSpPr>
            <a:xfrm>
              <a:off x="4640539" y="1411842"/>
              <a:ext cx="4" cy="4212468"/>
              <a:chOff x="3367999" y="1465184"/>
              <a:chExt cx="4" cy="4212468"/>
            </a:xfrm>
          </p:grpSpPr>
          <p:cxnSp>
            <p:nvCxnSpPr>
              <p:cNvPr id="526" name="Straight Connector 525"/>
              <p:cNvCxnSpPr/>
              <p:nvPr/>
            </p:nvCxnSpPr>
            <p:spPr>
              <a:xfrm rot="16200000">
                <a:off x="1387496" y="3697149"/>
                <a:ext cx="396100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rot="16200000">
                <a:off x="3280373"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7" name="Group 516"/>
            <p:cNvGrpSpPr/>
            <p:nvPr/>
          </p:nvGrpSpPr>
          <p:grpSpPr>
            <a:xfrm>
              <a:off x="5342321" y="1411842"/>
              <a:ext cx="2" cy="4237406"/>
              <a:chOff x="3422081" y="1465184"/>
              <a:chExt cx="2" cy="4237406"/>
            </a:xfrm>
          </p:grpSpPr>
          <p:cxnSp>
            <p:nvCxnSpPr>
              <p:cNvPr id="524" name="Straight Connector 523"/>
              <p:cNvCxnSpPr/>
              <p:nvPr/>
            </p:nvCxnSpPr>
            <p:spPr>
              <a:xfrm rot="16200000">
                <a:off x="1429108" y="3709617"/>
                <a:ext cx="398594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rot="16200000">
                <a:off x="3334453" y="1552814"/>
                <a:ext cx="175259"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927988" y="1411842"/>
              <a:ext cx="2" cy="4212468"/>
              <a:chOff x="3287908" y="1465184"/>
              <a:chExt cx="2" cy="4212468"/>
            </a:xfrm>
          </p:grpSpPr>
          <p:cxnSp>
            <p:nvCxnSpPr>
              <p:cNvPr id="522" name="Straight Connector 521"/>
              <p:cNvCxnSpPr/>
              <p:nvPr/>
            </p:nvCxnSpPr>
            <p:spPr>
              <a:xfrm rot="16200000">
                <a:off x="1307404" y="3697148"/>
                <a:ext cx="3961008"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rot="16200000">
                <a:off x="3200280"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9" name="Group 518"/>
            <p:cNvGrpSpPr/>
            <p:nvPr/>
          </p:nvGrpSpPr>
          <p:grpSpPr>
            <a:xfrm>
              <a:off x="3179064" y="1411842"/>
              <a:ext cx="2" cy="4212468"/>
              <a:chOff x="3179064" y="1465184"/>
              <a:chExt cx="2" cy="4212468"/>
            </a:xfrm>
          </p:grpSpPr>
          <p:cxnSp>
            <p:nvCxnSpPr>
              <p:cNvPr id="520" name="Straight Connector 519"/>
              <p:cNvCxnSpPr/>
              <p:nvPr/>
            </p:nvCxnSpPr>
            <p:spPr>
              <a:xfrm rot="16200000">
                <a:off x="1198560" y="3697149"/>
                <a:ext cx="3961007"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rot="16200000">
                <a:off x="3091436"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cxnSp>
        <p:nvCxnSpPr>
          <p:cNvPr id="514" name="Straight Connector 513"/>
          <p:cNvCxnSpPr>
            <a:stCxn id="498" idx="0"/>
          </p:cNvCxnSpPr>
          <p:nvPr/>
        </p:nvCxnSpPr>
        <p:spPr>
          <a:xfrm flipH="1" flipV="1">
            <a:off x="1764424" y="2253993"/>
            <a:ext cx="567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V="1">
            <a:off x="2724463" y="2275491"/>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255739" y="2267082"/>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1290559" y="2267082"/>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188541" y="2275491"/>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494" name="Group 493"/>
          <p:cNvGrpSpPr/>
          <p:nvPr/>
        </p:nvGrpSpPr>
        <p:grpSpPr>
          <a:xfrm>
            <a:off x="1046274" y="4971129"/>
            <a:ext cx="2381426" cy="316503"/>
            <a:chOff x="2223532" y="4533556"/>
            <a:chExt cx="3200400" cy="394932"/>
          </a:xfrm>
        </p:grpSpPr>
        <p:sp>
          <p:nvSpPr>
            <p:cNvPr id="496" name="Rounded Rectangle 495"/>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497" name="Rounded Rectangle 496"/>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8" name="Rounded Rectangle 497"/>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9" name="Rounded Rectangle 498"/>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500" name="Rounded Rectangle 499"/>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sp>
        <p:nvSpPr>
          <p:cNvPr id="495" name="Rounded Rectangle 494"/>
          <p:cNvSpPr/>
          <p:nvPr/>
        </p:nvSpPr>
        <p:spPr>
          <a:xfrm>
            <a:off x="366364" y="259063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542" name="Oval 541"/>
          <p:cNvSpPr/>
          <p:nvPr/>
        </p:nvSpPr>
        <p:spPr>
          <a:xfrm>
            <a:off x="1048803" y="258951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3" name="Oval 542"/>
          <p:cNvSpPr/>
          <p:nvPr/>
        </p:nvSpPr>
        <p:spPr>
          <a:xfrm>
            <a:off x="1525088" y="258951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Oval 543"/>
          <p:cNvSpPr/>
          <p:nvPr/>
        </p:nvSpPr>
        <p:spPr>
          <a:xfrm>
            <a:off x="2001373" y="258951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5" name="Oval 544"/>
          <p:cNvSpPr/>
          <p:nvPr/>
        </p:nvSpPr>
        <p:spPr>
          <a:xfrm>
            <a:off x="2477659" y="258951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Oval 545"/>
          <p:cNvSpPr/>
          <p:nvPr/>
        </p:nvSpPr>
        <p:spPr>
          <a:xfrm>
            <a:off x="2953944" y="2589518"/>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3" name="Chord 552"/>
          <p:cNvSpPr/>
          <p:nvPr/>
        </p:nvSpPr>
        <p:spPr>
          <a:xfrm>
            <a:off x="1048803" y="2589517"/>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4" name="Chord 553"/>
          <p:cNvSpPr/>
          <p:nvPr/>
        </p:nvSpPr>
        <p:spPr>
          <a:xfrm>
            <a:off x="1525088" y="2589517"/>
            <a:ext cx="476285" cy="512967"/>
          </a:xfrm>
          <a:prstGeom prst="chord">
            <a:avLst>
              <a:gd name="adj1" fmla="val 12747321"/>
              <a:gd name="adj2" fmla="val 1965980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5" name="Chord 554"/>
          <p:cNvSpPr/>
          <p:nvPr/>
        </p:nvSpPr>
        <p:spPr>
          <a:xfrm>
            <a:off x="2001373" y="258951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6" name="Chord 555"/>
          <p:cNvSpPr/>
          <p:nvPr/>
        </p:nvSpPr>
        <p:spPr>
          <a:xfrm>
            <a:off x="2477658" y="2589517"/>
            <a:ext cx="476285" cy="512967"/>
          </a:xfrm>
          <a:prstGeom prst="chord">
            <a:avLst>
              <a:gd name="adj1" fmla="val 12350173"/>
              <a:gd name="adj2" fmla="val 200350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7" name="Chord 556"/>
          <p:cNvSpPr/>
          <p:nvPr/>
        </p:nvSpPr>
        <p:spPr>
          <a:xfrm>
            <a:off x="2953944" y="2589517"/>
            <a:ext cx="476285" cy="512967"/>
          </a:xfrm>
          <a:prstGeom prst="chord">
            <a:avLst>
              <a:gd name="adj1" fmla="val 11541880"/>
              <a:gd name="adj2" fmla="val 2086992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0" name="Oval 559"/>
          <p:cNvSpPr/>
          <p:nvPr/>
        </p:nvSpPr>
        <p:spPr>
          <a:xfrm>
            <a:off x="1525823"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1" name="Oval 560"/>
          <p:cNvSpPr/>
          <p:nvPr/>
        </p:nvSpPr>
        <p:spPr>
          <a:xfrm>
            <a:off x="2002108"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2" name="Oval 561"/>
          <p:cNvSpPr/>
          <p:nvPr/>
        </p:nvSpPr>
        <p:spPr>
          <a:xfrm>
            <a:off x="2478394"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3" name="Oval 562"/>
          <p:cNvSpPr/>
          <p:nvPr/>
        </p:nvSpPr>
        <p:spPr>
          <a:xfrm>
            <a:off x="2954679"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Content Placeholder 3"/>
          <p:cNvSpPr txBox="1">
            <a:spLocks/>
          </p:cNvSpPr>
          <p:nvPr/>
        </p:nvSpPr>
        <p:spPr>
          <a:xfrm>
            <a:off x="6271636" y="3870094"/>
            <a:ext cx="1908747"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980616"/>
                </a:solidFill>
                <a:effectLst/>
                <a:uLnTx/>
                <a:uFillTx/>
                <a:latin typeface="Cambria" panose="02040503050406030204" pitchFamily="18" charset="0"/>
                <a:ea typeface="+mn-ea"/>
                <a:cs typeface="+mn-cs"/>
              </a:rPr>
              <a:t>Fails with refresh interval </a:t>
            </a:r>
            <a:r>
              <a:rPr kumimoji="0" lang="en-US" sz="2400" b="1" i="0" u="none" strike="noStrike" kern="1200" cap="none" spc="0" normalizeH="0" baseline="0" noProof="0" dirty="0">
                <a:ln>
                  <a:noFill/>
                </a:ln>
                <a:solidFill>
                  <a:srgbClr val="980616"/>
                </a:solidFill>
                <a:effectLst/>
                <a:uLnTx/>
                <a:uFillTx/>
                <a:latin typeface="Cambria" panose="02040503050406030204" pitchFamily="18" charset="0"/>
                <a:ea typeface="+mn-ea"/>
                <a:cs typeface="+mn-cs"/>
              </a:rPr>
              <a:t>N</a:t>
            </a:r>
          </a:p>
        </p:txBody>
      </p:sp>
      <p:cxnSp>
        <p:nvCxnSpPr>
          <p:cNvPr id="205" name="Straight Arrow Connector 204"/>
          <p:cNvCxnSpPr/>
          <p:nvPr/>
        </p:nvCxnSpPr>
        <p:spPr>
          <a:xfrm flipH="1" flipV="1">
            <a:off x="5925504" y="4097053"/>
            <a:ext cx="662628" cy="149518"/>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7" name="Content Placeholder 3"/>
          <p:cNvSpPr txBox="1">
            <a:spLocks/>
          </p:cNvSpPr>
          <p:nvPr/>
        </p:nvSpPr>
        <p:spPr>
          <a:xfrm>
            <a:off x="6497873" y="2142419"/>
            <a:ext cx="2151006" cy="10590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Can handle a longer refresh interval</a:t>
            </a:r>
          </a:p>
        </p:txBody>
      </p:sp>
      <p:cxnSp>
        <p:nvCxnSpPr>
          <p:cNvPr id="208" name="Straight Arrow Connector 207"/>
          <p:cNvCxnSpPr>
            <a:cxnSpLocks/>
            <a:stCxn id="207" idx="1"/>
          </p:cNvCxnSpPr>
          <p:nvPr/>
        </p:nvCxnSpPr>
        <p:spPr>
          <a:xfrm flipH="1">
            <a:off x="5886249" y="2671920"/>
            <a:ext cx="611624" cy="57166"/>
          </a:xfrm>
          <a:prstGeom prst="straightConnector1">
            <a:avLst/>
          </a:prstGeom>
          <a:ln w="762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17" name="Group 316"/>
          <p:cNvGrpSpPr/>
          <p:nvPr/>
        </p:nvGrpSpPr>
        <p:grpSpPr>
          <a:xfrm>
            <a:off x="3416314" y="4979538"/>
            <a:ext cx="2381426" cy="316503"/>
            <a:chOff x="2223532" y="4533556"/>
            <a:chExt cx="3200400" cy="394932"/>
          </a:xfrm>
        </p:grpSpPr>
        <p:sp>
          <p:nvSpPr>
            <p:cNvPr id="318" name="Rounded Rectangle 317"/>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19" name="Rounded Rectangle 318"/>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0" name="Rounded Rectangle 319"/>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1" name="Rounded Rectangle 320"/>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322" name="Rounded Rectangle 321"/>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559" name="Oval 558"/>
          <p:cNvSpPr/>
          <p:nvPr/>
        </p:nvSpPr>
        <p:spPr>
          <a:xfrm>
            <a:off x="1049538"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p:cNvSpPr/>
          <p:nvPr/>
        </p:nvSpPr>
        <p:spPr>
          <a:xfrm>
            <a:off x="1527256" y="316608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Chord 350"/>
          <p:cNvSpPr/>
          <p:nvPr/>
        </p:nvSpPr>
        <p:spPr>
          <a:xfrm>
            <a:off x="1527256" y="3166086"/>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Oval 351"/>
          <p:cNvSpPr/>
          <p:nvPr/>
        </p:nvSpPr>
        <p:spPr>
          <a:xfrm>
            <a:off x="1527991" y="316560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Oval 353"/>
          <p:cNvSpPr/>
          <p:nvPr/>
        </p:nvSpPr>
        <p:spPr>
          <a:xfrm>
            <a:off x="3907493" y="318471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Chord 354"/>
          <p:cNvSpPr/>
          <p:nvPr/>
        </p:nvSpPr>
        <p:spPr>
          <a:xfrm>
            <a:off x="3907493" y="318470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Oval 355"/>
          <p:cNvSpPr/>
          <p:nvPr/>
        </p:nvSpPr>
        <p:spPr>
          <a:xfrm>
            <a:off x="3908228" y="318423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Oval 357"/>
          <p:cNvSpPr/>
          <p:nvPr/>
        </p:nvSpPr>
        <p:spPr>
          <a:xfrm>
            <a:off x="4873153" y="4381019"/>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Chord 358"/>
          <p:cNvSpPr/>
          <p:nvPr/>
        </p:nvSpPr>
        <p:spPr>
          <a:xfrm>
            <a:off x="4873153" y="4381018"/>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Oval 359"/>
          <p:cNvSpPr/>
          <p:nvPr/>
        </p:nvSpPr>
        <p:spPr>
          <a:xfrm>
            <a:off x="4873888" y="438054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Oval 361"/>
          <p:cNvSpPr/>
          <p:nvPr/>
        </p:nvSpPr>
        <p:spPr>
          <a:xfrm>
            <a:off x="2498772" y="434161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Chord 362"/>
          <p:cNvSpPr/>
          <p:nvPr/>
        </p:nvSpPr>
        <p:spPr>
          <a:xfrm>
            <a:off x="2498772" y="4341616"/>
            <a:ext cx="476285" cy="512967"/>
          </a:xfrm>
          <a:prstGeom prst="chord">
            <a:avLst>
              <a:gd name="adj1" fmla="val 11424034"/>
              <a:gd name="adj2" fmla="val 2094718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Oval 363"/>
          <p:cNvSpPr/>
          <p:nvPr/>
        </p:nvSpPr>
        <p:spPr>
          <a:xfrm>
            <a:off x="2499507" y="434113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6" name="Oval 365"/>
          <p:cNvSpPr/>
          <p:nvPr/>
        </p:nvSpPr>
        <p:spPr>
          <a:xfrm>
            <a:off x="1057598" y="4337806"/>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Chord 366"/>
          <p:cNvSpPr/>
          <p:nvPr/>
        </p:nvSpPr>
        <p:spPr>
          <a:xfrm>
            <a:off x="1057598" y="4337805"/>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Oval 367"/>
          <p:cNvSpPr/>
          <p:nvPr/>
        </p:nvSpPr>
        <p:spPr>
          <a:xfrm>
            <a:off x="1058333" y="433732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Oval 369"/>
          <p:cNvSpPr/>
          <p:nvPr/>
        </p:nvSpPr>
        <p:spPr>
          <a:xfrm>
            <a:off x="1065013" y="374304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Chord 370"/>
          <p:cNvSpPr/>
          <p:nvPr/>
        </p:nvSpPr>
        <p:spPr>
          <a:xfrm>
            <a:off x="1065013" y="374304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Oval 371"/>
          <p:cNvSpPr/>
          <p:nvPr/>
        </p:nvSpPr>
        <p:spPr>
          <a:xfrm>
            <a:off x="1065748" y="374256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Oval 373"/>
          <p:cNvSpPr/>
          <p:nvPr/>
        </p:nvSpPr>
        <p:spPr>
          <a:xfrm>
            <a:off x="3430559" y="375796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Chord 374"/>
          <p:cNvSpPr/>
          <p:nvPr/>
        </p:nvSpPr>
        <p:spPr>
          <a:xfrm>
            <a:off x="3430559" y="3757968"/>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Oval 375"/>
          <p:cNvSpPr/>
          <p:nvPr/>
        </p:nvSpPr>
        <p:spPr>
          <a:xfrm>
            <a:off x="3431294" y="375749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Oval 377"/>
          <p:cNvSpPr/>
          <p:nvPr/>
        </p:nvSpPr>
        <p:spPr>
          <a:xfrm>
            <a:off x="3906843" y="37483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Chord 378"/>
          <p:cNvSpPr/>
          <p:nvPr/>
        </p:nvSpPr>
        <p:spPr>
          <a:xfrm>
            <a:off x="3906843" y="37483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Oval 379"/>
          <p:cNvSpPr/>
          <p:nvPr/>
        </p:nvSpPr>
        <p:spPr>
          <a:xfrm>
            <a:off x="3907578" y="37478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Oval 381"/>
          <p:cNvSpPr/>
          <p:nvPr/>
        </p:nvSpPr>
        <p:spPr>
          <a:xfrm>
            <a:off x="2498772" y="376553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Chord 382"/>
          <p:cNvSpPr/>
          <p:nvPr/>
        </p:nvSpPr>
        <p:spPr>
          <a:xfrm>
            <a:off x="2498772" y="376553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Oval 383"/>
          <p:cNvSpPr/>
          <p:nvPr/>
        </p:nvSpPr>
        <p:spPr>
          <a:xfrm>
            <a:off x="2499507" y="376506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3435864" y="2594924"/>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Chord 106"/>
          <p:cNvSpPr/>
          <p:nvPr/>
        </p:nvSpPr>
        <p:spPr>
          <a:xfrm>
            <a:off x="3435864" y="2594923"/>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3436599" y="259444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4385014" y="3185527"/>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Chord 110"/>
          <p:cNvSpPr/>
          <p:nvPr/>
        </p:nvSpPr>
        <p:spPr>
          <a:xfrm>
            <a:off x="4385014" y="3185526"/>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385749" y="31850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1537696" y="3740159"/>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Chord 114"/>
          <p:cNvSpPr/>
          <p:nvPr/>
        </p:nvSpPr>
        <p:spPr>
          <a:xfrm>
            <a:off x="1537696" y="3740158"/>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1538431" y="373968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3903420" y="4339820"/>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Chord 118"/>
          <p:cNvSpPr/>
          <p:nvPr/>
        </p:nvSpPr>
        <p:spPr>
          <a:xfrm>
            <a:off x="3903420" y="4339819"/>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3904155" y="433934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2014971" y="4336332"/>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Chord 122"/>
          <p:cNvSpPr/>
          <p:nvPr/>
        </p:nvSpPr>
        <p:spPr>
          <a:xfrm>
            <a:off x="2014971" y="4336331"/>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015706" y="43358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5352152" y="3771986"/>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Chord 126"/>
          <p:cNvSpPr/>
          <p:nvPr/>
        </p:nvSpPr>
        <p:spPr>
          <a:xfrm>
            <a:off x="5352152" y="3771985"/>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5352887" y="377150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4881780" y="3188631"/>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Chord 130"/>
          <p:cNvSpPr/>
          <p:nvPr/>
        </p:nvSpPr>
        <p:spPr>
          <a:xfrm>
            <a:off x="4881780" y="3188630"/>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4882515" y="318815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5346458" y="259166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Chord 134"/>
          <p:cNvSpPr/>
          <p:nvPr/>
        </p:nvSpPr>
        <p:spPr>
          <a:xfrm>
            <a:off x="5346458" y="259166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5347193" y="259118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1540664" y="434436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Chord 138"/>
          <p:cNvSpPr/>
          <p:nvPr/>
        </p:nvSpPr>
        <p:spPr>
          <a:xfrm>
            <a:off x="1540664" y="434436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1541399" y="434388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p:cNvSpPr/>
          <p:nvPr/>
        </p:nvSpPr>
        <p:spPr>
          <a:xfrm>
            <a:off x="3906201" y="25977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Chord 142"/>
          <p:cNvSpPr/>
          <p:nvPr/>
        </p:nvSpPr>
        <p:spPr>
          <a:xfrm>
            <a:off x="3906201" y="25977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3906936" y="25972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4387855" y="43500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Chord 146"/>
          <p:cNvSpPr/>
          <p:nvPr/>
        </p:nvSpPr>
        <p:spPr>
          <a:xfrm>
            <a:off x="4387855" y="43500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4388590" y="43495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950156" y="316755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Chord 150"/>
          <p:cNvSpPr/>
          <p:nvPr/>
        </p:nvSpPr>
        <p:spPr>
          <a:xfrm>
            <a:off x="2950156" y="3167551"/>
            <a:ext cx="476285" cy="512967"/>
          </a:xfrm>
          <a:prstGeom prst="chord">
            <a:avLst>
              <a:gd name="adj1" fmla="val 12511964"/>
              <a:gd name="adj2" fmla="val 199556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p:cNvSpPr/>
          <p:nvPr/>
        </p:nvSpPr>
        <p:spPr>
          <a:xfrm>
            <a:off x="2950891" y="316707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p:cNvSpPr/>
          <p:nvPr/>
        </p:nvSpPr>
        <p:spPr>
          <a:xfrm>
            <a:off x="2005469" y="316384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Chord 154"/>
          <p:cNvSpPr/>
          <p:nvPr/>
        </p:nvSpPr>
        <p:spPr>
          <a:xfrm>
            <a:off x="2005469" y="3163839"/>
            <a:ext cx="476285" cy="512967"/>
          </a:xfrm>
          <a:prstGeom prst="chord">
            <a:avLst>
              <a:gd name="adj1" fmla="val 13083115"/>
              <a:gd name="adj2" fmla="val 1932863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p:cNvSpPr/>
          <p:nvPr/>
        </p:nvSpPr>
        <p:spPr>
          <a:xfrm>
            <a:off x="2006204" y="31633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p:cNvSpPr/>
          <p:nvPr/>
        </p:nvSpPr>
        <p:spPr>
          <a:xfrm>
            <a:off x="2005375" y="373872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Chord 158"/>
          <p:cNvSpPr/>
          <p:nvPr/>
        </p:nvSpPr>
        <p:spPr>
          <a:xfrm>
            <a:off x="2005375" y="373872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p:cNvSpPr/>
          <p:nvPr/>
        </p:nvSpPr>
        <p:spPr>
          <a:xfrm>
            <a:off x="2006110" y="37382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2965765" y="434274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Chord 162"/>
          <p:cNvSpPr/>
          <p:nvPr/>
        </p:nvSpPr>
        <p:spPr>
          <a:xfrm>
            <a:off x="2965765" y="434273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2966500" y="43422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p:cNvSpPr/>
          <p:nvPr/>
        </p:nvSpPr>
        <p:spPr>
          <a:xfrm>
            <a:off x="4876602" y="258726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Chord 166"/>
          <p:cNvSpPr/>
          <p:nvPr/>
        </p:nvSpPr>
        <p:spPr>
          <a:xfrm>
            <a:off x="4876602" y="2587262"/>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p:cNvSpPr/>
          <p:nvPr/>
        </p:nvSpPr>
        <p:spPr>
          <a:xfrm>
            <a:off x="4877337" y="258678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p:cNvSpPr/>
          <p:nvPr/>
        </p:nvSpPr>
        <p:spPr>
          <a:xfrm>
            <a:off x="5349254" y="318823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Chord 172"/>
          <p:cNvSpPr/>
          <p:nvPr/>
        </p:nvSpPr>
        <p:spPr>
          <a:xfrm>
            <a:off x="5349254" y="318822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p:cNvSpPr/>
          <p:nvPr/>
        </p:nvSpPr>
        <p:spPr>
          <a:xfrm>
            <a:off x="5349989" y="318775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p:cNvSpPr/>
          <p:nvPr/>
        </p:nvSpPr>
        <p:spPr>
          <a:xfrm>
            <a:off x="4380160" y="376379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Chord 176"/>
          <p:cNvSpPr/>
          <p:nvPr/>
        </p:nvSpPr>
        <p:spPr>
          <a:xfrm>
            <a:off x="4380160" y="3763796"/>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p:cNvSpPr/>
          <p:nvPr/>
        </p:nvSpPr>
        <p:spPr>
          <a:xfrm>
            <a:off x="4380895" y="376331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p:cNvSpPr/>
          <p:nvPr/>
        </p:nvSpPr>
        <p:spPr>
          <a:xfrm>
            <a:off x="3431652" y="433585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Chord 180"/>
          <p:cNvSpPr/>
          <p:nvPr/>
        </p:nvSpPr>
        <p:spPr>
          <a:xfrm>
            <a:off x="3431652" y="4335853"/>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p:cNvSpPr/>
          <p:nvPr/>
        </p:nvSpPr>
        <p:spPr>
          <a:xfrm>
            <a:off x="3432387" y="433537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p:cNvSpPr/>
          <p:nvPr/>
        </p:nvSpPr>
        <p:spPr>
          <a:xfrm>
            <a:off x="5343490" y="437028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Chord 184"/>
          <p:cNvSpPr/>
          <p:nvPr/>
        </p:nvSpPr>
        <p:spPr>
          <a:xfrm>
            <a:off x="5343490" y="437028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p:cNvSpPr/>
          <p:nvPr/>
        </p:nvSpPr>
        <p:spPr>
          <a:xfrm>
            <a:off x="5344225" y="436981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p:cNvSpPr/>
          <p:nvPr/>
        </p:nvSpPr>
        <p:spPr>
          <a:xfrm>
            <a:off x="2472338" y="317304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Chord 188"/>
          <p:cNvSpPr/>
          <p:nvPr/>
        </p:nvSpPr>
        <p:spPr>
          <a:xfrm>
            <a:off x="2472338" y="317304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Oval 189"/>
          <p:cNvSpPr/>
          <p:nvPr/>
        </p:nvSpPr>
        <p:spPr>
          <a:xfrm>
            <a:off x="2473073" y="317256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Oval 191"/>
          <p:cNvSpPr/>
          <p:nvPr/>
        </p:nvSpPr>
        <p:spPr>
          <a:xfrm>
            <a:off x="4867885" y="377694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Chord 192"/>
          <p:cNvSpPr/>
          <p:nvPr/>
        </p:nvSpPr>
        <p:spPr>
          <a:xfrm>
            <a:off x="4867885" y="377694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Oval 193"/>
          <p:cNvSpPr/>
          <p:nvPr/>
        </p:nvSpPr>
        <p:spPr>
          <a:xfrm>
            <a:off x="4868620" y="37764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Oval 195"/>
          <p:cNvSpPr/>
          <p:nvPr/>
        </p:nvSpPr>
        <p:spPr>
          <a:xfrm>
            <a:off x="1046659" y="316524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Chord 196"/>
          <p:cNvSpPr/>
          <p:nvPr/>
        </p:nvSpPr>
        <p:spPr>
          <a:xfrm>
            <a:off x="1046659" y="3165239"/>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Oval 197"/>
          <p:cNvSpPr/>
          <p:nvPr/>
        </p:nvSpPr>
        <p:spPr>
          <a:xfrm>
            <a:off x="1047394" y="31647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p:cNvSpPr/>
          <p:nvPr/>
        </p:nvSpPr>
        <p:spPr>
          <a:xfrm>
            <a:off x="4384194" y="259773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Chord 200"/>
          <p:cNvSpPr/>
          <p:nvPr/>
        </p:nvSpPr>
        <p:spPr>
          <a:xfrm>
            <a:off x="4384194" y="2597738"/>
            <a:ext cx="476285" cy="512967"/>
          </a:xfrm>
          <a:prstGeom prst="chord">
            <a:avLst>
              <a:gd name="adj1" fmla="val 12931907"/>
              <a:gd name="adj2" fmla="val 194919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Oval 201"/>
          <p:cNvSpPr/>
          <p:nvPr/>
        </p:nvSpPr>
        <p:spPr>
          <a:xfrm>
            <a:off x="4384929" y="259726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p:cNvSpPr/>
          <p:nvPr/>
        </p:nvSpPr>
        <p:spPr>
          <a:xfrm>
            <a:off x="2965274" y="377647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Chord 208"/>
          <p:cNvSpPr/>
          <p:nvPr/>
        </p:nvSpPr>
        <p:spPr>
          <a:xfrm>
            <a:off x="2965274" y="3776469"/>
            <a:ext cx="476285" cy="512967"/>
          </a:xfrm>
          <a:prstGeom prst="chord">
            <a:avLst>
              <a:gd name="adj1" fmla="val 12646583"/>
              <a:gd name="adj2" fmla="val 1974040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p:cNvSpPr/>
          <p:nvPr/>
        </p:nvSpPr>
        <p:spPr>
          <a:xfrm>
            <a:off x="2966009" y="377599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Oval 211"/>
          <p:cNvSpPr/>
          <p:nvPr/>
        </p:nvSpPr>
        <p:spPr>
          <a:xfrm>
            <a:off x="3432593" y="317384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Chord 212"/>
          <p:cNvSpPr/>
          <p:nvPr/>
        </p:nvSpPr>
        <p:spPr>
          <a:xfrm>
            <a:off x="3432593" y="317384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Oval 213"/>
          <p:cNvSpPr/>
          <p:nvPr/>
        </p:nvSpPr>
        <p:spPr>
          <a:xfrm>
            <a:off x="3433328" y="31733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1056953" y="2660817"/>
            <a:ext cx="4767939" cy="1932958"/>
            <a:chOff x="1056953" y="2817402"/>
            <a:chExt cx="4767939" cy="1932958"/>
          </a:xfrm>
        </p:grpSpPr>
        <p:cxnSp>
          <p:nvCxnSpPr>
            <p:cNvPr id="618" name="Straight Connector 617"/>
            <p:cNvCxnSpPr/>
            <p:nvPr/>
          </p:nvCxnSpPr>
          <p:spPr>
            <a:xfrm flipV="1">
              <a:off x="1560073" y="2864050"/>
              <a:ext cx="4082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066838" y="281740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510580" y="2887943"/>
              <a:ext cx="42124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2950399" y="294519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1056953" y="2932699"/>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1535406" y="350926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915643" y="352789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881303" y="4724200"/>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2506922" y="470355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1065748" y="4680987"/>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130478" y="397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496024" y="398585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972308" y="39762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2564237" y="399342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3432319" y="300546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381469" y="3596067"/>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534151" y="4150699"/>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899875" y="4750360"/>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011426" y="4746872"/>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5348607" y="4182526"/>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947245" y="3416515"/>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5411923" y="28195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1606129" y="45722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971666" y="28256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4453320" y="45779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3020310" y="345639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070934" y="341985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013525" y="4081906"/>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2973915" y="468592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884752" y="293044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357404" y="353141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388310" y="410697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3497117" y="456373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5408955" y="459817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537803" y="340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4933350" y="40048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1112124" y="3393124"/>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4449659" y="28584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3030739" y="405593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3498058" y="34017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216" name="Straight Arrow Connector 215">
            <a:extLst>
              <a:ext uri="{FF2B5EF4-FFF2-40B4-BE49-F238E27FC236}">
                <a16:creationId xmlns:a16="http://schemas.microsoft.com/office/drawing/2014/main" id="{A40422A9-4630-B843-AA73-5D5D68836895}"/>
              </a:ext>
            </a:extLst>
          </p:cNvPr>
          <p:cNvCxnSpPr>
            <a:cxnSpLocks/>
          </p:cNvCxnSpPr>
          <p:nvPr/>
        </p:nvCxnSpPr>
        <p:spPr>
          <a:xfrm flipH="1" flipV="1">
            <a:off x="2792077" y="4868191"/>
            <a:ext cx="396221" cy="773922"/>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7" name="Content Placeholder 3">
            <a:extLst>
              <a:ext uri="{FF2B5EF4-FFF2-40B4-BE49-F238E27FC236}">
                <a16:creationId xmlns:a16="http://schemas.microsoft.com/office/drawing/2014/main" id="{69F9C423-5D08-FE4A-B934-4214F5087911}"/>
              </a:ext>
            </a:extLst>
          </p:cNvPr>
          <p:cNvSpPr txBox="1">
            <a:spLocks/>
          </p:cNvSpPr>
          <p:nvPr/>
        </p:nvSpPr>
        <p:spPr>
          <a:xfrm>
            <a:off x="558291" y="5681132"/>
            <a:ext cx="7591102"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time N, some cells leak close to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Vmin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These </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RNG cells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fail randomly </a:t>
            </a:r>
          </a:p>
        </p:txBody>
      </p:sp>
      <p:sp>
        <p:nvSpPr>
          <p:cNvPr id="219" name="Rectangle 218">
            <a:extLst>
              <a:ext uri="{FF2B5EF4-FFF2-40B4-BE49-F238E27FC236}">
                <a16:creationId xmlns:a16="http://schemas.microsoft.com/office/drawing/2014/main" id="{36E1A517-DA27-7D43-9957-1EC2CD273B59}"/>
              </a:ext>
            </a:extLst>
          </p:cNvPr>
          <p:cNvSpPr/>
          <p:nvPr/>
        </p:nvSpPr>
        <p:spPr>
          <a:xfrm>
            <a:off x="0" y="696163"/>
            <a:ext cx="9144000" cy="5743497"/>
          </a:xfrm>
          <a:prstGeom prst="rect">
            <a:avLst/>
          </a:prstGeom>
          <a:solidFill>
            <a:schemeClr val="bg1">
              <a:alpha val="72000"/>
            </a:schemeClr>
          </a:solidFill>
          <a:ln>
            <a:solidFill>
              <a:schemeClr val="bg1">
                <a:alpha val="0"/>
              </a:schemeClr>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TextBox 219">
            <a:extLst>
              <a:ext uri="{FF2B5EF4-FFF2-40B4-BE49-F238E27FC236}">
                <a16:creationId xmlns:a16="http://schemas.microsoft.com/office/drawing/2014/main" id="{AA0026E5-CFE2-C847-A799-9923A8F82804}"/>
              </a:ext>
            </a:extLst>
          </p:cNvPr>
          <p:cNvSpPr txBox="1"/>
          <p:nvPr/>
        </p:nvSpPr>
        <p:spPr>
          <a:xfrm>
            <a:off x="322441" y="198185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The </a:t>
            </a: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key idea </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is to extract </a:t>
            </a:r>
            <a:r>
              <a:rPr kumimoji="0" lang="en-US" sz="3200" b="1" i="0" u="none" strike="noStrike" kern="1200" cap="none" spc="0" normalizeH="0" baseline="0" noProof="0" dirty="0">
                <a:ln>
                  <a:noFill/>
                </a:ln>
                <a:solidFill>
                  <a:srgbClr val="5B9BD5">
                    <a:lumMod val="75000"/>
                  </a:srgbClr>
                </a:solidFill>
                <a:effectLst/>
                <a:uLnTx/>
                <a:uFillTx/>
                <a:latin typeface="Cambria" charset="0"/>
                <a:ea typeface="Cambria" charset="0"/>
                <a:cs typeface="Cambria" charset="0"/>
              </a:rPr>
              <a:t>random values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by aggregating values from RNG cells after every </a:t>
            </a:r>
            <a:r>
              <a:rPr kumimoji="0" lang="en-US" sz="3200" b="1" i="1" u="none" strike="noStrike" kern="1200" cap="none" spc="0" normalizeH="0" baseline="0" noProof="0" dirty="0">
                <a:ln>
                  <a:noFill/>
                </a:ln>
                <a:solidFill>
                  <a:prstClr val="black"/>
                </a:solidFill>
                <a:effectLst/>
                <a:uLnTx/>
                <a:uFillTx/>
                <a:latin typeface="Cambria" charset="0"/>
                <a:ea typeface="Cambria" charset="0"/>
                <a:cs typeface="Cambria" charset="0"/>
              </a:rPr>
              <a:t>increased</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 refresh interval N</a:t>
            </a:r>
            <a:endParaRPr kumimoji="0" lang="en-US" sz="3200" b="1" i="0" u="none" strike="noStrike" kern="1200" cap="none" spc="0" normalizeH="0" baseline="0" noProof="0" dirty="0">
              <a:ln>
                <a:noFill/>
              </a:ln>
              <a:solidFill>
                <a:srgbClr val="5B9BD5">
                  <a:lumMod val="75000"/>
                </a:srgbClr>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21" name="Rectangle 220">
            <a:extLst>
              <a:ext uri="{FF2B5EF4-FFF2-40B4-BE49-F238E27FC236}">
                <a16:creationId xmlns:a16="http://schemas.microsoft.com/office/drawing/2014/main" id="{D0B5436C-7F0D-8C44-BBD1-BF3241D75617}"/>
              </a:ext>
            </a:extLst>
          </p:cNvPr>
          <p:cNvSpPr/>
          <p:nvPr/>
        </p:nvSpPr>
        <p:spPr>
          <a:xfrm>
            <a:off x="1699636" y="6439090"/>
            <a:ext cx="5705211" cy="341042"/>
          </a:xfrm>
          <a:prstGeom prst="rect">
            <a:avLst/>
          </a:prstGeom>
          <a:solidFill>
            <a:schemeClr val="bg1">
              <a:alpha val="72000"/>
            </a:schemeClr>
          </a:solidFill>
          <a:ln>
            <a:solidFill>
              <a:schemeClr val="bg1">
                <a:alpha val="0"/>
              </a:schemeClr>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6647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b="1" dirty="0"/>
              <a:t>DRAM Retention TRNG Weaknesses</a:t>
            </a:r>
          </a:p>
        </p:txBody>
      </p:sp>
      <p:sp>
        <p:nvSpPr>
          <p:cNvPr id="3" name="Content Placeholder 2"/>
          <p:cNvSpPr>
            <a:spLocks noGrp="1"/>
          </p:cNvSpPr>
          <p:nvPr>
            <p:ph idx="1"/>
          </p:nvPr>
        </p:nvSpPr>
        <p:spPr>
          <a:xfrm>
            <a:off x="203199" y="763307"/>
            <a:ext cx="8860414" cy="5223156"/>
          </a:xfrm>
        </p:spPr>
        <p:txBody>
          <a:bodyPr/>
          <a:lstStyle/>
          <a:p>
            <a:pPr marL="0" indent="0">
              <a:buNone/>
            </a:pPr>
            <a:r>
              <a:rPr lang="en-US" sz="2800" b="1" dirty="0"/>
              <a:t>High latency</a:t>
            </a:r>
          </a:p>
          <a:p>
            <a:pPr>
              <a:tabLst>
                <a:tab pos="3138488" algn="l"/>
              </a:tabLst>
            </a:pPr>
            <a:r>
              <a:rPr lang="en-US" sz="2400" dirty="0"/>
              <a:t>Prior work shows that </a:t>
            </a:r>
            <a:r>
              <a:rPr lang="en-US" sz="2400" b="1" dirty="0">
                <a:solidFill>
                  <a:srgbClr val="9A020E"/>
                </a:solidFill>
              </a:rPr>
              <a:t>40 sec</a:t>
            </a:r>
            <a:r>
              <a:rPr lang="en-US" sz="2400" dirty="0">
                <a:solidFill>
                  <a:srgbClr val="9A020E"/>
                </a:solidFill>
              </a:rPr>
              <a:t> </a:t>
            </a:r>
            <a:r>
              <a:rPr lang="en-US" sz="2400" dirty="0"/>
              <a:t>refresh interval results in 256 random bits of data per 4MiB DRAM block </a:t>
            </a:r>
          </a:p>
          <a:p>
            <a:pPr>
              <a:tabLst>
                <a:tab pos="3138488" algn="l"/>
              </a:tabLst>
            </a:pPr>
            <a:r>
              <a:rPr lang="en-US" sz="2400" b="1" dirty="0">
                <a:solidFill>
                  <a:schemeClr val="accent6">
                    <a:lumMod val="75000"/>
                  </a:schemeClr>
                </a:solidFill>
              </a:rPr>
              <a:t>D-</a:t>
            </a:r>
            <a:r>
              <a:rPr lang="en-US" sz="2400" b="1" dirty="0" err="1">
                <a:solidFill>
                  <a:schemeClr val="accent6">
                    <a:lumMod val="75000"/>
                  </a:schemeClr>
                </a:solidFill>
              </a:rPr>
              <a:t>RaNGe’s</a:t>
            </a:r>
            <a:r>
              <a:rPr lang="en-US" sz="2400" dirty="0"/>
              <a:t> latency is </a:t>
            </a:r>
            <a:r>
              <a:rPr lang="en-US" sz="2400" b="1" dirty="0">
                <a:solidFill>
                  <a:srgbClr val="4A76BF"/>
                </a:solidFill>
              </a:rPr>
              <a:t>100ns</a:t>
            </a:r>
            <a:r>
              <a:rPr lang="en-US" sz="2400" dirty="0"/>
              <a:t> (&gt;9 orders of magnitude faster)</a:t>
            </a:r>
          </a:p>
          <a:p>
            <a:pPr>
              <a:tabLst>
                <a:tab pos="3138488" algn="l"/>
              </a:tabLst>
            </a:pPr>
            <a:endParaRPr lang="en-US" sz="100" dirty="0"/>
          </a:p>
          <a:p>
            <a:pPr marL="0" indent="0">
              <a:buNone/>
            </a:pPr>
            <a:r>
              <a:rPr lang="en-US" sz="2800" b="1" dirty="0"/>
              <a:t>Low Throughput / High DRAM capacity overhead</a:t>
            </a:r>
          </a:p>
          <a:p>
            <a:r>
              <a:rPr lang="en-US" sz="2400" dirty="0"/>
              <a:t>Requires more capacity for higher throughput</a:t>
            </a:r>
          </a:p>
          <a:p>
            <a:pPr lvl="1"/>
            <a:r>
              <a:rPr lang="en-US" sz="2200" dirty="0"/>
              <a:t>Fully reserving a </a:t>
            </a:r>
            <a:r>
              <a:rPr lang="en-US" sz="2200" b="1" dirty="0">
                <a:solidFill>
                  <a:srgbClr val="980616"/>
                </a:solidFill>
              </a:rPr>
              <a:t>32GB</a:t>
            </a:r>
            <a:r>
              <a:rPr lang="en-US" sz="2200" dirty="0"/>
              <a:t> DRAM device results in </a:t>
            </a:r>
            <a:r>
              <a:rPr lang="en-US" sz="2200" b="1" dirty="0">
                <a:solidFill>
                  <a:srgbClr val="9A020E"/>
                </a:solidFill>
              </a:rPr>
              <a:t>0.05 Mb/s </a:t>
            </a:r>
          </a:p>
          <a:p>
            <a:r>
              <a:rPr lang="en-US" sz="2400" b="1" dirty="0">
                <a:solidFill>
                  <a:schemeClr val="accent6">
                    <a:lumMod val="75000"/>
                  </a:schemeClr>
                </a:solidFill>
              </a:rPr>
              <a:t>D-</a:t>
            </a:r>
            <a:r>
              <a:rPr lang="en-US" sz="2400" b="1" dirty="0" err="1">
                <a:solidFill>
                  <a:schemeClr val="accent6">
                    <a:lumMod val="75000"/>
                  </a:schemeClr>
                </a:solidFill>
              </a:rPr>
              <a:t>RaNGe</a:t>
            </a:r>
            <a:r>
              <a:rPr lang="en-US" sz="2400" dirty="0"/>
              <a:t> has </a:t>
            </a:r>
            <a:r>
              <a:rPr lang="en-US" sz="2400" b="1" dirty="0">
                <a:solidFill>
                  <a:srgbClr val="4A76BF"/>
                </a:solidFill>
              </a:rPr>
              <a:t>14,000x</a:t>
            </a:r>
            <a:r>
              <a:rPr lang="en-US" sz="2400" dirty="0">
                <a:solidFill>
                  <a:srgbClr val="4A76BF"/>
                </a:solidFill>
              </a:rPr>
              <a:t> </a:t>
            </a:r>
            <a:r>
              <a:rPr lang="en-US" sz="2400" dirty="0"/>
              <a:t>higher throughput with a fixed capacity overhead </a:t>
            </a:r>
            <a:r>
              <a:rPr lang="en-US" sz="2400" b="1" dirty="0">
                <a:solidFill>
                  <a:srgbClr val="4A76BF"/>
                </a:solidFill>
              </a:rPr>
              <a:t>(384 KB) </a:t>
            </a:r>
          </a:p>
          <a:p>
            <a:pPr marL="0" indent="0">
              <a:buNone/>
            </a:pPr>
            <a:endParaRPr lang="en-US" sz="200" b="1" dirty="0">
              <a:solidFill>
                <a:srgbClr val="4A76BF"/>
              </a:solidFill>
            </a:endParaRPr>
          </a:p>
          <a:p>
            <a:pPr marL="0" indent="0">
              <a:buNone/>
            </a:pPr>
            <a:r>
              <a:rPr lang="en-US" sz="2800" b="1" dirty="0"/>
              <a:t>High energy consumption</a:t>
            </a:r>
          </a:p>
          <a:p>
            <a:r>
              <a:rPr lang="en-US" sz="2400" b="1" dirty="0">
                <a:solidFill>
                  <a:srgbClr val="9A020E"/>
                </a:solidFill>
              </a:rPr>
              <a:t>6.8mJ</a:t>
            </a:r>
            <a:r>
              <a:rPr lang="en-US" sz="2400" b="1" dirty="0">
                <a:solidFill>
                  <a:srgbClr val="980616"/>
                </a:solidFill>
              </a:rPr>
              <a:t>/bit</a:t>
            </a:r>
            <a:r>
              <a:rPr lang="en-US" sz="2400" dirty="0">
                <a:solidFill>
                  <a:srgbClr val="980616"/>
                </a:solidFill>
              </a:rPr>
              <a:t> </a:t>
            </a:r>
            <a:r>
              <a:rPr lang="en-US" sz="2400" dirty="0"/>
              <a:t>mainly due to long idle periods </a:t>
            </a:r>
          </a:p>
          <a:p>
            <a:r>
              <a:rPr lang="en-US" sz="2400" b="1" dirty="0">
                <a:solidFill>
                  <a:schemeClr val="accent6">
                    <a:lumMod val="75000"/>
                  </a:schemeClr>
                </a:solidFill>
              </a:rPr>
              <a:t>D-</a:t>
            </a:r>
            <a:r>
              <a:rPr lang="en-US" sz="2400" b="1" dirty="0" err="1">
                <a:solidFill>
                  <a:schemeClr val="accent6">
                    <a:lumMod val="75000"/>
                  </a:schemeClr>
                </a:solidFill>
              </a:rPr>
              <a:t>RaNGe</a:t>
            </a:r>
            <a:r>
              <a:rPr lang="en-US" sz="2400" dirty="0"/>
              <a:t>: </a:t>
            </a:r>
            <a:r>
              <a:rPr lang="en-US" sz="2400" b="1" dirty="0">
                <a:solidFill>
                  <a:schemeClr val="accent6">
                    <a:lumMod val="75000"/>
                  </a:schemeClr>
                </a:solidFill>
              </a:rPr>
              <a:t>4.4 </a:t>
            </a:r>
            <a:r>
              <a:rPr lang="en-US" sz="2400" b="1" dirty="0" err="1">
                <a:solidFill>
                  <a:schemeClr val="accent6">
                    <a:lumMod val="75000"/>
                  </a:schemeClr>
                </a:solidFill>
              </a:rPr>
              <a:t>nJ</a:t>
            </a:r>
            <a:r>
              <a:rPr lang="en-US" sz="2400" b="1" dirty="0">
                <a:solidFill>
                  <a:srgbClr val="55803D"/>
                </a:solidFill>
              </a:rPr>
              <a:t>/bit </a:t>
            </a:r>
            <a:r>
              <a:rPr lang="en-US" sz="2400" dirty="0"/>
              <a:t>(&gt;7 orders of magnitude lower)</a:t>
            </a:r>
          </a:p>
        </p:txBody>
      </p:sp>
    </p:spTree>
    <p:extLst>
      <p:ext uri="{BB962C8B-B14F-4D97-AF65-F5344CB8AC3E}">
        <p14:creationId xmlns:p14="http://schemas.microsoft.com/office/powerpoint/2010/main" val="176850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5171484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9788D-7340-4E40-BF55-30B63DF8DD18}"/>
              </a:ext>
            </a:extLst>
          </p:cNvPr>
          <p:cNvSpPr>
            <a:spLocks noGrp="1"/>
          </p:cNvSpPr>
          <p:nvPr>
            <p:ph type="title"/>
          </p:nvPr>
        </p:nvSpPr>
        <p:spPr/>
        <p:txBody>
          <a:bodyPr/>
          <a:lstStyle/>
          <a:p>
            <a:pPr>
              <a:tabLst>
                <a:tab pos="3587750" algn="l"/>
              </a:tabLst>
            </a:pPr>
            <a:r>
              <a:rPr lang="en-US" sz="4100" b="1" dirty="0"/>
              <a:t>Start-up Values as Random Numbers</a:t>
            </a:r>
          </a:p>
        </p:txBody>
      </p:sp>
      <p:sp>
        <p:nvSpPr>
          <p:cNvPr id="3" name="Content Placeholder 2">
            <a:extLst>
              <a:ext uri="{FF2B5EF4-FFF2-40B4-BE49-F238E27FC236}">
                <a16:creationId xmlns:a16="http://schemas.microsoft.com/office/drawing/2014/main" id="{4F3613BF-FEDE-2245-9507-39E6A60F3A20}"/>
              </a:ext>
            </a:extLst>
          </p:cNvPr>
          <p:cNvSpPr>
            <a:spLocks noGrp="1"/>
          </p:cNvSpPr>
          <p:nvPr>
            <p:ph idx="1"/>
          </p:nvPr>
        </p:nvSpPr>
        <p:spPr>
          <a:xfrm>
            <a:off x="75991" y="1110724"/>
            <a:ext cx="8987622" cy="5318753"/>
          </a:xfrm>
        </p:spPr>
        <p:txBody>
          <a:bodyPr/>
          <a:lstStyle/>
          <a:p>
            <a:r>
              <a:rPr lang="en-US" sz="3200" dirty="0"/>
              <a:t>When a device is powered up, some DRAM cells have </a:t>
            </a:r>
            <a:r>
              <a:rPr lang="en-US" sz="3200" b="1" dirty="0">
                <a:solidFill>
                  <a:schemeClr val="accent1">
                    <a:lumMod val="75000"/>
                  </a:schemeClr>
                </a:solidFill>
              </a:rPr>
              <a:t>random values</a:t>
            </a:r>
            <a:r>
              <a:rPr lang="en-US" sz="3200" dirty="0"/>
              <a:t> due to interaction between</a:t>
            </a:r>
          </a:p>
          <a:p>
            <a:pPr lvl="1"/>
            <a:r>
              <a:rPr lang="en-US" dirty="0" err="1"/>
              <a:t>precharge</a:t>
            </a:r>
            <a:r>
              <a:rPr lang="en-US" dirty="0"/>
              <a:t> logic</a:t>
            </a:r>
          </a:p>
          <a:p>
            <a:pPr lvl="1"/>
            <a:r>
              <a:rPr lang="en-US" dirty="0"/>
              <a:t>row decoder logic</a:t>
            </a:r>
          </a:p>
          <a:p>
            <a:pPr lvl="1"/>
            <a:r>
              <a:rPr lang="en-US" dirty="0"/>
              <a:t>column select lines</a:t>
            </a:r>
          </a:p>
          <a:p>
            <a:r>
              <a:rPr lang="en-US" sz="3200" dirty="0"/>
              <a:t>Prior works propose </a:t>
            </a:r>
            <a:r>
              <a:rPr lang="en-US" sz="3200" b="1" dirty="0">
                <a:solidFill>
                  <a:schemeClr val="accent1">
                    <a:lumMod val="75000"/>
                  </a:schemeClr>
                </a:solidFill>
              </a:rPr>
              <a:t>power cycling DRAM</a:t>
            </a:r>
            <a:r>
              <a:rPr lang="en-US" sz="3200" dirty="0"/>
              <a:t> to extract the random data resident in those cells</a:t>
            </a:r>
          </a:p>
          <a:p>
            <a:endParaRPr lang="en-US" sz="500" dirty="0"/>
          </a:p>
          <a:p>
            <a:r>
              <a:rPr lang="en-US" sz="3000" b="1" dirty="0">
                <a:solidFill>
                  <a:srgbClr val="9A020E"/>
                </a:solidFill>
              </a:rPr>
              <a:t>Downsides of DRAM Start-up value based TRNGs</a:t>
            </a:r>
            <a:endParaRPr lang="en-US" sz="3000" b="1" dirty="0">
              <a:solidFill>
                <a:srgbClr val="980616"/>
              </a:solidFill>
            </a:endParaRPr>
          </a:p>
          <a:p>
            <a:pPr lvl="1"/>
            <a:r>
              <a:rPr lang="en-US" sz="2400" dirty="0"/>
              <a:t>Must power cycle DRAM to generate random values:</a:t>
            </a:r>
          </a:p>
          <a:p>
            <a:pPr lvl="2"/>
            <a:r>
              <a:rPr lang="en-US" sz="2000" b="1" dirty="0">
                <a:solidFill>
                  <a:srgbClr val="980616"/>
                </a:solidFill>
              </a:rPr>
              <a:t>High latency: </a:t>
            </a:r>
            <a:r>
              <a:rPr lang="en-US" sz="2000" dirty="0"/>
              <a:t>based on power cycle time and data migration</a:t>
            </a:r>
            <a:endParaRPr lang="en-US" sz="2000" b="1" dirty="0">
              <a:solidFill>
                <a:srgbClr val="9A020E"/>
              </a:solidFill>
            </a:endParaRPr>
          </a:p>
          <a:p>
            <a:pPr lvl="2"/>
            <a:r>
              <a:rPr lang="en-US" sz="2000" b="1" dirty="0">
                <a:solidFill>
                  <a:srgbClr val="9A020E"/>
                </a:solidFill>
              </a:rPr>
              <a:t>High storage cost: </a:t>
            </a:r>
            <a:r>
              <a:rPr lang="en-US" sz="2000" dirty="0"/>
              <a:t>all data must be migrated or will be lost </a:t>
            </a:r>
            <a:endParaRPr lang="en-US" sz="2000" b="1" dirty="0"/>
          </a:p>
        </p:txBody>
      </p:sp>
      <p:sp>
        <p:nvSpPr>
          <p:cNvPr id="4" name="TextBox 3">
            <a:extLst>
              <a:ext uri="{FF2B5EF4-FFF2-40B4-BE49-F238E27FC236}">
                <a16:creationId xmlns:a16="http://schemas.microsoft.com/office/drawing/2014/main" id="{4FA710A5-F6B3-6C45-9CA6-B6B885E6ED1A}"/>
              </a:ext>
            </a:extLst>
          </p:cNvPr>
          <p:cNvSpPr txBox="1"/>
          <p:nvPr/>
        </p:nvSpPr>
        <p:spPr>
          <a:xfrm>
            <a:off x="5568041" y="583083"/>
            <a:ext cx="34955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Tehranipoor</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HOST, 2016]</a:t>
            </a:r>
          </a:p>
        </p:txBody>
      </p:sp>
    </p:spTree>
    <p:extLst>
      <p:ext uri="{BB962C8B-B14F-4D97-AF65-F5344CB8AC3E}">
        <p14:creationId xmlns:p14="http://schemas.microsoft.com/office/powerpoint/2010/main" val="266550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2127-1079-4F4E-A822-CB25B5A65EF0}"/>
              </a:ext>
            </a:extLst>
          </p:cNvPr>
          <p:cNvSpPr>
            <a:spLocks noGrp="1"/>
          </p:cNvSpPr>
          <p:nvPr>
            <p:ph type="title"/>
          </p:nvPr>
        </p:nvSpPr>
        <p:spPr/>
        <p:txBody>
          <a:bodyPr/>
          <a:lstStyle/>
          <a:p>
            <a:r>
              <a:rPr lang="en-US" sz="3600" b="1" dirty="0"/>
              <a:t>D-</a:t>
            </a:r>
            <a:r>
              <a:rPr lang="en-US" sz="3600" b="1" dirty="0" err="1"/>
              <a:t>RaNGe</a:t>
            </a:r>
            <a:r>
              <a:rPr lang="en-US" sz="3600" b="1" dirty="0"/>
              <a:t> Comparison against Prior Work</a:t>
            </a:r>
          </a:p>
        </p:txBody>
      </p:sp>
      <p:sp>
        <p:nvSpPr>
          <p:cNvPr id="3" name="Content Placeholder 2">
            <a:extLst>
              <a:ext uri="{FF2B5EF4-FFF2-40B4-BE49-F238E27FC236}">
                <a16:creationId xmlns:a16="http://schemas.microsoft.com/office/drawing/2014/main" id="{F8100AA9-3357-5042-8467-51C170FF176D}"/>
              </a:ext>
            </a:extLst>
          </p:cNvPr>
          <p:cNvSpPr>
            <a:spLocks noGrp="1"/>
          </p:cNvSpPr>
          <p:nvPr>
            <p:ph idx="1"/>
          </p:nvPr>
        </p:nvSpPr>
        <p:spPr>
          <a:xfrm>
            <a:off x="75991" y="847056"/>
            <a:ext cx="8987622" cy="5318753"/>
          </a:xfrm>
        </p:spPr>
        <p:txBody>
          <a:bodyPr/>
          <a:lstStyle/>
          <a:p>
            <a:r>
              <a:rPr lang="en-US" sz="3200" b="1" dirty="0">
                <a:solidFill>
                  <a:schemeClr val="accent5">
                    <a:lumMod val="75000"/>
                  </a:schemeClr>
                </a:solidFill>
              </a:rPr>
              <a:t>Compared to Command Scheduling, D-</a:t>
            </a:r>
            <a:r>
              <a:rPr lang="en-US" sz="3200" b="1" dirty="0" err="1">
                <a:solidFill>
                  <a:schemeClr val="accent5">
                    <a:lumMod val="75000"/>
                  </a:schemeClr>
                </a:solidFill>
              </a:rPr>
              <a:t>RaNGe</a:t>
            </a:r>
            <a:r>
              <a:rPr lang="en-US" sz="3200" b="1" dirty="0">
                <a:solidFill>
                  <a:schemeClr val="accent5">
                    <a:lumMod val="75000"/>
                  </a:schemeClr>
                </a:solidFill>
              </a:rPr>
              <a:t>:</a:t>
            </a:r>
          </a:p>
          <a:p>
            <a:pPr lvl="1"/>
            <a:r>
              <a:rPr lang="en-US" dirty="0"/>
              <a:t>samples a </a:t>
            </a:r>
            <a:r>
              <a:rPr lang="en-US" b="1" dirty="0">
                <a:solidFill>
                  <a:schemeClr val="accent5">
                    <a:lumMod val="75000"/>
                  </a:schemeClr>
                </a:solidFill>
              </a:rPr>
              <a:t>truly random entropy source</a:t>
            </a:r>
          </a:p>
          <a:p>
            <a:pPr lvl="1"/>
            <a:r>
              <a:rPr lang="en-US" b="1" dirty="0">
                <a:solidFill>
                  <a:schemeClr val="accent5">
                    <a:lumMod val="75000"/>
                  </a:schemeClr>
                </a:solidFill>
              </a:rPr>
              <a:t>211x</a:t>
            </a:r>
            <a:r>
              <a:rPr lang="en-US" dirty="0"/>
              <a:t> higher throughput</a:t>
            </a:r>
          </a:p>
          <a:p>
            <a:pPr lvl="1"/>
            <a:r>
              <a:rPr lang="en-US" b="1" dirty="0">
                <a:solidFill>
                  <a:schemeClr val="accent5">
                    <a:lumMod val="75000"/>
                  </a:schemeClr>
                </a:solidFill>
              </a:rPr>
              <a:t>180x</a:t>
            </a:r>
            <a:r>
              <a:rPr lang="en-US" dirty="0">
                <a:solidFill>
                  <a:schemeClr val="accent5">
                    <a:lumMod val="75000"/>
                  </a:schemeClr>
                </a:solidFill>
              </a:rPr>
              <a:t> </a:t>
            </a:r>
            <a:r>
              <a:rPr lang="en-US" dirty="0"/>
              <a:t>lower</a:t>
            </a:r>
            <a:r>
              <a:rPr lang="en-US" b="1" dirty="0"/>
              <a:t> </a:t>
            </a:r>
            <a:r>
              <a:rPr lang="en-US" dirty="0"/>
              <a:t>latency </a:t>
            </a:r>
          </a:p>
          <a:p>
            <a:pPr lvl="1"/>
            <a:endParaRPr lang="en-US" sz="500" dirty="0"/>
          </a:p>
          <a:p>
            <a:r>
              <a:rPr lang="en-US" sz="3200" b="1" dirty="0">
                <a:solidFill>
                  <a:schemeClr val="accent6">
                    <a:lumMod val="75000"/>
                  </a:schemeClr>
                </a:solidFill>
              </a:rPr>
              <a:t>Compared to Retention Time, D-</a:t>
            </a:r>
            <a:r>
              <a:rPr lang="en-US" sz="3200" b="1" dirty="0" err="1">
                <a:solidFill>
                  <a:schemeClr val="accent6">
                    <a:lumMod val="75000"/>
                  </a:schemeClr>
                </a:solidFill>
              </a:rPr>
              <a:t>RaNGe</a:t>
            </a:r>
            <a:r>
              <a:rPr lang="en-US" sz="3200" b="1" dirty="0">
                <a:solidFill>
                  <a:schemeClr val="accent6">
                    <a:lumMod val="75000"/>
                  </a:schemeClr>
                </a:solidFill>
              </a:rPr>
              <a:t>:</a:t>
            </a:r>
          </a:p>
          <a:p>
            <a:pPr lvl="1"/>
            <a:r>
              <a:rPr lang="en-US" b="1" dirty="0">
                <a:solidFill>
                  <a:schemeClr val="accent6">
                    <a:lumMod val="75000"/>
                  </a:schemeClr>
                </a:solidFill>
              </a:rPr>
              <a:t>&gt;5</a:t>
            </a:r>
            <a:r>
              <a:rPr lang="en-US" dirty="0"/>
              <a:t> orders of magnitude higher throughput</a:t>
            </a:r>
          </a:p>
          <a:p>
            <a:pPr lvl="1"/>
            <a:r>
              <a:rPr lang="en-US" b="1" dirty="0">
                <a:solidFill>
                  <a:schemeClr val="accent6">
                    <a:lumMod val="75000"/>
                  </a:schemeClr>
                </a:solidFill>
              </a:rPr>
              <a:t>&gt;9</a:t>
            </a:r>
            <a:r>
              <a:rPr lang="en-US" dirty="0"/>
              <a:t> orders of magnitude lower latency  </a:t>
            </a:r>
          </a:p>
          <a:p>
            <a:pPr lvl="1"/>
            <a:r>
              <a:rPr lang="en-US" b="1" dirty="0">
                <a:solidFill>
                  <a:schemeClr val="accent6">
                    <a:lumMod val="75000"/>
                  </a:schemeClr>
                </a:solidFill>
              </a:rPr>
              <a:t>&gt;7</a:t>
            </a:r>
            <a:r>
              <a:rPr lang="en-US" dirty="0"/>
              <a:t> orders of magnitude more energy efficient</a:t>
            </a:r>
          </a:p>
          <a:p>
            <a:pPr lvl="1"/>
            <a:endParaRPr lang="en-US" sz="500" dirty="0"/>
          </a:p>
          <a:p>
            <a:r>
              <a:rPr lang="en-US" sz="3200" b="1" dirty="0">
                <a:solidFill>
                  <a:srgbClr val="9A020E"/>
                </a:solidFill>
              </a:rPr>
              <a:t>Compared to Startup Values, D-</a:t>
            </a:r>
            <a:r>
              <a:rPr lang="en-US" sz="3200" b="1" dirty="0" err="1">
                <a:solidFill>
                  <a:srgbClr val="9A020E"/>
                </a:solidFill>
              </a:rPr>
              <a:t>RaNGe</a:t>
            </a:r>
            <a:r>
              <a:rPr lang="en-US" sz="3200" b="1" dirty="0">
                <a:solidFill>
                  <a:srgbClr val="9A020E"/>
                </a:solidFill>
              </a:rPr>
              <a:t>:</a:t>
            </a:r>
          </a:p>
          <a:p>
            <a:pPr lvl="1"/>
            <a:r>
              <a:rPr lang="en-US" b="1" dirty="0">
                <a:solidFill>
                  <a:srgbClr val="9A020E"/>
                </a:solidFill>
              </a:rPr>
              <a:t>continuously</a:t>
            </a:r>
            <a:r>
              <a:rPr lang="en-US" dirty="0"/>
              <a:t> produces random values</a:t>
            </a:r>
          </a:p>
          <a:p>
            <a:pPr lvl="1"/>
            <a:r>
              <a:rPr lang="en-US" dirty="0"/>
              <a:t>does not require a system restart</a:t>
            </a:r>
          </a:p>
        </p:txBody>
      </p:sp>
    </p:spTree>
    <p:extLst>
      <p:ext uri="{BB962C8B-B14F-4D97-AF65-F5344CB8AC3E}">
        <p14:creationId xmlns:p14="http://schemas.microsoft.com/office/powerpoint/2010/main" val="80595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5069549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 and Conclusion</a:t>
            </a:r>
          </a:p>
        </p:txBody>
      </p:sp>
      <p:sp>
        <p:nvSpPr>
          <p:cNvPr id="3" name="Content Placeholder 2"/>
          <p:cNvSpPr>
            <a:spLocks noGrp="1"/>
          </p:cNvSpPr>
          <p:nvPr>
            <p:ph idx="1"/>
          </p:nvPr>
        </p:nvSpPr>
        <p:spPr>
          <a:xfrm>
            <a:off x="75990" y="807706"/>
            <a:ext cx="9068009" cy="5720685"/>
          </a:xfrm>
        </p:spPr>
        <p:txBody>
          <a:bodyPr/>
          <a:lstStyle/>
          <a:p>
            <a:pPr marL="274320" lvl="1" indent="-274320">
              <a:spcBef>
                <a:spcPts val="400"/>
              </a:spcBef>
              <a:buFont typeface="Arial" pitchFamily="34" charset="0"/>
              <a:buChar char="•"/>
            </a:pPr>
            <a:r>
              <a:rPr lang="en-US" sz="2200" b="1" u="sng" dirty="0"/>
              <a:t>Motivation</a:t>
            </a:r>
            <a:r>
              <a:rPr lang="en-US" sz="2200" dirty="0"/>
              <a:t>: High-throughput true random numbers enable system security and various randomized algorithms. </a:t>
            </a:r>
          </a:p>
          <a:p>
            <a:pPr marL="749300" lvl="2" indent="-396875">
              <a:spcBef>
                <a:spcPts val="400"/>
              </a:spcBef>
            </a:pPr>
            <a:r>
              <a:rPr lang="en-US" sz="2000" dirty="0"/>
              <a:t>Many systems (e.g., IoT, mobile, embedded) do not have dedicated </a:t>
            </a:r>
            <a:r>
              <a:rPr lang="en-US" sz="2000" b="1" dirty="0"/>
              <a:t>True Random Number Generator (TRNG)</a:t>
            </a:r>
            <a:r>
              <a:rPr lang="en-US" sz="2000" dirty="0"/>
              <a:t> hardware but have DRAM devices</a:t>
            </a:r>
          </a:p>
          <a:p>
            <a:pPr marL="731520" lvl="2" indent="-274320">
              <a:spcBef>
                <a:spcPts val="400"/>
              </a:spcBef>
            </a:pPr>
            <a:endParaRPr lang="en-US" sz="100" dirty="0"/>
          </a:p>
          <a:p>
            <a:pPr marL="274320" indent="-274320">
              <a:spcBef>
                <a:spcPts val="400"/>
              </a:spcBef>
            </a:pPr>
            <a:r>
              <a:rPr lang="en-US" sz="2200" b="1" u="sng" dirty="0">
                <a:solidFill>
                  <a:srgbClr val="C00000"/>
                </a:solidFill>
              </a:rPr>
              <a:t>Problem</a:t>
            </a:r>
            <a:r>
              <a:rPr lang="en-US" sz="2200" dirty="0">
                <a:solidFill>
                  <a:srgbClr val="C00000"/>
                </a:solidFill>
              </a:rPr>
              <a:t>: Current DRAM-based TRNGs either </a:t>
            </a:r>
          </a:p>
          <a:p>
            <a:pPr marL="685800" indent="-395288">
              <a:spcBef>
                <a:spcPts val="400"/>
              </a:spcBef>
              <a:buFont typeface="+mj-lt"/>
              <a:buAutoNum type="arabicPeriod"/>
            </a:pPr>
            <a:r>
              <a:rPr lang="en-US" sz="2200" dirty="0">
                <a:solidFill>
                  <a:srgbClr val="C00000"/>
                </a:solidFill>
              </a:rPr>
              <a:t>do </a:t>
            </a:r>
            <a:r>
              <a:rPr lang="en-US" sz="2200" b="1" dirty="0">
                <a:solidFill>
                  <a:srgbClr val="C00000"/>
                </a:solidFill>
              </a:rPr>
              <a:t>not</a:t>
            </a:r>
            <a:r>
              <a:rPr lang="en-US" sz="2200" dirty="0">
                <a:solidFill>
                  <a:srgbClr val="C00000"/>
                </a:solidFill>
              </a:rPr>
              <a:t> sample a fundamentally non-deterministic entropy source             </a:t>
            </a:r>
          </a:p>
          <a:p>
            <a:pPr marL="685800" indent="-395288">
              <a:spcBef>
                <a:spcPts val="400"/>
              </a:spcBef>
              <a:buFont typeface="+mj-lt"/>
              <a:buAutoNum type="arabicPeriod"/>
            </a:pPr>
            <a:r>
              <a:rPr lang="en-US" sz="2200" dirty="0">
                <a:solidFill>
                  <a:srgbClr val="C00000"/>
                </a:solidFill>
              </a:rPr>
              <a:t>are </a:t>
            </a:r>
            <a:r>
              <a:rPr lang="en-US" sz="2200" b="1" dirty="0">
                <a:solidFill>
                  <a:srgbClr val="C00000"/>
                </a:solidFill>
              </a:rPr>
              <a:t>too slow </a:t>
            </a:r>
            <a:r>
              <a:rPr lang="en-US" sz="2200" dirty="0">
                <a:solidFill>
                  <a:srgbClr val="C00000"/>
                </a:solidFill>
              </a:rPr>
              <a:t>for continuous high-throughput operation </a:t>
            </a:r>
          </a:p>
          <a:p>
            <a:pPr marL="0" indent="0">
              <a:spcBef>
                <a:spcPts val="400"/>
              </a:spcBef>
              <a:buNone/>
            </a:pPr>
            <a:endParaRPr lang="en-US" sz="100" dirty="0">
              <a:solidFill>
                <a:srgbClr val="C00000"/>
              </a:solidFill>
            </a:endParaRPr>
          </a:p>
          <a:p>
            <a:pPr marL="274320" indent="-274320">
              <a:spcBef>
                <a:spcPts val="400"/>
              </a:spcBef>
            </a:pPr>
            <a:r>
              <a:rPr lang="en-US" sz="2200" b="1" u="sng" dirty="0">
                <a:solidFill>
                  <a:schemeClr val="accent1">
                    <a:lumMod val="75000"/>
                  </a:schemeClr>
                </a:solidFill>
              </a:rPr>
              <a:t>Goal</a:t>
            </a:r>
            <a:r>
              <a:rPr lang="en-US" sz="2200" dirty="0">
                <a:solidFill>
                  <a:schemeClr val="accent1">
                    <a:lumMod val="75000"/>
                  </a:schemeClr>
                </a:solidFill>
              </a:rPr>
              <a:t>: A novel and effective TRNG that uses </a:t>
            </a:r>
            <a:r>
              <a:rPr lang="en-US" sz="2200" b="1" dirty="0">
                <a:solidFill>
                  <a:schemeClr val="accent1">
                    <a:lumMod val="75000"/>
                  </a:schemeClr>
                </a:solidFill>
              </a:rPr>
              <a:t>existing</a:t>
            </a:r>
            <a:r>
              <a:rPr lang="en-US" sz="2200" dirty="0">
                <a:solidFill>
                  <a:schemeClr val="accent1">
                    <a:lumMod val="75000"/>
                  </a:schemeClr>
                </a:solidFill>
              </a:rPr>
              <a:t> commodity DRAM to provide random values with 1) </a:t>
            </a:r>
            <a:r>
              <a:rPr lang="en-US" sz="2200" b="1" dirty="0">
                <a:solidFill>
                  <a:schemeClr val="accent1">
                    <a:lumMod val="75000"/>
                  </a:schemeClr>
                </a:solidFill>
              </a:rPr>
              <a:t>high-throughput,</a:t>
            </a:r>
            <a:r>
              <a:rPr lang="en-US" sz="2200" dirty="0">
                <a:solidFill>
                  <a:schemeClr val="accent1">
                    <a:lumMod val="75000"/>
                  </a:schemeClr>
                </a:solidFill>
              </a:rPr>
              <a:t> 2) </a:t>
            </a:r>
            <a:r>
              <a:rPr lang="en-US" sz="2200" b="1" dirty="0">
                <a:solidFill>
                  <a:schemeClr val="accent1">
                    <a:lumMod val="75000"/>
                  </a:schemeClr>
                </a:solidFill>
              </a:rPr>
              <a:t>low latency </a:t>
            </a:r>
            <a:r>
              <a:rPr lang="en-US" sz="2200" dirty="0">
                <a:solidFill>
                  <a:schemeClr val="accent1">
                    <a:lumMod val="75000"/>
                  </a:schemeClr>
                </a:solidFill>
              </a:rPr>
              <a:t>and 3) no adverse effect on concurrently running applications</a:t>
            </a:r>
          </a:p>
          <a:p>
            <a:pPr marL="274320" indent="-274320">
              <a:spcBef>
                <a:spcPts val="400"/>
              </a:spcBef>
            </a:pPr>
            <a:endParaRPr lang="en-US" sz="100" dirty="0">
              <a:solidFill>
                <a:schemeClr val="accent1">
                  <a:lumMod val="75000"/>
                </a:schemeClr>
              </a:solidFill>
            </a:endParaRPr>
          </a:p>
          <a:p>
            <a:pPr marL="274320" indent="-274320">
              <a:spcBef>
                <a:spcPts val="400"/>
              </a:spcBef>
            </a:pPr>
            <a:r>
              <a:rPr lang="en-US" sz="2200" b="1" u="sng" dirty="0">
                <a:solidFill>
                  <a:schemeClr val="accent6">
                    <a:lumMod val="75000"/>
                  </a:schemeClr>
                </a:solidFill>
              </a:rPr>
              <a:t>D-</a:t>
            </a:r>
            <a:r>
              <a:rPr lang="en-US" sz="2200" b="1" u="sng" dirty="0" err="1">
                <a:solidFill>
                  <a:schemeClr val="accent6">
                    <a:lumMod val="75000"/>
                  </a:schemeClr>
                </a:solidFill>
              </a:rPr>
              <a:t>RaNGe</a:t>
            </a:r>
            <a:r>
              <a:rPr lang="en-US" sz="2200" b="1" u="sng" dirty="0">
                <a:solidFill>
                  <a:schemeClr val="accent6">
                    <a:lumMod val="75000"/>
                  </a:schemeClr>
                </a:solidFill>
              </a:rPr>
              <a:t>:</a:t>
            </a:r>
            <a:r>
              <a:rPr lang="en-US" sz="2200" b="1" dirty="0">
                <a:solidFill>
                  <a:schemeClr val="accent6">
                    <a:lumMod val="75000"/>
                  </a:schemeClr>
                </a:solidFill>
              </a:rPr>
              <a:t> </a:t>
            </a:r>
            <a:r>
              <a:rPr lang="en-US" sz="2200" dirty="0">
                <a:solidFill>
                  <a:schemeClr val="accent6">
                    <a:lumMod val="75000"/>
                  </a:schemeClr>
                </a:solidFill>
              </a:rPr>
              <a:t>Reduce DRAM access latency </a:t>
            </a:r>
            <a:r>
              <a:rPr lang="en-US" sz="2200" b="1" dirty="0">
                <a:solidFill>
                  <a:schemeClr val="accent6">
                    <a:lumMod val="75000"/>
                  </a:schemeClr>
                </a:solidFill>
              </a:rPr>
              <a:t>below</a:t>
            </a:r>
            <a:r>
              <a:rPr lang="en-US" sz="2200" dirty="0">
                <a:solidFill>
                  <a:schemeClr val="accent6">
                    <a:lumMod val="75000"/>
                  </a:schemeClr>
                </a:solidFill>
              </a:rPr>
              <a:t> </a:t>
            </a:r>
            <a:r>
              <a:rPr lang="en-US" sz="2200" b="1" dirty="0">
                <a:solidFill>
                  <a:schemeClr val="accent6">
                    <a:lumMod val="75000"/>
                  </a:schemeClr>
                </a:solidFill>
              </a:rPr>
              <a:t>reliable values </a:t>
            </a:r>
            <a:r>
              <a:rPr lang="en-US" sz="2200" dirty="0">
                <a:solidFill>
                  <a:schemeClr val="accent6">
                    <a:lumMod val="75000"/>
                  </a:schemeClr>
                </a:solidFill>
              </a:rPr>
              <a:t>and exploit DRAM cells’ failure probabilities to generate random values </a:t>
            </a:r>
          </a:p>
          <a:p>
            <a:pPr marL="274320" indent="-274320">
              <a:spcBef>
                <a:spcPts val="400"/>
              </a:spcBef>
            </a:pPr>
            <a:endParaRPr lang="en-US" sz="100" b="1" u="sng" dirty="0">
              <a:solidFill>
                <a:schemeClr val="accent6">
                  <a:lumMod val="75000"/>
                </a:schemeClr>
              </a:solidFill>
            </a:endParaRPr>
          </a:p>
          <a:p>
            <a:pPr marL="274320" indent="-274320">
              <a:spcBef>
                <a:spcPts val="400"/>
              </a:spcBef>
            </a:pPr>
            <a:r>
              <a:rPr lang="en-US" sz="2200" b="1" u="sng" dirty="0">
                <a:solidFill>
                  <a:srgbClr val="7030A0"/>
                </a:solidFill>
              </a:rPr>
              <a:t>Evaluation:</a:t>
            </a:r>
            <a:r>
              <a:rPr lang="en-US" sz="2200" dirty="0">
                <a:solidFill>
                  <a:srgbClr val="7030A0"/>
                </a:solidFill>
              </a:rPr>
              <a:t> </a:t>
            </a:r>
          </a:p>
          <a:p>
            <a:pPr marL="644525" lvl="1" indent="-354013">
              <a:spcBef>
                <a:spcPts val="400"/>
              </a:spcBef>
              <a:buFont typeface="+mj-lt"/>
              <a:buAutoNum type="arabicPeriod"/>
            </a:pPr>
            <a:r>
              <a:rPr lang="en-US" sz="2200" dirty="0">
                <a:solidFill>
                  <a:srgbClr val="7030A0"/>
                </a:solidFill>
              </a:rPr>
              <a:t> Experimentally characterize </a:t>
            </a:r>
            <a:r>
              <a:rPr lang="en-US" sz="2200" b="1" dirty="0">
                <a:solidFill>
                  <a:srgbClr val="7030A0"/>
                </a:solidFill>
              </a:rPr>
              <a:t>282 real LPDDR4 DRAM devices </a:t>
            </a:r>
            <a:endParaRPr lang="en-US" sz="2200" dirty="0">
              <a:solidFill>
                <a:srgbClr val="7030A0"/>
              </a:solidFill>
            </a:endParaRPr>
          </a:p>
          <a:p>
            <a:pPr marL="644525" lvl="2" indent="-354013">
              <a:spcBef>
                <a:spcPts val="400"/>
              </a:spcBef>
              <a:buAutoNum type="arabicPeriod" startAt="2"/>
            </a:pPr>
            <a:r>
              <a:rPr lang="en-US" sz="2200" dirty="0">
                <a:solidFill>
                  <a:srgbClr val="7030A0"/>
                </a:solidFill>
              </a:rPr>
              <a:t> </a:t>
            </a:r>
            <a:r>
              <a:rPr lang="en-US" sz="2200" b="1" dirty="0">
                <a:solidFill>
                  <a:srgbClr val="7030A0"/>
                </a:solidFill>
              </a:rPr>
              <a:t>D-</a:t>
            </a:r>
            <a:r>
              <a:rPr lang="en-US" sz="2200" b="1" dirty="0" err="1">
                <a:solidFill>
                  <a:srgbClr val="7030A0"/>
                </a:solidFill>
              </a:rPr>
              <a:t>RaNGe</a:t>
            </a:r>
            <a:r>
              <a:rPr lang="en-US" sz="2200" b="1" dirty="0">
                <a:solidFill>
                  <a:srgbClr val="7030A0"/>
                </a:solidFill>
              </a:rPr>
              <a:t> </a:t>
            </a:r>
            <a:r>
              <a:rPr lang="en-US" sz="2200" dirty="0">
                <a:solidFill>
                  <a:srgbClr val="7030A0"/>
                </a:solidFill>
              </a:rPr>
              <a:t>(</a:t>
            </a:r>
            <a:r>
              <a:rPr lang="en-US" sz="2200" b="1" dirty="0">
                <a:solidFill>
                  <a:srgbClr val="7030A0"/>
                </a:solidFill>
              </a:rPr>
              <a:t>717.4 Mb/s</a:t>
            </a:r>
            <a:r>
              <a:rPr lang="en-US" sz="2200" dirty="0">
                <a:solidFill>
                  <a:srgbClr val="7030A0"/>
                </a:solidFill>
              </a:rPr>
              <a:t>) has significantly higher throughput (</a:t>
            </a:r>
            <a:r>
              <a:rPr lang="en-US" sz="2200" b="1" dirty="0">
                <a:solidFill>
                  <a:srgbClr val="7030A0"/>
                </a:solidFill>
              </a:rPr>
              <a:t>211x</a:t>
            </a:r>
            <a:r>
              <a:rPr lang="en-US" sz="2200" dirty="0">
                <a:solidFill>
                  <a:srgbClr val="7030A0"/>
                </a:solidFill>
              </a:rPr>
              <a:t>)</a:t>
            </a:r>
          </a:p>
          <a:p>
            <a:pPr marL="644525" lvl="2" indent="-354013">
              <a:spcBef>
                <a:spcPts val="400"/>
              </a:spcBef>
              <a:buAutoNum type="arabicPeriod" startAt="2"/>
            </a:pPr>
            <a:r>
              <a:rPr lang="en-US" sz="2200" dirty="0">
                <a:solidFill>
                  <a:srgbClr val="7030A0"/>
                </a:solidFill>
              </a:rPr>
              <a:t> </a:t>
            </a:r>
            <a:r>
              <a:rPr lang="en-US" sz="2200" b="1" dirty="0">
                <a:solidFill>
                  <a:srgbClr val="7030A0"/>
                </a:solidFill>
              </a:rPr>
              <a:t>D-</a:t>
            </a:r>
            <a:r>
              <a:rPr lang="en-US" sz="2200" b="1" dirty="0" err="1">
                <a:solidFill>
                  <a:srgbClr val="7030A0"/>
                </a:solidFill>
              </a:rPr>
              <a:t>RaNGe</a:t>
            </a:r>
            <a:r>
              <a:rPr lang="en-US" sz="2200" b="1" dirty="0">
                <a:solidFill>
                  <a:srgbClr val="7030A0"/>
                </a:solidFill>
              </a:rPr>
              <a:t> </a:t>
            </a:r>
            <a:r>
              <a:rPr lang="en-US" sz="2200" dirty="0">
                <a:solidFill>
                  <a:srgbClr val="7030A0"/>
                </a:solidFill>
              </a:rPr>
              <a:t>(</a:t>
            </a:r>
            <a:r>
              <a:rPr lang="en-US" sz="2200" b="1" dirty="0">
                <a:solidFill>
                  <a:srgbClr val="7030A0"/>
                </a:solidFill>
              </a:rPr>
              <a:t>100ns</a:t>
            </a:r>
            <a:r>
              <a:rPr lang="en-US" sz="2200" dirty="0">
                <a:solidFill>
                  <a:srgbClr val="7030A0"/>
                </a:solidFill>
              </a:rPr>
              <a:t>)</a:t>
            </a:r>
            <a:r>
              <a:rPr lang="en-US" sz="2200" b="1" dirty="0">
                <a:solidFill>
                  <a:srgbClr val="7030A0"/>
                </a:solidFill>
              </a:rPr>
              <a:t> </a:t>
            </a:r>
            <a:r>
              <a:rPr lang="en-US" sz="2200" dirty="0">
                <a:solidFill>
                  <a:srgbClr val="7030A0"/>
                </a:solidFill>
              </a:rPr>
              <a:t>has significantly lower latency (</a:t>
            </a:r>
            <a:r>
              <a:rPr lang="en-US" sz="2200" b="1" dirty="0">
                <a:solidFill>
                  <a:srgbClr val="7030A0"/>
                </a:solidFill>
              </a:rPr>
              <a:t>180x</a:t>
            </a:r>
            <a:r>
              <a:rPr lang="en-US" sz="2200" dirty="0">
                <a:solidFill>
                  <a:srgbClr val="7030A0"/>
                </a:solidFill>
              </a:rPr>
              <a:t>)</a:t>
            </a:r>
          </a:p>
          <a:p>
            <a:pPr marL="290512" lvl="2" indent="0">
              <a:spcBef>
                <a:spcPts val="400"/>
              </a:spcBef>
              <a:buNone/>
            </a:pPr>
            <a:endParaRPr lang="en-US" sz="2200" b="1" u="sng" dirty="0"/>
          </a:p>
          <a:p>
            <a:pPr marL="731520" lvl="1" indent="-274320">
              <a:spcBef>
                <a:spcPts val="400"/>
              </a:spcBef>
            </a:pPr>
            <a:endParaRPr lang="tr-TR" sz="2200" b="1" u="sng" dirty="0"/>
          </a:p>
          <a:p>
            <a:endParaRPr lang="en-US" sz="2200" dirty="0"/>
          </a:p>
        </p:txBody>
      </p:sp>
    </p:spTree>
    <p:extLst>
      <p:ext uri="{BB962C8B-B14F-4D97-AF65-F5344CB8AC3E}">
        <p14:creationId xmlns:p14="http://schemas.microsoft.com/office/powerpoint/2010/main" val="176291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1665" y="5809318"/>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86472" y="5720750"/>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6900" y="467082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9306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dirty="0"/>
              <a:t>More on D-</a:t>
            </a:r>
            <a:r>
              <a:rPr lang="en-US" dirty="0" err="1"/>
              <a:t>RaNGe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Full Talk Video</a:t>
            </a:r>
            <a:r>
              <a:rPr lang="en-US" sz="2000" dirty="0"/>
              <a:t> (21 minutes)]</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7"/>
          <a:stretch>
            <a:fillRect/>
          </a:stretch>
        </p:blipFill>
        <p:spPr>
          <a:xfrm>
            <a:off x="0" y="3912804"/>
            <a:ext cx="9144000" cy="2180492"/>
          </a:xfrm>
          <a:prstGeom prst="rect">
            <a:avLst/>
          </a:prstGeom>
        </p:spPr>
      </p:pic>
    </p:spTree>
    <p:extLst>
      <p:ext uri="{BB962C8B-B14F-4D97-AF65-F5344CB8AC3E}">
        <p14:creationId xmlns:p14="http://schemas.microsoft.com/office/powerpoint/2010/main" val="106554013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836712"/>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000000"/>
                </a:solidFill>
                <a:effectLst/>
                <a:uLnTx/>
                <a:uFillTx/>
                <a:latin typeface="Arial Narrow" charset="0"/>
                <a:ea typeface="ＭＳ Ｐゴシック" charset="0"/>
                <a:cs typeface="Arial" charset="0"/>
              </a:rPr>
              <a:t>Research Focus:</a:t>
            </a:r>
            <a:r>
              <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Computer architecture, HW/SW, security, bioinformatics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Memory and storage (DRAM, flash, emerging), interconnects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Heterogeneous &amp; parallel systems, GPUs, systems for data analytics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System/architecture interaction, new execution models, new interfaces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Energy efficiency, fault tolerance, hardware security, performance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Genome sequence analysis &amp; assembly algorithms and architectures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Biologically inspired systems &amp; system design for bio/medicine</a:t>
            </a: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633" name="Group 47"/>
          <p:cNvGrpSpPr>
            <a:grpSpLocks/>
          </p:cNvGrpSpPr>
          <p:nvPr/>
        </p:nvGrpSpPr>
        <p:grpSpPr bwMode="auto">
          <a:xfrm>
            <a:off x="3401598" y="5338860"/>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with architecture at the center</a:t>
            </a:r>
          </a:p>
        </p:txBody>
      </p:sp>
      <p:sp>
        <p:nvSpPr>
          <p:cNvPr id="26" name="Title 1"/>
          <p:cNvSpPr>
            <a:spLocks noGrp="1"/>
          </p:cNvSpPr>
          <p:nvPr>
            <p:ph type="title"/>
          </p:nvPr>
        </p:nvSpPr>
        <p:spPr>
          <a:xfrm>
            <a:off x="228600" y="152400"/>
            <a:ext cx="8610600" cy="1066800"/>
          </a:xfrm>
        </p:spPr>
        <p:txBody>
          <a:bodyPr/>
          <a:lstStyle/>
          <a:p>
            <a:r>
              <a:rPr lang="en-US" dirty="0"/>
              <a:t>Research: Broad Perspective</a:t>
            </a:r>
          </a:p>
        </p:txBody>
      </p:sp>
      <p:sp>
        <p:nvSpPr>
          <p:cNvPr id="22" name="Rectangle 21"/>
          <p:cNvSpPr/>
          <p:nvPr/>
        </p:nvSpPr>
        <p:spPr>
          <a:xfrm>
            <a:off x="179512" y="1281089"/>
            <a:ext cx="554461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034997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t>
            </a:r>
            <a:r>
              <a:rPr lang="en-US" dirty="0" err="1"/>
              <a:t>arxiv.org</a:t>
            </a:r>
            <a:r>
              <a:rPr lang="en-US" dirty="0"/>
              <a:t>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83521EDA-2740-0E4D-B8B8-B88491DDB78C}"/>
              </a:ext>
            </a:extLst>
          </p:cNvPr>
          <p:cNvSpPr/>
          <p:nvPr/>
        </p:nvSpPr>
        <p:spPr>
          <a:xfrm>
            <a:off x="611560" y="2924944"/>
            <a:ext cx="7848872"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510825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Quickly Evaluating Physical </a:t>
            </a:r>
            <a:r>
              <a:rPr lang="en-US" sz="3000" b="1" dirty="0" err="1">
                <a:solidFill>
                  <a:schemeClr val="bg1">
                    <a:lumMod val="95000"/>
                  </a:schemeClr>
                </a:solidFill>
                <a:latin typeface="Cambria"/>
                <a:cs typeface="Cambria"/>
              </a:rPr>
              <a:t>Unclonable</a:t>
            </a:r>
            <a:r>
              <a:rPr lang="en-US" sz="3000" b="1" dirty="0">
                <a:solidFill>
                  <a:schemeClr val="bg1">
                    <a:lumMod val="95000"/>
                  </a:schemeClr>
                </a:solidFill>
                <a:latin typeface="Cambria"/>
                <a:cs typeface="Cambria"/>
              </a:rPr>
              <a:t> Functions </a:t>
            </a:r>
            <a:br>
              <a:rPr lang="en-US" sz="3000" b="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by Exploiting the Latency-Reliability Tradeoff </a:t>
            </a:r>
            <a:br>
              <a:rPr lang="en-US" sz="3000" b="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in Modern Commodity DRAM Devices</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6900" y="4552976"/>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84890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75990" y="807706"/>
            <a:ext cx="9068009" cy="5318753"/>
          </a:xfrm>
        </p:spPr>
        <p:txBody>
          <a:bodyPr/>
          <a:lstStyle/>
          <a:p>
            <a:pPr marL="274320" lvl="1" indent="-274320">
              <a:spcBef>
                <a:spcPts val="400"/>
              </a:spcBef>
              <a:buFont typeface="Arial" pitchFamily="34" charset="0"/>
              <a:buChar char="•"/>
            </a:pPr>
            <a:r>
              <a:rPr lang="en-US" sz="2200" b="1" u="sng" dirty="0"/>
              <a:t>Motivation</a:t>
            </a:r>
            <a:r>
              <a:rPr lang="tr-TR" sz="2200" dirty="0"/>
              <a:t>: </a:t>
            </a:r>
          </a:p>
          <a:p>
            <a:pPr marL="731520" lvl="2" indent="-274320">
              <a:spcBef>
                <a:spcPts val="400"/>
              </a:spcBef>
            </a:pPr>
            <a:r>
              <a:rPr lang="en-US" sz="2200" dirty="0"/>
              <a:t>We can authenticate a system via </a:t>
            </a:r>
            <a:r>
              <a:rPr lang="en-US" sz="2200" b="1" dirty="0"/>
              <a:t>unique signatures</a:t>
            </a:r>
            <a:r>
              <a:rPr lang="en-US" sz="2200" dirty="0"/>
              <a:t> if we can evaluate a </a:t>
            </a:r>
            <a:r>
              <a:rPr lang="en-US" sz="2200" b="1" dirty="0"/>
              <a:t>Physical </a:t>
            </a:r>
            <a:r>
              <a:rPr lang="en-US" sz="2200" b="1" dirty="0" err="1"/>
              <a:t>Unclonable</a:t>
            </a:r>
            <a:r>
              <a:rPr lang="en-US" sz="2200" b="1" dirty="0"/>
              <a:t> Function (PUF) </a:t>
            </a:r>
            <a:r>
              <a:rPr lang="en-US" sz="2200" dirty="0"/>
              <a:t>on it</a:t>
            </a:r>
          </a:p>
          <a:p>
            <a:pPr marL="731520" lvl="2" indent="-274320">
              <a:spcBef>
                <a:spcPts val="400"/>
              </a:spcBef>
            </a:pPr>
            <a:r>
              <a:rPr lang="en-US" sz="2200" dirty="0"/>
              <a:t>Signatures </a:t>
            </a:r>
            <a:r>
              <a:rPr lang="en-US" sz="2200" b="1" dirty="0"/>
              <a:t>(PUF response) </a:t>
            </a:r>
            <a:r>
              <a:rPr lang="en-US" sz="2200" dirty="0"/>
              <a:t>reflect inherent properties of a device</a:t>
            </a:r>
            <a:endParaRPr lang="en-US" sz="2200" b="1" dirty="0"/>
          </a:p>
          <a:p>
            <a:pPr marL="731520" lvl="2" indent="-274320">
              <a:spcBef>
                <a:spcPts val="400"/>
              </a:spcBef>
            </a:pPr>
            <a:r>
              <a:rPr lang="tr-TR" sz="2200" dirty="0"/>
              <a:t>DRAM is a </a:t>
            </a:r>
            <a:r>
              <a:rPr lang="en-US" sz="2200" dirty="0"/>
              <a:t>promising substrate for PUFs because </a:t>
            </a:r>
            <a:r>
              <a:rPr lang="tr-TR" sz="2200" dirty="0"/>
              <a:t>it </a:t>
            </a:r>
            <a:r>
              <a:rPr lang="en-US" sz="2200" dirty="0"/>
              <a:t>is </a:t>
            </a:r>
            <a:r>
              <a:rPr lang="en-US" sz="2200" b="1" dirty="0"/>
              <a:t>widely</a:t>
            </a:r>
            <a:r>
              <a:rPr lang="en-US" sz="2200" dirty="0"/>
              <a:t> used</a:t>
            </a:r>
          </a:p>
          <a:p>
            <a:pPr marL="274320" indent="-274320">
              <a:spcBef>
                <a:spcPts val="400"/>
              </a:spcBef>
            </a:pPr>
            <a:r>
              <a:rPr lang="en-US" sz="2200" b="1" u="sng" dirty="0">
                <a:solidFill>
                  <a:srgbClr val="C00000"/>
                </a:solidFill>
              </a:rPr>
              <a:t>Problem</a:t>
            </a:r>
            <a:r>
              <a:rPr lang="en-US" sz="2200" dirty="0">
                <a:solidFill>
                  <a:srgbClr val="C00000"/>
                </a:solidFill>
              </a:rPr>
              <a:t>: Current DRAM PUFs are 1) very slow, 2) require a DRAM reboot, or 3) require additional custom hardware</a:t>
            </a:r>
          </a:p>
          <a:p>
            <a:pPr marL="274320" indent="-274320">
              <a:spcBef>
                <a:spcPts val="400"/>
              </a:spcBef>
            </a:pPr>
            <a:r>
              <a:rPr lang="en-US" sz="2200" b="1" u="sng" dirty="0">
                <a:solidFill>
                  <a:schemeClr val="accent1">
                    <a:lumMod val="75000"/>
                  </a:schemeClr>
                </a:solidFill>
              </a:rPr>
              <a:t>Goal</a:t>
            </a:r>
            <a:r>
              <a:rPr lang="en-US" sz="2200" dirty="0">
                <a:solidFill>
                  <a:schemeClr val="accent1">
                    <a:lumMod val="75000"/>
                  </a:schemeClr>
                </a:solidFill>
              </a:rPr>
              <a:t>: To develop a novel and effective PUF for </a:t>
            </a:r>
            <a:r>
              <a:rPr lang="en-US" sz="2200" b="1" dirty="0">
                <a:solidFill>
                  <a:schemeClr val="accent1">
                    <a:lumMod val="75000"/>
                  </a:schemeClr>
                </a:solidFill>
              </a:rPr>
              <a:t>existing</a:t>
            </a:r>
            <a:r>
              <a:rPr lang="en-US" sz="2200" dirty="0">
                <a:solidFill>
                  <a:schemeClr val="accent1">
                    <a:lumMod val="75000"/>
                  </a:schemeClr>
                </a:solidFill>
              </a:rPr>
              <a:t> commodity DRAM devices with </a:t>
            </a:r>
            <a:r>
              <a:rPr lang="en-US" sz="2200" b="1" dirty="0">
                <a:solidFill>
                  <a:schemeClr val="accent1">
                    <a:lumMod val="75000"/>
                  </a:schemeClr>
                </a:solidFill>
              </a:rPr>
              <a:t>low-latency evaluation time</a:t>
            </a:r>
            <a:r>
              <a:rPr lang="en-US" sz="2200" dirty="0">
                <a:solidFill>
                  <a:schemeClr val="accent1">
                    <a:lumMod val="75000"/>
                  </a:schemeClr>
                </a:solidFill>
              </a:rPr>
              <a:t> and </a:t>
            </a:r>
            <a:r>
              <a:rPr lang="en-US" sz="2200" b="1" dirty="0">
                <a:solidFill>
                  <a:schemeClr val="accent1">
                    <a:lumMod val="75000"/>
                  </a:schemeClr>
                </a:solidFill>
              </a:rPr>
              <a:t>low system interference</a:t>
            </a:r>
            <a:r>
              <a:rPr lang="en-US" sz="2200" dirty="0">
                <a:solidFill>
                  <a:schemeClr val="accent1">
                    <a:lumMod val="75000"/>
                  </a:schemeClr>
                </a:solidFill>
              </a:rPr>
              <a:t> across </a:t>
            </a:r>
            <a:r>
              <a:rPr lang="en-US" sz="2200" b="1" dirty="0">
                <a:solidFill>
                  <a:schemeClr val="accent1">
                    <a:lumMod val="75000"/>
                  </a:schemeClr>
                </a:solidFill>
              </a:rPr>
              <a:t>all operating temperatures</a:t>
            </a:r>
          </a:p>
          <a:p>
            <a:pPr marL="274320" indent="-274320">
              <a:spcBef>
                <a:spcPts val="400"/>
              </a:spcBef>
            </a:pPr>
            <a:r>
              <a:rPr lang="en-US" sz="2200" b="1" u="sng" dirty="0">
                <a:solidFill>
                  <a:schemeClr val="accent6">
                    <a:lumMod val="75000"/>
                  </a:schemeClr>
                </a:solidFill>
              </a:rPr>
              <a:t>DRAM Latency PUF:</a:t>
            </a:r>
            <a:r>
              <a:rPr lang="en-US" sz="2200" b="1" dirty="0">
                <a:solidFill>
                  <a:schemeClr val="accent6">
                    <a:lumMod val="75000"/>
                  </a:schemeClr>
                </a:solidFill>
              </a:rPr>
              <a:t> </a:t>
            </a:r>
            <a:r>
              <a:rPr lang="en-US" sz="2200" dirty="0">
                <a:solidFill>
                  <a:schemeClr val="accent6">
                    <a:lumMod val="75000"/>
                  </a:schemeClr>
                </a:solidFill>
              </a:rPr>
              <a:t>Reduce DRAM access latency </a:t>
            </a:r>
            <a:r>
              <a:rPr lang="en-US" sz="2200" b="1" dirty="0">
                <a:solidFill>
                  <a:schemeClr val="accent6">
                    <a:lumMod val="75000"/>
                  </a:schemeClr>
                </a:solidFill>
              </a:rPr>
              <a:t>below</a:t>
            </a:r>
            <a:r>
              <a:rPr lang="en-US" sz="2200" dirty="0">
                <a:solidFill>
                  <a:schemeClr val="accent6">
                    <a:lumMod val="75000"/>
                  </a:schemeClr>
                </a:solidFill>
              </a:rPr>
              <a:t> </a:t>
            </a:r>
            <a:r>
              <a:rPr lang="en-US" sz="2200" b="1" dirty="0">
                <a:solidFill>
                  <a:schemeClr val="accent6">
                    <a:lumMod val="75000"/>
                  </a:schemeClr>
                </a:solidFill>
              </a:rPr>
              <a:t>reliable values </a:t>
            </a:r>
            <a:r>
              <a:rPr lang="en-US" sz="2200" dirty="0">
                <a:solidFill>
                  <a:schemeClr val="accent6">
                    <a:lumMod val="75000"/>
                  </a:schemeClr>
                </a:solidFill>
              </a:rPr>
              <a:t>and exploit the resulting error patterns as </a:t>
            </a:r>
            <a:r>
              <a:rPr lang="en-US" sz="2200" b="1" dirty="0">
                <a:solidFill>
                  <a:schemeClr val="accent6">
                    <a:lumMod val="75000"/>
                  </a:schemeClr>
                </a:solidFill>
              </a:rPr>
              <a:t>unique identifiers</a:t>
            </a:r>
            <a:endParaRPr lang="en-US" sz="2200" b="1" u="sng" dirty="0">
              <a:solidFill>
                <a:schemeClr val="accent6">
                  <a:lumMod val="75000"/>
                </a:schemeClr>
              </a:solidFill>
            </a:endParaRPr>
          </a:p>
          <a:p>
            <a:pPr marL="274320" indent="-274320">
              <a:spcBef>
                <a:spcPts val="400"/>
              </a:spcBef>
            </a:pPr>
            <a:r>
              <a:rPr lang="en-US" sz="2200" b="1" u="sng" dirty="0">
                <a:solidFill>
                  <a:srgbClr val="7030A0"/>
                </a:solidFill>
              </a:rPr>
              <a:t>Evaluation:</a:t>
            </a:r>
            <a:r>
              <a:rPr lang="en-US" sz="2200" dirty="0">
                <a:solidFill>
                  <a:srgbClr val="7030A0"/>
                </a:solidFill>
              </a:rPr>
              <a:t> </a:t>
            </a:r>
          </a:p>
          <a:p>
            <a:pPr marL="914400" lvl="2" indent="-457200">
              <a:spcBef>
                <a:spcPts val="400"/>
              </a:spcBef>
              <a:buFont typeface="+mj-lt"/>
              <a:buAutoNum type="arabicPeriod"/>
            </a:pPr>
            <a:r>
              <a:rPr lang="en-US" sz="2200" dirty="0">
                <a:solidFill>
                  <a:srgbClr val="7030A0"/>
                </a:solidFill>
              </a:rPr>
              <a:t>Experimentally characterize </a:t>
            </a:r>
            <a:r>
              <a:rPr lang="en-US" sz="2200" b="1" dirty="0">
                <a:solidFill>
                  <a:srgbClr val="7030A0"/>
                </a:solidFill>
              </a:rPr>
              <a:t>223 real LPDDR4 DRAM devices </a:t>
            </a:r>
            <a:endParaRPr lang="en-US" sz="2200" dirty="0">
              <a:solidFill>
                <a:srgbClr val="7030A0"/>
              </a:solidFill>
            </a:endParaRPr>
          </a:p>
          <a:p>
            <a:pPr marL="457200" lvl="2" indent="0">
              <a:spcBef>
                <a:spcPts val="400"/>
              </a:spcBef>
              <a:buNone/>
            </a:pPr>
            <a:r>
              <a:rPr lang="en-US" sz="2200" dirty="0">
                <a:solidFill>
                  <a:srgbClr val="7030A0"/>
                </a:solidFill>
              </a:rPr>
              <a:t>2.    </a:t>
            </a:r>
            <a:r>
              <a:rPr lang="en-US" sz="2200" b="1" dirty="0">
                <a:solidFill>
                  <a:srgbClr val="7030A0"/>
                </a:solidFill>
              </a:rPr>
              <a:t>DRAM latency PUF </a:t>
            </a:r>
            <a:r>
              <a:rPr lang="en-US" sz="2200" dirty="0">
                <a:solidFill>
                  <a:srgbClr val="7030A0"/>
                </a:solidFill>
              </a:rPr>
              <a:t>(88.2 </a:t>
            </a:r>
            <a:r>
              <a:rPr lang="en-US" sz="2200" dirty="0" err="1">
                <a:solidFill>
                  <a:srgbClr val="7030A0"/>
                </a:solidFill>
              </a:rPr>
              <a:t>ms</a:t>
            </a:r>
            <a:r>
              <a:rPr lang="en-US" sz="2200" dirty="0">
                <a:solidFill>
                  <a:srgbClr val="7030A0"/>
                </a:solidFill>
              </a:rPr>
              <a:t>) achieves a speedup of </a:t>
            </a:r>
            <a:r>
              <a:rPr lang="en-US" sz="2200" b="1" dirty="0">
                <a:solidFill>
                  <a:srgbClr val="7030A0"/>
                </a:solidFill>
              </a:rPr>
              <a:t>102x/860x</a:t>
            </a:r>
            <a:r>
              <a:rPr lang="en-US" sz="2200" dirty="0">
                <a:solidFill>
                  <a:srgbClr val="7030A0"/>
                </a:solidFill>
              </a:rPr>
              <a:t>        	at 70°C/55°C over prior DRAM PUF evaluation mechanisms</a:t>
            </a:r>
            <a:endParaRPr lang="en-US" sz="2200" b="1" u="sng" dirty="0">
              <a:solidFill>
                <a:srgbClr val="7030A0"/>
              </a:solidFill>
            </a:endParaRPr>
          </a:p>
          <a:p>
            <a:pPr marL="731520" lvl="1" indent="-274320">
              <a:spcBef>
                <a:spcPts val="400"/>
              </a:spcBef>
            </a:pPr>
            <a:endParaRPr lang="en-US" sz="2200" b="1" u="sng" dirty="0"/>
          </a:p>
          <a:p>
            <a:pPr marL="731520" lvl="1" indent="-274320">
              <a:spcBef>
                <a:spcPts val="400"/>
              </a:spcBef>
            </a:pPr>
            <a:endParaRPr lang="tr-TR" sz="2200" b="1" u="sng" dirty="0"/>
          </a:p>
          <a:p>
            <a:endParaRPr lang="en-US" sz="2200" dirty="0"/>
          </a:p>
        </p:txBody>
      </p:sp>
    </p:spTree>
    <p:extLst>
      <p:ext uri="{BB962C8B-B14F-4D97-AF65-F5344CB8AC3E}">
        <p14:creationId xmlns:p14="http://schemas.microsoft.com/office/powerpoint/2010/main" val="234674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4917553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b="1"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8193020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75991" y="911225"/>
            <a:ext cx="8987622" cy="2769822"/>
          </a:xfrm>
        </p:spPr>
        <p:txBody>
          <a:bodyPr/>
          <a:lstStyle/>
          <a:p>
            <a:pPr marL="0" indent="0">
              <a:buNone/>
            </a:pPr>
            <a:r>
              <a:rPr lang="en-US" sz="3200" dirty="0"/>
              <a:t>We want a way to ensure that a system’s components are not </a:t>
            </a:r>
            <a:r>
              <a:rPr lang="en-US" sz="3200" b="1" dirty="0">
                <a:solidFill>
                  <a:srgbClr val="C00000"/>
                </a:solidFill>
              </a:rPr>
              <a:t>compromised</a:t>
            </a:r>
          </a:p>
          <a:p>
            <a:r>
              <a:rPr lang="en-US" sz="2500" b="1" dirty="0">
                <a:solidFill>
                  <a:schemeClr val="accent5"/>
                </a:solidFill>
              </a:rPr>
              <a:t>Physical </a:t>
            </a:r>
            <a:r>
              <a:rPr lang="en-US" sz="2500" b="1" dirty="0" err="1">
                <a:solidFill>
                  <a:schemeClr val="accent5"/>
                </a:solidFill>
              </a:rPr>
              <a:t>Unclonable</a:t>
            </a:r>
            <a:r>
              <a:rPr lang="en-US" sz="2500" b="1" dirty="0">
                <a:solidFill>
                  <a:schemeClr val="accent5"/>
                </a:solidFill>
              </a:rPr>
              <a:t> Function (PUF):</a:t>
            </a:r>
            <a:r>
              <a:rPr lang="en-US" sz="2500" dirty="0"/>
              <a:t> a function we </a:t>
            </a:r>
            <a:r>
              <a:rPr lang="en-US" sz="2500" b="1" dirty="0">
                <a:solidFill>
                  <a:srgbClr val="7030A0"/>
                </a:solidFill>
              </a:rPr>
              <a:t>evaluate</a:t>
            </a:r>
            <a:r>
              <a:rPr lang="en-US" sz="2500" dirty="0">
                <a:solidFill>
                  <a:srgbClr val="7030A0"/>
                </a:solidFill>
              </a:rPr>
              <a:t> </a:t>
            </a:r>
            <a:r>
              <a:rPr lang="en-US" sz="2500" dirty="0"/>
              <a:t>on a device to </a:t>
            </a:r>
            <a:r>
              <a:rPr lang="en-US" sz="2500" b="1" dirty="0">
                <a:solidFill>
                  <a:srgbClr val="7030A0"/>
                </a:solidFill>
              </a:rPr>
              <a:t>generate</a:t>
            </a:r>
            <a:r>
              <a:rPr lang="en-US" sz="2500" dirty="0">
                <a:solidFill>
                  <a:srgbClr val="7030A0"/>
                </a:solidFill>
              </a:rPr>
              <a:t> </a:t>
            </a:r>
            <a:r>
              <a:rPr lang="en-US" sz="2500" dirty="0"/>
              <a:t>a </a:t>
            </a:r>
            <a:r>
              <a:rPr lang="en-US" sz="2500" b="1" dirty="0">
                <a:solidFill>
                  <a:srgbClr val="7030A0"/>
                </a:solidFill>
              </a:rPr>
              <a:t>signature</a:t>
            </a:r>
            <a:r>
              <a:rPr lang="en-US" sz="2500" dirty="0">
                <a:solidFill>
                  <a:srgbClr val="7030A0"/>
                </a:solidFill>
              </a:rPr>
              <a:t> </a:t>
            </a:r>
            <a:r>
              <a:rPr lang="en-US" sz="2500" b="1" dirty="0">
                <a:solidFill>
                  <a:schemeClr val="accent6"/>
                </a:solidFill>
              </a:rPr>
              <a:t>unique</a:t>
            </a:r>
            <a:r>
              <a:rPr lang="en-US" sz="2500" dirty="0">
                <a:solidFill>
                  <a:schemeClr val="accent6"/>
                </a:solidFill>
              </a:rPr>
              <a:t> </a:t>
            </a:r>
            <a:r>
              <a:rPr lang="en-US" sz="2500" dirty="0"/>
              <a:t>to the device </a:t>
            </a:r>
          </a:p>
          <a:p>
            <a:r>
              <a:rPr lang="en-US" sz="2500" dirty="0"/>
              <a:t>We refer to the unique signature as a </a:t>
            </a:r>
            <a:r>
              <a:rPr lang="en-US" sz="2500" b="1" dirty="0">
                <a:solidFill>
                  <a:schemeClr val="accent5"/>
                </a:solidFill>
              </a:rPr>
              <a:t>PUF response</a:t>
            </a:r>
          </a:p>
          <a:p>
            <a:r>
              <a:rPr lang="en-US" sz="2500" dirty="0"/>
              <a:t>Often used in a </a:t>
            </a:r>
            <a:r>
              <a:rPr lang="en-US" sz="2500" b="1" dirty="0">
                <a:solidFill>
                  <a:schemeClr val="accent5"/>
                </a:solidFill>
              </a:rPr>
              <a:t>Challenge-Response Protocol</a:t>
            </a:r>
            <a:r>
              <a:rPr lang="en-US" sz="2500" dirty="0"/>
              <a:t> </a:t>
            </a:r>
            <a:r>
              <a:rPr lang="en-US" sz="2500" b="1" dirty="0">
                <a:solidFill>
                  <a:schemeClr val="accent5"/>
                </a:solidFill>
              </a:rPr>
              <a:t>(CRP)</a:t>
            </a:r>
          </a:p>
        </p:txBody>
      </p:sp>
      <p:sp>
        <p:nvSpPr>
          <p:cNvPr id="4" name="Rectangle 3"/>
          <p:cNvSpPr/>
          <p:nvPr/>
        </p:nvSpPr>
        <p:spPr>
          <a:xfrm>
            <a:off x="2085608" y="7220244"/>
            <a:ext cx="4968387" cy="2637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TODO: nice PUF input/output animation showing how a CRP works. Define evaluate, define input, and output (PUF response)</a:t>
            </a:r>
          </a:p>
        </p:txBody>
      </p:sp>
      <p:sp>
        <p:nvSpPr>
          <p:cNvPr id="5" name="Rectangle 4"/>
          <p:cNvSpPr/>
          <p:nvPr/>
        </p:nvSpPr>
        <p:spPr>
          <a:xfrm>
            <a:off x="5895681" y="4029092"/>
            <a:ext cx="2651760" cy="214063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Cambria" charset="0"/>
                <a:ea typeface="Cambria" charset="0"/>
                <a:cs typeface="Cambria" charset="0"/>
              </a:rPr>
              <a:t>Device</a:t>
            </a:r>
            <a:endParaRPr kumimoji="0" lang="en-US" sz="4800" b="1" i="0" u="sng" strike="noStrike" kern="1200" cap="none" spc="0" normalizeH="0" baseline="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146098" y="3968139"/>
            <a:ext cx="2975830" cy="214063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Cambria" charset="0"/>
                <a:ea typeface="Cambria" charset="0"/>
                <a:cs typeface="Cambria" charset="0"/>
              </a:rPr>
              <a:t>Trusted Device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endParaRPr>
          </a:p>
        </p:txBody>
      </p:sp>
      <p:cxnSp>
        <p:nvCxnSpPr>
          <p:cNvPr id="9" name="Straight Arrow Connector 8"/>
          <p:cNvCxnSpPr/>
          <p:nvPr/>
        </p:nvCxnSpPr>
        <p:spPr>
          <a:xfrm>
            <a:off x="3258334" y="4779187"/>
            <a:ext cx="2500941" cy="0"/>
          </a:xfrm>
          <a:prstGeom prst="straightConnector1">
            <a:avLst/>
          </a:prstGeom>
          <a:ln w="984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253969" y="5270843"/>
            <a:ext cx="2500941" cy="30480"/>
          </a:xfrm>
          <a:prstGeom prst="straightConnector1">
            <a:avLst/>
          </a:prstGeom>
          <a:ln w="98425">
            <a:solidFill>
              <a:srgbClr val="A144EB"/>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27365" y="3812604"/>
            <a:ext cx="2024913"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Input: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7D31">
                    <a:lumMod val="75000"/>
                  </a:srgbClr>
                </a:solidFill>
                <a:effectLst/>
                <a:uLnTx/>
                <a:uFillTx/>
                <a:latin typeface="Cambria" charset="0"/>
                <a:ea typeface="Cambria" charset="0"/>
                <a:cs typeface="Cambria" charset="0"/>
              </a:rPr>
              <a:t>Challenge</a:t>
            </a:r>
            <a:r>
              <a:rPr kumimoji="0" lang="en-US" sz="2800" b="1" i="0" u="none" strike="noStrike" kern="1200" cap="none" spc="0" normalizeH="0" baseline="-25000" noProof="0" dirty="0" err="1">
                <a:ln>
                  <a:noFill/>
                </a:ln>
                <a:solidFill>
                  <a:srgbClr val="ED7D31">
                    <a:lumMod val="75000"/>
                  </a:srgbClr>
                </a:solidFill>
                <a:effectLst/>
                <a:uLnTx/>
                <a:uFillTx/>
                <a:latin typeface="Cambria" charset="0"/>
                <a:ea typeface="Cambria" charset="0"/>
                <a:cs typeface="Cambria" charset="0"/>
              </a:rPr>
              <a:t>X</a:t>
            </a:r>
            <a:endParaRPr kumimoji="0" lang="en-US" sz="4000" b="1" i="0" u="none" strike="noStrike" kern="1200" cap="none" spc="0" normalizeH="0" baseline="-25000" noProof="0" dirty="0">
              <a:ln>
                <a:noFill/>
              </a:ln>
              <a:solidFill>
                <a:srgbClr val="ED7D31">
                  <a:lumMod val="75000"/>
                </a:srgbClr>
              </a:solidFill>
              <a:effectLst/>
              <a:uLnTx/>
              <a:uFillTx/>
              <a:latin typeface="Cambria" charset="0"/>
              <a:ea typeface="Cambria" charset="0"/>
              <a:cs typeface="Cambria" charset="0"/>
            </a:endParaRPr>
          </a:p>
        </p:txBody>
      </p:sp>
      <p:sp>
        <p:nvSpPr>
          <p:cNvPr id="14" name="TextBox 13"/>
          <p:cNvSpPr txBox="1"/>
          <p:nvPr/>
        </p:nvSpPr>
        <p:spPr>
          <a:xfrm>
            <a:off x="3180231" y="5267719"/>
            <a:ext cx="2648417"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Output: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144EB"/>
                </a:solidFill>
                <a:effectLst/>
                <a:uLnTx/>
                <a:uFillTx/>
                <a:latin typeface="Cambria" charset="0"/>
                <a:ea typeface="Cambria" charset="0"/>
                <a:cs typeface="Cambria" charset="0"/>
              </a:rPr>
              <a:t>PUF </a:t>
            </a:r>
            <a:r>
              <a:rPr kumimoji="0" lang="en-US" sz="2800" b="1" i="0" u="none" strike="noStrike" kern="1200" cap="none" spc="0" normalizeH="0" baseline="0" noProof="0" dirty="0" err="1">
                <a:ln>
                  <a:noFill/>
                </a:ln>
                <a:solidFill>
                  <a:srgbClr val="A144EB"/>
                </a:solidFill>
                <a:effectLst/>
                <a:uLnTx/>
                <a:uFillTx/>
                <a:latin typeface="Cambria" charset="0"/>
                <a:ea typeface="Cambria" charset="0"/>
                <a:cs typeface="Cambria" charset="0"/>
              </a:rPr>
              <a:t>Response</a:t>
            </a:r>
            <a:r>
              <a:rPr kumimoji="0" lang="en-US" sz="2800" b="1" i="0" u="none" strike="noStrike" kern="1200" cap="none" spc="0" normalizeH="0" baseline="-25000" noProof="0" dirty="0" err="1">
                <a:ln>
                  <a:noFill/>
                </a:ln>
                <a:solidFill>
                  <a:srgbClr val="A144EB"/>
                </a:solidFill>
                <a:effectLst/>
                <a:uLnTx/>
                <a:uFillTx/>
                <a:latin typeface="Cambria" charset="0"/>
                <a:ea typeface="Cambria" charset="0"/>
                <a:cs typeface="Cambria" charset="0"/>
              </a:rPr>
              <a:t>X</a:t>
            </a:r>
            <a:endParaRPr kumimoji="0" lang="en-US" sz="2800" b="1" i="0" u="none" strike="noStrike" kern="1200" cap="none" spc="0" normalizeH="0" baseline="0" noProof="0" dirty="0">
              <a:ln>
                <a:noFill/>
              </a:ln>
              <a:solidFill>
                <a:srgbClr val="A144EB"/>
              </a:solidFill>
              <a:effectLst/>
              <a:uLnTx/>
              <a:uFillTx/>
              <a:latin typeface="Cambria" charset="0"/>
              <a:ea typeface="Cambria" charset="0"/>
              <a:cs typeface="Cambria" charset="0"/>
            </a:endParaRPr>
          </a:p>
        </p:txBody>
      </p:sp>
      <p:sp>
        <p:nvSpPr>
          <p:cNvPr id="17" name="TextBox 16"/>
          <p:cNvSpPr txBox="1"/>
          <p:nvPr/>
        </p:nvSpPr>
        <p:spPr>
          <a:xfrm>
            <a:off x="6259567" y="5038455"/>
            <a:ext cx="1923988"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rPr>
              <a:t>Evaluating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rPr>
              <a:t>PUF       </a:t>
            </a:r>
          </a:p>
        </p:txBody>
      </p:sp>
      <p:sp>
        <p:nvSpPr>
          <p:cNvPr id="18" name="Rectangle 17"/>
          <p:cNvSpPr/>
          <p:nvPr/>
        </p:nvSpPr>
        <p:spPr>
          <a:xfrm>
            <a:off x="7234624" y="53573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7451337" y="53573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p:cNvSpPr/>
          <p:nvPr/>
        </p:nvSpPr>
        <p:spPr>
          <a:xfrm>
            <a:off x="7676460" y="53564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216855" y="5038455"/>
            <a:ext cx="298011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rPr>
              <a:t>     Checking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rPr>
              <a:t>PUF response       </a:t>
            </a:r>
          </a:p>
        </p:txBody>
      </p:sp>
      <p:sp>
        <p:nvSpPr>
          <p:cNvPr id="19" name="Rectangle 18"/>
          <p:cNvSpPr/>
          <p:nvPr/>
        </p:nvSpPr>
        <p:spPr>
          <a:xfrm>
            <a:off x="2458801" y="53573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2646254" y="53573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p:cNvSpPr/>
          <p:nvPr/>
        </p:nvSpPr>
        <p:spPr>
          <a:xfrm>
            <a:off x="2820172" y="53564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5976426" y="4043037"/>
            <a:ext cx="25163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charset="0"/>
                <a:ea typeface="Cambria" charset="0"/>
                <a:cs typeface="Cambria" charset="0"/>
              </a:rPr>
              <a:t>Authenticated</a:t>
            </a:r>
            <a:endPar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endParaRPr>
          </a:p>
        </p:txBody>
      </p:sp>
      <p:sp>
        <p:nvSpPr>
          <p:cNvPr id="8" name="Rectangle 7"/>
          <p:cNvSpPr/>
          <p:nvPr/>
        </p:nvSpPr>
        <p:spPr>
          <a:xfrm>
            <a:off x="7870140" y="4394466"/>
            <a:ext cx="748923"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23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1000"/>
                                        <p:tgtEl>
                                          <p:spTgt spid="9"/>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500"/>
                                  </p:stCondLst>
                                  <p:childTnLst>
                                    <p:set>
                                      <p:cBhvr>
                                        <p:cTn id="38" dur="1" fill="hold">
                                          <p:stCondLst>
                                            <p:cond delay="0"/>
                                          </p:stCondLst>
                                        </p:cTn>
                                        <p:tgtEl>
                                          <p:spTgt spid="18"/>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500"/>
                                  </p:stCondLst>
                                  <p:childTnLst>
                                    <p:set>
                                      <p:cBhvr>
                                        <p:cTn id="41" dur="1" fill="hold">
                                          <p:stCondLst>
                                            <p:cond delay="0"/>
                                          </p:stCondLst>
                                        </p:cTn>
                                        <p:tgtEl>
                                          <p:spTgt spid="20"/>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grpId="0" nodeType="afterEffect">
                                  <p:stCondLst>
                                    <p:cond delay="50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p:stCondLst>
                              <p:cond delay="1500"/>
                            </p:stCondLst>
                            <p:childTnLst>
                              <p:par>
                                <p:cTn id="46" presetID="1" presetClass="exit" presetSubtype="0" fill="hold" grpId="1" nodeType="afterEffect">
                                  <p:stCondLst>
                                    <p:cond delay="500"/>
                                  </p:stCondLst>
                                  <p:childTnLst>
                                    <p:set>
                                      <p:cBhvr>
                                        <p:cTn id="47" dur="1" fill="hold">
                                          <p:stCondLst>
                                            <p:cond delay="0"/>
                                          </p:stCondLst>
                                        </p:cTn>
                                        <p:tgtEl>
                                          <p:spTgt spid="17"/>
                                        </p:tgtEl>
                                        <p:attrNameLst>
                                          <p:attrName>style.visibility</p:attrName>
                                        </p:attrNameLst>
                                      </p:cBhvr>
                                      <p:to>
                                        <p:strVal val="hidden"/>
                                      </p:to>
                                    </p:set>
                                  </p:childTnLst>
                                </p:cTn>
                              </p:par>
                            </p:childTnLst>
                          </p:cTn>
                        </p:par>
                        <p:par>
                          <p:cTn id="48" fill="hold">
                            <p:stCondLst>
                              <p:cond delay="2000"/>
                            </p:stCondLst>
                            <p:childTnLst>
                              <p:par>
                                <p:cTn id="49" presetID="1" presetClass="exit" presetSubtype="0" fill="hold" grpId="1" nodeType="after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par>
                          <p:cTn id="51" fill="hold">
                            <p:stCondLst>
                              <p:cond delay="2000"/>
                            </p:stCondLst>
                            <p:childTnLst>
                              <p:par>
                                <p:cTn id="52" presetID="1" presetClass="exit" presetSubtype="0" fill="hold" grpId="1" nodeType="afterEffect">
                                  <p:stCondLst>
                                    <p:cond delay="0"/>
                                  </p:stCondLst>
                                  <p:childTnLst>
                                    <p:set>
                                      <p:cBhvr>
                                        <p:cTn id="53" dur="1" fill="hold">
                                          <p:stCondLst>
                                            <p:cond delay="0"/>
                                          </p:stCondLst>
                                        </p:cTn>
                                        <p:tgtEl>
                                          <p:spTgt spid="18"/>
                                        </p:tgtEl>
                                        <p:attrNameLst>
                                          <p:attrName>style.visibility</p:attrName>
                                        </p:attrNameLst>
                                      </p:cBhvr>
                                      <p:to>
                                        <p:strVal val="hidden"/>
                                      </p:to>
                                    </p:set>
                                  </p:childTnLst>
                                </p:cTn>
                              </p:par>
                            </p:childTnLst>
                          </p:cTn>
                        </p:par>
                        <p:par>
                          <p:cTn id="54" fill="hold">
                            <p:stCondLst>
                              <p:cond delay="2000"/>
                            </p:stCondLst>
                            <p:childTnLst>
                              <p:par>
                                <p:cTn id="55" presetID="1" presetClass="exit" presetSubtype="0" fill="hold" grpId="1" nodeType="afterEffect">
                                  <p:stCondLst>
                                    <p:cond delay="0"/>
                                  </p:stCondLst>
                                  <p:childTnLst>
                                    <p:set>
                                      <p:cBhvr>
                                        <p:cTn id="56" dur="1" fill="hold">
                                          <p:stCondLst>
                                            <p:cond delay="0"/>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right)">
                                      <p:cBhvr>
                                        <p:cTn id="61" dur="1000"/>
                                        <p:tgtEl>
                                          <p:spTgt spid="10"/>
                                        </p:tgtEl>
                                      </p:cBhvr>
                                    </p:animEffect>
                                  </p:childTnLst>
                                </p:cTn>
                              </p:par>
                              <p:par>
                                <p:cTn id="62" presetID="1" presetClass="entr" presetSubtype="0" fill="hold" grpId="0" nodeType="withEffect">
                                  <p:stCondLst>
                                    <p:cond delay="500"/>
                                  </p:stCondLst>
                                  <p:childTnLst>
                                    <p:set>
                                      <p:cBhvr>
                                        <p:cTn id="63" dur="1" fill="hold">
                                          <p:stCondLst>
                                            <p:cond delay="0"/>
                                          </p:stCondLst>
                                        </p:cTn>
                                        <p:tgtEl>
                                          <p:spTgt spid="1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grpId="0" nodeType="afterEffect">
                                  <p:stCondLst>
                                    <p:cond delay="500"/>
                                  </p:stCondLst>
                                  <p:childTnLst>
                                    <p:set>
                                      <p:cBhvr>
                                        <p:cTn id="70" dur="1" fill="hold">
                                          <p:stCondLst>
                                            <p:cond delay="0"/>
                                          </p:stCondLst>
                                        </p:cTn>
                                        <p:tgtEl>
                                          <p:spTgt spid="19"/>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0" nodeType="afterEffect">
                                  <p:stCondLst>
                                    <p:cond delay="500"/>
                                  </p:stCondLst>
                                  <p:childTnLst>
                                    <p:set>
                                      <p:cBhvr>
                                        <p:cTn id="73" dur="1" fill="hold">
                                          <p:stCondLst>
                                            <p:cond delay="0"/>
                                          </p:stCondLst>
                                        </p:cTn>
                                        <p:tgtEl>
                                          <p:spTgt spid="22"/>
                                        </p:tgtEl>
                                        <p:attrNameLst>
                                          <p:attrName>style.visibility</p:attrName>
                                        </p:attrNameLst>
                                      </p:cBhvr>
                                      <p:to>
                                        <p:strVal val="visible"/>
                                      </p:to>
                                    </p:set>
                                  </p:childTnLst>
                                </p:cTn>
                              </p:par>
                            </p:childTnLst>
                          </p:cTn>
                        </p:par>
                        <p:par>
                          <p:cTn id="74" fill="hold">
                            <p:stCondLst>
                              <p:cond delay="1000"/>
                            </p:stCondLst>
                            <p:childTnLst>
                              <p:par>
                                <p:cTn id="75" presetID="1" presetClass="entr" presetSubtype="0" fill="hold" grpId="0" nodeType="afterEffect">
                                  <p:stCondLst>
                                    <p:cond delay="500"/>
                                  </p:stCondLst>
                                  <p:childTnLst>
                                    <p:set>
                                      <p:cBhvr>
                                        <p:cTn id="76" dur="1" fill="hold">
                                          <p:stCondLst>
                                            <p:cond delay="0"/>
                                          </p:stCondLst>
                                        </p:cTn>
                                        <p:tgtEl>
                                          <p:spTgt spid="23"/>
                                        </p:tgtEl>
                                        <p:attrNameLst>
                                          <p:attrName>style.visibility</p:attrName>
                                        </p:attrNameLst>
                                      </p:cBhvr>
                                      <p:to>
                                        <p:strVal val="visible"/>
                                      </p:to>
                                    </p:set>
                                  </p:childTnLst>
                                </p:cTn>
                              </p:par>
                            </p:childTnLst>
                          </p:cTn>
                        </p:par>
                        <p:par>
                          <p:cTn id="77" fill="hold">
                            <p:stCondLst>
                              <p:cond delay="1500"/>
                            </p:stCondLst>
                            <p:childTnLst>
                              <p:par>
                                <p:cTn id="78" presetID="1" presetClass="exit" presetSubtype="0" fill="hold" grpId="1" nodeType="afterEffect">
                                  <p:stCondLst>
                                    <p:cond delay="500"/>
                                  </p:stCondLst>
                                  <p:childTnLst>
                                    <p:set>
                                      <p:cBhvr>
                                        <p:cTn id="79" dur="1" fill="hold">
                                          <p:stCondLst>
                                            <p:cond delay="0"/>
                                          </p:stCondLst>
                                        </p:cTn>
                                        <p:tgtEl>
                                          <p:spTgt spid="16"/>
                                        </p:tgtEl>
                                        <p:attrNameLst>
                                          <p:attrName>style.visibility</p:attrName>
                                        </p:attrNameLst>
                                      </p:cBhvr>
                                      <p:to>
                                        <p:strVal val="hidden"/>
                                      </p:to>
                                    </p:set>
                                  </p:childTnLst>
                                </p:cTn>
                              </p:par>
                            </p:childTnLst>
                          </p:cTn>
                        </p:par>
                        <p:par>
                          <p:cTn id="80" fill="hold">
                            <p:stCondLst>
                              <p:cond delay="2000"/>
                            </p:stCondLst>
                            <p:childTnLst>
                              <p:par>
                                <p:cTn id="81" presetID="1" presetClass="exit" presetSubtype="0" fill="hold" grpId="1" nodeType="afterEffect">
                                  <p:stCondLst>
                                    <p:cond delay="0"/>
                                  </p:stCondLst>
                                  <p:childTnLst>
                                    <p:set>
                                      <p:cBhvr>
                                        <p:cTn id="82" dur="1" fill="hold">
                                          <p:stCondLst>
                                            <p:cond delay="0"/>
                                          </p:stCondLst>
                                        </p:cTn>
                                        <p:tgtEl>
                                          <p:spTgt spid="22"/>
                                        </p:tgtEl>
                                        <p:attrNameLst>
                                          <p:attrName>style.visibility</p:attrName>
                                        </p:attrNameLst>
                                      </p:cBhvr>
                                      <p:to>
                                        <p:strVal val="hidden"/>
                                      </p:to>
                                    </p:set>
                                  </p:childTnLst>
                                </p:cTn>
                              </p:par>
                            </p:childTnLst>
                          </p:cTn>
                        </p:par>
                        <p:par>
                          <p:cTn id="83" fill="hold">
                            <p:stCondLst>
                              <p:cond delay="2000"/>
                            </p:stCondLst>
                            <p:childTnLst>
                              <p:par>
                                <p:cTn id="84" presetID="1" presetClass="exit" presetSubtype="0" fill="hold" grpId="1" nodeType="afterEffect">
                                  <p:stCondLst>
                                    <p:cond delay="0"/>
                                  </p:stCondLst>
                                  <p:childTnLst>
                                    <p:set>
                                      <p:cBhvr>
                                        <p:cTn id="85" dur="1" fill="hold">
                                          <p:stCondLst>
                                            <p:cond delay="0"/>
                                          </p:stCondLst>
                                        </p:cTn>
                                        <p:tgtEl>
                                          <p:spTgt spid="19"/>
                                        </p:tgtEl>
                                        <p:attrNameLst>
                                          <p:attrName>style.visibility</p:attrName>
                                        </p:attrNameLst>
                                      </p:cBhvr>
                                      <p:to>
                                        <p:strVal val="hidden"/>
                                      </p:to>
                                    </p:set>
                                  </p:childTnLst>
                                </p:cTn>
                              </p:par>
                            </p:childTnLst>
                          </p:cTn>
                        </p:par>
                        <p:par>
                          <p:cTn id="86" fill="hold">
                            <p:stCondLst>
                              <p:cond delay="2000"/>
                            </p:stCondLst>
                            <p:childTnLst>
                              <p:par>
                                <p:cTn id="87" presetID="1" presetClass="exit" presetSubtype="0" fill="hold" grpId="1" nodeType="afterEffect">
                                  <p:stCondLst>
                                    <p:cond delay="0"/>
                                  </p:stCondLst>
                                  <p:childTnLst>
                                    <p:set>
                                      <p:cBhvr>
                                        <p:cTn id="88" dur="1" fill="hold">
                                          <p:stCondLst>
                                            <p:cond delay="0"/>
                                          </p:stCondLst>
                                        </p:cTn>
                                        <p:tgtEl>
                                          <p:spTgt spid="2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dissolve">
                                      <p:cBhvr>
                                        <p:cTn id="93" dur="500"/>
                                        <p:tgtEl>
                                          <p:spTgt spid="7"/>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dissolve">
                                      <p:cBhvr>
                                        <p:cTn id="9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13" grpId="0"/>
      <p:bldP spid="14" grpId="0"/>
      <p:bldP spid="17" grpId="0"/>
      <p:bldP spid="17" grpId="1"/>
      <p:bldP spid="18" grpId="0"/>
      <p:bldP spid="18" grpId="1"/>
      <p:bldP spid="20" grpId="0"/>
      <p:bldP spid="20" grpId="1"/>
      <p:bldP spid="21" grpId="0"/>
      <p:bldP spid="21" grpId="1"/>
      <p:bldP spid="16" grpId="0"/>
      <p:bldP spid="16" grpId="1"/>
      <p:bldP spid="19" grpId="0"/>
      <p:bldP spid="19" grpId="1"/>
      <p:bldP spid="22" grpId="0"/>
      <p:bldP spid="22" grpId="1"/>
      <p:bldP spid="23" grpId="0"/>
      <p:bldP spid="23" grpId="1"/>
      <p:bldP spid="7"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200686" y="911224"/>
            <a:ext cx="8818627" cy="5318753"/>
          </a:xfrm>
        </p:spPr>
        <p:txBody>
          <a:bodyPr/>
          <a:lstStyle/>
          <a:p>
            <a:pPr marL="514350" indent="-514350">
              <a:buAutoNum type="arabicPeriod"/>
            </a:pPr>
            <a:r>
              <a:rPr lang="en-US" sz="3200" dirty="0"/>
              <a:t>We want a </a:t>
            </a:r>
            <a:r>
              <a:rPr lang="en-US" sz="3200" b="1" dirty="0">
                <a:solidFill>
                  <a:schemeClr val="accent5"/>
                </a:solidFill>
              </a:rPr>
              <a:t>runtime-accessible</a:t>
            </a:r>
            <a:r>
              <a:rPr lang="en-US" sz="3200" dirty="0"/>
              <a:t> PUF</a:t>
            </a:r>
            <a:endParaRPr lang="en-US" sz="2400" dirty="0"/>
          </a:p>
          <a:p>
            <a:pPr lvl="1"/>
            <a:r>
              <a:rPr lang="en-US" dirty="0"/>
              <a:t>Should be evaluated </a:t>
            </a:r>
            <a:r>
              <a:rPr lang="en-US" b="1" dirty="0">
                <a:solidFill>
                  <a:schemeClr val="accent6">
                    <a:lumMod val="75000"/>
                  </a:schemeClr>
                </a:solidFill>
              </a:rPr>
              <a:t>quickly</a:t>
            </a:r>
            <a:r>
              <a:rPr lang="en-US" dirty="0">
                <a:solidFill>
                  <a:schemeClr val="accent6">
                    <a:lumMod val="75000"/>
                  </a:schemeClr>
                </a:solidFill>
              </a:rPr>
              <a:t> </a:t>
            </a:r>
            <a:r>
              <a:rPr lang="en-US" dirty="0"/>
              <a:t>with </a:t>
            </a:r>
            <a:r>
              <a:rPr lang="en-US" b="1" dirty="0">
                <a:solidFill>
                  <a:schemeClr val="accent6">
                    <a:lumMod val="75000"/>
                  </a:schemeClr>
                </a:solidFill>
              </a:rPr>
              <a:t>minimal</a:t>
            </a:r>
            <a:r>
              <a:rPr lang="en-US" dirty="0">
                <a:solidFill>
                  <a:schemeClr val="accent6">
                    <a:lumMod val="75000"/>
                  </a:schemeClr>
                </a:solidFill>
              </a:rPr>
              <a:t> </a:t>
            </a:r>
            <a:r>
              <a:rPr lang="en-US" dirty="0"/>
              <a:t>impact on concurrent applications</a:t>
            </a:r>
          </a:p>
          <a:p>
            <a:pPr lvl="1"/>
            <a:r>
              <a:rPr lang="en-US" dirty="0"/>
              <a:t>Can protect against </a:t>
            </a:r>
            <a:r>
              <a:rPr lang="en-US" b="1" dirty="0">
                <a:solidFill>
                  <a:srgbClr val="C00000"/>
                </a:solidFill>
              </a:rPr>
              <a:t>attacks that swap system components with malicious parts</a:t>
            </a:r>
          </a:p>
          <a:p>
            <a:pPr lvl="1"/>
            <a:endParaRPr lang="en-US" sz="4000" dirty="0"/>
          </a:p>
          <a:p>
            <a:pPr marL="0" indent="0">
              <a:buNone/>
            </a:pPr>
            <a:r>
              <a:rPr lang="en-US" sz="3200" b="1" dirty="0"/>
              <a:t>2.</a:t>
            </a:r>
            <a:r>
              <a:rPr lang="en-US" sz="3200" dirty="0"/>
              <a:t>  DRAM is a </a:t>
            </a:r>
            <a:r>
              <a:rPr lang="en-US" sz="3200" b="1" dirty="0">
                <a:solidFill>
                  <a:schemeClr val="accent6">
                    <a:lumMod val="75000"/>
                  </a:schemeClr>
                </a:solidFill>
              </a:rPr>
              <a:t>promising substrate</a:t>
            </a:r>
            <a:r>
              <a:rPr lang="en-US" sz="3200" b="1" dirty="0"/>
              <a:t> </a:t>
            </a:r>
            <a:r>
              <a:rPr lang="en-US" sz="3200" dirty="0"/>
              <a:t>for evaluating PUFs because it is </a:t>
            </a:r>
            <a:r>
              <a:rPr lang="en-US" sz="3200" b="1" dirty="0">
                <a:solidFill>
                  <a:schemeClr val="accent5"/>
                </a:solidFill>
              </a:rPr>
              <a:t>ubiquitous</a:t>
            </a:r>
            <a:r>
              <a:rPr lang="en-US" sz="3200" dirty="0">
                <a:solidFill>
                  <a:schemeClr val="accent5"/>
                </a:solidFill>
              </a:rPr>
              <a:t> </a:t>
            </a:r>
            <a:r>
              <a:rPr lang="en-US" sz="3200" dirty="0"/>
              <a:t>in modern systems</a:t>
            </a:r>
          </a:p>
          <a:p>
            <a:pPr lvl="1"/>
            <a:r>
              <a:rPr lang="en-US" dirty="0"/>
              <a:t>Unfortunately, current DRAM PUFs are </a:t>
            </a:r>
            <a:r>
              <a:rPr lang="en-US" b="1" dirty="0">
                <a:solidFill>
                  <a:srgbClr val="C00000"/>
                </a:solidFill>
              </a:rPr>
              <a:t>slow</a:t>
            </a:r>
            <a:r>
              <a:rPr lang="en-US" dirty="0">
                <a:solidFill>
                  <a:srgbClr val="C00000"/>
                </a:solidFill>
              </a:rPr>
              <a:t> </a:t>
            </a:r>
            <a:r>
              <a:rPr lang="en-US" dirty="0"/>
              <a:t>and get </a:t>
            </a:r>
            <a:r>
              <a:rPr lang="en-US" b="1" dirty="0">
                <a:solidFill>
                  <a:srgbClr val="C00000"/>
                </a:solidFill>
              </a:rPr>
              <a:t>exponentially slower </a:t>
            </a:r>
            <a:r>
              <a:rPr lang="en-US" dirty="0"/>
              <a:t>at lower temperatures</a:t>
            </a:r>
          </a:p>
        </p:txBody>
      </p:sp>
    </p:spTree>
    <p:extLst>
      <p:ext uri="{BB962C8B-B14F-4D97-AF65-F5344CB8AC3E}">
        <p14:creationId xmlns:p14="http://schemas.microsoft.com/office/powerpoint/2010/main" val="29541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b="1"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800104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cxnSp>
        <p:nvCxnSpPr>
          <p:cNvPr id="16" name="Straight Arrow Connector 15"/>
          <p:cNvCxnSpPr/>
          <p:nvPr/>
        </p:nvCxnSpPr>
        <p:spPr>
          <a:xfrm flipV="1">
            <a:off x="2095242" y="3237691"/>
            <a:ext cx="1698172" cy="287383"/>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65038" y="2905221"/>
            <a:ext cx="6719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t>
            </a:r>
          </a:p>
        </p:txBody>
      </p:sp>
      <p:sp>
        <p:nvSpPr>
          <p:cNvPr id="25" name="Rectangle 24"/>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5" name="Rectangle 34"/>
          <p:cNvSpPr/>
          <p:nvPr/>
        </p:nvSpPr>
        <p:spPr>
          <a:xfrm rot="21009331">
            <a:off x="2273825" y="3058771"/>
            <a:ext cx="134035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0</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Tree>
    <p:extLst>
      <p:ext uri="{BB962C8B-B14F-4D97-AF65-F5344CB8AC3E}">
        <p14:creationId xmlns:p14="http://schemas.microsoft.com/office/powerpoint/2010/main" val="322252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par>
                          <p:cTn id="29" fill="hold">
                            <p:stCondLst>
                              <p:cond delay="500"/>
                            </p:stCondLst>
                            <p:childTnLst>
                              <p:par>
                                <p:cTn id="30" presetID="0" presetClass="path" presetSubtype="0" accel="50000" decel="50000" fill="hold" grpId="0" nodeType="afterEffect">
                                  <p:stCondLst>
                                    <p:cond delay="0"/>
                                  </p:stCondLst>
                                  <p:childTnLst>
                                    <p:animMotion origin="layout" path="M 3.05556E-6 0.00949 L 0.3934 0.00949 " pathEditMode="relative" rAng="0" ptsTypes="AA">
                                      <p:cBhvr>
                                        <p:cTn id="31" dur="500" fill="hold"/>
                                        <p:tgtEl>
                                          <p:spTgt spid="23"/>
                                        </p:tgtEl>
                                        <p:attrNameLst>
                                          <p:attrName>ppt_x</p:attrName>
                                          <p:attrName>ppt_y</p:attrName>
                                        </p:attrNameLst>
                                      </p:cBhvr>
                                      <p:rCtr x="19670" y="0"/>
                                    </p:animMotion>
                                  </p:childTnLst>
                                </p:cTn>
                              </p:par>
                              <p:par>
                                <p:cTn id="32" presetID="22" presetClass="exit" presetSubtype="8" fill="hold" nodeType="withEffect">
                                  <p:stCondLst>
                                    <p:cond delay="0"/>
                                  </p:stCondLst>
                                  <p:childTnLst>
                                    <p:animEffect transition="out" filter="wipe(left)">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22" presetClass="exit" presetSubtype="8" fill="hold" grpId="2" nodeType="withEffect">
                                  <p:stCondLst>
                                    <p:cond delay="0"/>
                                  </p:stCondLst>
                                  <p:childTnLst>
                                    <p:animEffect transition="out" filter="wipe(left)">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par>
                                <p:cTn id="43" presetID="22" presetClass="entr" presetSubtype="8" fill="hold" grpId="1"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left)">
                                      <p:cBhvr>
                                        <p:cTn id="45" dur="500"/>
                                        <p:tgtEl>
                                          <p:spTgt spid="35"/>
                                        </p:tgtEl>
                                      </p:cBhvr>
                                    </p:animEffect>
                                  </p:childTnLst>
                                </p:cTn>
                              </p:par>
                            </p:childTnLst>
                          </p:cTn>
                        </p:par>
                        <p:par>
                          <p:cTn id="46" fill="hold">
                            <p:stCondLst>
                              <p:cond delay="500"/>
                            </p:stCondLst>
                            <p:childTnLst>
                              <p:par>
                                <p:cTn id="47" presetID="0" presetClass="path" presetSubtype="0" accel="50000" decel="50000" fill="hold" grpId="0" nodeType="afterEffect">
                                  <p:stCondLst>
                                    <p:cond delay="0"/>
                                  </p:stCondLst>
                                  <p:childTnLst>
                                    <p:animMotion origin="layout" path="M 2.77778E-7 0.01088 L 0.17483 0.01088 " pathEditMode="relative" rAng="0" ptsTypes="AA">
                                      <p:cBhvr>
                                        <p:cTn id="48" dur="500" fill="hold"/>
                                        <p:tgtEl>
                                          <p:spTgt spid="21"/>
                                        </p:tgtEl>
                                        <p:attrNameLst>
                                          <p:attrName>ppt_x</p:attrName>
                                          <p:attrName>ppt_y</p:attrName>
                                        </p:attrNameLst>
                                      </p:cBhvr>
                                      <p:rCtr x="8733" y="0"/>
                                    </p:animMotion>
                                  </p:childTnLst>
                                </p:cTn>
                              </p:par>
                              <p:par>
                                <p:cTn id="49" presetID="22" presetClass="exit" presetSubtype="8" fill="hold" nodeType="withEffect">
                                  <p:stCondLst>
                                    <p:cond delay="0"/>
                                  </p:stCondLst>
                                  <p:childTnLst>
                                    <p:animEffect transition="out" filter="wipe(left)">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22" presetClass="exit" presetSubtype="8" fill="hold" grpId="3" nodeType="withEffect">
                                  <p:stCondLst>
                                    <p:cond delay="0"/>
                                  </p:stCondLst>
                                  <p:childTnLst>
                                    <p:animEffect transition="out" filter="wipe(left)">
                                      <p:cBhvr>
                                        <p:cTn id="53" dur="500"/>
                                        <p:tgtEl>
                                          <p:spTgt spid="35"/>
                                        </p:tgtEl>
                                      </p:cBhvr>
                                    </p:animEffect>
                                    <p:set>
                                      <p:cBhvr>
                                        <p:cTn id="54" dur="1" fill="hold">
                                          <p:stCondLst>
                                            <p:cond delay="499"/>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2" nodeType="clickEffect">
                                  <p:stCondLst>
                                    <p:cond delay="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4"/>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1" grpId="2" animBg="1"/>
      <p:bldP spid="23" grpId="0" animBg="1"/>
      <p:bldP spid="23" grpId="1" animBg="1"/>
      <p:bldP spid="23" grpId="2" animBg="1"/>
      <p:bldP spid="49" grpId="0" animBg="1"/>
      <p:bldP spid="50" grpId="0" animBg="1"/>
      <p:bldP spid="6" grpId="0" animBg="1"/>
      <p:bldP spid="24" grpId="0"/>
      <p:bldP spid="24" grpId="1"/>
      <p:bldP spid="25" grpId="0"/>
      <p:bldP spid="35" grpId="0"/>
      <p:bldP spid="35" grpId="1"/>
      <p:bldP spid="35" grpId="2"/>
      <p:bldP spid="35" grpId="3"/>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cxnSp>
        <p:nvCxnSpPr>
          <p:cNvPr id="16" name="Straight Arrow Connector 15"/>
          <p:cNvCxnSpPr/>
          <p:nvPr/>
        </p:nvCxnSpPr>
        <p:spPr>
          <a:xfrm flipV="1">
            <a:off x="2095242" y="3237691"/>
            <a:ext cx="1698172" cy="287383"/>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6" name="Rectangle 25"/>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cxnSp>
        <p:nvCxnSpPr>
          <p:cNvPr id="30" name="Straight Arrow Connector 29"/>
          <p:cNvCxnSpPr/>
          <p:nvPr/>
        </p:nvCxnSpPr>
        <p:spPr>
          <a:xfrm flipV="1">
            <a:off x="2091142" y="3706329"/>
            <a:ext cx="1681144" cy="2750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116370" y="4334781"/>
            <a:ext cx="1655916" cy="147952"/>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5400000">
            <a:off x="2972782" y="3637674"/>
            <a:ext cx="55496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black"/>
                </a:solidFill>
                <a:effectLst/>
                <a:uLnTx/>
                <a:uFillTx/>
                <a:latin typeface="Calibri" panose="020F0502020204030204"/>
                <a:ea typeface="+mn-ea"/>
                <a:cs typeface="+mn-cs"/>
              </a:rPr>
              <a:t>...</a:t>
            </a:r>
          </a:p>
        </p:txBody>
      </p:sp>
      <p:sp>
        <p:nvSpPr>
          <p:cNvPr id="35" name="Rectangle 34"/>
          <p:cNvSpPr/>
          <p:nvPr/>
        </p:nvSpPr>
        <p:spPr>
          <a:xfrm rot="21009331">
            <a:off x="2273825" y="3058771"/>
            <a:ext cx="134035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0</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6" name="Rectangle 35"/>
          <p:cNvSpPr/>
          <p:nvPr/>
        </p:nvSpPr>
        <p:spPr>
          <a:xfrm>
            <a:off x="2316461" y="3401763"/>
            <a:ext cx="13726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1</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7" name="Rectangle 36"/>
          <p:cNvSpPr/>
          <p:nvPr/>
        </p:nvSpPr>
        <p:spPr>
          <a:xfrm rot="247902">
            <a:off x="2293543" y="4097450"/>
            <a:ext cx="134497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N</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Tree>
    <p:extLst>
      <p:ext uri="{BB962C8B-B14F-4D97-AF65-F5344CB8AC3E}">
        <p14:creationId xmlns:p14="http://schemas.microsoft.com/office/powerpoint/2010/main" val="399971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1000"/>
                                        <p:tgtEl>
                                          <p:spTgt spid="35"/>
                                        </p:tgtEl>
                                      </p:cBhvr>
                                    </p:animEffect>
                                  </p:childTnLst>
                                </p:cTn>
                              </p:par>
                              <p:par>
                                <p:cTn id="15" presetID="22" presetClass="entr" presetSubtype="8" fill="hold" nodeType="with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22" presetClass="entr" presetSubtype="8" fill="hold" grpId="0" nodeType="withEffect">
                                  <p:stCondLst>
                                    <p:cond delay="25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1000"/>
                                        <p:tgtEl>
                                          <p:spTgt spid="36"/>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par>
                                <p:cTn id="24" presetID="22" presetClass="entr" presetSubtype="8" fill="hold" nodeType="withEffect">
                                  <p:stCondLst>
                                    <p:cond delay="75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par>
                                <p:cTn id="27" presetID="22" presetClass="entr" presetSubtype="8" fill="hold" grpId="0" nodeType="withEffect">
                                  <p:stCondLst>
                                    <p:cond delay="75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1000"/>
                                        <p:tgtEl>
                                          <p:spTgt spid="3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0" presetClass="path" presetSubtype="0" accel="50000" decel="50000" fill="hold" grpId="1" nodeType="withEffect">
                                  <p:stCondLst>
                                    <p:cond delay="0"/>
                                  </p:stCondLst>
                                  <p:childTnLst>
                                    <p:animMotion origin="layout" path="M 3.05556E-6 7.40741E-7 L 0.17795 0.00139 " pathEditMode="relative" rAng="0" ptsTypes="AA">
                                      <p:cBhvr>
                                        <p:cTn id="33" dur="1000" fill="hold"/>
                                        <p:tgtEl>
                                          <p:spTgt spid="23"/>
                                        </p:tgtEl>
                                        <p:attrNameLst>
                                          <p:attrName>ppt_x</p:attrName>
                                          <p:attrName>ppt_y</p:attrName>
                                        </p:attrNameLst>
                                      </p:cBhvr>
                                      <p:rCtr x="8889" y="69"/>
                                    </p:animMotion>
                                  </p:childTnLst>
                                </p:cTn>
                              </p:par>
                              <p:par>
                                <p:cTn id="34" presetID="0" presetClass="path" presetSubtype="0" accel="50000" decel="50000" fill="hold" grpId="0" nodeType="withEffect">
                                  <p:stCondLst>
                                    <p:cond delay="250"/>
                                  </p:stCondLst>
                                  <p:childTnLst>
                                    <p:animMotion origin="layout" path="M 2.77778E-7 1.11111E-6 L 0.17795 -0.0007 " pathEditMode="relative" rAng="0" ptsTypes="AA">
                                      <p:cBhvr>
                                        <p:cTn id="35" dur="1000" fill="hold"/>
                                        <p:tgtEl>
                                          <p:spTgt spid="50"/>
                                        </p:tgtEl>
                                        <p:attrNameLst>
                                          <p:attrName>ppt_x</p:attrName>
                                          <p:attrName>ppt_y</p:attrName>
                                        </p:attrNameLst>
                                      </p:cBhvr>
                                      <p:rCtr x="8889" y="-46"/>
                                    </p:animMotion>
                                  </p:childTnLst>
                                </p:cTn>
                              </p:par>
                              <p:par>
                                <p:cTn id="36" presetID="0" presetClass="path" presetSubtype="0" accel="50000" decel="50000" fill="hold" grpId="0" nodeType="withEffect">
                                  <p:stCondLst>
                                    <p:cond delay="750"/>
                                  </p:stCondLst>
                                  <p:childTnLst>
                                    <p:animMotion origin="layout" path="M 1.11111E-6 -3.7037E-6 L 0.17969 0.00301 " pathEditMode="relative" rAng="0" ptsTypes="AA">
                                      <p:cBhvr>
                                        <p:cTn id="37" dur="1000" fill="hold"/>
                                        <p:tgtEl>
                                          <p:spTgt spid="49"/>
                                        </p:tgtEl>
                                        <p:attrNameLst>
                                          <p:attrName>ppt_x</p:attrName>
                                          <p:attrName>ppt_y</p:attrName>
                                        </p:attrNameLst>
                                      </p:cBhvr>
                                      <p:rCtr x="8976"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49" grpId="0" animBg="1"/>
      <p:bldP spid="50" grpId="0" animBg="1"/>
      <p:bldP spid="26" grpId="0"/>
      <p:bldP spid="43" grpId="0"/>
      <p:bldP spid="35" grpId="0"/>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Major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43774F7A-CF04-1443-813B-F5556559B5E7}"/>
              </a:ext>
            </a:extLst>
          </p:cNvPr>
          <p:cNvSpPr/>
          <p:nvPr/>
        </p:nvSpPr>
        <p:spPr>
          <a:xfrm>
            <a:off x="611560" y="1304054"/>
            <a:ext cx="6840760" cy="4687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ectangle 5">
            <a:extLst>
              <a:ext uri="{FF2B5EF4-FFF2-40B4-BE49-F238E27FC236}">
                <a16:creationId xmlns:a16="http://schemas.microsoft.com/office/drawing/2014/main" id="{E79223C8-B63A-4847-9637-B0E8D6620783}"/>
              </a:ext>
            </a:extLst>
          </p:cNvPr>
          <p:cNvSpPr/>
          <p:nvPr/>
        </p:nvSpPr>
        <p:spPr>
          <a:xfrm>
            <a:off x="582654" y="2564904"/>
            <a:ext cx="6869665"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Rectangle 6">
            <a:extLst>
              <a:ext uri="{FF2B5EF4-FFF2-40B4-BE49-F238E27FC236}">
                <a16:creationId xmlns:a16="http://schemas.microsoft.com/office/drawing/2014/main" id="{AE6B1A41-AA56-C040-84B6-884C1D3B45A1}"/>
              </a:ext>
            </a:extLst>
          </p:cNvPr>
          <p:cNvSpPr/>
          <p:nvPr/>
        </p:nvSpPr>
        <p:spPr>
          <a:xfrm>
            <a:off x="582653" y="4319740"/>
            <a:ext cx="6869666" cy="4054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354096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ounded Rectangle 51"/>
          <p:cNvSpPr/>
          <p:nvPr/>
        </p:nvSpPr>
        <p:spPr>
          <a:xfrm>
            <a:off x="5660718" y="1211210"/>
            <a:ext cx="3402896" cy="1403698"/>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cxnSp>
        <p:nvCxnSpPr>
          <p:cNvPr id="16" name="Straight Arrow Connector 15"/>
          <p:cNvCxnSpPr/>
          <p:nvPr/>
        </p:nvCxnSpPr>
        <p:spPr>
          <a:xfrm flipV="1">
            <a:off x="2095242" y="3237691"/>
            <a:ext cx="1698172" cy="287383"/>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6" name="Rectangle 25"/>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7" name="Rectangle 26"/>
          <p:cNvSpPr/>
          <p:nvPr/>
        </p:nvSpPr>
        <p:spPr>
          <a:xfrm>
            <a:off x="75991" y="1567320"/>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3. Uniform Randomness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cxnSp>
        <p:nvCxnSpPr>
          <p:cNvPr id="30" name="Straight Arrow Connector 29"/>
          <p:cNvCxnSpPr/>
          <p:nvPr/>
        </p:nvCxnSpPr>
        <p:spPr>
          <a:xfrm flipV="1">
            <a:off x="2091142" y="3706329"/>
            <a:ext cx="1681144" cy="2750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116370" y="4334781"/>
            <a:ext cx="1655916" cy="147952"/>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5400000">
            <a:off x="2972782" y="3637674"/>
            <a:ext cx="55496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black"/>
                </a:solidFill>
                <a:effectLst/>
                <a:uLnTx/>
                <a:uFillTx/>
                <a:latin typeface="Calibri" panose="020F0502020204030204"/>
                <a:ea typeface="+mn-ea"/>
                <a:cs typeface="+mn-cs"/>
              </a:rPr>
              <a:t>...</a:t>
            </a:r>
          </a:p>
        </p:txBody>
      </p:sp>
      <p:sp>
        <p:nvSpPr>
          <p:cNvPr id="51" name="TextBox 50"/>
          <p:cNvSpPr txBox="1"/>
          <p:nvPr/>
        </p:nvSpPr>
        <p:spPr>
          <a:xfrm>
            <a:off x="5756673" y="1312895"/>
            <a:ext cx="33069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charset="0"/>
                <a:ea typeface="Cambria" charset="0"/>
                <a:cs typeface="Cambria" charset="0"/>
              </a:rPr>
              <a:t>Cannot</a:t>
            </a: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 use multiple challenge-response pairs to guess another </a:t>
            </a:r>
          </a:p>
        </p:txBody>
      </p:sp>
      <p:sp>
        <p:nvSpPr>
          <p:cNvPr id="35" name="Rectangle 34"/>
          <p:cNvSpPr/>
          <p:nvPr/>
        </p:nvSpPr>
        <p:spPr>
          <a:xfrm rot="21009331">
            <a:off x="2273825" y="3058771"/>
            <a:ext cx="134035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0</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6" name="Rectangle 35"/>
          <p:cNvSpPr/>
          <p:nvPr/>
        </p:nvSpPr>
        <p:spPr>
          <a:xfrm>
            <a:off x="2316461" y="3401763"/>
            <a:ext cx="13726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1</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7" name="Rectangle 36"/>
          <p:cNvSpPr/>
          <p:nvPr/>
        </p:nvSpPr>
        <p:spPr>
          <a:xfrm rot="247902">
            <a:off x="2293543" y="4097450"/>
            <a:ext cx="134497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N</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4" name="Rounded Rectangle 33"/>
          <p:cNvSpPr/>
          <p:nvPr/>
        </p:nvSpPr>
        <p:spPr>
          <a:xfrm>
            <a:off x="4243781" y="30731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38" name="Rounded Rectangle 37"/>
          <p:cNvSpPr/>
          <p:nvPr/>
        </p:nvSpPr>
        <p:spPr>
          <a:xfrm>
            <a:off x="4097262" y="289273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ounded Rectangle 41"/>
          <p:cNvSpPr/>
          <p:nvPr/>
        </p:nvSpPr>
        <p:spPr>
          <a:xfrm>
            <a:off x="4088651" y="405532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ounded Rectangle 43"/>
          <p:cNvSpPr/>
          <p:nvPr/>
        </p:nvSpPr>
        <p:spPr>
          <a:xfrm>
            <a:off x="4093881" y="348178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Tree>
    <p:extLst>
      <p:ext uri="{BB962C8B-B14F-4D97-AF65-F5344CB8AC3E}">
        <p14:creationId xmlns:p14="http://schemas.microsoft.com/office/powerpoint/2010/main" val="42781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1" nodeType="withEffect">
                                  <p:stCondLst>
                                    <p:cond delay="0"/>
                                  </p:stCondLst>
                                  <p:childTnLst>
                                    <p:animMotion origin="layout" path="M -4.16667E-6 2.59259E-6 L 0.17796 0.00139 " pathEditMode="relative" rAng="0" ptsTypes="AA">
                                      <p:cBhvr>
                                        <p:cTn id="6" dur="10" fill="hold"/>
                                        <p:tgtEl>
                                          <p:spTgt spid="38"/>
                                        </p:tgtEl>
                                        <p:attrNameLst>
                                          <p:attrName>ppt_x</p:attrName>
                                          <p:attrName>ppt_y</p:attrName>
                                        </p:attrNameLst>
                                      </p:cBhvr>
                                      <p:rCtr x="8889" y="69"/>
                                    </p:animMotion>
                                  </p:childTnLst>
                                </p:cTn>
                              </p:par>
                              <p:par>
                                <p:cTn id="7" presetID="0" presetClass="path" presetSubtype="0" accel="50000" decel="50000" fill="hold" grpId="0" nodeType="withEffect">
                                  <p:stCondLst>
                                    <p:cond delay="0"/>
                                  </p:stCondLst>
                                  <p:childTnLst>
                                    <p:animMotion origin="layout" path="M 3.05556E-6 2.96296E-6 L 0.17795 -0.0007 " pathEditMode="relative" rAng="0" ptsTypes="AA">
                                      <p:cBhvr>
                                        <p:cTn id="8" dur="10" fill="hold"/>
                                        <p:tgtEl>
                                          <p:spTgt spid="44"/>
                                        </p:tgtEl>
                                        <p:attrNameLst>
                                          <p:attrName>ppt_x</p:attrName>
                                          <p:attrName>ppt_y</p:attrName>
                                        </p:attrNameLst>
                                      </p:cBhvr>
                                      <p:rCtr x="8889" y="-46"/>
                                    </p:animMotion>
                                  </p:childTnLst>
                                </p:cTn>
                              </p:par>
                              <p:par>
                                <p:cTn id="9" presetID="0" presetClass="path" presetSubtype="0" accel="50000" decel="50000" fill="hold" grpId="0" nodeType="withEffect">
                                  <p:stCondLst>
                                    <p:cond delay="0"/>
                                  </p:stCondLst>
                                  <p:childTnLst>
                                    <p:animMotion origin="layout" path="M 3.88889E-6 -3.33333E-6 L 0.17968 0.00301 " pathEditMode="relative" rAng="0" ptsTypes="AA">
                                      <p:cBhvr>
                                        <p:cTn id="10" dur="10" fill="hold"/>
                                        <p:tgtEl>
                                          <p:spTgt spid="42"/>
                                        </p:tgtEl>
                                        <p:attrNameLst>
                                          <p:attrName>ppt_x</p:attrName>
                                          <p:attrName>ppt_y</p:attrName>
                                        </p:attrNameLst>
                                      </p:cBhvr>
                                      <p:rCtr x="8976" y="139"/>
                                    </p:animMotion>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27" grpId="0"/>
      <p:bldP spid="51" grpId="0"/>
      <p:bldP spid="51" grpId="1"/>
      <p:bldP spid="38" grpId="0" animBg="1"/>
      <p:bldP spid="38" grpId="1" animBg="1"/>
      <p:bldP spid="42" grpId="0" animBg="1"/>
      <p:bldP spid="4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Arrow Connector 52"/>
          <p:cNvCxnSpPr/>
          <p:nvPr/>
        </p:nvCxnSpPr>
        <p:spPr>
          <a:xfrm>
            <a:off x="2118829" y="4454722"/>
            <a:ext cx="1682954" cy="1237242"/>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rot="2301859">
            <a:off x="2322557" y="4715377"/>
            <a:ext cx="131573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dirty="0" err="1">
                <a:ln>
                  <a:noFill/>
                </a:ln>
                <a:solidFill>
                  <a:prstClr val="black"/>
                </a:solidFill>
                <a:effectLst/>
                <a:uLnTx/>
                <a:uFillTx/>
                <a:latin typeface="Cambria" charset="0"/>
                <a:ea typeface="Cambria" charset="0"/>
                <a:cs typeface="Cambria" charset="0"/>
              </a:rPr>
              <a:t>Z</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Z</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ounded Rectangle 54"/>
          <p:cNvSpPr/>
          <p:nvPr/>
        </p:nvSpPr>
        <p:spPr>
          <a:xfrm>
            <a:off x="4127446" y="5404581"/>
            <a:ext cx="1341142" cy="574766"/>
          </a:xfrm>
          <a:prstGeom prst="roundRect">
            <a:avLst/>
          </a:prstGeom>
          <a:solidFill>
            <a:srgbClr val="DDA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Z</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ounded Rectangle 55"/>
          <p:cNvSpPr/>
          <p:nvPr/>
        </p:nvSpPr>
        <p:spPr>
          <a:xfrm>
            <a:off x="4081397" y="1577051"/>
            <a:ext cx="1341142" cy="5747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Z</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sp>
        <p:nvSpPr>
          <p:cNvPr id="28" name="Rectangle 27"/>
          <p:cNvSpPr/>
          <p:nvPr/>
        </p:nvSpPr>
        <p:spPr>
          <a:xfrm>
            <a:off x="75991" y="1984741"/>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4. Uniqueness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cxnSp>
        <p:nvCxnSpPr>
          <p:cNvPr id="30" name="Straight Arrow Connector 29"/>
          <p:cNvCxnSpPr/>
          <p:nvPr/>
        </p:nvCxnSpPr>
        <p:spPr>
          <a:xfrm flipV="1">
            <a:off x="2091142" y="3706329"/>
            <a:ext cx="1681144" cy="2750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2108114" y="1952293"/>
            <a:ext cx="1752187" cy="1409445"/>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236792" y="4961119"/>
            <a:ext cx="3480619" cy="1403698"/>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p:cNvSpPr txBox="1"/>
          <p:nvPr/>
        </p:nvSpPr>
        <p:spPr>
          <a:xfrm>
            <a:off x="332748" y="5062804"/>
            <a:ext cx="33478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All PUF responses of different devices are </a:t>
            </a:r>
            <a:r>
              <a:rPr kumimoji="0" lang="en-US" sz="2400" b="1" i="0" u="none" strike="noStrike" kern="1200" cap="none" spc="0" normalizeH="0" baseline="0" noProof="0" dirty="0">
                <a:ln>
                  <a:noFill/>
                </a:ln>
                <a:solidFill>
                  <a:srgbClr val="4472C4"/>
                </a:solidFill>
                <a:effectLst/>
                <a:uLnTx/>
                <a:uFillTx/>
                <a:latin typeface="Cambria" charset="0"/>
                <a:ea typeface="Cambria" charset="0"/>
                <a:cs typeface="Cambria" charset="0"/>
              </a:rPr>
              <a:t>significantly</a:t>
            </a: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 different</a:t>
            </a:r>
          </a:p>
        </p:txBody>
      </p:sp>
      <p:sp>
        <p:nvSpPr>
          <p:cNvPr id="36" name="Rectangle 35"/>
          <p:cNvSpPr/>
          <p:nvPr/>
        </p:nvSpPr>
        <p:spPr>
          <a:xfrm>
            <a:off x="2316461" y="3401763"/>
            <a:ext cx="13726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dirty="0" err="1">
                <a:ln>
                  <a:noFill/>
                </a:ln>
                <a:solidFill>
                  <a:prstClr val="black"/>
                </a:solidFill>
                <a:effectLst/>
                <a:uLnTx/>
                <a:uFillTx/>
                <a:latin typeface="Cambria" charset="0"/>
                <a:ea typeface="Cambria" charset="0"/>
                <a:cs typeface="Cambria" charset="0"/>
              </a:rPr>
              <a:t>Z</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9" name="Rectangle 38"/>
          <p:cNvSpPr/>
          <p:nvPr/>
        </p:nvSpPr>
        <p:spPr>
          <a:xfrm rot="19184640">
            <a:off x="2293253" y="2306164"/>
            <a:ext cx="134704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dirty="0" err="1">
                <a:ln>
                  <a:noFill/>
                </a:ln>
                <a:solidFill>
                  <a:prstClr val="black"/>
                </a:solidFill>
                <a:effectLst/>
                <a:uLnTx/>
                <a:uFillTx/>
                <a:latin typeface="Cambria" charset="0"/>
                <a:ea typeface="Cambria" charset="0"/>
                <a:cs typeface="Cambria" charset="0"/>
              </a:rPr>
              <a:t>Z</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4" name="Rectangle 33"/>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8" name="Rectangle 37"/>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42" name="Rectangle 41"/>
          <p:cNvSpPr/>
          <p:nvPr/>
        </p:nvSpPr>
        <p:spPr>
          <a:xfrm>
            <a:off x="75991" y="1567320"/>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3. Uniform Randomness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13" name="Rectangle 12"/>
          <p:cNvSpPr/>
          <p:nvPr/>
        </p:nvSpPr>
        <p:spPr>
          <a:xfrm>
            <a:off x="3938008" y="4823284"/>
            <a:ext cx="1654650" cy="173736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2</a:t>
            </a:r>
          </a:p>
        </p:txBody>
      </p:sp>
      <p:sp>
        <p:nvSpPr>
          <p:cNvPr id="14" name="Rectangle 13"/>
          <p:cNvSpPr/>
          <p:nvPr/>
        </p:nvSpPr>
        <p:spPr>
          <a:xfrm>
            <a:off x="3938008" y="987158"/>
            <a:ext cx="1654650" cy="17373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1</a:t>
            </a: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Tree>
    <p:extLst>
      <p:ext uri="{BB962C8B-B14F-4D97-AF65-F5344CB8AC3E}">
        <p14:creationId xmlns:p14="http://schemas.microsoft.com/office/powerpoint/2010/main" val="230339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2" presetClass="entr" presetSubtype="8" fill="hold" nodeType="withEffect">
                                  <p:stCondLst>
                                    <p:cond delay="25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22" presetClass="entr" presetSubtype="8" fill="hold" grpId="0" nodeType="withEffect">
                                  <p:stCondLst>
                                    <p:cond delay="25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1000"/>
                                        <p:tgtEl>
                                          <p:spTgt spid="36"/>
                                        </p:tgtEl>
                                      </p:cBhvr>
                                    </p:animEffect>
                                  </p:childTnLst>
                                </p:cTn>
                              </p:par>
                              <p:par>
                                <p:cTn id="13" presetID="0" presetClass="path" presetSubtype="0" accel="50000" decel="50000" fill="hold" grpId="0" nodeType="withEffect">
                                  <p:stCondLst>
                                    <p:cond delay="250"/>
                                  </p:stCondLst>
                                  <p:childTnLst>
                                    <p:animMotion origin="layout" path="M 2.77778E-7 1.11111E-6 L 0.17795 -0.0007 " pathEditMode="relative" rAng="0" ptsTypes="AA">
                                      <p:cBhvr>
                                        <p:cTn id="14" dur="1000" fill="hold"/>
                                        <p:tgtEl>
                                          <p:spTgt spid="50"/>
                                        </p:tgtEl>
                                        <p:attrNameLst>
                                          <p:attrName>ppt_x</p:attrName>
                                          <p:attrName>ppt_y</p:attrName>
                                        </p:attrNameLst>
                                      </p:cBhvr>
                                      <p:rCtr x="8889" y="-46"/>
                                    </p:animMotion>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1000"/>
                                        <p:tgtEl>
                                          <p:spTgt spid="39"/>
                                        </p:tgtEl>
                                      </p:cBhvr>
                                    </p:animEffect>
                                  </p:childTnLst>
                                </p:cTn>
                              </p:par>
                              <p:par>
                                <p:cTn id="22" presetID="22" presetClass="entr" presetSubtype="8"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1000"/>
                                        <p:tgtEl>
                                          <p:spTgt spid="5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1000"/>
                                        <p:tgtEl>
                                          <p:spTgt spid="40"/>
                                        </p:tgtEl>
                                      </p:cBhvr>
                                    </p:animEffect>
                                  </p:childTnLst>
                                </p:cTn>
                              </p:par>
                              <p:par>
                                <p:cTn id="28" presetID="22" presetClass="entr" presetSubtype="8"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1000"/>
                                        <p:tgtEl>
                                          <p:spTgt spid="53"/>
                                        </p:tgtEl>
                                      </p:cBhvr>
                                    </p:animEffect>
                                  </p:childTnLst>
                                </p:cTn>
                              </p:par>
                              <p:par>
                                <p:cTn id="31" presetID="0" presetClass="path" presetSubtype="0" accel="50000" decel="50000" fill="hold" grpId="1" nodeType="withEffect">
                                  <p:stCondLst>
                                    <p:cond delay="250"/>
                                  </p:stCondLst>
                                  <p:childTnLst>
                                    <p:animMotion origin="layout" path="M 1.94444E-6 7.40741E-7 L 0.17812 7.40741E-7 " pathEditMode="relative" rAng="0" ptsTypes="AA">
                                      <p:cBhvr>
                                        <p:cTn id="32" dur="1000" fill="hold"/>
                                        <p:tgtEl>
                                          <p:spTgt spid="56"/>
                                        </p:tgtEl>
                                        <p:attrNameLst>
                                          <p:attrName>ppt_x</p:attrName>
                                          <p:attrName>ppt_y</p:attrName>
                                        </p:attrNameLst>
                                      </p:cBhvr>
                                      <p:rCtr x="8906" y="0"/>
                                    </p:animMotion>
                                  </p:childTnLst>
                                </p:cTn>
                              </p:par>
                              <p:par>
                                <p:cTn id="33" presetID="0" presetClass="path" presetSubtype="0" accel="50000" decel="50000" fill="hold" grpId="1" nodeType="withEffect">
                                  <p:stCondLst>
                                    <p:cond delay="250"/>
                                  </p:stCondLst>
                                  <p:childTnLst>
                                    <p:animMotion origin="layout" path="M -2.77778E-6 -1.11111E-6 L 0.17535 -1.11111E-6 " pathEditMode="relative" rAng="0" ptsTypes="AA">
                                      <p:cBhvr>
                                        <p:cTn id="34" dur="1000" fill="hold"/>
                                        <p:tgtEl>
                                          <p:spTgt spid="55"/>
                                        </p:tgtEl>
                                        <p:attrNameLst>
                                          <p:attrName>ppt_x</p:attrName>
                                          <p:attrName>ppt_y</p:attrName>
                                        </p:attrNameLst>
                                      </p:cBhvr>
                                      <p:rCtr x="8767" y="0"/>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0" grpId="0" animBg="1"/>
      <p:bldP spid="55" grpId="0" animBg="1"/>
      <p:bldP spid="55" grpId="1" animBg="1"/>
      <p:bldP spid="56" grpId="0" animBg="1"/>
      <p:bldP spid="56" grpId="1" animBg="1"/>
      <p:bldP spid="28" grpId="0"/>
      <p:bldP spid="59" grpId="0" animBg="1"/>
      <p:bldP spid="60" grpId="0"/>
      <p:bldP spid="36" grpId="0"/>
      <p:bldP spid="3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sp>
        <p:nvSpPr>
          <p:cNvPr id="28" name="Rectangle 27"/>
          <p:cNvSpPr/>
          <p:nvPr/>
        </p:nvSpPr>
        <p:spPr>
          <a:xfrm>
            <a:off x="75991" y="1984741"/>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4. Uniqueness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
        <p:nvSpPr>
          <p:cNvPr id="34" name="Rectangle 33"/>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8" name="Rectangle 37"/>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42" name="Rectangle 41"/>
          <p:cNvSpPr/>
          <p:nvPr/>
        </p:nvSpPr>
        <p:spPr>
          <a:xfrm>
            <a:off x="75991" y="1567320"/>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3. Uniform Randomness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5" name="Rectangle 24"/>
          <p:cNvSpPr/>
          <p:nvPr/>
        </p:nvSpPr>
        <p:spPr>
          <a:xfrm>
            <a:off x="102898" y="2402162"/>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5. </a:t>
            </a:r>
            <a:r>
              <a:rPr kumimoji="0" lang="en-US" sz="2400" b="1" i="0" u="none" strike="noStrike" kern="1200" cap="none" spc="0" normalizeH="0" baseline="0" noProof="0" dirty="0" err="1">
                <a:ln>
                  <a:noFill/>
                </a:ln>
                <a:solidFill>
                  <a:prstClr val="black"/>
                </a:solidFill>
                <a:effectLst/>
                <a:uLnTx/>
                <a:uFillTx/>
                <a:latin typeface="Cambria" charset="0"/>
                <a:ea typeface="Cambria" charset="0"/>
                <a:cs typeface="Cambria" charset="0"/>
              </a:rPr>
              <a:t>Unclonability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6" name="Rectangle 25"/>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
        <p:nvSpPr>
          <p:cNvPr id="3" name="Rectangle 2"/>
          <p:cNvSpPr/>
          <p:nvPr/>
        </p:nvSpPr>
        <p:spPr>
          <a:xfrm>
            <a:off x="5740801" y="2301448"/>
            <a:ext cx="2736647" cy="31547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19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47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5.55556E-7 0.00116 L 0.2507 0.00116 " pathEditMode="relative" ptsTypes="AA">
                                      <p:cBhvr>
                                        <p:cTn id="6" dur="2000" fill="hold"/>
                                        <p:tgtEl>
                                          <p:spTgt spid="26"/>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sp>
        <p:nvSpPr>
          <p:cNvPr id="28" name="Rectangle 27"/>
          <p:cNvSpPr/>
          <p:nvPr/>
        </p:nvSpPr>
        <p:spPr>
          <a:xfrm>
            <a:off x="75991" y="1984741"/>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4. Uniqueness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
        <p:nvSpPr>
          <p:cNvPr id="34" name="Rectangle 33"/>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8" name="Rectangle 37"/>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42" name="Rectangle 41"/>
          <p:cNvSpPr/>
          <p:nvPr/>
        </p:nvSpPr>
        <p:spPr>
          <a:xfrm>
            <a:off x="75991" y="1567320"/>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3. Uniform Randomness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5" name="Rectangle 24"/>
          <p:cNvSpPr/>
          <p:nvPr/>
        </p:nvSpPr>
        <p:spPr>
          <a:xfrm>
            <a:off x="102898" y="2402162"/>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5. </a:t>
            </a:r>
            <a:r>
              <a:rPr kumimoji="0" lang="en-US" sz="2400" b="1" i="0" u="none" strike="noStrike" kern="1200" cap="none" spc="0" normalizeH="0" baseline="0" noProof="0" dirty="0" err="1">
                <a:ln>
                  <a:noFill/>
                </a:ln>
                <a:solidFill>
                  <a:prstClr val="black"/>
                </a:solidFill>
                <a:effectLst/>
                <a:uLnTx/>
                <a:uFillTx/>
                <a:latin typeface="Cambria" charset="0"/>
                <a:ea typeface="Cambria" charset="0"/>
                <a:cs typeface="Cambria" charset="0"/>
              </a:rPr>
              <a:t>Unclonability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14" name="Rectangle 13"/>
          <p:cNvSpPr/>
          <p:nvPr/>
        </p:nvSpPr>
        <p:spPr>
          <a:xfrm>
            <a:off x="-6644" y="838806"/>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317995" y="2115357"/>
            <a:ext cx="8494721" cy="304698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More 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of the </a:t>
            </a:r>
            <a:r>
              <a:rPr kumimoji="0" lang="en-US" sz="4000" b="1" i="0" u="none" strike="noStrike" kern="1200" cap="none" spc="0" normalizeH="0" baseline="0" noProof="0" dirty="0">
                <a:ln>
                  <a:noFill/>
                </a:ln>
                <a:solidFill>
                  <a:srgbClr val="4472C4"/>
                </a:solidFill>
                <a:effectLst/>
                <a:uLnTx/>
                <a:uFillTx/>
                <a:latin typeface="Cambria" charset="0"/>
                <a:ea typeface="Cambria" charset="0"/>
                <a:cs typeface="Cambria" charset="0"/>
              </a:rPr>
              <a:t>effective PUF characteristics </a:t>
            </a: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in the paper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7553850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Effective PUF Characteristics</a:t>
            </a:r>
          </a:p>
        </p:txBody>
      </p:sp>
      <p:sp>
        <p:nvSpPr>
          <p:cNvPr id="3" name="Content Placeholder 2"/>
          <p:cNvSpPr>
            <a:spLocks noGrp="1"/>
          </p:cNvSpPr>
          <p:nvPr>
            <p:ph idx="1"/>
          </p:nvPr>
        </p:nvSpPr>
        <p:spPr>
          <a:xfrm>
            <a:off x="75990" y="1034637"/>
            <a:ext cx="9068009" cy="5416061"/>
          </a:xfrm>
        </p:spPr>
        <p:txBody>
          <a:bodyPr/>
          <a:lstStyle/>
          <a:p>
            <a:pPr marL="0" indent="0">
              <a:buNone/>
            </a:pPr>
            <a:r>
              <a:rPr lang="en-US" sz="4000" b="1" u="sng" dirty="0">
                <a:solidFill>
                  <a:schemeClr val="accent5"/>
                </a:solidFill>
              </a:rPr>
              <a:t>Runtime-accessible PUFs must have</a:t>
            </a:r>
          </a:p>
          <a:p>
            <a:pPr marL="514350" indent="-514350">
              <a:buFont typeface="+mj-lt"/>
              <a:buAutoNum type="arabicPeriod"/>
            </a:pPr>
            <a:r>
              <a:rPr lang="en-US" b="1" dirty="0"/>
              <a:t>Low Latency</a:t>
            </a:r>
          </a:p>
          <a:p>
            <a:pPr lvl="1"/>
            <a:r>
              <a:rPr lang="en-US" sz="3200" dirty="0"/>
              <a:t>Each device can </a:t>
            </a:r>
            <a:r>
              <a:rPr lang="en-US" sz="3200" b="1" dirty="0">
                <a:solidFill>
                  <a:schemeClr val="accent6">
                    <a:lumMod val="75000"/>
                  </a:schemeClr>
                </a:solidFill>
              </a:rPr>
              <a:t>quickly</a:t>
            </a:r>
            <a:r>
              <a:rPr lang="en-US" sz="3200" dirty="0">
                <a:solidFill>
                  <a:schemeClr val="accent6">
                    <a:lumMod val="75000"/>
                  </a:schemeClr>
                </a:solidFill>
              </a:rPr>
              <a:t> </a:t>
            </a:r>
            <a:r>
              <a:rPr lang="en-US" sz="3200" dirty="0"/>
              <a:t>generate a PUF response</a:t>
            </a:r>
          </a:p>
          <a:p>
            <a:pPr lvl="1"/>
            <a:endParaRPr lang="en-US" sz="3200" b="1" dirty="0"/>
          </a:p>
          <a:p>
            <a:pPr marL="514350" indent="-514350">
              <a:buFont typeface="+mj-lt"/>
              <a:buAutoNum type="arabicPeriod"/>
            </a:pPr>
            <a:r>
              <a:rPr lang="en-US" b="1" dirty="0"/>
              <a:t>Low System Interference</a:t>
            </a:r>
          </a:p>
          <a:p>
            <a:pPr lvl="1"/>
            <a:r>
              <a:rPr lang="en-US" sz="3200" dirty="0"/>
              <a:t>PUF evaluation </a:t>
            </a:r>
            <a:r>
              <a:rPr lang="en-US" sz="3200" b="1" dirty="0">
                <a:solidFill>
                  <a:schemeClr val="accent6">
                    <a:lumMod val="75000"/>
                  </a:schemeClr>
                </a:solidFill>
              </a:rPr>
              <a:t>minimally affects performance </a:t>
            </a:r>
            <a:r>
              <a:rPr lang="en-US" sz="3200" dirty="0"/>
              <a:t>of concurrently-running applications</a:t>
            </a:r>
          </a:p>
          <a:p>
            <a:pPr marL="457200" lvl="1" indent="0">
              <a:buNone/>
            </a:pPr>
            <a:endParaRPr lang="en-US" b="1" dirty="0"/>
          </a:p>
        </p:txBody>
      </p:sp>
    </p:spTree>
    <p:extLst>
      <p:ext uri="{BB962C8B-B14F-4D97-AF65-F5344CB8AC3E}">
        <p14:creationId xmlns:p14="http://schemas.microsoft.com/office/powerpoint/2010/main" val="397264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b="1" dirty="0">
                <a:solidFill>
                  <a:schemeClr val="bg1"/>
                </a:solidFill>
              </a:rPr>
              <a:t>DRAM Latency PUF</a:t>
            </a:r>
          </a:p>
          <a:p>
            <a:pPr marL="457200" lvl="1" indent="0">
              <a:buNone/>
            </a:pPr>
            <a:r>
              <a:rPr lang="en-US" sz="2400" b="1"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18688870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Accesses and Failures</a:t>
            </a:r>
          </a:p>
        </p:txBody>
      </p:sp>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Sense Amplifier</a:t>
              </a:r>
            </a:p>
          </p:txBody>
        </p:sp>
      </p:gr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831197" y="5385225"/>
            <a:ext cx="913694" cy="632961"/>
            <a:chOff x="1217789" y="5523973"/>
            <a:chExt cx="1467950" cy="632961"/>
          </a:xfrm>
        </p:grpSpPr>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1854349" y="2416908"/>
            <a:ext cx="6433695" cy="293851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28381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cxnSp>
        <p:nvCxnSpPr>
          <p:cNvPr id="130" name="Straight Connector 129"/>
          <p:cNvCxnSpPr/>
          <p:nvPr/>
        </p:nvCxnSpPr>
        <p:spPr>
          <a:xfrm>
            <a:off x="1824205"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83457"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4959721" y="1714969"/>
            <a:ext cx="3339343" cy="69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292766" y="1628202"/>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951266" y="162046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5821574" y="1326132"/>
            <a:ext cx="16156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Guardband</a:t>
            </a:r>
            <a:endParaRPr kumimoji="0" lang="en-US" sz="2400" b="1" i="1"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sp>
        <p:nvSpPr>
          <p:cNvPr id="148" name="TextBox 147"/>
          <p:cNvSpPr txBox="1"/>
          <p:nvPr/>
        </p:nvSpPr>
        <p:spPr>
          <a:xfrm>
            <a:off x="5375431" y="2927620"/>
            <a:ext cx="32329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Calibri" panose="020F0502020204030204"/>
                <a:ea typeface="+mn-ea"/>
                <a:cs typeface="+mn-cs"/>
              </a:rPr>
              <a:t>Process variation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during manufacturing results in cells having </a:t>
            </a:r>
            <a:r>
              <a:rPr kumimoji="0" lang="en-US" sz="24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unique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behavior</a:t>
            </a:r>
          </a:p>
        </p:txBody>
      </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7" name="Group 156"/>
          <p:cNvGrpSpPr/>
          <p:nvPr/>
        </p:nvGrpSpPr>
        <p:grpSpPr>
          <a:xfrm>
            <a:off x="8307785" y="1707445"/>
            <a:ext cx="808683" cy="1270815"/>
            <a:chOff x="8307785" y="1707445"/>
            <a:chExt cx="808683" cy="1270815"/>
          </a:xfrm>
        </p:grpSpPr>
        <p:sp>
          <p:nvSpPr>
            <p:cNvPr id="154" name="TextBox 153"/>
            <p:cNvSpPr txBox="1"/>
            <p:nvPr/>
          </p:nvSpPr>
          <p:spPr>
            <a:xfrm>
              <a:off x="8337850" y="2608928"/>
              <a:ext cx="726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Weak</a:t>
              </a:r>
            </a:p>
          </p:txBody>
        </p:sp>
        <p:sp>
          <p:nvSpPr>
            <p:cNvPr id="155" name="TextBox 154"/>
            <p:cNvSpPr txBox="1"/>
            <p:nvPr/>
          </p:nvSpPr>
          <p:spPr>
            <a:xfrm>
              <a:off x="8307785" y="1707445"/>
              <a:ext cx="808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Strong</a:t>
              </a:r>
            </a:p>
          </p:txBody>
        </p:sp>
        <p:sp>
          <p:nvSpPr>
            <p:cNvPr id="156" name="Up-Down Arrow 155"/>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p:cNvGrpSpPr/>
          <p:nvPr/>
        </p:nvGrpSpPr>
        <p:grpSpPr>
          <a:xfrm>
            <a:off x="1196078" y="3889997"/>
            <a:ext cx="2284536" cy="720391"/>
            <a:chOff x="1196078" y="3889997"/>
            <a:chExt cx="2284536" cy="720391"/>
          </a:xfrm>
        </p:grpSpPr>
        <p:sp>
          <p:nvSpPr>
            <p:cNvPr id="3" name="TextBox 2"/>
            <p:cNvSpPr txBox="1"/>
            <p:nvPr/>
          </p:nvSpPr>
          <p:spPr>
            <a:xfrm>
              <a:off x="1196078" y="3889997"/>
              <a:ext cx="2284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4472C4"/>
                  </a:solidFill>
                  <a:effectLst/>
                  <a:uLnTx/>
                  <a:uFillTx/>
                  <a:latin typeface="Calibri" panose="020F0502020204030204"/>
                  <a:ea typeface="+mn-ea"/>
                  <a:cs typeface="+mn-cs"/>
                </a:rPr>
                <a:t>Bitline</a:t>
              </a: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 Charge Sharing</a:t>
              </a:r>
            </a:p>
          </p:txBody>
        </p:sp>
        <p:cxnSp>
          <p:nvCxnSpPr>
            <p:cNvPr id="27" name="Straight Arrow Connector 26"/>
            <p:cNvCxnSpPr>
              <a:stCxn id="3" idx="2"/>
            </p:cNvCxnSpPr>
            <p:nvPr/>
          </p:nvCxnSpPr>
          <p:spPr>
            <a:xfrm>
              <a:off x="2338346" y="4259329"/>
              <a:ext cx="277475" cy="35105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603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795 -0.00671 L -0.23073 -0.19907 " pathEditMode="relative" rAng="0" ptsTypes="AA">
                                      <p:cBhvr>
                                        <p:cTn id="10" dur="1000" fill="hold"/>
                                        <p:tgtEl>
                                          <p:spTgt spid="42"/>
                                        </p:tgtEl>
                                        <p:attrNameLst>
                                          <p:attrName>ppt_x</p:attrName>
                                          <p:attrName>ppt_y</p:attrName>
                                        </p:attrNameLst>
                                      </p:cBhvr>
                                      <p:rCtr x="-12934" y="-9630"/>
                                    </p:animMotion>
                                  </p:childTnLst>
                                </p:cTn>
                              </p:par>
                              <p:par>
                                <p:cTn id="11" presetID="6" presetClass="emph" presetSubtype="0" fill="hold" nodeType="withEffect">
                                  <p:stCondLst>
                                    <p:cond delay="0"/>
                                  </p:stCondLst>
                                  <p:childTnLst>
                                    <p:animScale>
                                      <p:cBhvr>
                                        <p:cTn id="12" dur="1000" fill="hold"/>
                                        <p:tgtEl>
                                          <p:spTgt spid="42"/>
                                        </p:tgtEl>
                                      </p:cBhvr>
                                      <p:by x="60000" y="6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000"/>
                                        <p:tgtEl>
                                          <p:spTgt spid="57"/>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10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1000"/>
                                        <p:tgtEl>
                                          <p:spTgt spid="72"/>
                                        </p:tgtEl>
                                      </p:cBhvr>
                                    </p:animEffec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wipe(left)">
                                      <p:cBhvr>
                                        <p:cTn id="70" dur="500"/>
                                        <p:tgtEl>
                                          <p:spTgt spid="128"/>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4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25"/>
                                        </p:tgtEl>
                                        <p:attrNameLst>
                                          <p:attrName>style.visibility</p:attrName>
                                        </p:attrNameLst>
                                      </p:cBhvr>
                                      <p:to>
                                        <p:strVal val="visible"/>
                                      </p:to>
                                    </p:set>
                                    <p:animEffect transition="in" filter="wipe(left)">
                                      <p:cBhvr>
                                        <p:cTn id="87" dur="3000"/>
                                        <p:tgtEl>
                                          <p:spTgt spid="125"/>
                                        </p:tgtEl>
                                      </p:cBhvr>
                                    </p:animEffect>
                                  </p:childTnLst>
                                </p:cTn>
                              </p:par>
                              <p:par>
                                <p:cTn id="88" presetID="22" presetClass="entr" presetSubtype="8" fill="hold" nodeType="withEffect">
                                  <p:stCondLst>
                                    <p:cond delay="2000"/>
                                  </p:stCondLst>
                                  <p:childTnLst>
                                    <p:set>
                                      <p:cBhvr>
                                        <p:cTn id="89" dur="1" fill="hold">
                                          <p:stCondLst>
                                            <p:cond delay="0"/>
                                          </p:stCondLst>
                                        </p:cTn>
                                        <p:tgtEl>
                                          <p:spTgt spid="124"/>
                                        </p:tgtEl>
                                        <p:attrNameLst>
                                          <p:attrName>style.visibility</p:attrName>
                                        </p:attrNameLst>
                                      </p:cBhvr>
                                      <p:to>
                                        <p:strVal val="visible"/>
                                      </p:to>
                                    </p:set>
                                    <p:animEffect transition="in" filter="wipe(left)">
                                      <p:cBhvr>
                                        <p:cTn id="90" dur="3000"/>
                                        <p:tgtEl>
                                          <p:spTgt spid="124"/>
                                        </p:tgtEl>
                                      </p:cBhvr>
                                    </p:animEffect>
                                  </p:childTnLst>
                                </p:cTn>
                              </p:par>
                              <p:par>
                                <p:cTn id="91" presetID="22" presetClass="entr" presetSubtype="8" fill="hold" nodeType="withEffect">
                                  <p:stCondLst>
                                    <p:cond delay="500"/>
                                  </p:stCondLst>
                                  <p:childTnLst>
                                    <p:set>
                                      <p:cBhvr>
                                        <p:cTn id="92" dur="1" fill="hold">
                                          <p:stCondLst>
                                            <p:cond delay="0"/>
                                          </p:stCondLst>
                                        </p:cTn>
                                        <p:tgtEl>
                                          <p:spTgt spid="122"/>
                                        </p:tgtEl>
                                        <p:attrNameLst>
                                          <p:attrName>style.visibility</p:attrName>
                                        </p:attrNameLst>
                                      </p:cBhvr>
                                      <p:to>
                                        <p:strVal val="visible"/>
                                      </p:to>
                                    </p:set>
                                    <p:animEffect transition="in" filter="wipe(left)">
                                      <p:cBhvr>
                                        <p:cTn id="93" dur="3000"/>
                                        <p:tgtEl>
                                          <p:spTgt spid="122"/>
                                        </p:tgtEl>
                                      </p:cBhvr>
                                    </p:animEffect>
                                  </p:childTnLst>
                                </p:cTn>
                              </p:par>
                              <p:par>
                                <p:cTn id="94" presetID="1" presetClass="entr" presetSubtype="0" fill="hold" grpId="0" nodeType="withEffect">
                                  <p:stCondLst>
                                    <p:cond delay="0"/>
                                  </p:stCondLst>
                                  <p:childTnLst>
                                    <p:set>
                                      <p:cBhvr>
                                        <p:cTn id="95" dur="1" fill="hold">
                                          <p:stCondLst>
                                            <p:cond delay="0"/>
                                          </p:stCondLst>
                                        </p:cTn>
                                        <p:tgtEl>
                                          <p:spTgt spid="148"/>
                                        </p:tgtEl>
                                        <p:attrNameLst>
                                          <p:attrName>style.visibility</p:attrName>
                                        </p:attrNameLst>
                                      </p:cBhvr>
                                      <p:to>
                                        <p:strVal val="visible"/>
                                      </p:to>
                                    </p:set>
                                  </p:childTnLst>
                                </p:cTn>
                              </p:par>
                              <p:par>
                                <p:cTn id="96" presetID="1" presetClass="exit" presetSubtype="0" fill="hold" grpId="1" nodeType="withEffect">
                                  <p:stCondLst>
                                    <p:cond delay="0"/>
                                  </p:stCondLst>
                                  <p:childTnLst>
                                    <p:set>
                                      <p:cBhvr>
                                        <p:cTn id="97" dur="1" fill="hold">
                                          <p:stCondLst>
                                            <p:cond delay="0"/>
                                          </p:stCondLst>
                                        </p:cTn>
                                        <p:tgtEl>
                                          <p:spTgt spid="14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42"/>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43"/>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4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36" grpId="0"/>
      <p:bldP spid="147" grpId="0"/>
      <p:bldP spid="147" grpId="1"/>
      <p:bldP spid="148" grpId="0"/>
      <p:bldP spid="149" grpId="0"/>
      <p:bldP spid="150" grpId="0"/>
      <p:bldP spid="151" grpId="0"/>
      <p:bldP spid="15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sp>
        <p:nvSpPr>
          <p:cNvPr id="3" name="Rectangle 2"/>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DRAM Accesses and Failures</a:t>
            </a:r>
          </a:p>
        </p:txBody>
      </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1854349" y="2424210"/>
            <a:ext cx="6433695" cy="2931208"/>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28381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grpSp>
        <p:nvGrpSpPr>
          <p:cNvPr id="31" name="Group 30"/>
          <p:cNvGrpSpPr/>
          <p:nvPr/>
        </p:nvGrpSpPr>
        <p:grpSpPr>
          <a:xfrm>
            <a:off x="1832047" y="6094196"/>
            <a:ext cx="6464628" cy="184780"/>
            <a:chOff x="1832047" y="6094196"/>
            <a:chExt cx="6464628" cy="184780"/>
          </a:xfrm>
        </p:grpSpPr>
        <p:cxnSp>
          <p:nvCxnSpPr>
            <p:cNvPr id="130" name="Straight Connector 129"/>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grpSp>
        <p:nvGrpSpPr>
          <p:cNvPr id="92" name="Group 91"/>
          <p:cNvGrpSpPr/>
          <p:nvPr/>
        </p:nvGrpSpPr>
        <p:grpSpPr>
          <a:xfrm>
            <a:off x="8307785" y="1707445"/>
            <a:ext cx="808683" cy="1270815"/>
            <a:chOff x="8307785" y="1707445"/>
            <a:chExt cx="808683" cy="1270815"/>
          </a:xfrm>
        </p:grpSpPr>
        <p:sp>
          <p:nvSpPr>
            <p:cNvPr id="94" name="TextBox 93"/>
            <p:cNvSpPr txBox="1"/>
            <p:nvPr/>
          </p:nvSpPr>
          <p:spPr>
            <a:xfrm>
              <a:off x="8337850" y="2608928"/>
              <a:ext cx="726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Weak</a:t>
              </a:r>
            </a:p>
          </p:txBody>
        </p:sp>
        <p:sp>
          <p:nvSpPr>
            <p:cNvPr id="95" name="TextBox 94"/>
            <p:cNvSpPr txBox="1"/>
            <p:nvPr/>
          </p:nvSpPr>
          <p:spPr>
            <a:xfrm>
              <a:off x="8307785" y="1707445"/>
              <a:ext cx="808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Strong</a:t>
              </a:r>
            </a:p>
          </p:txBody>
        </p:sp>
        <p:sp>
          <p:nvSpPr>
            <p:cNvPr id="97" name="Up-Down Arrow 96"/>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p:cNvGrpSpPr/>
          <p:nvPr/>
        </p:nvGrpSpPr>
        <p:grpSpPr>
          <a:xfrm>
            <a:off x="7831197" y="1940903"/>
            <a:ext cx="4572638" cy="4349433"/>
            <a:chOff x="7831197" y="1940903"/>
            <a:chExt cx="4572638" cy="4349433"/>
          </a:xfrm>
        </p:grpSpPr>
        <p:grpSp>
          <p:nvGrpSpPr>
            <p:cNvPr id="89" name="Group 88"/>
            <p:cNvGrpSpPr/>
            <p:nvPr/>
          </p:nvGrpSpPr>
          <p:grpSpPr>
            <a:xfrm>
              <a:off x="7831197" y="5385225"/>
              <a:ext cx="913694" cy="632961"/>
              <a:chOff x="1217789" y="5523973"/>
              <a:chExt cx="1467950" cy="632961"/>
            </a:xfrm>
          </p:grpSpPr>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8283457" y="1940903"/>
              <a:ext cx="4120378" cy="4349433"/>
              <a:chOff x="8283457" y="1940903"/>
              <a:chExt cx="4120378" cy="4349433"/>
            </a:xfrm>
          </p:grpSpPr>
          <p:cxnSp>
            <p:nvCxnSpPr>
              <p:cNvPr id="27" name="Straight Connector 26"/>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p:cNvGrpSpPr/>
          <p:nvPr/>
        </p:nvGrpSpPr>
        <p:grpSpPr>
          <a:xfrm>
            <a:off x="1854350" y="2416908"/>
            <a:ext cx="6433695" cy="2934313"/>
            <a:chOff x="1854349" y="2629912"/>
            <a:chExt cx="6433695" cy="2849490"/>
          </a:xfrm>
        </p:grpSpPr>
        <p:sp>
          <p:nvSpPr>
            <p:cNvPr id="102" name="Freeform 101"/>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102"/>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 name="Group 103"/>
          <p:cNvGrpSpPr/>
          <p:nvPr/>
        </p:nvGrpSpPr>
        <p:grpSpPr>
          <a:xfrm>
            <a:off x="1847592" y="2679755"/>
            <a:ext cx="6440499" cy="2685256"/>
            <a:chOff x="1847591" y="2807936"/>
            <a:chExt cx="6440499" cy="2685256"/>
          </a:xfrm>
        </p:grpSpPr>
        <p:sp>
          <p:nvSpPr>
            <p:cNvPr id="106" name="Freeform 105"/>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106"/>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p:cNvSpPr txBox="1"/>
          <p:nvPr/>
        </p:nvSpPr>
        <p:spPr>
          <a:xfrm>
            <a:off x="5607857" y="3259198"/>
            <a:ext cx="36083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Weaker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cells 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higher probability</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to fail</a:t>
            </a:r>
            <a:endPar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 name="Oval 3"/>
          <p:cNvSpPr/>
          <p:nvPr/>
        </p:nvSpPr>
        <p:spPr>
          <a:xfrm>
            <a:off x="5133603" y="2717713"/>
            <a:ext cx="276597" cy="273137"/>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p:cNvSpPr/>
          <p:nvPr/>
        </p:nvSpPr>
        <p:spPr>
          <a:xfrm>
            <a:off x="5133603" y="2965838"/>
            <a:ext cx="276597" cy="273137"/>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89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795 -0.00671 L -0.23073 -0.19907 " pathEditMode="relative" rAng="0" ptsTypes="AA">
                                      <p:cBhvr>
                                        <p:cTn id="6" dur="10" fill="hold"/>
                                        <p:tgtEl>
                                          <p:spTgt spid="42"/>
                                        </p:tgtEl>
                                        <p:attrNameLst>
                                          <p:attrName>ppt_x</p:attrName>
                                          <p:attrName>ppt_y</p:attrName>
                                        </p:attrNameLst>
                                      </p:cBhvr>
                                      <p:rCtr x="-12934" y="-9630"/>
                                    </p:animMotion>
                                  </p:childTnLst>
                                </p:cTn>
                              </p:par>
                              <p:par>
                                <p:cTn id="7" presetID="6" presetClass="emph" presetSubtype="0" fill="hold" nodeType="withEffect">
                                  <p:stCondLst>
                                    <p:cond delay="0"/>
                                  </p:stCondLst>
                                  <p:childTnLst>
                                    <p:animScale>
                                      <p:cBhvr>
                                        <p:cTn id="8" dur="10" fill="hold"/>
                                        <p:tgtEl>
                                          <p:spTgt spid="42"/>
                                        </p:tgtEl>
                                      </p:cBhvr>
                                      <p:by x="60000" y="60000"/>
                                    </p:animScale>
                                  </p:childTnLst>
                                </p:cTn>
                              </p:par>
                              <p:par>
                                <p:cTn id="9" presetID="1" presetClass="exit" presetSubtype="0" fill="hold" grpId="0" nodeType="withEffect">
                                  <p:stCondLst>
                                    <p:cond delay="1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61111E-6 1.11022E-16 L -0.33038 1.11022E-16 " pathEditMode="relative" rAng="0" ptsTypes="AA">
                                      <p:cBhvr>
                                        <p:cTn id="14" dur="2000" fill="hold"/>
                                        <p:tgtEl>
                                          <p:spTgt spid="39"/>
                                        </p:tgtEl>
                                        <p:attrNameLst>
                                          <p:attrName>ppt_x</p:attrName>
                                          <p:attrName>ppt_y</p:attrName>
                                        </p:attrNameLst>
                                      </p:cBhvr>
                                      <p:rCtr x="-16528" y="0"/>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P spid="4" grpId="0" animBg="1"/>
      <p:bldP spid="1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b="1"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b="1"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7301015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DRAM Latency PUF Key Idea</a:t>
            </a:r>
          </a:p>
        </p:txBody>
      </p:sp>
      <p:sp>
        <p:nvSpPr>
          <p:cNvPr id="3" name="Content Placeholder 2"/>
          <p:cNvSpPr>
            <a:spLocks noGrp="1"/>
          </p:cNvSpPr>
          <p:nvPr>
            <p:ph idx="1"/>
          </p:nvPr>
        </p:nvSpPr>
        <p:spPr>
          <a:xfrm>
            <a:off x="75991" y="774280"/>
            <a:ext cx="8987622" cy="2172635"/>
          </a:xfrm>
        </p:spPr>
        <p:txBody>
          <a:bodyPr/>
          <a:lstStyle/>
          <a:p>
            <a:r>
              <a:rPr lang="en-US" sz="2800" dirty="0"/>
              <a:t>A cell’s latency failure probability is inherently related to </a:t>
            </a:r>
            <a:r>
              <a:rPr lang="en-US" sz="2800" b="1" dirty="0">
                <a:solidFill>
                  <a:schemeClr val="accent5"/>
                </a:solidFill>
              </a:rPr>
              <a:t>random process variation</a:t>
            </a:r>
            <a:r>
              <a:rPr lang="en-US" sz="2800" dirty="0"/>
              <a:t> from manufacturing</a:t>
            </a:r>
          </a:p>
          <a:p>
            <a:r>
              <a:rPr lang="en-US" sz="2800" dirty="0"/>
              <a:t>We can provide </a:t>
            </a:r>
            <a:r>
              <a:rPr lang="en-US" sz="2800" b="1" dirty="0">
                <a:solidFill>
                  <a:schemeClr val="accent5"/>
                </a:solidFill>
              </a:rPr>
              <a:t>repeatable and unique device signatures</a:t>
            </a:r>
            <a:r>
              <a:rPr lang="en-US" sz="2800" dirty="0"/>
              <a:t> using latency error patterns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FF000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FF000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FF0000"/>
                </a:solidFill>
                <a:effectLst/>
                <a:uLnTx/>
                <a:uFillTx/>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Tree>
    <p:extLst>
      <p:ext uri="{BB962C8B-B14F-4D97-AF65-F5344CB8AC3E}">
        <p14:creationId xmlns:p14="http://schemas.microsoft.com/office/powerpoint/2010/main" val="409467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3" grpId="1" animBg="1"/>
      <p:bldP spid="3" grpId="0" build="p"/>
    </p:bld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5.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3.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194616</TotalTime>
  <Words>19564</Words>
  <Application>Microsoft Macintosh PowerPoint</Application>
  <PresentationFormat>On-screen Show (4:3)</PresentationFormat>
  <Paragraphs>2559</Paragraphs>
  <Slides>177</Slides>
  <Notes>110</Notes>
  <HiddenSlides>2</HiddenSlides>
  <MMClips>0</MMClips>
  <ScaleCrop>false</ScaleCrop>
  <HeadingPairs>
    <vt:vector size="6" baseType="variant">
      <vt:variant>
        <vt:lpstr>Fonts Used</vt:lpstr>
      </vt:variant>
      <vt:variant>
        <vt:i4>16</vt:i4>
      </vt:variant>
      <vt:variant>
        <vt:lpstr>Theme</vt:lpstr>
      </vt:variant>
      <vt:variant>
        <vt:i4>49</vt:i4>
      </vt:variant>
      <vt:variant>
        <vt:lpstr>Slide Titles</vt:lpstr>
      </vt:variant>
      <vt:variant>
        <vt:i4>177</vt:i4>
      </vt:variant>
    </vt:vector>
  </HeadingPairs>
  <TitlesOfParts>
    <vt:vector size="242" baseType="lpstr">
      <vt:lpstr>맑은 고딕</vt:lpstr>
      <vt:lpstr>ＭＳ Ｐゴシック</vt:lpstr>
      <vt:lpstr>Apple Chancery</vt:lpstr>
      <vt:lpstr>Arial</vt:lpstr>
      <vt:lpstr>Arial Narrow</vt:lpstr>
      <vt:lpstr>Calibri</vt:lpstr>
      <vt:lpstr>Calibri Light</vt:lpstr>
      <vt:lpstr>Cambria</vt:lpstr>
      <vt:lpstr>Cambria Math</vt:lpstr>
      <vt:lpstr>Chalkduster</vt:lpstr>
      <vt:lpstr>Garamond</vt:lpstr>
      <vt:lpstr>Mangal</vt:lpstr>
      <vt:lpstr>나눔고딕</vt:lpstr>
      <vt:lpstr>Tahoma</vt:lpstr>
      <vt:lpstr>Times New Roman</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139_Edge</vt:lpstr>
      <vt:lpstr>143_Edge</vt:lpstr>
      <vt:lpstr>144_Edge</vt:lpstr>
      <vt:lpstr>147_Edge</vt:lpstr>
      <vt:lpstr>133_Edge</vt:lpstr>
      <vt:lpstr>148_Edge</vt:lpstr>
      <vt:lpstr>3_Metropolitan_bullet</vt:lpstr>
      <vt:lpstr>151_Edge</vt:lpstr>
      <vt:lpstr>152_Edge</vt:lpstr>
      <vt:lpstr>154_Edge</vt:lpstr>
      <vt:lpstr>156_Edge</vt:lpstr>
      <vt:lpstr>159_Edge</vt:lpstr>
      <vt:lpstr>166_Edge</vt:lpstr>
      <vt:lpstr>167_Edge</vt:lpstr>
      <vt:lpstr>safari</vt:lpstr>
      <vt:lpstr>5_Edge</vt:lpstr>
      <vt:lpstr>7_Edge</vt:lpstr>
      <vt:lpstr>18_Edge</vt:lpstr>
      <vt:lpstr>Office Theme</vt:lpstr>
      <vt:lpstr>12_Edge</vt:lpstr>
      <vt:lpstr>14_Edge</vt:lpstr>
      <vt:lpstr>1_Office Theme</vt:lpstr>
      <vt:lpstr>Using Commodity Memory Devices to Support Fundamental Security Primitives</vt:lpstr>
      <vt:lpstr>Brief Self Introduction</vt:lpstr>
      <vt:lpstr>SAFARI Research Group</vt:lpstr>
      <vt:lpstr>SAFARI Group Members @ ETH Zurich</vt:lpstr>
      <vt:lpstr>Teaching: Accelerated Memory Course (~6.5 hours)</vt:lpstr>
      <vt:lpstr>Teaching: Online Courses and Lectures</vt:lpstr>
      <vt:lpstr>Research &amp; Teaching: Some Overview Talks</vt:lpstr>
      <vt:lpstr>Research: Broad Perspective</vt:lpstr>
      <vt:lpstr>Four Major Current Directions</vt:lpstr>
      <vt:lpstr>The Main Memory System</vt:lpstr>
      <vt:lpstr>The Main Memory System</vt:lpstr>
      <vt:lpstr>The Main Memory System</vt:lpstr>
      <vt:lpstr>The Main Memory System</vt:lpstr>
      <vt:lpstr>The Shortcoming</vt:lpstr>
      <vt:lpstr>Doing Better with Memory Devices</vt:lpstr>
      <vt:lpstr>Processing in Memory (I)</vt:lpstr>
      <vt:lpstr>Processing in Memory (II)</vt:lpstr>
      <vt:lpstr>Processing in Memory (III)</vt:lpstr>
      <vt:lpstr>Processing in Memory (IV)</vt:lpstr>
      <vt:lpstr>Processing in Memory: Overview Paper</vt:lpstr>
      <vt:lpstr>Doing Better with Memory Devices</vt:lpstr>
      <vt:lpstr>Key Goal</vt:lpstr>
      <vt:lpstr>Using Memory for Security</vt:lpstr>
      <vt:lpstr>Generating True Random Numbers </vt:lpstr>
      <vt:lpstr>Evaluating Physically Unclonable Functions</vt:lpstr>
      <vt:lpstr>Quickly Destroying In-Memory Data</vt:lpstr>
      <vt:lpstr>Using Memory for Security</vt:lpstr>
      <vt:lpstr>D-RaNGe: Using Commodity DRAM Devices  to Generate True Random Numbers  with Low Latency and High Throughput</vt:lpstr>
      <vt:lpstr>Executive Summary</vt:lpstr>
      <vt:lpstr>D-RaNGe Outline</vt:lpstr>
      <vt:lpstr>D-RaNGe Outline</vt:lpstr>
      <vt:lpstr>Motivation and Goal</vt:lpstr>
      <vt:lpstr>Motivation and Goal</vt:lpstr>
      <vt:lpstr>D-RaNGe Outline</vt:lpstr>
      <vt:lpstr>Effective TRNG Characteristics</vt:lpstr>
      <vt:lpstr>D-RaNGe Outline</vt:lpstr>
      <vt:lpstr>PowerPoint Presentation</vt:lpstr>
      <vt:lpstr>PowerPoint Presentation</vt:lpstr>
      <vt:lpstr>DRAM Accesses and Failures</vt:lpstr>
      <vt:lpstr>DRAM Accesses and Failures</vt:lpstr>
      <vt:lpstr>D-RaNGe Outline</vt:lpstr>
      <vt:lpstr>D-RaNGe Key Idea</vt:lpstr>
      <vt:lpstr>D-RaNGe Key Idea</vt:lpstr>
      <vt:lpstr>D-RaNGe: Extracting Random Values</vt:lpstr>
      <vt:lpstr>D-RaNGe: Identifying RNG Cells</vt:lpstr>
      <vt:lpstr>D-RaNGe: Access Pattern</vt:lpstr>
      <vt:lpstr>D-RaNGe: Access Pattern</vt:lpstr>
      <vt:lpstr>D-RaNGe: Exclusive Access</vt:lpstr>
      <vt:lpstr>D-RaNGe: Exclusive Access</vt:lpstr>
      <vt:lpstr>D-RaNGe: Exclusive Access</vt:lpstr>
      <vt:lpstr>D-RaNGe: Exclusive Access</vt:lpstr>
      <vt:lpstr>D-RaNGe: Example Implementation</vt:lpstr>
      <vt:lpstr>D-RaNGe Outline</vt:lpstr>
      <vt:lpstr>Methodology</vt:lpstr>
      <vt:lpstr>D-RaNGe Outline</vt:lpstr>
      <vt:lpstr>Results – NIST Randomness Tests</vt:lpstr>
      <vt:lpstr>Results – 64-bit TRN Latency</vt:lpstr>
      <vt:lpstr>Results – 64-bit TRN Latency</vt:lpstr>
      <vt:lpstr>Results – Single Channel Throughput</vt:lpstr>
      <vt:lpstr>Results – Single Channel Throughput</vt:lpstr>
      <vt:lpstr>Results</vt:lpstr>
      <vt:lpstr>Other Results in the Paper</vt:lpstr>
      <vt:lpstr>D-RaNGe Outline</vt:lpstr>
      <vt:lpstr>Prior Work: Command Scheduling</vt:lpstr>
      <vt:lpstr>D-RaNGe Outline</vt:lpstr>
      <vt:lpstr>DRAM Cell Leakage</vt:lpstr>
      <vt:lpstr>DRAM Cell Retention</vt:lpstr>
      <vt:lpstr>Data Retention in DRAM Cells [ISCA 2013]</vt:lpstr>
      <vt:lpstr>Data Retention in DRAM Cells [ISCA 2017]</vt:lpstr>
      <vt:lpstr>PowerPoint Presentation</vt:lpstr>
      <vt:lpstr>PowerPoint Presentation</vt:lpstr>
      <vt:lpstr>DRAM Retention TRNG Weaknesses</vt:lpstr>
      <vt:lpstr>D-RaNGe Outline</vt:lpstr>
      <vt:lpstr>Start-up Values as Random Numbers</vt:lpstr>
      <vt:lpstr>D-RaNGe Comparison against Prior Work</vt:lpstr>
      <vt:lpstr>D-RaNGe Outline</vt:lpstr>
      <vt:lpstr>Summary and Conclusion</vt:lpstr>
      <vt:lpstr>D-RaNGe: Using Commodity DRAM Devices  to Generate True Random Numbers  with Low Latency and High Throughput</vt:lpstr>
      <vt:lpstr>More on D-RaNGe</vt:lpstr>
      <vt:lpstr>Using Memory for Security</vt:lpstr>
      <vt:lpstr>The DRAM Latency PUF:   Quickly Evaluating Physical Unclonable Functions  by Exploiting the Latency-Reliability Tradeoff  in Modern Commodity DRAM Devices</vt:lpstr>
      <vt:lpstr>Executive Summary</vt:lpstr>
      <vt:lpstr>The DRAM Latency PUF Outline</vt:lpstr>
      <vt:lpstr>The DRAM Latency PUF Outline</vt:lpstr>
      <vt:lpstr>Motivation</vt:lpstr>
      <vt:lpstr>Motivation</vt:lpstr>
      <vt:lpstr>The DRAM Latency PUF Outline</vt:lpstr>
      <vt:lpstr>Effective PUF Characteristics</vt:lpstr>
      <vt:lpstr>Effective PUF Characteristics</vt:lpstr>
      <vt:lpstr>Effective PUF Characteristics</vt:lpstr>
      <vt:lpstr>Effective PUF Characteristics</vt:lpstr>
      <vt:lpstr>Effective PUF Characteristics</vt:lpstr>
      <vt:lpstr>Effective PUF Characteristics</vt:lpstr>
      <vt:lpstr>Effective PUF Characteristics</vt:lpstr>
      <vt:lpstr>The DRAM Latency PUF Outline</vt:lpstr>
      <vt:lpstr>DRAM Accesses and Failures</vt:lpstr>
      <vt:lpstr>DRAM Accesses and Failures</vt:lpstr>
      <vt:lpstr>The DRAM Latency PUF Outline</vt:lpstr>
      <vt:lpstr>DRAM Latency PUF Key Idea</vt:lpstr>
      <vt:lpstr>DRAM Latency PUF Key Idea</vt:lpstr>
      <vt:lpstr>Evaluating a DRAM Latency PUF</vt:lpstr>
      <vt:lpstr>Evaluating a DRAM Latency PUF</vt:lpstr>
      <vt:lpstr>Evaluating a DRAM Latency PUF</vt:lpstr>
      <vt:lpstr>The DRAM Latency PUF Outline</vt:lpstr>
      <vt:lpstr>DRAM Cell Leakage</vt:lpstr>
      <vt:lpstr>DRAM Cell Retention</vt:lpstr>
      <vt:lpstr>PowerPoint Presentation</vt:lpstr>
      <vt:lpstr>The DRAM Latency PUF Outline</vt:lpstr>
      <vt:lpstr>PowerPoint Presentation</vt:lpstr>
      <vt:lpstr>PowerPoint Presentation</vt:lpstr>
      <vt:lpstr>The DRAM Latency PUF Outline</vt:lpstr>
      <vt:lpstr>DRAM Retention PUF Weaknesses</vt:lpstr>
      <vt:lpstr>DRAM Retention PUF Weaknesses</vt:lpstr>
      <vt:lpstr>The DRAM Latency PUF Outline</vt:lpstr>
      <vt:lpstr>Methodology</vt:lpstr>
      <vt:lpstr>The DRAM Latency PUF Outline</vt:lpstr>
      <vt:lpstr>Results – PUF Evaluation Latency</vt:lpstr>
      <vt:lpstr>Results – PUF Evaluation Latency</vt:lpstr>
      <vt:lpstr>Results – PUF Evaluation Latency</vt:lpstr>
      <vt:lpstr>Results – PUF Evaluation Latency</vt:lpstr>
      <vt:lpstr>Results – System Interference</vt:lpstr>
      <vt:lpstr>Other Results in the Paper</vt:lpstr>
      <vt:lpstr>The DRAM Latency PUF Outline</vt:lpstr>
      <vt:lpstr>Executive Summary</vt:lpstr>
      <vt:lpstr>The DRAM Latency PUF:   Quickly Evaluating Physical Unclonable Functions  by Exploiting the Latency-Reliability Tradeoff  in Modern Commodity DRAM Devices</vt:lpstr>
      <vt:lpstr>More on the DRAM Latency PUF</vt:lpstr>
      <vt:lpstr>Using Memory for Security</vt:lpstr>
      <vt:lpstr>For Another Time …</vt:lpstr>
      <vt:lpstr>Conclusion</vt:lpstr>
      <vt:lpstr>Using Commodity Memory Devices to Support Fundamental Security Primitives</vt:lpstr>
      <vt:lpstr>DRaNGe Backup Slides</vt:lpstr>
      <vt:lpstr>DRAM Organization + Operation</vt:lpstr>
      <vt:lpstr>DRAM Activation Failure Testing </vt:lpstr>
      <vt:lpstr>Activation Failure Spatial Distribution</vt:lpstr>
      <vt:lpstr>Activation Failure Temperature Dependence</vt:lpstr>
      <vt:lpstr>Full D-RaNGe Algorithm</vt:lpstr>
      <vt:lpstr>Summary Comparison Table</vt:lpstr>
      <vt:lpstr>DRAM Data Pattern Dependence</vt:lpstr>
      <vt:lpstr>PowerPoint Presentation</vt:lpstr>
      <vt:lpstr>D-RaNGe Compared to Prior Work</vt:lpstr>
      <vt:lpstr>DRAM Architecture Background</vt:lpstr>
      <vt:lpstr>PowerPoint Presentation</vt:lpstr>
      <vt:lpstr>PowerPoint Presentation</vt:lpstr>
      <vt:lpstr>Single-cell Failure Probability (Cartoon) </vt:lpstr>
      <vt:lpstr>PowerPoint Presentation</vt:lpstr>
      <vt:lpstr>Temperature Relationship</vt:lpstr>
      <vt:lpstr>Retention Failures @ 45°C</vt:lpstr>
      <vt:lpstr>PowerPoint Presentation</vt:lpstr>
      <vt:lpstr>800 Rounds of Profiling @ 2048ms, 45°C</vt:lpstr>
      <vt:lpstr>800 Rounds of Profiling @ 2048ms, 45°C</vt:lpstr>
      <vt:lpstr>Individual Cell Failure Probabilities</vt:lpstr>
      <vt:lpstr>Individual Cell Failure Distributions</vt:lpstr>
      <vt:lpstr>PowerPoint Presentation</vt:lpstr>
      <vt:lpstr>DRAM Latency PUF      Backup Slides</vt:lpstr>
      <vt:lpstr>DRAM Architecture Background</vt:lpstr>
      <vt:lpstr>Evaluating DRAM Retention PUFs</vt:lpstr>
      <vt:lpstr>PowerPoint Presentation</vt:lpstr>
      <vt:lpstr>PowerPoint Presentation</vt:lpstr>
      <vt:lpstr>PowerPoint Presentation</vt:lpstr>
      <vt:lpstr>PowerPoint Presentation</vt:lpstr>
      <vt:lpstr>Temperature Effects</vt:lpstr>
      <vt:lpstr>Evaluating a DRAM Latency PUF</vt:lpstr>
      <vt:lpstr>PowerPoint Presentation</vt:lpstr>
      <vt:lpstr>PowerPoint Presentation</vt:lpstr>
      <vt:lpstr>DRAM Characterization</vt:lpstr>
      <vt:lpstr>PowerPoint Presentation</vt:lpstr>
      <vt:lpstr>PowerPoint Presentation</vt:lpstr>
      <vt:lpstr>Single-cell Failure Probability (Cartoon) </vt:lpstr>
      <vt:lpstr>PowerPoint Presentation</vt:lpstr>
      <vt:lpstr>Temperature Relationship</vt:lpstr>
      <vt:lpstr>Retention Failures @ 45°C</vt:lpstr>
      <vt:lpstr>PowerPoint Presentation</vt:lpstr>
      <vt:lpstr>800 Rounds of Profiling @ 2048ms, 45°C</vt:lpstr>
      <vt:lpstr>800 Rounds of Profiling @ 2048ms, 45°C</vt:lpstr>
      <vt:lpstr>Individual Cell Failure Probabilities</vt:lpstr>
      <vt:lpstr>Individual Cell Failure Distributions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2761</cp:revision>
  <cp:lastPrinted>2017-12-05T03:30:35Z</cp:lastPrinted>
  <dcterms:created xsi:type="dcterms:W3CDTF">2010-10-08T20:41:54Z</dcterms:created>
  <dcterms:modified xsi:type="dcterms:W3CDTF">2019-03-25T09:53:59Z</dcterms:modified>
</cp:coreProperties>
</file>